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329" r:id="rId2"/>
    <p:sldId id="339" r:id="rId3"/>
    <p:sldId id="340" r:id="rId4"/>
    <p:sldId id="341" r:id="rId5"/>
    <p:sldId id="342" r:id="rId6"/>
    <p:sldId id="343" r:id="rId7"/>
    <p:sldId id="344" r:id="rId8"/>
    <p:sldId id="350" r:id="rId9"/>
    <p:sldId id="374" r:id="rId10"/>
    <p:sldId id="375" r:id="rId11"/>
    <p:sldId id="330" r:id="rId12"/>
    <p:sldId id="331" r:id="rId13"/>
    <p:sldId id="359" r:id="rId14"/>
    <p:sldId id="361" r:id="rId15"/>
    <p:sldId id="362" r:id="rId16"/>
    <p:sldId id="363" r:id="rId17"/>
    <p:sldId id="364" r:id="rId18"/>
    <p:sldId id="365" r:id="rId19"/>
    <p:sldId id="366" r:id="rId20"/>
    <p:sldId id="367" r:id="rId21"/>
    <p:sldId id="368" r:id="rId22"/>
    <p:sldId id="369" r:id="rId23"/>
    <p:sldId id="370" r:id="rId24"/>
    <p:sldId id="371" r:id="rId25"/>
    <p:sldId id="372" r:id="rId26"/>
    <p:sldId id="373" r:id="rId2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37" autoAdjust="0"/>
    <p:restoredTop sz="91095" autoAdjust="0"/>
  </p:normalViewPr>
  <p:slideViewPr>
    <p:cSldViewPr>
      <p:cViewPr varScale="1">
        <p:scale>
          <a:sx n="81" d="100"/>
          <a:sy n="81" d="100"/>
        </p:scale>
        <p:origin x="1206" y="96"/>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notesViewPr>
    <p:cSldViewPr>
      <p:cViewPr varScale="1">
        <p:scale>
          <a:sx n="79" d="100"/>
          <a:sy n="79" d="100"/>
        </p:scale>
        <p:origin x="-322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cghosh\Documents\work_at_Intel\WLAN_standards\802.11_ax\work_with_Yaron\80211AX_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cghosh\Documents\work_at_Intel\WLAN_standards\802.11_ax\work_with_Yaron\80211AX_1.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val>
            <c:numRef>
              <c:f>גיליון2!$T$2:$T$5</c:f>
              <c:numCache>
                <c:formatCode>General</c:formatCode>
                <c:ptCount val="4"/>
              </c:numCache>
            </c:numRef>
          </c:val>
        </c:ser>
        <c:dLbls>
          <c:showLegendKey val="0"/>
          <c:showVal val="0"/>
          <c:showCatName val="0"/>
          <c:showSerName val="0"/>
          <c:showPercent val="0"/>
          <c:showBubbleSize val="0"/>
        </c:dLbls>
        <c:gapWidth val="219"/>
        <c:overlap val="-27"/>
        <c:axId val="771390168"/>
        <c:axId val="771394480"/>
      </c:barChart>
      <c:catAx>
        <c:axId val="771390168"/>
        <c:scaling>
          <c:orientation val="minMax"/>
        </c:scaling>
        <c:delete val="0"/>
        <c:axPos val="b"/>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71394480"/>
        <c:crosses val="autoZero"/>
        <c:auto val="1"/>
        <c:lblAlgn val="ctr"/>
        <c:lblOffset val="100"/>
        <c:noMultiLvlLbl val="0"/>
      </c:catAx>
      <c:valAx>
        <c:axId val="771394480"/>
        <c:scaling>
          <c:orientation val="minMax"/>
        </c:scaling>
        <c:delete val="0"/>
        <c:axPos val="l"/>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713901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val>
            <c:numRef>
              <c:f>גיליון2!$S$2:$S$5</c:f>
              <c:numCache>
                <c:formatCode>General</c:formatCode>
                <c:ptCount val="4"/>
              </c:numCache>
            </c:numRef>
          </c:val>
        </c:ser>
        <c:dLbls>
          <c:showLegendKey val="0"/>
          <c:showVal val="0"/>
          <c:showCatName val="0"/>
          <c:showSerName val="0"/>
          <c:showPercent val="0"/>
          <c:showBubbleSize val="0"/>
        </c:dLbls>
        <c:gapWidth val="219"/>
        <c:overlap val="-27"/>
        <c:axId val="771384288"/>
        <c:axId val="771393304"/>
      </c:barChart>
      <c:catAx>
        <c:axId val="771384288"/>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71393304"/>
        <c:crosses val="autoZero"/>
        <c:auto val="1"/>
        <c:lblAlgn val="ctr"/>
        <c:lblOffset val="100"/>
        <c:noMultiLvlLbl val="0"/>
      </c:catAx>
      <c:valAx>
        <c:axId val="77139330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713842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802.11-11/0xxxr0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t>November 2011</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t>Osama Aboul-Magd (Samsung)</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t>Page </a:t>
            </a:r>
            <a:fld id="{DD5554DB-DCC5-447B-A5ED-CF59F2F91FC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37677991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802.11-11/0xxxr0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t>November 2011</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vl5pPr>
          </a:lstStyle>
          <a:p>
            <a:pPr lvl="4">
              <a:defRPr/>
            </a:pPr>
            <a:r>
              <a:rPr lang="en-US"/>
              <a:t>Osama Aboul-Magd (Samsung)</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8494B09C-02D3-414B-B0EE-19148CC64A93}"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1328219467"/>
      </p:ext>
    </p:extLst>
  </p:cSld>
  <p:clrMap bg1="lt1" tx1="dk1" bg2="lt2" tx2="dk2" accent1="accent1" accent2="accent2" accent3="accent3" accent4="accent4" accent5="accent5" accent6="accent6" hlink="hlink" folHlink="folHlink"/>
  <p:hf hdr="0"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smtClean="0"/>
              <a:t>November 2011</a:t>
            </a:r>
            <a:endParaRPr lang="en-US"/>
          </a:p>
        </p:txBody>
      </p:sp>
      <p:sp>
        <p:nvSpPr>
          <p:cNvPr id="5" name="Slide Number Placeholder 4"/>
          <p:cNvSpPr>
            <a:spLocks noGrp="1"/>
          </p:cNvSpPr>
          <p:nvPr>
            <p:ph type="sldNum" sz="quarter" idx="11"/>
          </p:nvPr>
        </p:nvSpPr>
        <p:spPr/>
        <p:txBody>
          <a:bodyPr/>
          <a:lstStyle/>
          <a:p>
            <a:pPr>
              <a:defRPr/>
            </a:pPr>
            <a:r>
              <a:rPr lang="en-US" smtClean="0"/>
              <a:t>Page </a:t>
            </a:r>
            <a:fld id="{8494B09C-02D3-414B-B0EE-19148CC64A93}" type="slidenum">
              <a:rPr lang="en-US" smtClean="0"/>
              <a:pPr>
                <a:defRPr/>
              </a:pPr>
              <a:t>2</a:t>
            </a:fld>
            <a:endParaRPr lang="en-US"/>
          </a:p>
        </p:txBody>
      </p:sp>
    </p:spTree>
    <p:extLst>
      <p:ext uri="{BB962C8B-B14F-4D97-AF65-F5344CB8AC3E}">
        <p14:creationId xmlns:p14="http://schemas.microsoft.com/office/powerpoint/2010/main" val="1644360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15</a:t>
            </a:fld>
            <a:endParaRPr lang="en-US" dirty="0"/>
          </a:p>
        </p:txBody>
      </p:sp>
    </p:spTree>
    <p:extLst>
      <p:ext uri="{BB962C8B-B14F-4D97-AF65-F5344CB8AC3E}">
        <p14:creationId xmlns:p14="http://schemas.microsoft.com/office/powerpoint/2010/main" val="41788567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16</a:t>
            </a:fld>
            <a:endParaRPr lang="en-US" dirty="0"/>
          </a:p>
        </p:txBody>
      </p:sp>
    </p:spTree>
    <p:extLst>
      <p:ext uri="{BB962C8B-B14F-4D97-AF65-F5344CB8AC3E}">
        <p14:creationId xmlns:p14="http://schemas.microsoft.com/office/powerpoint/2010/main" val="37760737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sz="1000" b="0" dirty="0"/>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17</a:t>
            </a:fld>
            <a:endParaRPr lang="en-US" dirty="0"/>
          </a:p>
        </p:txBody>
      </p:sp>
    </p:spTree>
    <p:extLst>
      <p:ext uri="{BB962C8B-B14F-4D97-AF65-F5344CB8AC3E}">
        <p14:creationId xmlns:p14="http://schemas.microsoft.com/office/powerpoint/2010/main" val="3673004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24</a:t>
            </a:fld>
            <a:endParaRPr lang="en-US" dirty="0"/>
          </a:p>
        </p:txBody>
      </p:sp>
    </p:spTree>
    <p:extLst>
      <p:ext uri="{BB962C8B-B14F-4D97-AF65-F5344CB8AC3E}">
        <p14:creationId xmlns:p14="http://schemas.microsoft.com/office/powerpoint/2010/main" val="702510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4189"/>
            <a:ext cx="1182055" cy="276999"/>
          </a:xfrm>
        </p:spPr>
        <p:txBody>
          <a:bodyPr/>
          <a:lstStyle>
            <a:lvl1pPr>
              <a:defRPr/>
            </a:lvl1pPr>
          </a:lstStyle>
          <a:p>
            <a:pPr>
              <a:defRPr/>
            </a:pPr>
            <a:r>
              <a:rPr lang="en-US" altLang="zh-CN" dirty="0" smtClean="0"/>
              <a:t>March 2015</a:t>
            </a:r>
            <a:endParaRPr lang="en-US" dirty="0"/>
          </a:p>
        </p:txBody>
      </p:sp>
      <p:sp>
        <p:nvSpPr>
          <p:cNvPr id="5" name="Rectangle 5"/>
          <p:cNvSpPr>
            <a:spLocks noGrp="1" noChangeArrowheads="1"/>
          </p:cNvSpPr>
          <p:nvPr>
            <p:ph type="ftr" sz="quarter" idx="11"/>
          </p:nvPr>
        </p:nvSpPr>
        <p:spPr>
          <a:xfrm>
            <a:off x="6360379" y="6475413"/>
            <a:ext cx="2183546" cy="184666"/>
          </a:xfrm>
        </p:spPr>
        <p:txBody>
          <a:bodyPr/>
          <a:lstStyle>
            <a:lvl1pPr>
              <a:defRPr/>
            </a:lvl1pPr>
          </a:lstStyle>
          <a:p>
            <a:pPr>
              <a:defRPr/>
            </a:pPr>
            <a:r>
              <a:rPr lang="en-US" altLang="zh-CN" dirty="0" smtClean="0"/>
              <a:t>Kiseon Ryu, et al. (LG Electronics)</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7E6215C-0148-4EB1-A390-22B113FC486F}"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Bulleted Tex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20332" y="6475413"/>
            <a:ext cx="179536" cy="184666"/>
          </a:xfrm>
        </p:spPr>
        <p:txBody>
          <a:bodyPr/>
          <a:lstStyle/>
          <a:p>
            <a:fld id="{EE2556C5-CE8C-6547-B838-EA80C61A4AF7}" type="slidenum">
              <a:rPr lang="en-US" smtClean="0"/>
              <a:pPr/>
              <a:t>‹#›</a:t>
            </a:fld>
            <a:endParaRPr lang="en-US" dirty="0"/>
          </a:p>
        </p:txBody>
      </p:sp>
      <p:sp>
        <p:nvSpPr>
          <p:cNvPr id="7" name="Title 6"/>
          <p:cNvSpPr>
            <a:spLocks noGrp="1"/>
          </p:cNvSpPr>
          <p:nvPr>
            <p:ph type="title" hasCustomPrompt="1"/>
          </p:nvPr>
        </p:nvSpPr>
        <p:spPr>
          <a:xfrm>
            <a:off x="455613" y="411797"/>
            <a:ext cx="8229600" cy="1158240"/>
          </a:xfrm>
        </p:spPr>
        <p:txBody>
          <a:bodyPr/>
          <a:lstStyle>
            <a:lvl1pPr>
              <a:defRPr b="0" i="0" baseline="0">
                <a:solidFill>
                  <a:srgbClr val="003C71"/>
                </a:solidFill>
                <a:latin typeface="Intel Clear"/>
                <a:cs typeface="Intel Clear"/>
              </a:defRPr>
            </a:lvl1pPr>
          </a:lstStyle>
          <a:p>
            <a:r>
              <a:rPr lang="en-US" dirty="0" smtClean="0"/>
              <a:t>28pt Intel Clear Headline</a:t>
            </a:r>
            <a:endParaRPr lang="en-US" dirty="0"/>
          </a:p>
        </p:txBody>
      </p:sp>
      <p:sp>
        <p:nvSpPr>
          <p:cNvPr id="9" name="Content Placeholder 8"/>
          <p:cNvSpPr>
            <a:spLocks noGrp="1"/>
          </p:cNvSpPr>
          <p:nvPr>
            <p:ph sz="quarter" idx="13" hasCustomPrompt="1"/>
          </p:nvPr>
        </p:nvSpPr>
        <p:spPr>
          <a:xfrm>
            <a:off x="455613" y="1604434"/>
            <a:ext cx="8228012" cy="4567767"/>
          </a:xfrm>
        </p:spPr>
        <p:txBody>
          <a:bodyPr/>
          <a:lstStyle>
            <a:lvl1pPr>
              <a:defRPr>
                <a:solidFill>
                  <a:srgbClr val="0071C5"/>
                </a:solidFill>
              </a:defRPr>
            </a:lvl1pPr>
            <a:lvl2pPr>
              <a:defRPr sz="1800"/>
            </a:lvl2pPr>
            <a:lvl3pPr>
              <a:defRPr sz="1800"/>
            </a:lvl3pPr>
            <a:lvl4pPr>
              <a:defRPr sz="1600"/>
            </a:lvl4pPr>
          </a:lstStyle>
          <a:p>
            <a:pPr lvl="0"/>
            <a:r>
              <a:rPr lang="en-US" dirty="0" smtClean="0"/>
              <a:t>18pt Intel Clear body text</a:t>
            </a:r>
          </a:p>
          <a:p>
            <a:pPr lvl="1"/>
            <a:r>
              <a:rPr lang="en-US" dirty="0" smtClean="0"/>
              <a:t>18pt Intel Clear bullet one</a:t>
            </a:r>
          </a:p>
          <a:p>
            <a:pPr lvl="2"/>
            <a:r>
              <a:rPr lang="en-US" dirty="0" smtClean="0"/>
              <a:t>18pt Intel Clear sub-bullet</a:t>
            </a:r>
          </a:p>
          <a:p>
            <a:pPr lvl="3"/>
            <a:r>
              <a:rPr lang="en-US" dirty="0" smtClean="0"/>
              <a:t>16pt Intel Clear fourth level</a:t>
            </a:r>
          </a:p>
          <a:p>
            <a:pPr lvl="4"/>
            <a:r>
              <a:rPr lang="en-US" dirty="0" err="1" smtClean="0"/>
              <a:t>14pt</a:t>
            </a:r>
            <a:r>
              <a:rPr lang="en-US" dirty="0" smtClean="0"/>
              <a:t> Intel Clear fifth level</a:t>
            </a:r>
            <a:endParaRPr lang="en-US" dirty="0"/>
          </a:p>
        </p:txBody>
      </p:sp>
    </p:spTree>
    <p:extLst>
      <p:ext uri="{BB962C8B-B14F-4D97-AF65-F5344CB8AC3E}">
        <p14:creationId xmlns:p14="http://schemas.microsoft.com/office/powerpoint/2010/main" val="38997737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4189"/>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July 2015</a:t>
            </a:r>
            <a:endParaRPr lang="en-US" dirty="0"/>
          </a:p>
        </p:txBody>
      </p:sp>
      <p:sp>
        <p:nvSpPr>
          <p:cNvPr id="1029" name="Rectangle 5"/>
          <p:cNvSpPr>
            <a:spLocks noGrp="1" noChangeArrowheads="1"/>
          </p:cNvSpPr>
          <p:nvPr>
            <p:ph type="ftr" sz="quarter" idx="3"/>
          </p:nvPr>
        </p:nvSpPr>
        <p:spPr bwMode="auto">
          <a:xfrm>
            <a:off x="6613909" y="6475413"/>
            <a:ext cx="193001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vl1pPr>
          </a:lstStyle>
          <a:p>
            <a:pPr>
              <a:defRPr/>
            </a:pPr>
            <a:r>
              <a:rPr lang="en-US" dirty="0" smtClean="0"/>
              <a:t>Chittabrata Ghosh, et al.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1F64F216-E6B4-4849-8EF5-D25189C9AA52}" type="slidenum">
              <a:rPr lang="en-US"/>
              <a:pPr>
                <a:defRPr/>
              </a:pPr>
              <a:t>‹#›</a:t>
            </a:fld>
            <a:endParaRPr lang="en-US"/>
          </a:p>
        </p:txBody>
      </p:sp>
      <p:sp>
        <p:nvSpPr>
          <p:cNvPr id="1031" name="Rectangle 7"/>
          <p:cNvSpPr>
            <a:spLocks noChangeArrowheads="1"/>
          </p:cNvSpPr>
          <p:nvPr/>
        </p:nvSpPr>
        <p:spPr bwMode="auto">
          <a:xfrm>
            <a:off x="5162485" y="334189"/>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t>doc.: </a:t>
            </a:r>
            <a:r>
              <a:rPr lang="en-US" sz="1800" b="1"/>
              <a:t>IEEE </a:t>
            </a:r>
            <a:r>
              <a:rPr lang="en-US" sz="1800" b="1" smtClean="0"/>
              <a:t>802.11-16/0362r1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4562" r:id="rId1"/>
    <p:sldLayoutId id="2147484563"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rporat@broadcom.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1.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1.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mailto:david.halls@toshiba-trel.com" TargetMode="External"/><Relationship Id="rId3" Type="http://schemas.openxmlformats.org/officeDocument/2006/relationships/hyperlink" Target="mailto:narendar.madhavan@toshiba.co.jp" TargetMode="External"/><Relationship Id="rId7" Type="http://schemas.openxmlformats.org/officeDocument/2006/relationships/hyperlink" Target="mailto:kouji.horisaki@toshiba.co.jp" TargetMode="External"/><Relationship Id="rId2" Type="http://schemas.openxmlformats.org/officeDocument/2006/relationships/hyperlink" Target="mailto:tomo.adachi@toshiba.co.jp" TargetMode="External"/><Relationship Id="rId1" Type="http://schemas.openxmlformats.org/officeDocument/2006/relationships/slideLayout" Target="../slideLayouts/slideLayout2.xml"/><Relationship Id="rId6" Type="http://schemas.openxmlformats.org/officeDocument/2006/relationships/hyperlink" Target="mailto:tsuguhide.aoki@toshiba.co.jp" TargetMode="External"/><Relationship Id="rId11" Type="http://schemas.openxmlformats.org/officeDocument/2006/relationships/hyperlink" Target="mailto:fengming.cao@toshiba-trel.com" TargetMode="External"/><Relationship Id="rId5" Type="http://schemas.openxmlformats.org/officeDocument/2006/relationships/hyperlink" Target="mailto:toshihisa.nabetani@toshiba.co.jp" TargetMode="External"/><Relationship Id="rId10" Type="http://schemas.openxmlformats.org/officeDocument/2006/relationships/hyperlink" Target="mailto:zubeir.bocus@toshiba-trel.com" TargetMode="External"/><Relationship Id="rId4" Type="http://schemas.openxmlformats.org/officeDocument/2006/relationships/hyperlink" Target="mailto:kentaro.taniguchi@toshiba.co.jp" TargetMode="External"/><Relationship Id="rId9" Type="http://schemas.openxmlformats.org/officeDocument/2006/relationships/hyperlink" Target="mailto:filippo.tosato@toshiba-tre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E7E6215C-0148-4EB1-A390-22B113FC486F}" type="slidenum">
              <a:rPr lang="en-US" smtClean="0"/>
              <a:pPr>
                <a:defRPr/>
              </a:pPr>
              <a:t>1</a:t>
            </a:fld>
            <a:endParaRPr lang="en-US"/>
          </a:p>
        </p:txBody>
      </p:sp>
      <p:sp>
        <p:nvSpPr>
          <p:cNvPr id="7" name="标题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zh-CN" kern="0" dirty="0" smtClean="0"/>
              <a:t>Multi-TID Aggregation Limit </a:t>
            </a:r>
            <a:endParaRPr lang="zh-CN" altLang="en-US" kern="0" dirty="0"/>
          </a:p>
        </p:txBody>
      </p:sp>
      <p:sp>
        <p:nvSpPr>
          <p:cNvPr id="8" name="Rectangle 6"/>
          <p:cNvSpPr txBox="1">
            <a:spLocks noChangeArrowheads="1"/>
          </p:cNvSpPr>
          <p:nvPr/>
        </p:nvSpPr>
        <p:spPr bwMode="auto">
          <a:xfrm>
            <a:off x="685800" y="2057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Date:</a:t>
            </a:r>
            <a:r>
              <a:rPr kumimoji="0" lang="en-US" sz="2000" b="0" i="0" u="none" strike="noStrike" kern="0" cap="none" spc="0" normalizeH="0" baseline="0" noProof="0" dirty="0" smtClean="0">
                <a:ln>
                  <a:noFill/>
                </a:ln>
                <a:solidFill>
                  <a:schemeClr val="tx1"/>
                </a:solidFill>
                <a:effectLst/>
                <a:uLnTx/>
                <a:uFillTx/>
                <a:latin typeface="+mn-lt"/>
                <a:ea typeface="+mn-ea"/>
                <a:cs typeface="+mn-cs"/>
              </a:rPr>
              <a:t> 2016-03-14</a:t>
            </a:r>
          </a:p>
        </p:txBody>
      </p:sp>
      <p:sp>
        <p:nvSpPr>
          <p:cNvPr id="9" name="Rectangle 12"/>
          <p:cNvSpPr>
            <a:spLocks noChangeArrowheads="1"/>
          </p:cNvSpPr>
          <p:nvPr/>
        </p:nvSpPr>
        <p:spPr bwMode="auto">
          <a:xfrm>
            <a:off x="914400" y="2514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1" name="Table 12"/>
          <p:cNvGraphicFramePr>
            <a:graphicFrameLocks noGrp="1"/>
          </p:cNvGraphicFramePr>
          <p:nvPr>
            <p:extLst>
              <p:ext uri="{D42A27DB-BD31-4B8C-83A1-F6EECF244321}">
                <p14:modId xmlns:p14="http://schemas.microsoft.com/office/powerpoint/2010/main" val="3107723094"/>
              </p:ext>
            </p:extLst>
          </p:nvPr>
        </p:nvGraphicFramePr>
        <p:xfrm>
          <a:off x="762000" y="2971800"/>
          <a:ext cx="7620000" cy="3294104"/>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smtClean="0">
                          <a:latin typeface="Times New Roman"/>
                          <a:ea typeface="Times New Roman"/>
                          <a:cs typeface="Arial"/>
                        </a:rPr>
                        <a:t>Chittabrata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marL="0" marR="0" algn="ctr">
                        <a:spcBef>
                          <a:spcPts val="0"/>
                        </a:spcBef>
                        <a:spcAft>
                          <a:spcPts val="0"/>
                        </a:spcAft>
                      </a:pPr>
                      <a:r>
                        <a:rPr lang="en-US" sz="1200" dirty="0">
                          <a:solidFill>
                            <a:srgbClr val="000000"/>
                          </a:solidFill>
                          <a:latin typeface="Times New Roman"/>
                          <a:ea typeface="Times New Roman"/>
                          <a:cs typeface="Arial"/>
                        </a:rPr>
                        <a:t>Intel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2200</a:t>
                      </a:r>
                      <a:r>
                        <a:rPr lang="en-US" sz="1200" baseline="0" dirty="0" smtClean="0">
                          <a:solidFill>
                            <a:srgbClr val="000000"/>
                          </a:solidFill>
                          <a:latin typeface="Times New Roman"/>
                          <a:ea typeface="Times New Roman"/>
                          <a:cs typeface="Arial"/>
                        </a:rPr>
                        <a:t> Mission College Blvd.</a:t>
                      </a:r>
                      <a:r>
                        <a:rPr lang="en-US" sz="1200" dirty="0" smtClean="0">
                          <a:solidFill>
                            <a:srgbClr val="000000"/>
                          </a:solidFill>
                          <a:latin typeface="Times New Roman"/>
                          <a:ea typeface="Times New Roman"/>
                          <a:cs typeface="Arial"/>
                        </a:rPr>
                        <a:t>, Santa</a:t>
                      </a:r>
                      <a:r>
                        <a:rPr lang="en-US" sz="1200" baseline="0" dirty="0" smtClean="0">
                          <a:solidFill>
                            <a:srgbClr val="000000"/>
                          </a:solidFill>
                          <a:latin typeface="Times New Roman"/>
                          <a:ea typeface="Times New Roman"/>
                          <a:cs typeface="Arial"/>
                        </a:rPr>
                        <a:t> Clara, CA</a:t>
                      </a:r>
                      <a:r>
                        <a:rPr lang="en-US" sz="1200" dirty="0" smtClean="0">
                          <a:solidFill>
                            <a:srgbClr val="000000"/>
                          </a:solidFill>
                          <a:latin typeface="Times New Roman"/>
                          <a:ea typeface="Times New Roman"/>
                          <a:cs typeface="Arial"/>
                        </a:rPr>
                        <a:t> 95054, </a:t>
                      </a:r>
                      <a:r>
                        <a:rPr lang="en-US" sz="1200" dirty="0">
                          <a:solidFill>
                            <a:srgbClr val="000000"/>
                          </a:solidFill>
                          <a:latin typeface="Times New Roman"/>
                          <a:ea typeface="Times New Roman"/>
                          <a:cs typeface="Arial"/>
                        </a:rPr>
                        <a:t>USA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marL="0" marR="0" algn="ctr">
                        <a:spcBef>
                          <a:spcPts val="0"/>
                        </a:spcBef>
                        <a:spcAft>
                          <a:spcPts val="0"/>
                        </a:spcAft>
                      </a:pPr>
                      <a:r>
                        <a:rPr lang="en-US" sz="1200" dirty="0">
                          <a:solidFill>
                            <a:srgbClr val="000000"/>
                          </a:solidFill>
                          <a:latin typeface="Times New Roman"/>
                          <a:ea typeface="Times New Roman"/>
                          <a:cs typeface="Arial"/>
                        </a:rPr>
                        <a:t>+</a:t>
                      </a:r>
                      <a:r>
                        <a:rPr lang="en-US" sz="1200" dirty="0" smtClean="0">
                          <a:solidFill>
                            <a:srgbClr val="000000"/>
                          </a:solidFill>
                          <a:latin typeface="Times New Roman"/>
                          <a:ea typeface="Times New Roman"/>
                          <a:cs typeface="Arial"/>
                        </a:rPr>
                        <a:t>1-415-244-8904</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Robert Stacey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robert.stacey@intel.com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Eldad Perahia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eldad.perahia@intel.com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smtClean="0">
                          <a:latin typeface="Times New Roman"/>
                          <a:ea typeface="Times New Roman"/>
                          <a:cs typeface="Arial"/>
                        </a:rPr>
                        <a:t>Laurent Cariou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dirty="0" smtClean="0">
                          <a:latin typeface="Times New Roman"/>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Rongzhen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rongzhen.yang@intel.com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smtClean="0">
                          <a:latin typeface="Times New Roman"/>
                          <a:ea typeface="Times New Roman"/>
                          <a:cs typeface="Arial"/>
                        </a:rPr>
                        <a:t>Yaron Alpert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smtClean="0">
                          <a:latin typeface="Times New Roman"/>
                          <a:ea typeface="Times New Roman"/>
                          <a:cs typeface="Arial"/>
                        </a:rPr>
                        <a:t>yaron.alpert@intel.com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smtClean="0">
                          <a:latin typeface="Times New Roman"/>
                          <a:ea typeface="Times New Roman"/>
                          <a:cs typeface="Arial"/>
                        </a:rPr>
                        <a:t>Avi</a:t>
                      </a:r>
                      <a:r>
                        <a:rPr lang="en-US" sz="1200" baseline="0" dirty="0" smtClean="0">
                          <a:latin typeface="Times New Roman"/>
                          <a:ea typeface="Times New Roman"/>
                          <a:cs typeface="Arial"/>
                        </a:rPr>
                        <a:t> Mansour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smtClean="0">
                          <a:latin typeface="Times New Roman"/>
                          <a:ea typeface="Times New Roman"/>
                          <a:cs typeface="Arial"/>
                        </a:rPr>
                        <a:t>avi.mansour@intel.com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0"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Tree>
    <p:extLst>
      <p:ext uri="{BB962C8B-B14F-4D97-AF65-F5344CB8AC3E}">
        <p14:creationId xmlns:p14="http://schemas.microsoft.com/office/powerpoint/2010/main" val="1949862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4355223" y="6475413"/>
            <a:ext cx="509756" cy="184666"/>
          </a:xfrm>
        </p:spPr>
        <p:txBody>
          <a:bodyPr/>
          <a:lstStyle/>
          <a:p>
            <a:r>
              <a:rPr lang="en-US" dirty="0" smtClean="0"/>
              <a:t>Slide </a:t>
            </a:r>
            <a:fld id="{EE2556C5-CE8C-6547-B838-EA80C61A4AF7}" type="slidenum">
              <a:rPr lang="en-US" smtClean="0"/>
              <a:pPr/>
              <a:t>10</a:t>
            </a:fld>
            <a:endParaRPr lang="en-US" dirty="0"/>
          </a:p>
        </p:txBody>
      </p:sp>
      <p:sp>
        <p:nvSpPr>
          <p:cNvPr id="5" name="标题 18"/>
          <p:cNvSpPr>
            <a:spLocks noGrp="1"/>
          </p:cNvSpPr>
          <p:nvPr>
            <p:ph type="title"/>
          </p:nvPr>
        </p:nvSpPr>
        <p:spPr>
          <a:xfrm>
            <a:off x="472046" y="762000"/>
            <a:ext cx="7772400" cy="228600"/>
          </a:xfrm>
        </p:spPr>
        <p:txBody>
          <a:bodyPr/>
          <a:lstStyle/>
          <a:p>
            <a:pPr algn="l"/>
            <a:r>
              <a:rPr lang="en-US" altLang="zh-CN" sz="2000" b="1" dirty="0" smtClean="0">
                <a:solidFill>
                  <a:schemeClr val="tx1"/>
                </a:solidFill>
                <a:latin typeface="+mn-lt"/>
              </a:rPr>
              <a:t>Authors (continued)</a:t>
            </a:r>
            <a:endParaRPr lang="zh-CN" altLang="en-US" sz="2000" b="1" dirty="0">
              <a:solidFill>
                <a:schemeClr val="tx1"/>
              </a:solidFill>
              <a:latin typeface="+mn-lt"/>
            </a:endParaRPr>
          </a:p>
        </p:txBody>
      </p:sp>
      <p:graphicFrame>
        <p:nvGraphicFramePr>
          <p:cNvPr id="6" name="Table 5"/>
          <p:cNvGraphicFramePr>
            <a:graphicFrameLocks noGrp="1"/>
          </p:cNvGraphicFramePr>
          <p:nvPr>
            <p:extLst>
              <p:ext uri="{D42A27DB-BD31-4B8C-83A1-F6EECF244321}">
                <p14:modId xmlns:p14="http://schemas.microsoft.com/office/powerpoint/2010/main" val="1594969847"/>
              </p:ext>
            </p:extLst>
          </p:nvPr>
        </p:nvGraphicFramePr>
        <p:xfrm>
          <a:off x="533400" y="1341120"/>
          <a:ext cx="8153400" cy="1916430"/>
        </p:xfrm>
        <a:graphic>
          <a:graphicData uri="http://schemas.openxmlformats.org/drawingml/2006/table">
            <a:tbl>
              <a:tblPr firstRow="1" bandRow="1"/>
              <a:tblGrid>
                <a:gridCol w="1600200"/>
                <a:gridCol w="1295400"/>
                <a:gridCol w="1841221"/>
                <a:gridCol w="1282979"/>
                <a:gridCol w="2133600"/>
              </a:tblGrid>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 Cheong</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6">
                  <a:txBody>
                    <a:bodyPr/>
                    <a:lstStyle/>
                    <a:p>
                      <a:pPr marL="0" marR="0" algn="ctr">
                        <a:spcBef>
                          <a:spcPts val="0"/>
                        </a:spcBef>
                        <a:spcAft>
                          <a:spcPts val="0"/>
                        </a:spcAft>
                      </a:pPr>
                      <a:r>
                        <a:rPr lang="en-GB" sz="1100" dirty="0">
                          <a:effectLst/>
                          <a:latin typeface="Times New Roman" panose="02020603050405020304" pitchFamily="18" charset="0"/>
                          <a:ea typeface="Batang" panose="02030600000101010101" pitchFamily="18" charset="-127"/>
                        </a:rPr>
                        <a:t>Newracom, Inc.</a:t>
                      </a:r>
                      <a:endParaRPr lang="en-US" sz="1100" dirty="0">
                        <a:effectLst/>
                        <a:latin typeface="Times New Roman" panose="02020603050405020304" pitchFamily="18" charset="0"/>
                        <a:ea typeface="Batang" panose="02030600000101010101" pitchFamily="18" charset="-127"/>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9008 Research </a:t>
                      </a:r>
                      <a:r>
                        <a:rPr lang="en-GB" sz="1100" dirty="0" smtClean="0">
                          <a:effectLst/>
                          <a:latin typeface="Times New Roman" panose="02020603050405020304" pitchFamily="18" charset="0"/>
                          <a:ea typeface="Batang" panose="02030600000101010101" pitchFamily="18" charset="-127"/>
                        </a:rPr>
                        <a:t>Dr, </a:t>
                      </a:r>
                      <a:r>
                        <a:rPr lang="en-GB" sz="1100" dirty="0">
                          <a:effectLst/>
                          <a:latin typeface="Times New Roman" panose="02020603050405020304" pitchFamily="18" charset="0"/>
                          <a:ea typeface="Batang" panose="02030600000101010101" pitchFamily="18" charset="-127"/>
                        </a:rPr>
                        <a:t>Irvine, CA 92618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000" dirty="0">
                          <a:effectLst/>
                          <a:latin typeface="Times New Roman" panose="02020603050405020304" pitchFamily="18" charset="0"/>
                          <a:ea typeface="Batang" panose="02030600000101010101" pitchFamily="18" charset="-127"/>
                        </a:rPr>
                        <a:t>+1-949-390-7146</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minho.cheong@newracom.com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 Hedayat</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reza.hedayat@newracom.com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 Hoon Kwon</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younghoon.kwon@newracom.com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 Seok</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yongho.seok@newracom.com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045">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 Lee</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daewon.lee@newracom.com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760">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Yujin Noh</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yujin.noh@newracom.com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660312126"/>
              </p:ext>
            </p:extLst>
          </p:nvPr>
        </p:nvGraphicFramePr>
        <p:xfrm>
          <a:off x="533400" y="3257550"/>
          <a:ext cx="8153400" cy="628650"/>
        </p:xfrm>
        <a:graphic>
          <a:graphicData uri="http://schemas.openxmlformats.org/drawingml/2006/table">
            <a:tbl>
              <a:tblPr firstRow="1" bandRow="1"/>
              <a:tblGrid>
                <a:gridCol w="1600200"/>
                <a:gridCol w="1295400"/>
                <a:gridCol w="1841221"/>
                <a:gridCol w="1282979"/>
                <a:gridCol w="2133600"/>
              </a:tblGrid>
              <a:tr h="0">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Sigurd</a:t>
                      </a:r>
                      <a:r>
                        <a:rPr lang="en-GB" sz="1100" baseline="0" dirty="0" smtClean="0">
                          <a:effectLst/>
                          <a:latin typeface="Times New Roman" panose="02020603050405020304" pitchFamily="18" charset="0"/>
                          <a:ea typeface="Batang" panose="02030600000101010101" pitchFamily="18" charset="-127"/>
                        </a:rPr>
                        <a:t> Schelstraete</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lgn="ctr">
                        <a:spcBef>
                          <a:spcPts val="0"/>
                        </a:spcBef>
                        <a:spcAft>
                          <a:spcPts val="0"/>
                        </a:spcAft>
                      </a:pPr>
                      <a:r>
                        <a:rPr lang="en-GB" sz="1100" dirty="0" err="1" smtClean="0">
                          <a:effectLst/>
                          <a:latin typeface="Times New Roman" panose="02020603050405020304" pitchFamily="18" charset="0"/>
                          <a:ea typeface="Batang" panose="02030600000101010101" pitchFamily="18" charset="-127"/>
                        </a:rPr>
                        <a:t>Quantenna</a:t>
                      </a:r>
                      <a:endParaRPr lang="en-US" sz="1100" dirty="0">
                        <a:effectLst/>
                        <a:latin typeface="Times New Roman" panose="02020603050405020304" pitchFamily="18" charset="0"/>
                        <a:ea typeface="Batang" panose="02030600000101010101" pitchFamily="18" charset="-127"/>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3450 W. Warren Ave, Fremont, CA 94538</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Sigurd@quantenna.com</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Huizhao</a:t>
                      </a:r>
                      <a:r>
                        <a:rPr lang="en-GB" sz="1100" baseline="0" dirty="0" smtClean="0">
                          <a:effectLst/>
                          <a:latin typeface="Times New Roman" panose="02020603050405020304" pitchFamily="18" charset="0"/>
                          <a:ea typeface="Batang" panose="02030600000101010101" pitchFamily="18" charset="-127"/>
                        </a:rPr>
                        <a:t> Wang</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hwang@quanetnna.com</a:t>
                      </a:r>
                      <a:endParaRPr lang="en-GB" sz="900" dirty="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날짜 개체 틀 3"/>
          <p:cNvSpPr txBox="1">
            <a:spLocks/>
          </p:cNvSpPr>
          <p:nvPr/>
        </p:nvSpPr>
        <p:spPr>
          <a:xfrm>
            <a:off x="625669" y="257301"/>
            <a:ext cx="1436687" cy="306388"/>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zh-CN" sz="1800" b="1" smtClean="0"/>
              <a:t>March 2016</a:t>
            </a:r>
            <a:endParaRPr lang="en-US" sz="1800" b="1" dirty="0"/>
          </a:p>
        </p:txBody>
      </p:sp>
      <p:sp>
        <p:nvSpPr>
          <p:cNvPr id="9"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Tree>
    <p:extLst>
      <p:ext uri="{BB962C8B-B14F-4D97-AF65-F5344CB8AC3E}">
        <p14:creationId xmlns:p14="http://schemas.microsoft.com/office/powerpoint/2010/main" val="2488242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zh-CN" dirty="0"/>
              <a:t>Abstract</a:t>
            </a:r>
            <a:endParaRPr lang="ko-KR" altLang="en-US" dirty="0"/>
          </a:p>
        </p:txBody>
      </p:sp>
      <p:sp>
        <p:nvSpPr>
          <p:cNvPr id="3" name="내용 개체 틀 2"/>
          <p:cNvSpPr>
            <a:spLocks noGrp="1"/>
          </p:cNvSpPr>
          <p:nvPr>
            <p:ph idx="1"/>
          </p:nvPr>
        </p:nvSpPr>
        <p:spPr/>
        <p:txBody>
          <a:bodyPr/>
          <a:lstStyle/>
          <a:p>
            <a:r>
              <a:rPr lang="en-US" altLang="zh-CN" sz="2000" dirty="0"/>
              <a:t>In this </a:t>
            </a:r>
            <a:r>
              <a:rPr lang="en-US" altLang="zh-CN" sz="2000" dirty="0" smtClean="0"/>
              <a:t>contribution</a:t>
            </a:r>
            <a:r>
              <a:rPr lang="en-US" altLang="zh-CN" sz="2000" dirty="0"/>
              <a:t>, w</a:t>
            </a:r>
            <a:r>
              <a:rPr lang="en-US" sz="2000" dirty="0" smtClean="0"/>
              <a:t>e discuss the impact of multi-TID aggregation per STA on the Multi-STA BA length</a:t>
            </a:r>
          </a:p>
          <a:p>
            <a:r>
              <a:rPr lang="en-US" sz="2000" dirty="0" smtClean="0"/>
              <a:t>In order to alleviate the large variance in Multi-STA BA length, we propose to limit the number of TIDs from which MPDUs are aggregated in a multi-TID A-MPDU per STA</a:t>
            </a:r>
            <a:endParaRPr lang="en-US" sz="2000" dirty="0"/>
          </a:p>
          <a:p>
            <a:pPr marL="0" indent="0">
              <a:buNone/>
            </a:pPr>
            <a:endParaRPr lang="en-US" altLang="zh-CN" sz="2000" dirty="0"/>
          </a:p>
          <a:p>
            <a:endParaRPr lang="en-US" altLang="zh-CN" sz="2000" dirty="0"/>
          </a:p>
          <a:p>
            <a:endParaRPr lang="en-US" altLang="zh-CN" sz="2000" dirty="0"/>
          </a:p>
          <a:p>
            <a:endParaRPr lang="ko-KR" altLang="en-US" sz="2000" dirty="0"/>
          </a:p>
        </p:txBody>
      </p:sp>
      <p:sp>
        <p:nvSpPr>
          <p:cNvPr id="6" name="슬라이드 번호 개체 틀 5"/>
          <p:cNvSpPr>
            <a:spLocks noGrp="1"/>
          </p:cNvSpPr>
          <p:nvPr>
            <p:ph type="sldNum" sz="quarter" idx="12"/>
          </p:nvPr>
        </p:nvSpPr>
        <p:spPr/>
        <p:txBody>
          <a:bodyPr/>
          <a:lstStyle/>
          <a:p>
            <a:pPr>
              <a:defRPr/>
            </a:pPr>
            <a:r>
              <a:rPr lang="en-US" smtClean="0"/>
              <a:t>Slide </a:t>
            </a:r>
            <a:fld id="{E7E6215C-0148-4EB1-A390-22B113FC486F}" type="slidenum">
              <a:rPr lang="en-US" smtClean="0"/>
              <a:pPr>
                <a:defRPr/>
              </a:pPr>
              <a:t>11</a:t>
            </a:fld>
            <a:endParaRPr lang="en-US"/>
          </a:p>
        </p:txBody>
      </p:sp>
      <p:sp>
        <p:nvSpPr>
          <p:cNvPr id="9"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
        <p:nvSpPr>
          <p:cNvPr id="10"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Tree>
    <p:extLst>
      <p:ext uri="{BB962C8B-B14F-4D97-AF65-F5344CB8AC3E}">
        <p14:creationId xmlns:p14="http://schemas.microsoft.com/office/powerpoint/2010/main" val="4570661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pPr>
              <a:defRPr/>
            </a:pPr>
            <a:r>
              <a:rPr lang="en-US" smtClean="0"/>
              <a:t>Slide </a:t>
            </a:r>
            <a:fld id="{E7E6215C-0148-4EB1-A390-22B113FC486F}" type="slidenum">
              <a:rPr lang="en-US" smtClean="0"/>
              <a:pPr>
                <a:defRPr/>
              </a:pPr>
              <a:t>12</a:t>
            </a:fld>
            <a:endParaRPr lang="en-US"/>
          </a:p>
        </p:txBody>
      </p:sp>
      <p:sp>
        <p:nvSpPr>
          <p:cNvPr id="9"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
        <p:nvSpPr>
          <p:cNvPr id="10" name="Content Placeholder 2"/>
          <p:cNvSpPr>
            <a:spLocks noGrp="1"/>
          </p:cNvSpPr>
          <p:nvPr>
            <p:ph idx="1"/>
          </p:nvPr>
        </p:nvSpPr>
        <p:spPr>
          <a:xfrm>
            <a:off x="482156" y="1827212"/>
            <a:ext cx="8255887" cy="4114800"/>
          </a:xfrm>
        </p:spPr>
        <p:txBody>
          <a:bodyPr/>
          <a:lstStyle/>
          <a:p>
            <a:r>
              <a:rPr lang="en-US" sz="1600" dirty="0" smtClean="0"/>
              <a:t>802.11ax standard supports aggregation of UL MPDUs from 8 TIDs in an A-MPDU per STA</a:t>
            </a:r>
          </a:p>
          <a:p>
            <a:r>
              <a:rPr lang="en-US" sz="1600" dirty="0" smtClean="0"/>
              <a:t>Without knowledge of MPDU aggregation of different TIDs, the length of the MU-BA frame may vary significantly </a:t>
            </a:r>
            <a:endParaRPr lang="en-US" sz="1600" dirty="0" smtClean="0">
              <a:solidFill>
                <a:srgbClr val="FF0000"/>
              </a:solidFill>
            </a:endParaRPr>
          </a:p>
          <a:p>
            <a:pPr lvl="1"/>
            <a:r>
              <a:rPr lang="en-US" sz="1400" dirty="0" smtClean="0"/>
              <a:t>With variations in the number of TIDs sent among all STAs, we will provide results showing significant difference in MU BA frame transmission duration</a:t>
            </a:r>
            <a:endParaRPr lang="en-US" sz="1400" strike="sngStrike" dirty="0" smtClean="0"/>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p:txBody>
      </p:sp>
      <p:sp>
        <p:nvSpPr>
          <p:cNvPr id="11" name="Left-Right Arrow 10"/>
          <p:cNvSpPr/>
          <p:nvPr/>
        </p:nvSpPr>
        <p:spPr bwMode="auto">
          <a:xfrm>
            <a:off x="949115" y="3733800"/>
            <a:ext cx="7672216" cy="457284"/>
          </a:xfrm>
          <a:prstGeom prst="lef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Rectangle 11"/>
          <p:cNvSpPr/>
          <p:nvPr/>
        </p:nvSpPr>
        <p:spPr bwMode="auto">
          <a:xfrm>
            <a:off x="1057398" y="4191084"/>
            <a:ext cx="609600" cy="403766"/>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a:t>Trigger </a:t>
            </a:r>
            <a:r>
              <a:rPr lang="en-US" altLang="ko-KR" sz="1000" dirty="0" smtClean="0"/>
              <a:t>frame</a:t>
            </a:r>
            <a:endParaRPr lang="ko-KR" altLang="en-US" sz="1000" dirty="0"/>
          </a:p>
        </p:txBody>
      </p:sp>
      <p:sp>
        <p:nvSpPr>
          <p:cNvPr id="13" name="Text Box 32"/>
          <p:cNvSpPr txBox="1">
            <a:spLocks noChangeArrowheads="1"/>
          </p:cNvSpPr>
          <p:nvPr/>
        </p:nvSpPr>
        <p:spPr bwMode="auto">
          <a:xfrm>
            <a:off x="3342786" y="4336116"/>
            <a:ext cx="990600" cy="246221"/>
          </a:xfrm>
          <a:prstGeom prst="rect">
            <a:avLst/>
          </a:prstGeom>
          <a:noFill/>
          <a:ln w="9525">
            <a:noFill/>
            <a:miter lim="800000"/>
            <a:headEnd/>
            <a:tailEnd/>
          </a:ln>
          <a:effectLst/>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00" dirty="0" smtClean="0"/>
              <a:t>UL OFDMA</a:t>
            </a:r>
            <a:endParaRPr lang="en-US" sz="1000" b="0" i="1" dirty="0"/>
          </a:p>
        </p:txBody>
      </p:sp>
      <p:sp>
        <p:nvSpPr>
          <p:cNvPr id="14" name="Rectangle 13"/>
          <p:cNvSpPr/>
          <p:nvPr/>
        </p:nvSpPr>
        <p:spPr bwMode="auto">
          <a:xfrm>
            <a:off x="7935530" y="4134232"/>
            <a:ext cx="609600" cy="477924"/>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a:t>MU BA/Ack frame</a:t>
            </a:r>
            <a:endParaRPr lang="ko-KR" altLang="en-US" sz="1000" dirty="0"/>
          </a:p>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15" name="Rectangle 14"/>
          <p:cNvSpPr/>
          <p:nvPr/>
        </p:nvSpPr>
        <p:spPr bwMode="auto">
          <a:xfrm>
            <a:off x="1827655" y="4600575"/>
            <a:ext cx="1143000" cy="35167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      </a:t>
            </a:r>
          </a:p>
          <a:p>
            <a:pPr defTabSz="914400"/>
            <a:r>
              <a:rPr lang="en-US" altLang="ko-KR" sz="1000" dirty="0">
                <a:latin typeface="Garamond" pitchFamily="18" charset="0"/>
              </a:rPr>
              <a:t> </a:t>
            </a:r>
            <a:r>
              <a:rPr lang="en-US" altLang="ko-KR" sz="1000" dirty="0" smtClean="0">
                <a:latin typeface="Garamond" pitchFamily="18" charset="0"/>
              </a:rPr>
              <a:t>     STA#1,TID 1 </a:t>
            </a:r>
            <a:endParaRPr lang="ko-KR" altLang="en-US" sz="1000" dirty="0"/>
          </a:p>
        </p:txBody>
      </p:sp>
      <p:grpSp>
        <p:nvGrpSpPr>
          <p:cNvPr id="16" name="Group 15"/>
          <p:cNvGrpSpPr/>
          <p:nvPr/>
        </p:nvGrpSpPr>
        <p:grpSpPr>
          <a:xfrm>
            <a:off x="381000" y="4326025"/>
            <a:ext cx="710144" cy="276040"/>
            <a:chOff x="2421305" y="4163720"/>
            <a:chExt cx="710144" cy="413013"/>
          </a:xfrm>
        </p:grpSpPr>
        <p:cxnSp>
          <p:nvCxnSpPr>
            <p:cNvPr id="17" name="Straight Arrow Connector 16"/>
            <p:cNvCxnSpPr/>
            <p:nvPr/>
          </p:nvCxnSpPr>
          <p:spPr bwMode="auto">
            <a:xfrm>
              <a:off x="2776377" y="4163720"/>
              <a:ext cx="71015" cy="170121"/>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18" name="Straight Connector 17"/>
            <p:cNvCxnSpPr/>
            <p:nvPr/>
          </p:nvCxnSpPr>
          <p:spPr bwMode="auto">
            <a:xfrm>
              <a:off x="2563334" y="4358058"/>
              <a:ext cx="568115"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 name="Straight Connector 18"/>
            <p:cNvCxnSpPr/>
            <p:nvPr/>
          </p:nvCxnSpPr>
          <p:spPr bwMode="auto">
            <a:xfrm flipH="1">
              <a:off x="2421305" y="4358058"/>
              <a:ext cx="142029" cy="21867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 name="Straight Connector 19"/>
            <p:cNvCxnSpPr/>
            <p:nvPr/>
          </p:nvCxnSpPr>
          <p:spPr bwMode="auto">
            <a:xfrm flipH="1">
              <a:off x="2563334" y="4358058"/>
              <a:ext cx="142029" cy="21867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 name="Straight Connector 20"/>
            <p:cNvCxnSpPr/>
            <p:nvPr/>
          </p:nvCxnSpPr>
          <p:spPr bwMode="auto">
            <a:xfrm flipH="1">
              <a:off x="2705363" y="4358058"/>
              <a:ext cx="142029" cy="21867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 name="Straight Connector 21"/>
            <p:cNvCxnSpPr/>
            <p:nvPr/>
          </p:nvCxnSpPr>
          <p:spPr bwMode="auto">
            <a:xfrm flipH="1">
              <a:off x="2847391" y="4358058"/>
              <a:ext cx="142029" cy="218675"/>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23" name="Elbow Connector 22"/>
          <p:cNvCxnSpPr/>
          <p:nvPr/>
        </p:nvCxnSpPr>
        <p:spPr>
          <a:xfrm rot="16200000" flipH="1">
            <a:off x="1266706" y="4624480"/>
            <a:ext cx="575032" cy="384048"/>
          </a:xfrm>
          <a:prstGeom prst="bentConnector2">
            <a:avLst/>
          </a:prstGeom>
          <a:ln>
            <a:solidFill>
              <a:schemeClr val="tx2"/>
            </a:solidFill>
            <a:tailEnd type="arrow"/>
          </a:ln>
          <a:effectLst/>
        </p:spPr>
        <p:style>
          <a:lnRef idx="2">
            <a:schemeClr val="accent1"/>
          </a:lnRef>
          <a:fillRef idx="0">
            <a:schemeClr val="accent1"/>
          </a:fillRef>
          <a:effectRef idx="1">
            <a:schemeClr val="accent1"/>
          </a:effectRef>
          <a:fontRef idx="minor">
            <a:schemeClr val="tx1"/>
          </a:fontRef>
        </p:style>
      </p:cxnSp>
      <p:sp>
        <p:nvSpPr>
          <p:cNvPr id="24" name="Rectangle 23"/>
          <p:cNvSpPr/>
          <p:nvPr/>
        </p:nvSpPr>
        <p:spPr bwMode="auto">
          <a:xfrm>
            <a:off x="2970654" y="4600575"/>
            <a:ext cx="1198695" cy="35167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      </a:t>
            </a:r>
          </a:p>
          <a:p>
            <a:pPr defTabSz="914400"/>
            <a:r>
              <a:rPr lang="en-US" altLang="ko-KR" sz="1000" dirty="0">
                <a:latin typeface="Garamond" pitchFamily="18" charset="0"/>
              </a:rPr>
              <a:t> </a:t>
            </a:r>
            <a:r>
              <a:rPr lang="en-US" altLang="ko-KR" sz="1000" dirty="0" smtClean="0">
                <a:latin typeface="Garamond" pitchFamily="18" charset="0"/>
              </a:rPr>
              <a:t>       STA#1,TID 2 2 </a:t>
            </a:r>
            <a:endParaRPr lang="ko-KR" altLang="en-US" sz="1000" dirty="0"/>
          </a:p>
        </p:txBody>
      </p:sp>
      <p:sp>
        <p:nvSpPr>
          <p:cNvPr id="25" name="Rectangle 24"/>
          <p:cNvSpPr/>
          <p:nvPr/>
        </p:nvSpPr>
        <p:spPr bwMode="auto">
          <a:xfrm>
            <a:off x="4181225" y="4600575"/>
            <a:ext cx="1456429" cy="35167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a:t>
            </a:r>
          </a:p>
          <a:p>
            <a:pPr defTabSz="914400"/>
            <a:r>
              <a:rPr lang="en-US" altLang="ko-KR" sz="1000" dirty="0" smtClean="0"/>
              <a:t>                </a:t>
            </a:r>
            <a:r>
              <a:rPr lang="en-US" altLang="ko-KR" sz="1000" dirty="0" smtClean="0">
                <a:latin typeface="Garamond" pitchFamily="18" charset="0"/>
              </a:rPr>
              <a:t>STA#1,TID </a:t>
            </a:r>
            <a:r>
              <a:rPr lang="en-US" altLang="ko-KR" sz="1000" dirty="0">
                <a:latin typeface="Garamond" pitchFamily="18" charset="0"/>
              </a:rPr>
              <a:t>5</a:t>
            </a:r>
            <a:r>
              <a:rPr lang="en-US" altLang="ko-KR" sz="1000" dirty="0" smtClean="0">
                <a:latin typeface="Garamond" pitchFamily="18" charset="0"/>
              </a:rPr>
              <a:t> </a:t>
            </a:r>
            <a:endParaRPr lang="ko-KR" altLang="en-US" sz="1000" dirty="0"/>
          </a:p>
        </p:txBody>
      </p:sp>
      <p:sp>
        <p:nvSpPr>
          <p:cNvPr id="26" name="Rectangle 25"/>
          <p:cNvSpPr/>
          <p:nvPr/>
        </p:nvSpPr>
        <p:spPr bwMode="auto">
          <a:xfrm>
            <a:off x="5637655" y="4600575"/>
            <a:ext cx="1524000" cy="35167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a:t>
            </a:r>
          </a:p>
          <a:p>
            <a:pPr defTabSz="914400"/>
            <a:r>
              <a:rPr lang="en-US" altLang="ko-KR" sz="1000" dirty="0" smtClean="0"/>
              <a:t>                   </a:t>
            </a:r>
            <a:r>
              <a:rPr lang="en-US" altLang="ko-KR" sz="1000" dirty="0" smtClean="0">
                <a:latin typeface="Garamond" pitchFamily="18" charset="0"/>
              </a:rPr>
              <a:t>STA#1,TID 7 </a:t>
            </a:r>
            <a:endParaRPr lang="ko-KR" altLang="en-US" sz="1000" dirty="0"/>
          </a:p>
        </p:txBody>
      </p:sp>
      <p:sp>
        <p:nvSpPr>
          <p:cNvPr id="27" name="Rectangle 26"/>
          <p:cNvSpPr/>
          <p:nvPr/>
        </p:nvSpPr>
        <p:spPr bwMode="auto">
          <a:xfrm>
            <a:off x="1827655" y="4953000"/>
            <a:ext cx="1905000" cy="351670"/>
          </a:xfrm>
          <a:prstGeom prst="rect">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 </a:t>
            </a:r>
          </a:p>
          <a:p>
            <a:pPr defTabSz="914400"/>
            <a:r>
              <a:rPr lang="en-US" altLang="ko-KR" sz="1000" dirty="0" smtClean="0">
                <a:latin typeface="Garamond" pitchFamily="18" charset="0"/>
              </a:rPr>
              <a:t>                        STA#2,TID 0 </a:t>
            </a:r>
            <a:endParaRPr lang="ko-KR" altLang="en-US" sz="1000" dirty="0"/>
          </a:p>
        </p:txBody>
      </p:sp>
      <p:sp>
        <p:nvSpPr>
          <p:cNvPr id="28" name="Rectangle 27"/>
          <p:cNvSpPr/>
          <p:nvPr/>
        </p:nvSpPr>
        <p:spPr bwMode="auto">
          <a:xfrm>
            <a:off x="3732655" y="4953000"/>
            <a:ext cx="990600" cy="351670"/>
          </a:xfrm>
          <a:prstGeom prst="rect">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a:t>
            </a:r>
          </a:p>
          <a:p>
            <a:pPr defTabSz="914400"/>
            <a:r>
              <a:rPr lang="en-US" altLang="ko-KR" sz="1000" dirty="0" smtClean="0"/>
              <a:t>   </a:t>
            </a:r>
            <a:r>
              <a:rPr lang="en-US" altLang="ko-KR" sz="1000" dirty="0" smtClean="0">
                <a:latin typeface="Garamond" pitchFamily="18" charset="0"/>
              </a:rPr>
              <a:t>STA#2,TID 3 </a:t>
            </a:r>
            <a:endParaRPr lang="ko-KR" altLang="en-US" sz="1000" dirty="0"/>
          </a:p>
        </p:txBody>
      </p:sp>
      <p:sp>
        <p:nvSpPr>
          <p:cNvPr id="29" name="Rectangle 28"/>
          <p:cNvSpPr/>
          <p:nvPr/>
        </p:nvSpPr>
        <p:spPr bwMode="auto">
          <a:xfrm>
            <a:off x="6171055" y="4953000"/>
            <a:ext cx="990600" cy="351670"/>
          </a:xfrm>
          <a:prstGeom prst="rect">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a:t>
            </a:r>
          </a:p>
          <a:p>
            <a:pPr defTabSz="914400"/>
            <a:r>
              <a:rPr lang="en-US" altLang="ko-KR" sz="1000" dirty="0" smtClean="0"/>
              <a:t>   </a:t>
            </a:r>
            <a:r>
              <a:rPr lang="en-US" altLang="ko-KR" sz="1000" dirty="0" smtClean="0">
                <a:latin typeface="Garamond" pitchFamily="18" charset="0"/>
              </a:rPr>
              <a:t>STA#2,TID </a:t>
            </a:r>
            <a:r>
              <a:rPr lang="en-US" altLang="ko-KR" sz="1000" dirty="0">
                <a:latin typeface="Garamond" pitchFamily="18" charset="0"/>
              </a:rPr>
              <a:t>6</a:t>
            </a:r>
            <a:r>
              <a:rPr lang="en-US" altLang="ko-KR" sz="1000" dirty="0" smtClean="0">
                <a:latin typeface="Garamond" pitchFamily="18" charset="0"/>
              </a:rPr>
              <a:t> </a:t>
            </a:r>
            <a:endParaRPr lang="ko-KR" altLang="en-US" sz="1000" dirty="0"/>
          </a:p>
        </p:txBody>
      </p:sp>
      <p:sp>
        <p:nvSpPr>
          <p:cNvPr id="30" name="Rectangle 29"/>
          <p:cNvSpPr/>
          <p:nvPr/>
        </p:nvSpPr>
        <p:spPr bwMode="auto">
          <a:xfrm>
            <a:off x="1827655" y="5306180"/>
            <a:ext cx="5334000" cy="351670"/>
          </a:xfrm>
          <a:prstGeom prst="rect">
            <a:avLst/>
          </a:prstGeom>
          <a:solidFill>
            <a:srgbClr val="DBD600">
              <a:alpha val="67451"/>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 </a:t>
            </a:r>
          </a:p>
          <a:p>
            <a:pPr defTabSz="914400"/>
            <a:r>
              <a:rPr lang="en-US" altLang="ko-KR" sz="1000" dirty="0" smtClean="0">
                <a:latin typeface="Garamond" pitchFamily="18" charset="0"/>
              </a:rPr>
              <a:t>                                           STA#3,TID 5</a:t>
            </a:r>
            <a:endParaRPr lang="ko-KR" altLang="en-US" sz="1000" dirty="0"/>
          </a:p>
        </p:txBody>
      </p:sp>
      <p:sp>
        <p:nvSpPr>
          <p:cNvPr id="31" name="Rectangle 30"/>
          <p:cNvSpPr/>
          <p:nvPr/>
        </p:nvSpPr>
        <p:spPr bwMode="auto">
          <a:xfrm>
            <a:off x="4723255" y="4954510"/>
            <a:ext cx="1447800" cy="351670"/>
          </a:xfrm>
          <a:prstGeom prst="rect">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a:t>
            </a:r>
          </a:p>
          <a:p>
            <a:pPr defTabSz="914400"/>
            <a:r>
              <a:rPr lang="en-US" altLang="ko-KR" sz="1000" dirty="0" smtClean="0"/>
              <a:t>             </a:t>
            </a:r>
            <a:r>
              <a:rPr lang="en-US" altLang="ko-KR" sz="1000" dirty="0" smtClean="0">
                <a:latin typeface="Garamond" pitchFamily="18" charset="0"/>
              </a:rPr>
              <a:t>STA#2,TID </a:t>
            </a:r>
            <a:r>
              <a:rPr lang="en-US" altLang="ko-KR" sz="1000" dirty="0">
                <a:latin typeface="Garamond" pitchFamily="18" charset="0"/>
              </a:rPr>
              <a:t>5</a:t>
            </a:r>
            <a:r>
              <a:rPr lang="en-US" altLang="ko-KR" sz="1000" dirty="0" smtClean="0">
                <a:latin typeface="Garamond" pitchFamily="18" charset="0"/>
              </a:rPr>
              <a:t> </a:t>
            </a:r>
            <a:endParaRPr lang="ko-KR" altLang="en-US" sz="1000" dirty="0"/>
          </a:p>
        </p:txBody>
      </p:sp>
      <p:sp>
        <p:nvSpPr>
          <p:cNvPr id="32" name="Rectangle 31"/>
          <p:cNvSpPr/>
          <p:nvPr/>
        </p:nvSpPr>
        <p:spPr bwMode="auto">
          <a:xfrm>
            <a:off x="1827655" y="5896730"/>
            <a:ext cx="952500" cy="351670"/>
          </a:xfrm>
          <a:prstGeom prst="rect">
            <a:avLst/>
          </a:prstGeom>
          <a:solidFill>
            <a:srgbClr val="EEFC3E"/>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a:t>UL </a:t>
            </a:r>
            <a:r>
              <a:rPr lang="en-US" altLang="ko-KR" sz="1000" dirty="0" smtClean="0"/>
              <a:t>AMPDU </a:t>
            </a:r>
            <a:r>
              <a:rPr lang="en-US" altLang="ko-KR" sz="1000" dirty="0" err="1" smtClean="0">
                <a:latin typeface="Garamond" pitchFamily="18" charset="0"/>
              </a:rPr>
              <a:t>STA#n,TID</a:t>
            </a:r>
            <a:r>
              <a:rPr lang="en-US" altLang="ko-KR" sz="1000" dirty="0" smtClean="0">
                <a:latin typeface="Garamond" pitchFamily="18" charset="0"/>
              </a:rPr>
              <a:t> i </a:t>
            </a:r>
            <a:endParaRPr lang="ko-KR" altLang="en-US" sz="1000" dirty="0"/>
          </a:p>
        </p:txBody>
      </p:sp>
      <p:sp>
        <p:nvSpPr>
          <p:cNvPr id="33" name="Rectangle 32"/>
          <p:cNvSpPr/>
          <p:nvPr/>
        </p:nvSpPr>
        <p:spPr bwMode="auto">
          <a:xfrm>
            <a:off x="2742055" y="5896730"/>
            <a:ext cx="914400" cy="351670"/>
          </a:xfrm>
          <a:prstGeom prst="rect">
            <a:avLst/>
          </a:prstGeom>
          <a:solidFill>
            <a:srgbClr val="EEFC3E"/>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a:t>UL </a:t>
            </a:r>
            <a:r>
              <a:rPr lang="en-US" altLang="ko-KR" sz="1000" dirty="0" smtClean="0"/>
              <a:t>AMPDU </a:t>
            </a:r>
            <a:r>
              <a:rPr lang="en-US" altLang="ko-KR" sz="1000" dirty="0" err="1" smtClean="0">
                <a:latin typeface="Garamond" pitchFamily="18" charset="0"/>
              </a:rPr>
              <a:t>STA#n,TID</a:t>
            </a:r>
            <a:r>
              <a:rPr lang="en-US" altLang="ko-KR" sz="1000" dirty="0" smtClean="0">
                <a:latin typeface="Garamond" pitchFamily="18" charset="0"/>
              </a:rPr>
              <a:t> j </a:t>
            </a:r>
            <a:endParaRPr lang="ko-KR" altLang="en-US" sz="1000" dirty="0"/>
          </a:p>
        </p:txBody>
      </p:sp>
      <p:sp>
        <p:nvSpPr>
          <p:cNvPr id="34" name="Rectangle 33"/>
          <p:cNvSpPr/>
          <p:nvPr/>
        </p:nvSpPr>
        <p:spPr bwMode="auto">
          <a:xfrm>
            <a:off x="3656455" y="5896730"/>
            <a:ext cx="1066800" cy="351670"/>
          </a:xfrm>
          <a:prstGeom prst="rect">
            <a:avLst/>
          </a:prstGeom>
          <a:solidFill>
            <a:srgbClr val="EEFC3E"/>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a:t>UL </a:t>
            </a:r>
            <a:r>
              <a:rPr lang="en-US" altLang="ko-KR" sz="1000" dirty="0" smtClean="0"/>
              <a:t>AMPDU</a:t>
            </a:r>
          </a:p>
          <a:p>
            <a:pPr defTabSz="914400"/>
            <a:r>
              <a:rPr lang="en-US" altLang="ko-KR" sz="1000" dirty="0" smtClean="0"/>
              <a:t> </a:t>
            </a:r>
            <a:r>
              <a:rPr lang="en-US" altLang="ko-KR" sz="1000" dirty="0" err="1" smtClean="0">
                <a:latin typeface="Garamond" pitchFamily="18" charset="0"/>
              </a:rPr>
              <a:t>STA#n,TID</a:t>
            </a:r>
            <a:r>
              <a:rPr lang="en-US" altLang="ko-KR" sz="1000" dirty="0">
                <a:latin typeface="Garamond" pitchFamily="18" charset="0"/>
              </a:rPr>
              <a:t> k</a:t>
            </a:r>
            <a:r>
              <a:rPr lang="en-US" altLang="ko-KR" sz="1000" dirty="0" smtClean="0">
                <a:latin typeface="Garamond" pitchFamily="18" charset="0"/>
              </a:rPr>
              <a:t> </a:t>
            </a:r>
            <a:endParaRPr lang="ko-KR" altLang="en-US" sz="1000" dirty="0"/>
          </a:p>
        </p:txBody>
      </p:sp>
      <p:sp>
        <p:nvSpPr>
          <p:cNvPr id="35" name="Rectangle 34"/>
          <p:cNvSpPr/>
          <p:nvPr/>
        </p:nvSpPr>
        <p:spPr bwMode="auto">
          <a:xfrm>
            <a:off x="5637655" y="5896730"/>
            <a:ext cx="1524000" cy="351670"/>
          </a:xfrm>
          <a:prstGeom prst="rect">
            <a:avLst/>
          </a:prstGeom>
          <a:solidFill>
            <a:srgbClr val="EEFC3E"/>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a:t>UL </a:t>
            </a:r>
            <a:r>
              <a:rPr lang="en-US" altLang="ko-KR" sz="1000" dirty="0" smtClean="0"/>
              <a:t>AMPDU</a:t>
            </a:r>
          </a:p>
          <a:p>
            <a:pPr defTabSz="914400"/>
            <a:r>
              <a:rPr lang="en-US" altLang="ko-KR" sz="1000" dirty="0" smtClean="0"/>
              <a:t> </a:t>
            </a:r>
            <a:r>
              <a:rPr lang="en-US" altLang="ko-KR" sz="1000" dirty="0" err="1" smtClean="0">
                <a:latin typeface="Garamond" pitchFamily="18" charset="0"/>
              </a:rPr>
              <a:t>STA#n,TID</a:t>
            </a:r>
            <a:r>
              <a:rPr lang="en-US" altLang="ko-KR" sz="1000" dirty="0" smtClean="0">
                <a:latin typeface="Garamond" pitchFamily="18" charset="0"/>
              </a:rPr>
              <a:t> </a:t>
            </a:r>
            <a:r>
              <a:rPr lang="en-US" altLang="ko-KR" sz="1000" dirty="0">
                <a:latin typeface="Garamond" pitchFamily="18" charset="0"/>
              </a:rPr>
              <a:t>p</a:t>
            </a:r>
            <a:r>
              <a:rPr lang="en-US" altLang="ko-KR" sz="1000" dirty="0" smtClean="0">
                <a:latin typeface="Garamond" pitchFamily="18" charset="0"/>
              </a:rPr>
              <a:t> </a:t>
            </a:r>
            <a:endParaRPr lang="ko-KR" altLang="en-US" sz="1000" dirty="0"/>
          </a:p>
        </p:txBody>
      </p:sp>
      <p:cxnSp>
        <p:nvCxnSpPr>
          <p:cNvPr id="36" name="Straight Connector 35"/>
          <p:cNvCxnSpPr/>
          <p:nvPr/>
        </p:nvCxnSpPr>
        <p:spPr bwMode="auto">
          <a:xfrm>
            <a:off x="7161655" y="5704720"/>
            <a:ext cx="0" cy="192010"/>
          </a:xfrm>
          <a:prstGeom prst="line">
            <a:avLst/>
          </a:prstGeom>
          <a:solidFill>
            <a:schemeClr val="accent1"/>
          </a:solidFill>
          <a:ln w="38100" cap="flat" cmpd="sng" algn="ctr">
            <a:solidFill>
              <a:schemeClr val="accent4"/>
            </a:solidFill>
            <a:prstDash val="sysDot"/>
            <a:round/>
            <a:headEnd type="none" w="sm" len="sm"/>
            <a:tailEnd type="none" w="sm" len="sm"/>
          </a:ln>
          <a:effectLst/>
        </p:spPr>
      </p:cxnSp>
      <p:cxnSp>
        <p:nvCxnSpPr>
          <p:cNvPr id="37" name="Straight Connector 36"/>
          <p:cNvCxnSpPr/>
          <p:nvPr/>
        </p:nvCxnSpPr>
        <p:spPr bwMode="auto">
          <a:xfrm>
            <a:off x="1827655" y="5715000"/>
            <a:ext cx="0" cy="192010"/>
          </a:xfrm>
          <a:prstGeom prst="line">
            <a:avLst/>
          </a:prstGeom>
          <a:solidFill>
            <a:schemeClr val="accent1"/>
          </a:solidFill>
          <a:ln w="38100" cap="flat" cmpd="sng" algn="ctr">
            <a:solidFill>
              <a:schemeClr val="accent4"/>
            </a:solidFill>
            <a:prstDash val="sysDot"/>
            <a:round/>
            <a:headEnd type="none" w="sm" len="sm"/>
            <a:tailEnd type="none" w="sm" len="sm"/>
          </a:ln>
          <a:effectLst/>
        </p:spPr>
      </p:cxnSp>
      <p:cxnSp>
        <p:nvCxnSpPr>
          <p:cNvPr id="38" name="Straight Connector 37"/>
          <p:cNvCxnSpPr/>
          <p:nvPr/>
        </p:nvCxnSpPr>
        <p:spPr bwMode="auto">
          <a:xfrm>
            <a:off x="4723255" y="6072565"/>
            <a:ext cx="914400" cy="0"/>
          </a:xfrm>
          <a:prstGeom prst="line">
            <a:avLst/>
          </a:prstGeom>
          <a:solidFill>
            <a:schemeClr val="accent1"/>
          </a:solidFill>
          <a:ln w="38100" cap="flat" cmpd="sng" algn="ctr">
            <a:solidFill>
              <a:schemeClr val="accent4"/>
            </a:solidFill>
            <a:prstDash val="sysDot"/>
            <a:round/>
            <a:headEnd type="none" w="sm" len="sm"/>
            <a:tailEnd type="none" w="sm" len="sm"/>
          </a:ln>
          <a:effectLst/>
        </p:spPr>
      </p:cxnSp>
      <p:grpSp>
        <p:nvGrpSpPr>
          <p:cNvPr id="39" name="Group 38"/>
          <p:cNvGrpSpPr/>
          <p:nvPr/>
        </p:nvGrpSpPr>
        <p:grpSpPr>
          <a:xfrm>
            <a:off x="1091144" y="3859363"/>
            <a:ext cx="7453986" cy="253916"/>
            <a:chOff x="923803" y="1871815"/>
            <a:chExt cx="7130232" cy="253916"/>
          </a:xfrm>
        </p:grpSpPr>
        <p:sp>
          <p:nvSpPr>
            <p:cNvPr id="40" name="Text Box 32"/>
            <p:cNvSpPr txBox="1">
              <a:spLocks noChangeArrowheads="1"/>
            </p:cNvSpPr>
            <p:nvPr/>
          </p:nvSpPr>
          <p:spPr bwMode="auto">
            <a:xfrm>
              <a:off x="3686898" y="1871815"/>
              <a:ext cx="513989" cy="253916"/>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50" dirty="0" smtClean="0">
                  <a:solidFill>
                    <a:srgbClr val="FF0000"/>
                  </a:solidFill>
                </a:rPr>
                <a:t>TXOP</a:t>
              </a:r>
              <a:endParaRPr lang="en-US" sz="1050" b="0" i="1" dirty="0">
                <a:solidFill>
                  <a:srgbClr val="FF0000"/>
                </a:solidFill>
              </a:endParaRPr>
            </a:p>
          </p:txBody>
        </p:sp>
        <p:cxnSp>
          <p:nvCxnSpPr>
            <p:cNvPr id="41" name="Straight Arrow Connector 40"/>
            <p:cNvCxnSpPr/>
            <p:nvPr/>
          </p:nvCxnSpPr>
          <p:spPr bwMode="auto">
            <a:xfrm>
              <a:off x="923803" y="2014361"/>
              <a:ext cx="2687469" cy="0"/>
            </a:xfrm>
            <a:prstGeom prst="straightConnector1">
              <a:avLst/>
            </a:prstGeom>
            <a:solidFill>
              <a:schemeClr val="accent1"/>
            </a:solidFill>
            <a:ln w="9525" cap="flat" cmpd="sng" algn="ctr">
              <a:solidFill>
                <a:schemeClr val="tx1"/>
              </a:solidFill>
              <a:prstDash val="solid"/>
              <a:round/>
              <a:headEnd type="arrow" w="med" len="med"/>
              <a:tailEnd type="none"/>
            </a:ln>
            <a:effectLst/>
          </p:spPr>
        </p:cxnSp>
        <p:cxnSp>
          <p:nvCxnSpPr>
            <p:cNvPr id="42" name="Straight Arrow Connector 41"/>
            <p:cNvCxnSpPr/>
            <p:nvPr/>
          </p:nvCxnSpPr>
          <p:spPr bwMode="auto">
            <a:xfrm>
              <a:off x="4343400" y="2014361"/>
              <a:ext cx="3710635"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grpSp>
      <p:sp>
        <p:nvSpPr>
          <p:cNvPr id="43" name="Rectangle 42"/>
          <p:cNvSpPr/>
          <p:nvPr/>
        </p:nvSpPr>
        <p:spPr bwMode="auto">
          <a:xfrm flipH="1">
            <a:off x="1828800" y="4599065"/>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4" name="Rectangle 43"/>
          <p:cNvSpPr/>
          <p:nvPr/>
        </p:nvSpPr>
        <p:spPr bwMode="auto">
          <a:xfrm flipH="1">
            <a:off x="2963171" y="4597052"/>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5" name="Rectangle 44"/>
          <p:cNvSpPr/>
          <p:nvPr/>
        </p:nvSpPr>
        <p:spPr bwMode="auto">
          <a:xfrm flipH="1">
            <a:off x="4107215" y="4598096"/>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6" name="Rectangle 45"/>
          <p:cNvSpPr/>
          <p:nvPr/>
        </p:nvSpPr>
        <p:spPr bwMode="auto">
          <a:xfrm flipH="1">
            <a:off x="5642697" y="4597052"/>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7" name="Rectangle 46"/>
          <p:cNvSpPr/>
          <p:nvPr/>
        </p:nvSpPr>
        <p:spPr bwMode="auto">
          <a:xfrm flipH="1">
            <a:off x="1830888" y="4956523"/>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8" name="Rectangle 47"/>
          <p:cNvSpPr/>
          <p:nvPr/>
        </p:nvSpPr>
        <p:spPr bwMode="auto">
          <a:xfrm flipH="1">
            <a:off x="3675067" y="4951881"/>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9" name="Rectangle 48"/>
          <p:cNvSpPr/>
          <p:nvPr/>
        </p:nvSpPr>
        <p:spPr bwMode="auto">
          <a:xfrm flipH="1">
            <a:off x="4715771" y="4953000"/>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50" name="Rectangle 49"/>
          <p:cNvSpPr/>
          <p:nvPr/>
        </p:nvSpPr>
        <p:spPr bwMode="auto">
          <a:xfrm flipH="1">
            <a:off x="6163571" y="4953000"/>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51" name="Rectangle 50"/>
          <p:cNvSpPr/>
          <p:nvPr/>
        </p:nvSpPr>
        <p:spPr bwMode="auto">
          <a:xfrm flipH="1">
            <a:off x="1828800" y="5308948"/>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52" name="Rectangle 51"/>
          <p:cNvSpPr/>
          <p:nvPr/>
        </p:nvSpPr>
        <p:spPr bwMode="auto">
          <a:xfrm flipH="1">
            <a:off x="1801942" y="5893207"/>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53" name="Rectangle 52"/>
          <p:cNvSpPr/>
          <p:nvPr/>
        </p:nvSpPr>
        <p:spPr bwMode="auto">
          <a:xfrm flipH="1">
            <a:off x="2716342" y="5899058"/>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54" name="Rectangle 53"/>
          <p:cNvSpPr/>
          <p:nvPr/>
        </p:nvSpPr>
        <p:spPr bwMode="auto">
          <a:xfrm flipH="1">
            <a:off x="3596956" y="5898221"/>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55" name="Rectangle 54"/>
          <p:cNvSpPr/>
          <p:nvPr/>
        </p:nvSpPr>
        <p:spPr bwMode="auto">
          <a:xfrm flipH="1">
            <a:off x="5524082" y="5899421"/>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56" name="Title 1"/>
          <p:cNvSpPr>
            <a:spLocks noGrp="1"/>
          </p:cNvSpPr>
          <p:nvPr>
            <p:ph type="title"/>
          </p:nvPr>
        </p:nvSpPr>
        <p:spPr>
          <a:xfrm>
            <a:off x="685800" y="568864"/>
            <a:ext cx="7772400" cy="1066800"/>
          </a:xfrm>
        </p:spPr>
        <p:txBody>
          <a:bodyPr/>
          <a:lstStyle/>
          <a:p>
            <a:r>
              <a:rPr lang="en-US" dirty="0">
                <a:solidFill>
                  <a:schemeClr val="tx1"/>
                </a:solidFill>
              </a:rPr>
              <a:t>UL </a:t>
            </a:r>
            <a:r>
              <a:rPr lang="en-US" dirty="0" smtClean="0">
                <a:solidFill>
                  <a:schemeClr val="tx1"/>
                </a:solidFill>
              </a:rPr>
              <a:t>MU </a:t>
            </a:r>
            <a:r>
              <a:rPr lang="en-US" dirty="0">
                <a:solidFill>
                  <a:schemeClr val="tx1"/>
                </a:solidFill>
              </a:rPr>
              <a:t>Transmission</a:t>
            </a:r>
            <a:r>
              <a:rPr lang="en-US" dirty="0" smtClean="0">
                <a:solidFill>
                  <a:schemeClr val="tx1"/>
                </a:solidFill>
              </a:rPr>
              <a:t> </a:t>
            </a:r>
            <a:r>
              <a:rPr lang="en-US" dirty="0">
                <a:solidFill>
                  <a:schemeClr val="tx1"/>
                </a:solidFill>
              </a:rPr>
              <a:t>Background</a:t>
            </a:r>
          </a:p>
        </p:txBody>
      </p:sp>
      <p:sp>
        <p:nvSpPr>
          <p:cNvPr id="57" name="TextBox 56"/>
          <p:cNvSpPr txBox="1"/>
          <p:nvPr/>
        </p:nvSpPr>
        <p:spPr>
          <a:xfrm>
            <a:off x="1661405" y="4404102"/>
            <a:ext cx="689612" cy="215444"/>
          </a:xfrm>
          <a:prstGeom prst="rect">
            <a:avLst/>
          </a:prstGeom>
          <a:noFill/>
        </p:spPr>
        <p:txBody>
          <a:bodyPr wrap="none" rtlCol="0">
            <a:spAutoFit/>
          </a:bodyPr>
          <a:lstStyle/>
          <a:p>
            <a:r>
              <a:rPr lang="en-US" sz="800" dirty="0" smtClean="0"/>
              <a:t>ACK Policy</a:t>
            </a:r>
            <a:endParaRPr lang="en-US" sz="800" dirty="0"/>
          </a:p>
        </p:txBody>
      </p:sp>
      <p:sp>
        <p:nvSpPr>
          <p:cNvPr id="58"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Tree>
    <p:extLst>
      <p:ext uri="{BB962C8B-B14F-4D97-AF65-F5344CB8AC3E}">
        <p14:creationId xmlns:p14="http://schemas.microsoft.com/office/powerpoint/2010/main" val="27213146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2895600" y="6512453"/>
            <a:ext cx="2183546" cy="184666"/>
          </a:xfrm>
        </p:spPr>
        <p:txBody>
          <a:bodyPr/>
          <a:lstStyle/>
          <a:p>
            <a:pPr>
              <a:defRPr/>
            </a:pPr>
            <a:r>
              <a:rPr lang="en-US" smtClean="0"/>
              <a:t>Slide </a:t>
            </a:r>
            <a:fld id="{3099D1E7-2CFE-4362-BB72-AF97192842EA}" type="slidenum">
              <a:rPr lang="en-US" smtClean="0"/>
              <a:pPr>
                <a:defRPr/>
              </a:pPr>
              <a:t>13</a:t>
            </a:fld>
            <a:endParaRPr lang="en-US" dirty="0"/>
          </a:p>
        </p:txBody>
      </p:sp>
      <p:sp>
        <p:nvSpPr>
          <p:cNvPr id="6" name="제목 1"/>
          <p:cNvSpPr>
            <a:spLocks noGrp="1"/>
          </p:cNvSpPr>
          <p:nvPr>
            <p:ph type="title"/>
          </p:nvPr>
        </p:nvSpPr>
        <p:spPr>
          <a:xfrm>
            <a:off x="685800" y="685800"/>
            <a:ext cx="7772400" cy="1066800"/>
          </a:xfrm>
        </p:spPr>
        <p:txBody>
          <a:bodyPr/>
          <a:lstStyle/>
          <a:p>
            <a:r>
              <a:rPr lang="en-US" dirty="0" smtClean="0">
                <a:solidFill>
                  <a:schemeClr val="tx1"/>
                </a:solidFill>
              </a:rPr>
              <a:t>Background - </a:t>
            </a:r>
            <a:r>
              <a:rPr lang="en-US" altLang="ko-KR" dirty="0" smtClean="0"/>
              <a:t>Multi-STA BA for UL MU</a:t>
            </a:r>
            <a:endParaRPr lang="ko-KR" altLang="en-US" dirty="0">
              <a:solidFill>
                <a:schemeClr val="tx1"/>
              </a:solidFill>
            </a:endParaRPr>
          </a:p>
        </p:txBody>
      </p:sp>
      <p:pic>
        <p:nvPicPr>
          <p:cNvPr id="7" name="Picture 6"/>
          <p:cNvPicPr/>
          <p:nvPr/>
        </p:nvPicPr>
        <p:blipFill>
          <a:blip r:embed="rId2">
            <a:extLst>
              <a:ext uri="{28A0092B-C50C-407E-A947-70E740481C1C}">
                <a14:useLocalDpi xmlns:a14="http://schemas.microsoft.com/office/drawing/2010/main" val="0"/>
              </a:ext>
            </a:extLst>
          </a:blip>
          <a:srcRect/>
          <a:stretch>
            <a:fillRect/>
          </a:stretch>
        </p:blipFill>
        <p:spPr bwMode="auto">
          <a:xfrm>
            <a:off x="1028700" y="1786003"/>
            <a:ext cx="7162800" cy="2590800"/>
          </a:xfrm>
          <a:prstGeom prst="rect">
            <a:avLst/>
          </a:prstGeom>
          <a:noFill/>
        </p:spPr>
      </p:pic>
      <p:sp>
        <p:nvSpPr>
          <p:cNvPr id="2" name="TextBox 1"/>
          <p:cNvSpPr txBox="1"/>
          <p:nvPr/>
        </p:nvSpPr>
        <p:spPr>
          <a:xfrm>
            <a:off x="838200" y="4350100"/>
            <a:ext cx="7858060" cy="2246769"/>
          </a:xfrm>
          <a:prstGeom prst="rect">
            <a:avLst/>
          </a:prstGeom>
          <a:noFill/>
        </p:spPr>
        <p:txBody>
          <a:bodyPr wrap="square" rtlCol="0">
            <a:spAutoFit/>
          </a:bodyPr>
          <a:lstStyle/>
          <a:p>
            <a:pPr marL="285750" indent="-285750">
              <a:buFont typeface="Arial" panose="020B0604020202020204" pitchFamily="34" charset="0"/>
              <a:buChar char="•"/>
            </a:pPr>
            <a:r>
              <a:rPr lang="en-US" sz="1400" b="1" dirty="0" smtClean="0"/>
              <a:t>Current proposed MU-BA supports BA for multiple TIDs per STA </a:t>
            </a:r>
          </a:p>
          <a:p>
            <a:pPr marL="742950" lvl="1" indent="-285750">
              <a:buFont typeface="Arial" panose="020B0604020202020204" pitchFamily="34" charset="0"/>
              <a:buChar char="•"/>
            </a:pPr>
            <a:r>
              <a:rPr lang="en-US" sz="1400" dirty="0" smtClean="0"/>
              <a:t>Same STA AID in B0-B10 with separate values in TID Value subfield</a:t>
            </a:r>
          </a:p>
          <a:p>
            <a:pPr marL="285750" indent="-285750">
              <a:buFont typeface="Arial" panose="020B0604020202020204" pitchFamily="34" charset="0"/>
              <a:buChar char="•"/>
            </a:pPr>
            <a:r>
              <a:rPr lang="en-US" sz="1400" b="1" dirty="0" smtClean="0"/>
              <a:t>However, each STA may aggregate MPDUs of different TIDs, resulting in varying size of the BA Information field for each STA</a:t>
            </a:r>
            <a:endParaRPr lang="en-US" sz="1400" b="1" strike="sngStrike" dirty="0" smtClean="0"/>
          </a:p>
          <a:p>
            <a:pPr marL="742950" lvl="1" indent="-285750">
              <a:buFont typeface="Arial" panose="020B0604020202020204" pitchFamily="34" charset="0"/>
              <a:buChar char="•"/>
            </a:pPr>
            <a:r>
              <a:rPr lang="en-US" sz="1400" dirty="0" smtClean="0"/>
              <a:t>Absence of the number of TIDs per STA will lead to problem with parsing the BA Information field</a:t>
            </a:r>
          </a:p>
          <a:p>
            <a:pPr marL="1200150" lvl="2" indent="-285750">
              <a:buFont typeface="Arial" panose="020B0604020202020204" pitchFamily="34" charset="0"/>
              <a:buChar char="•"/>
            </a:pPr>
            <a:r>
              <a:rPr lang="en-US" sz="1400" dirty="0" smtClean="0"/>
              <a:t>B11 set to 1 even to signal acknowledgment of all MPDUs leading to further ambiguity of BA length  </a:t>
            </a:r>
          </a:p>
          <a:p>
            <a:pPr marL="742950" lvl="1" indent="-285750">
              <a:buFont typeface="Arial" panose="020B0604020202020204" pitchFamily="34" charset="0"/>
              <a:buChar char="•"/>
            </a:pPr>
            <a:r>
              <a:rPr lang="en-US" sz="1400" dirty="0" smtClean="0"/>
              <a:t>Moreover , STA can aggregate DATA and management MPDUs </a:t>
            </a:r>
            <a:endParaRPr lang="en-US" sz="1400" dirty="0"/>
          </a:p>
          <a:p>
            <a:r>
              <a:rPr lang="en-US" sz="1400" dirty="0" smtClean="0"/>
              <a:t> </a:t>
            </a:r>
            <a:endParaRPr lang="en-US" sz="1400" dirty="0"/>
          </a:p>
        </p:txBody>
      </p:sp>
      <p:sp>
        <p:nvSpPr>
          <p:cNvPr id="8" name="Footer Placeholder 3"/>
          <p:cNvSpPr>
            <a:spLocks noGrp="1"/>
          </p:cNvSpPr>
          <p:nvPr>
            <p:ph type="ftr" sz="quarter" idx="4294967295"/>
          </p:nvPr>
        </p:nvSpPr>
        <p:spPr>
          <a:xfrm flipH="1">
            <a:off x="7081869" y="6457160"/>
            <a:ext cx="2752661" cy="184666"/>
          </a:xfrm>
          <a:prstGeom prst="rect">
            <a:avLst/>
          </a:prstGeom>
          <a:noFill/>
        </p:spPr>
        <p:txBody>
          <a:bodyPr/>
          <a:lstStyle/>
          <a:p>
            <a:r>
              <a:rPr lang="en-US" dirty="0" smtClean="0"/>
              <a:t>Chittabrata Ghosh, Intel</a:t>
            </a:r>
            <a:endParaRPr lang="en-US" dirty="0"/>
          </a:p>
        </p:txBody>
      </p:sp>
      <p:sp>
        <p:nvSpPr>
          <p:cNvPr id="9"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Tree>
    <p:extLst>
      <p:ext uri="{BB962C8B-B14F-4D97-AF65-F5344CB8AC3E}">
        <p14:creationId xmlns:p14="http://schemas.microsoft.com/office/powerpoint/2010/main" val="27253804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4355223" y="6475413"/>
            <a:ext cx="509755" cy="184666"/>
          </a:xfrm>
        </p:spPr>
        <p:txBody>
          <a:bodyPr/>
          <a:lstStyle/>
          <a:p>
            <a:r>
              <a:rPr lang="en-US" dirty="0" smtClean="0"/>
              <a:t>Slide </a:t>
            </a:r>
            <a:fld id="{EE2556C5-CE8C-6547-B838-EA80C61A4AF7}" type="slidenum">
              <a:rPr lang="en-US" smtClean="0"/>
              <a:pPr/>
              <a:t>14</a:t>
            </a:fld>
            <a:endParaRPr lang="en-US" dirty="0"/>
          </a:p>
        </p:txBody>
      </p:sp>
      <p:sp>
        <p:nvSpPr>
          <p:cNvPr id="3" name="Title 2"/>
          <p:cNvSpPr>
            <a:spLocks noGrp="1"/>
          </p:cNvSpPr>
          <p:nvPr>
            <p:ph type="title"/>
          </p:nvPr>
        </p:nvSpPr>
        <p:spPr>
          <a:xfrm>
            <a:off x="585068" y="775611"/>
            <a:ext cx="8229600" cy="1158240"/>
          </a:xfrm>
        </p:spPr>
        <p:txBody>
          <a:bodyPr/>
          <a:lstStyle/>
          <a:p>
            <a:r>
              <a:rPr lang="en-US" b="1" dirty="0" smtClean="0">
                <a:solidFill>
                  <a:schemeClr val="tx1"/>
                </a:solidFill>
                <a:latin typeface="+mj-lt"/>
              </a:rPr>
              <a:t>Computations of MU-BA Duration at the AP</a:t>
            </a:r>
            <a:br>
              <a:rPr lang="en-US" b="1" dirty="0" smtClean="0">
                <a:solidFill>
                  <a:schemeClr val="tx1"/>
                </a:solidFill>
                <a:latin typeface="+mj-lt"/>
              </a:rPr>
            </a:br>
            <a:r>
              <a:rPr lang="en-US" b="1" dirty="0" smtClean="0">
                <a:solidFill>
                  <a:schemeClr val="tx1"/>
                </a:solidFill>
                <a:latin typeface="+mj-lt"/>
              </a:rPr>
              <a:t>- Assumptions</a:t>
            </a:r>
            <a:r>
              <a:rPr lang="en-US" b="1" dirty="0" smtClean="0">
                <a:solidFill>
                  <a:srgbClr val="FF0000"/>
                </a:solidFill>
                <a:latin typeface="+mj-lt"/>
              </a:rPr>
              <a:t> </a:t>
            </a:r>
            <a:endParaRPr lang="en-US" b="1" dirty="0">
              <a:solidFill>
                <a:srgbClr val="FF0000"/>
              </a:solidFill>
              <a:latin typeface="+mj-lt"/>
            </a:endParaRPr>
          </a:p>
        </p:txBody>
      </p:sp>
      <p:sp>
        <p:nvSpPr>
          <p:cNvPr id="4" name="Content Placeholder 3"/>
          <p:cNvSpPr>
            <a:spLocks noGrp="1"/>
          </p:cNvSpPr>
          <p:nvPr>
            <p:ph sz="quarter" idx="13"/>
          </p:nvPr>
        </p:nvSpPr>
        <p:spPr>
          <a:xfrm>
            <a:off x="586656" y="2035148"/>
            <a:ext cx="8228012" cy="4567767"/>
          </a:xfrm>
        </p:spPr>
        <p:txBody>
          <a:bodyPr/>
          <a:lstStyle/>
          <a:p>
            <a:r>
              <a:rPr lang="en-US" sz="2000" dirty="0" smtClean="0">
                <a:solidFill>
                  <a:schemeClr val="tx1"/>
                </a:solidFill>
              </a:rPr>
              <a:t>20 octets of FC, Duration, RA, TA, and FCS fields</a:t>
            </a:r>
          </a:p>
          <a:p>
            <a:r>
              <a:rPr lang="en-US" sz="2000" dirty="0" smtClean="0">
                <a:solidFill>
                  <a:schemeClr val="tx1"/>
                </a:solidFill>
              </a:rPr>
              <a:t>BA Control field of length 2 octets with proposed solution</a:t>
            </a:r>
          </a:p>
          <a:p>
            <a:r>
              <a:rPr lang="en-US" sz="2000" dirty="0" smtClean="0">
                <a:solidFill>
                  <a:schemeClr val="tx1"/>
                </a:solidFill>
              </a:rPr>
              <a:t> BA Information field is of length 12 octets per STA per TID</a:t>
            </a:r>
          </a:p>
          <a:p>
            <a:pPr lvl="1"/>
            <a:r>
              <a:rPr lang="en-US" dirty="0" smtClean="0"/>
              <a:t>For an ACK indication to an STA, only 2 octets</a:t>
            </a:r>
          </a:p>
          <a:p>
            <a:pPr lvl="1"/>
            <a:r>
              <a:rPr lang="en-US" dirty="0" smtClean="0"/>
              <a:t>For a BA indication to an STA, requires 12 octets </a:t>
            </a:r>
          </a:p>
          <a:p>
            <a:pPr lvl="1"/>
            <a:r>
              <a:rPr lang="en-US" dirty="0" smtClean="0"/>
              <a:t>Total length is variable</a:t>
            </a:r>
            <a:r>
              <a:rPr lang="en-US" dirty="0" smtClean="0">
                <a:solidFill>
                  <a:schemeClr val="tx1"/>
                </a:solidFill>
              </a:rPr>
              <a:t> </a:t>
            </a:r>
          </a:p>
        </p:txBody>
      </p:sp>
      <p:sp>
        <p:nvSpPr>
          <p:cNvPr id="5" name="Footer Placeholder 3"/>
          <p:cNvSpPr txBox="1">
            <a:spLocks/>
          </p:cNvSpPr>
          <p:nvPr/>
        </p:nvSpPr>
        <p:spPr>
          <a:xfrm flipH="1">
            <a:off x="7000939" y="647541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mtClean="0"/>
              <a:t>Chittabrata Ghosh, Intel</a:t>
            </a:r>
            <a:endParaRPr lang="en-US" dirty="0"/>
          </a:p>
        </p:txBody>
      </p:sp>
      <p:sp>
        <p:nvSpPr>
          <p:cNvPr id="6" name="날짜 개체 틀 3"/>
          <p:cNvSpPr txBox="1">
            <a:spLocks/>
          </p:cNvSpPr>
          <p:nvPr/>
        </p:nvSpPr>
        <p:spPr>
          <a:xfrm>
            <a:off x="661288" y="281051"/>
            <a:ext cx="1360487" cy="306388"/>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zh-CN" sz="1800" b="1" dirty="0" smtClean="0"/>
              <a:t>March 2016</a:t>
            </a:r>
            <a:endParaRPr lang="en-US" sz="1800" b="1" dirty="0"/>
          </a:p>
        </p:txBody>
      </p:sp>
    </p:spTree>
    <p:extLst>
      <p:ext uri="{BB962C8B-B14F-4D97-AF65-F5344CB8AC3E}">
        <p14:creationId xmlns:p14="http://schemas.microsoft.com/office/powerpoint/2010/main" val="1387322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4355223" y="6475413"/>
            <a:ext cx="509756" cy="184666"/>
          </a:xfrm>
        </p:spPr>
        <p:txBody>
          <a:bodyPr/>
          <a:lstStyle/>
          <a:p>
            <a:r>
              <a:rPr lang="en-US" dirty="0" smtClean="0"/>
              <a:t>Slide </a:t>
            </a:r>
            <a:fld id="{EE2556C5-CE8C-6547-B838-EA80C61A4AF7}" type="slidenum">
              <a:rPr lang="en-US" smtClean="0"/>
              <a:pPr/>
              <a:t>15</a:t>
            </a:fld>
            <a:endParaRPr lang="en-US" dirty="0"/>
          </a:p>
        </p:txBody>
      </p:sp>
      <p:sp>
        <p:nvSpPr>
          <p:cNvPr id="3" name="Title 2"/>
          <p:cNvSpPr>
            <a:spLocks noGrp="1"/>
          </p:cNvSpPr>
          <p:nvPr>
            <p:ph type="title"/>
          </p:nvPr>
        </p:nvSpPr>
        <p:spPr>
          <a:xfrm>
            <a:off x="228601" y="223798"/>
            <a:ext cx="8915399" cy="1158240"/>
          </a:xfrm>
        </p:spPr>
        <p:txBody>
          <a:bodyPr/>
          <a:lstStyle/>
          <a:p>
            <a:r>
              <a:rPr lang="en-US" dirty="0" smtClean="0">
                <a:solidFill>
                  <a:srgbClr val="FF0000"/>
                </a:solidFill>
              </a:rPr>
              <a:t/>
            </a:r>
            <a:br>
              <a:rPr lang="en-US" dirty="0" smtClean="0">
                <a:solidFill>
                  <a:srgbClr val="FF0000"/>
                </a:solidFill>
              </a:rPr>
            </a:br>
            <a:r>
              <a:rPr lang="en-US" b="1" dirty="0" smtClean="0">
                <a:solidFill>
                  <a:schemeClr val="tx1"/>
                </a:solidFill>
                <a:latin typeface="+mj-lt"/>
              </a:rPr>
              <a:t>Transmission Duration </a:t>
            </a:r>
            <a:r>
              <a:rPr lang="en-US" b="1" dirty="0">
                <a:solidFill>
                  <a:schemeClr val="tx1"/>
                </a:solidFill>
                <a:latin typeface="+mj-lt"/>
              </a:rPr>
              <a:t>of </a:t>
            </a:r>
            <a:r>
              <a:rPr lang="en-US" b="1" dirty="0" smtClean="0">
                <a:solidFill>
                  <a:schemeClr val="tx1"/>
                </a:solidFill>
                <a:latin typeface="+mj-lt"/>
              </a:rPr>
              <a:t>Multi-STA BA </a:t>
            </a:r>
            <a:endParaRPr lang="en-US" b="1" dirty="0">
              <a:solidFill>
                <a:schemeClr val="tx1"/>
              </a:solidFill>
              <a:latin typeface="+mj-lt"/>
            </a:endParaRPr>
          </a:p>
        </p:txBody>
      </p:sp>
      <p:sp>
        <p:nvSpPr>
          <p:cNvPr id="19" name="TextBox 18"/>
          <p:cNvSpPr txBox="1"/>
          <p:nvPr/>
        </p:nvSpPr>
        <p:spPr>
          <a:xfrm>
            <a:off x="457200" y="5318069"/>
            <a:ext cx="8153400" cy="701731"/>
          </a:xfrm>
          <a:prstGeom prst="rect">
            <a:avLst/>
          </a:prstGeom>
          <a:solidFill>
            <a:srgbClr val="FFFF00"/>
          </a:solidFill>
          <a:ln w="28575">
            <a:solidFill>
              <a:schemeClr val="tx2"/>
            </a:solidFill>
          </a:ln>
        </p:spPr>
        <p:txBody>
          <a:bodyPr wrap="square" rtlCol="0">
            <a:spAutoFit/>
          </a:bodyPr>
          <a:lstStyle/>
          <a:p>
            <a:pPr>
              <a:spcBef>
                <a:spcPct val="20000"/>
              </a:spcBef>
            </a:pPr>
            <a:r>
              <a:rPr lang="en-US" sz="1800" b="1" dirty="0" smtClean="0">
                <a:latin typeface="+mn-lt"/>
              </a:rPr>
              <a:t>Final Conclusions (32STAs) : </a:t>
            </a:r>
          </a:p>
          <a:p>
            <a:pPr>
              <a:spcBef>
                <a:spcPct val="20000"/>
              </a:spcBef>
            </a:pPr>
            <a:r>
              <a:rPr lang="en-US" sz="1800" dirty="0" smtClean="0"/>
              <a:t>MU </a:t>
            </a:r>
            <a:r>
              <a:rPr lang="en-US" sz="1800" dirty="0"/>
              <a:t>BA frame </a:t>
            </a:r>
            <a:r>
              <a:rPr lang="en-US" sz="1800" dirty="0" smtClean="0"/>
              <a:t>duration varies between 41</a:t>
            </a:r>
            <a:r>
              <a:rPr lang="en-US" sz="1800" b="1" u="sng" dirty="0" smtClean="0"/>
              <a:t>us</a:t>
            </a:r>
            <a:r>
              <a:rPr lang="en-US" sz="1800" dirty="0" smtClean="0"/>
              <a:t> (1TID, ACK) to 1467</a:t>
            </a:r>
            <a:r>
              <a:rPr lang="en-US" sz="1800" b="1" u="sng" dirty="0" smtClean="0"/>
              <a:t>us</a:t>
            </a:r>
            <a:r>
              <a:rPr lang="en-US" sz="1800" dirty="0" smtClean="0"/>
              <a:t> (8TIDs, BA )  </a:t>
            </a:r>
            <a:endParaRPr lang="en-US" sz="1800" dirty="0"/>
          </a:p>
        </p:txBody>
      </p:sp>
      <p:sp>
        <p:nvSpPr>
          <p:cNvPr id="20"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
        <p:nvSpPr>
          <p:cNvPr id="25" name="TextBox 24"/>
          <p:cNvSpPr txBox="1"/>
          <p:nvPr/>
        </p:nvSpPr>
        <p:spPr>
          <a:xfrm>
            <a:off x="812081" y="2057400"/>
            <a:ext cx="4064719" cy="276999"/>
          </a:xfrm>
          <a:prstGeom prst="rect">
            <a:avLst/>
          </a:prstGeom>
          <a:noFill/>
        </p:spPr>
        <p:txBody>
          <a:bodyPr wrap="square" rtlCol="0">
            <a:spAutoFit/>
          </a:bodyPr>
          <a:lstStyle/>
          <a:p>
            <a:r>
              <a:rPr lang="en-US" b="1" dirty="0" smtClean="0"/>
              <a:t>Transmission duration of MU-BA with all ACK</a:t>
            </a:r>
            <a:endParaRPr lang="en-US" b="1" dirty="0"/>
          </a:p>
        </p:txBody>
      </p:sp>
      <p:graphicFrame>
        <p:nvGraphicFramePr>
          <p:cNvPr id="27" name="Chart 26"/>
          <p:cNvGraphicFramePr>
            <a:graphicFrameLocks/>
          </p:cNvGraphicFramePr>
          <p:nvPr>
            <p:extLst>
              <p:ext uri="{D42A27DB-BD31-4B8C-83A1-F6EECF244321}">
                <p14:modId xmlns:p14="http://schemas.microsoft.com/office/powerpoint/2010/main" val="4065251602"/>
              </p:ext>
            </p:extLst>
          </p:nvPr>
        </p:nvGraphicFramePr>
        <p:xfrm>
          <a:off x="148017" y="2146444"/>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28" name="TextBox 27"/>
          <p:cNvSpPr txBox="1"/>
          <p:nvPr/>
        </p:nvSpPr>
        <p:spPr>
          <a:xfrm>
            <a:off x="569658" y="4647156"/>
            <a:ext cx="3886200" cy="276999"/>
          </a:xfrm>
          <a:prstGeom prst="rect">
            <a:avLst/>
          </a:prstGeom>
          <a:solidFill>
            <a:schemeClr val="bg1"/>
          </a:solidFill>
        </p:spPr>
        <p:txBody>
          <a:bodyPr wrap="square" rtlCol="0">
            <a:spAutoFit/>
          </a:bodyPr>
          <a:lstStyle/>
          <a:p>
            <a:r>
              <a:rPr lang="en-US" dirty="0" smtClean="0"/>
              <a:t>    1 TID                2 TIDs               3 TIDs                8 TIDs</a:t>
            </a:r>
            <a:endParaRPr lang="en-US" dirty="0"/>
          </a:p>
        </p:txBody>
      </p:sp>
      <p:sp>
        <p:nvSpPr>
          <p:cNvPr id="29" name="Oval 28"/>
          <p:cNvSpPr/>
          <p:nvPr/>
        </p:nvSpPr>
        <p:spPr bwMode="auto">
          <a:xfrm>
            <a:off x="519373" y="3886200"/>
            <a:ext cx="1066800" cy="1143000"/>
          </a:xfrm>
          <a:prstGeom prst="ellipse">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noFill/>
              <a:effectLst/>
              <a:latin typeface="Times New Roman" pitchFamily="18" charset="0"/>
            </a:endParaRPr>
          </a:p>
        </p:txBody>
      </p:sp>
      <p:sp>
        <p:nvSpPr>
          <p:cNvPr id="40" name="TextBox 39"/>
          <p:cNvSpPr txBox="1"/>
          <p:nvPr/>
        </p:nvSpPr>
        <p:spPr>
          <a:xfrm>
            <a:off x="740440" y="4020979"/>
            <a:ext cx="426720" cy="246221"/>
          </a:xfrm>
          <a:prstGeom prst="rect">
            <a:avLst/>
          </a:prstGeom>
          <a:noFill/>
        </p:spPr>
        <p:txBody>
          <a:bodyPr wrap="none" rtlCol="0">
            <a:spAutoFit/>
          </a:bodyPr>
          <a:lstStyle/>
          <a:p>
            <a:r>
              <a:rPr lang="en-US" sz="1000" dirty="0" smtClean="0"/>
              <a:t>41us</a:t>
            </a:r>
            <a:endParaRPr lang="en-US" sz="1000" dirty="0"/>
          </a:p>
        </p:txBody>
      </p:sp>
      <p:sp>
        <p:nvSpPr>
          <p:cNvPr id="41" name="TextBox 40"/>
          <p:cNvSpPr txBox="1"/>
          <p:nvPr/>
        </p:nvSpPr>
        <p:spPr>
          <a:xfrm>
            <a:off x="1752600" y="3810000"/>
            <a:ext cx="426720" cy="246221"/>
          </a:xfrm>
          <a:prstGeom prst="rect">
            <a:avLst/>
          </a:prstGeom>
          <a:noFill/>
        </p:spPr>
        <p:txBody>
          <a:bodyPr wrap="none" rtlCol="0">
            <a:spAutoFit/>
          </a:bodyPr>
          <a:lstStyle/>
          <a:p>
            <a:r>
              <a:rPr lang="en-US" sz="1000" dirty="0" smtClean="0"/>
              <a:t>70us</a:t>
            </a:r>
            <a:endParaRPr lang="en-US" sz="1000" dirty="0"/>
          </a:p>
        </p:txBody>
      </p:sp>
      <p:sp>
        <p:nvSpPr>
          <p:cNvPr id="42" name="TextBox 41"/>
          <p:cNvSpPr txBox="1"/>
          <p:nvPr/>
        </p:nvSpPr>
        <p:spPr>
          <a:xfrm>
            <a:off x="2771900" y="3581400"/>
            <a:ext cx="490840" cy="246221"/>
          </a:xfrm>
          <a:prstGeom prst="rect">
            <a:avLst/>
          </a:prstGeom>
          <a:noFill/>
        </p:spPr>
        <p:txBody>
          <a:bodyPr wrap="none" rtlCol="0">
            <a:spAutoFit/>
          </a:bodyPr>
          <a:lstStyle/>
          <a:p>
            <a:r>
              <a:rPr lang="en-US" sz="1000" dirty="0" smtClean="0"/>
              <a:t>101us</a:t>
            </a:r>
            <a:endParaRPr lang="en-US" sz="1000" dirty="0"/>
          </a:p>
        </p:txBody>
      </p:sp>
      <p:sp>
        <p:nvSpPr>
          <p:cNvPr id="43" name="TextBox 42"/>
          <p:cNvSpPr txBox="1"/>
          <p:nvPr/>
        </p:nvSpPr>
        <p:spPr>
          <a:xfrm>
            <a:off x="3840480" y="2420779"/>
            <a:ext cx="490840" cy="246221"/>
          </a:xfrm>
          <a:prstGeom prst="rect">
            <a:avLst/>
          </a:prstGeom>
          <a:noFill/>
        </p:spPr>
        <p:txBody>
          <a:bodyPr wrap="none" rtlCol="0">
            <a:spAutoFit/>
          </a:bodyPr>
          <a:lstStyle/>
          <a:p>
            <a:r>
              <a:rPr lang="en-US" sz="1000" dirty="0" smtClean="0"/>
              <a:t>253us</a:t>
            </a:r>
            <a:endParaRPr lang="en-US" sz="1000" dirty="0"/>
          </a:p>
        </p:txBody>
      </p:sp>
      <p:graphicFrame>
        <p:nvGraphicFramePr>
          <p:cNvPr id="44" name="Chart 43"/>
          <p:cNvGraphicFramePr>
            <a:graphicFrameLocks/>
          </p:cNvGraphicFramePr>
          <p:nvPr>
            <p:extLst>
              <p:ext uri="{D42A27DB-BD31-4B8C-83A1-F6EECF244321}">
                <p14:modId xmlns:p14="http://schemas.microsoft.com/office/powerpoint/2010/main" val="3527993255"/>
              </p:ext>
            </p:extLst>
          </p:nvPr>
        </p:nvGraphicFramePr>
        <p:xfrm>
          <a:off x="4388939" y="2146444"/>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45" name="TextBox 44"/>
          <p:cNvSpPr txBox="1"/>
          <p:nvPr/>
        </p:nvSpPr>
        <p:spPr>
          <a:xfrm>
            <a:off x="4984175" y="4650949"/>
            <a:ext cx="3886200" cy="276999"/>
          </a:xfrm>
          <a:prstGeom prst="rect">
            <a:avLst/>
          </a:prstGeom>
          <a:solidFill>
            <a:schemeClr val="bg1"/>
          </a:solidFill>
        </p:spPr>
        <p:txBody>
          <a:bodyPr wrap="square" rtlCol="0">
            <a:spAutoFit/>
          </a:bodyPr>
          <a:lstStyle/>
          <a:p>
            <a:r>
              <a:rPr lang="en-US" dirty="0" smtClean="0"/>
              <a:t>    1 TID                2 TIDs               3 TIDs                8 TIDs</a:t>
            </a:r>
            <a:endParaRPr lang="en-US" dirty="0"/>
          </a:p>
        </p:txBody>
      </p:sp>
      <p:sp>
        <p:nvSpPr>
          <p:cNvPr id="46" name="Oval 45"/>
          <p:cNvSpPr/>
          <p:nvPr/>
        </p:nvSpPr>
        <p:spPr bwMode="auto">
          <a:xfrm>
            <a:off x="7772400" y="2057400"/>
            <a:ext cx="1066800" cy="2591977"/>
          </a:xfrm>
          <a:prstGeom prst="ellipse">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noFill/>
              <a:effectLst/>
              <a:latin typeface="Times New Roman" pitchFamily="18" charset="0"/>
            </a:endParaRPr>
          </a:p>
        </p:txBody>
      </p:sp>
      <p:sp>
        <p:nvSpPr>
          <p:cNvPr id="47" name="TextBox 46"/>
          <p:cNvSpPr txBox="1"/>
          <p:nvPr/>
        </p:nvSpPr>
        <p:spPr>
          <a:xfrm>
            <a:off x="5083635" y="3961604"/>
            <a:ext cx="490840" cy="246221"/>
          </a:xfrm>
          <a:prstGeom prst="rect">
            <a:avLst/>
          </a:prstGeom>
          <a:noFill/>
        </p:spPr>
        <p:txBody>
          <a:bodyPr wrap="none" rtlCol="0">
            <a:spAutoFit/>
          </a:bodyPr>
          <a:lstStyle/>
          <a:p>
            <a:r>
              <a:rPr lang="en-US" sz="1000" dirty="0" smtClean="0"/>
              <a:t>193us</a:t>
            </a:r>
            <a:endParaRPr lang="en-US" sz="1000" dirty="0"/>
          </a:p>
        </p:txBody>
      </p:sp>
      <p:sp>
        <p:nvSpPr>
          <p:cNvPr id="48" name="TextBox 47"/>
          <p:cNvSpPr txBox="1"/>
          <p:nvPr/>
        </p:nvSpPr>
        <p:spPr>
          <a:xfrm>
            <a:off x="6062360" y="3756754"/>
            <a:ext cx="490840" cy="246221"/>
          </a:xfrm>
          <a:prstGeom prst="rect">
            <a:avLst/>
          </a:prstGeom>
          <a:noFill/>
        </p:spPr>
        <p:txBody>
          <a:bodyPr wrap="none" rtlCol="0">
            <a:spAutoFit/>
          </a:bodyPr>
          <a:lstStyle/>
          <a:p>
            <a:r>
              <a:rPr lang="en-US" sz="1000" dirty="0" smtClean="0"/>
              <a:t>374us</a:t>
            </a:r>
            <a:endParaRPr lang="en-US" sz="1000" dirty="0"/>
          </a:p>
        </p:txBody>
      </p:sp>
      <p:sp>
        <p:nvSpPr>
          <p:cNvPr id="49" name="TextBox 48"/>
          <p:cNvSpPr txBox="1"/>
          <p:nvPr/>
        </p:nvSpPr>
        <p:spPr>
          <a:xfrm>
            <a:off x="7052960" y="3568874"/>
            <a:ext cx="490840" cy="246221"/>
          </a:xfrm>
          <a:prstGeom prst="rect">
            <a:avLst/>
          </a:prstGeom>
          <a:noFill/>
        </p:spPr>
        <p:txBody>
          <a:bodyPr wrap="none" rtlCol="0">
            <a:spAutoFit/>
          </a:bodyPr>
          <a:lstStyle/>
          <a:p>
            <a:r>
              <a:rPr lang="en-US" sz="1000" dirty="0" smtClean="0"/>
              <a:t>557us</a:t>
            </a:r>
            <a:endParaRPr lang="en-US" sz="1000" dirty="0"/>
          </a:p>
        </p:txBody>
      </p:sp>
      <p:sp>
        <p:nvSpPr>
          <p:cNvPr id="50" name="TextBox 49"/>
          <p:cNvSpPr txBox="1"/>
          <p:nvPr/>
        </p:nvSpPr>
        <p:spPr>
          <a:xfrm>
            <a:off x="8043560" y="2209800"/>
            <a:ext cx="554960" cy="246221"/>
          </a:xfrm>
          <a:prstGeom prst="rect">
            <a:avLst/>
          </a:prstGeom>
          <a:noFill/>
        </p:spPr>
        <p:txBody>
          <a:bodyPr wrap="none" rtlCol="0">
            <a:spAutoFit/>
          </a:bodyPr>
          <a:lstStyle/>
          <a:p>
            <a:r>
              <a:rPr lang="en-US" sz="1000" dirty="0" smtClean="0"/>
              <a:t>1467us</a:t>
            </a:r>
            <a:endParaRPr lang="en-US" sz="1000" dirty="0"/>
          </a:p>
        </p:txBody>
      </p:sp>
      <p:sp>
        <p:nvSpPr>
          <p:cNvPr id="51" name="TextBox 50"/>
          <p:cNvSpPr txBox="1"/>
          <p:nvPr/>
        </p:nvSpPr>
        <p:spPr>
          <a:xfrm>
            <a:off x="4926881" y="2057400"/>
            <a:ext cx="4064719" cy="276999"/>
          </a:xfrm>
          <a:prstGeom prst="rect">
            <a:avLst/>
          </a:prstGeom>
          <a:noFill/>
        </p:spPr>
        <p:txBody>
          <a:bodyPr wrap="square" rtlCol="0">
            <a:spAutoFit/>
          </a:bodyPr>
          <a:lstStyle/>
          <a:p>
            <a:r>
              <a:rPr lang="en-US" b="1" dirty="0" smtClean="0"/>
              <a:t>Transmission duration of MU-BA with all BA</a:t>
            </a:r>
            <a:endParaRPr lang="en-US" b="1" dirty="0"/>
          </a:p>
        </p:txBody>
      </p:sp>
      <p:sp>
        <p:nvSpPr>
          <p:cNvPr id="4" name="Rectangle 3"/>
          <p:cNvSpPr/>
          <p:nvPr/>
        </p:nvSpPr>
        <p:spPr bwMode="auto">
          <a:xfrm>
            <a:off x="847707" y="4218731"/>
            <a:ext cx="219094" cy="377019"/>
          </a:xfrm>
          <a:prstGeom prst="rect">
            <a:avLst/>
          </a:prstGeom>
          <a:solidFill>
            <a:schemeClr val="accent1"/>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2" name="Rectangle 51"/>
          <p:cNvSpPr/>
          <p:nvPr/>
        </p:nvSpPr>
        <p:spPr bwMode="auto">
          <a:xfrm>
            <a:off x="1850398" y="4056221"/>
            <a:ext cx="241223" cy="552368"/>
          </a:xfrm>
          <a:prstGeom prst="rect">
            <a:avLst/>
          </a:prstGeom>
          <a:solidFill>
            <a:schemeClr val="accent1"/>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3" name="Rectangle 52"/>
          <p:cNvSpPr/>
          <p:nvPr/>
        </p:nvSpPr>
        <p:spPr bwMode="auto">
          <a:xfrm>
            <a:off x="2902694" y="3792379"/>
            <a:ext cx="243875" cy="816210"/>
          </a:xfrm>
          <a:prstGeom prst="rect">
            <a:avLst/>
          </a:prstGeom>
          <a:solidFill>
            <a:schemeClr val="accent1"/>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4" name="Rectangle 53"/>
          <p:cNvSpPr/>
          <p:nvPr/>
        </p:nvSpPr>
        <p:spPr bwMode="auto">
          <a:xfrm>
            <a:off x="3890741" y="2667000"/>
            <a:ext cx="228443" cy="1928750"/>
          </a:xfrm>
          <a:prstGeom prst="rect">
            <a:avLst/>
          </a:prstGeom>
          <a:solidFill>
            <a:schemeClr val="accent1"/>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5" name="Rectangle 54"/>
          <p:cNvSpPr/>
          <p:nvPr/>
        </p:nvSpPr>
        <p:spPr bwMode="auto">
          <a:xfrm>
            <a:off x="5235758" y="4195336"/>
            <a:ext cx="228432" cy="421102"/>
          </a:xfrm>
          <a:prstGeom prst="rect">
            <a:avLst/>
          </a:prstGeom>
          <a:solidFill>
            <a:schemeClr val="accent1"/>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6" name="Rectangle 55"/>
          <p:cNvSpPr/>
          <p:nvPr/>
        </p:nvSpPr>
        <p:spPr bwMode="auto">
          <a:xfrm>
            <a:off x="6185843" y="3961604"/>
            <a:ext cx="230660" cy="658792"/>
          </a:xfrm>
          <a:prstGeom prst="rect">
            <a:avLst/>
          </a:prstGeom>
          <a:solidFill>
            <a:schemeClr val="accent1"/>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7" name="Rectangle 56"/>
          <p:cNvSpPr/>
          <p:nvPr/>
        </p:nvSpPr>
        <p:spPr bwMode="auto">
          <a:xfrm>
            <a:off x="7217548" y="3792379"/>
            <a:ext cx="243194" cy="814048"/>
          </a:xfrm>
          <a:prstGeom prst="rect">
            <a:avLst/>
          </a:prstGeom>
          <a:solidFill>
            <a:schemeClr val="accent1"/>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8" name="Rectangle 57"/>
          <p:cNvSpPr/>
          <p:nvPr/>
        </p:nvSpPr>
        <p:spPr bwMode="auto">
          <a:xfrm>
            <a:off x="8229757" y="2456021"/>
            <a:ext cx="240318" cy="2173376"/>
          </a:xfrm>
          <a:prstGeom prst="rect">
            <a:avLst/>
          </a:prstGeom>
          <a:solidFill>
            <a:schemeClr val="accent1"/>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0" name="날짜 개체 틀 3"/>
          <p:cNvSpPr txBox="1">
            <a:spLocks/>
          </p:cNvSpPr>
          <p:nvPr/>
        </p:nvSpPr>
        <p:spPr>
          <a:xfrm>
            <a:off x="603305" y="275411"/>
            <a:ext cx="1381269" cy="266804"/>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zh-CN" sz="1800" b="1" smtClean="0"/>
              <a:t>March 2016</a:t>
            </a:r>
            <a:endParaRPr lang="en-US" sz="1800" b="1" dirty="0"/>
          </a:p>
        </p:txBody>
      </p:sp>
    </p:spTree>
    <p:extLst>
      <p:ext uri="{BB962C8B-B14F-4D97-AF65-F5344CB8AC3E}">
        <p14:creationId xmlns:p14="http://schemas.microsoft.com/office/powerpoint/2010/main" val="18834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Multi-TID Aggregation with Partial-state Operation </a:t>
            </a:r>
            <a:endParaRPr lang="en-US" dirty="0"/>
          </a:p>
        </p:txBody>
      </p:sp>
      <p:sp>
        <p:nvSpPr>
          <p:cNvPr id="3" name="Content Placeholder 2"/>
          <p:cNvSpPr>
            <a:spLocks noGrp="1"/>
          </p:cNvSpPr>
          <p:nvPr>
            <p:ph idx="1"/>
          </p:nvPr>
        </p:nvSpPr>
        <p:spPr>
          <a:xfrm>
            <a:off x="685800" y="1838700"/>
            <a:ext cx="8077200" cy="4114800"/>
          </a:xfrm>
        </p:spPr>
        <p:txBody>
          <a:bodyPr/>
          <a:lstStyle/>
          <a:p>
            <a:r>
              <a:rPr lang="en-US" sz="1800" dirty="0" smtClean="0"/>
              <a:t>For multi-TID aggregation, AP needs to maintain temporary BA record for MPDUs in each of the aggregated TIDs per STA</a:t>
            </a:r>
          </a:p>
          <a:p>
            <a:pPr lvl="1"/>
            <a:r>
              <a:rPr lang="en-US" sz="1800" dirty="0" smtClean="0"/>
              <a:t>For a single TID per STA, the </a:t>
            </a:r>
            <a:r>
              <a:rPr lang="en-US" sz="1800" dirty="0"/>
              <a:t>record consists of a Bitmap indexed by SSN, 12-bit </a:t>
            </a:r>
            <a:r>
              <a:rPr lang="en-US" sz="1800" i="1" dirty="0"/>
              <a:t>WinStart</a:t>
            </a:r>
            <a:r>
              <a:rPr lang="en-US" sz="1800" i="1" baseline="-25000" dirty="0"/>
              <a:t>R</a:t>
            </a:r>
            <a:r>
              <a:rPr lang="en-US" sz="1800" dirty="0"/>
              <a:t>, 12-bit </a:t>
            </a:r>
            <a:r>
              <a:rPr lang="en-US" sz="1800" i="1" dirty="0" err="1"/>
              <a:t>WinEnd</a:t>
            </a:r>
            <a:r>
              <a:rPr lang="en-US" sz="1800" i="1" baseline="-25000" dirty="0" err="1"/>
              <a:t>R</a:t>
            </a:r>
            <a:r>
              <a:rPr lang="en-US" sz="1800" dirty="0"/>
              <a:t>, STA address, TID, and </a:t>
            </a:r>
            <a:r>
              <a:rPr lang="en-US" sz="1800" i="1" dirty="0" err="1" smtClean="0"/>
              <a:t>WinSize</a:t>
            </a:r>
            <a:r>
              <a:rPr lang="en-US" sz="1800" i="1" baseline="-25000" dirty="0" err="1" smtClean="0"/>
              <a:t>R</a:t>
            </a:r>
            <a:endParaRPr lang="en-US" sz="1800" i="1" baseline="-25000" dirty="0" smtClean="0"/>
          </a:p>
          <a:p>
            <a:pPr lvl="1">
              <a:buFontTx/>
              <a:buChar char="-"/>
            </a:pPr>
            <a:r>
              <a:rPr lang="en-US" sz="1800" dirty="0" smtClean="0"/>
              <a:t>Size of cache memory storing these BA records grows significantly with increasing number of STAs and TIDs in UL MU operation with partial-states (these records are per &lt;RA,TA,TID&gt;)       </a:t>
            </a:r>
            <a:endParaRPr lang="en-US" sz="1800" dirty="0"/>
          </a:p>
          <a:p>
            <a:r>
              <a:rPr lang="en-US" sz="1800" dirty="0" smtClean="0"/>
              <a:t>A limit on the number of TIDs aggregated or acknowledged immediately in an UL MU PPDU would allow the AP to control the size of temporary BA record per STA operating with partial-states</a:t>
            </a:r>
          </a:p>
          <a:p>
            <a:pPr lvl="1"/>
            <a:r>
              <a:rPr lang="en-US" sz="1800" dirty="0" smtClean="0"/>
              <a:t>The duration of the Multi-STA BA is also limited on the basis of above restriction </a:t>
            </a:r>
          </a:p>
          <a:p>
            <a:pPr lvl="1"/>
            <a:r>
              <a:rPr lang="en-US" sz="1800" dirty="0" smtClean="0"/>
              <a:t>Solves the issue discussed in Slide 13</a:t>
            </a:r>
          </a:p>
          <a:p>
            <a:r>
              <a:rPr lang="en-US" sz="1800" dirty="0" smtClean="0"/>
              <a:t>Therefore, we propose to limit the number of TIDs from which MPDUs are aggregated within an HT immediate BA agreement</a:t>
            </a:r>
          </a:p>
        </p:txBody>
      </p:sp>
      <p:sp>
        <p:nvSpPr>
          <p:cNvPr id="4" name="Slide Number Placeholder 3"/>
          <p:cNvSpPr>
            <a:spLocks noGrp="1"/>
          </p:cNvSpPr>
          <p:nvPr>
            <p:ph type="sldNum" sz="quarter" idx="11"/>
          </p:nvPr>
        </p:nvSpPr>
        <p:spPr>
          <a:xfrm>
            <a:off x="2743200" y="6475413"/>
            <a:ext cx="2183546" cy="184666"/>
          </a:xfrm>
        </p:spPr>
        <p:txBody>
          <a:bodyPr/>
          <a:lstStyle/>
          <a:p>
            <a:pPr>
              <a:defRPr/>
            </a:pPr>
            <a:r>
              <a:rPr lang="en-US" dirty="0" smtClean="0"/>
              <a:t>Slide </a:t>
            </a:r>
            <a:fld id="{3099D1E7-2CFE-4362-BB72-AF97192842EA}" type="slidenum">
              <a:rPr lang="en-US" smtClean="0"/>
              <a:pPr>
                <a:defRPr/>
              </a:pPr>
              <a:t>16</a:t>
            </a:fld>
            <a:endParaRPr lang="en-US" dirty="0"/>
          </a:p>
        </p:txBody>
      </p:sp>
      <p:sp>
        <p:nvSpPr>
          <p:cNvPr id="6"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
        <p:nvSpPr>
          <p:cNvPr id="7"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Tree>
    <p:extLst>
      <p:ext uri="{BB962C8B-B14F-4D97-AF65-F5344CB8AC3E}">
        <p14:creationId xmlns:p14="http://schemas.microsoft.com/office/powerpoint/2010/main" val="20205905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Proposal for Restricted Duration of MU-BA</a:t>
            </a:r>
            <a:endParaRPr lang="en-US" dirty="0"/>
          </a:p>
        </p:txBody>
      </p:sp>
      <p:sp>
        <p:nvSpPr>
          <p:cNvPr id="6" name="Content Placeholder 5"/>
          <p:cNvSpPr>
            <a:spLocks noGrp="1"/>
          </p:cNvSpPr>
          <p:nvPr>
            <p:ph idx="1"/>
          </p:nvPr>
        </p:nvSpPr>
        <p:spPr/>
        <p:txBody>
          <a:bodyPr/>
          <a:lstStyle/>
          <a:p>
            <a:r>
              <a:rPr lang="en-US" sz="2000" dirty="0" smtClean="0"/>
              <a:t>We propose to define a maximum number of TIDs aggregated in a multi-TID A-MPDU per STA in order to limit duration of the Multi-STA BA</a:t>
            </a:r>
          </a:p>
          <a:p>
            <a:pPr marL="685800" lvl="2" indent="-342900"/>
            <a:r>
              <a:rPr lang="en-US" sz="2000" dirty="0"/>
              <a:t>AP indicates the maximum number of TIDs of MPDUs that a STA can aggregate in a multi-TID A-MPDU</a:t>
            </a:r>
          </a:p>
          <a:p>
            <a:pPr marL="342900" lvl="1" indent="-342900">
              <a:buFontTx/>
              <a:buChar char="•"/>
            </a:pPr>
            <a:r>
              <a:rPr lang="en-US" b="1" dirty="0" smtClean="0">
                <a:ea typeface="+mn-ea"/>
                <a:cs typeface="+mn-cs"/>
              </a:rPr>
              <a:t>An HE STA may indicate ACK policy = 00 in an UL MPDU of a specific TID within an A-MPDU </a:t>
            </a:r>
          </a:p>
          <a:p>
            <a:pPr marL="685800" lvl="2" indent="-342900"/>
            <a:r>
              <a:rPr lang="en-US" sz="2000" dirty="0">
                <a:ea typeface="+mn-ea"/>
                <a:cs typeface="+mn-cs"/>
              </a:rPr>
              <a:t>N</a:t>
            </a:r>
            <a:r>
              <a:rPr lang="en-US" sz="2000" dirty="0" smtClean="0">
                <a:ea typeface="+mn-ea"/>
                <a:cs typeface="+mn-cs"/>
              </a:rPr>
              <a:t>umber of TIDs with MPDUs indicating ACK policy = 00 shall never exceed the limit indicated by AP</a:t>
            </a:r>
          </a:p>
          <a:p>
            <a:pPr marL="0" lvl="1" indent="0">
              <a:buNone/>
            </a:pPr>
            <a:endParaRPr lang="en-US" b="1" dirty="0" smtClean="0">
              <a:ea typeface="+mn-ea"/>
              <a:cs typeface="+mn-cs"/>
            </a:endParaRPr>
          </a:p>
          <a:p>
            <a:pPr marL="0" lvl="1" indent="0">
              <a:buNone/>
            </a:pPr>
            <a:endParaRPr lang="en-US" sz="2400" b="1" dirty="0"/>
          </a:p>
          <a:p>
            <a:endParaRPr lang="en-US" dirty="0"/>
          </a:p>
        </p:txBody>
      </p:sp>
      <p:sp>
        <p:nvSpPr>
          <p:cNvPr id="2" name="Slide Number Placeholder 1"/>
          <p:cNvSpPr>
            <a:spLocks noGrp="1"/>
          </p:cNvSpPr>
          <p:nvPr>
            <p:ph type="sldNum" sz="quarter" idx="11"/>
          </p:nvPr>
        </p:nvSpPr>
        <p:spPr>
          <a:xfrm>
            <a:off x="4797991" y="6475413"/>
            <a:ext cx="509755" cy="184666"/>
          </a:xfrm>
        </p:spPr>
        <p:txBody>
          <a:bodyPr/>
          <a:lstStyle/>
          <a:p>
            <a:r>
              <a:rPr lang="en-US" dirty="0" smtClean="0"/>
              <a:t>Slide </a:t>
            </a:r>
            <a:fld id="{EE2556C5-CE8C-6547-B838-EA80C61A4AF7}" type="slidenum">
              <a:rPr lang="en-US" smtClean="0"/>
              <a:pPr/>
              <a:t>17</a:t>
            </a:fld>
            <a:endParaRPr lang="en-US" dirty="0"/>
          </a:p>
        </p:txBody>
      </p:sp>
      <p:sp>
        <p:nvSpPr>
          <p:cNvPr id="7" name="Footer Placeholder 3"/>
          <p:cNvSpPr>
            <a:spLocks noGrp="1"/>
          </p:cNvSpPr>
          <p:nvPr>
            <p:ph type="ftr" sz="quarter" idx="4294967295"/>
          </p:nvPr>
        </p:nvSpPr>
        <p:spPr>
          <a:xfrm flipH="1">
            <a:off x="5943600" y="6439788"/>
            <a:ext cx="2752661" cy="184666"/>
          </a:xfrm>
          <a:prstGeom prst="rect">
            <a:avLst/>
          </a:prstGeom>
          <a:noFill/>
        </p:spPr>
        <p:txBody>
          <a:bodyPr/>
          <a:lstStyle/>
          <a:p>
            <a:r>
              <a:rPr lang="en-US" dirty="0" smtClean="0"/>
              <a:t>                            Chittabrata Ghosh, Intel</a:t>
            </a:r>
            <a:endParaRPr lang="en-US" dirty="0"/>
          </a:p>
        </p:txBody>
      </p:sp>
      <p:sp>
        <p:nvSpPr>
          <p:cNvPr id="8"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Tree>
    <p:extLst>
      <p:ext uri="{BB962C8B-B14F-4D97-AF65-F5344CB8AC3E}">
        <p14:creationId xmlns:p14="http://schemas.microsoft.com/office/powerpoint/2010/main" val="6697795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655" y="614588"/>
            <a:ext cx="8077200" cy="1066800"/>
          </a:xfrm>
        </p:spPr>
        <p:txBody>
          <a:bodyPr/>
          <a:lstStyle/>
          <a:p>
            <a:r>
              <a:rPr lang="en-US" dirty="0" smtClean="0"/>
              <a:t>MSDUs of Single TID in Multiple A-MPDU Sub-frames </a:t>
            </a:r>
            <a:endParaRPr lang="en-US" dirty="0"/>
          </a:p>
        </p:txBody>
      </p:sp>
      <p:sp>
        <p:nvSpPr>
          <p:cNvPr id="4" name="Slide Number Placeholder 3"/>
          <p:cNvSpPr>
            <a:spLocks noGrp="1"/>
          </p:cNvSpPr>
          <p:nvPr>
            <p:ph type="sldNum" sz="quarter" idx="11"/>
          </p:nvPr>
        </p:nvSpPr>
        <p:spPr>
          <a:xfrm>
            <a:off x="3156590" y="6510715"/>
            <a:ext cx="2183546" cy="184666"/>
          </a:xfrm>
        </p:spPr>
        <p:txBody>
          <a:bodyPr/>
          <a:lstStyle/>
          <a:p>
            <a:pPr>
              <a:defRPr/>
            </a:pPr>
            <a:r>
              <a:rPr lang="en-US" dirty="0" smtClean="0"/>
              <a:t>Slide </a:t>
            </a:r>
            <a:fld id="{3099D1E7-2CFE-4362-BB72-AF97192842EA}" type="slidenum">
              <a:rPr lang="en-US" smtClean="0"/>
              <a:pPr>
                <a:defRPr/>
              </a:pPr>
              <a:t>18</a:t>
            </a:fld>
            <a:endParaRPr lang="en-US" dirty="0"/>
          </a:p>
        </p:txBody>
      </p:sp>
      <p:sp>
        <p:nvSpPr>
          <p:cNvPr id="6" name="Left-Right Arrow 5"/>
          <p:cNvSpPr/>
          <p:nvPr/>
        </p:nvSpPr>
        <p:spPr bwMode="auto">
          <a:xfrm>
            <a:off x="949115" y="3276600"/>
            <a:ext cx="7672216" cy="457284"/>
          </a:xfrm>
          <a:prstGeom prst="lef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1057398" y="3733884"/>
            <a:ext cx="609600" cy="403766"/>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a:t>Trigger </a:t>
            </a:r>
            <a:r>
              <a:rPr lang="en-US" altLang="ko-KR" sz="1000" dirty="0" smtClean="0"/>
              <a:t>frame</a:t>
            </a:r>
            <a:endParaRPr lang="ko-KR" altLang="en-US" sz="1000" dirty="0"/>
          </a:p>
        </p:txBody>
      </p:sp>
      <p:sp>
        <p:nvSpPr>
          <p:cNvPr id="8" name="Text Box 32"/>
          <p:cNvSpPr txBox="1">
            <a:spLocks noChangeArrowheads="1"/>
          </p:cNvSpPr>
          <p:nvPr/>
        </p:nvSpPr>
        <p:spPr bwMode="auto">
          <a:xfrm>
            <a:off x="3342786" y="3878916"/>
            <a:ext cx="990600" cy="246221"/>
          </a:xfrm>
          <a:prstGeom prst="rect">
            <a:avLst/>
          </a:prstGeom>
          <a:noFill/>
          <a:ln w="9525">
            <a:noFill/>
            <a:miter lim="800000"/>
            <a:headEnd/>
            <a:tailEnd/>
          </a:ln>
          <a:effectLst/>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00" dirty="0" smtClean="0"/>
              <a:t>UL OFDMA</a:t>
            </a:r>
            <a:endParaRPr lang="en-US" sz="1000" b="0" i="1" dirty="0"/>
          </a:p>
        </p:txBody>
      </p:sp>
      <p:sp>
        <p:nvSpPr>
          <p:cNvPr id="9" name="Rectangle 8"/>
          <p:cNvSpPr/>
          <p:nvPr/>
        </p:nvSpPr>
        <p:spPr bwMode="auto">
          <a:xfrm>
            <a:off x="7935530" y="3677032"/>
            <a:ext cx="609600" cy="477924"/>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a:t>MU BA/Ack frame</a:t>
            </a:r>
            <a:endParaRPr lang="ko-KR" altLang="en-US" sz="1000" dirty="0"/>
          </a:p>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10" name="Rectangle 9"/>
          <p:cNvSpPr/>
          <p:nvPr/>
        </p:nvSpPr>
        <p:spPr bwMode="auto">
          <a:xfrm>
            <a:off x="1827655" y="4143375"/>
            <a:ext cx="1143000" cy="35167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      </a:t>
            </a:r>
          </a:p>
          <a:p>
            <a:pPr defTabSz="914400"/>
            <a:r>
              <a:rPr lang="en-US" altLang="ko-KR" sz="1000" dirty="0">
                <a:latin typeface="Garamond" pitchFamily="18" charset="0"/>
              </a:rPr>
              <a:t> </a:t>
            </a:r>
            <a:r>
              <a:rPr lang="en-US" altLang="ko-KR" sz="1000" dirty="0" smtClean="0">
                <a:latin typeface="Garamond" pitchFamily="18" charset="0"/>
              </a:rPr>
              <a:t>     STA#1,TID 1 </a:t>
            </a:r>
            <a:endParaRPr lang="ko-KR" altLang="en-US" sz="1000" dirty="0"/>
          </a:p>
        </p:txBody>
      </p:sp>
      <p:grpSp>
        <p:nvGrpSpPr>
          <p:cNvPr id="11" name="Group 10"/>
          <p:cNvGrpSpPr/>
          <p:nvPr/>
        </p:nvGrpSpPr>
        <p:grpSpPr>
          <a:xfrm>
            <a:off x="381000" y="3868825"/>
            <a:ext cx="710144" cy="276040"/>
            <a:chOff x="2421305" y="4163720"/>
            <a:chExt cx="710144" cy="413013"/>
          </a:xfrm>
        </p:grpSpPr>
        <p:cxnSp>
          <p:nvCxnSpPr>
            <p:cNvPr id="12" name="Straight Arrow Connector 11"/>
            <p:cNvCxnSpPr/>
            <p:nvPr/>
          </p:nvCxnSpPr>
          <p:spPr bwMode="auto">
            <a:xfrm>
              <a:off x="2776377" y="4163720"/>
              <a:ext cx="71015" cy="170121"/>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13" name="Straight Connector 12"/>
            <p:cNvCxnSpPr/>
            <p:nvPr/>
          </p:nvCxnSpPr>
          <p:spPr bwMode="auto">
            <a:xfrm>
              <a:off x="2563334" y="4358058"/>
              <a:ext cx="568115"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 name="Straight Connector 13"/>
            <p:cNvCxnSpPr/>
            <p:nvPr/>
          </p:nvCxnSpPr>
          <p:spPr bwMode="auto">
            <a:xfrm flipH="1">
              <a:off x="2421305" y="4358058"/>
              <a:ext cx="142029" cy="21867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flipH="1">
              <a:off x="2563334" y="4358058"/>
              <a:ext cx="142029" cy="21867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 name="Straight Connector 15"/>
            <p:cNvCxnSpPr/>
            <p:nvPr/>
          </p:nvCxnSpPr>
          <p:spPr bwMode="auto">
            <a:xfrm flipH="1">
              <a:off x="2705363" y="4358058"/>
              <a:ext cx="142029" cy="21867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 name="Straight Connector 16"/>
            <p:cNvCxnSpPr/>
            <p:nvPr/>
          </p:nvCxnSpPr>
          <p:spPr bwMode="auto">
            <a:xfrm flipH="1">
              <a:off x="2847391" y="4358058"/>
              <a:ext cx="142029" cy="218675"/>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8" name="Straight Connector 17"/>
          <p:cNvCxnSpPr/>
          <p:nvPr/>
        </p:nvCxnSpPr>
        <p:spPr bwMode="auto">
          <a:xfrm>
            <a:off x="381000" y="4133305"/>
            <a:ext cx="7542655" cy="21651"/>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9" name="Elbow Connector 18"/>
          <p:cNvCxnSpPr/>
          <p:nvPr/>
        </p:nvCxnSpPr>
        <p:spPr>
          <a:xfrm rot="16200000" flipH="1">
            <a:off x="1266706" y="4167280"/>
            <a:ext cx="575032" cy="384048"/>
          </a:xfrm>
          <a:prstGeom prst="bentConnector2">
            <a:avLst/>
          </a:prstGeom>
          <a:ln>
            <a:solidFill>
              <a:schemeClr val="tx2"/>
            </a:solidFill>
            <a:tailEnd type="arrow"/>
          </a:ln>
          <a:effectLst/>
        </p:spPr>
        <p:style>
          <a:lnRef idx="2">
            <a:schemeClr val="accent1"/>
          </a:lnRef>
          <a:fillRef idx="0">
            <a:schemeClr val="accent1"/>
          </a:fillRef>
          <a:effectRef idx="1">
            <a:schemeClr val="accent1"/>
          </a:effectRef>
          <a:fontRef idx="minor">
            <a:schemeClr val="tx1"/>
          </a:fontRef>
        </p:style>
      </p:cxnSp>
      <p:sp>
        <p:nvSpPr>
          <p:cNvPr id="20" name="Rectangle 19"/>
          <p:cNvSpPr/>
          <p:nvPr/>
        </p:nvSpPr>
        <p:spPr bwMode="auto">
          <a:xfrm>
            <a:off x="2970654" y="4143375"/>
            <a:ext cx="1198695" cy="35167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      </a:t>
            </a:r>
          </a:p>
          <a:p>
            <a:pPr defTabSz="914400"/>
            <a:r>
              <a:rPr lang="en-US" altLang="ko-KR" sz="1000" dirty="0">
                <a:latin typeface="Garamond" pitchFamily="18" charset="0"/>
              </a:rPr>
              <a:t> </a:t>
            </a:r>
            <a:r>
              <a:rPr lang="en-US" altLang="ko-KR" sz="1000" dirty="0" smtClean="0">
                <a:latin typeface="Garamond" pitchFamily="18" charset="0"/>
              </a:rPr>
              <a:t>       STA#1,TID 2 2 </a:t>
            </a:r>
            <a:endParaRPr lang="ko-KR" altLang="en-US" sz="1000" dirty="0"/>
          </a:p>
        </p:txBody>
      </p:sp>
      <p:sp>
        <p:nvSpPr>
          <p:cNvPr id="21" name="Rectangle 20"/>
          <p:cNvSpPr/>
          <p:nvPr/>
        </p:nvSpPr>
        <p:spPr bwMode="auto">
          <a:xfrm>
            <a:off x="4181225" y="4143375"/>
            <a:ext cx="1456429" cy="35167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a:t>
            </a:r>
          </a:p>
          <a:p>
            <a:pPr defTabSz="914400"/>
            <a:r>
              <a:rPr lang="en-US" altLang="ko-KR" sz="1000" dirty="0" smtClean="0"/>
              <a:t>                </a:t>
            </a:r>
            <a:r>
              <a:rPr lang="en-US" altLang="ko-KR" sz="1000" dirty="0" smtClean="0">
                <a:latin typeface="Garamond" pitchFamily="18" charset="0"/>
              </a:rPr>
              <a:t>STA#1,TID 1 </a:t>
            </a:r>
            <a:endParaRPr lang="ko-KR" altLang="en-US" sz="1000" dirty="0"/>
          </a:p>
        </p:txBody>
      </p:sp>
      <p:sp>
        <p:nvSpPr>
          <p:cNvPr id="22" name="Rectangle 21"/>
          <p:cNvSpPr/>
          <p:nvPr/>
        </p:nvSpPr>
        <p:spPr bwMode="auto">
          <a:xfrm>
            <a:off x="5637655" y="4143375"/>
            <a:ext cx="1524000" cy="35167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a:t>
            </a:r>
          </a:p>
          <a:p>
            <a:pPr defTabSz="914400"/>
            <a:r>
              <a:rPr lang="en-US" altLang="ko-KR" sz="1000" dirty="0" smtClean="0"/>
              <a:t>                   </a:t>
            </a:r>
            <a:r>
              <a:rPr lang="en-US" altLang="ko-KR" sz="1000" dirty="0" smtClean="0">
                <a:latin typeface="Garamond" pitchFamily="18" charset="0"/>
              </a:rPr>
              <a:t>STA#1,TID 7 </a:t>
            </a:r>
            <a:endParaRPr lang="ko-KR" altLang="en-US" sz="1000" dirty="0"/>
          </a:p>
        </p:txBody>
      </p:sp>
      <p:sp>
        <p:nvSpPr>
          <p:cNvPr id="23" name="Rectangle 22"/>
          <p:cNvSpPr/>
          <p:nvPr/>
        </p:nvSpPr>
        <p:spPr bwMode="auto">
          <a:xfrm>
            <a:off x="1827655" y="4495800"/>
            <a:ext cx="1905000" cy="351670"/>
          </a:xfrm>
          <a:prstGeom prst="rect">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 </a:t>
            </a:r>
          </a:p>
          <a:p>
            <a:pPr defTabSz="914400"/>
            <a:r>
              <a:rPr lang="en-US" altLang="ko-KR" sz="1000" dirty="0" smtClean="0">
                <a:latin typeface="Garamond" pitchFamily="18" charset="0"/>
              </a:rPr>
              <a:t>                        STA#2,TID 0 </a:t>
            </a:r>
            <a:endParaRPr lang="ko-KR" altLang="en-US" sz="1000" dirty="0"/>
          </a:p>
        </p:txBody>
      </p:sp>
      <p:sp>
        <p:nvSpPr>
          <p:cNvPr id="24" name="Rectangle 23"/>
          <p:cNvSpPr/>
          <p:nvPr/>
        </p:nvSpPr>
        <p:spPr bwMode="auto">
          <a:xfrm>
            <a:off x="3732655" y="4495800"/>
            <a:ext cx="990600" cy="351670"/>
          </a:xfrm>
          <a:prstGeom prst="rect">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a:t>
            </a:r>
          </a:p>
          <a:p>
            <a:pPr defTabSz="914400"/>
            <a:r>
              <a:rPr lang="en-US" altLang="ko-KR" sz="1000" dirty="0" smtClean="0"/>
              <a:t>   </a:t>
            </a:r>
            <a:r>
              <a:rPr lang="en-US" altLang="ko-KR" sz="1000" dirty="0" smtClean="0">
                <a:latin typeface="Garamond" pitchFamily="18" charset="0"/>
              </a:rPr>
              <a:t>STA#2,TID 3 </a:t>
            </a:r>
            <a:endParaRPr lang="ko-KR" altLang="en-US" sz="1000" dirty="0"/>
          </a:p>
        </p:txBody>
      </p:sp>
      <p:sp>
        <p:nvSpPr>
          <p:cNvPr id="25" name="Rectangle 24"/>
          <p:cNvSpPr/>
          <p:nvPr/>
        </p:nvSpPr>
        <p:spPr bwMode="auto">
          <a:xfrm>
            <a:off x="6171055" y="4495800"/>
            <a:ext cx="990600" cy="351670"/>
          </a:xfrm>
          <a:prstGeom prst="rect">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a:t>
            </a:r>
          </a:p>
          <a:p>
            <a:pPr defTabSz="914400"/>
            <a:r>
              <a:rPr lang="en-US" altLang="ko-KR" sz="1000" dirty="0" smtClean="0"/>
              <a:t>   </a:t>
            </a:r>
            <a:r>
              <a:rPr lang="en-US" altLang="ko-KR" sz="1000" dirty="0" smtClean="0">
                <a:latin typeface="Garamond" pitchFamily="18" charset="0"/>
              </a:rPr>
              <a:t>STA#2,TID 3 </a:t>
            </a:r>
            <a:endParaRPr lang="ko-KR" altLang="en-US" sz="1000" dirty="0"/>
          </a:p>
        </p:txBody>
      </p:sp>
      <p:sp>
        <p:nvSpPr>
          <p:cNvPr id="26" name="Rectangle 25"/>
          <p:cNvSpPr/>
          <p:nvPr/>
        </p:nvSpPr>
        <p:spPr bwMode="auto">
          <a:xfrm>
            <a:off x="1827655" y="4848980"/>
            <a:ext cx="5334000" cy="351670"/>
          </a:xfrm>
          <a:prstGeom prst="rect">
            <a:avLst/>
          </a:prstGeom>
          <a:solidFill>
            <a:srgbClr val="DBD600">
              <a:alpha val="67451"/>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 </a:t>
            </a:r>
          </a:p>
          <a:p>
            <a:pPr defTabSz="914400"/>
            <a:r>
              <a:rPr lang="en-US" altLang="ko-KR" sz="1000" dirty="0" smtClean="0">
                <a:latin typeface="Garamond" pitchFamily="18" charset="0"/>
              </a:rPr>
              <a:t>                                           STA#3,TID 5</a:t>
            </a:r>
            <a:endParaRPr lang="ko-KR" altLang="en-US" sz="1000" dirty="0"/>
          </a:p>
        </p:txBody>
      </p:sp>
      <p:sp>
        <p:nvSpPr>
          <p:cNvPr id="27" name="Rectangle 26"/>
          <p:cNvSpPr/>
          <p:nvPr/>
        </p:nvSpPr>
        <p:spPr bwMode="auto">
          <a:xfrm>
            <a:off x="4723255" y="4497310"/>
            <a:ext cx="1447800" cy="351670"/>
          </a:xfrm>
          <a:prstGeom prst="rect">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smtClean="0"/>
              <a:t>             UL AMPDU</a:t>
            </a:r>
          </a:p>
          <a:p>
            <a:pPr defTabSz="914400"/>
            <a:r>
              <a:rPr lang="en-US" altLang="ko-KR" sz="1000" dirty="0" smtClean="0"/>
              <a:t>             </a:t>
            </a:r>
            <a:r>
              <a:rPr lang="en-US" altLang="ko-KR" sz="1000" dirty="0" smtClean="0">
                <a:latin typeface="Garamond" pitchFamily="18" charset="0"/>
              </a:rPr>
              <a:t>STA#2,TID 0 </a:t>
            </a:r>
            <a:endParaRPr lang="ko-KR" altLang="en-US" sz="1000" dirty="0"/>
          </a:p>
        </p:txBody>
      </p:sp>
      <p:sp>
        <p:nvSpPr>
          <p:cNvPr id="28" name="Rectangle 27"/>
          <p:cNvSpPr/>
          <p:nvPr/>
        </p:nvSpPr>
        <p:spPr bwMode="auto">
          <a:xfrm>
            <a:off x="1827655" y="5439530"/>
            <a:ext cx="952500" cy="351670"/>
          </a:xfrm>
          <a:prstGeom prst="rect">
            <a:avLst/>
          </a:prstGeom>
          <a:solidFill>
            <a:srgbClr val="EEFC3E"/>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a:t>UL </a:t>
            </a:r>
            <a:r>
              <a:rPr lang="en-US" altLang="ko-KR" sz="1000" dirty="0" smtClean="0"/>
              <a:t>AMPDU </a:t>
            </a:r>
            <a:r>
              <a:rPr lang="en-US" altLang="ko-KR" sz="1000" dirty="0" err="1" smtClean="0">
                <a:latin typeface="Garamond" pitchFamily="18" charset="0"/>
              </a:rPr>
              <a:t>STA#n,TID</a:t>
            </a:r>
            <a:r>
              <a:rPr lang="en-US" altLang="ko-KR" sz="1000" dirty="0" smtClean="0">
                <a:latin typeface="Garamond" pitchFamily="18" charset="0"/>
              </a:rPr>
              <a:t> i </a:t>
            </a:r>
            <a:endParaRPr lang="ko-KR" altLang="en-US" sz="1000" dirty="0"/>
          </a:p>
        </p:txBody>
      </p:sp>
      <p:sp>
        <p:nvSpPr>
          <p:cNvPr id="29" name="Rectangle 28"/>
          <p:cNvSpPr/>
          <p:nvPr/>
        </p:nvSpPr>
        <p:spPr bwMode="auto">
          <a:xfrm>
            <a:off x="2742055" y="5439530"/>
            <a:ext cx="914400" cy="351670"/>
          </a:xfrm>
          <a:prstGeom prst="rect">
            <a:avLst/>
          </a:prstGeom>
          <a:solidFill>
            <a:srgbClr val="EEFC3E"/>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a:t>UL </a:t>
            </a:r>
            <a:r>
              <a:rPr lang="en-US" altLang="ko-KR" sz="1000" dirty="0" smtClean="0"/>
              <a:t>AMPDU </a:t>
            </a:r>
            <a:r>
              <a:rPr lang="en-US" altLang="ko-KR" sz="1000" dirty="0" err="1" smtClean="0">
                <a:latin typeface="Garamond" pitchFamily="18" charset="0"/>
              </a:rPr>
              <a:t>STA#n,TID</a:t>
            </a:r>
            <a:r>
              <a:rPr lang="en-US" altLang="ko-KR" sz="1000" dirty="0" smtClean="0">
                <a:latin typeface="Garamond" pitchFamily="18" charset="0"/>
              </a:rPr>
              <a:t> j </a:t>
            </a:r>
            <a:endParaRPr lang="ko-KR" altLang="en-US" sz="1000" dirty="0"/>
          </a:p>
        </p:txBody>
      </p:sp>
      <p:sp>
        <p:nvSpPr>
          <p:cNvPr id="30" name="Rectangle 29"/>
          <p:cNvSpPr/>
          <p:nvPr/>
        </p:nvSpPr>
        <p:spPr bwMode="auto">
          <a:xfrm>
            <a:off x="3656455" y="5439530"/>
            <a:ext cx="1066800" cy="351670"/>
          </a:xfrm>
          <a:prstGeom prst="rect">
            <a:avLst/>
          </a:prstGeom>
          <a:solidFill>
            <a:srgbClr val="EEFC3E"/>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a:t>UL </a:t>
            </a:r>
            <a:r>
              <a:rPr lang="en-US" altLang="ko-KR" sz="1000" dirty="0" smtClean="0"/>
              <a:t>AMPDU</a:t>
            </a:r>
          </a:p>
          <a:p>
            <a:pPr defTabSz="914400"/>
            <a:r>
              <a:rPr lang="en-US" altLang="ko-KR" sz="1000" dirty="0" smtClean="0"/>
              <a:t> </a:t>
            </a:r>
            <a:r>
              <a:rPr lang="en-US" altLang="ko-KR" sz="1000" dirty="0" err="1" smtClean="0">
                <a:latin typeface="Garamond" pitchFamily="18" charset="0"/>
              </a:rPr>
              <a:t>STA#n,TID</a:t>
            </a:r>
            <a:r>
              <a:rPr lang="en-US" altLang="ko-KR" sz="1000" dirty="0" smtClean="0">
                <a:latin typeface="Garamond" pitchFamily="18" charset="0"/>
              </a:rPr>
              <a:t> </a:t>
            </a:r>
            <a:r>
              <a:rPr lang="en-US" altLang="ko-KR" sz="1000" dirty="0" err="1" smtClean="0">
                <a:latin typeface="Garamond" pitchFamily="18" charset="0"/>
              </a:rPr>
              <a:t>i</a:t>
            </a:r>
            <a:r>
              <a:rPr lang="en-US" altLang="ko-KR" sz="1000" dirty="0" smtClean="0">
                <a:latin typeface="Garamond" pitchFamily="18" charset="0"/>
              </a:rPr>
              <a:t> </a:t>
            </a:r>
            <a:endParaRPr lang="ko-KR" altLang="en-US" sz="1000" dirty="0"/>
          </a:p>
        </p:txBody>
      </p:sp>
      <p:sp>
        <p:nvSpPr>
          <p:cNvPr id="31" name="Rectangle 30"/>
          <p:cNvSpPr/>
          <p:nvPr/>
        </p:nvSpPr>
        <p:spPr bwMode="auto">
          <a:xfrm>
            <a:off x="5637655" y="5439530"/>
            <a:ext cx="1524000" cy="351670"/>
          </a:xfrm>
          <a:prstGeom prst="rect">
            <a:avLst/>
          </a:prstGeom>
          <a:solidFill>
            <a:srgbClr val="EEFC3E"/>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914400"/>
            <a:r>
              <a:rPr lang="en-US" altLang="ko-KR" sz="1000" dirty="0"/>
              <a:t>UL </a:t>
            </a:r>
            <a:r>
              <a:rPr lang="en-US" altLang="ko-KR" sz="1000" dirty="0" smtClean="0"/>
              <a:t>AMPDU</a:t>
            </a:r>
          </a:p>
          <a:p>
            <a:pPr defTabSz="914400"/>
            <a:r>
              <a:rPr lang="en-US" altLang="ko-KR" sz="1000" dirty="0" smtClean="0"/>
              <a:t> </a:t>
            </a:r>
            <a:r>
              <a:rPr lang="en-US" altLang="ko-KR" sz="1000" dirty="0" err="1" smtClean="0">
                <a:latin typeface="Garamond" pitchFamily="18" charset="0"/>
              </a:rPr>
              <a:t>STA#n,TID</a:t>
            </a:r>
            <a:r>
              <a:rPr lang="en-US" altLang="ko-KR" sz="1000" dirty="0" smtClean="0">
                <a:latin typeface="Garamond" pitchFamily="18" charset="0"/>
              </a:rPr>
              <a:t> </a:t>
            </a:r>
            <a:r>
              <a:rPr lang="en-US" altLang="ko-KR" sz="1000" dirty="0" err="1" smtClean="0">
                <a:latin typeface="Garamond" pitchFamily="18" charset="0"/>
              </a:rPr>
              <a:t>i</a:t>
            </a:r>
            <a:r>
              <a:rPr lang="en-US" altLang="ko-KR" sz="1000" dirty="0" smtClean="0">
                <a:latin typeface="Garamond" pitchFamily="18" charset="0"/>
              </a:rPr>
              <a:t> </a:t>
            </a:r>
            <a:endParaRPr lang="ko-KR" altLang="en-US" sz="1000" dirty="0"/>
          </a:p>
        </p:txBody>
      </p:sp>
      <p:cxnSp>
        <p:nvCxnSpPr>
          <p:cNvPr id="32" name="Straight Connector 31"/>
          <p:cNvCxnSpPr/>
          <p:nvPr/>
        </p:nvCxnSpPr>
        <p:spPr bwMode="auto">
          <a:xfrm>
            <a:off x="7161655" y="5247520"/>
            <a:ext cx="0" cy="192010"/>
          </a:xfrm>
          <a:prstGeom prst="line">
            <a:avLst/>
          </a:prstGeom>
          <a:solidFill>
            <a:schemeClr val="accent1"/>
          </a:solidFill>
          <a:ln w="38100" cap="flat" cmpd="sng" algn="ctr">
            <a:solidFill>
              <a:schemeClr val="accent4"/>
            </a:solidFill>
            <a:prstDash val="sysDot"/>
            <a:round/>
            <a:headEnd type="none" w="sm" len="sm"/>
            <a:tailEnd type="none" w="sm" len="sm"/>
          </a:ln>
          <a:effectLst/>
        </p:spPr>
      </p:cxnSp>
      <p:cxnSp>
        <p:nvCxnSpPr>
          <p:cNvPr id="33" name="Straight Connector 32"/>
          <p:cNvCxnSpPr/>
          <p:nvPr/>
        </p:nvCxnSpPr>
        <p:spPr bwMode="auto">
          <a:xfrm>
            <a:off x="1827655" y="5257800"/>
            <a:ext cx="0" cy="192010"/>
          </a:xfrm>
          <a:prstGeom prst="line">
            <a:avLst/>
          </a:prstGeom>
          <a:solidFill>
            <a:schemeClr val="accent1"/>
          </a:solidFill>
          <a:ln w="38100" cap="flat" cmpd="sng" algn="ctr">
            <a:solidFill>
              <a:schemeClr val="accent4"/>
            </a:solidFill>
            <a:prstDash val="sysDot"/>
            <a:round/>
            <a:headEnd type="none" w="sm" len="sm"/>
            <a:tailEnd type="none" w="sm" len="sm"/>
          </a:ln>
          <a:effectLst/>
        </p:spPr>
      </p:cxnSp>
      <p:cxnSp>
        <p:nvCxnSpPr>
          <p:cNvPr id="34" name="Straight Connector 33"/>
          <p:cNvCxnSpPr/>
          <p:nvPr/>
        </p:nvCxnSpPr>
        <p:spPr bwMode="auto">
          <a:xfrm>
            <a:off x="4723255" y="5615365"/>
            <a:ext cx="914400" cy="0"/>
          </a:xfrm>
          <a:prstGeom prst="line">
            <a:avLst/>
          </a:prstGeom>
          <a:solidFill>
            <a:schemeClr val="accent1"/>
          </a:solidFill>
          <a:ln w="38100" cap="flat" cmpd="sng" algn="ctr">
            <a:solidFill>
              <a:schemeClr val="accent4"/>
            </a:solidFill>
            <a:prstDash val="sysDot"/>
            <a:round/>
            <a:headEnd type="none" w="sm" len="sm"/>
            <a:tailEnd type="none" w="sm" len="sm"/>
          </a:ln>
          <a:effectLst/>
        </p:spPr>
      </p:cxnSp>
      <p:grpSp>
        <p:nvGrpSpPr>
          <p:cNvPr id="35" name="Group 34"/>
          <p:cNvGrpSpPr/>
          <p:nvPr/>
        </p:nvGrpSpPr>
        <p:grpSpPr>
          <a:xfrm>
            <a:off x="1091144" y="3402163"/>
            <a:ext cx="7453986" cy="253916"/>
            <a:chOff x="923803" y="1871815"/>
            <a:chExt cx="7130232" cy="253916"/>
          </a:xfrm>
        </p:grpSpPr>
        <p:sp>
          <p:nvSpPr>
            <p:cNvPr id="36" name="Text Box 32"/>
            <p:cNvSpPr txBox="1">
              <a:spLocks noChangeArrowheads="1"/>
            </p:cNvSpPr>
            <p:nvPr/>
          </p:nvSpPr>
          <p:spPr bwMode="auto">
            <a:xfrm>
              <a:off x="3686898" y="1871815"/>
              <a:ext cx="513989" cy="253916"/>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50" dirty="0" smtClean="0">
                  <a:solidFill>
                    <a:srgbClr val="FF0000"/>
                  </a:solidFill>
                </a:rPr>
                <a:t>TXOP</a:t>
              </a:r>
              <a:endParaRPr lang="en-US" sz="1050" b="0" i="1" dirty="0">
                <a:solidFill>
                  <a:srgbClr val="FF0000"/>
                </a:solidFill>
              </a:endParaRPr>
            </a:p>
          </p:txBody>
        </p:sp>
        <p:cxnSp>
          <p:nvCxnSpPr>
            <p:cNvPr id="37" name="Straight Arrow Connector 36"/>
            <p:cNvCxnSpPr/>
            <p:nvPr/>
          </p:nvCxnSpPr>
          <p:spPr bwMode="auto">
            <a:xfrm>
              <a:off x="923803" y="2014361"/>
              <a:ext cx="2687469" cy="0"/>
            </a:xfrm>
            <a:prstGeom prst="straightConnector1">
              <a:avLst/>
            </a:prstGeom>
            <a:solidFill>
              <a:schemeClr val="accent1"/>
            </a:solidFill>
            <a:ln w="9525" cap="flat" cmpd="sng" algn="ctr">
              <a:solidFill>
                <a:schemeClr val="tx1"/>
              </a:solidFill>
              <a:prstDash val="solid"/>
              <a:round/>
              <a:headEnd type="arrow" w="med" len="med"/>
              <a:tailEnd type="none"/>
            </a:ln>
            <a:effectLst/>
          </p:spPr>
        </p:cxnSp>
        <p:cxnSp>
          <p:nvCxnSpPr>
            <p:cNvPr id="38" name="Straight Arrow Connector 37"/>
            <p:cNvCxnSpPr/>
            <p:nvPr/>
          </p:nvCxnSpPr>
          <p:spPr bwMode="auto">
            <a:xfrm>
              <a:off x="4343400" y="2014361"/>
              <a:ext cx="3710635"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grpSp>
      <p:sp>
        <p:nvSpPr>
          <p:cNvPr id="39" name="Rectangle 38"/>
          <p:cNvSpPr/>
          <p:nvPr/>
        </p:nvSpPr>
        <p:spPr bwMode="auto">
          <a:xfrm flipH="1">
            <a:off x="1828800" y="4141865"/>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0" name="Rectangle 39"/>
          <p:cNvSpPr/>
          <p:nvPr/>
        </p:nvSpPr>
        <p:spPr bwMode="auto">
          <a:xfrm flipH="1">
            <a:off x="2963171" y="4139852"/>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1" name="Rectangle 40"/>
          <p:cNvSpPr/>
          <p:nvPr/>
        </p:nvSpPr>
        <p:spPr bwMode="auto">
          <a:xfrm flipH="1">
            <a:off x="4107215" y="4140896"/>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2" name="Rectangle 41"/>
          <p:cNvSpPr/>
          <p:nvPr/>
        </p:nvSpPr>
        <p:spPr bwMode="auto">
          <a:xfrm flipH="1">
            <a:off x="5642697" y="4139852"/>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3" name="Rectangle 42"/>
          <p:cNvSpPr/>
          <p:nvPr/>
        </p:nvSpPr>
        <p:spPr bwMode="auto">
          <a:xfrm flipH="1">
            <a:off x="1830888" y="4499323"/>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4" name="Rectangle 43"/>
          <p:cNvSpPr/>
          <p:nvPr/>
        </p:nvSpPr>
        <p:spPr bwMode="auto">
          <a:xfrm flipH="1">
            <a:off x="3675067" y="4494681"/>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5" name="Rectangle 44"/>
          <p:cNvSpPr/>
          <p:nvPr/>
        </p:nvSpPr>
        <p:spPr bwMode="auto">
          <a:xfrm flipH="1">
            <a:off x="4715771" y="4495800"/>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6" name="Rectangle 45"/>
          <p:cNvSpPr/>
          <p:nvPr/>
        </p:nvSpPr>
        <p:spPr bwMode="auto">
          <a:xfrm flipH="1">
            <a:off x="6163571" y="4495800"/>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7" name="Rectangle 46"/>
          <p:cNvSpPr/>
          <p:nvPr/>
        </p:nvSpPr>
        <p:spPr bwMode="auto">
          <a:xfrm flipH="1">
            <a:off x="1828800" y="4851748"/>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8" name="Rectangle 47"/>
          <p:cNvSpPr/>
          <p:nvPr/>
        </p:nvSpPr>
        <p:spPr bwMode="auto">
          <a:xfrm flipH="1">
            <a:off x="1801942" y="5436007"/>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9" name="Rectangle 48"/>
          <p:cNvSpPr/>
          <p:nvPr/>
        </p:nvSpPr>
        <p:spPr bwMode="auto">
          <a:xfrm flipH="1">
            <a:off x="2716342" y="5441858"/>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50" name="Rectangle 49"/>
          <p:cNvSpPr/>
          <p:nvPr/>
        </p:nvSpPr>
        <p:spPr bwMode="auto">
          <a:xfrm flipH="1">
            <a:off x="3596956" y="5441021"/>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51" name="Rectangle 50"/>
          <p:cNvSpPr/>
          <p:nvPr/>
        </p:nvSpPr>
        <p:spPr bwMode="auto">
          <a:xfrm flipH="1">
            <a:off x="5524082" y="5442221"/>
            <a:ext cx="237229" cy="3524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600" dirty="0" smtClean="0"/>
              <a:t>00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52" name="TextBox 51"/>
          <p:cNvSpPr txBox="1"/>
          <p:nvPr/>
        </p:nvSpPr>
        <p:spPr>
          <a:xfrm>
            <a:off x="772648" y="1871904"/>
            <a:ext cx="7651114" cy="1569660"/>
          </a:xfrm>
          <a:prstGeom prst="rect">
            <a:avLst/>
          </a:prstGeom>
          <a:noFill/>
        </p:spPr>
        <p:txBody>
          <a:bodyPr wrap="square" rtlCol="0">
            <a:spAutoFit/>
          </a:bodyPr>
          <a:lstStyle/>
          <a:p>
            <a:pPr marL="285750" indent="-285750">
              <a:buFont typeface="Arial" panose="020B0604020202020204" pitchFamily="34" charset="0"/>
              <a:buChar char="•"/>
            </a:pPr>
            <a:r>
              <a:rPr lang="en-US" sz="1600" b="1" dirty="0" smtClean="0"/>
              <a:t>An STA may aggregate MPDUs with same TID in multiple A-MPDU sub-frames</a:t>
            </a:r>
          </a:p>
          <a:p>
            <a:pPr marL="742950" lvl="1" indent="-285750">
              <a:buFont typeface="Arial" panose="020B0604020202020204" pitchFamily="34" charset="0"/>
              <a:buChar char="•"/>
            </a:pPr>
            <a:r>
              <a:rPr lang="en-US" sz="1600" dirty="0" smtClean="0"/>
              <a:t>For instance, STA # 1 aggregates MPDUs with TID 1 in first and third A-MPDU sub-frame with MPDUs with TID 2 in the second A-MPDU sub-frame</a:t>
            </a:r>
          </a:p>
          <a:p>
            <a:pPr marL="285750" indent="-285750">
              <a:buFont typeface="Arial" panose="020B0604020202020204" pitchFamily="34" charset="0"/>
              <a:buChar char="•"/>
            </a:pPr>
            <a:r>
              <a:rPr lang="en-US" sz="1600" b="1" dirty="0" smtClean="0"/>
              <a:t>An STA shall assign the same value “00” in the ACK Policy field for all MPDUs carried in the HE trigger-based PPDU [1] </a:t>
            </a:r>
          </a:p>
          <a:p>
            <a:pPr lvl="1"/>
            <a:r>
              <a:rPr lang="en-US" sz="1600" dirty="0" smtClean="0"/>
              <a:t>  </a:t>
            </a:r>
            <a:endParaRPr lang="en-US" sz="1600" dirty="0"/>
          </a:p>
        </p:txBody>
      </p:sp>
      <p:sp>
        <p:nvSpPr>
          <p:cNvPr id="53"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
        <p:nvSpPr>
          <p:cNvPr id="54"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
        <p:nvSpPr>
          <p:cNvPr id="3" name="TextBox 2"/>
          <p:cNvSpPr txBox="1"/>
          <p:nvPr/>
        </p:nvSpPr>
        <p:spPr>
          <a:xfrm>
            <a:off x="696913" y="6096000"/>
            <a:ext cx="5976123" cy="276999"/>
          </a:xfrm>
          <a:prstGeom prst="rect">
            <a:avLst/>
          </a:prstGeom>
          <a:noFill/>
        </p:spPr>
        <p:txBody>
          <a:bodyPr wrap="none" rtlCol="0">
            <a:spAutoFit/>
          </a:bodyPr>
          <a:lstStyle/>
          <a:p>
            <a:r>
              <a:rPr lang="en-US" dirty="0" smtClean="0"/>
              <a:t>[1] </a:t>
            </a:r>
            <a:r>
              <a:rPr lang="en-US" dirty="0" err="1" smtClean="0"/>
              <a:t>Jeongki</a:t>
            </a:r>
            <a:r>
              <a:rPr lang="en-US" dirty="0" smtClean="0"/>
              <a:t> Kim, “ACK Policy of UL MU frame,” doc.: IEEE 802.11-16/0361r0, March 2016</a:t>
            </a:r>
            <a:endParaRPr lang="en-US" dirty="0"/>
          </a:p>
        </p:txBody>
      </p:sp>
    </p:spTree>
    <p:extLst>
      <p:ext uri="{BB962C8B-B14F-4D97-AF65-F5344CB8AC3E}">
        <p14:creationId xmlns:p14="http://schemas.microsoft.com/office/powerpoint/2010/main" val="31347641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sz="1800" dirty="0" smtClean="0"/>
              <a:t>We have presented the numerical results about the impact of multi-TID aggregation on the Multi-STA BA length</a:t>
            </a:r>
          </a:p>
          <a:p>
            <a:r>
              <a:rPr lang="en-US" sz="1800" dirty="0" smtClean="0"/>
              <a:t>We have proposed to limit the number of TIDs that are aggregated by a STA in a multi-TID A-MPDU</a:t>
            </a:r>
          </a:p>
          <a:p>
            <a:r>
              <a:rPr lang="en-US" sz="1800" dirty="0" smtClean="0"/>
              <a:t>We have also proposed that </a:t>
            </a:r>
            <a:r>
              <a:rPr lang="en-US" sz="1800" dirty="0"/>
              <a:t>within a single A-MPDU containing MPDUs with different value of TIDs, the MPDUs with the same TID value are not required to be in contiguous A-MPDU </a:t>
            </a:r>
            <a:r>
              <a:rPr lang="en-US" sz="1800" dirty="0" err="1"/>
              <a:t>subframes</a:t>
            </a:r>
            <a:endParaRPr lang="en-US" sz="1800" dirty="0"/>
          </a:p>
        </p:txBody>
      </p:sp>
      <p:sp>
        <p:nvSpPr>
          <p:cNvPr id="4" name="Slide Number Placeholder 3"/>
          <p:cNvSpPr>
            <a:spLocks noGrp="1"/>
          </p:cNvSpPr>
          <p:nvPr>
            <p:ph type="sldNum" sz="quarter" idx="11"/>
          </p:nvPr>
        </p:nvSpPr>
        <p:spPr>
          <a:xfrm>
            <a:off x="3276600" y="6483206"/>
            <a:ext cx="2183546" cy="184666"/>
          </a:xfrm>
        </p:spPr>
        <p:txBody>
          <a:bodyPr/>
          <a:lstStyle/>
          <a:p>
            <a:pPr>
              <a:defRPr/>
            </a:pPr>
            <a:r>
              <a:rPr lang="en-US" dirty="0" smtClean="0"/>
              <a:t>Slide </a:t>
            </a:r>
            <a:fld id="{3099D1E7-2CFE-4362-BB72-AF97192842EA}" type="slidenum">
              <a:rPr lang="en-US" smtClean="0"/>
              <a:pPr>
                <a:defRPr/>
              </a:pPr>
              <a:t>19</a:t>
            </a:fld>
            <a:endParaRPr lang="en-US" dirty="0"/>
          </a:p>
        </p:txBody>
      </p:sp>
      <p:sp>
        <p:nvSpPr>
          <p:cNvPr id="6"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
        <p:nvSpPr>
          <p:cNvPr id="7"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Tree>
    <p:extLst>
      <p:ext uri="{BB962C8B-B14F-4D97-AF65-F5344CB8AC3E}">
        <p14:creationId xmlns:p14="http://schemas.microsoft.com/office/powerpoint/2010/main" val="33992709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pPr>
              <a:defRPr/>
            </a:pPr>
            <a:r>
              <a:rPr lang="en-US" smtClean="0"/>
              <a:t>Slide </a:t>
            </a:r>
            <a:fld id="{E7E6215C-0148-4EB1-A390-22B113FC486F}" type="slidenum">
              <a:rPr lang="en-US" smtClean="0"/>
              <a:pPr>
                <a:defRPr/>
              </a:pPr>
              <a:t>2</a:t>
            </a:fld>
            <a:endParaRPr lang="en-US"/>
          </a:p>
        </p:txBody>
      </p:sp>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11"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
        <p:nvSpPr>
          <p:cNvPr id="12"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127187341"/>
              </p:ext>
            </p:extLst>
          </p:nvPr>
        </p:nvGraphicFramePr>
        <p:xfrm>
          <a:off x="685800" y="3304983"/>
          <a:ext cx="7239000" cy="304347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+886-3-567-0766</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51481528"/>
              </p:ext>
            </p:extLst>
          </p:nvPr>
        </p:nvGraphicFramePr>
        <p:xfrm>
          <a:off x="685800" y="1251488"/>
          <a:ext cx="7239000" cy="227912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3"/>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mfischer@broadcom.com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Vinko Erceg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Mingyue Ji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817458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tx1"/>
                </a:solidFill>
              </a:rPr>
              <a:t>Straw-poll 1</a:t>
            </a:r>
            <a:endParaRPr lang="en-US" dirty="0">
              <a:solidFill>
                <a:schemeClr val="tx1"/>
              </a:solidFill>
            </a:endParaRPr>
          </a:p>
        </p:txBody>
      </p:sp>
      <p:sp>
        <p:nvSpPr>
          <p:cNvPr id="8" name="Content Placeholder 7"/>
          <p:cNvSpPr>
            <a:spLocks noGrp="1"/>
          </p:cNvSpPr>
          <p:nvPr>
            <p:ph idx="1"/>
          </p:nvPr>
        </p:nvSpPr>
        <p:spPr>
          <a:xfrm>
            <a:off x="685800" y="1981200"/>
            <a:ext cx="8001000" cy="4114800"/>
          </a:xfrm>
        </p:spPr>
        <p:txBody>
          <a:bodyPr/>
          <a:lstStyle/>
          <a:p>
            <a:pPr marL="342900" lvl="1" indent="-342900">
              <a:buFontTx/>
              <a:buChar char="•"/>
            </a:pPr>
            <a:r>
              <a:rPr lang="en-US" sz="2400" b="1" dirty="0" smtClean="0"/>
              <a:t>Do you support to add to the 11ax SFD that the </a:t>
            </a:r>
            <a:r>
              <a:rPr lang="en-US" sz="2400" b="1" dirty="0"/>
              <a:t>recipient </a:t>
            </a:r>
            <a:r>
              <a:rPr lang="en-US" sz="2400" b="1" dirty="0" smtClean="0"/>
              <a:t>indicates </a:t>
            </a:r>
            <a:r>
              <a:rPr lang="en-US" sz="2400" b="1" dirty="0"/>
              <a:t>the maximum number of TIDs of the </a:t>
            </a:r>
            <a:r>
              <a:rPr lang="en-US" sz="2400" b="1" dirty="0" smtClean="0"/>
              <a:t>MPDUs </a:t>
            </a:r>
            <a:r>
              <a:rPr lang="en-US" sz="2400" b="1" dirty="0"/>
              <a:t>that the originator can aggregate in a multi-TID A-MPDU in MU </a:t>
            </a:r>
            <a:r>
              <a:rPr lang="en-US" sz="2400" b="1" dirty="0" smtClean="0"/>
              <a:t>PPDU</a:t>
            </a:r>
            <a:r>
              <a:rPr lang="en-US" sz="2200" b="1" dirty="0"/>
              <a:t>?</a:t>
            </a:r>
            <a:endParaRPr lang="en-US" sz="2200" b="1" dirty="0" smtClean="0"/>
          </a:p>
          <a:p>
            <a:pPr marL="342900" lvl="2" indent="0">
              <a:buNone/>
            </a:pPr>
            <a:r>
              <a:rPr lang="en-US" sz="2200" b="1" dirty="0" smtClean="0"/>
              <a:t>  </a:t>
            </a:r>
            <a:endParaRPr lang="en-US" sz="2200" b="1" dirty="0"/>
          </a:p>
          <a:p>
            <a:pPr marL="342900" lvl="1" indent="-342900">
              <a:buFontTx/>
              <a:buChar char="•"/>
            </a:pPr>
            <a:endParaRPr lang="en-US" sz="2400" b="1" dirty="0"/>
          </a:p>
          <a:p>
            <a:endParaRPr lang="en-US" dirty="0"/>
          </a:p>
        </p:txBody>
      </p:sp>
      <p:sp>
        <p:nvSpPr>
          <p:cNvPr id="2" name="Slide Number Placeholder 1"/>
          <p:cNvSpPr>
            <a:spLocks noGrp="1"/>
          </p:cNvSpPr>
          <p:nvPr>
            <p:ph type="sldNum" sz="quarter" idx="11"/>
          </p:nvPr>
        </p:nvSpPr>
        <p:spPr>
          <a:xfrm>
            <a:off x="4797991" y="6475413"/>
            <a:ext cx="509755" cy="184666"/>
          </a:xfrm>
        </p:spPr>
        <p:txBody>
          <a:bodyPr/>
          <a:lstStyle/>
          <a:p>
            <a:r>
              <a:rPr lang="en-US" dirty="0" smtClean="0"/>
              <a:t>Slide </a:t>
            </a:r>
            <a:fld id="{EE2556C5-CE8C-6547-B838-EA80C61A4AF7}" type="slidenum">
              <a:rPr lang="en-US" smtClean="0"/>
              <a:pPr/>
              <a:t>20</a:t>
            </a:fld>
            <a:endParaRPr lang="en-US" dirty="0"/>
          </a:p>
        </p:txBody>
      </p:sp>
      <p:sp>
        <p:nvSpPr>
          <p:cNvPr id="6"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
        <p:nvSpPr>
          <p:cNvPr id="7"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Tree>
    <p:extLst>
      <p:ext uri="{BB962C8B-B14F-4D97-AF65-F5344CB8AC3E}">
        <p14:creationId xmlns:p14="http://schemas.microsoft.com/office/powerpoint/2010/main" val="12582706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tx1"/>
                </a:solidFill>
              </a:rPr>
              <a:t>Straw-poll 2</a:t>
            </a:r>
            <a:endParaRPr lang="en-US" dirty="0">
              <a:solidFill>
                <a:schemeClr val="tx1"/>
              </a:solidFill>
            </a:endParaRPr>
          </a:p>
        </p:txBody>
      </p:sp>
      <p:sp>
        <p:nvSpPr>
          <p:cNvPr id="8" name="Content Placeholder 7"/>
          <p:cNvSpPr>
            <a:spLocks noGrp="1"/>
          </p:cNvSpPr>
          <p:nvPr>
            <p:ph idx="1"/>
          </p:nvPr>
        </p:nvSpPr>
        <p:spPr/>
        <p:txBody>
          <a:bodyPr/>
          <a:lstStyle/>
          <a:p>
            <a:pPr marL="342900" lvl="1" indent="-342900">
              <a:buFontTx/>
              <a:buChar char="•"/>
            </a:pPr>
            <a:r>
              <a:rPr lang="en-US" sz="2400" b="1" dirty="0" smtClean="0"/>
              <a:t>Do </a:t>
            </a:r>
            <a:r>
              <a:rPr lang="en-US" sz="2400" b="1" dirty="0"/>
              <a:t>you support </a:t>
            </a:r>
            <a:r>
              <a:rPr lang="en-US" sz="2400" b="1" dirty="0" smtClean="0"/>
              <a:t>to add to the </a:t>
            </a:r>
            <a:r>
              <a:rPr lang="en-US" sz="2400" b="1" smtClean="0"/>
              <a:t>11ax SFD that </a:t>
            </a:r>
            <a:r>
              <a:rPr lang="en-US" sz="2400" b="1" dirty="0" smtClean="0"/>
              <a:t>within a single A-MPDU containing MPDUs with different value of TIDs, the MPDUs with the </a:t>
            </a:r>
            <a:r>
              <a:rPr lang="en-US" sz="2400" b="1" dirty="0"/>
              <a:t>same TID </a:t>
            </a:r>
            <a:r>
              <a:rPr lang="en-US" sz="2400" b="1" dirty="0" smtClean="0"/>
              <a:t>value are not required to be in contiguous A-MPDU </a:t>
            </a:r>
            <a:r>
              <a:rPr lang="en-US" sz="2400" b="1" dirty="0" err="1" smtClean="0"/>
              <a:t>subframes</a:t>
            </a:r>
            <a:r>
              <a:rPr lang="en-US" sz="2400" b="1" dirty="0" smtClean="0"/>
              <a:t>?</a:t>
            </a:r>
            <a:endParaRPr lang="en-US" sz="2400" b="1" dirty="0"/>
          </a:p>
          <a:p>
            <a:pPr marL="342900" lvl="1" indent="-342900">
              <a:buFontTx/>
              <a:buChar char="•"/>
            </a:pPr>
            <a:endParaRPr lang="en-US" sz="2400" b="1" dirty="0"/>
          </a:p>
          <a:p>
            <a:endParaRPr lang="en-US" dirty="0"/>
          </a:p>
        </p:txBody>
      </p:sp>
      <p:sp>
        <p:nvSpPr>
          <p:cNvPr id="2" name="Slide Number Placeholder 1"/>
          <p:cNvSpPr>
            <a:spLocks noGrp="1"/>
          </p:cNvSpPr>
          <p:nvPr>
            <p:ph type="sldNum" sz="quarter" idx="11"/>
          </p:nvPr>
        </p:nvSpPr>
        <p:spPr>
          <a:xfrm>
            <a:off x="4797991" y="6497186"/>
            <a:ext cx="509755" cy="184666"/>
          </a:xfrm>
        </p:spPr>
        <p:txBody>
          <a:bodyPr/>
          <a:lstStyle/>
          <a:p>
            <a:r>
              <a:rPr lang="en-US" dirty="0" smtClean="0"/>
              <a:t>Slide </a:t>
            </a:r>
            <a:fld id="{EE2556C5-CE8C-6547-B838-EA80C61A4AF7}" type="slidenum">
              <a:rPr lang="en-US" smtClean="0"/>
              <a:pPr/>
              <a:t>21</a:t>
            </a:fld>
            <a:endParaRPr lang="en-US" dirty="0"/>
          </a:p>
        </p:txBody>
      </p:sp>
      <p:sp>
        <p:nvSpPr>
          <p:cNvPr id="6"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
        <p:nvSpPr>
          <p:cNvPr id="7"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Tree>
    <p:extLst>
      <p:ext uri="{BB962C8B-B14F-4D97-AF65-F5344CB8AC3E}">
        <p14:creationId xmlns:p14="http://schemas.microsoft.com/office/powerpoint/2010/main" val="3199203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3200400"/>
            <a:ext cx="7772400" cy="1066800"/>
          </a:xfrm>
        </p:spPr>
        <p:txBody>
          <a:bodyPr/>
          <a:lstStyle/>
          <a:p>
            <a:r>
              <a:rPr lang="en-US" dirty="0" smtClean="0"/>
              <a:t>Appendix</a:t>
            </a:r>
            <a:endParaRPr lang="en-US" dirty="0"/>
          </a:p>
        </p:txBody>
      </p:sp>
      <p:sp>
        <p:nvSpPr>
          <p:cNvPr id="4" name="Slide Number Placeholder 3"/>
          <p:cNvSpPr>
            <a:spLocks noGrp="1"/>
          </p:cNvSpPr>
          <p:nvPr>
            <p:ph type="sldNum" sz="quarter" idx="11"/>
          </p:nvPr>
        </p:nvSpPr>
        <p:spPr>
          <a:xfrm>
            <a:off x="3276600" y="6475413"/>
            <a:ext cx="2183546" cy="184666"/>
          </a:xfrm>
        </p:spPr>
        <p:txBody>
          <a:bodyPr/>
          <a:lstStyle/>
          <a:p>
            <a:pPr>
              <a:defRPr/>
            </a:pPr>
            <a:r>
              <a:rPr lang="en-US" dirty="0" smtClean="0"/>
              <a:t>Slide </a:t>
            </a:r>
            <a:fld id="{3099D1E7-2CFE-4362-BB72-AF97192842EA}" type="slidenum">
              <a:rPr lang="en-US" smtClean="0"/>
              <a:pPr>
                <a:defRPr/>
              </a:pPr>
              <a:t>22</a:t>
            </a:fld>
            <a:endParaRPr lang="en-US" dirty="0"/>
          </a:p>
        </p:txBody>
      </p:sp>
      <p:sp>
        <p:nvSpPr>
          <p:cNvPr id="6"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
        <p:nvSpPr>
          <p:cNvPr id="7"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Tree>
    <p:extLst>
      <p:ext uri="{BB962C8B-B14F-4D97-AF65-F5344CB8AC3E}">
        <p14:creationId xmlns:p14="http://schemas.microsoft.com/office/powerpoint/2010/main" val="19747662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4355223" y="6475413"/>
            <a:ext cx="509756" cy="184666"/>
          </a:xfrm>
        </p:spPr>
        <p:txBody>
          <a:bodyPr/>
          <a:lstStyle/>
          <a:p>
            <a:r>
              <a:rPr lang="en-US" dirty="0" smtClean="0"/>
              <a:t>Slide </a:t>
            </a:r>
            <a:fld id="{EE2556C5-CE8C-6547-B838-EA80C61A4AF7}" type="slidenum">
              <a:rPr lang="en-US" smtClean="0"/>
              <a:pPr/>
              <a:t>23</a:t>
            </a:fld>
            <a:endParaRPr lang="en-US" dirty="0"/>
          </a:p>
        </p:txBody>
      </p:sp>
      <p:sp>
        <p:nvSpPr>
          <p:cNvPr id="4" name="Content Placeholder 3"/>
          <p:cNvSpPr>
            <a:spLocks noGrp="1"/>
          </p:cNvSpPr>
          <p:nvPr>
            <p:ph sz="quarter" idx="13"/>
          </p:nvPr>
        </p:nvSpPr>
        <p:spPr>
          <a:xfrm>
            <a:off x="485884" y="1828800"/>
            <a:ext cx="8228012" cy="4567767"/>
          </a:xfrm>
        </p:spPr>
        <p:txBody>
          <a:bodyPr/>
          <a:lstStyle/>
          <a:p>
            <a:r>
              <a:rPr lang="en-US" sz="1800" dirty="0">
                <a:solidFill>
                  <a:schemeClr val="tx1"/>
                </a:solidFill>
              </a:rPr>
              <a:t>For 32 </a:t>
            </a:r>
            <a:r>
              <a:rPr lang="en-US" sz="1800" dirty="0" smtClean="0">
                <a:solidFill>
                  <a:schemeClr val="tx1"/>
                </a:solidFill>
              </a:rPr>
              <a:t>STAs with 1 TID, </a:t>
            </a:r>
            <a:r>
              <a:rPr lang="en-US" sz="1800" dirty="0">
                <a:solidFill>
                  <a:schemeClr val="tx1"/>
                </a:solidFill>
              </a:rPr>
              <a:t>signaling overhead for all ACK indication: </a:t>
            </a:r>
            <a:r>
              <a:rPr lang="en-US" sz="1800" dirty="0" smtClean="0">
                <a:solidFill>
                  <a:schemeClr val="tx1"/>
                </a:solidFill>
              </a:rPr>
              <a:t>20+2+(1*2</a:t>
            </a:r>
            <a:r>
              <a:rPr lang="en-US" sz="1800" dirty="0">
                <a:solidFill>
                  <a:schemeClr val="tx1"/>
                </a:solidFill>
              </a:rPr>
              <a:t>)*32 = </a:t>
            </a:r>
            <a:r>
              <a:rPr lang="en-US" sz="1800" dirty="0" smtClean="0">
                <a:solidFill>
                  <a:schemeClr val="tx1"/>
                </a:solidFill>
              </a:rPr>
              <a:t>86 </a:t>
            </a:r>
            <a:r>
              <a:rPr lang="en-US" sz="1800" dirty="0">
                <a:solidFill>
                  <a:schemeClr val="tx1"/>
                </a:solidFill>
              </a:rPr>
              <a:t>octets</a:t>
            </a:r>
          </a:p>
          <a:p>
            <a:r>
              <a:rPr lang="en-US" sz="1800" dirty="0">
                <a:solidFill>
                  <a:schemeClr val="tx1"/>
                </a:solidFill>
              </a:rPr>
              <a:t>For 32 </a:t>
            </a:r>
            <a:r>
              <a:rPr lang="en-US" sz="1800" dirty="0" smtClean="0">
                <a:solidFill>
                  <a:schemeClr val="tx1"/>
                </a:solidFill>
              </a:rPr>
              <a:t>STAs with 1 TID, </a:t>
            </a:r>
            <a:r>
              <a:rPr lang="en-US" sz="1800" dirty="0">
                <a:solidFill>
                  <a:schemeClr val="tx1"/>
                </a:solidFill>
              </a:rPr>
              <a:t>signaling overhead for all BA indication: </a:t>
            </a:r>
            <a:r>
              <a:rPr lang="en-US" sz="1800" dirty="0" smtClean="0">
                <a:solidFill>
                  <a:schemeClr val="tx1"/>
                </a:solidFill>
              </a:rPr>
              <a:t>20+2+(1*12</a:t>
            </a:r>
            <a:r>
              <a:rPr lang="en-US" sz="1800" dirty="0">
                <a:solidFill>
                  <a:schemeClr val="tx1"/>
                </a:solidFill>
              </a:rPr>
              <a:t>)*32 = </a:t>
            </a:r>
            <a:r>
              <a:rPr lang="en-US" sz="1800" dirty="0" smtClean="0">
                <a:solidFill>
                  <a:schemeClr val="tx1"/>
                </a:solidFill>
              </a:rPr>
              <a:t>406 </a:t>
            </a:r>
            <a:r>
              <a:rPr lang="en-US" sz="1800" dirty="0">
                <a:solidFill>
                  <a:schemeClr val="tx1"/>
                </a:solidFill>
              </a:rPr>
              <a:t>octets</a:t>
            </a:r>
          </a:p>
          <a:p>
            <a:r>
              <a:rPr lang="en-US" sz="1800" dirty="0">
                <a:solidFill>
                  <a:schemeClr val="tx1"/>
                </a:solidFill>
              </a:rPr>
              <a:t>Considering </a:t>
            </a:r>
            <a:r>
              <a:rPr lang="en-US" sz="1800" dirty="0" smtClean="0">
                <a:solidFill>
                  <a:schemeClr val="tx1"/>
                </a:solidFill>
              </a:rPr>
              <a:t>27 octets/symbol (20MHz, MCS 1), </a:t>
            </a:r>
            <a:r>
              <a:rPr lang="en-US" sz="1800" dirty="0">
                <a:solidFill>
                  <a:schemeClr val="tx1"/>
                </a:solidFill>
              </a:rPr>
              <a:t>transmission time for </a:t>
            </a:r>
            <a:r>
              <a:rPr lang="en-US" sz="1800" dirty="0" smtClean="0">
                <a:solidFill>
                  <a:schemeClr val="tx1"/>
                </a:solidFill>
              </a:rPr>
              <a:t>ACK with proposed </a:t>
            </a:r>
            <a:r>
              <a:rPr lang="en-US" sz="1800" dirty="0">
                <a:solidFill>
                  <a:schemeClr val="tx1"/>
                </a:solidFill>
              </a:rPr>
              <a:t>MU-BA: </a:t>
            </a:r>
            <a:r>
              <a:rPr lang="en-US" sz="1800" dirty="0" smtClean="0">
                <a:solidFill>
                  <a:schemeClr val="tx1"/>
                </a:solidFill>
              </a:rPr>
              <a:t>4*3.2us*3.18 </a:t>
            </a:r>
            <a:r>
              <a:rPr lang="en-US" sz="1800" dirty="0">
                <a:solidFill>
                  <a:schemeClr val="tx1"/>
                </a:solidFill>
              </a:rPr>
              <a:t>= </a:t>
            </a:r>
            <a:r>
              <a:rPr lang="en-US" sz="1800" dirty="0" smtClean="0">
                <a:solidFill>
                  <a:schemeClr val="tx1"/>
                </a:solidFill>
              </a:rPr>
              <a:t>40.7us </a:t>
            </a:r>
            <a:r>
              <a:rPr lang="en-US" sz="1800" dirty="0">
                <a:solidFill>
                  <a:schemeClr val="tx1"/>
                </a:solidFill>
              </a:rPr>
              <a:t>(≈ </a:t>
            </a:r>
            <a:r>
              <a:rPr lang="en-US" sz="1800" dirty="0" smtClean="0">
                <a:solidFill>
                  <a:schemeClr val="tx1"/>
                </a:solidFill>
              </a:rPr>
              <a:t>0.041ms</a:t>
            </a:r>
            <a:r>
              <a:rPr lang="en-US" sz="1800" dirty="0">
                <a:solidFill>
                  <a:schemeClr val="tx1"/>
                </a:solidFill>
              </a:rPr>
              <a:t>)</a:t>
            </a:r>
          </a:p>
          <a:p>
            <a:r>
              <a:rPr lang="en-US" sz="1800" dirty="0">
                <a:solidFill>
                  <a:schemeClr val="tx1"/>
                </a:solidFill>
              </a:rPr>
              <a:t>Considering </a:t>
            </a:r>
            <a:r>
              <a:rPr lang="en-US" sz="1800" dirty="0" smtClean="0">
                <a:solidFill>
                  <a:schemeClr val="tx1"/>
                </a:solidFill>
              </a:rPr>
              <a:t>27 </a:t>
            </a:r>
            <a:r>
              <a:rPr lang="en-US" sz="1800" dirty="0">
                <a:solidFill>
                  <a:schemeClr val="tx1"/>
                </a:solidFill>
              </a:rPr>
              <a:t>octets/symbol, transmission time for </a:t>
            </a:r>
            <a:r>
              <a:rPr lang="en-US" sz="1800" dirty="0" smtClean="0">
                <a:solidFill>
                  <a:schemeClr val="tx1"/>
                </a:solidFill>
              </a:rPr>
              <a:t>BA with proposed </a:t>
            </a:r>
            <a:r>
              <a:rPr lang="en-US" sz="1800" dirty="0">
                <a:solidFill>
                  <a:schemeClr val="tx1"/>
                </a:solidFill>
              </a:rPr>
              <a:t>MU-BA: </a:t>
            </a:r>
            <a:r>
              <a:rPr lang="en-US" sz="1800" dirty="0" smtClean="0">
                <a:solidFill>
                  <a:schemeClr val="tx1"/>
                </a:solidFill>
              </a:rPr>
              <a:t>4*3.2us*15.04 </a:t>
            </a:r>
            <a:r>
              <a:rPr lang="en-US" sz="1800" dirty="0">
                <a:solidFill>
                  <a:schemeClr val="tx1"/>
                </a:solidFill>
              </a:rPr>
              <a:t>= </a:t>
            </a:r>
            <a:r>
              <a:rPr lang="en-US" sz="1800" dirty="0" smtClean="0">
                <a:solidFill>
                  <a:schemeClr val="tx1"/>
                </a:solidFill>
              </a:rPr>
              <a:t>192.5us </a:t>
            </a:r>
            <a:r>
              <a:rPr lang="en-US" sz="1800" dirty="0">
                <a:solidFill>
                  <a:schemeClr val="tx1"/>
                </a:solidFill>
              </a:rPr>
              <a:t>(≈ </a:t>
            </a:r>
            <a:r>
              <a:rPr lang="en-US" sz="1800" dirty="0" smtClean="0">
                <a:solidFill>
                  <a:schemeClr val="tx1"/>
                </a:solidFill>
              </a:rPr>
              <a:t>0.2ms)</a:t>
            </a:r>
          </a:p>
          <a:p>
            <a:pPr marL="0" indent="0">
              <a:buNone/>
            </a:pPr>
            <a:endParaRPr lang="en-US" sz="1800" dirty="0">
              <a:solidFill>
                <a:schemeClr val="tx1"/>
              </a:solidFill>
            </a:endParaRPr>
          </a:p>
          <a:p>
            <a:endParaRPr lang="en-US" sz="1800" dirty="0"/>
          </a:p>
        </p:txBody>
      </p:sp>
      <p:sp>
        <p:nvSpPr>
          <p:cNvPr id="5" name="Title 2"/>
          <p:cNvSpPr>
            <a:spLocks noGrp="1"/>
          </p:cNvSpPr>
          <p:nvPr>
            <p:ph type="title"/>
          </p:nvPr>
        </p:nvSpPr>
        <p:spPr>
          <a:xfrm>
            <a:off x="485884" y="522453"/>
            <a:ext cx="7850187" cy="1158240"/>
          </a:xfrm>
        </p:spPr>
        <p:txBody>
          <a:bodyPr/>
          <a:lstStyle/>
          <a:p>
            <a:r>
              <a:rPr lang="en-US" b="1" dirty="0" smtClean="0">
                <a:solidFill>
                  <a:schemeClr val="tx1"/>
                </a:solidFill>
                <a:latin typeface="+mj-lt"/>
              </a:rPr>
              <a:t>Computations of MU-BA </a:t>
            </a:r>
            <a:r>
              <a:rPr lang="en-US" b="1" dirty="0">
                <a:solidFill>
                  <a:schemeClr val="tx1"/>
                </a:solidFill>
                <a:latin typeface="+mj-lt"/>
              </a:rPr>
              <a:t>Duration</a:t>
            </a:r>
            <a:r>
              <a:rPr lang="en-US" dirty="0">
                <a:solidFill>
                  <a:srgbClr val="FF0000"/>
                </a:solidFill>
                <a:latin typeface="+mj-lt"/>
              </a:rPr>
              <a:t> </a:t>
            </a:r>
            <a:r>
              <a:rPr lang="en-US" b="1" dirty="0" smtClean="0">
                <a:solidFill>
                  <a:schemeClr val="tx1"/>
                </a:solidFill>
                <a:latin typeface="+mj-lt"/>
              </a:rPr>
              <a:t>at the AP (illustration with 1 TID)</a:t>
            </a:r>
            <a:endParaRPr lang="en-US" b="1" dirty="0">
              <a:solidFill>
                <a:schemeClr val="tx1"/>
              </a:solidFill>
              <a:latin typeface="+mj-lt"/>
            </a:endParaRPr>
          </a:p>
        </p:txBody>
      </p:sp>
      <p:sp>
        <p:nvSpPr>
          <p:cNvPr id="6" name="TextBox 5"/>
          <p:cNvSpPr txBox="1"/>
          <p:nvPr/>
        </p:nvSpPr>
        <p:spPr>
          <a:xfrm>
            <a:off x="685800" y="4572000"/>
            <a:ext cx="7848600" cy="701731"/>
          </a:xfrm>
          <a:prstGeom prst="rect">
            <a:avLst/>
          </a:prstGeom>
          <a:solidFill>
            <a:srgbClr val="FFFF00"/>
          </a:solidFill>
          <a:ln w="28575">
            <a:solidFill>
              <a:schemeClr val="tx2"/>
            </a:solidFill>
          </a:ln>
        </p:spPr>
        <p:txBody>
          <a:bodyPr wrap="square" rtlCol="0">
            <a:spAutoFit/>
          </a:bodyPr>
          <a:lstStyle/>
          <a:p>
            <a:pPr>
              <a:spcBef>
                <a:spcPct val="20000"/>
              </a:spcBef>
            </a:pPr>
            <a:r>
              <a:rPr lang="en-US" sz="1800" b="1" dirty="0" smtClean="0">
                <a:latin typeface="+mn-lt"/>
              </a:rPr>
              <a:t>Conclusion: </a:t>
            </a:r>
          </a:p>
          <a:p>
            <a:pPr>
              <a:spcBef>
                <a:spcPct val="20000"/>
              </a:spcBef>
            </a:pPr>
            <a:r>
              <a:rPr lang="en-US" sz="1800" dirty="0" smtClean="0"/>
              <a:t>MU </a:t>
            </a:r>
            <a:r>
              <a:rPr lang="en-US" sz="1800" dirty="0"/>
              <a:t>BA frame </a:t>
            </a:r>
            <a:r>
              <a:rPr lang="en-US" sz="1800" dirty="0" smtClean="0"/>
              <a:t>duration for this case varies between 41us to 193us</a:t>
            </a:r>
            <a:endParaRPr lang="en-US" sz="1800" dirty="0"/>
          </a:p>
        </p:txBody>
      </p:sp>
      <p:sp>
        <p:nvSpPr>
          <p:cNvPr id="7" name="Footer Placeholder 3"/>
          <p:cNvSpPr txBox="1">
            <a:spLocks/>
          </p:cNvSpPr>
          <p:nvPr/>
        </p:nvSpPr>
        <p:spPr>
          <a:xfrm flipH="1">
            <a:off x="6959740" y="6452341"/>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mtClean="0"/>
              <a:t>Chittabrata Ghosh, Intel</a:t>
            </a:r>
            <a:endParaRPr lang="en-US" dirty="0"/>
          </a:p>
        </p:txBody>
      </p:sp>
      <p:sp>
        <p:nvSpPr>
          <p:cNvPr id="8" name="날짜 개체 틀 3"/>
          <p:cNvSpPr txBox="1">
            <a:spLocks/>
          </p:cNvSpPr>
          <p:nvPr/>
        </p:nvSpPr>
        <p:spPr>
          <a:xfrm>
            <a:off x="696913" y="291221"/>
            <a:ext cx="1436687" cy="236842"/>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zh-CN" sz="1800" b="1" smtClean="0"/>
              <a:t>March 2016</a:t>
            </a:r>
            <a:endParaRPr lang="en-US" sz="1800" b="1" dirty="0"/>
          </a:p>
        </p:txBody>
      </p:sp>
    </p:spTree>
    <p:extLst>
      <p:ext uri="{BB962C8B-B14F-4D97-AF65-F5344CB8AC3E}">
        <p14:creationId xmlns:p14="http://schemas.microsoft.com/office/powerpoint/2010/main" val="480619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4355223" y="6475413"/>
            <a:ext cx="509755" cy="184666"/>
          </a:xfrm>
        </p:spPr>
        <p:txBody>
          <a:bodyPr/>
          <a:lstStyle/>
          <a:p>
            <a:r>
              <a:rPr lang="en-US" dirty="0" smtClean="0"/>
              <a:t>Slide </a:t>
            </a:r>
            <a:fld id="{EE2556C5-CE8C-6547-B838-EA80C61A4AF7}" type="slidenum">
              <a:rPr lang="en-US" smtClean="0"/>
              <a:pPr/>
              <a:t>24</a:t>
            </a:fld>
            <a:endParaRPr lang="en-US" dirty="0"/>
          </a:p>
        </p:txBody>
      </p:sp>
      <p:sp>
        <p:nvSpPr>
          <p:cNvPr id="4" name="Content Placeholder 3"/>
          <p:cNvSpPr>
            <a:spLocks noGrp="1"/>
          </p:cNvSpPr>
          <p:nvPr>
            <p:ph sz="quarter" idx="13"/>
          </p:nvPr>
        </p:nvSpPr>
        <p:spPr>
          <a:xfrm>
            <a:off x="585862" y="1828800"/>
            <a:ext cx="8228012" cy="4567767"/>
          </a:xfrm>
        </p:spPr>
        <p:txBody>
          <a:bodyPr/>
          <a:lstStyle/>
          <a:p>
            <a:r>
              <a:rPr lang="en-US" sz="1800" dirty="0">
                <a:solidFill>
                  <a:schemeClr val="tx1"/>
                </a:solidFill>
              </a:rPr>
              <a:t>For 32 </a:t>
            </a:r>
            <a:r>
              <a:rPr lang="en-US" sz="1800" dirty="0" smtClean="0">
                <a:solidFill>
                  <a:schemeClr val="tx1"/>
                </a:solidFill>
              </a:rPr>
              <a:t>STAs with 2 TIDs, </a:t>
            </a:r>
            <a:r>
              <a:rPr lang="en-US" sz="1800" dirty="0">
                <a:solidFill>
                  <a:schemeClr val="tx1"/>
                </a:solidFill>
              </a:rPr>
              <a:t>signaling overhead for all ACK indication: </a:t>
            </a:r>
            <a:r>
              <a:rPr lang="en-US" sz="1800" dirty="0" smtClean="0">
                <a:solidFill>
                  <a:schemeClr val="tx1"/>
                </a:solidFill>
              </a:rPr>
              <a:t>20+2+(2*2</a:t>
            </a:r>
            <a:r>
              <a:rPr lang="en-US" sz="1800" dirty="0">
                <a:solidFill>
                  <a:schemeClr val="tx1"/>
                </a:solidFill>
              </a:rPr>
              <a:t>)*32 = </a:t>
            </a:r>
            <a:r>
              <a:rPr lang="en-US" sz="1800" dirty="0" smtClean="0">
                <a:solidFill>
                  <a:schemeClr val="tx1"/>
                </a:solidFill>
              </a:rPr>
              <a:t>150 </a:t>
            </a:r>
            <a:r>
              <a:rPr lang="en-US" sz="1800" dirty="0">
                <a:solidFill>
                  <a:schemeClr val="tx1"/>
                </a:solidFill>
              </a:rPr>
              <a:t>octets</a:t>
            </a:r>
          </a:p>
          <a:p>
            <a:r>
              <a:rPr lang="en-US" sz="1800" dirty="0">
                <a:solidFill>
                  <a:schemeClr val="tx1"/>
                </a:solidFill>
              </a:rPr>
              <a:t>For 32 </a:t>
            </a:r>
            <a:r>
              <a:rPr lang="en-US" sz="1800" dirty="0" smtClean="0">
                <a:solidFill>
                  <a:schemeClr val="tx1"/>
                </a:solidFill>
              </a:rPr>
              <a:t>STAs with 2 TIDs, </a:t>
            </a:r>
            <a:r>
              <a:rPr lang="en-US" sz="1800" dirty="0">
                <a:solidFill>
                  <a:schemeClr val="tx1"/>
                </a:solidFill>
              </a:rPr>
              <a:t>signaling overhead for all BA indication: </a:t>
            </a:r>
            <a:r>
              <a:rPr lang="en-US" sz="1800" dirty="0" smtClean="0">
                <a:solidFill>
                  <a:schemeClr val="tx1"/>
                </a:solidFill>
              </a:rPr>
              <a:t>20+2+(2*12</a:t>
            </a:r>
            <a:r>
              <a:rPr lang="en-US" sz="1800" dirty="0">
                <a:solidFill>
                  <a:schemeClr val="tx1"/>
                </a:solidFill>
              </a:rPr>
              <a:t>)*32 = </a:t>
            </a:r>
            <a:r>
              <a:rPr lang="en-US" sz="1800" dirty="0" smtClean="0">
                <a:solidFill>
                  <a:schemeClr val="tx1"/>
                </a:solidFill>
              </a:rPr>
              <a:t>790 </a:t>
            </a:r>
            <a:r>
              <a:rPr lang="en-US" sz="1800" dirty="0">
                <a:solidFill>
                  <a:schemeClr val="tx1"/>
                </a:solidFill>
              </a:rPr>
              <a:t>octets</a:t>
            </a:r>
          </a:p>
          <a:p>
            <a:r>
              <a:rPr lang="en-US" sz="1800" dirty="0">
                <a:solidFill>
                  <a:schemeClr val="tx1"/>
                </a:solidFill>
              </a:rPr>
              <a:t>Considering </a:t>
            </a:r>
            <a:r>
              <a:rPr lang="en-US" sz="1800" dirty="0" smtClean="0">
                <a:solidFill>
                  <a:schemeClr val="tx1"/>
                </a:solidFill>
              </a:rPr>
              <a:t>27 octets/symbol (20MHz, MCS 1), </a:t>
            </a:r>
            <a:r>
              <a:rPr lang="en-US" sz="1800" dirty="0">
                <a:solidFill>
                  <a:schemeClr val="tx1"/>
                </a:solidFill>
              </a:rPr>
              <a:t>transmission time for </a:t>
            </a:r>
            <a:r>
              <a:rPr lang="en-US" sz="1800" dirty="0" smtClean="0">
                <a:solidFill>
                  <a:schemeClr val="tx1"/>
                </a:solidFill>
              </a:rPr>
              <a:t>ACK with proposed </a:t>
            </a:r>
            <a:r>
              <a:rPr lang="en-US" sz="1800" dirty="0">
                <a:solidFill>
                  <a:schemeClr val="tx1"/>
                </a:solidFill>
              </a:rPr>
              <a:t>MU-BA: </a:t>
            </a:r>
            <a:r>
              <a:rPr lang="en-US" sz="1800" dirty="0" smtClean="0">
                <a:solidFill>
                  <a:schemeClr val="tx1"/>
                </a:solidFill>
              </a:rPr>
              <a:t>4*3.2us*5.5 </a:t>
            </a:r>
            <a:r>
              <a:rPr lang="en-US" sz="1800" dirty="0">
                <a:solidFill>
                  <a:schemeClr val="tx1"/>
                </a:solidFill>
              </a:rPr>
              <a:t>= </a:t>
            </a:r>
            <a:r>
              <a:rPr lang="en-US" sz="1800" dirty="0" smtClean="0">
                <a:solidFill>
                  <a:schemeClr val="tx1"/>
                </a:solidFill>
              </a:rPr>
              <a:t>70.4us </a:t>
            </a:r>
            <a:r>
              <a:rPr lang="en-US" sz="1800" dirty="0">
                <a:solidFill>
                  <a:schemeClr val="tx1"/>
                </a:solidFill>
              </a:rPr>
              <a:t>(≈ </a:t>
            </a:r>
            <a:r>
              <a:rPr lang="en-US" sz="1800" dirty="0" smtClean="0">
                <a:solidFill>
                  <a:schemeClr val="tx1"/>
                </a:solidFill>
              </a:rPr>
              <a:t>0.074ms</a:t>
            </a:r>
            <a:r>
              <a:rPr lang="en-US" sz="1800" dirty="0">
                <a:solidFill>
                  <a:schemeClr val="tx1"/>
                </a:solidFill>
              </a:rPr>
              <a:t>)</a:t>
            </a:r>
          </a:p>
          <a:p>
            <a:r>
              <a:rPr lang="en-US" sz="1800" dirty="0">
                <a:solidFill>
                  <a:schemeClr val="tx1"/>
                </a:solidFill>
              </a:rPr>
              <a:t>Considering </a:t>
            </a:r>
            <a:r>
              <a:rPr lang="en-US" sz="1800" dirty="0" smtClean="0">
                <a:solidFill>
                  <a:schemeClr val="tx1"/>
                </a:solidFill>
              </a:rPr>
              <a:t>27 octets/symbol</a:t>
            </a:r>
            <a:r>
              <a:rPr lang="en-US" sz="1800" dirty="0">
                <a:solidFill>
                  <a:schemeClr val="tx1"/>
                </a:solidFill>
              </a:rPr>
              <a:t>, transmission time for </a:t>
            </a:r>
            <a:r>
              <a:rPr lang="en-US" sz="1800" dirty="0" smtClean="0">
                <a:solidFill>
                  <a:schemeClr val="tx1"/>
                </a:solidFill>
              </a:rPr>
              <a:t>BA with proposed </a:t>
            </a:r>
            <a:r>
              <a:rPr lang="en-US" sz="1800" dirty="0">
                <a:solidFill>
                  <a:schemeClr val="tx1"/>
                </a:solidFill>
              </a:rPr>
              <a:t>MU-BA: </a:t>
            </a:r>
            <a:r>
              <a:rPr lang="en-US" sz="1800" dirty="0" smtClean="0">
                <a:solidFill>
                  <a:schemeClr val="tx1"/>
                </a:solidFill>
              </a:rPr>
              <a:t>4*3.2us*29.2 </a:t>
            </a:r>
            <a:r>
              <a:rPr lang="en-US" sz="1800" dirty="0">
                <a:solidFill>
                  <a:schemeClr val="tx1"/>
                </a:solidFill>
              </a:rPr>
              <a:t>= </a:t>
            </a:r>
            <a:r>
              <a:rPr lang="en-US" sz="1800" dirty="0" smtClean="0">
                <a:solidFill>
                  <a:schemeClr val="tx1"/>
                </a:solidFill>
              </a:rPr>
              <a:t>373.76us </a:t>
            </a:r>
            <a:r>
              <a:rPr lang="en-US" sz="1800" dirty="0">
                <a:solidFill>
                  <a:schemeClr val="tx1"/>
                </a:solidFill>
              </a:rPr>
              <a:t>(≈ </a:t>
            </a:r>
            <a:r>
              <a:rPr lang="en-US" sz="1800" dirty="0" smtClean="0">
                <a:solidFill>
                  <a:schemeClr val="tx1"/>
                </a:solidFill>
              </a:rPr>
              <a:t>0.37ms)</a:t>
            </a:r>
          </a:p>
          <a:p>
            <a:pPr marL="0" indent="0">
              <a:buNone/>
            </a:pPr>
            <a:endParaRPr lang="en-US" sz="1800" dirty="0">
              <a:solidFill>
                <a:schemeClr val="tx1"/>
              </a:solidFill>
            </a:endParaRPr>
          </a:p>
          <a:p>
            <a:endParaRPr lang="en-US" sz="1800" dirty="0"/>
          </a:p>
        </p:txBody>
      </p:sp>
      <p:sp>
        <p:nvSpPr>
          <p:cNvPr id="3" name="TextBox 2"/>
          <p:cNvSpPr txBox="1"/>
          <p:nvPr/>
        </p:nvSpPr>
        <p:spPr>
          <a:xfrm>
            <a:off x="694379" y="4724400"/>
            <a:ext cx="7848600" cy="701731"/>
          </a:xfrm>
          <a:prstGeom prst="rect">
            <a:avLst/>
          </a:prstGeom>
          <a:solidFill>
            <a:srgbClr val="FFFF00"/>
          </a:solidFill>
          <a:ln w="28575">
            <a:solidFill>
              <a:schemeClr val="tx2"/>
            </a:solidFill>
          </a:ln>
        </p:spPr>
        <p:txBody>
          <a:bodyPr wrap="square" rtlCol="0">
            <a:spAutoFit/>
          </a:bodyPr>
          <a:lstStyle/>
          <a:p>
            <a:pPr>
              <a:spcBef>
                <a:spcPct val="20000"/>
              </a:spcBef>
            </a:pPr>
            <a:r>
              <a:rPr lang="en-US" sz="1800" b="1" dirty="0" smtClean="0">
                <a:latin typeface="+mn-lt"/>
              </a:rPr>
              <a:t>Conclusion: </a:t>
            </a:r>
          </a:p>
          <a:p>
            <a:pPr>
              <a:spcBef>
                <a:spcPct val="20000"/>
              </a:spcBef>
            </a:pPr>
            <a:r>
              <a:rPr lang="en-US" sz="1800" dirty="0" smtClean="0"/>
              <a:t>MU </a:t>
            </a:r>
            <a:r>
              <a:rPr lang="en-US" sz="1800" dirty="0"/>
              <a:t>BA frame </a:t>
            </a:r>
            <a:r>
              <a:rPr lang="en-US" sz="1800" dirty="0" smtClean="0"/>
              <a:t>duration </a:t>
            </a:r>
            <a:r>
              <a:rPr lang="en-US" sz="1800" dirty="0"/>
              <a:t>for this case varies between </a:t>
            </a:r>
            <a:r>
              <a:rPr lang="en-US" sz="1800" dirty="0" smtClean="0"/>
              <a:t>70us </a:t>
            </a:r>
            <a:r>
              <a:rPr lang="en-US" sz="1800" dirty="0"/>
              <a:t>to </a:t>
            </a:r>
            <a:r>
              <a:rPr lang="en-US" sz="1800" dirty="0" smtClean="0"/>
              <a:t>374us</a:t>
            </a:r>
            <a:endParaRPr lang="en-US" sz="1800" dirty="0"/>
          </a:p>
        </p:txBody>
      </p:sp>
      <p:sp>
        <p:nvSpPr>
          <p:cNvPr id="7" name="Title 2"/>
          <p:cNvSpPr>
            <a:spLocks noGrp="1"/>
          </p:cNvSpPr>
          <p:nvPr>
            <p:ph type="title"/>
          </p:nvPr>
        </p:nvSpPr>
        <p:spPr>
          <a:xfrm>
            <a:off x="485884" y="522453"/>
            <a:ext cx="7850187" cy="1158240"/>
          </a:xfrm>
        </p:spPr>
        <p:txBody>
          <a:bodyPr/>
          <a:lstStyle/>
          <a:p>
            <a:r>
              <a:rPr lang="en-US" b="1" dirty="0" smtClean="0">
                <a:solidFill>
                  <a:schemeClr val="tx1"/>
                </a:solidFill>
                <a:latin typeface="+mj-lt"/>
              </a:rPr>
              <a:t>Computations of MU-BA </a:t>
            </a:r>
            <a:r>
              <a:rPr lang="en-US" b="1" dirty="0">
                <a:solidFill>
                  <a:schemeClr val="tx1"/>
                </a:solidFill>
                <a:latin typeface="+mj-lt"/>
              </a:rPr>
              <a:t>Duration</a:t>
            </a:r>
            <a:r>
              <a:rPr lang="en-US" dirty="0">
                <a:solidFill>
                  <a:srgbClr val="FF0000"/>
                </a:solidFill>
                <a:latin typeface="+mj-lt"/>
              </a:rPr>
              <a:t> </a:t>
            </a:r>
            <a:r>
              <a:rPr lang="en-US" b="1" dirty="0" smtClean="0">
                <a:solidFill>
                  <a:schemeClr val="tx1"/>
                </a:solidFill>
                <a:latin typeface="+mj-lt"/>
              </a:rPr>
              <a:t>at the AP (illustration with 2 TIDs)</a:t>
            </a:r>
            <a:endParaRPr lang="en-US" b="1" dirty="0">
              <a:solidFill>
                <a:schemeClr val="tx1"/>
              </a:solidFill>
              <a:latin typeface="+mj-lt"/>
            </a:endParaRPr>
          </a:p>
        </p:txBody>
      </p:sp>
      <p:sp>
        <p:nvSpPr>
          <p:cNvPr id="6" name="Footer Placeholder 3"/>
          <p:cNvSpPr txBox="1">
            <a:spLocks/>
          </p:cNvSpPr>
          <p:nvPr/>
        </p:nvSpPr>
        <p:spPr>
          <a:xfrm flipH="1">
            <a:off x="6983490" y="6436020"/>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
        <p:nvSpPr>
          <p:cNvPr id="8" name="날짜 개체 틀 3"/>
          <p:cNvSpPr txBox="1">
            <a:spLocks/>
          </p:cNvSpPr>
          <p:nvPr/>
        </p:nvSpPr>
        <p:spPr>
          <a:xfrm>
            <a:off x="613788" y="291221"/>
            <a:ext cx="1360487" cy="236842"/>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zh-CN" sz="1800" b="1" smtClean="0"/>
              <a:t>March 2016</a:t>
            </a:r>
            <a:endParaRPr lang="en-US" sz="1800" b="1" dirty="0"/>
          </a:p>
        </p:txBody>
      </p:sp>
    </p:spTree>
    <p:extLst>
      <p:ext uri="{BB962C8B-B14F-4D97-AF65-F5344CB8AC3E}">
        <p14:creationId xmlns:p14="http://schemas.microsoft.com/office/powerpoint/2010/main" val="20609627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4355223" y="6475413"/>
            <a:ext cx="509756" cy="184666"/>
          </a:xfrm>
        </p:spPr>
        <p:txBody>
          <a:bodyPr/>
          <a:lstStyle/>
          <a:p>
            <a:r>
              <a:rPr lang="en-US" dirty="0" smtClean="0"/>
              <a:t>Slide </a:t>
            </a:r>
            <a:fld id="{EE2556C5-CE8C-6547-B838-EA80C61A4AF7}" type="slidenum">
              <a:rPr lang="en-US" smtClean="0"/>
              <a:pPr/>
              <a:t>25</a:t>
            </a:fld>
            <a:endParaRPr lang="en-US" dirty="0"/>
          </a:p>
        </p:txBody>
      </p:sp>
      <p:sp>
        <p:nvSpPr>
          <p:cNvPr id="4" name="Content Placeholder 3"/>
          <p:cNvSpPr>
            <a:spLocks noGrp="1"/>
          </p:cNvSpPr>
          <p:nvPr>
            <p:ph sz="quarter" idx="13"/>
          </p:nvPr>
        </p:nvSpPr>
        <p:spPr>
          <a:xfrm>
            <a:off x="458744" y="1758054"/>
            <a:ext cx="8228012" cy="4567767"/>
          </a:xfrm>
        </p:spPr>
        <p:txBody>
          <a:bodyPr/>
          <a:lstStyle/>
          <a:p>
            <a:r>
              <a:rPr lang="en-US" sz="1800" dirty="0" smtClean="0">
                <a:solidFill>
                  <a:schemeClr val="tx1"/>
                </a:solidFill>
              </a:rPr>
              <a:t>For 32 </a:t>
            </a:r>
            <a:r>
              <a:rPr lang="en-US" sz="1800" dirty="0">
                <a:solidFill>
                  <a:schemeClr val="tx1"/>
                </a:solidFill>
              </a:rPr>
              <a:t>STAs with </a:t>
            </a:r>
            <a:r>
              <a:rPr lang="en-US" sz="1800" dirty="0" smtClean="0">
                <a:solidFill>
                  <a:schemeClr val="tx1"/>
                </a:solidFill>
              </a:rPr>
              <a:t>3 TIDs, signaling overhead for all ACK indication: 20+2+(3*2)*32 = 214 octets</a:t>
            </a:r>
          </a:p>
          <a:p>
            <a:r>
              <a:rPr lang="en-US" sz="1800" dirty="0">
                <a:solidFill>
                  <a:schemeClr val="tx1"/>
                </a:solidFill>
              </a:rPr>
              <a:t>For 32 STAs with </a:t>
            </a:r>
            <a:r>
              <a:rPr lang="en-US" sz="1800" dirty="0" smtClean="0">
                <a:solidFill>
                  <a:schemeClr val="tx1"/>
                </a:solidFill>
              </a:rPr>
              <a:t>3 TIDs, </a:t>
            </a:r>
            <a:r>
              <a:rPr lang="en-US" sz="1800" dirty="0">
                <a:solidFill>
                  <a:schemeClr val="tx1"/>
                </a:solidFill>
              </a:rPr>
              <a:t>signaling overhead for </a:t>
            </a:r>
            <a:r>
              <a:rPr lang="en-US" sz="1800" dirty="0" smtClean="0">
                <a:solidFill>
                  <a:schemeClr val="tx1"/>
                </a:solidFill>
              </a:rPr>
              <a:t>all BA </a:t>
            </a:r>
            <a:r>
              <a:rPr lang="en-US" sz="1800" dirty="0">
                <a:solidFill>
                  <a:schemeClr val="tx1"/>
                </a:solidFill>
              </a:rPr>
              <a:t>indication: </a:t>
            </a:r>
            <a:r>
              <a:rPr lang="en-US" sz="1800" dirty="0" smtClean="0">
                <a:solidFill>
                  <a:schemeClr val="tx1"/>
                </a:solidFill>
              </a:rPr>
              <a:t>20+2+(3*12)*32 = 1174 octets</a:t>
            </a:r>
          </a:p>
          <a:p>
            <a:r>
              <a:rPr lang="en-US" sz="1800" dirty="0" smtClean="0">
                <a:solidFill>
                  <a:schemeClr val="tx1"/>
                </a:solidFill>
              </a:rPr>
              <a:t>Considering 27 octets/symbol (20MHz, MCS 1), transmission time for ACK with proposed MU-BA: 4*3.2us*7.9 = 101.12us (≈ 0.1ms)</a:t>
            </a:r>
          </a:p>
          <a:p>
            <a:r>
              <a:rPr lang="en-US" sz="1800" dirty="0" smtClean="0">
                <a:solidFill>
                  <a:schemeClr val="tx1"/>
                </a:solidFill>
              </a:rPr>
              <a:t>Considering 27 octets/symbol, </a:t>
            </a:r>
            <a:r>
              <a:rPr lang="en-US" sz="1800" dirty="0">
                <a:solidFill>
                  <a:schemeClr val="tx1"/>
                </a:solidFill>
              </a:rPr>
              <a:t>transmission time for </a:t>
            </a:r>
            <a:r>
              <a:rPr lang="en-US" sz="1800" dirty="0" smtClean="0">
                <a:solidFill>
                  <a:schemeClr val="tx1"/>
                </a:solidFill>
              </a:rPr>
              <a:t>BA with proposed MU-BA: 4*3.2us*43.5 </a:t>
            </a:r>
            <a:r>
              <a:rPr lang="en-US" sz="1800" dirty="0">
                <a:solidFill>
                  <a:schemeClr val="tx1"/>
                </a:solidFill>
              </a:rPr>
              <a:t>= </a:t>
            </a:r>
            <a:r>
              <a:rPr lang="en-US" sz="1800" dirty="0" smtClean="0">
                <a:solidFill>
                  <a:schemeClr val="tx1"/>
                </a:solidFill>
              </a:rPr>
              <a:t>556.8us (≈ 0.56ms)</a:t>
            </a:r>
          </a:p>
          <a:p>
            <a:pPr lvl="1"/>
            <a:endParaRPr lang="en-US" sz="1200" dirty="0">
              <a:solidFill>
                <a:schemeClr val="tx1"/>
              </a:solidFill>
            </a:endParaRPr>
          </a:p>
          <a:p>
            <a:endParaRPr lang="en-US" sz="1800" dirty="0">
              <a:solidFill>
                <a:schemeClr val="tx1"/>
              </a:solidFill>
            </a:endParaRPr>
          </a:p>
        </p:txBody>
      </p:sp>
      <p:sp>
        <p:nvSpPr>
          <p:cNvPr id="5" name="TextBox 4"/>
          <p:cNvSpPr txBox="1"/>
          <p:nvPr/>
        </p:nvSpPr>
        <p:spPr>
          <a:xfrm>
            <a:off x="685800" y="4724400"/>
            <a:ext cx="7848600" cy="701731"/>
          </a:xfrm>
          <a:prstGeom prst="rect">
            <a:avLst/>
          </a:prstGeom>
          <a:solidFill>
            <a:srgbClr val="FFFF00"/>
          </a:solidFill>
          <a:ln w="28575">
            <a:solidFill>
              <a:schemeClr val="tx2"/>
            </a:solidFill>
          </a:ln>
        </p:spPr>
        <p:txBody>
          <a:bodyPr wrap="square" rtlCol="0">
            <a:spAutoFit/>
          </a:bodyPr>
          <a:lstStyle/>
          <a:p>
            <a:pPr>
              <a:spcBef>
                <a:spcPct val="20000"/>
              </a:spcBef>
            </a:pPr>
            <a:r>
              <a:rPr lang="en-US" sz="1800" b="1" dirty="0" smtClean="0">
                <a:latin typeface="+mn-lt"/>
              </a:rPr>
              <a:t>Conclusion: </a:t>
            </a:r>
          </a:p>
          <a:p>
            <a:pPr>
              <a:spcBef>
                <a:spcPct val="20000"/>
              </a:spcBef>
            </a:pPr>
            <a:r>
              <a:rPr lang="en-US" sz="1800" dirty="0" smtClean="0"/>
              <a:t>MU </a:t>
            </a:r>
            <a:r>
              <a:rPr lang="en-US" sz="1800" dirty="0"/>
              <a:t>BA frame </a:t>
            </a:r>
            <a:r>
              <a:rPr lang="en-US" sz="1800" dirty="0" smtClean="0"/>
              <a:t>duration </a:t>
            </a:r>
            <a:r>
              <a:rPr lang="en-US" sz="1800" dirty="0"/>
              <a:t>for this case varies between </a:t>
            </a:r>
            <a:r>
              <a:rPr lang="en-US" sz="1800" dirty="0" smtClean="0"/>
              <a:t>101us </a:t>
            </a:r>
            <a:r>
              <a:rPr lang="en-US" sz="1800" dirty="0"/>
              <a:t>to </a:t>
            </a:r>
            <a:r>
              <a:rPr lang="en-US" sz="1800" dirty="0" smtClean="0"/>
              <a:t>557us</a:t>
            </a:r>
            <a:endParaRPr lang="en-US" sz="1800" dirty="0"/>
          </a:p>
        </p:txBody>
      </p:sp>
      <p:sp>
        <p:nvSpPr>
          <p:cNvPr id="7" name="Title 2"/>
          <p:cNvSpPr>
            <a:spLocks noGrp="1"/>
          </p:cNvSpPr>
          <p:nvPr>
            <p:ph type="title"/>
          </p:nvPr>
        </p:nvSpPr>
        <p:spPr>
          <a:xfrm>
            <a:off x="485884" y="522453"/>
            <a:ext cx="7850187" cy="1158240"/>
          </a:xfrm>
        </p:spPr>
        <p:txBody>
          <a:bodyPr/>
          <a:lstStyle/>
          <a:p>
            <a:r>
              <a:rPr lang="en-US" b="1" dirty="0" smtClean="0">
                <a:solidFill>
                  <a:schemeClr val="tx1"/>
                </a:solidFill>
                <a:latin typeface="+mj-lt"/>
              </a:rPr>
              <a:t>Computations of MU-BA </a:t>
            </a:r>
            <a:r>
              <a:rPr lang="en-US" b="1" dirty="0">
                <a:solidFill>
                  <a:schemeClr val="tx1"/>
                </a:solidFill>
                <a:latin typeface="+mj-lt"/>
              </a:rPr>
              <a:t>Duration</a:t>
            </a:r>
            <a:r>
              <a:rPr lang="en-US" dirty="0">
                <a:solidFill>
                  <a:srgbClr val="FF0000"/>
                </a:solidFill>
                <a:latin typeface="+mj-lt"/>
              </a:rPr>
              <a:t> </a:t>
            </a:r>
            <a:r>
              <a:rPr lang="en-US" b="1" dirty="0" smtClean="0">
                <a:solidFill>
                  <a:schemeClr val="tx1"/>
                </a:solidFill>
                <a:latin typeface="+mj-lt"/>
              </a:rPr>
              <a:t>at the AP (illustration with 3 TIDs)</a:t>
            </a:r>
            <a:endParaRPr lang="en-US" b="1" dirty="0">
              <a:solidFill>
                <a:schemeClr val="tx1"/>
              </a:solidFill>
              <a:latin typeface="+mj-lt"/>
            </a:endParaRPr>
          </a:p>
        </p:txBody>
      </p:sp>
      <p:sp>
        <p:nvSpPr>
          <p:cNvPr id="6" name="Footer Placeholder 3"/>
          <p:cNvSpPr txBox="1">
            <a:spLocks/>
          </p:cNvSpPr>
          <p:nvPr/>
        </p:nvSpPr>
        <p:spPr>
          <a:xfrm flipH="1">
            <a:off x="7019115"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
        <p:nvSpPr>
          <p:cNvPr id="8" name="날짜 개체 틀 3"/>
          <p:cNvSpPr txBox="1">
            <a:spLocks/>
          </p:cNvSpPr>
          <p:nvPr/>
        </p:nvSpPr>
        <p:spPr>
          <a:xfrm>
            <a:off x="609600" y="284126"/>
            <a:ext cx="1360487" cy="238327"/>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zh-CN" sz="1800" b="1" smtClean="0"/>
              <a:t>March 2016</a:t>
            </a:r>
            <a:endParaRPr lang="en-US" sz="1800" b="1" dirty="0"/>
          </a:p>
        </p:txBody>
      </p:sp>
    </p:spTree>
    <p:extLst>
      <p:ext uri="{BB962C8B-B14F-4D97-AF65-F5344CB8AC3E}">
        <p14:creationId xmlns:p14="http://schemas.microsoft.com/office/powerpoint/2010/main" val="34388157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4355223" y="6475413"/>
            <a:ext cx="509756" cy="184666"/>
          </a:xfrm>
        </p:spPr>
        <p:txBody>
          <a:bodyPr/>
          <a:lstStyle/>
          <a:p>
            <a:r>
              <a:rPr lang="en-US" dirty="0" smtClean="0"/>
              <a:t>Slide </a:t>
            </a:r>
            <a:fld id="{EE2556C5-CE8C-6547-B838-EA80C61A4AF7}" type="slidenum">
              <a:rPr lang="en-US" smtClean="0"/>
              <a:pPr/>
              <a:t>26</a:t>
            </a:fld>
            <a:endParaRPr lang="en-US" dirty="0"/>
          </a:p>
        </p:txBody>
      </p:sp>
      <p:sp>
        <p:nvSpPr>
          <p:cNvPr id="4" name="Content Placeholder 3"/>
          <p:cNvSpPr>
            <a:spLocks noGrp="1"/>
          </p:cNvSpPr>
          <p:nvPr>
            <p:ph sz="quarter" idx="13"/>
          </p:nvPr>
        </p:nvSpPr>
        <p:spPr>
          <a:xfrm>
            <a:off x="485884" y="1715140"/>
            <a:ext cx="8228012" cy="4567767"/>
          </a:xfrm>
        </p:spPr>
        <p:txBody>
          <a:bodyPr/>
          <a:lstStyle/>
          <a:p>
            <a:r>
              <a:rPr lang="en-US" sz="1800" dirty="0" smtClean="0">
                <a:solidFill>
                  <a:schemeClr val="tx1"/>
                </a:solidFill>
              </a:rPr>
              <a:t>For 32 </a:t>
            </a:r>
            <a:r>
              <a:rPr lang="en-US" sz="1800" dirty="0">
                <a:solidFill>
                  <a:schemeClr val="tx1"/>
                </a:solidFill>
              </a:rPr>
              <a:t>STAs with 8</a:t>
            </a:r>
            <a:r>
              <a:rPr lang="en-US" sz="1800" dirty="0" smtClean="0">
                <a:solidFill>
                  <a:schemeClr val="tx1"/>
                </a:solidFill>
              </a:rPr>
              <a:t> TIDs, signaling overhead for all ACK indication: 20+2+(8*2)*32 = 534 octets</a:t>
            </a:r>
          </a:p>
          <a:p>
            <a:r>
              <a:rPr lang="en-US" sz="1800" dirty="0">
                <a:solidFill>
                  <a:schemeClr val="tx1"/>
                </a:solidFill>
              </a:rPr>
              <a:t>For 32 STAs with 8</a:t>
            </a:r>
            <a:r>
              <a:rPr lang="en-US" sz="1800" dirty="0" smtClean="0">
                <a:solidFill>
                  <a:schemeClr val="tx1"/>
                </a:solidFill>
              </a:rPr>
              <a:t> TIDs, </a:t>
            </a:r>
            <a:r>
              <a:rPr lang="en-US" sz="1800" dirty="0">
                <a:solidFill>
                  <a:schemeClr val="tx1"/>
                </a:solidFill>
              </a:rPr>
              <a:t>signaling overhead for </a:t>
            </a:r>
            <a:r>
              <a:rPr lang="en-US" sz="1800" dirty="0" smtClean="0">
                <a:solidFill>
                  <a:schemeClr val="tx1"/>
                </a:solidFill>
              </a:rPr>
              <a:t>all BA </a:t>
            </a:r>
            <a:r>
              <a:rPr lang="en-US" sz="1800" dirty="0">
                <a:solidFill>
                  <a:schemeClr val="tx1"/>
                </a:solidFill>
              </a:rPr>
              <a:t>indication: </a:t>
            </a:r>
            <a:r>
              <a:rPr lang="en-US" sz="1800" dirty="0" smtClean="0">
                <a:solidFill>
                  <a:schemeClr val="tx1"/>
                </a:solidFill>
              </a:rPr>
              <a:t>20+2+(8*12)*32 =  3094 octets</a:t>
            </a:r>
          </a:p>
          <a:p>
            <a:r>
              <a:rPr lang="en-US" sz="1800" dirty="0" smtClean="0">
                <a:solidFill>
                  <a:schemeClr val="tx1"/>
                </a:solidFill>
              </a:rPr>
              <a:t>Considering 27 octets/symbol (20MHz, MCS 1), transmission time for ACK with proposed MU-BA: 4*3.2us*19.77 = 253.05us (≈ 0.25ms)</a:t>
            </a:r>
          </a:p>
          <a:p>
            <a:r>
              <a:rPr lang="en-US" sz="1800" dirty="0" smtClean="0">
                <a:solidFill>
                  <a:schemeClr val="tx1"/>
                </a:solidFill>
              </a:rPr>
              <a:t>Considering 27 octets/symbol, </a:t>
            </a:r>
            <a:r>
              <a:rPr lang="en-US" sz="1800" dirty="0">
                <a:solidFill>
                  <a:schemeClr val="tx1"/>
                </a:solidFill>
              </a:rPr>
              <a:t>transmission time for </a:t>
            </a:r>
            <a:r>
              <a:rPr lang="en-US" sz="1800" dirty="0" smtClean="0">
                <a:solidFill>
                  <a:schemeClr val="tx1"/>
                </a:solidFill>
              </a:rPr>
              <a:t>BA with proposed MU-BA: 4*3.2us*114.59 </a:t>
            </a:r>
            <a:r>
              <a:rPr lang="en-US" sz="1800" dirty="0">
                <a:solidFill>
                  <a:schemeClr val="tx1"/>
                </a:solidFill>
              </a:rPr>
              <a:t>= </a:t>
            </a:r>
            <a:r>
              <a:rPr lang="en-US" sz="1800" dirty="0" smtClean="0">
                <a:solidFill>
                  <a:schemeClr val="tx1"/>
                </a:solidFill>
              </a:rPr>
              <a:t>1466.75us (≈ 1.5ms)</a:t>
            </a:r>
          </a:p>
          <a:p>
            <a:pPr lvl="1"/>
            <a:endParaRPr lang="en-US" sz="1200" dirty="0">
              <a:solidFill>
                <a:schemeClr val="tx1"/>
              </a:solidFill>
            </a:endParaRPr>
          </a:p>
          <a:p>
            <a:endParaRPr lang="en-US" sz="1800" dirty="0">
              <a:solidFill>
                <a:schemeClr val="tx1"/>
              </a:solidFill>
            </a:endParaRPr>
          </a:p>
        </p:txBody>
      </p:sp>
      <p:sp>
        <p:nvSpPr>
          <p:cNvPr id="5" name="TextBox 4"/>
          <p:cNvSpPr txBox="1"/>
          <p:nvPr/>
        </p:nvSpPr>
        <p:spPr>
          <a:xfrm>
            <a:off x="675590" y="4724400"/>
            <a:ext cx="7848600" cy="701731"/>
          </a:xfrm>
          <a:prstGeom prst="rect">
            <a:avLst/>
          </a:prstGeom>
          <a:solidFill>
            <a:srgbClr val="FFFF00"/>
          </a:solidFill>
          <a:ln w="28575">
            <a:solidFill>
              <a:schemeClr val="tx2"/>
            </a:solidFill>
          </a:ln>
        </p:spPr>
        <p:txBody>
          <a:bodyPr wrap="square" rtlCol="0">
            <a:spAutoFit/>
          </a:bodyPr>
          <a:lstStyle/>
          <a:p>
            <a:pPr>
              <a:spcBef>
                <a:spcPct val="20000"/>
              </a:spcBef>
            </a:pPr>
            <a:r>
              <a:rPr lang="en-US" sz="1800" b="1" dirty="0" smtClean="0">
                <a:latin typeface="+mn-lt"/>
              </a:rPr>
              <a:t>Conclusion: </a:t>
            </a:r>
          </a:p>
          <a:p>
            <a:pPr>
              <a:spcBef>
                <a:spcPct val="20000"/>
              </a:spcBef>
            </a:pPr>
            <a:r>
              <a:rPr lang="en-US" sz="1800" dirty="0" smtClean="0"/>
              <a:t>MU </a:t>
            </a:r>
            <a:r>
              <a:rPr lang="en-US" sz="1800" dirty="0"/>
              <a:t>BA frame </a:t>
            </a:r>
            <a:r>
              <a:rPr lang="en-US" sz="1800" dirty="0" smtClean="0"/>
              <a:t>duration </a:t>
            </a:r>
            <a:r>
              <a:rPr lang="en-US" sz="1800" dirty="0"/>
              <a:t>for this case varies between </a:t>
            </a:r>
            <a:r>
              <a:rPr lang="en-US" sz="1800" dirty="0" smtClean="0"/>
              <a:t>253us </a:t>
            </a:r>
            <a:r>
              <a:rPr lang="en-US" sz="1800" dirty="0"/>
              <a:t>to </a:t>
            </a:r>
            <a:r>
              <a:rPr lang="en-US" sz="1800" dirty="0" smtClean="0"/>
              <a:t>1467us</a:t>
            </a:r>
            <a:endParaRPr lang="en-US" sz="1800" dirty="0"/>
          </a:p>
        </p:txBody>
      </p:sp>
      <p:sp>
        <p:nvSpPr>
          <p:cNvPr id="7" name="Title 2"/>
          <p:cNvSpPr>
            <a:spLocks noGrp="1"/>
          </p:cNvSpPr>
          <p:nvPr>
            <p:ph type="title"/>
          </p:nvPr>
        </p:nvSpPr>
        <p:spPr>
          <a:xfrm>
            <a:off x="485884" y="522453"/>
            <a:ext cx="7850187" cy="1158240"/>
          </a:xfrm>
        </p:spPr>
        <p:txBody>
          <a:bodyPr/>
          <a:lstStyle/>
          <a:p>
            <a:r>
              <a:rPr lang="en-US" b="1" dirty="0" smtClean="0">
                <a:solidFill>
                  <a:schemeClr val="tx1"/>
                </a:solidFill>
                <a:latin typeface="+mj-lt"/>
              </a:rPr>
              <a:t>Computations of MU-BA </a:t>
            </a:r>
            <a:r>
              <a:rPr lang="en-US" b="1" dirty="0">
                <a:solidFill>
                  <a:schemeClr val="tx1"/>
                </a:solidFill>
                <a:latin typeface="+mj-lt"/>
              </a:rPr>
              <a:t>Duration</a:t>
            </a:r>
            <a:r>
              <a:rPr lang="en-US" dirty="0">
                <a:solidFill>
                  <a:srgbClr val="FF0000"/>
                </a:solidFill>
                <a:latin typeface="+mj-lt"/>
              </a:rPr>
              <a:t> </a:t>
            </a:r>
            <a:r>
              <a:rPr lang="en-US" b="1" dirty="0" smtClean="0">
                <a:solidFill>
                  <a:schemeClr val="tx1"/>
                </a:solidFill>
                <a:latin typeface="+mj-lt"/>
              </a:rPr>
              <a:t>at the AP (illustration with 8 TIDs)</a:t>
            </a:r>
            <a:endParaRPr lang="en-US" b="1" dirty="0">
              <a:solidFill>
                <a:schemeClr val="tx1"/>
              </a:solidFill>
              <a:latin typeface="+mj-lt"/>
            </a:endParaRPr>
          </a:p>
        </p:txBody>
      </p:sp>
      <p:sp>
        <p:nvSpPr>
          <p:cNvPr id="6" name="Footer Placeholder 3"/>
          <p:cNvSpPr txBox="1">
            <a:spLocks/>
          </p:cNvSpPr>
          <p:nvPr/>
        </p:nvSpPr>
        <p:spPr>
          <a:xfrm flipH="1">
            <a:off x="7007240" y="6434296"/>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
        <p:nvSpPr>
          <p:cNvPr id="8" name="날짜 개체 틀 3"/>
          <p:cNvSpPr txBox="1">
            <a:spLocks/>
          </p:cNvSpPr>
          <p:nvPr/>
        </p:nvSpPr>
        <p:spPr>
          <a:xfrm>
            <a:off x="675590" y="241212"/>
            <a:ext cx="1360487" cy="281241"/>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zh-CN" sz="1800" b="1" smtClean="0"/>
              <a:t>March 2016</a:t>
            </a:r>
            <a:endParaRPr lang="en-US" sz="1800" b="1" dirty="0"/>
          </a:p>
        </p:txBody>
      </p:sp>
    </p:spTree>
    <p:extLst>
      <p:ext uri="{BB962C8B-B14F-4D97-AF65-F5344CB8AC3E}">
        <p14:creationId xmlns:p14="http://schemas.microsoft.com/office/powerpoint/2010/main" val="18350514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pPr>
              <a:defRPr/>
            </a:pPr>
            <a:r>
              <a:rPr lang="en-US" smtClean="0"/>
              <a:t>Slide </a:t>
            </a:r>
            <a:fld id="{E7E6215C-0148-4EB1-A390-22B113FC486F}" type="slidenum">
              <a:rPr lang="en-US" smtClean="0"/>
              <a:pPr>
                <a:defRPr/>
              </a:pPr>
              <a:t>3</a:t>
            </a:fld>
            <a:endParaRPr lang="en-US"/>
          </a:p>
        </p:txBody>
      </p:sp>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11"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
        <p:nvSpPr>
          <p:cNvPr id="12"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2525264171"/>
              </p:ext>
            </p:extLst>
          </p:nvPr>
        </p:nvGraphicFramePr>
        <p:xfrm>
          <a:off x="725488" y="1371600"/>
          <a:ext cx="7239000" cy="43959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240602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pPr>
              <a:defRPr/>
            </a:pPr>
            <a:r>
              <a:rPr lang="en-US" smtClean="0"/>
              <a:t>Slide </a:t>
            </a:r>
            <a:fld id="{E7E6215C-0148-4EB1-A390-22B113FC486F}" type="slidenum">
              <a:rPr lang="en-US" smtClean="0"/>
              <a:pPr>
                <a:defRPr/>
              </a:pPr>
              <a:t>4</a:t>
            </a:fld>
            <a:endParaRPr lang="en-US"/>
          </a:p>
        </p:txBody>
      </p:sp>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11"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
        <p:nvSpPr>
          <p:cNvPr id="12"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2360860027"/>
              </p:ext>
            </p:extLst>
          </p:nvPr>
        </p:nvGraphicFramePr>
        <p:xfrm>
          <a:off x="685800" y="1275108"/>
          <a:ext cx="7772400" cy="474469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Arjun Bharadwaj</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arjunb@qti.qualcomm.com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509622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pPr>
              <a:defRPr/>
            </a:pPr>
            <a:r>
              <a:rPr lang="en-US" smtClean="0"/>
              <a:t>Slide </a:t>
            </a:r>
            <a:fld id="{E7E6215C-0148-4EB1-A390-22B113FC486F}" type="slidenum">
              <a:rPr lang="en-US" smtClean="0"/>
              <a:pPr>
                <a:defRPr/>
              </a:pPr>
              <a:t>5</a:t>
            </a:fld>
            <a:endParaRPr lang="en-US"/>
          </a:p>
        </p:txBody>
      </p:sp>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8"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
        <p:nvSpPr>
          <p:cNvPr id="12"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2794725104"/>
              </p:ext>
            </p:extLst>
          </p:nvPr>
        </p:nvGraphicFramePr>
        <p:xfrm>
          <a:off x="731687" y="1252407"/>
          <a:ext cx="7772400" cy="2428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Tao Tian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ttian@qti.qualcomm.com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408950534"/>
              </p:ext>
            </p:extLst>
          </p:nvPr>
        </p:nvGraphicFramePr>
        <p:xfrm>
          <a:off x="766221" y="3733800"/>
          <a:ext cx="7691980" cy="1377260"/>
        </p:xfrm>
        <a:graphic>
          <a:graphicData uri="http://schemas.openxmlformats.org/drawingml/2006/table">
            <a:tbl>
              <a:tblPr firstRow="1" bandRow="1">
                <a:tableStyleId>{F5AB1C69-6EDB-4FF4-983F-18BD219EF322}</a:tableStyleId>
              </a:tblPr>
              <a:tblGrid>
                <a:gridCol w="1538396"/>
                <a:gridCol w="1214523"/>
                <a:gridCol w="1700332"/>
                <a:gridCol w="1376460"/>
                <a:gridCol w="1862269"/>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2"/>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3"/>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6"/>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339653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pPr>
              <a:defRPr/>
            </a:pPr>
            <a:r>
              <a:rPr lang="en-US" smtClean="0"/>
              <a:t>Slide </a:t>
            </a:r>
            <a:fld id="{E7E6215C-0148-4EB1-A390-22B113FC486F}" type="slidenum">
              <a:rPr lang="en-US" smtClean="0"/>
              <a:pPr>
                <a:defRPr/>
              </a:pPr>
              <a:t>6</a:t>
            </a:fld>
            <a:endParaRPr lang="en-US"/>
          </a:p>
        </p:txBody>
      </p:sp>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11"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
        <p:nvSpPr>
          <p:cNvPr id="12"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graphicFrame>
        <p:nvGraphicFramePr>
          <p:cNvPr id="9" name="Table 12"/>
          <p:cNvGraphicFramePr>
            <a:graphicFrameLocks noGrp="1"/>
          </p:cNvGraphicFramePr>
          <p:nvPr>
            <p:extLst>
              <p:ext uri="{D42A27DB-BD31-4B8C-83A1-F6EECF244321}">
                <p14:modId xmlns:p14="http://schemas.microsoft.com/office/powerpoint/2010/main" val="2252603735"/>
              </p:ext>
            </p:extLst>
          </p:nvPr>
        </p:nvGraphicFramePr>
        <p:xfrm>
          <a:off x="762000" y="1167296"/>
          <a:ext cx="7467600" cy="5233504"/>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zh-CN" sz="1200" dirty="0" smtClean="0">
                          <a:solidFill>
                            <a:srgbClr val="000000"/>
                          </a:solidFill>
                          <a:latin typeface="+mn-lt"/>
                          <a:ea typeface="Times New Roman"/>
                          <a:cs typeface="Arial"/>
                        </a:rPr>
                        <a:t>David X. Yang</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smtClean="0">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+86-18601656691</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Jian</a:t>
                      </a:r>
                      <a:r>
                        <a:rPr lang="en-US" sz="1200" dirty="0" smtClean="0">
                          <a:latin typeface="Times New Roman"/>
                          <a:ea typeface="Times New Roman"/>
                          <a:cs typeface="Arial"/>
                        </a:rPr>
                        <a:t>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100" kern="1200" dirty="0" smtClean="0">
                          <a:solidFill>
                            <a:srgbClr val="000000"/>
                          </a:solidFill>
                          <a:latin typeface="Times New Roman"/>
                          <a:ea typeface="Times New Roman"/>
                          <a:cs typeface="Arial"/>
                        </a:rPr>
                        <a:t>ross.yujian@huawei.com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Ming </a:t>
                      </a:r>
                      <a:r>
                        <a:rPr lang="en-US" sz="1200" dirty="0" err="1" smtClean="0">
                          <a:latin typeface="Times New Roman"/>
                          <a:ea typeface="Times New Roman"/>
                          <a:cs typeface="Arial"/>
                        </a:rPr>
                        <a:t>Gan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ming.gan@huawei.com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defTabSz="914400" rtl="0" eaLnBrk="1" latinLnBrk="0" hangingPunct="1">
                        <a:spcBef>
                          <a:spcPts val="0"/>
                        </a:spcBef>
                        <a:spcAft>
                          <a:spcPts val="0"/>
                        </a:spcAft>
                      </a:pPr>
                      <a:r>
                        <a:rPr lang="en-US" altLang="zh-CN" sz="1200" kern="1200" dirty="0" smtClean="0">
                          <a:solidFill>
                            <a:srgbClr val="000000"/>
                          </a:solidFill>
                          <a:latin typeface="Times New Roman"/>
                          <a:ea typeface="Times New Roman"/>
                          <a:cs typeface="Arial"/>
                        </a:rPr>
                        <a:t>Peter Loc</a:t>
                      </a:r>
                      <a:endParaRPr lang="zh-CN" alt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altLang="zh-CN" sz="1100" kern="1200" dirty="0" smtClean="0">
                          <a:solidFill>
                            <a:srgbClr val="000000"/>
                          </a:solidFill>
                          <a:latin typeface="Times New Roman"/>
                          <a:ea typeface="Times New Roman"/>
                          <a:cs typeface="Arial"/>
                        </a:rPr>
                        <a:t>peterloc@iwirelesstech.com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844294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pPr>
              <a:defRPr/>
            </a:pPr>
            <a:r>
              <a:rPr lang="en-US" smtClean="0"/>
              <a:t>Slide </a:t>
            </a:r>
            <a:fld id="{E7E6215C-0148-4EB1-A390-22B113FC486F}" type="slidenum">
              <a:rPr lang="en-US" smtClean="0"/>
              <a:pPr>
                <a:defRPr/>
              </a:pPr>
              <a:t>7</a:t>
            </a:fld>
            <a:endParaRPr lang="en-US"/>
          </a:p>
        </p:txBody>
      </p:sp>
      <p:sp>
        <p:nvSpPr>
          <p:cNvPr id="7" name="标题 18"/>
          <p:cNvSpPr>
            <a:spLocks noGrp="1"/>
          </p:cNvSpPr>
          <p:nvPr>
            <p:ph type="title"/>
          </p:nvPr>
        </p:nvSpPr>
        <p:spPr>
          <a:xfrm>
            <a:off x="685800" y="736048"/>
            <a:ext cx="7772400" cy="228600"/>
          </a:xfrm>
        </p:spPr>
        <p:txBody>
          <a:bodyPr/>
          <a:lstStyle/>
          <a:p>
            <a:pPr algn="l"/>
            <a:r>
              <a:rPr lang="en-US" altLang="zh-CN" sz="2000" dirty="0" smtClean="0"/>
              <a:t>Authors (continued)</a:t>
            </a:r>
            <a:endParaRPr lang="zh-CN" altLang="en-US" sz="2000" dirty="0"/>
          </a:p>
        </p:txBody>
      </p:sp>
      <p:sp>
        <p:nvSpPr>
          <p:cNvPr id="11"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
        <p:nvSpPr>
          <p:cNvPr id="12"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4154187495"/>
              </p:ext>
            </p:extLst>
          </p:nvPr>
        </p:nvGraphicFramePr>
        <p:xfrm>
          <a:off x="762000" y="1231044"/>
          <a:ext cx="7620000" cy="3294104"/>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Jinmin</a:t>
                      </a:r>
                      <a:r>
                        <a:rPr lang="en-US" sz="1200" dirty="0" smtClean="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JayH</a:t>
                      </a:r>
                      <a:r>
                        <a:rPr lang="en-US" sz="1200" dirty="0" smtClean="0">
                          <a:latin typeface="Times New Roman"/>
                          <a:ea typeface="Times New Roman"/>
                          <a:cs typeface="Arial"/>
                        </a:rPr>
                        <a:t>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516927192"/>
              </p:ext>
            </p:extLst>
          </p:nvPr>
        </p:nvGraphicFramePr>
        <p:xfrm>
          <a:off x="762000" y="4528188"/>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542720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smtClean="0"/>
              <a:t>Slide </a:t>
            </a:r>
            <a:fld id="{E7E6215C-0148-4EB1-A390-22B113FC486F}" type="slidenum">
              <a:rPr lang="en-US" smtClean="0"/>
              <a:pPr>
                <a:defRPr/>
              </a:pPr>
              <a:t>8</a:t>
            </a:fld>
            <a:endParaRPr lang="en-US"/>
          </a:p>
        </p:txBody>
      </p:sp>
      <p:sp>
        <p:nvSpPr>
          <p:cNvPr id="8"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11" name="날짜 개체 틀 3"/>
          <p:cNvSpPr>
            <a:spLocks noGrp="1"/>
          </p:cNvSpPr>
          <p:nvPr>
            <p:ph type="dt" sz="half" idx="10"/>
          </p:nvPr>
        </p:nvSpPr>
        <p:spPr>
          <a:xfrm>
            <a:off x="696913" y="334189"/>
            <a:ext cx="1182055" cy="276999"/>
          </a:xfrm>
        </p:spPr>
        <p:txBody>
          <a:bodyPr/>
          <a:lstStyle/>
          <a:p>
            <a:pPr>
              <a:defRPr/>
            </a:pPr>
            <a:r>
              <a:rPr lang="en-US" altLang="zh-CN" dirty="0" smtClean="0"/>
              <a:t>March 2016</a:t>
            </a:r>
            <a:endParaRPr lang="en-US" dirty="0"/>
          </a:p>
        </p:txBody>
      </p:sp>
      <p:sp>
        <p:nvSpPr>
          <p:cNvPr id="12"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957419920"/>
              </p:ext>
            </p:extLst>
          </p:nvPr>
        </p:nvGraphicFramePr>
        <p:xfrm>
          <a:off x="533400" y="1283556"/>
          <a:ext cx="8153400" cy="405044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+81 46 840 </a:t>
                      </a: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3759</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425513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4393695" y="6475413"/>
            <a:ext cx="432812" cy="184666"/>
          </a:xfrm>
        </p:spPr>
        <p:txBody>
          <a:bodyPr/>
          <a:lstStyle/>
          <a:p>
            <a:r>
              <a:rPr lang="en-US" dirty="0" smtClean="0"/>
              <a:t>Slide </a:t>
            </a:r>
            <a:fld id="{EE2556C5-CE8C-6547-B838-EA80C61A4AF7}" type="slidenum">
              <a:rPr lang="en-US" smtClean="0"/>
              <a:pPr/>
              <a:t>9</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975541106"/>
              </p:ext>
            </p:extLst>
          </p:nvPr>
        </p:nvGraphicFramePr>
        <p:xfrm>
          <a:off x="533400" y="1371600"/>
          <a:ext cx="8153400" cy="4671364"/>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dirty="0">
                          <a:solidFill>
                            <a:srgbClr val="000000"/>
                          </a:solidFill>
                          <a:effectLst/>
                          <a:latin typeface="Times New Roman"/>
                        </a:rPr>
                        <a:t>Tomoko Adachi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algn="ctr" fontAlgn="ctr"/>
                      <a:r>
                        <a:rPr lang="en-US" sz="1100" b="0" i="0" u="none" strike="noStrike" dirty="0">
                          <a:solidFill>
                            <a:srgbClr val="000000"/>
                          </a:solidFill>
                          <a:effectLst/>
                          <a:latin typeface="Times New Roman"/>
                        </a:rPr>
                        <a:t>Toshiba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2"/>
                        </a:rPr>
                        <a:t>tomo.adachi@toshiba.co.jp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Narendar Madhavan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3"/>
                        </a:rPr>
                        <a:t>narendar.madhavan@toshiba.co.jp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Kentaro Taniguchi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4"/>
                        </a:rPr>
                        <a:t>kentaro.taniguchi@toshiba.co.jp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Toshihisa Nabetani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5"/>
                        </a:rPr>
                        <a:t>toshihisa.nabetani@toshiba.co.jp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Tsuguhide Aoki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6"/>
                        </a:rPr>
                        <a:t>tsuguhide.aoki@toshiba.co.jp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Koji Horisaki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7"/>
                        </a:rPr>
                        <a:t>kouji.horisaki@toshiba.co.jp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David Halls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8"/>
                        </a:rPr>
                        <a:t>david.halls@toshiba-trel.com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Filippo Tosato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9"/>
                        </a:rPr>
                        <a:t>filippo.tosato@toshiba-trel.com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Zubeir Bocus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10"/>
                        </a:rPr>
                        <a:t>zubeir.bocus@toshiba-trel.com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dirty="0">
                          <a:solidFill>
                            <a:srgbClr val="000000"/>
                          </a:solidFill>
                          <a:effectLst/>
                          <a:latin typeface="Times New Roman"/>
                        </a:rPr>
                        <a:t>Fengming Cao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11"/>
                        </a:rPr>
                        <a:t>fengming.cao@toshiba-trel.com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dirty="0" err="1" smtClean="0">
                          <a:solidFill>
                            <a:srgbClr val="000000"/>
                          </a:solidFill>
                          <a:effectLst/>
                          <a:latin typeface="+mn-lt"/>
                        </a:rPr>
                        <a:t>Parag</a:t>
                      </a:r>
                      <a:r>
                        <a:rPr lang="en-US" sz="1100" b="0" i="0" u="none" strike="noStrike" baseline="0" dirty="0" smtClean="0">
                          <a:solidFill>
                            <a:srgbClr val="000000"/>
                          </a:solidFill>
                          <a:effectLst/>
                          <a:latin typeface="+mn-lt"/>
                        </a:rPr>
                        <a:t> </a:t>
                      </a:r>
                      <a:r>
                        <a:rPr lang="en-US" sz="1100" b="0" i="0" u="none" strike="noStrike" dirty="0" err="1" smtClean="0">
                          <a:solidFill>
                            <a:srgbClr val="000000"/>
                          </a:solidFill>
                          <a:effectLst/>
                          <a:latin typeface="+mn-lt"/>
                        </a:rPr>
                        <a:t>Kulkarni</a:t>
                      </a:r>
                      <a:endParaRPr lang="en-US" sz="1100" b="0"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ctr"/>
                      <a:endParaRPr lang="en-US" sz="1100" b="0"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smtClean="0">
                          <a:solidFill>
                            <a:srgbClr val="0000FF"/>
                          </a:solidFill>
                          <a:effectLst/>
                          <a:latin typeface="+mn-lt"/>
                        </a:rPr>
                        <a:t>parag.kulkarni@toshiba-trel.com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标题 18"/>
          <p:cNvSpPr>
            <a:spLocks noGrp="1"/>
          </p:cNvSpPr>
          <p:nvPr>
            <p:ph type="title"/>
          </p:nvPr>
        </p:nvSpPr>
        <p:spPr>
          <a:xfrm>
            <a:off x="460172" y="762000"/>
            <a:ext cx="7772400" cy="228600"/>
          </a:xfrm>
        </p:spPr>
        <p:txBody>
          <a:bodyPr/>
          <a:lstStyle/>
          <a:p>
            <a:pPr algn="l"/>
            <a:r>
              <a:rPr lang="en-US" altLang="zh-CN" sz="2000" b="1" dirty="0" smtClean="0">
                <a:solidFill>
                  <a:schemeClr val="tx1"/>
                </a:solidFill>
                <a:latin typeface="+mj-lt"/>
              </a:rPr>
              <a:t>Authors (continued)</a:t>
            </a:r>
            <a:endParaRPr lang="zh-CN" altLang="en-US" sz="2000" b="1" dirty="0">
              <a:solidFill>
                <a:schemeClr val="tx1"/>
              </a:solidFill>
              <a:latin typeface="+mj-lt"/>
            </a:endParaRPr>
          </a:p>
        </p:txBody>
      </p:sp>
      <p:sp>
        <p:nvSpPr>
          <p:cNvPr id="7" name="날짜 개체 틀 3"/>
          <p:cNvSpPr txBox="1">
            <a:spLocks/>
          </p:cNvSpPr>
          <p:nvPr/>
        </p:nvSpPr>
        <p:spPr>
          <a:xfrm>
            <a:off x="613788" y="270176"/>
            <a:ext cx="1360487" cy="281637"/>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zh-CN" sz="1800" b="1" dirty="0" smtClean="0"/>
              <a:t>March 2016</a:t>
            </a:r>
            <a:endParaRPr lang="en-US" sz="1800" b="1" dirty="0"/>
          </a:p>
        </p:txBody>
      </p:sp>
      <p:sp>
        <p:nvSpPr>
          <p:cNvPr id="8"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Tree>
    <p:extLst>
      <p:ext uri="{BB962C8B-B14F-4D97-AF65-F5344CB8AC3E}">
        <p14:creationId xmlns:p14="http://schemas.microsoft.com/office/powerpoint/2010/main" val="154140746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24696</TotalTime>
  <Words>2788</Words>
  <Application>Microsoft Office PowerPoint</Application>
  <PresentationFormat>On-screen Show (4:3)</PresentationFormat>
  <Paragraphs>791</Paragraphs>
  <Slides>26</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Batang</vt:lpstr>
      <vt:lpstr>Arial</vt:lpstr>
      <vt:lpstr>Calibri</vt:lpstr>
      <vt:lpstr>Garamond</vt:lpstr>
      <vt:lpstr>Intel Clear</vt:lpstr>
      <vt:lpstr>Times New Roman</vt:lpstr>
      <vt:lpstr>802-11-Submission</vt:lpstr>
      <vt:lpstr>PowerPoint Presentation</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Abstract</vt:lpstr>
      <vt:lpstr>UL MU Transmission Background</vt:lpstr>
      <vt:lpstr>Background - Multi-STA BA for UL MU</vt:lpstr>
      <vt:lpstr>Computations of MU-BA Duration at the AP - Assumptions </vt:lpstr>
      <vt:lpstr> Transmission Duration of Multi-STA BA </vt:lpstr>
      <vt:lpstr>Multi-TID Aggregation with Partial-state Operation </vt:lpstr>
      <vt:lpstr>Proposal for Restricted Duration of MU-BA</vt:lpstr>
      <vt:lpstr>MSDUs of Single TID in Multiple A-MPDU Sub-frames </vt:lpstr>
      <vt:lpstr>Conclusions</vt:lpstr>
      <vt:lpstr>Straw-poll 1</vt:lpstr>
      <vt:lpstr>Straw-poll 2</vt:lpstr>
      <vt:lpstr>Appendix</vt:lpstr>
      <vt:lpstr>Computations of MU-BA Duration at the AP (illustration with 1 TID)</vt:lpstr>
      <vt:lpstr>Computations of MU-BA Duration at the AP (illustration with 2 TIDs)</vt:lpstr>
      <vt:lpstr>Computations of MU-BA Duration at the AP (illustration with 3 TIDs)</vt:lpstr>
      <vt:lpstr>Computations of MU-BA Duration at the AP (illustration with 8 TIDs)</vt:lpstr>
    </vt:vector>
  </TitlesOfParts>
  <Company>Nortel Networks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Chittabrata Ghosh (Intel)</dc:creator>
  <cp:keywords>CTPClassification=CTP_PUBLIC:VisualMarkings=</cp:keywords>
  <cp:lastModifiedBy>Ghosh, Chittabrata</cp:lastModifiedBy>
  <cp:revision>162</cp:revision>
  <cp:lastPrinted>1998-02-10T13:28:06Z</cp:lastPrinted>
  <dcterms:created xsi:type="dcterms:W3CDTF">2008-11-13T20:03:38Z</dcterms:created>
  <dcterms:modified xsi:type="dcterms:W3CDTF">2016-03-15T04:16:58Z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(12)O48q+nWDiKNAVXoAwq58w7ATF5BZpxUzus1FEuepahc6BRLUWdfXeHQFTCUY0LJy0k4VdhaUClKE+vHO/U/motQ7Wb1X6FEINaTQp83XOx2BItWIbj5xAwc7fSGfvIwmYRGyL4qGcJJSI9XZSQep4A/nUuphoyrhe3oxvqEJPOKTczKvvau+mW7kqHnBpP519it8/UnQRGhlIED5mAWPEyEULZbSSOGpiatRqZMuhIlclVUp</vt:lpwstr>
  </property>
  <property fmtid="{D5CDD505-2E9C-101B-9397-08002B2CF9AE}" pid="3" name="_ms_pID_7253431">
    <vt:lpwstr>JdMpdpX7QmQ4nGISJH/6krrrZV8TEcEo6tOuiCKMSlaUCGZIKH8Uar/dF1lESTPqWarib82bc+2YgRORXHtHTVMZJ8gMAOOvbHedi+Dm0KgxwdnE2N7+RVIihi0P/qiLiIp72ufZRjrRRw7Q0GuYP8jw6ZK0h5SGYiKGjLOCy7nSCnaDOozJOHy5I5Ycht6CD+TV1pESuux5hmpq1rxsEWi79jlwMQBdhtfPvIJNU3hpnn6R</vt:lpwstr>
  </property>
  <property fmtid="{D5CDD505-2E9C-101B-9397-08002B2CF9AE}" pid="4" name="_ms_pID_7253432">
    <vt:lpwstr>Frsbmfxl6ooXI+lsZs2+ICBSpX9SlJbjMhZx+cFe+qz3NCgYIG4eIU4iYAtE1IPnpm+f73tUQQ4SNUrpg8S06Pgu6DJ+vdO9WvWwcAWqw2ofHKZ5a2QRdHvz1iIwPEE5w719KocfxcfWsK33OwQ0H4pxJKu8ZZLwMMeMM191ZTx/QaEBwbKGgZh8IXOQN/gpthwsWXjZmo3mfMn3j25vAQwQ0C1uTtJrpImS7OZniU4szkDU</vt:lpwstr>
  </property>
  <property fmtid="{D5CDD505-2E9C-101B-9397-08002B2CF9AE}" pid="5" name="_ms_pID_725343_00">
    <vt:lpwstr>_ms_pID_725343</vt:lpwstr>
  </property>
  <property fmtid="{D5CDD505-2E9C-101B-9397-08002B2CF9AE}" pid="6" name="_ms_pID_7253431_00">
    <vt:lpwstr>_ms_pID_7253431</vt:lpwstr>
  </property>
  <property fmtid="{D5CDD505-2E9C-101B-9397-08002B2CF9AE}" pid="7" name="_ms_pID_7253432_00">
    <vt:lpwstr>_ms_pID_7253432</vt:lpwstr>
  </property>
  <property fmtid="{D5CDD505-2E9C-101B-9397-08002B2CF9AE}" pid="8" name="_ms_pID_7253433">
    <vt:lpwstr>GfJxEXfnJe00EzBCu+KQyLmeK9EJ98gw80NbYqdhwRUMY7F6ROELDHyMGL3L1y7qvL71h2Idqjndrjd+F6tk6apxRdWTPtrUIeeYcyEalhr1iOkJ9+9sQ/hfyRVpqRCRjakmAsShMGKKAgjEwAfExL4ulDY3Ern6vWSBhnTL9o8buAOb9fqstp2C/309bB38eCgjcRTglFjHofZ8tii+C4EPg290R4PSpHCKrH9pwFZAK+xY</vt:lpwstr>
  </property>
  <property fmtid="{D5CDD505-2E9C-101B-9397-08002B2CF9AE}" pid="9" name="_ms_pID_7253433_00">
    <vt:lpwstr>_ms_pID_7253433</vt:lpwstr>
  </property>
  <property fmtid="{D5CDD505-2E9C-101B-9397-08002B2CF9AE}" pid="10" name="_ms_pID_7253434">
    <vt:lpwstr>g5gBKICN+FruGYoCLwv/KRf8LKdtYteLhG91/UuD1lEo0T4X/vSs7MB4R1OKAYsiGLuyT+FO/D/N6l0uJhT5wV8ymwQwQ8ebjynJpnEMSkWgyJkJEQKdA/GH62EwS+qYPvoPfCRsQ16Se71R1pD+mZJf3bG4Sszy55EcHCtSOC/7KnnDYYHRgF1f5PvZIdiMU7lhzOK3aK7QUW5pqj/R/mBQ9e6XirQsi64x92kam7/YiuqW</vt:lpwstr>
  </property>
  <property fmtid="{D5CDD505-2E9C-101B-9397-08002B2CF9AE}" pid="11" name="_ms_pID_7253434_00">
    <vt:lpwstr>_ms_pID_7253434</vt:lpwstr>
  </property>
  <property fmtid="{D5CDD505-2E9C-101B-9397-08002B2CF9AE}" pid="12" name="_ms_pID_7253435">
    <vt:lpwstr>l8zMZXm9027LIFPZcm+cUyjM04DAUAL7XPF/dXx+40GC6xcBG4KoYyRGGmxPyxKLlfP6818gcK41BmvTKF42hlVUlr3ibzx4Bjet+4pEmFj77ATNXV1KiqJGg+BHb2mXB26Bqz23HDOMZuaoD9G2G3TRXFSRuftWz7D6zohCRmLvamBSplpGa69vstE2z0FKZHm0td9oMn3YL80Rq5KSAp3Sn1fRmpzjcjzrtyHnhJwjE+ph</vt:lpwstr>
  </property>
  <property fmtid="{D5CDD505-2E9C-101B-9397-08002B2CF9AE}" pid="13" name="_ms_pID_7253435_00">
    <vt:lpwstr>_ms_pID_7253435</vt:lpwstr>
  </property>
  <property fmtid="{D5CDD505-2E9C-101B-9397-08002B2CF9AE}" pid="14" name="_ms_pID_7253436">
    <vt:lpwstr>/MFl0gSydiGeibz9zCPuvyXpgdAJZSrSVK7ZrG3xD2J1+TjDzHBFIDTvoen38MRaXHF3NY1pC7wHEbGiJxqw1NEiGjPuQ4PVc/MznTkc0I4zBsosWU7HRnOPBlUJFXmDTuOZf7hg8FJGN1xdz5nlGVD+qTlmzGegQhooA7BWzsEeIMi79rfgL+p9jGkXbPhLE/TE5beERwb1m21XsV7nLDUA9wuQmzDBSMBZys2Td/Jqsri+</vt:lpwstr>
  </property>
  <property fmtid="{D5CDD505-2E9C-101B-9397-08002B2CF9AE}" pid="15" name="_ms_pID_7253436_00">
    <vt:lpwstr>_ms_pID_7253436</vt:lpwstr>
  </property>
  <property fmtid="{D5CDD505-2E9C-101B-9397-08002B2CF9AE}" pid="16" name="_ms_pID_7253437">
    <vt:lpwstr>v/QN5e+cAd8N4D+PmlBdIjTeT2MzuMNqSh3zGrWBLEQO71Q6uGoEuEeO3bZXOFgMIV2Nc3gtybOjqDq3sZmGkVKcxhpd3d3WxrmuUG4CvhyAnlAbU/X6JVuAgMU2jGcKqzt5+/9SHpK5u8O/uwD1WBskgRF4Ll0XXgDNP27/wOW74Y+rJbAKx7gGd66UYED0AHb19WoMrLUsZrVAPQMLph0ONJ9SFdneehFMCvoI1rGDmTFV</vt:lpwstr>
  </property>
  <property fmtid="{D5CDD505-2E9C-101B-9397-08002B2CF9AE}" pid="17" name="_ms_pID_7253437_00">
    <vt:lpwstr>_ms_pID_7253437</vt:lpwstr>
  </property>
  <property fmtid="{D5CDD505-2E9C-101B-9397-08002B2CF9AE}" pid="18" name="_ms_pID_7253438">
    <vt:lpwstr>Eldks0dBSyFTgqQgGJ5jqxuD6nVrWpLgAD4Ej6DQTMrQ/7LNgCXgGV80TsdOkE4XJ8SY1HbmlOnnKHGPTH2qv133+kVzhNsazg2LmNONJlTDVIWGXwBvw/VTI0Td33/Q7m5whKP/1/9Nq3ZMll0qRTq878uIxI0uS4GNOxthxYOo4DVUl7URN3Wb2ox3EeH46MrMc2UfOdumbZtIiOtUQ1mwehGholsLXzgIdoDqf4XC/mib</vt:lpwstr>
  </property>
  <property fmtid="{D5CDD505-2E9C-101B-9397-08002B2CF9AE}" pid="19" name="_ms_pID_7253438_00">
    <vt:lpwstr>_ms_pID_7253438</vt:lpwstr>
  </property>
  <property fmtid="{D5CDD505-2E9C-101B-9397-08002B2CF9AE}" pid="20" name="_ms_pID_7253439">
    <vt:lpwstr>Pt9s0J2eRSy4INBoBWeclyXK/coYnG4GxgSvaJSBogJyeNj0HXni2FXuXowWLVnW0UADYL3pELvKCi/d8VSnNYt1LK6lUnrBv0KkPj0S8Qm2+thR70Bhrxi4GKvDSDT+z2G053sh3qlRaSqxe546uBJaBBBiSjd8bPsPwLw61+fv4vcYmPHEy7Kh4HEiIYqS5kSc3tI4R1kIqwDH1FmKmuuXX1ENIhy5i48fJcJZ7QD3ewX+</vt:lpwstr>
  </property>
  <property fmtid="{D5CDD505-2E9C-101B-9397-08002B2CF9AE}" pid="21" name="_ms_pID_7253439_00">
    <vt:lpwstr>_ms_pID_7253439</vt:lpwstr>
  </property>
  <property fmtid="{D5CDD505-2E9C-101B-9397-08002B2CF9AE}" pid="22" name="_ms_pID_72534310">
    <vt:lpwstr>m25z3VO4nd4yE0tY8PCXQvu8G9YgKold1kYSqYyEP2xpwD1XcVeOcNgZkRzXwh5RFIXwrfFnm2ExwuaKFitTTJ0U3xQ2zDasuZpnFMJQ94T8cV+bwd1u4OERT5O+ud/IYdouK6zBX7ZzoCmOLnBh3zT7hrGg7ai1eYuXU7nQLkJ4FifhhBwQUS/zWCnRwiiVVZdqNj4TpQdiAj33Zg+LZyH+OKV6InrxufeguXI+OKCg0wSm</vt:lpwstr>
  </property>
  <property fmtid="{D5CDD505-2E9C-101B-9397-08002B2CF9AE}" pid="23" name="_ms_pID_72534310_00">
    <vt:lpwstr>_ms_pID_72534310</vt:lpwstr>
  </property>
  <property fmtid="{D5CDD505-2E9C-101B-9397-08002B2CF9AE}" pid="24" name="_ms_pID_72534311">
    <vt:lpwstr>JuDSaHJjOVj42EzH9eVbBc9CBrBDuc8xRXY/ps/5DmL4NsSAelFiyEJ04Qxeg5jUo+QXruHzMBMQKO0+O1DC4dQJs3dOTsCv3wqqrPf6xCnDrbtdgH7cKa1lL5ydlG5HALnDPdpAiEbibQ34PnGprRxV5K1ne/Ben+X+1Icgk/xGxV71tGRtUg6G5Zlv1XuSycKcuP0lFzNrCI+w6VdW8BdzLA4=</vt:lpwstr>
  </property>
  <property fmtid="{D5CDD505-2E9C-101B-9397-08002B2CF9AE}" pid="25" name="_ms_pID_72534311_00">
    <vt:lpwstr>_ms_pID_72534311</vt:lpwstr>
  </property>
  <property fmtid="{D5CDD505-2E9C-101B-9397-08002B2CF9AE}" pid="26" name="_ms_pID_72534312">
    <vt:lpwstr>/yfZ4czZ59UV8/NrsE0kbA==</vt:lpwstr>
  </property>
  <property fmtid="{D5CDD505-2E9C-101B-9397-08002B2CF9AE}" pid="27" name="_ms_pID_72534312_00">
    <vt:lpwstr>_ms_pID_72534312</vt:lpwstr>
  </property>
  <property fmtid="{D5CDD505-2E9C-101B-9397-08002B2CF9AE}" pid="28" name="_new_ms_pID_72543">
    <vt:lpwstr>(3)nCf1xpqXPYT8RfBO5Ve4UkkDWZuIY3iYDGd2p5gujpGqtnkqN+KVpqLus0mXjQQvDFd/fD9M
HnlbksKOFyXvpfrHNkgQbVu8kz/OErbgGUHyJ1cdUiuLR4wtX1HDUMPfs1Ve80fKChup64f8
HahZ7d55NHhFdkKMPLoAB3YL50SaXDWgQZkPGMKvA0F7m6crLfa0czIez5P5Fj68nMeymwxA
SrHrgFvlX+SFpUxmoV</vt:lpwstr>
  </property>
  <property fmtid="{D5CDD505-2E9C-101B-9397-08002B2CF9AE}" pid="29" name="_new_ms_pID_725431">
    <vt:lpwstr>qbh7DaZW3rk+Oab6jfYlEnZ7vzqIfJ1/bADbUrdBdvsSa2aDBlRF5Z
QWom8/UHqbOBlNlcFIyvEpLIA+LCeEro6VMQK/ik4idn6bkeAqW20gzOVd3q6Mch7j737r/7
z1LplAHosNzXjw12G1+xbwXSkwoEyrmyk/y1E95DBwwRB58eRHFvPnn9vKG4ZooM6mfJfsip
3JYKh5TDNJyHpLS7gG+gX389S0xEpAbfDgWi</vt:lpwstr>
  </property>
  <property fmtid="{D5CDD505-2E9C-101B-9397-08002B2CF9AE}" pid="30" name="_new_ms_pID_725432">
    <vt:lpwstr>SJkphKn5KKZhnhC6QDlxJ4KJJuEsV4cbsp7o
gvXnCHAMb/3CgfOoNcxXOX2pIOFfOiZtiRJAC8xqN7UCMePCKG3oFCYXMyA7IIlz7cGzNxBu
</vt:lpwstr>
  </property>
  <property fmtid="{D5CDD505-2E9C-101B-9397-08002B2CF9AE}" pid="31" name="sflag">
    <vt:lpwstr>1421071364</vt:lpwstr>
  </property>
  <property fmtid="{D5CDD505-2E9C-101B-9397-08002B2CF9AE}" pid="32" name="TitusGUID">
    <vt:lpwstr>b3b4dabd-658b-48a8-a5db-f40f5d797a57</vt:lpwstr>
  </property>
  <property fmtid="{D5CDD505-2E9C-101B-9397-08002B2CF9AE}" pid="33" name="CTP_TimeStamp">
    <vt:lpwstr>2016-03-15 04:16:58Z</vt:lpwstr>
  </property>
  <property fmtid="{D5CDD505-2E9C-101B-9397-08002B2CF9AE}" pid="34" name="CTP_BU">
    <vt:lpwstr>NA</vt:lpwstr>
  </property>
  <property fmtid="{D5CDD505-2E9C-101B-9397-08002B2CF9AE}" pid="35" name="CTP_IDSID">
    <vt:lpwstr>NA</vt:lpwstr>
  </property>
  <property fmtid="{D5CDD505-2E9C-101B-9397-08002B2CF9AE}" pid="36" name="CTP_WWID">
    <vt:lpwstr>NA</vt:lpwstr>
  </property>
  <property fmtid="{D5CDD505-2E9C-101B-9397-08002B2CF9AE}" pid="37" name="CTPClassification">
    <vt:lpwstr>CTP_PUBLIC</vt:lpwstr>
  </property>
</Properties>
</file>