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74" r:id="rId7"/>
    <p:sldId id="283" r:id="rId8"/>
    <p:sldId id="263" r:id="rId9"/>
    <p:sldId id="270" r:id="rId10"/>
    <p:sldId id="281" r:id="rId11"/>
    <p:sldId id="282" r:id="rId12"/>
    <p:sldId id="267" r:id="rId13"/>
    <p:sldId id="268" r:id="rId14"/>
    <p:sldId id="284" r:id="rId15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57"/>
            <p14:sldId id="274"/>
            <p14:sldId id="283"/>
            <p14:sldId id="263"/>
            <p14:sldId id="270"/>
            <p14:sldId id="281"/>
            <p14:sldId id="282"/>
            <p14:sldId id="267"/>
            <p14:sldId id="268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:p15="http://schemas.microsoft.com/office/powerpoint/2012/main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4" autoAdjust="0"/>
    <p:restoredTop sz="94660"/>
  </p:normalViewPr>
  <p:slideViewPr>
    <p:cSldViewPr>
      <p:cViewPr varScale="1">
        <p:scale>
          <a:sx n="70" d="100"/>
          <a:sy n="70" d="100"/>
        </p:scale>
        <p:origin x="1368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50" y="58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4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1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3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smtClean="0"/>
              <a:t>InterDigital,</a:t>
            </a:r>
            <a:r>
              <a:rPr lang="en-GB" baseline="0" noProof="0" dirty="0" smtClean="0"/>
              <a:t> Inc.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802.11-16/0339r0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21" Type="http://schemas.openxmlformats.org/officeDocument/2006/relationships/image" Target="../media/image24.png"/><Relationship Id="rId7" Type="http://schemas.openxmlformats.org/officeDocument/2006/relationships/image" Target="../media/image100.png"/><Relationship Id="rId12" Type="http://schemas.openxmlformats.org/officeDocument/2006/relationships/image" Target="../media/image150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140.png"/><Relationship Id="rId24" Type="http://schemas.openxmlformats.org/officeDocument/2006/relationships/image" Target="../media/image27.png"/><Relationship Id="rId5" Type="http://schemas.openxmlformats.org/officeDocument/2006/relationships/image" Target="../media/image80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0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0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Visio_2003-2010_Drawing2.vsd"/><Relationship Id="rId5" Type="http://schemas.openxmlformats.org/officeDocument/2006/relationships/image" Target="../media/image4.pn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3.vsdx"/><Relationship Id="rId3" Type="http://schemas.openxmlformats.org/officeDocument/2006/relationships/image" Target="../media/image9.png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Visio_Drawing2.vsdx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Drawing1.vsdx"/><Relationship Id="rId9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0870"/>
            <a:ext cx="7770813" cy="125489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Channel Modeling with PAA Orientations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855537"/>
              </p:ext>
            </p:extLst>
          </p:nvPr>
        </p:nvGraphicFramePr>
        <p:xfrm>
          <a:off x="564356" y="3911601"/>
          <a:ext cx="8089900" cy="253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2" name="Document" r:id="rId4" imgW="8290118" imgH="2594961" progId="Word.Document.8">
                  <p:embed/>
                </p:oleObj>
              </mc:Choice>
              <mc:Fallback>
                <p:oleObj name="Document" r:id="rId4" imgW="8290118" imgH="25949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" y="3911601"/>
                        <a:ext cx="8089900" cy="2535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A. </a:t>
            </a:r>
            <a:r>
              <a:rPr lang="en-US" sz="1800" b="0" dirty="0" err="1" smtClean="0">
                <a:ea typeface="Times New Roman"/>
                <a:cs typeface="Times New Roman"/>
                <a:sym typeface="Times New Roman"/>
              </a:rPr>
              <a:t>Maltsev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,</a:t>
            </a:r>
            <a:r>
              <a:rPr lang="en-US" altLang="en-US" sz="1800" b="0" dirty="0" smtClean="0"/>
              <a:t> </a:t>
            </a:r>
            <a:r>
              <a:rPr lang="en-US" altLang="en-US" sz="1800" b="0" i="1" dirty="0" smtClean="0"/>
              <a:t>et al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, “</a:t>
            </a:r>
            <a:r>
              <a:rPr lang="en-US" sz="1800" b="0" dirty="0" smtClean="0"/>
              <a:t>Channel models for IEEE 802.11ay</a:t>
            </a:r>
            <a:r>
              <a:rPr lang="en-US" altLang="en-US" sz="1800" b="0" dirty="0" smtClean="0"/>
              <a:t>,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” IEEE doc. 11-15/1150r1.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A. </a:t>
            </a:r>
            <a:r>
              <a:rPr lang="en-US" sz="1800" b="0" dirty="0" err="1">
                <a:ea typeface="Times New Roman"/>
                <a:cs typeface="Times New Roman"/>
                <a:sym typeface="Times New Roman"/>
              </a:rPr>
              <a:t>Maltsev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,</a:t>
            </a:r>
            <a:r>
              <a:rPr lang="en-US" altLang="en-US" sz="1800" b="0" dirty="0"/>
              <a:t> </a:t>
            </a:r>
            <a:r>
              <a:rPr lang="en-US" altLang="en-US" sz="1800" b="0" i="1" dirty="0"/>
              <a:t>et al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, “</a:t>
            </a:r>
            <a:r>
              <a:rPr lang="da-DK" sz="1800" b="0" dirty="0"/>
              <a:t>Channel Models for 60 GHz WLAN Systems</a:t>
            </a:r>
            <a:r>
              <a:rPr lang="en-US" altLang="en-US" sz="1800" b="0" dirty="0"/>
              <a:t>,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” IEEE doc.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11-09/0334r8.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A. </a:t>
            </a:r>
            <a:r>
              <a:rPr lang="en-US" sz="1800" b="0" dirty="0" err="1" smtClean="0">
                <a:ea typeface="Times New Roman"/>
                <a:cs typeface="Times New Roman"/>
                <a:sym typeface="Times New Roman"/>
              </a:rPr>
              <a:t>Maltsev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,</a:t>
            </a:r>
            <a:r>
              <a:rPr lang="en-US" altLang="en-US" sz="1800" b="0" dirty="0" smtClean="0"/>
              <a:t> </a:t>
            </a:r>
            <a:r>
              <a:rPr lang="en-US" altLang="en-US" sz="1800" b="0" i="1" dirty="0" smtClean="0"/>
              <a:t>et al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, “</a:t>
            </a:r>
            <a:r>
              <a:rPr lang="en-US" altLang="en-US" sz="1800" b="0" dirty="0" smtClean="0"/>
              <a:t>Experimental Measurements for Short Range LOS SU-MIMO,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” IEEE doc. 11-15/0632r1.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R. Yang and A.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Sahin, “Feasibility of SU-MIMO under Array Alignment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Method,” IEEE Doc. 11-15/1333r1</a:t>
            </a:r>
          </a:p>
          <a:p>
            <a:pPr marL="0" indent="0" algn="just" defTabSz="914400">
              <a:spcBef>
                <a:spcPct val="20000"/>
              </a:spcBef>
              <a:buClrTx/>
              <a:buSzTx/>
            </a:pPr>
            <a:endParaRPr lang="en-US" sz="1800" b="0" dirty="0" smtClean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 smtClean="0">
              <a:ea typeface="Times New Roman"/>
              <a:cs typeface="Times New Roman"/>
              <a:sym typeface="Times New Roman"/>
            </a:endParaRP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56841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0" name="Straight Arrow Connector 209"/>
          <p:cNvCxnSpPr/>
          <p:nvPr/>
        </p:nvCxnSpPr>
        <p:spPr>
          <a:xfrm>
            <a:off x="7200615" y="3410329"/>
            <a:ext cx="198024" cy="582777"/>
          </a:xfrm>
          <a:prstGeom prst="straightConnector1">
            <a:avLst/>
          </a:prstGeom>
          <a:ln w="31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Freeform 154"/>
          <p:cNvSpPr/>
          <p:nvPr/>
        </p:nvSpPr>
        <p:spPr bwMode="auto">
          <a:xfrm rot="16200000">
            <a:off x="2598949" y="3323209"/>
            <a:ext cx="183854" cy="68285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Example of Euler Rotations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47800" y="193516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Parallelogram 15"/>
          <p:cNvSpPr/>
          <p:nvPr/>
        </p:nvSpPr>
        <p:spPr bwMode="auto">
          <a:xfrm>
            <a:off x="1447800" y="3305681"/>
            <a:ext cx="1130811" cy="295742"/>
          </a:xfrm>
          <a:prstGeom prst="parallelogram">
            <a:avLst>
              <a:gd name="adj" fmla="val 16671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728104" y="2500335"/>
                <a:ext cx="358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104" y="2500335"/>
                <a:ext cx="35856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Arrow Connector 62"/>
          <p:cNvCxnSpPr/>
          <p:nvPr/>
        </p:nvCxnSpPr>
        <p:spPr>
          <a:xfrm flipV="1">
            <a:off x="2027996" y="3449284"/>
            <a:ext cx="900292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0800000">
            <a:off x="2030450" y="2664148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3600000">
            <a:off x="1690478" y="3259367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818313" y="3268006"/>
                <a:ext cx="376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313" y="3268006"/>
                <a:ext cx="37619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099548" y="3508982"/>
                <a:ext cx="372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548" y="3508982"/>
                <a:ext cx="37279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3" name="Straight Arrow Connector 152"/>
          <p:cNvCxnSpPr/>
          <p:nvPr/>
        </p:nvCxnSpPr>
        <p:spPr>
          <a:xfrm>
            <a:off x="2030164" y="3446951"/>
            <a:ext cx="146048" cy="431361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V="1">
            <a:off x="2037958" y="3185804"/>
            <a:ext cx="850347" cy="269848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 bwMode="auto">
          <a:xfrm>
            <a:off x="1723950" y="3655888"/>
            <a:ext cx="362714" cy="72452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2813130" y="2948211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130" y="2948211"/>
                <a:ext cx="431528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/>
              <p:cNvSpPr txBox="1"/>
              <p:nvPr/>
            </p:nvSpPr>
            <p:spPr>
              <a:xfrm>
                <a:off x="1958706" y="3803223"/>
                <a:ext cx="425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7" name="TextBox 1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706" y="3803223"/>
                <a:ext cx="42511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9" name="Parallelogram 158"/>
          <p:cNvSpPr/>
          <p:nvPr/>
        </p:nvSpPr>
        <p:spPr bwMode="auto">
          <a:xfrm>
            <a:off x="4050125" y="3299746"/>
            <a:ext cx="1130811" cy="295742"/>
          </a:xfrm>
          <a:prstGeom prst="parallelogram">
            <a:avLst>
              <a:gd name="adj" fmla="val 16671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/>
              <p:cNvSpPr txBox="1"/>
              <p:nvPr/>
            </p:nvSpPr>
            <p:spPr>
              <a:xfrm>
                <a:off x="4330429" y="2494400"/>
                <a:ext cx="358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0" name="TextBox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429" y="2494400"/>
                <a:ext cx="35856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1" name="Straight Arrow Connector 160"/>
          <p:cNvCxnSpPr/>
          <p:nvPr/>
        </p:nvCxnSpPr>
        <p:spPr>
          <a:xfrm flipV="1">
            <a:off x="4630321" y="3443349"/>
            <a:ext cx="900292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rot="10800000">
            <a:off x="4632775" y="2658213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 rot="3600000">
            <a:off x="4292803" y="3253432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TextBox 163"/>
              <p:cNvSpPr txBox="1"/>
              <p:nvPr/>
            </p:nvSpPr>
            <p:spPr>
              <a:xfrm>
                <a:off x="5420638" y="3262071"/>
                <a:ext cx="376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4" name="TextBox 1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638" y="3262071"/>
                <a:ext cx="376193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TextBox 164"/>
              <p:cNvSpPr txBox="1"/>
              <p:nvPr/>
            </p:nvSpPr>
            <p:spPr>
              <a:xfrm>
                <a:off x="3701873" y="3503047"/>
                <a:ext cx="372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5" name="TextBox 1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873" y="3503047"/>
                <a:ext cx="37279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6" name="Straight Arrow Connector 165"/>
          <p:cNvCxnSpPr/>
          <p:nvPr/>
        </p:nvCxnSpPr>
        <p:spPr>
          <a:xfrm flipH="1" flipV="1">
            <a:off x="4164914" y="2863732"/>
            <a:ext cx="467575" cy="577284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V="1">
            <a:off x="4640283" y="2942276"/>
            <a:ext cx="656973" cy="507441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Freeform 167"/>
          <p:cNvSpPr/>
          <p:nvPr/>
        </p:nvSpPr>
        <p:spPr bwMode="auto">
          <a:xfrm rot="15333845">
            <a:off x="4932646" y="3248697"/>
            <a:ext cx="162625" cy="45719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169"/>
              <p:cNvSpPr txBox="1"/>
              <p:nvPr/>
            </p:nvSpPr>
            <p:spPr>
              <a:xfrm>
                <a:off x="4561031" y="3797288"/>
                <a:ext cx="425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0" name="TextBox 1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031" y="3797288"/>
                <a:ext cx="42511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4" name="Straight Arrow Connector 183"/>
          <p:cNvCxnSpPr/>
          <p:nvPr/>
        </p:nvCxnSpPr>
        <p:spPr>
          <a:xfrm flipV="1">
            <a:off x="4640283" y="3268006"/>
            <a:ext cx="772391" cy="172112"/>
          </a:xfrm>
          <a:prstGeom prst="straightConnector1">
            <a:avLst/>
          </a:prstGeom>
          <a:ln w="31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>
            <a:off x="5185149" y="3032805"/>
            <a:ext cx="0" cy="272876"/>
          </a:xfrm>
          <a:prstGeom prst="straightConnector1">
            <a:avLst/>
          </a:prstGeom>
          <a:ln w="31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4643042" y="3463592"/>
            <a:ext cx="146048" cy="431361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9" name="TextBox 188"/>
              <p:cNvSpPr txBox="1"/>
              <p:nvPr/>
            </p:nvSpPr>
            <p:spPr>
              <a:xfrm>
                <a:off x="5219759" y="2645333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9" name="TextBox 1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759" y="2645333"/>
                <a:ext cx="431528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/>
              <p:cNvSpPr txBox="1"/>
              <p:nvPr/>
            </p:nvSpPr>
            <p:spPr>
              <a:xfrm>
                <a:off x="3827771" y="2619497"/>
                <a:ext cx="4138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0" name="TextBox 1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771" y="2619497"/>
                <a:ext cx="41389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1" name="Freeform 190"/>
          <p:cNvSpPr/>
          <p:nvPr/>
        </p:nvSpPr>
        <p:spPr bwMode="auto">
          <a:xfrm rot="9933845">
            <a:off x="4444860" y="3143636"/>
            <a:ext cx="162625" cy="45719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2" name="Parallelogram 191"/>
          <p:cNvSpPr/>
          <p:nvPr/>
        </p:nvSpPr>
        <p:spPr bwMode="auto">
          <a:xfrm>
            <a:off x="6618251" y="3263227"/>
            <a:ext cx="1130811" cy="295742"/>
          </a:xfrm>
          <a:prstGeom prst="parallelogram">
            <a:avLst>
              <a:gd name="adj" fmla="val 16671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3" name="TextBox 192"/>
              <p:cNvSpPr txBox="1"/>
              <p:nvPr/>
            </p:nvSpPr>
            <p:spPr>
              <a:xfrm>
                <a:off x="6898555" y="2457881"/>
                <a:ext cx="358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3" name="TextBox 1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555" y="2457881"/>
                <a:ext cx="358560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4" name="Straight Arrow Connector 193"/>
          <p:cNvCxnSpPr/>
          <p:nvPr/>
        </p:nvCxnSpPr>
        <p:spPr>
          <a:xfrm flipV="1">
            <a:off x="7198447" y="3406830"/>
            <a:ext cx="900292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/>
          <p:nvPr/>
        </p:nvCxnSpPr>
        <p:spPr>
          <a:xfrm rot="10800000">
            <a:off x="7200901" y="2621694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/>
          <p:nvPr/>
        </p:nvCxnSpPr>
        <p:spPr>
          <a:xfrm rot="3600000">
            <a:off x="6860929" y="3216913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TextBox 196"/>
              <p:cNvSpPr txBox="1"/>
              <p:nvPr/>
            </p:nvSpPr>
            <p:spPr>
              <a:xfrm>
                <a:off x="7988764" y="3225552"/>
                <a:ext cx="376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7" name="TextBox 1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764" y="3225552"/>
                <a:ext cx="376193" cy="369332"/>
              </a:xfrm>
              <a:prstGeom prst="rect">
                <a:avLst/>
              </a:prstGeom>
              <a:blipFill rotWithShape="0">
                <a:blip r:embed="rId1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8" name="TextBox 197"/>
              <p:cNvSpPr txBox="1"/>
              <p:nvPr/>
            </p:nvSpPr>
            <p:spPr>
              <a:xfrm>
                <a:off x="6269999" y="3466528"/>
                <a:ext cx="372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8" name="TextBox 1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999" y="3466528"/>
                <a:ext cx="372794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9" name="Straight Arrow Connector 198"/>
          <p:cNvCxnSpPr/>
          <p:nvPr/>
        </p:nvCxnSpPr>
        <p:spPr>
          <a:xfrm flipH="1" flipV="1">
            <a:off x="6733040" y="2827213"/>
            <a:ext cx="467575" cy="577284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 flipV="1">
            <a:off x="7208409" y="2755829"/>
            <a:ext cx="416085" cy="657370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1" name="Freeform 200"/>
          <p:cNvSpPr/>
          <p:nvPr/>
        </p:nvSpPr>
        <p:spPr bwMode="auto">
          <a:xfrm rot="18033845">
            <a:off x="7290645" y="3638543"/>
            <a:ext cx="162625" cy="45719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2" name="TextBox 201"/>
              <p:cNvSpPr txBox="1"/>
              <p:nvPr/>
            </p:nvSpPr>
            <p:spPr>
              <a:xfrm>
                <a:off x="7009854" y="3777854"/>
                <a:ext cx="425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2" name="TextBox 2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854" y="3777854"/>
                <a:ext cx="425116" cy="369332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4" name="Straight Arrow Connector 203"/>
          <p:cNvCxnSpPr/>
          <p:nvPr/>
        </p:nvCxnSpPr>
        <p:spPr>
          <a:xfrm>
            <a:off x="7753275" y="2996286"/>
            <a:ext cx="0" cy="272876"/>
          </a:xfrm>
          <a:prstGeom prst="straightConnector1">
            <a:avLst/>
          </a:prstGeom>
          <a:ln w="31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>
            <a:off x="7211168" y="3412298"/>
            <a:ext cx="378232" cy="370215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7" name="TextBox 206"/>
              <p:cNvSpPr txBox="1"/>
              <p:nvPr/>
            </p:nvSpPr>
            <p:spPr>
              <a:xfrm>
                <a:off x="6395897" y="2582978"/>
                <a:ext cx="4138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7" name="TextBox 2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897" y="2582978"/>
                <a:ext cx="413896" cy="369332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8" name="Freeform 207"/>
          <p:cNvSpPr/>
          <p:nvPr/>
        </p:nvSpPr>
        <p:spPr bwMode="auto">
          <a:xfrm rot="13533845">
            <a:off x="7470523" y="2998777"/>
            <a:ext cx="178353" cy="75520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3" name="Straight Arrow Connector 202"/>
          <p:cNvCxnSpPr/>
          <p:nvPr/>
        </p:nvCxnSpPr>
        <p:spPr>
          <a:xfrm flipV="1">
            <a:off x="7208409" y="2916748"/>
            <a:ext cx="649641" cy="486852"/>
          </a:xfrm>
          <a:prstGeom prst="straightConnector1">
            <a:avLst/>
          </a:prstGeom>
          <a:ln w="31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" name="Arc 217"/>
          <p:cNvSpPr/>
          <p:nvPr/>
        </p:nvSpPr>
        <p:spPr bwMode="auto">
          <a:xfrm rot="20700000">
            <a:off x="4596709" y="3593302"/>
            <a:ext cx="230649" cy="149301"/>
          </a:xfrm>
          <a:prstGeom prst="arc">
            <a:avLst>
              <a:gd name="adj1" fmla="val 16200000"/>
              <a:gd name="adj2" fmla="val 13963176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0" name="Arc 219"/>
          <p:cNvSpPr/>
          <p:nvPr/>
        </p:nvSpPr>
        <p:spPr bwMode="auto">
          <a:xfrm>
            <a:off x="1926280" y="2934620"/>
            <a:ext cx="230649" cy="149301"/>
          </a:xfrm>
          <a:prstGeom prst="arc">
            <a:avLst>
              <a:gd name="adj1" fmla="val 16200000"/>
              <a:gd name="adj2" fmla="val 13963176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1" name="Arc 220"/>
          <p:cNvSpPr/>
          <p:nvPr/>
        </p:nvSpPr>
        <p:spPr bwMode="auto">
          <a:xfrm rot="19800000">
            <a:off x="6779205" y="2952978"/>
            <a:ext cx="230649" cy="149301"/>
          </a:xfrm>
          <a:prstGeom prst="arc">
            <a:avLst>
              <a:gd name="adj1" fmla="val 16200000"/>
              <a:gd name="adj2" fmla="val 13963176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6" name="Rectangle 225"/>
              <p:cNvSpPr/>
              <p:nvPr/>
            </p:nvSpPr>
            <p:spPr>
              <a:xfrm>
                <a:off x="1576708" y="3643400"/>
                <a:ext cx="54425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b/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6" name="Rectangle 2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708" y="3643400"/>
                <a:ext cx="544252" cy="338554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Rectangle 226"/>
              <p:cNvSpPr/>
              <p:nvPr/>
            </p:nvSpPr>
            <p:spPr>
              <a:xfrm>
                <a:off x="4294945" y="2811372"/>
                <a:ext cx="5170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  <m:sub/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7" name="Rectangle 2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945" y="2811372"/>
                <a:ext cx="517001" cy="338554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Rectangle 227"/>
              <p:cNvSpPr/>
              <p:nvPr/>
            </p:nvSpPr>
            <p:spPr>
              <a:xfrm>
                <a:off x="7544051" y="2640412"/>
                <a:ext cx="5422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  <m:sub/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8" name="Rectangle 2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4051" y="2640412"/>
                <a:ext cx="542264" cy="338554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8748" y="4518940"/>
                <a:ext cx="2658420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748" y="4518940"/>
                <a:ext cx="2658420" cy="596253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503703" y="4416366"/>
                <a:ext cx="2616486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703" y="4416366"/>
                <a:ext cx="2616486" cy="693588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204019" y="4375094"/>
                <a:ext cx="2658420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Ψ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Ψ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Ψ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Ψ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019" y="4375094"/>
                <a:ext cx="2658420" cy="596253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04026" y="5628442"/>
                <a:ext cx="22523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</m:d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Φ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026" y="5628442"/>
                <a:ext cx="2252348" cy="276999"/>
              </a:xfrm>
              <a:prstGeom prst="rect">
                <a:avLst/>
              </a:prstGeom>
              <a:blipFill rotWithShape="0">
                <a:blip r:embed="rId26"/>
                <a:stretch>
                  <a:fillRect l="-1892" r="-3243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121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60538"/>
            <a:ext cx="77708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this study, we use an example to demonstrate the impact of polarized antenna orientation on the capacity </a:t>
            </a:r>
            <a:r>
              <a:rPr lang="en-US" dirty="0"/>
              <a:t>for different PAA </a:t>
            </a:r>
            <a:r>
              <a:rPr lang="en-US" dirty="0" smtClean="0"/>
              <a:t>configurations.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We propose to include orientation information of the antennas in the channel model explicitly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734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25503"/>
          </a:xfrm>
        </p:spPr>
        <p:txBody>
          <a:bodyPr/>
          <a:lstStyle/>
          <a:p>
            <a:r>
              <a:rPr lang="en-US" dirty="0" smtClean="0"/>
              <a:t>Background: Polarization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7413" y="6500214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73462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802.11ay channel model [1] adopts the polarization model of 802.11ad [2].</a:t>
            </a:r>
            <a:endParaRPr lang="en-US" sz="2800" b="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582987"/>
              </p:ext>
            </p:extLst>
          </p:nvPr>
        </p:nvGraphicFramePr>
        <p:xfrm>
          <a:off x="1124004" y="2177293"/>
          <a:ext cx="3733800" cy="614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7" name="Equation" r:id="rId3" imgW="2870200" imgH="457200" progId="Equation.3">
                  <p:embed/>
                </p:oleObj>
              </mc:Choice>
              <mc:Fallback>
                <p:oleObj name="Equation" r:id="rId3" imgW="28702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004" y="2177293"/>
                        <a:ext cx="3733800" cy="6147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2871313" y="2629160"/>
            <a:ext cx="0" cy="405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 flipH="1">
            <a:off x="1925373" y="2683108"/>
            <a:ext cx="488741" cy="3995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3225372" y="2664442"/>
            <a:ext cx="1632432" cy="405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943143" y="3110725"/>
            <a:ext cx="2276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Gain coefficients between the orthogonal electric components.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2798" y="314241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Jones vectors at the receiver side.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011138" y="3110725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Jones vectors at the transmitter side.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0" name="Table 5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1631854"/>
                  </p:ext>
                </p:extLst>
              </p:nvPr>
            </p:nvGraphicFramePr>
            <p:xfrm>
              <a:off x="417915" y="4261525"/>
              <a:ext cx="5424744" cy="1687419"/>
            </p:xfrm>
            <a:graphic>
              <a:graphicData uri="http://schemas.openxmlformats.org/drawingml/2006/table">
                <a:tbl>
                  <a:tblPr firstRow="1" firstCol="1" lastRow="1" lastCol="1" bandRow="1" bandCol="1"/>
                  <a:tblGrid>
                    <a:gridCol w="3048018"/>
                    <a:gridCol w="2376726"/>
                  </a:tblGrid>
                  <a:tr h="216799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Antenna polarization type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Corresponding Jones vector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272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Linear polarized in the </a:t>
                          </a:r>
                          <a:r>
                            <a:rPr lang="en-US" sz="1400" i="1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  <a:sym typeface="Symbol" panose="05050102010706020507" pitchFamily="18" charset="2"/>
                            </a:rPr>
                            <a:t></a:t>
                          </a: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-direction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1 0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400" b="0" i="0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T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272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Linear polarized in the </a:t>
                          </a:r>
                          <a:r>
                            <a:rPr lang="en-US" sz="1400" i="1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φ</a:t>
                          </a: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-direction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0</m:t>
                                        </m:r>
                                        <m: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 </m:t>
                                        </m:r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400" b="0" i="0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T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9258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Left hand circular polarized (LHCP)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  <m:sSup>
                                  <m:sSup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1 </m:t>
                                        </m:r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𝑗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400" b="0" i="0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T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9258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Right hand circular polarized (RHCP)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  <m:sSup>
                                  <m:sSup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1 </m:t>
                                        </m:r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−</m:t>
                                        </m:r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𝑗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400" b="0" i="0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T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0" name="Table 5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1631854"/>
                  </p:ext>
                </p:extLst>
              </p:nvPr>
            </p:nvGraphicFramePr>
            <p:xfrm>
              <a:off x="417915" y="4261525"/>
              <a:ext cx="5424744" cy="1687419"/>
            </p:xfrm>
            <a:graphic>
              <a:graphicData uri="http://schemas.openxmlformats.org/drawingml/2006/table">
                <a:tbl>
                  <a:tblPr firstRow="1" firstCol="1" lastRow="1" lastCol="1" bandRow="1" bandCol="1"/>
                  <a:tblGrid>
                    <a:gridCol w="3048018"/>
                    <a:gridCol w="2376726"/>
                  </a:tblGrid>
                  <a:tr h="216799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Antenna polarization type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Corresponding Jones vector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272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Linear polarized in the </a:t>
                          </a:r>
                          <a:r>
                            <a:rPr lang="en-US" sz="1400" i="1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  <a:sym typeface="Symbol" panose="05050102010706020507" pitchFamily="18" charset="2"/>
                            </a:rPr>
                            <a:t></a:t>
                          </a: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-direction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128718" t="-115385" r="-513" b="-523077"/>
                          </a:stretch>
                        </a:blipFill>
                      </a:tcPr>
                    </a:tc>
                  </a:tr>
                  <a:tr h="24272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Linear polarized in the </a:t>
                          </a:r>
                          <a:r>
                            <a:rPr lang="en-US" sz="1400" i="1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φ</a:t>
                          </a: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-direction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128718" t="-210000" r="-513" b="-410000"/>
                          </a:stretch>
                        </a:blipFill>
                      </a:tcPr>
                    </a:tc>
                  </a:tr>
                  <a:tr h="49258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Left hand circular polarized (LHCP)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128718" t="-153086" r="-513" b="-102469"/>
                          </a:stretch>
                        </a:blipFill>
                      </a:tcPr>
                    </a:tc>
                  </a:tr>
                  <a:tr h="49258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Right hand circular polarized (RHCP)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128718" t="-253086" r="-513" b="-24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895885"/>
              </p:ext>
            </p:extLst>
          </p:nvPr>
        </p:nvGraphicFramePr>
        <p:xfrm>
          <a:off x="6019799" y="1600200"/>
          <a:ext cx="3193522" cy="293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8" name="Visio" r:id="rId6" imgW="3055315" imgH="2793187" progId="Visio.Drawing.11">
                  <p:embed/>
                </p:oleObj>
              </mc:Choice>
              <mc:Fallback>
                <p:oleObj name="Visio" r:id="rId6" imgW="3055315" imgH="2793187" progId="Visio.Drawing.11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799" y="1600200"/>
                        <a:ext cx="3193522" cy="2930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7851" y="4566998"/>
            <a:ext cx="27213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T</a:t>
            </a:r>
            <a:r>
              <a:rPr lang="en-GB" sz="2000" dirty="0" smtClean="0">
                <a:solidFill>
                  <a:schemeClr val="tx1"/>
                </a:solidFill>
              </a:rPr>
              <a:t>he </a:t>
            </a:r>
            <a:r>
              <a:rPr lang="en-GB" sz="2000" dirty="0">
                <a:solidFill>
                  <a:schemeClr val="tx1"/>
                </a:solidFill>
              </a:rPr>
              <a:t>orthogonal components of Jones vector are defined for </a:t>
            </a:r>
            <a:r>
              <a:rPr lang="en-GB" sz="2000" i="1" dirty="0">
                <a:solidFill>
                  <a:schemeClr val="tx1"/>
                </a:solidFill>
              </a:rPr>
              <a:t>E</a:t>
            </a:r>
            <a:r>
              <a:rPr lang="en-GB" sz="2000" i="1" baseline="-25000" dirty="0">
                <a:solidFill>
                  <a:schemeClr val="tx1"/>
                </a:solidFill>
                <a:sym typeface="Symbol" panose="05050102010706020507" pitchFamily="18" charset="2"/>
              </a:rPr>
              <a:t></a:t>
            </a:r>
            <a:r>
              <a:rPr lang="en-GB" sz="2000" dirty="0">
                <a:solidFill>
                  <a:schemeClr val="tx1"/>
                </a:solidFill>
              </a:rPr>
              <a:t> and </a:t>
            </a:r>
            <a:r>
              <a:rPr lang="en-GB" sz="2000" i="1" dirty="0" err="1">
                <a:solidFill>
                  <a:schemeClr val="tx1"/>
                </a:solidFill>
              </a:rPr>
              <a:t>E</a:t>
            </a:r>
            <a:r>
              <a:rPr lang="en-GB" sz="2000" i="1" baseline="-25000" dirty="0" err="1">
                <a:solidFill>
                  <a:schemeClr val="tx1"/>
                </a:solidFill>
              </a:rPr>
              <a:t>φ</a:t>
            </a:r>
            <a:r>
              <a:rPr lang="en-GB" sz="2000" dirty="0">
                <a:solidFill>
                  <a:schemeClr val="tx1"/>
                </a:solidFill>
              </a:rPr>
              <a:t> components </a:t>
            </a:r>
            <a:r>
              <a:rPr lang="en-GB" sz="2000" dirty="0" smtClean="0">
                <a:solidFill>
                  <a:schemeClr val="tx1"/>
                </a:solidFill>
              </a:rPr>
              <a:t>respectively [2].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7162800" y="4261525"/>
            <a:ext cx="304800" cy="305473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5244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8001000" cy="4646614"/>
              </a:xfrm>
            </p:spPr>
            <p:txBody>
              <a:bodyPr/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chemeClr val="tx1"/>
                    </a:solidFill>
                  </a:rPr>
                  <a:t>The Jones vector characterizes the electric field, which is perpendicular </a:t>
                </a:r>
                <a:r>
                  <a:rPr lang="en-US" dirty="0">
                    <a:solidFill>
                      <a:schemeClr val="tx1"/>
                    </a:solidFill>
                  </a:rPr>
                  <a:t>to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 given wave </a:t>
                </a:r>
                <a:r>
                  <a:rPr lang="en-US" dirty="0">
                    <a:solidFill>
                      <a:schemeClr val="tx1"/>
                    </a:solidFill>
                  </a:rPr>
                  <a:t>propagation direction (k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).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The values of the Jones vector elements depend on the selection of reference coordinate system (xyz) </a:t>
                </a:r>
                <a:r>
                  <a:rPr lang="en-US" dirty="0"/>
                  <a:t>from which the azimuth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elevation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angles are determined, given a </a:t>
                </a:r>
                <a:r>
                  <a:rPr lang="en-US" dirty="0" err="1"/>
                  <a:t>wavevector</a:t>
                </a:r>
                <a:r>
                  <a:rPr lang="en-US" dirty="0"/>
                  <a:t> </a:t>
                </a:r>
                <a:r>
                  <a:rPr lang="en-US" dirty="0" smtClean="0"/>
                  <a:t>direction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. These angles may be different at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Tx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and Rx sides, respectively. 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chemeClr val="tx1"/>
                    </a:solidFill>
                  </a:rPr>
                  <a:t>In the current channel model, it is not clear</a:t>
                </a:r>
              </a:p>
              <a:p>
                <a:pPr marL="685800" lvl="1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chemeClr val="tx1"/>
                    </a:solidFill>
                  </a:rPr>
                  <a:t>Which reference coordinate systems are used for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Tx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and Rx Jones vectors; and</a:t>
                </a:r>
              </a:p>
              <a:p>
                <a:pPr marL="685800" lvl="1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chemeClr val="tx1"/>
                    </a:solidFill>
                  </a:rPr>
                  <a:t>If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d>
                          <m:d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matrix captures </a:t>
                </a:r>
                <a:r>
                  <a:rPr lang="en-US" dirty="0">
                    <a:solidFill>
                      <a:schemeClr val="tx1"/>
                    </a:solidFill>
                  </a:rPr>
                  <a:t>the relative orientation of the transmitter and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receiver antennas. </a:t>
                </a:r>
              </a:p>
              <a:p>
                <a:pPr marL="685800" lvl="1" algn="just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8001000" cy="4646614"/>
              </a:xfrm>
              <a:blipFill rotWithShape="0">
                <a:blip r:embed="rId2"/>
                <a:stretch>
                  <a:fillRect l="-1067" t="-1050" r="-1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90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Examples: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85800" y="4110486"/>
                <a:ext cx="8171043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600" dirty="0" smtClean="0">
                    <a:solidFill>
                      <a:schemeClr val="tx1"/>
                    </a:solidFill>
                  </a:rPr>
                  <a:t>We consider the same deployment scenario (single </a:t>
                </a:r>
                <a:r>
                  <a:rPr lang="en-US" sz="1600" dirty="0">
                    <a:solidFill>
                      <a:schemeClr val="tx1"/>
                    </a:solidFill>
                  </a:rPr>
                  <a:t>ray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LOS) as that given </a:t>
                </a:r>
                <a:r>
                  <a:rPr lang="en-US" sz="1600" dirty="0">
                    <a:solidFill>
                      <a:schemeClr val="tx1"/>
                    </a:solidFill>
                  </a:rPr>
                  <a:t>in reference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[3,4] </a:t>
                </a:r>
                <a:r>
                  <a:rPr lang="en-US" sz="1600" dirty="0">
                    <a:solidFill>
                      <a:schemeClr val="tx1"/>
                    </a:solidFill>
                  </a:rPr>
                  <a:t>with the following parameters: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Both TX PAA and RX PAAs have the same geometry of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2× 8 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elements (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). 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Distance between the geometrical centers of TX/RX PAAs:</a:t>
                </a:r>
                <a14:m>
                  <m:oMath xmlns:m="http://schemas.openxmlformats.org/officeDocument/2006/math"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>
                    <a:solidFill>
                      <a:schemeClr val="tx1"/>
                    </a:solidFill>
                  </a:rPr>
                  <a:t>cm. 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Distance between TX and RX devices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300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>
                    <a:solidFill>
                      <a:schemeClr val="tx1"/>
                    </a:solidFill>
                  </a:rPr>
                  <a:t>cm.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It is assumed that TX PAA 1 </a:t>
                </a:r>
                <a:r>
                  <a:rPr lang="en-US" sz="1600" dirty="0" err="1">
                    <a:solidFill>
                      <a:schemeClr val="tx1"/>
                    </a:solidFill>
                  </a:rPr>
                  <a:t>beamforms</a:t>
                </a:r>
                <a:r>
                  <a:rPr lang="en-US" sz="1600" dirty="0">
                    <a:solidFill>
                      <a:schemeClr val="tx1"/>
                    </a:solidFill>
                  </a:rPr>
                  <a:t> with RX PAA 1 and TX PAA 2 </a:t>
                </a:r>
                <a:r>
                  <a:rPr lang="en-US" sz="1600" dirty="0" err="1">
                    <a:solidFill>
                      <a:schemeClr val="tx1"/>
                    </a:solidFill>
                  </a:rPr>
                  <a:t>beamforms</a:t>
                </a:r>
                <a:r>
                  <a:rPr lang="en-US" sz="1600" dirty="0">
                    <a:solidFill>
                      <a:schemeClr val="tx1"/>
                    </a:solidFill>
                  </a:rPr>
                  <a:t> with RX PAA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2 for Configuration #3 and Configuration #4.</a:t>
                </a:r>
                <a:endParaRPr lang="en-US" sz="1600" dirty="0">
                  <a:solidFill>
                    <a:schemeClr val="tx1"/>
                  </a:solidFill>
                </a:endParaRP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The bandwidth is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2.640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GHz.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The output power of each TX PAA is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</a:rPr>
                  <a:t>dBm</a:t>
                </a:r>
                <a:r>
                  <a:rPr lang="en-US" sz="1600" dirty="0">
                    <a:solidFill>
                      <a:schemeClr val="tx1"/>
                    </a:solidFill>
                  </a:rPr>
                  <a:t>. The noise figure is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6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dB [3].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110486"/>
                <a:ext cx="8171043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448" t="-792" b="-2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359710"/>
              </p:ext>
            </p:extLst>
          </p:nvPr>
        </p:nvGraphicFramePr>
        <p:xfrm>
          <a:off x="977397" y="2276201"/>
          <a:ext cx="1755960" cy="1777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4" name="Visio" r:id="rId4" imgW="3390810" imgH="3438439" progId="Visio.Drawing.15">
                  <p:embed/>
                </p:oleObj>
              </mc:Choice>
              <mc:Fallback>
                <p:oleObj name="Visio" r:id="rId4" imgW="3390810" imgH="343843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397" y="2276201"/>
                        <a:ext cx="1755960" cy="17776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884302"/>
              </p:ext>
            </p:extLst>
          </p:nvPr>
        </p:nvGraphicFramePr>
        <p:xfrm>
          <a:off x="3000375" y="2146617"/>
          <a:ext cx="2689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5" name="Visio" r:id="rId6" imgW="4514984" imgH="3333777" progId="Visio.Drawing.15">
                  <p:embed/>
                </p:oleObj>
              </mc:Choice>
              <mc:Fallback>
                <p:oleObj name="Visio" r:id="rId6" imgW="4514984" imgH="3333777" progId="Visio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2146617"/>
                        <a:ext cx="2689225" cy="200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026259"/>
              </p:ext>
            </p:extLst>
          </p:nvPr>
        </p:nvGraphicFramePr>
        <p:xfrm>
          <a:off x="5926138" y="2193058"/>
          <a:ext cx="2628900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6" name="Visio" r:id="rId8" imgW="5553097" imgH="3724109" progId="Visio.Drawing.15">
                  <p:embed/>
                </p:oleObj>
              </mc:Choice>
              <mc:Fallback>
                <p:oleObj name="Visio" r:id="rId8" imgW="5553097" imgH="3724109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6138" y="2193058"/>
                        <a:ext cx="2628900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89268" y="1623397"/>
            <a:ext cx="270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Configuration #2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(2x2 MIMO)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93440" y="1623397"/>
            <a:ext cx="270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Configuration #3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(2x2 MIMO)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49203" y="1632006"/>
            <a:ext cx="270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Configuration #4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(4x4 MIMO)</a:t>
            </a:r>
          </a:p>
        </p:txBody>
      </p:sp>
    </p:spTree>
    <p:extLst>
      <p:ext uri="{BB962C8B-B14F-4D97-AF65-F5344CB8AC3E}">
        <p14:creationId xmlns:p14="http://schemas.microsoft.com/office/powerpoint/2010/main" val="30770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65862"/>
          </a:xfrm>
        </p:spPr>
        <p:txBody>
          <a:bodyPr/>
          <a:lstStyle/>
          <a:p>
            <a:r>
              <a:rPr lang="en-US" dirty="0"/>
              <a:t>Some </a:t>
            </a:r>
            <a:r>
              <a:rPr lang="en-US" dirty="0" smtClean="0"/>
              <a:t>Examples: Capacity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95600"/>
            <a:ext cx="4781550" cy="3579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378" y="3848777"/>
            <a:ext cx="3962400" cy="1311875"/>
          </a:xfrm>
          <a:prstGeom prst="rect">
            <a:avLst/>
          </a:prstGeom>
        </p:spPr>
      </p:pic>
      <p:sp>
        <p:nvSpPr>
          <p:cNvPr id="6" name="Curved Up Arrow 5"/>
          <p:cNvSpPr/>
          <p:nvPr/>
        </p:nvSpPr>
        <p:spPr bwMode="auto">
          <a:xfrm rot="16200000">
            <a:off x="694051" y="4466489"/>
            <a:ext cx="168333" cy="76448"/>
          </a:xfrm>
          <a:prstGeom prst="curved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790" y="3801580"/>
            <a:ext cx="1771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Rotation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96361" y="4521161"/>
            <a:ext cx="15521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 bwMode="auto">
          <a:xfrm>
            <a:off x="3796178" y="4688711"/>
            <a:ext cx="7286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796178" y="4155311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415178" y="4688711"/>
            <a:ext cx="38100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46938" y="3797970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03232" y="5006068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</a:rPr>
              <a:t>y</a:t>
            </a:r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75602" y="4637852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</a:rPr>
              <a:t>z</a:t>
            </a:r>
            <a:endParaRPr lang="en-US" sz="2000" i="1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92551" y="4043048"/>
                <a:ext cx="6379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51" y="4043048"/>
                <a:ext cx="637995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3401" y="1519093"/>
                <a:ext cx="8322558" cy="1833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Consider the CIR of </a:t>
                </a:r>
                <a:r>
                  <a:rPr lang="en-US" sz="2000" dirty="0" err="1" smtClean="0">
                    <a:solidFill>
                      <a:schemeClr val="tx1"/>
                    </a:solidFill>
                  </a:rPr>
                  <a:t>LoS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, and a 2D rotation matrix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𝑹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𝑐h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𝑐h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is relative orientation between </a:t>
                </a:r>
                <a:r>
                  <a:rPr lang="en-US" sz="2000" dirty="0" err="1" smtClean="0">
                    <a:solidFill>
                      <a:schemeClr val="tx1"/>
                    </a:solidFill>
                  </a:rPr>
                  <a:t>Tx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and Rx antennas,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are the Jones vectors represented in the coordinate systems (</a:t>
                </a:r>
                <a:r>
                  <a:rPr lang="en-US" sz="2000" i="1" dirty="0" smtClean="0">
                    <a:solidFill>
                      <a:schemeClr val="tx1"/>
                    </a:solidFill>
                  </a:rPr>
                  <a:t>xyz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) attached to the </a:t>
                </a:r>
                <a:r>
                  <a:rPr lang="en-US" sz="2000" dirty="0" err="1" smtClean="0">
                    <a:solidFill>
                      <a:schemeClr val="tx1"/>
                    </a:solidFill>
                  </a:rPr>
                  <a:t>Tx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and Rx PAAs.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1" y="1519093"/>
                <a:ext cx="8322558" cy="1833707"/>
              </a:xfrm>
              <a:prstGeom prst="rect">
                <a:avLst/>
              </a:prstGeom>
              <a:blipFill rotWithShape="0">
                <a:blip r:embed="rId5"/>
                <a:stretch>
                  <a:fillRect l="-806" t="-997" b="-4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41790" y="5422477"/>
            <a:ext cx="4066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Link capacity depends on the relative orientation of </a:t>
            </a:r>
            <a:r>
              <a:rPr lang="en-US" sz="2000" dirty="0" err="1" smtClean="0">
                <a:solidFill>
                  <a:schemeClr val="tx1"/>
                </a:solidFill>
              </a:rPr>
              <a:t>Tx</a:t>
            </a:r>
            <a:r>
              <a:rPr lang="en-US" sz="2000" dirty="0" smtClean="0">
                <a:solidFill>
                  <a:schemeClr val="tx1"/>
                </a:solidFill>
              </a:rPr>
              <a:t> and Rx antennas and polarization of each antenna.</a:t>
            </a:r>
          </a:p>
        </p:txBody>
      </p:sp>
      <p:sp>
        <p:nvSpPr>
          <p:cNvPr id="22" name="Right Arrow 21"/>
          <p:cNvSpPr/>
          <p:nvPr/>
        </p:nvSpPr>
        <p:spPr bwMode="auto">
          <a:xfrm>
            <a:off x="4419600" y="5715000"/>
            <a:ext cx="367178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3796178" y="3637950"/>
            <a:ext cx="0" cy="2927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719949" y="3429995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V</a:t>
            </a:r>
          </a:p>
        </p:txBody>
      </p:sp>
      <p:cxnSp>
        <p:nvCxnSpPr>
          <p:cNvPr id="23" name="Straight Arrow Connector 22"/>
          <p:cNvCxnSpPr>
            <a:endCxn id="17" idx="3"/>
          </p:cNvCxnSpPr>
          <p:nvPr/>
        </p:nvCxnSpPr>
        <p:spPr bwMode="auto">
          <a:xfrm flipH="1">
            <a:off x="3501712" y="5055434"/>
            <a:ext cx="123359" cy="1506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519358" y="5069711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22869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(1/2)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0813" cy="44180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Given a ray direction, the Jones vector can be represented in any coordinate system.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In general, it is convenient to represent it in a local coordinate system that is attached to </a:t>
                </a:r>
                <a:r>
                  <a:rPr lang="en-US" dirty="0" err="1" smtClean="0"/>
                  <a:t>Tx</a:t>
                </a:r>
                <a:r>
                  <a:rPr lang="en-US" dirty="0"/>
                  <a:t> </a:t>
                </a:r>
                <a:r>
                  <a:rPr lang="en-US" dirty="0" smtClean="0"/>
                  <a:t>[Rx] antenna. Then, the Jones vector is the function of </a:t>
                </a:r>
                <a:r>
                  <a:rPr lang="en-US" dirty="0">
                    <a:solidFill>
                      <a:schemeClr val="tx1"/>
                    </a:solidFill>
                  </a:rPr>
                  <a:t>azimuth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and elevation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angles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 smtClean="0"/>
                  <a:t>,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 smtClean="0"/>
                  <a:t>].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Since the local coordinate system of </a:t>
                </a:r>
                <a:r>
                  <a:rPr lang="en-US" dirty="0" err="1" smtClean="0"/>
                  <a:t>Tx</a:t>
                </a:r>
                <a:r>
                  <a:rPr lang="en-US" dirty="0" smtClean="0"/>
                  <a:t> and Rx are most likely different, it will be more convenient to map them to a common (global) coordinate system. This step can be achieved using Euler rotations, which may be represented by Euler angles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Φ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Θ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dirty="0"/>
                  <a:t> </a:t>
                </a:r>
                <a:r>
                  <a:rPr lang="en-US" b="0" dirty="0" smtClean="0"/>
                  <a:t>[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Φ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r</m:t>
                            </m:r>
                          </m:sub>
                        </m:s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Θ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r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].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0813" cy="4418013"/>
              </a:xfrm>
              <a:blipFill rotWithShape="0">
                <a:blip r:embed="rId2"/>
                <a:stretch>
                  <a:fillRect l="-1099" t="-1103" r="-2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2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With the above consideration, the CIR of channel model with polarization antennas may be expressed as 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𝑟𝑎𝑦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sub>
                                    <m:sup>
                                      <m:d>
                                        <m:dPr>
                                          <m:ctrlPr>
                                            <a:rPr lang="en-US" sz="18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Ψ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sup>
                              </m:sSubSup>
                            </m:e>
                          </m:d>
                          <m:sSup>
                            <m:sSup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sup>
                          </m:sSup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 b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Ψ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sz="1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sup>
                              </m:sSubSup>
                            </m:e>
                          </m:d>
                          <m:sSubSup>
                            <m:sSubSupPr>
                              <m:ctrlP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sup>
                          </m:sSubSup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𝑐h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sz="1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𝑐h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/>
                <a:r>
                  <a:rPr lang="en-US" dirty="0" smtClean="0"/>
                  <a:t>where 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𝛹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>
                                            <a:latin typeface="Cambria Math" panose="02040503050406030204" pitchFamily="18" charset="0"/>
                                          </a:rPr>
                                          <m:t>𝛹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>
                                            <a:latin typeface="Cambria Math" panose="02040503050406030204" pitchFamily="18" charset="0"/>
                                          </a:rPr>
                                          <m:t>𝛹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>
                                            <a:latin typeface="Cambria Math" panose="02040503050406030204" pitchFamily="18" charset="0"/>
                                          </a:rPr>
                                          <m:t>𝛹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>
                                            <a:latin typeface="Cambria Math" panose="02040503050406030204" pitchFamily="18" charset="0"/>
                                          </a:rPr>
                                          <m:t>𝛹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i="1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  <m:sup>
                        <m:d>
                          <m:d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</m:oMath>
                </a14:m>
                <a:r>
                  <a:rPr lang="en-US" b="0" i="1" dirty="0" smtClean="0"/>
                  <a:t> </a:t>
                </a:r>
                <a:r>
                  <a:rPr lang="en-US" b="0" dirty="0" smtClean="0"/>
                  <a:t>is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</m:oMath>
                </a14:m>
                <a:r>
                  <a:rPr lang="en-US" b="0" i="1" dirty="0" smtClean="0"/>
                  <a:t>,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  <m:sup>
                        <m:d>
                          <m:d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</m:oMath>
                </a14:m>
                <a:r>
                  <a:rPr lang="en-US" b="0" i="1" dirty="0"/>
                  <a:t> </a:t>
                </a:r>
                <a:r>
                  <a:rPr lang="en-US" b="0" dirty="0"/>
                  <a:t>is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d>
                          <m:dPr>
                            <m:ctrlP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d>
                          <m:dPr>
                            <m:ctrlP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</m:oMath>
                </a14:m>
                <a:endParaRPr lang="en-US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b="0" dirty="0" smtClean="0"/>
                  <a:t> is </a:t>
                </a:r>
                <a:r>
                  <a:rPr lang="en-US" b="0" dirty="0"/>
                  <a:t>a 2x2 matrix which capture the impact of reflectors and </a:t>
                </a:r>
                <a:r>
                  <a:rPr lang="en-GB" b="0" dirty="0"/>
                  <a:t>cross-polarization coupling </a:t>
                </a:r>
                <a:r>
                  <a:rPr lang="en-GB" b="0" dirty="0" smtClean="0"/>
                  <a:t>[2]</a:t>
                </a:r>
                <a:endParaRPr lang="en-US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56" t="-1185" r="-549" b="-13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36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Conclusion</a:t>
            </a:r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We demonstrate impact of antenna orientation on </a:t>
            </a:r>
            <a:r>
              <a:rPr lang="en-US" dirty="0"/>
              <a:t>capacity for different PAA </a:t>
            </a:r>
            <a:r>
              <a:rPr lang="en-US" dirty="0" smtClean="0"/>
              <a:t>configurations.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We propose a mechanism to include </a:t>
            </a:r>
            <a:r>
              <a:rPr lang="en-US" dirty="0"/>
              <a:t>PAA </a:t>
            </a:r>
            <a:r>
              <a:rPr lang="en-US" dirty="0" smtClean="0"/>
              <a:t>orientation  information in the </a:t>
            </a:r>
            <a:r>
              <a:rPr lang="en-US" dirty="0"/>
              <a:t>polarization </a:t>
            </a:r>
            <a:r>
              <a:rPr lang="en-US" dirty="0" smtClean="0"/>
              <a:t>component of the channel model.</a:t>
            </a:r>
          </a:p>
        </p:txBody>
      </p:sp>
    </p:spTree>
    <p:extLst>
      <p:ext uri="{BB962C8B-B14F-4D97-AF65-F5344CB8AC3E}">
        <p14:creationId xmlns:p14="http://schemas.microsoft.com/office/powerpoint/2010/main" val="1292539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528A00E-A4F1-4CB6-961B-1B5ABEB44DD5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21552</TotalTime>
  <Words>726</Words>
  <Application>Microsoft Office PowerPoint</Application>
  <PresentationFormat>On-screen Show (4:3)</PresentationFormat>
  <Paragraphs>126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 Unicode MS</vt:lpstr>
      <vt:lpstr>MS Gothic</vt:lpstr>
      <vt:lpstr>MS Mincho</vt:lpstr>
      <vt:lpstr>Arial</vt:lpstr>
      <vt:lpstr>Cambria Math</vt:lpstr>
      <vt:lpstr>Symbol</vt:lpstr>
      <vt:lpstr>Times New Roman</vt:lpstr>
      <vt:lpstr>Office Theme</vt:lpstr>
      <vt:lpstr>Document</vt:lpstr>
      <vt:lpstr>Equation</vt:lpstr>
      <vt:lpstr>Visio</vt:lpstr>
      <vt:lpstr>Channel Modeling with PAA Orientations</vt:lpstr>
      <vt:lpstr>Abstract</vt:lpstr>
      <vt:lpstr>Background: Polarization</vt:lpstr>
      <vt:lpstr>Problem</vt:lpstr>
      <vt:lpstr>Some Examples: Assumptions</vt:lpstr>
      <vt:lpstr>Some Examples: Capacity Results</vt:lpstr>
      <vt:lpstr>Discussion (1/2)</vt:lpstr>
      <vt:lpstr>Discussion (2/2)</vt:lpstr>
      <vt:lpstr>Conclusion</vt:lpstr>
      <vt:lpstr>References</vt:lpstr>
      <vt:lpstr>Appendix: Example of Euler Rotations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PAA Rotations</dc:title>
  <dc:creator>Sahin, Alphan</dc:creator>
  <cp:lastModifiedBy>Yang, Rui</cp:lastModifiedBy>
  <cp:revision>518</cp:revision>
  <cp:lastPrinted>2016-01-12T23:27:39Z</cp:lastPrinted>
  <dcterms:created xsi:type="dcterms:W3CDTF">2015-10-28T17:33:34Z</dcterms:created>
  <dcterms:modified xsi:type="dcterms:W3CDTF">2016-03-11T22:42:47Z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