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308" r:id="rId5"/>
    <p:sldId id="316" r:id="rId6"/>
    <p:sldId id="311" r:id="rId7"/>
    <p:sldId id="318" r:id="rId8"/>
    <p:sldId id="319" r:id="rId9"/>
    <p:sldId id="307" r:id="rId10"/>
    <p:sldId id="320" r:id="rId11"/>
    <p:sldId id="321" r:id="rId12"/>
    <p:sldId id="322" r:id="rId13"/>
    <p:sldId id="331" r:id="rId14"/>
    <p:sldId id="328" r:id="rId15"/>
    <p:sldId id="326" r:id="rId16"/>
    <p:sldId id="323" r:id="rId17"/>
    <p:sldId id="324" r:id="rId18"/>
    <p:sldId id="325" r:id="rId19"/>
    <p:sldId id="327" r:id="rId20"/>
    <p:sldId id="330" r:id="rId21"/>
    <p:sldId id="315" r:id="rId22"/>
  </p:sldIdLst>
  <p:sldSz cx="9144000" cy="6858000" type="screen4x3"/>
  <p:notesSz cx="6934200" cy="92805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FF05FF"/>
    <a:srgbClr val="58F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797083-F9EE-4C0E-ABDD-26BC668D070A}">
  <a:tblStyle styleId="{7C797083-F9EE-4C0E-ABDD-26BC668D070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DEFE1F0-23D1-467C-B1D0-CCCE52E34E7B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AF5"/>
          </a:solidFill>
        </a:fill>
      </a:tcStyle>
    </a:wholeTbl>
    <a:band1H>
      <a:tcStyle>
        <a:tcBdr/>
        <a:fill>
          <a:solidFill>
            <a:srgbClr val="CBF4EA"/>
          </a:solidFill>
        </a:fill>
      </a:tcStyle>
    </a:band1H>
    <a:band1V>
      <a:tcStyle>
        <a:tcBdr/>
        <a:fill>
          <a:solidFill>
            <a:srgbClr val="CBF4EA"/>
          </a:solidFill>
        </a:fill>
      </a:tcStyle>
    </a:band1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6D8E0FC-F2F0-4C2D-AB19-AB96CCA464D3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03C6F5E2-FF9E-4968-86D7-54FDBC47BEC5}" styleName="Table_3"/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80275" autoAdjust="0"/>
  </p:normalViewPr>
  <p:slideViewPr>
    <p:cSldViewPr snapToGrid="0">
      <p:cViewPr varScale="1">
        <p:scale>
          <a:sx n="93" d="100"/>
          <a:sy n="93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67" y="91"/>
      </p:cViewPr>
      <p:guideLst>
        <p:guide orient="horz" pos="2923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33E2-7CAD-465B-A296-40591105F1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63441-1638-4497-B809-E3C8A7276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2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52525" y="701675"/>
            <a:ext cx="462915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1143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2286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3429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4572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457200" marR="0" indent="0" algn="r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Page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8" name="Shape 8"/>
          <p:cNvSpPr/>
          <p:nvPr/>
        </p:nvSpPr>
        <p:spPr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</a:p>
        </p:txBody>
      </p:sp>
      <p:cxnSp>
        <p:nvCxnSpPr>
          <p:cNvPr id="9" name="Shape 9"/>
          <p:cNvCxnSpPr/>
          <p:nvPr/>
        </p:nvCxnSpPr>
        <p:spPr>
          <a:xfrm>
            <a:off x="723900" y="8983663"/>
            <a:ext cx="5486399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647700" y="296862"/>
            <a:ext cx="5638800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58869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802.11-09/0840r0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 2009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Bagby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Calypso Ventures, Inc.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3650" tIns="46025" rIns="936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56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8707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97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79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53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26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673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84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942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hdr" idx="2"/>
          </p:nvPr>
        </p:nvSpPr>
        <p:spPr>
          <a:xfrm>
            <a:off x="5640387" y="98425"/>
            <a:ext cx="6413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802.11-08/1455r0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2009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57812" y="8985250"/>
            <a:ext cx="923924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4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Bagby, Calypso Ventures, Inc.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2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  <a:noFill/>
          <a:ln>
            <a:noFill/>
          </a:ln>
        </p:spPr>
        <p:txBody>
          <a:bodyPr lIns="95250" tIns="46025" rIns="952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7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 smtClean="0"/>
              <a:t>Camillo Gentile,</a:t>
            </a:r>
            <a:r>
              <a:rPr lang="en-GB" baseline="0" dirty="0" smtClean="0"/>
              <a:t> NIST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453882" y="6475412"/>
            <a:ext cx="1090041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9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085850" marR="0" indent="-120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4287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17716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2288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26860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31432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3600450" marR="0" indent="-133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7415410" y="6475412"/>
            <a:ext cx="1128513" cy="18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dirty="0" smtClean="0"/>
              <a:t>Cam</a:t>
            </a:r>
            <a:endParaRPr lang="en-US"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344987" y="6475412"/>
            <a:ext cx="530224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/>
              <a:t>Slide </a:t>
            </a: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dirty="0"/>
          </a:p>
        </p:txBody>
      </p:sp>
      <p:sp>
        <p:nvSpPr>
          <p:cNvPr id="16" name="Shape 16"/>
          <p:cNvSpPr/>
          <p:nvPr/>
        </p:nvSpPr>
        <p:spPr>
          <a:xfrm>
            <a:off x="685800" y="332601"/>
            <a:ext cx="7759700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4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March 2016			           doc.: IEEE </a:t>
            </a: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802.11-2016/0338-00-ay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685800" y="609600"/>
            <a:ext cx="7772400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/>
          <p:nvPr/>
        </p:nvSpPr>
        <p:spPr>
          <a:xfrm>
            <a:off x="685800" y="6475412"/>
            <a:ext cx="711200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</a:p>
        </p:txBody>
      </p:sp>
      <p:cxnSp>
        <p:nvCxnSpPr>
          <p:cNvPr id="19" name="Shape 19"/>
          <p:cNvCxnSpPr/>
          <p:nvPr/>
        </p:nvCxnSpPr>
        <p:spPr>
          <a:xfrm>
            <a:off x="685800" y="6477000"/>
            <a:ext cx="7848599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8659-AB12-4191-887C-5824CB2BF00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8E9D-1616-4052-B7BC-C3E9003F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ian.wang@nist.gov" TargetMode="External"/><Relationship Id="rId3" Type="http://schemas.openxmlformats.org/officeDocument/2006/relationships/hyperlink" Target="mailto:alexander.maltsev@intel.com" TargetMode="External"/><Relationship Id="rId7" Type="http://schemas.openxmlformats.org/officeDocument/2006/relationships/hyperlink" Target="mailto:Nada.Golmie@nist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millo.gentile@nist.gov" TargetMode="External"/><Relationship Id="rId5" Type="http://schemas.openxmlformats.org/officeDocument/2006/relationships/hyperlink" Target="mailto:kate.remley@nist.gov" TargetMode="External"/><Relationship Id="rId10" Type="http://schemas.openxmlformats.org/officeDocument/2006/relationships/hyperlink" Target="mailto:jelena.senic@nist.gov" TargetMode="External"/><Relationship Id="rId4" Type="http://schemas.openxmlformats.org/officeDocument/2006/relationships/hyperlink" Target="mailto:peter.Papazian@nist.gov" TargetMode="External"/><Relationship Id="rId9" Type="http://schemas.openxmlformats.org/officeDocument/2006/relationships/hyperlink" Target="mailto:jae-kark.choi@nist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42900" y="558760"/>
            <a:ext cx="84582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NIST Channel Model </a:t>
            </a:r>
            <a:r>
              <a:rPr lang="en-US" sz="28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Conference Room at 83 GHz</a:t>
            </a:r>
            <a:endParaRPr lang="en-US" sz="28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2016-03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539552" y="1556792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09778"/>
              </p:ext>
            </p:extLst>
          </p:nvPr>
        </p:nvGraphicFramePr>
        <p:xfrm>
          <a:off x="413237" y="2380124"/>
          <a:ext cx="8458201" cy="2506585"/>
        </p:xfrm>
        <a:graphic>
          <a:graphicData uri="http://schemas.openxmlformats.org/drawingml/2006/table">
            <a:tbl>
              <a:tblPr firstRow="1" bandRow="1">
                <a:tableStyleId>{03C6F5E2-FF9E-4968-86D7-54FDBC47BEC5}</a:tableStyleId>
              </a:tblPr>
              <a:tblGrid>
                <a:gridCol w="1760572">
                  <a:extLst>
                    <a:ext uri="{9D8B030D-6E8A-4147-A177-3AD203B41FA5}">
                      <a16:colId xmlns:a16="http://schemas.microsoft.com/office/drawing/2014/main" val="203605199"/>
                    </a:ext>
                  </a:extLst>
                </a:gridCol>
                <a:gridCol w="1108509">
                  <a:extLst>
                    <a:ext uri="{9D8B030D-6E8A-4147-A177-3AD203B41FA5}">
                      <a16:colId xmlns:a16="http://schemas.microsoft.com/office/drawing/2014/main" val="1461910085"/>
                    </a:ext>
                  </a:extLst>
                </a:gridCol>
                <a:gridCol w="2045230">
                  <a:extLst>
                    <a:ext uri="{9D8B030D-6E8A-4147-A177-3AD203B41FA5}">
                      <a16:colId xmlns:a16="http://schemas.microsoft.com/office/drawing/2014/main" val="3359598622"/>
                    </a:ext>
                  </a:extLst>
                </a:gridCol>
                <a:gridCol w="1451321">
                  <a:extLst>
                    <a:ext uri="{9D8B030D-6E8A-4147-A177-3AD203B41FA5}">
                      <a16:colId xmlns:a16="http://schemas.microsoft.com/office/drawing/2014/main" val="855138319"/>
                    </a:ext>
                  </a:extLst>
                </a:gridCol>
                <a:gridCol w="2092569">
                  <a:extLst>
                    <a:ext uri="{9D8B030D-6E8A-4147-A177-3AD203B41FA5}">
                      <a16:colId xmlns:a16="http://schemas.microsoft.com/office/drawing/2014/main" val="3449038408"/>
                    </a:ext>
                  </a:extLst>
                </a:gridCol>
              </a:tblGrid>
              <a:tr h="29661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Name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Affiliations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Address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Phone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email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749040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Alexander</a:t>
                      </a:r>
                      <a:r>
                        <a:rPr lang="en-US" sz="1200" b="0" baseline="0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Maltsev</a:t>
                      </a:r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Nizhny Novgorod, Russia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(831) 969461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alexander.maltsev@intel.com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52596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Peter</a:t>
                      </a:r>
                      <a:r>
                        <a:rPr lang="en-US" sz="1200" b="0" baseline="0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Papazian</a:t>
                      </a:r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Boulder,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(303)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497-7078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peter.papazian@nist.gov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7962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dk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Kate Remley</a:t>
                      </a:r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Boulder,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(303)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497-3652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kate.remley@nist.gov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94975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Camillo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Gentile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 975-3685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camillo.gentile@nist.gov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511855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Golmie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 975-4190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nada.golmie@nist.gov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22730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Jian Wang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 975-8012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jian.wang@nist.gov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461007"/>
                  </a:ext>
                </a:extLst>
              </a:tr>
              <a:tr h="2669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Jae-Kar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Choi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Gaithersburg,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USA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(301)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975-6049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jae-kark.choi@nist.gov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398460"/>
                  </a:ext>
                </a:extLst>
              </a:tr>
              <a:tr h="28154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Jelena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Senic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Boulder,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CO, USA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(303)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497-6166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jelena.senic@nist.gov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613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33767" y="665985"/>
            <a:ext cx="6856661" cy="42120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Non-dominant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Clusters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1152953" y="5320786"/>
            <a:ext cx="7267148" cy="99486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non-dominant clusters originate from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reflections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the geometry of the room,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and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reflections often overlap, making resolution between them difficult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remaining clusters arise from random objects such as chairs, tables, etc.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229868" y="4194970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91519" y="4193460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iamond 55"/>
          <p:cNvSpPr>
            <a:spLocks noChangeAspect="1"/>
          </p:cNvSpPr>
          <p:nvPr/>
        </p:nvSpPr>
        <p:spPr>
          <a:xfrm>
            <a:off x="885642" y="2588957"/>
            <a:ext cx="214643" cy="29240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3305" y="2903557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Predicted 1</a:t>
            </a:r>
            <a:r>
              <a:rPr lang="en-US" baseline="30000" dirty="0" smtClean="0"/>
              <a:t>st</a:t>
            </a:r>
            <a:r>
              <a:rPr lang="en-US" dirty="0" smtClean="0"/>
              <a:t>-order</a:t>
            </a:r>
          </a:p>
          <a:p>
            <a:pPr algn="ctr"/>
            <a:r>
              <a:rPr lang="en-US" dirty="0" smtClean="0"/>
              <a:t> reflection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/>
          <a:srcRect l="27687" t="21700" r="11750" b="10600"/>
          <a:stretch/>
        </p:blipFill>
        <p:spPr>
          <a:xfrm>
            <a:off x="1944720" y="1152837"/>
            <a:ext cx="5737388" cy="4008475"/>
          </a:xfrm>
          <a:prstGeom prst="rect">
            <a:avLst/>
          </a:prstGeom>
        </p:spPr>
      </p:pic>
      <p:sp>
        <p:nvSpPr>
          <p:cNvPr id="25" name="Diamond 24"/>
          <p:cNvSpPr>
            <a:spLocks noChangeAspect="1"/>
          </p:cNvSpPr>
          <p:nvPr/>
        </p:nvSpPr>
        <p:spPr>
          <a:xfrm>
            <a:off x="875699" y="1762059"/>
            <a:ext cx="214643" cy="292404"/>
          </a:xfrm>
          <a:prstGeom prst="diamond">
            <a:avLst/>
          </a:prstGeom>
          <a:solidFill>
            <a:srgbClr val="FF0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6691" y="2092018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5FF"/>
                </a:solidFill>
              </a:rPr>
              <a:t>Predicted LOS</a:t>
            </a:r>
            <a:endParaRPr lang="en-US" dirty="0">
              <a:solidFill>
                <a:srgbClr val="FF05FF"/>
              </a:solidFill>
            </a:endParaRPr>
          </a:p>
        </p:txBody>
      </p:sp>
      <p:sp>
        <p:nvSpPr>
          <p:cNvPr id="28" name="Diamond 27"/>
          <p:cNvSpPr>
            <a:spLocks noChangeAspect="1"/>
          </p:cNvSpPr>
          <p:nvPr/>
        </p:nvSpPr>
        <p:spPr>
          <a:xfrm>
            <a:off x="887423" y="3586251"/>
            <a:ext cx="214643" cy="292404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3493" y="3854607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Predicted 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-order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reflection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54268" y="4214755"/>
            <a:ext cx="1400220" cy="3370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3150" y="3827457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Random </a:t>
            </a:r>
          </a:p>
          <a:p>
            <a:pPr algn="ctr"/>
            <a:r>
              <a:rPr lang="en-US" sz="1100" b="1" dirty="0" smtClean="0"/>
              <a:t>cluster</a:t>
            </a:r>
            <a:endParaRPr lang="en-US" sz="1100" b="1" dirty="0"/>
          </a:p>
        </p:txBody>
      </p:sp>
      <p:sp>
        <p:nvSpPr>
          <p:cNvPr id="15" name="Oval 14"/>
          <p:cNvSpPr/>
          <p:nvPr/>
        </p:nvSpPr>
        <p:spPr>
          <a:xfrm>
            <a:off x="6154230" y="3073493"/>
            <a:ext cx="374387" cy="44506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46923" y="2684873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Random </a:t>
            </a:r>
          </a:p>
          <a:p>
            <a:pPr algn="ctr"/>
            <a:r>
              <a:rPr lang="en-US" sz="1100" b="1" dirty="0" smtClean="0"/>
              <a:t>cluster</a:t>
            </a:r>
            <a:endParaRPr lang="en-US" sz="1100" b="1" dirty="0"/>
          </a:p>
        </p:txBody>
      </p:sp>
      <p:sp>
        <p:nvSpPr>
          <p:cNvPr id="17" name="Oval 16"/>
          <p:cNvSpPr/>
          <p:nvPr/>
        </p:nvSpPr>
        <p:spPr>
          <a:xfrm>
            <a:off x="5240906" y="2843147"/>
            <a:ext cx="574031" cy="46069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95615" y="2836863"/>
            <a:ext cx="824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2</a:t>
            </a:r>
            <a:r>
              <a:rPr lang="en-US" sz="1100" b="1" baseline="30000" dirty="0" smtClean="0"/>
              <a:t>nd</a:t>
            </a:r>
            <a:r>
              <a:rPr lang="en-US" sz="1100" b="1" dirty="0" smtClean="0"/>
              <a:t>-order </a:t>
            </a:r>
          </a:p>
          <a:p>
            <a:pPr algn="ctr"/>
            <a:r>
              <a:rPr lang="en-US" sz="1100" b="1" dirty="0" smtClean="0"/>
              <a:t>cluster</a:t>
            </a:r>
            <a:endParaRPr lang="en-US" sz="1100" b="1" dirty="0"/>
          </a:p>
        </p:txBody>
      </p:sp>
      <p:sp>
        <p:nvSpPr>
          <p:cNvPr id="19" name="Oval 18"/>
          <p:cNvSpPr/>
          <p:nvPr/>
        </p:nvSpPr>
        <p:spPr>
          <a:xfrm>
            <a:off x="6188253" y="4062765"/>
            <a:ext cx="627723" cy="3150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71503" y="3663211"/>
            <a:ext cx="824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2</a:t>
            </a:r>
            <a:r>
              <a:rPr lang="en-US" sz="1100" b="1" baseline="30000" dirty="0" smtClean="0"/>
              <a:t>nd</a:t>
            </a:r>
            <a:r>
              <a:rPr lang="en-US" sz="1100" b="1" dirty="0" smtClean="0"/>
              <a:t>-order </a:t>
            </a:r>
          </a:p>
          <a:p>
            <a:pPr algn="ctr"/>
            <a:r>
              <a:rPr lang="en-US" sz="1100" b="1" dirty="0" smtClean="0"/>
              <a:t>cluster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459583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75693" y="666050"/>
            <a:ext cx="6856661" cy="42120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Cursor Tracking between Locations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435098" y="4973249"/>
            <a:ext cx="8625586" cy="125128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 appear between the predicted and measured cursors because:</a:t>
            </a:r>
          </a:p>
          <a:p>
            <a:pPr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geometry of the room in the raytracing model is not exact</a:t>
            </a:r>
          </a:p>
          <a:p>
            <a:pPr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measured delay and angle-of-arrival have errors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errors are represented in the figure as ovals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errors exist, the predicted and measured cursors move in lockstep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reliable cluster identification, the measured cursor is tracked between locations using the predicted cursor as a guideline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Robust tracking is possible because the successive locations are only about 10 cm apart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4240257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4238747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983334" y="1185085"/>
            <a:ext cx="5247665" cy="3667874"/>
            <a:chOff x="2021434" y="1092173"/>
            <a:chExt cx="5247665" cy="3667874"/>
          </a:xfrm>
        </p:grpSpPr>
        <p:grpSp>
          <p:nvGrpSpPr>
            <p:cNvPr id="17" name="Group 16"/>
            <p:cNvGrpSpPr/>
            <p:nvPr/>
          </p:nvGrpSpPr>
          <p:grpSpPr>
            <a:xfrm>
              <a:off x="2021434" y="1102447"/>
              <a:ext cx="5247665" cy="3657600"/>
              <a:chOff x="2077835" y="2040344"/>
              <a:chExt cx="5247665" cy="36576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l="27622" t="21764" r="11700" b="10570"/>
              <a:stretch/>
            </p:blipFill>
            <p:spPr>
              <a:xfrm>
                <a:off x="2077835" y="2040344"/>
                <a:ext cx="5247665" cy="3657600"/>
              </a:xfrm>
              <a:prstGeom prst="rect">
                <a:avLst/>
              </a:prstGeom>
            </p:spPr>
          </p:pic>
          <p:sp>
            <p:nvSpPr>
              <p:cNvPr id="60" name="Oval 59"/>
              <p:cNvSpPr/>
              <p:nvPr/>
            </p:nvSpPr>
            <p:spPr>
              <a:xfrm flipH="1">
                <a:off x="3992240" y="2358704"/>
                <a:ext cx="112168" cy="17148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H="1">
                <a:off x="3304309" y="3113051"/>
                <a:ext cx="144888" cy="17148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H="1">
                <a:off x="2976994" y="3413491"/>
                <a:ext cx="109105" cy="1038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H="1">
                <a:off x="2971798" y="3302451"/>
                <a:ext cx="109105" cy="1038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flipH="1">
                <a:off x="2794440" y="3228676"/>
                <a:ext cx="86463" cy="1718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H="1">
                <a:off x="2848993" y="3228675"/>
                <a:ext cx="122803" cy="1718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H="1">
                <a:off x="5621259" y="4426636"/>
                <a:ext cx="137309" cy="22329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101007" y="1092173"/>
              <a:ext cx="1077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Location 1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87838" y="1175724"/>
            <a:ext cx="5243161" cy="3657600"/>
            <a:chOff x="4741232" y="1854024"/>
            <a:chExt cx="5243161" cy="3657600"/>
          </a:xfrm>
        </p:grpSpPr>
        <p:grpSp>
          <p:nvGrpSpPr>
            <p:cNvPr id="15" name="Group 14"/>
            <p:cNvGrpSpPr/>
            <p:nvPr/>
          </p:nvGrpSpPr>
          <p:grpSpPr>
            <a:xfrm>
              <a:off x="4741232" y="1854024"/>
              <a:ext cx="5243161" cy="3657600"/>
              <a:chOff x="3296206" y="2210010"/>
              <a:chExt cx="5243161" cy="3657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296206" y="2210010"/>
                <a:ext cx="5243161" cy="3657600"/>
                <a:chOff x="3296206" y="2210010"/>
                <a:chExt cx="5243161" cy="365760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7610" t="21642" r="11765" b="10691"/>
                <a:stretch/>
              </p:blipFill>
              <p:spPr>
                <a:xfrm>
                  <a:off x="3296206" y="2210010"/>
                  <a:ext cx="5243161" cy="3657600"/>
                </a:xfrm>
                <a:prstGeom prst="rect">
                  <a:avLst/>
                </a:prstGeom>
              </p:spPr>
            </p:pic>
            <p:sp>
              <p:nvSpPr>
                <p:cNvPr id="50" name="Oval 49"/>
                <p:cNvSpPr/>
                <p:nvPr/>
              </p:nvSpPr>
              <p:spPr>
                <a:xfrm flipH="1">
                  <a:off x="6826090" y="4567859"/>
                  <a:ext cx="157513" cy="19003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 flipH="1">
                <a:off x="4526781" y="3274708"/>
                <a:ext cx="161656" cy="1763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flipH="1">
                <a:off x="5159829" y="2492681"/>
                <a:ext cx="135652" cy="22539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4206909" y="3589032"/>
                <a:ext cx="159100" cy="1489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4168391" y="3478089"/>
                <a:ext cx="159100" cy="1489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flipH="1">
                <a:off x="4079630" y="3473146"/>
                <a:ext cx="159100" cy="1489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3990868" y="3473146"/>
                <a:ext cx="159100" cy="1489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6824042" y="1854024"/>
              <a:ext cx="1077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Location 2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1568" y="1183153"/>
            <a:ext cx="5238866" cy="3657600"/>
            <a:chOff x="5583548" y="3307036"/>
            <a:chExt cx="5238866" cy="3657600"/>
          </a:xfrm>
        </p:grpSpPr>
        <p:grpSp>
          <p:nvGrpSpPr>
            <p:cNvPr id="13" name="Group 12"/>
            <p:cNvGrpSpPr/>
            <p:nvPr/>
          </p:nvGrpSpPr>
          <p:grpSpPr>
            <a:xfrm>
              <a:off x="5583548" y="3307036"/>
              <a:ext cx="5238866" cy="3657600"/>
              <a:chOff x="8458450" y="4193460"/>
              <a:chExt cx="5238866" cy="36576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/>
              <a:srcRect l="27708" t="21615" r="11667" b="10662"/>
              <a:stretch/>
            </p:blipFill>
            <p:spPr>
              <a:xfrm>
                <a:off x="8458450" y="4193460"/>
                <a:ext cx="5238866" cy="3657600"/>
              </a:xfrm>
              <a:prstGeom prst="rect">
                <a:avLst/>
              </a:prstGeom>
            </p:spPr>
          </p:pic>
          <p:sp>
            <p:nvSpPr>
              <p:cNvPr id="31" name="Oval 30"/>
              <p:cNvSpPr/>
              <p:nvPr/>
            </p:nvSpPr>
            <p:spPr>
              <a:xfrm>
                <a:off x="10281199" y="4457476"/>
                <a:ext cx="162746" cy="24469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2010261" y="6564871"/>
                <a:ext cx="125604" cy="14570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flipH="1">
                <a:off x="9748486" y="5251404"/>
                <a:ext cx="276895" cy="22295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9396187" y="5576189"/>
                <a:ext cx="120125" cy="1245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9362693" y="5487433"/>
                <a:ext cx="120125" cy="1245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flipH="1">
                <a:off x="9262209" y="5482405"/>
                <a:ext cx="120125" cy="1245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9168422" y="5479054"/>
                <a:ext cx="120125" cy="1245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811102" y="3307036"/>
              <a:ext cx="1077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Location 3</a:t>
              </a:r>
              <a:endParaRPr lang="en-US" b="1" dirty="0"/>
            </a:p>
          </p:txBody>
        </p:sp>
      </p:grpSp>
      <p:sp>
        <p:nvSpPr>
          <p:cNvPr id="44" name="Diamond 43"/>
          <p:cNvSpPr>
            <a:spLocks noChangeAspect="1"/>
          </p:cNvSpPr>
          <p:nvPr/>
        </p:nvSpPr>
        <p:spPr>
          <a:xfrm>
            <a:off x="983878" y="2578002"/>
            <a:ext cx="214643" cy="29240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6672" y="2895465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Predicted 1</a:t>
            </a:r>
            <a:r>
              <a:rPr lang="en-US" baseline="30000" dirty="0" smtClean="0"/>
              <a:t>st</a:t>
            </a:r>
            <a:r>
              <a:rPr lang="en-US" dirty="0" smtClean="0"/>
              <a:t>-order</a:t>
            </a:r>
          </a:p>
          <a:p>
            <a:pPr algn="ctr"/>
            <a:r>
              <a:rPr lang="en-US" dirty="0" smtClean="0"/>
              <a:t> reflection</a:t>
            </a:r>
            <a:endParaRPr lang="en-US" dirty="0"/>
          </a:p>
        </p:txBody>
      </p:sp>
      <p:sp>
        <p:nvSpPr>
          <p:cNvPr id="46" name="Diamond 45"/>
          <p:cNvSpPr>
            <a:spLocks noChangeAspect="1"/>
          </p:cNvSpPr>
          <p:nvPr/>
        </p:nvSpPr>
        <p:spPr>
          <a:xfrm>
            <a:off x="973935" y="1751104"/>
            <a:ext cx="214643" cy="292404"/>
          </a:xfrm>
          <a:prstGeom prst="diamond">
            <a:avLst/>
          </a:prstGeom>
          <a:solidFill>
            <a:srgbClr val="FF0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6012" y="2088550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5FF"/>
                </a:solidFill>
              </a:rPr>
              <a:t>Predicted LOS</a:t>
            </a:r>
            <a:endParaRPr lang="en-US" dirty="0">
              <a:solidFill>
                <a:srgbClr val="FF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437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75693" y="666050"/>
            <a:ext cx="6856661" cy="42120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Automatic Clustering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1023756" y="5501879"/>
            <a:ext cx="7507292" cy="71636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Automatic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 algorithm identifies clusters 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shown here represents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different cluster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cluster is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automatically classified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LOS, 1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random (R) 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4240257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4238747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33036" r="47490" b="11905"/>
          <a:stretch/>
        </p:blipFill>
        <p:spPr bwMode="auto">
          <a:xfrm>
            <a:off x="1958002" y="1256602"/>
            <a:ext cx="5638800" cy="402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8371" y="1497298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71257" y="1505206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7028" y="3725983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0427" y="4180896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9007" y="3116292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43943" y="2668022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8741" y="2168766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82537" y="3116291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17855" y="221724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LOS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1946" y="40604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07405" y="39958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910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1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Cluster Parameters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06486" y="2123420"/>
            <a:ext cx="0" cy="314597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122714" y="3658306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r>
              <a:rPr lang="en-US" dirty="0"/>
              <a:t> </a:t>
            </a:r>
            <a:r>
              <a:rPr lang="en-US" dirty="0" smtClean="0"/>
              <a:t>(dB)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20321" y="5310978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elay (ns)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63686" y="2373792"/>
            <a:ext cx="0" cy="2895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01143" y="3312939"/>
            <a:ext cx="0" cy="1956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25685" y="3643190"/>
            <a:ext cx="0" cy="16262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73386" y="4192174"/>
            <a:ext cx="0" cy="11188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28558" y="3987577"/>
            <a:ext cx="0" cy="128181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59541" y="4291165"/>
            <a:ext cx="0" cy="9782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05500" y="4589171"/>
            <a:ext cx="0" cy="6802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64728" y="5029906"/>
            <a:ext cx="0" cy="2394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43503" y="3823080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03" y="3823080"/>
                <a:ext cx="482824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532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2906486" y="5269392"/>
            <a:ext cx="37338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3510642" y="2220159"/>
            <a:ext cx="555171" cy="307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029777" y="1947663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eflected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component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5828" y="3869247"/>
            <a:ext cx="115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diffuse 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components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5987143" y="4352567"/>
            <a:ext cx="522514" cy="21573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753099" y="1881848"/>
                <a:ext cx="2964658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K-factor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𝑅𝑒𝑓𝑙𝑒𝑐𝑡𝑒𝑑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𝑝𝑜𝑤𝑒𝑟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𝑇𝑜𝑡𝑎𝑙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𝑑𝑖𝑓𝑓𝑢𝑠𝑒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𝑝𝑜𝑤𝑒𝑟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099" y="1881848"/>
                <a:ext cx="2964658" cy="573427"/>
              </a:xfrm>
              <a:prstGeom prst="rect">
                <a:avLst/>
              </a:prstGeom>
              <a:blipFill rotWithShape="1">
                <a:blip r:embed="rId4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 flipH="1">
            <a:off x="4137811" y="5075583"/>
            <a:ext cx="64225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10845" y="4749933"/>
                <a:ext cx="517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1/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45" y="4749933"/>
                <a:ext cx="51796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>
            <a:off x="4314224" y="3608047"/>
            <a:ext cx="6097" cy="221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333431" y="3825126"/>
            <a:ext cx="325655" cy="3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63686" y="2852763"/>
            <a:ext cx="3145971" cy="24166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53099" y="4113197"/>
            <a:ext cx="744331" cy="13599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79030" y="4510797"/>
            <a:ext cx="261256" cy="37303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hape 89"/>
          <p:cNvSpPr txBox="1">
            <a:spLocks/>
          </p:cNvSpPr>
          <p:nvPr/>
        </p:nvSpPr>
        <p:spPr>
          <a:xfrm>
            <a:off x="975161" y="5618755"/>
            <a:ext cx="7507292" cy="71636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Statistics reduced from each cluster identified 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Statistics aggregated across </a:t>
            </a:r>
            <a:r>
              <a:rPr lang="en-US" sz="1600" b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Rx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locations  </a:t>
            </a: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9116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44944" y="676936"/>
            <a:ext cx="7880934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Cluster K-factor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435096" y="4886164"/>
            <a:ext cx="8306131" cy="1079208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show distribution of K-factor for the LOS,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and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clusters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 values are 9.9 dB for LOS, 5.2 dB for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2.9 dB for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K-factor decreases with cluster order, meaning that reflected component becomes smaller and smaller compared to diffuse component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3804828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3803318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"/>
          <a:stretch/>
        </p:blipFill>
        <p:spPr>
          <a:xfrm>
            <a:off x="6186333" y="1275364"/>
            <a:ext cx="2957667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1275364"/>
            <a:ext cx="3161462" cy="3383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"/>
          <a:stretch/>
        </p:blipFill>
        <p:spPr>
          <a:xfrm>
            <a:off x="0" y="1275364"/>
            <a:ext cx="3155042" cy="338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471" y="4426625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3157" y="4391595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31648" y="4391595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530" y="1671654"/>
            <a:ext cx="6150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57371" y="1640043"/>
            <a:ext cx="4318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05368" y="1661813"/>
            <a:ext cx="4862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34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hape 8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44944" y="676936"/>
                <a:ext cx="7880934" cy="433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2800" b="1" dirty="0" smtClean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Results: Cluster Power-delay Decay Constant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dk2"/>
                        </a:solidFill>
                        <a:latin typeface="Cambria Math"/>
                        <a:ea typeface="Cambria Math"/>
                        <a:cs typeface="Times New Roman"/>
                        <a:sym typeface="Times New Roman"/>
                      </a:rPr>
                      <m:t>𝜸</m:t>
                    </m:r>
                  </m:oMath>
                </a14:m>
                <a:r>
                  <a:rPr lang="en-US" sz="2800" b="1" i="0" u="none" strike="noStrike" cap="none" baseline="0" dirty="0" smtClean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  <a:endParaRPr lang="en-US" sz="2800" b="1" i="0" u="none" strike="noStrike" cap="none" baseline="0" dirty="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8" name="Shape 8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4944" y="676936"/>
                <a:ext cx="7880934" cy="433407"/>
              </a:xfrm>
              <a:prstGeom prst="rect">
                <a:avLst/>
              </a:prstGeom>
              <a:blipFill rotWithShape="1">
                <a:blip r:embed="rId3"/>
                <a:stretch>
                  <a:fillRect l="-77" t="-23944" b="-49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hape 89"/>
          <p:cNvSpPr txBox="1">
            <a:spLocks/>
          </p:cNvSpPr>
          <p:nvPr/>
        </p:nvSpPr>
        <p:spPr>
          <a:xfrm>
            <a:off x="435098" y="4984134"/>
            <a:ext cx="8306131" cy="111186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show distribution of power-delay decay constant for LOS,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and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clusters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 values are 1.8 ns for LOS, 2.3 ns for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4.3 ns for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cluster order increases, power decays less rapidly because the reflected component becomes smaller and smaller compared to scattered component (smaller K-factor)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4240257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4238747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0" y="1396429"/>
            <a:ext cx="2940315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35" y="1396429"/>
            <a:ext cx="3101620" cy="33832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0" y="1396429"/>
            <a:ext cx="2936910" cy="3383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344" y="4500567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49385" y="4506821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0301" y="4506821"/>
            <a:ext cx="40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44112" y="1804091"/>
            <a:ext cx="4971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30798" y="1793209"/>
            <a:ext cx="4318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62841" y="1791758"/>
            <a:ext cx="6150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05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hape 8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44943" y="676936"/>
                <a:ext cx="8096285" cy="433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2800" b="1" dirty="0" smtClean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Results: Intra-cluster MPC Arrival Rate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dk2"/>
                        </a:solidFill>
                        <a:latin typeface="Cambria Math"/>
                        <a:ea typeface="Times New Roman"/>
                        <a:cs typeface="Times New Roman"/>
                        <a:sym typeface="Times New Roman"/>
                      </a:rPr>
                      <m:t>𝝀</m:t>
                    </m:r>
                  </m:oMath>
                </a14:m>
                <a:r>
                  <a:rPr lang="en-US" sz="2800" b="1" u="none" strike="noStrike" cap="none" baseline="0" dirty="0" smtClean="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  <a:endParaRPr lang="en-US" sz="2800" b="1" u="none" strike="noStrike" cap="none" baseline="0" dirty="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8" name="Shape 8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4943" y="676936"/>
                <a:ext cx="8096285" cy="433407"/>
              </a:xfrm>
              <a:prstGeom prst="rect">
                <a:avLst/>
              </a:prstGeom>
              <a:blipFill rotWithShape="1">
                <a:blip r:embed="rId3"/>
                <a:stretch>
                  <a:fillRect t="-23944" b="-49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hape 89"/>
          <p:cNvSpPr txBox="1">
            <a:spLocks/>
          </p:cNvSpPr>
          <p:nvPr/>
        </p:nvSpPr>
        <p:spPr>
          <a:xfrm>
            <a:off x="222826" y="4993498"/>
            <a:ext cx="8730674" cy="125128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show the distribution of intra-cluster MPC arrival rate for LOS,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and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clusters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 values are 0.40 ns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LOS, 0.42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0.41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significant difference witnessed between cluster orders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4240257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4238747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622"/>
            <a:ext cx="3254455" cy="338328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28" y="1356622"/>
            <a:ext cx="3225870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03" y="1356622"/>
            <a:ext cx="3225897" cy="3383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072" y="4478795"/>
            <a:ext cx="9198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99756" y="4478795"/>
            <a:ext cx="9089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0672" y="4478795"/>
            <a:ext cx="9198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98537" y="1761271"/>
            <a:ext cx="4971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35598" y="1772156"/>
            <a:ext cx="4318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94870" y="1779787"/>
            <a:ext cx="6150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56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5"/>
          <a:stretch/>
        </p:blipFill>
        <p:spPr>
          <a:xfrm>
            <a:off x="7270231" y="1143656"/>
            <a:ext cx="1764912" cy="210312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"/>
          <a:stretch/>
        </p:blipFill>
        <p:spPr>
          <a:xfrm>
            <a:off x="1741714" y="1143656"/>
            <a:ext cx="1656670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6326" y="634049"/>
            <a:ext cx="9035143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Cluster RMS Azimuth / Elevation </a:t>
            </a:r>
            <a:r>
              <a:rPr lang="en-US" sz="2400" b="1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sz="24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Spread</a:t>
            </a:r>
            <a:endParaRPr lang="en-US" sz="24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248888" y="5349895"/>
            <a:ext cx="8791791" cy="112797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show distribution of RMS azimuth / elevation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spread for the LOS,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clusters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 values are 4.5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 /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4.4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LOS, 6.7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º/ 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5.5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 f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-order, and 7.9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º/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6.2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Angular spread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cluster order because there is more and more scattering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3804828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3803318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9"/>
          <a:stretch/>
        </p:blipFill>
        <p:spPr>
          <a:xfrm>
            <a:off x="0" y="1143656"/>
            <a:ext cx="1839685" cy="2103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/>
          <a:stretch/>
        </p:blipFill>
        <p:spPr>
          <a:xfrm>
            <a:off x="5584168" y="1143656"/>
            <a:ext cx="1875355" cy="2103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"/>
          <a:stretch/>
        </p:blipFill>
        <p:spPr>
          <a:xfrm>
            <a:off x="4644784" y="3246776"/>
            <a:ext cx="1745130" cy="2103120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"/>
          <a:stretch/>
        </p:blipFill>
        <p:spPr>
          <a:xfrm>
            <a:off x="2889331" y="3246776"/>
            <a:ext cx="1907853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8418279" y="1364197"/>
            <a:ext cx="4971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71026" y="3495541"/>
            <a:ext cx="4318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90669" y="1373314"/>
            <a:ext cx="6150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14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6326" y="634049"/>
            <a:ext cx="9035143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Reflection Loss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248887" y="5458752"/>
            <a:ext cx="8791791" cy="88761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show distribution of reflection loss for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and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clusters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 values are 7.0 dB for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and 8.4 dB for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 above depicts one reason why 2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 loss is less than double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loss</a:t>
            </a:r>
            <a:endParaRPr lang="en-US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8701" t="3981" r="8234" b="4375"/>
          <a:stretch/>
        </p:blipFill>
        <p:spPr>
          <a:xfrm>
            <a:off x="678114" y="1301170"/>
            <a:ext cx="4624079" cy="415758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900057" y="2405742"/>
            <a:ext cx="24601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00057" y="3777342"/>
            <a:ext cx="24601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60229" y="240574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00057" y="240574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193972" y="2993596"/>
            <a:ext cx="192024" cy="195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92143" y="2993595"/>
            <a:ext cx="192024" cy="195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7"/>
          </p:cNvCxnSpPr>
          <p:nvPr/>
        </p:nvCxnSpPr>
        <p:spPr>
          <a:xfrm flipV="1">
            <a:off x="6357875" y="2405742"/>
            <a:ext cx="772268" cy="61654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1"/>
          </p:cNvCxnSpPr>
          <p:nvPr/>
        </p:nvCxnSpPr>
        <p:spPr>
          <a:xfrm>
            <a:off x="7123176" y="2405742"/>
            <a:ext cx="797088" cy="6165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7"/>
          </p:cNvCxnSpPr>
          <p:nvPr/>
        </p:nvCxnSpPr>
        <p:spPr>
          <a:xfrm flipV="1">
            <a:off x="6357875" y="2405742"/>
            <a:ext cx="386134" cy="6165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744009" y="2405742"/>
            <a:ext cx="777711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3"/>
          </p:cNvCxnSpPr>
          <p:nvPr/>
        </p:nvCxnSpPr>
        <p:spPr>
          <a:xfrm flipV="1">
            <a:off x="7521720" y="3160798"/>
            <a:ext cx="398544" cy="6165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76088" y="2953040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Tx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8040623" y="294212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</a:t>
            </a:r>
            <a:r>
              <a:rPr lang="en-US" sz="12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95876" y="2373082"/>
                <a:ext cx="794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𝑖𝑛𝑐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.  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876" y="2373082"/>
                <a:ext cx="79464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587360" y="3469069"/>
                <a:ext cx="841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𝑖𝑛𝑐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.  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60" y="3469069"/>
                <a:ext cx="84176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5442338" y="3824461"/>
            <a:ext cx="3598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Incident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angles of  2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reflections are typically 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larger than 1</a:t>
            </a:r>
            <a:r>
              <a:rPr lang="en-US" sz="1600" b="1" baseline="30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reflections,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hence less reflection loss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4063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629441" y="829992"/>
            <a:ext cx="6164731" cy="43340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Summary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191768" y="3804828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53419" y="3803318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1594928"/>
                  </p:ext>
                </p:extLst>
              </p:nvPr>
            </p:nvGraphicFramePr>
            <p:xfrm>
              <a:off x="522513" y="2326367"/>
              <a:ext cx="8120738" cy="23774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410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73309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62488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K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 (dB)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/>
                                </a:rPr>
                                <m:t>𝜸</m:t>
                              </m:r>
                            </m:oMath>
                          </a14:m>
                          <a:r>
                            <a:rPr lang="en-US" baseline="0" dirty="0" smtClean="0"/>
                            <a:t> </a:t>
                          </a:r>
                        </a:p>
                        <a:p>
                          <a:pPr algn="ctr"/>
                          <a:endParaRPr lang="en-US" baseline="0" dirty="0" smtClean="0"/>
                        </a:p>
                        <a:p>
                          <a:pPr algn="ctr"/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(ns)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𝝀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(ns</a:t>
                          </a:r>
                          <a:r>
                            <a:rPr lang="en-US" baseline="30000" dirty="0" smtClean="0"/>
                            <a:t>-1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RMS</a:t>
                          </a:r>
                          <a:r>
                            <a:rPr lang="en-US" baseline="0" dirty="0" smtClean="0"/>
                            <a:t> azimuth spread 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(</a:t>
                          </a:r>
                          <a:r>
                            <a:rPr lang="en-GB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º)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RMS elevation</a:t>
                          </a:r>
                          <a:r>
                            <a:rPr lang="en-US" baseline="0" dirty="0" smtClean="0"/>
                            <a:t> spread 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(</a:t>
                          </a:r>
                          <a:r>
                            <a:rPr lang="en-GB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º)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 smtClean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  <a:sym typeface="Arial"/>
                            </a:rPr>
                            <a:t>Reflection loss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  <a:sym typeface="Arial"/>
                            </a:rPr>
                            <a:t> (dB)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2626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  <a:p>
                          <a:pPr algn="ctr"/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:endParaRPr lang="en-US" b="0" dirty="0" smtClean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82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dirty="0" smtClean="0"/>
                            <a:t>LOS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9.95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4.37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1.83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0.94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0.40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0.19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4.49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2.12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4.41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1.87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82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dirty="0" smtClean="0"/>
                            <a:t>1</a:t>
                          </a:r>
                          <a:r>
                            <a:rPr lang="en-US" baseline="30000" dirty="0" smtClean="0"/>
                            <a:t>st</a:t>
                          </a:r>
                          <a:r>
                            <a:rPr lang="en-US" dirty="0" smtClean="0"/>
                            <a:t>-order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5.24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2.34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0.42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6.7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2.16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5.51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1.57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7.09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3.94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82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dirty="0" smtClean="0"/>
                            <a:t>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smtClean="0"/>
                            <a:t>-order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2.53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2.89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4.25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0.41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7.87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6.25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1.87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8.87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4.22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1594928"/>
                  </p:ext>
                </p:extLst>
              </p:nvPr>
            </p:nvGraphicFramePr>
            <p:xfrm>
              <a:off x="522513" y="2326367"/>
              <a:ext cx="8120738" cy="23774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41030"/>
                    <a:gridCol w="573309"/>
                    <a:gridCol w="573309"/>
                    <a:gridCol w="573309"/>
                    <a:gridCol w="573309"/>
                    <a:gridCol w="573309"/>
                    <a:gridCol w="573309"/>
                    <a:gridCol w="573309"/>
                    <a:gridCol w="573309"/>
                    <a:gridCol w="573309"/>
                    <a:gridCol w="573309"/>
                    <a:gridCol w="573309"/>
                    <a:gridCol w="573309"/>
                  </a:tblGrid>
                  <a:tr h="94488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K</a:t>
                          </a:r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 (dB)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9043" t="-645" r="-400000" b="-1580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9043" t="-645" r="-300000" b="-1580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RMS</a:t>
                          </a:r>
                          <a:r>
                            <a:rPr lang="en-US" baseline="0" dirty="0" smtClean="0"/>
                            <a:t> azimuth spread </a:t>
                          </a:r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(</a:t>
                          </a:r>
                          <a:r>
                            <a:rPr lang="en-GB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º)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1" i="0" u="none" strike="noStrike" cap="none" baseline="0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RMS elevation</a:t>
                          </a:r>
                          <a:r>
                            <a:rPr lang="en-US" baseline="0" dirty="0" smtClean="0"/>
                            <a:t> spread </a:t>
                          </a:r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(</a:t>
                          </a:r>
                          <a:r>
                            <a:rPr lang="en-GB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º)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 smtClean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  <a:sym typeface="Arial"/>
                            </a:rPr>
                            <a:t>Reflection </a:t>
                          </a:r>
                          <a:r>
                            <a:rPr kumimoji="0" lang="en-US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  <a:sym typeface="Arial"/>
                            </a:rPr>
                            <a:t>loss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  <a:sym typeface="Arial"/>
                            </a:rPr>
                            <a:t> </a:t>
                          </a:r>
                          <a:r>
                            <a:rPr kumimoji="0" lang="en-US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  <a:sym typeface="Arial"/>
                            </a:rPr>
                            <a:t>(</a:t>
                          </a:r>
                          <a:r>
                            <a:rPr kumimoji="0" lang="en-US" sz="1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  <a:sym typeface="Arial"/>
                            </a:rPr>
                            <a:t>dB)</a:t>
                          </a:r>
                          <a:endParaRPr kumimoji="0" lang="en-US" sz="14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8085" t="-183529" r="-1000000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8085" t="-183529" r="-800000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18085" t="-183529" r="-600000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18085" t="-183529" r="-400000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  <a:p>
                          <a:pPr algn="ctr"/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18085" t="-183529" r="-200000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µ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318085" t="-183529" b="-188235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dirty="0" smtClean="0"/>
                            <a:t>LOS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9.95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4.37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1.83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0.94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0.40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0.19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4.49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2.12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4.41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1.87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dirty="0" smtClean="0"/>
                            <a:t>1</a:t>
                          </a:r>
                          <a:r>
                            <a:rPr lang="en-US" baseline="30000" dirty="0" smtClean="0"/>
                            <a:t>st</a:t>
                          </a:r>
                          <a:r>
                            <a:rPr lang="en-US" dirty="0" smtClean="0"/>
                            <a:t>-order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5.24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2.34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0.42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6.7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2.16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5.51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1.57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7.09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3.94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dirty="0" smtClean="0"/>
                            <a:t>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smtClean="0"/>
                            <a:t>-order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2.53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2.89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4.25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0.41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7.87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6.25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  <a:defRPr sz="1400" b="0" i="0" u="none" strike="noStrike" cap="none" baseline="0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1.87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8.87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4.22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54334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957038" cy="17906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document presents results for the Quasi-Deterministic (Q-D) Channel Model* developed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NIST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measurements taken in a conference room at 83 GHz. 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89"/>
          <p:cNvSpPr txBox="1">
            <a:spLocks/>
          </p:cNvSpPr>
          <p:nvPr/>
        </p:nvSpPr>
        <p:spPr>
          <a:xfrm>
            <a:off x="590549" y="5991225"/>
            <a:ext cx="8486775" cy="5619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*“Quasi-deterministic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to 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 Modeling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Non-stationary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Environment,”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Maltsev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Pudeyev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Karls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Bolotin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Morozov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de-DE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Weiler</a:t>
            </a:r>
            <a:r>
              <a:rPr lang="de-DE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de-DE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</a:t>
            </a:r>
            <a:r>
              <a:rPr lang="de-DE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de-DE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Keusgen, Globecom 2014.</a:t>
            </a: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325566" y="641839"/>
            <a:ext cx="4747846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GHz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 Sounder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7718" y="3772414"/>
            <a:ext cx="8281747" cy="2118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array: 8 antennas,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(per antenna) = 22.3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dBm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gain = 25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dBi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22.5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Rx array: 16 antennas, Rx gain = 18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dBi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Rx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22.5º</a:t>
            </a:r>
          </a:p>
          <a:p>
            <a:pPr>
              <a:buFont typeface="Times New Roman" pitchFamily="16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measurement over all 8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antennas x 16 Rx antennas takes 524 µs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sweep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extract three-dimensional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AoA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GHz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In-house, assembled, and currently being calibrated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channel measurements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week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to do conference room, server room, and residential environment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have preliminary results by May meeting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65779" y="1222460"/>
            <a:ext cx="4888829" cy="2199973"/>
            <a:chOff x="1492055" y="1099039"/>
            <a:chExt cx="6098344" cy="27442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t="26025" r="-288" b="13975"/>
            <a:stretch/>
          </p:blipFill>
          <p:spPr>
            <a:xfrm>
              <a:off x="1492055" y="1099039"/>
              <a:ext cx="6098344" cy="274425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44162" y="1200147"/>
              <a:ext cx="1696915" cy="112541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3657" y="1762856"/>
              <a:ext cx="2946742" cy="182540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6567" y="2325564"/>
              <a:ext cx="1268142" cy="42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Tx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Array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5529" y="1340541"/>
              <a:ext cx="1296136" cy="422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Rx Array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5062" y="3412521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photograph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3090" y="3433860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measurement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06696" y="1217504"/>
            <a:ext cx="3680138" cy="2199973"/>
            <a:chOff x="5355979" y="1222460"/>
            <a:chExt cx="3680138" cy="21999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3" r="18765" b="5350"/>
            <a:stretch/>
          </p:blipFill>
          <p:spPr>
            <a:xfrm>
              <a:off x="5355979" y="1222460"/>
              <a:ext cx="3680138" cy="21999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5142459" y="2375594"/>
              <a:ext cx="70403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Voltage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18431" y="3140478"/>
              <a:ext cx="57685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Time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292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 GHz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 Sounder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285371" cy="321402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96" y="1628800"/>
            <a:ext cx="4536504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 antenna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Omni-directional in azimuth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45º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elevation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16-antenna RX array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elements every 45º in azimuth at 0º elevation</a:t>
            </a:r>
          </a:p>
          <a:p>
            <a:pPr marL="457200" lvl="1" indent="0"/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8 elements every 45º in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azimuth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45º elevation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extract three-dimensional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AoA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horn antenna has 45º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GHz null-to-null bandwidth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Robot-guided navigational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collect hundreds of GB of data in just minutes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support use cases with high mobility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channel measurement sweep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65.5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Untethered synchronization through rubidium clocks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4588183" y="2509228"/>
            <a:ext cx="1051965" cy="9056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60262" y="2452584"/>
            <a:ext cx="945420" cy="809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88183" y="222708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Tx</a:t>
            </a:r>
            <a:r>
              <a:rPr lang="en-US" dirty="0" smtClean="0">
                <a:solidFill>
                  <a:srgbClr val="C00000"/>
                </a:solidFill>
              </a:rPr>
              <a:t> antenna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9129" y="270362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Rx array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412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992126" y="618913"/>
            <a:ext cx="3375771" cy="61403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Conference Room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 noGrp="1"/>
          </p:cNvSpPr>
          <p:nvPr>
            <p:ph type="body" idx="1"/>
          </p:nvPr>
        </p:nvSpPr>
        <p:spPr>
          <a:xfrm>
            <a:off x="164125" y="5177737"/>
            <a:ext cx="8819455" cy="81009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laser-guided navigation system, robot generates floor plan (doors, tables, chairs, etc. also traced)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Room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dimensions: 10 m x 19 m x 3 m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Tx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height at 2.5 m, Rx height at 1.6 m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Tx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placed at corner of room</a:t>
            </a:r>
          </a:p>
          <a:p>
            <a:pPr marL="285750" indent="-285750">
              <a:spcBef>
                <a:spcPts val="0"/>
              </a:spcBef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Rx follows blue LOS trajectory within room, starting from Rx Home</a:t>
            </a:r>
          </a:p>
        </p:txBody>
      </p:sp>
      <p:sp>
        <p:nvSpPr>
          <p:cNvPr id="8" name="Shape 89"/>
          <p:cNvSpPr txBox="1">
            <a:spLocks/>
          </p:cNvSpPr>
          <p:nvPr/>
        </p:nvSpPr>
        <p:spPr>
          <a:xfrm>
            <a:off x="5921761" y="4710179"/>
            <a:ext cx="2548630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Robot-generated floor plan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89"/>
          <p:cNvSpPr txBox="1">
            <a:spLocks/>
          </p:cNvSpPr>
          <p:nvPr/>
        </p:nvSpPr>
        <p:spPr>
          <a:xfrm>
            <a:off x="2372004" y="4735179"/>
            <a:ext cx="1967993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 of room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2191" y="1214594"/>
            <a:ext cx="4887998" cy="3502139"/>
            <a:chOff x="423065" y="1232949"/>
            <a:chExt cx="4990283" cy="3742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65" y="1232949"/>
              <a:ext cx="4990283" cy="374271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21502" y="2114549"/>
              <a:ext cx="204748" cy="10953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55069" y="2352675"/>
              <a:ext cx="362422" cy="101139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0205" y="3379117"/>
              <a:ext cx="100296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solidFill>
                    <a:srgbClr val="58F658"/>
                  </a:solidFill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Rx Home  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7626" y="2471907"/>
              <a:ext cx="411240" cy="263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 smtClean="0">
                  <a:solidFill>
                    <a:srgbClr val="58F658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Tx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11561" y="1151167"/>
            <a:ext cx="2369030" cy="3547211"/>
            <a:chOff x="6014114" y="1196239"/>
            <a:chExt cx="2369030" cy="35472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114" y="1196239"/>
              <a:ext cx="2369030" cy="354721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099992" y="3674392"/>
              <a:ext cx="5358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58F658"/>
                  </a:solidFill>
                </a:rPr>
                <a:t> 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Rx Home  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89982" y="2604041"/>
            <a:ext cx="206094" cy="361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30202" y="4051841"/>
            <a:ext cx="103047" cy="361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2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Multipath Component (MPC) Extraction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89"/>
          <p:cNvSpPr txBox="1">
            <a:spLocks noGrp="1"/>
          </p:cNvSpPr>
          <p:nvPr>
            <p:ph type="body" idx="1"/>
          </p:nvPr>
        </p:nvSpPr>
        <p:spPr>
          <a:xfrm>
            <a:off x="326825" y="1733041"/>
            <a:ext cx="3647459" cy="216747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137160" marR="0" lvl="0" indent="-13716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SAGE algorithm:</a:t>
            </a:r>
            <a:endParaRPr lang="en-US" sz="1600" b="1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Beamforming algorithm which combines PDPs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Rx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 to extract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relative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delay of MPCs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Besides providing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superresolution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 also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deembeds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antennas from the measured response</a:t>
            </a: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MPCs</a:t>
            </a:r>
            <a:r>
              <a:rPr lang="en-US" sz="1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indexed in complex amplitude, delay, azimuth </a:t>
            </a:r>
            <a:r>
              <a:rPr lang="en-US" sz="120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elevation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endParaRPr lang="en-US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3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azimuth </a:t>
            </a:r>
            <a:r>
              <a:rPr lang="en-US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error for LOS ~1</a:t>
            </a:r>
            <a:r>
              <a:rPr lang="en-GB" sz="1200" dirty="0" smtClean="0"/>
              <a:t>º</a:t>
            </a:r>
          </a:p>
          <a:p>
            <a:pPr marL="0" lvl="3" indent="0">
              <a:spcBef>
                <a:spcPts val="0"/>
              </a:spcBef>
              <a:buSzPct val="100000"/>
              <a:buNone/>
            </a:pPr>
            <a:r>
              <a:rPr lang="en-GB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Average elevation </a:t>
            </a:r>
            <a:r>
              <a:rPr lang="en-GB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AoA</a:t>
            </a:r>
            <a:r>
              <a:rPr lang="en-GB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error for LOS is 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~4</a:t>
            </a:r>
            <a:r>
              <a:rPr lang="en-GB" sz="1200" dirty="0" smtClean="0"/>
              <a:t>º</a:t>
            </a:r>
            <a:endParaRPr lang="en-US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b="1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173" y="4934126"/>
            <a:ext cx="95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RX 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array </a:t>
            </a:r>
            <a:endParaRPr lang="en-GB" b="1" dirty="0"/>
          </a:p>
        </p:txBody>
      </p:sp>
      <p:pic>
        <p:nvPicPr>
          <p:cNvPr id="14" name="Picture 13" descr="Figure3_ins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27" y="4355110"/>
            <a:ext cx="1914525" cy="195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4179621" y="1724023"/>
            <a:ext cx="4757144" cy="4402824"/>
            <a:chOff x="4179621" y="1724023"/>
            <a:chExt cx="4757144" cy="4402824"/>
          </a:xfrm>
        </p:grpSpPr>
        <p:grpSp>
          <p:nvGrpSpPr>
            <p:cNvPr id="6" name="Group 5"/>
            <p:cNvGrpSpPr/>
            <p:nvPr/>
          </p:nvGrpSpPr>
          <p:grpSpPr>
            <a:xfrm>
              <a:off x="4179621" y="1752599"/>
              <a:ext cx="4757144" cy="4374248"/>
              <a:chOff x="4179621" y="1752599"/>
              <a:chExt cx="4757144" cy="437424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179621" y="1752599"/>
                <a:ext cx="4757144" cy="4374248"/>
                <a:chOff x="4179621" y="1752599"/>
                <a:chExt cx="4757144" cy="4374248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8490" t="10750" r="3541" b="6084"/>
                <a:stretch/>
              </p:blipFill>
              <p:spPr>
                <a:xfrm>
                  <a:off x="4179621" y="1752599"/>
                  <a:ext cx="4757144" cy="4265615"/>
                </a:xfrm>
                <a:prstGeom prst="rect">
                  <a:avLst/>
                </a:prstGeom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4596618" y="3550736"/>
                  <a:ext cx="4264270" cy="369332"/>
                </a:xfrm>
                <a:prstGeom prst="rect">
                  <a:avLst/>
                </a:prstGeom>
                <a:solidFill>
                  <a:srgbClr val="CCCCCC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0	  10	  20 	   30 	       40</a:t>
                  </a:r>
                </a:p>
                <a:p>
                  <a:r>
                    <a:rPr lang="en-US" sz="9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	</a:t>
                  </a:r>
                  <a:r>
                    <a:rPr lang="en-US" sz="9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	Delay (ns)</a:t>
                  </a:r>
                  <a:endPara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589584" y="5754873"/>
                  <a:ext cx="4264270" cy="369332"/>
                </a:xfrm>
                <a:prstGeom prst="rect">
                  <a:avLst/>
                </a:prstGeom>
                <a:solidFill>
                  <a:srgbClr val="CCCCCC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0	  10	  20 	   30 	       40</a:t>
                  </a:r>
                </a:p>
                <a:p>
                  <a:r>
                    <a:rPr lang="en-US" sz="9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	</a:t>
                  </a:r>
                  <a:r>
                    <a:rPr lang="en-US" sz="9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	Delay (ns)</a:t>
                  </a:r>
                  <a:endPara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4179621" y="5926792"/>
                  <a:ext cx="537607" cy="200055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8399158" y="5926792"/>
                <a:ext cx="537607" cy="200055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89584" y="2857598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1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5287" y="3140050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2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161" y="3140050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8890" y="2952978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8682" y="3158124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96618" y="4135086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1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65951" y="5066115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2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24547" y="5333841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3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3421" y="5329183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4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44080" y="5326541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</a:rPr>
                <a:t>MPC 5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72256" y="1724023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PDP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47296" y="3881568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PDP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4812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3772" y="665984"/>
            <a:ext cx="6856661" cy="42120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 Aggregation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352276" y="4914451"/>
            <a:ext cx="8597515" cy="99486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measurement over all 16 Rx antennas takes </a:t>
            </a:r>
            <a:r>
              <a:rPr lang="en-US" sz="13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65.5 </a:t>
            </a: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µs to sweep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each measurement, SAGE algorithm generates power vs. azimuth-elevation-delay profile (only power vs. azimuth-delay profile shown here)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MPC is shown color-coded according to power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single measurement alone, some clusters will not have enough MPCs for sufficient statistical characterization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we aggregate data from 8 consecutive measurements: 8 x 65.5 µs = </a:t>
            </a:r>
            <a:r>
              <a:rPr lang="en-US" sz="13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524 </a:t>
            </a: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µs 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524 µs, Rx moves less than 0.5 mm, so channel quasi-static</a:t>
            </a:r>
            <a:endParaRPr lang="en-US" sz="13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6677418" y="4100476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639069" y="4098966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36028" y="1144850"/>
            <a:ext cx="5249852" cy="3684770"/>
            <a:chOff x="674115" y="1176599"/>
            <a:chExt cx="5249852" cy="368477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27631" t="21722" r="11664" b="10608"/>
            <a:stretch/>
          </p:blipFill>
          <p:spPr>
            <a:xfrm>
              <a:off x="674115" y="1203769"/>
              <a:ext cx="5249852" cy="3657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549477" y="1176599"/>
              <a:ext cx="1499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measurement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36714" y="1144850"/>
            <a:ext cx="5249166" cy="3685081"/>
            <a:chOff x="6265800" y="1711739"/>
            <a:chExt cx="5249166" cy="368508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27671" t="21765" r="11623" b="10556"/>
            <a:stretch/>
          </p:blipFill>
          <p:spPr>
            <a:xfrm>
              <a:off x="6265800" y="1739220"/>
              <a:ext cx="5249166" cy="36576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91125" y="1711739"/>
              <a:ext cx="1598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  <a:r>
                <a:rPr lang="en-US" b="1" dirty="0" smtClean="0"/>
                <a:t> measurements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36028" y="1162917"/>
            <a:ext cx="5242559" cy="3657600"/>
            <a:chOff x="7851180" y="1641384"/>
            <a:chExt cx="5242559" cy="36576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l="27636" t="21628" r="11657" b="10607"/>
            <a:stretch/>
          </p:blipFill>
          <p:spPr>
            <a:xfrm>
              <a:off x="7851180" y="1641384"/>
              <a:ext cx="5242559" cy="36576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673201" y="1641384"/>
              <a:ext cx="1598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 measurements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28735" y="1147073"/>
            <a:ext cx="6762064" cy="3673133"/>
            <a:chOff x="1621442" y="1126617"/>
            <a:chExt cx="6762064" cy="3673133"/>
          </a:xfrm>
        </p:grpSpPr>
        <p:grpSp>
          <p:nvGrpSpPr>
            <p:cNvPr id="10" name="Group 9"/>
            <p:cNvGrpSpPr/>
            <p:nvPr/>
          </p:nvGrpSpPr>
          <p:grpSpPr>
            <a:xfrm>
              <a:off x="1621442" y="1126617"/>
              <a:ext cx="5240134" cy="3673133"/>
              <a:chOff x="8292355" y="2424116"/>
              <a:chExt cx="5240134" cy="367313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6"/>
              <a:srcRect l="27638" t="21617" r="11656" b="10588"/>
              <a:stretch/>
            </p:blipFill>
            <p:spPr>
              <a:xfrm>
                <a:off x="8292355" y="2439649"/>
                <a:ext cx="5240134" cy="36576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120457" y="2424116"/>
                <a:ext cx="1598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8</a:t>
                </a:r>
                <a:r>
                  <a:rPr lang="en-US" b="1" dirty="0" smtClean="0"/>
                  <a:t> measurements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039568" y="2228936"/>
              <a:ext cx="1343938" cy="1508105"/>
              <a:chOff x="6429375" y="2034212"/>
              <a:chExt cx="1343938" cy="150810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/>
              <a:srcRect l="78542" t="23333" r="20312" b="64584"/>
              <a:stretch/>
            </p:blipFill>
            <p:spPr>
              <a:xfrm>
                <a:off x="6429375" y="2085975"/>
                <a:ext cx="209550" cy="138112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562725" y="2034212"/>
                <a:ext cx="1210588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50" dirty="0" smtClean="0"/>
                  <a:t>Measurement 1</a:t>
                </a:r>
              </a:p>
              <a:p>
                <a:r>
                  <a:rPr lang="en-US" sz="1150" dirty="0" smtClean="0"/>
                  <a:t>Measurement 2</a:t>
                </a:r>
              </a:p>
              <a:p>
                <a:r>
                  <a:rPr lang="en-US" sz="1150" dirty="0" smtClean="0"/>
                  <a:t>Measurement 3</a:t>
                </a:r>
              </a:p>
              <a:p>
                <a:r>
                  <a:rPr lang="en-US" sz="1150" dirty="0" smtClean="0"/>
                  <a:t>Measurement 4</a:t>
                </a:r>
              </a:p>
              <a:p>
                <a:r>
                  <a:rPr lang="en-US" sz="1150" dirty="0" smtClean="0"/>
                  <a:t>Measurement 5</a:t>
                </a:r>
              </a:p>
              <a:p>
                <a:r>
                  <a:rPr lang="en-US" sz="1150" dirty="0" smtClean="0"/>
                  <a:t>Measurement 6</a:t>
                </a:r>
              </a:p>
              <a:p>
                <a:r>
                  <a:rPr lang="en-US" sz="1150" dirty="0" smtClean="0"/>
                  <a:t>Measurement 7</a:t>
                </a:r>
              </a:p>
              <a:p>
                <a:r>
                  <a:rPr lang="en-US" sz="1150" dirty="0" smtClean="0"/>
                  <a:t>Measurement 8</a:t>
                </a:r>
                <a:endParaRPr lang="en-US" sz="1150" dirty="0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89216" t="21750" r="9373" b="12445"/>
          <a:stretch/>
        </p:blipFill>
        <p:spPr>
          <a:xfrm>
            <a:off x="6435556" y="1447799"/>
            <a:ext cx="102299" cy="2983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6226936" y="2606672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Power (dB)</a:t>
            </a:r>
            <a:endParaRPr lang="en-US" sz="1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32052" y="1455125"/>
            <a:ext cx="153947" cy="1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06593" y="1339041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LOS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20271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18933" y="785167"/>
            <a:ext cx="6856661" cy="42120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 Identification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755131" y="4945796"/>
            <a:ext cx="7984267" cy="115522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MPC clustering arises from diffuse scattering of reflected component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 is composed of reflected component (AKA cursor) and diffuse components</a:t>
            </a:r>
            <a:endParaRPr lang="en-US" sz="1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single measurement alone, clusters not apparent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aggregating eight measurements, MPCs densify into clusters</a:t>
            </a:r>
          </a:p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facilitates cluster identification</a:t>
            </a: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8447" y="1367740"/>
            <a:ext cx="4238992" cy="3383280"/>
            <a:chOff x="1021154" y="1063953"/>
            <a:chExt cx="5033950" cy="401776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31272" t="24897" r="15900" b="13166"/>
            <a:stretch/>
          </p:blipFill>
          <p:spPr>
            <a:xfrm>
              <a:off x="1021154" y="1392868"/>
              <a:ext cx="5033950" cy="368884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596228" y="1063953"/>
              <a:ext cx="1499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measurement</a:t>
              </a:r>
              <a:endParaRPr lang="en-US" b="1" dirty="0"/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648636" y="1369066"/>
            <a:ext cx="4256179" cy="3657600"/>
            <a:chOff x="4876715" y="1362766"/>
            <a:chExt cx="3573672" cy="3071079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172718" y="4334257"/>
              <a:ext cx="78463" cy="6337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134369" y="4332747"/>
              <a:ext cx="115046" cy="10109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876715" y="1362766"/>
              <a:ext cx="3573672" cy="2835999"/>
              <a:chOff x="8576776" y="2350137"/>
              <a:chExt cx="4505790" cy="357571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/>
              <a:srcRect l="30905" t="25250" r="15955" b="12905"/>
              <a:stretch/>
            </p:blipFill>
            <p:spPr>
              <a:xfrm>
                <a:off x="8576776" y="2648368"/>
                <a:ext cx="4505790" cy="3277479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053008" y="2350137"/>
                <a:ext cx="1598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8</a:t>
                </a:r>
                <a:r>
                  <a:rPr lang="en-US" b="1" dirty="0" smtClean="0"/>
                  <a:t> measurements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5231969" y="2341196"/>
              <a:ext cx="223155" cy="2276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04015" y="2476689"/>
              <a:ext cx="345983" cy="3013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47557" y="1633206"/>
              <a:ext cx="483800" cy="2664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98868" y="2112547"/>
              <a:ext cx="518030" cy="36414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050361" y="2778057"/>
              <a:ext cx="357477" cy="19371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07837" y="3197516"/>
              <a:ext cx="370487" cy="29063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322338" y="3610451"/>
              <a:ext cx="993047" cy="2607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7938743" y="3101403"/>
            <a:ext cx="331317" cy="4024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04401" y="3900359"/>
            <a:ext cx="634997" cy="4024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66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66328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Simplified Raytracing Model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70618" y="1387193"/>
            <a:ext cx="6784605" cy="3518255"/>
            <a:chOff x="2375756" y="1916832"/>
            <a:chExt cx="4392488" cy="35182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756" y="1916832"/>
              <a:ext cx="4392488" cy="3518255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491880" y="2564904"/>
              <a:ext cx="576064" cy="1440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067944" y="2564904"/>
              <a:ext cx="936104" cy="1111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283968" y="3835443"/>
              <a:ext cx="753566" cy="9667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60372" y="4169298"/>
              <a:ext cx="823596" cy="63289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hape 89"/>
          <p:cNvSpPr txBox="1">
            <a:spLocks/>
          </p:cNvSpPr>
          <p:nvPr/>
        </p:nvSpPr>
        <p:spPr>
          <a:xfrm>
            <a:off x="86332" y="5230938"/>
            <a:ext cx="9088232" cy="1216058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lvl="1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higher frequencies (e.g. 83 GHz),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 propagation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is reflection and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resultant diffuse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scattering</a:t>
            </a:r>
          </a:p>
          <a:p>
            <a:pPr marL="137160" lvl="1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Q-D-Model approach is to use simplified raytracing to predict reflected paths (AKA cursors)</a:t>
            </a:r>
          </a:p>
          <a:p>
            <a:pPr marL="137160" lvl="1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locations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TX-RX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simplified geometry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room,  LOS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b="1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2</a:t>
            </a:r>
            <a:r>
              <a:rPr lang="en-US" b="1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wall, ceiling, and floor reflections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predicted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05213" y="4840827"/>
            <a:ext cx="568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m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67774" y="4293824"/>
            <a:ext cx="568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m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85084" y="2628780"/>
            <a:ext cx="568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00000"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m</a:t>
            </a:r>
            <a:endParaRPr lang="en-U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630448" y="4994716"/>
            <a:ext cx="1984078" cy="3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667435" y="4994716"/>
            <a:ext cx="22806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852621" y="4578369"/>
            <a:ext cx="515153" cy="33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730660" y="4086485"/>
            <a:ext cx="345432" cy="233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0"/>
          </p:cNvCxnSpPr>
          <p:nvPr/>
        </p:nvCxnSpPr>
        <p:spPr>
          <a:xfrm flipV="1">
            <a:off x="8269123" y="1587435"/>
            <a:ext cx="10694" cy="1041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2"/>
          </p:cNvCxnSpPr>
          <p:nvPr/>
        </p:nvCxnSpPr>
        <p:spPr>
          <a:xfrm flipH="1">
            <a:off x="8261993" y="2936557"/>
            <a:ext cx="7130" cy="983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80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33767" y="665985"/>
            <a:ext cx="6856661" cy="42120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Clusters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9"/>
          <p:cNvSpPr txBox="1">
            <a:spLocks/>
          </p:cNvSpPr>
          <p:nvPr/>
        </p:nvSpPr>
        <p:spPr>
          <a:xfrm>
            <a:off x="843544" y="5441205"/>
            <a:ext cx="7837105" cy="99486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7160" indent="-13716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dominant clusters correspond with LOS or 1</a:t>
            </a:r>
            <a:r>
              <a:rPr lang="en-US" sz="1600" b="1" baseline="30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-order reflections predicted from raytracing</a:t>
            </a: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indent="-9144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229868" y="4194970"/>
            <a:ext cx="78463" cy="63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91519" y="4193460"/>
            <a:ext cx="115046" cy="1010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709" t="21667" r="11719" b="10583"/>
          <a:stretch/>
        </p:blipFill>
        <p:spPr>
          <a:xfrm>
            <a:off x="2097836" y="1213475"/>
            <a:ext cx="5560657" cy="388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515" y="1216847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Far side wall</a:t>
            </a: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3696165" y="1463068"/>
            <a:ext cx="332910" cy="173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29612" y="3615571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Front </a:t>
            </a:r>
          </a:p>
          <a:p>
            <a:pPr algn="ctr"/>
            <a:r>
              <a:rPr lang="en-US" sz="1000" b="1" dirty="0" smtClean="0"/>
              <a:t>wall</a:t>
            </a:r>
          </a:p>
        </p:txBody>
      </p:sp>
      <p:cxnSp>
        <p:nvCxnSpPr>
          <p:cNvPr id="31" name="Straight Arrow Connector 30"/>
          <p:cNvCxnSpPr>
            <a:stCxn id="27" idx="3"/>
          </p:cNvCxnSpPr>
          <p:nvPr/>
        </p:nvCxnSpPr>
        <p:spPr>
          <a:xfrm flipV="1">
            <a:off x="5578160" y="3815200"/>
            <a:ext cx="222565" cy="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21120" y="2212972"/>
            <a:ext cx="5036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Near </a:t>
            </a:r>
          </a:p>
          <a:p>
            <a:pPr algn="ctr"/>
            <a:r>
              <a:rPr lang="en-US" sz="1000" b="1" dirty="0" smtClean="0"/>
              <a:t>side </a:t>
            </a:r>
          </a:p>
          <a:p>
            <a:pPr algn="ctr"/>
            <a:r>
              <a:rPr lang="en-US" sz="1000" b="1" dirty="0" smtClean="0"/>
              <a:t>wall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38552" y="2489971"/>
            <a:ext cx="5238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59480" y="3176121"/>
            <a:ext cx="54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Back</a:t>
            </a:r>
          </a:p>
          <a:p>
            <a:pPr algn="ctr"/>
            <a:r>
              <a:rPr lang="en-US" sz="1000" b="1" dirty="0" smtClean="0"/>
              <a:t>wall</a:t>
            </a: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H="1" flipV="1">
            <a:off x="3122488" y="2872196"/>
            <a:ext cx="9769" cy="303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95346" y="1777059"/>
            <a:ext cx="611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Ceiling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69865" y="2027356"/>
            <a:ext cx="620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Floo</a:t>
            </a:r>
            <a:r>
              <a:rPr lang="en-US" sz="1000" dirty="0" smtClean="0"/>
              <a:t>r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80132" y="2247480"/>
            <a:ext cx="0" cy="290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2"/>
          </p:cNvCxnSpPr>
          <p:nvPr/>
        </p:nvCxnSpPr>
        <p:spPr>
          <a:xfrm flipH="1">
            <a:off x="3116255" y="2023280"/>
            <a:ext cx="184624" cy="514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iamond 67"/>
          <p:cNvSpPr/>
          <p:nvPr/>
        </p:nvSpPr>
        <p:spPr>
          <a:xfrm>
            <a:off x="2897616" y="2599437"/>
            <a:ext cx="85114" cy="99920"/>
          </a:xfrm>
          <a:prstGeom prst="diamond">
            <a:avLst/>
          </a:prstGeom>
          <a:solidFill>
            <a:srgbClr val="FF0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689810" y="2308718"/>
            <a:ext cx="207806" cy="290719"/>
          </a:xfrm>
          <a:prstGeom prst="straightConnector1">
            <a:avLst/>
          </a:prstGeom>
          <a:ln>
            <a:solidFill>
              <a:srgbClr val="FF0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89674" y="2131407"/>
            <a:ext cx="525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5FF"/>
                </a:solidFill>
              </a:rPr>
              <a:t>LOS</a:t>
            </a:r>
          </a:p>
        </p:txBody>
      </p:sp>
      <p:sp>
        <p:nvSpPr>
          <p:cNvPr id="79" name="Diamond 78"/>
          <p:cNvSpPr>
            <a:spLocks noChangeAspect="1"/>
          </p:cNvSpPr>
          <p:nvPr/>
        </p:nvSpPr>
        <p:spPr>
          <a:xfrm>
            <a:off x="983878" y="2578002"/>
            <a:ext cx="214643" cy="29240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86672" y="2895465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Predicted 1</a:t>
            </a:r>
            <a:r>
              <a:rPr lang="en-US" baseline="30000" dirty="0" smtClean="0"/>
              <a:t>st</a:t>
            </a:r>
            <a:r>
              <a:rPr lang="en-US" dirty="0" smtClean="0"/>
              <a:t>-order</a:t>
            </a:r>
          </a:p>
          <a:p>
            <a:pPr algn="ctr"/>
            <a:r>
              <a:rPr lang="en-US" dirty="0" smtClean="0"/>
              <a:t> reflection</a:t>
            </a:r>
            <a:endParaRPr lang="en-US" dirty="0"/>
          </a:p>
        </p:txBody>
      </p:sp>
      <p:sp>
        <p:nvSpPr>
          <p:cNvPr id="81" name="Diamond 80"/>
          <p:cNvSpPr>
            <a:spLocks noChangeAspect="1"/>
          </p:cNvSpPr>
          <p:nvPr/>
        </p:nvSpPr>
        <p:spPr>
          <a:xfrm>
            <a:off x="973935" y="1751104"/>
            <a:ext cx="214643" cy="292404"/>
          </a:xfrm>
          <a:prstGeom prst="diamond">
            <a:avLst/>
          </a:prstGeom>
          <a:solidFill>
            <a:srgbClr val="FF0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16012" y="2088550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5FF"/>
                </a:solidFill>
              </a:rPr>
              <a:t>Predicted LOS</a:t>
            </a:r>
            <a:endParaRPr lang="en-US" dirty="0">
              <a:solidFill>
                <a:srgbClr val="FF05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12514" y="1451979"/>
            <a:ext cx="563218" cy="42046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81374" y="2254517"/>
            <a:ext cx="563218" cy="42046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24898" y="3615571"/>
            <a:ext cx="512248" cy="4001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2848396" y="2567735"/>
            <a:ext cx="145899" cy="14309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2945256" y="2567643"/>
            <a:ext cx="145899" cy="14309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3049351" y="2567735"/>
            <a:ext cx="145899" cy="14309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3098828" y="2637451"/>
            <a:ext cx="574092" cy="27811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18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28416</TotalTime>
  <Words>1808</Words>
  <Application>Microsoft Office PowerPoint</Application>
  <PresentationFormat>On-screen Show (4:3)</PresentationFormat>
  <Paragraphs>442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MS Gothic</vt:lpstr>
      <vt:lpstr>Arial</vt:lpstr>
      <vt:lpstr>Calibri</vt:lpstr>
      <vt:lpstr>Calibri Light</vt:lpstr>
      <vt:lpstr>Cambria Math</vt:lpstr>
      <vt:lpstr>Times New Roman</vt:lpstr>
      <vt:lpstr>802-11-Submission</vt:lpstr>
      <vt:lpstr>Custom Design</vt:lpstr>
      <vt:lpstr>NIST Channel Model for Conference Room at 83 GHz</vt:lpstr>
      <vt:lpstr>Abstract</vt:lpstr>
      <vt:lpstr>83 GHz Channel Sounder</vt:lpstr>
      <vt:lpstr>Conference Room</vt:lpstr>
      <vt:lpstr>Multipath Component (MPC) Extraction</vt:lpstr>
      <vt:lpstr>Measurement Aggregation</vt:lpstr>
      <vt:lpstr>Cluster Identification</vt:lpstr>
      <vt:lpstr>Simplified Raytracing Model</vt:lpstr>
      <vt:lpstr>Dominant Clusters</vt:lpstr>
      <vt:lpstr>Non-dominant Clusters</vt:lpstr>
      <vt:lpstr>Cursor Tracking between Locations</vt:lpstr>
      <vt:lpstr>Results: Automatic Clustering</vt:lpstr>
      <vt:lpstr>Results: Cluster Parameters</vt:lpstr>
      <vt:lpstr>Results: Cluster K-factor</vt:lpstr>
      <vt:lpstr>Results: Cluster Power-delay Decay Constant (γ)</vt:lpstr>
      <vt:lpstr>Results: Intra-cluster MPC Arrival Rate (λ)</vt:lpstr>
      <vt:lpstr>Results: Cluster RMS Azimuth / Elevation AoA Spread</vt:lpstr>
      <vt:lpstr>Results: Reflection Loss</vt:lpstr>
      <vt:lpstr>Results: Summary</vt:lpstr>
      <vt:lpstr>60 GHz Channel Sounder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Q-D Model in Lab Environment at 83 GHz</dc:title>
  <dc:creator>Camillo Gentile et al.</dc:creator>
  <cp:lastModifiedBy>Gentile, Camillo (Fed)</cp:lastModifiedBy>
  <cp:revision>317</cp:revision>
  <dcterms:modified xsi:type="dcterms:W3CDTF">2016-03-11T22:30:35Z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1441736186</vt:lpwstr>
  </property>
</Properties>
</file>