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76" r:id="rId6"/>
    <p:sldId id="289" r:id="rId7"/>
    <p:sldId id="290" r:id="rId8"/>
    <p:sldId id="277" r:id="rId9"/>
    <p:sldId id="278" r:id="rId10"/>
    <p:sldId id="291" r:id="rId11"/>
    <p:sldId id="293" r:id="rId12"/>
    <p:sldId id="294" r:id="rId13"/>
    <p:sldId id="286" r:id="rId14"/>
    <p:sldId id="296" r:id="rId15"/>
    <p:sldId id="297"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16"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19" autoAdjust="0"/>
  </p:normalViewPr>
  <p:slideViewPr>
    <p:cSldViewPr>
      <p:cViewPr varScale="1">
        <p:scale>
          <a:sx n="74" d="100"/>
          <a:sy n="74" d="100"/>
        </p:scale>
        <p:origin x="1284"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9" d="100"/>
          <a:sy n="89" d="100"/>
        </p:scale>
        <p:origin x="189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802.11-15/x567r0</a:t>
            </a:r>
            <a:endParaRPr lang="en-US" dirty="0"/>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March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smtClean="0"/>
              <a:t>Xiaofei Wang (InterDigital)</a:t>
            </a:r>
            <a:endParaRPr lang="en-GB"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a:t>
            </a:r>
            <a:r>
              <a:rPr lang="en-US" dirty="0" smtClean="0"/>
              <a:t>802.11-yy/x567r0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Xiaofei Wang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Draft: UL Overhead Analysis</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Xiaofei Wang (InterDigital)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March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Xiaofei Wang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Xiaofei Wang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Xiaofei Wang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Xiaofei Wang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Xiaofei Wang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Xiaofei Wang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Xiaofei Wang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2016</a:t>
            </a:r>
            <a:endParaRPr lang="en-GB" dirty="0"/>
          </a:p>
        </p:txBody>
      </p:sp>
      <p:sp>
        <p:nvSpPr>
          <p:cNvPr id="1028" name="Rectangle 4"/>
          <p:cNvSpPr>
            <a:spLocks noGrp="1" noChangeArrowheads="1"/>
          </p:cNvSpPr>
          <p:nvPr>
            <p:ph type="ftr"/>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Xiaofei Wang (InterDigital)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55848"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802.11-16/0336r0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Xiaofei Wang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Relay Improvement: Regarding CID 9058 &amp; 9075</a:t>
            </a:r>
            <a:endParaRPr lang="en-GB" sz="2800"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2016-03-11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24354812"/>
              </p:ext>
            </p:extLst>
          </p:nvPr>
        </p:nvGraphicFramePr>
        <p:xfrm>
          <a:off x="506413" y="3333750"/>
          <a:ext cx="8032750" cy="2462213"/>
        </p:xfrm>
        <a:graphic>
          <a:graphicData uri="http://schemas.openxmlformats.org/presentationml/2006/ole">
            <mc:AlternateContent xmlns:mc="http://schemas.openxmlformats.org/markup-compatibility/2006">
              <mc:Choice xmlns:v="urn:schemas-microsoft-com:vml" Requires="v">
                <p:oleObj spid="_x0000_s3231" name="Document" r:id="rId5" imgW="8240744" imgH="2534496" progId="Word.Document.8">
                  <p:embed/>
                </p:oleObj>
              </mc:Choice>
              <mc:Fallback>
                <p:oleObj name="Document" r:id="rId5" imgW="8240744" imgH="2534496" progId="Word.Document.8">
                  <p:embed/>
                  <p:pic>
                    <p:nvPicPr>
                      <p:cNvPr id="0" name="Picture 3"/>
                      <p:cNvPicPr>
                        <a:picLocks noChangeAspect="1" noChangeArrowheads="1"/>
                      </p:cNvPicPr>
                      <p:nvPr/>
                    </p:nvPicPr>
                    <p:blipFill>
                      <a:blip r:embed="rId6"/>
                      <a:srcRect/>
                      <a:stretch>
                        <a:fillRect/>
                      </a:stretch>
                    </p:blipFill>
                    <p:spPr bwMode="auto">
                      <a:xfrm>
                        <a:off x="506413" y="3333750"/>
                        <a:ext cx="8032750" cy="2462213"/>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76609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Conclusion</a:t>
            </a:r>
            <a:endParaRPr lang="en-US" dirty="0"/>
          </a:p>
        </p:txBody>
      </p:sp>
      <p:sp>
        <p:nvSpPr>
          <p:cNvPr id="4" name="Slide Number Placeholder 3"/>
          <p:cNvSpPr>
            <a:spLocks noGrp="1"/>
          </p:cNvSpPr>
          <p:nvPr>
            <p:ph type="sldNum" idx="12"/>
          </p:nvPr>
        </p:nvSpPr>
        <p:spPr/>
        <p:txBody>
          <a:bodyPr/>
          <a:lstStyle/>
          <a:p>
            <a:r>
              <a:rPr lang="en-GB" dirty="0" smtClean="0"/>
              <a:t>Slide </a:t>
            </a:r>
            <a:fld id="{F5D8E26B-7BCF-4D25-9C89-0168A6618F18}" type="slidenum">
              <a:rPr lang="en-GB" smtClean="0"/>
              <a:pPr/>
              <a:t>10</a:t>
            </a:fld>
            <a:endParaRPr lang="en-GB" dirty="0"/>
          </a:p>
        </p:txBody>
      </p:sp>
      <p:sp>
        <p:nvSpPr>
          <p:cNvPr id="3" name="Footer Placeholder 2"/>
          <p:cNvSpPr>
            <a:spLocks noGrp="1"/>
          </p:cNvSpPr>
          <p:nvPr>
            <p:ph type="ftr" idx="14"/>
          </p:nvPr>
        </p:nvSpPr>
        <p:spPr/>
        <p:txBody>
          <a:bodyPr/>
          <a:lstStyle/>
          <a:p>
            <a:r>
              <a:rPr lang="en-GB" dirty="0" smtClean="0"/>
              <a:t>Xiaofei Wang (InterDigital)</a:t>
            </a:r>
            <a:endParaRPr lang="en-GB" dirty="0"/>
          </a:p>
        </p:txBody>
      </p:sp>
      <p:sp>
        <p:nvSpPr>
          <p:cNvPr id="2" name="Date Placeholder 1"/>
          <p:cNvSpPr>
            <a:spLocks noGrp="1"/>
          </p:cNvSpPr>
          <p:nvPr>
            <p:ph type="dt" idx="15"/>
          </p:nvPr>
        </p:nvSpPr>
        <p:spPr/>
        <p:txBody>
          <a:bodyPr/>
          <a:lstStyle/>
          <a:p>
            <a:r>
              <a:rPr lang="en-US" dirty="0" smtClean="0"/>
              <a:t>March 2016</a:t>
            </a:r>
            <a:endParaRPr lang="en-GB" dirty="0"/>
          </a:p>
        </p:txBody>
      </p:sp>
      <p:sp>
        <p:nvSpPr>
          <p:cNvPr id="7" name="Rectangle 2"/>
          <p:cNvSpPr txBox="1">
            <a:spLocks noGrp="1" noChangeArrowheads="1"/>
          </p:cNvSpPr>
          <p:nvPr>
            <p:ph idx="1"/>
          </p:nvPr>
        </p:nvSpPr>
        <p:spPr>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smtClean="0"/>
              <a:t>A traffic congestion problem is presented that are associated with CID 9058 &amp; 9075</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problem is shown to be not </a:t>
            </a:r>
            <a:r>
              <a:rPr lang="en-GB" smtClean="0"/>
              <a:t>easily solved </a:t>
            </a:r>
            <a:r>
              <a:rPr lang="en-GB" dirty="0" smtClean="0"/>
              <a:t>using existing mechanisms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kern="0" dirty="0" smtClean="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Potential solutions have been discussed and presented</a:t>
            </a:r>
            <a:endParaRPr lang="en-GB" kern="0" dirty="0"/>
          </a:p>
        </p:txBody>
      </p:sp>
    </p:spTree>
    <p:extLst>
      <p:ext uri="{BB962C8B-B14F-4D97-AF65-F5344CB8AC3E}">
        <p14:creationId xmlns:p14="http://schemas.microsoft.com/office/powerpoint/2010/main" val="3814197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Straw Poll 1</a:t>
            </a:r>
            <a:endParaRPr lang="en-US" dirty="0"/>
          </a:p>
        </p:txBody>
      </p:sp>
      <p:sp>
        <p:nvSpPr>
          <p:cNvPr id="4" name="Slide Number Placeholder 3"/>
          <p:cNvSpPr>
            <a:spLocks noGrp="1"/>
          </p:cNvSpPr>
          <p:nvPr>
            <p:ph type="sldNum" idx="12"/>
          </p:nvPr>
        </p:nvSpPr>
        <p:spPr/>
        <p:txBody>
          <a:bodyPr/>
          <a:lstStyle/>
          <a:p>
            <a:r>
              <a:rPr lang="en-GB" dirty="0" smtClean="0"/>
              <a:t>Slide </a:t>
            </a:r>
            <a:fld id="{F5D8E26B-7BCF-4D25-9C89-0168A6618F18}" type="slidenum">
              <a:rPr lang="en-GB" smtClean="0"/>
              <a:pPr/>
              <a:t>11</a:t>
            </a:fld>
            <a:endParaRPr lang="en-GB" dirty="0"/>
          </a:p>
        </p:txBody>
      </p:sp>
      <p:sp>
        <p:nvSpPr>
          <p:cNvPr id="3" name="Footer Placeholder 2"/>
          <p:cNvSpPr>
            <a:spLocks noGrp="1"/>
          </p:cNvSpPr>
          <p:nvPr>
            <p:ph type="ftr" idx="14"/>
          </p:nvPr>
        </p:nvSpPr>
        <p:spPr/>
        <p:txBody>
          <a:bodyPr/>
          <a:lstStyle/>
          <a:p>
            <a:r>
              <a:rPr lang="en-GB" dirty="0" smtClean="0"/>
              <a:t>Xiaofei Wang (InterDigital)</a:t>
            </a:r>
            <a:endParaRPr lang="en-GB" dirty="0"/>
          </a:p>
        </p:txBody>
      </p:sp>
      <p:sp>
        <p:nvSpPr>
          <p:cNvPr id="2" name="Date Placeholder 1"/>
          <p:cNvSpPr>
            <a:spLocks noGrp="1"/>
          </p:cNvSpPr>
          <p:nvPr>
            <p:ph type="dt" idx="15"/>
          </p:nvPr>
        </p:nvSpPr>
        <p:spPr/>
        <p:txBody>
          <a:bodyPr/>
          <a:lstStyle/>
          <a:p>
            <a:r>
              <a:rPr lang="en-US" dirty="0" smtClean="0"/>
              <a:t>March 2016</a:t>
            </a:r>
            <a:endParaRPr lang="en-GB" dirty="0"/>
          </a:p>
        </p:txBody>
      </p:sp>
      <p:sp>
        <p:nvSpPr>
          <p:cNvPr id="7" name="Rectangle 2"/>
          <p:cNvSpPr txBox="1">
            <a:spLocks noGrp="1" noChangeArrowheads="1"/>
          </p:cNvSpPr>
          <p:nvPr>
            <p:ph idx="1"/>
          </p:nvPr>
        </p:nvSpPr>
        <p:spPr>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smtClean="0"/>
              <a:t>Do you agree that a Relay STA may optionally be restricted to associate with a limited number of STAs through its Relay AP?</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smtClean="0"/>
              <a:t>Y/N/A: </a:t>
            </a:r>
            <a:endParaRPr lang="en-GB" kern="0" dirty="0"/>
          </a:p>
        </p:txBody>
      </p:sp>
    </p:spTree>
    <p:extLst>
      <p:ext uri="{BB962C8B-B14F-4D97-AF65-F5344CB8AC3E}">
        <p14:creationId xmlns:p14="http://schemas.microsoft.com/office/powerpoint/2010/main" val="3400387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Straw Poll 2</a:t>
            </a:r>
            <a:endParaRPr lang="en-US" dirty="0"/>
          </a:p>
        </p:txBody>
      </p:sp>
      <p:sp>
        <p:nvSpPr>
          <p:cNvPr id="4" name="Slide Number Placeholder 3"/>
          <p:cNvSpPr>
            <a:spLocks noGrp="1"/>
          </p:cNvSpPr>
          <p:nvPr>
            <p:ph type="sldNum" idx="12"/>
          </p:nvPr>
        </p:nvSpPr>
        <p:spPr/>
        <p:txBody>
          <a:bodyPr/>
          <a:lstStyle/>
          <a:p>
            <a:r>
              <a:rPr lang="en-GB" dirty="0" smtClean="0"/>
              <a:t>Slide </a:t>
            </a:r>
            <a:fld id="{F5D8E26B-7BCF-4D25-9C89-0168A6618F18}" type="slidenum">
              <a:rPr lang="en-GB" smtClean="0"/>
              <a:pPr/>
              <a:t>12</a:t>
            </a:fld>
            <a:endParaRPr lang="en-GB" dirty="0"/>
          </a:p>
        </p:txBody>
      </p:sp>
      <p:sp>
        <p:nvSpPr>
          <p:cNvPr id="3" name="Footer Placeholder 2"/>
          <p:cNvSpPr>
            <a:spLocks noGrp="1"/>
          </p:cNvSpPr>
          <p:nvPr>
            <p:ph type="ftr" idx="14"/>
          </p:nvPr>
        </p:nvSpPr>
        <p:spPr/>
        <p:txBody>
          <a:bodyPr/>
          <a:lstStyle/>
          <a:p>
            <a:r>
              <a:rPr lang="en-GB" dirty="0" smtClean="0"/>
              <a:t>Xiaofei Wang (InterDigital)</a:t>
            </a:r>
            <a:endParaRPr lang="en-GB" dirty="0"/>
          </a:p>
        </p:txBody>
      </p:sp>
      <p:sp>
        <p:nvSpPr>
          <p:cNvPr id="2" name="Date Placeholder 1"/>
          <p:cNvSpPr>
            <a:spLocks noGrp="1"/>
          </p:cNvSpPr>
          <p:nvPr>
            <p:ph type="dt" idx="15"/>
          </p:nvPr>
        </p:nvSpPr>
        <p:spPr/>
        <p:txBody>
          <a:bodyPr/>
          <a:lstStyle/>
          <a:p>
            <a:r>
              <a:rPr lang="en-US" dirty="0" smtClean="0"/>
              <a:t>March 2016</a:t>
            </a:r>
            <a:endParaRPr lang="en-GB" dirty="0"/>
          </a:p>
        </p:txBody>
      </p:sp>
      <p:sp>
        <p:nvSpPr>
          <p:cNvPr id="7" name="Rectangle 2"/>
          <p:cNvSpPr txBox="1">
            <a:spLocks noGrp="1" noChangeArrowheads="1"/>
          </p:cNvSpPr>
          <p:nvPr>
            <p:ph idx="1"/>
          </p:nvPr>
        </p:nvSpPr>
        <p:spPr>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smtClean="0"/>
              <a:t>Which option do you prefer to limi</a:t>
            </a:r>
            <a:r>
              <a:rPr lang="en-GB" dirty="0" smtClean="0"/>
              <a:t>t the number of STAs that a Relay STA is allowed to associate through its Relay AP?</a:t>
            </a:r>
            <a:endParaRPr lang="en-GB" kern="0" dirty="0" smtClean="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Option 1 as presented on Slide </a:t>
            </a:r>
            <a:r>
              <a:rPr lang="en-GB" kern="0" dirty="0" smtClean="0"/>
              <a:t> 9</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Y/N/A</a:t>
            </a:r>
            <a:endParaRPr lang="en-GB" kern="0" dirty="0" smtClean="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Option 2 as presented on Slide 9</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Y/N/A</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smtClean="0"/>
              <a:t>Other options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Y/N/A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kern="0" dirty="0"/>
          </a:p>
        </p:txBody>
      </p:sp>
    </p:spTree>
    <p:extLst>
      <p:ext uri="{BB962C8B-B14F-4D97-AF65-F5344CB8AC3E}">
        <p14:creationId xmlns:p14="http://schemas.microsoft.com/office/powerpoint/2010/main" val="4281553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smtClean="0"/>
              <a:t>March 2016</a:t>
            </a:r>
            <a:endParaRPr lang="en-GB" dirty="0"/>
          </a:p>
        </p:txBody>
      </p:sp>
      <p:sp>
        <p:nvSpPr>
          <p:cNvPr id="4" name="Footer Placeholder 3"/>
          <p:cNvSpPr>
            <a:spLocks noGrp="1"/>
          </p:cNvSpPr>
          <p:nvPr>
            <p:ph type="ftr" idx="11"/>
          </p:nvPr>
        </p:nvSpPr>
        <p:spPr/>
        <p:txBody>
          <a:bodyPr/>
          <a:lstStyle/>
          <a:p>
            <a:r>
              <a:rPr lang="en-GB" dirty="0" smtClean="0"/>
              <a:t>Xiaofei Wang (InterDigital)</a:t>
            </a:r>
            <a:endParaRPr lang="en-GB" dirty="0"/>
          </a:p>
        </p:txBody>
      </p:sp>
      <p:sp>
        <p:nvSpPr>
          <p:cNvPr id="5" name="Slide Number Placeholder 4"/>
          <p:cNvSpPr>
            <a:spLocks noGrp="1"/>
          </p:cNvSpPr>
          <p:nvPr>
            <p:ph type="sldNum" idx="12"/>
          </p:nvPr>
        </p:nvSpPr>
        <p:spPr/>
        <p:txBody>
          <a:bodyPr/>
          <a:lstStyle/>
          <a:p>
            <a:r>
              <a:rPr lang="en-GB" dirty="0" smtClean="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741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smtClean="0"/>
              <a:t>Abstract</a:t>
            </a:r>
            <a:endParaRPr lang="en-GB" kern="0" dirty="0"/>
          </a:p>
        </p:txBody>
      </p:sp>
      <p:sp>
        <p:nvSpPr>
          <p:cNvPr id="8" name="Rectangle 2"/>
          <p:cNvSpPr txBox="1">
            <a:spLocks noChangeArrowheads="1"/>
          </p:cNvSpPr>
          <p:nvPr/>
        </p:nvSpPr>
        <p:spPr>
          <a:xfrm>
            <a:off x="723106" y="1844824"/>
            <a:ext cx="7772400" cy="4114800"/>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smtClean="0"/>
              <a:t>This contribution highlights a problem for 11ah </a:t>
            </a:r>
            <a:r>
              <a:rPr lang="en-GB" kern="0" dirty="0"/>
              <a:t>relay that was </a:t>
            </a:r>
            <a:r>
              <a:rPr lang="en-GB" kern="0" dirty="0" smtClean="0"/>
              <a:t>associated with CID 9058 &amp; 9075 and discusses potential solutions. </a:t>
            </a:r>
            <a:endParaRPr lang="en-GB" kern="0" dirty="0"/>
          </a:p>
        </p:txBody>
      </p:sp>
    </p:spTree>
    <p:extLst>
      <p:ext uri="{BB962C8B-B14F-4D97-AF65-F5344CB8AC3E}">
        <p14:creationId xmlns:p14="http://schemas.microsoft.com/office/powerpoint/2010/main" val="3800146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9058 &amp; 9075</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Xiaofei Wang (InterDigital)</a:t>
            </a:r>
            <a:endParaRPr lang="en-GB" dirty="0"/>
          </a:p>
        </p:txBody>
      </p:sp>
      <p:sp>
        <p:nvSpPr>
          <p:cNvPr id="6" name="Date Placeholder 5"/>
          <p:cNvSpPr>
            <a:spLocks noGrp="1"/>
          </p:cNvSpPr>
          <p:nvPr>
            <p:ph type="dt" idx="15"/>
          </p:nvPr>
        </p:nvSpPr>
        <p:spPr/>
        <p:txBody>
          <a:bodyPr/>
          <a:lstStyle/>
          <a:p>
            <a:r>
              <a:rPr lang="en-US" dirty="0" smtClean="0"/>
              <a:t>March 2016</a:t>
            </a:r>
            <a:endParaRPr lang="en-GB" dirty="0"/>
          </a:p>
        </p:txBody>
      </p:sp>
      <p:graphicFrame>
        <p:nvGraphicFramePr>
          <p:cNvPr id="17" name="Table 16"/>
          <p:cNvGraphicFramePr>
            <a:graphicFrameLocks noGrp="1"/>
          </p:cNvGraphicFramePr>
          <p:nvPr>
            <p:extLst>
              <p:ext uri="{D42A27DB-BD31-4B8C-83A1-F6EECF244321}">
                <p14:modId xmlns:p14="http://schemas.microsoft.com/office/powerpoint/2010/main" val="2566265567"/>
              </p:ext>
            </p:extLst>
          </p:nvPr>
        </p:nvGraphicFramePr>
        <p:xfrm>
          <a:off x="611560" y="1647822"/>
          <a:ext cx="7930778" cy="3568542"/>
        </p:xfrm>
        <a:graphic>
          <a:graphicData uri="http://schemas.openxmlformats.org/drawingml/2006/table">
            <a:tbl>
              <a:tblPr>
                <a:tableStyleId>{5C22544A-7EE6-4342-B048-85BDC9FD1C3A}</a:tableStyleId>
              </a:tblPr>
              <a:tblGrid>
                <a:gridCol w="672278"/>
                <a:gridCol w="672278"/>
                <a:gridCol w="672278"/>
                <a:gridCol w="672278"/>
                <a:gridCol w="672278"/>
                <a:gridCol w="2888694"/>
                <a:gridCol w="1680694"/>
              </a:tblGrid>
              <a:tr h="1123833">
                <a:tc>
                  <a:txBody>
                    <a:bodyPr/>
                    <a:lstStyle/>
                    <a:p>
                      <a:pPr algn="r" fontAlgn="t"/>
                      <a:r>
                        <a:rPr lang="en-US" sz="1100" u="none" strike="noStrike" dirty="0">
                          <a:effectLst/>
                        </a:rPr>
                        <a:t>9058</a:t>
                      </a:r>
                      <a:endParaRPr lang="en-US" sz="1100" b="0" i="0" u="none" strike="noStrike" dirty="0">
                        <a:effectLst/>
                        <a:latin typeface="Arial" panose="020B0604020202020204" pitchFamily="34" charset="0"/>
                      </a:endParaRPr>
                    </a:p>
                  </a:txBody>
                  <a:tcPr marL="9525" marR="9525" marT="9525" marB="0"/>
                </a:tc>
                <a:tc>
                  <a:txBody>
                    <a:bodyPr/>
                    <a:lstStyle/>
                    <a:p>
                      <a:pPr algn="l" fontAlgn="t"/>
                      <a:r>
                        <a:rPr lang="en-US" sz="1100" u="none" strike="noStrike" dirty="0">
                          <a:effectLst/>
                        </a:rPr>
                        <a:t>0</a:t>
                      </a:r>
                      <a:endParaRPr lang="en-US" sz="1100" b="0" i="0" u="none" strike="noStrike" dirty="0">
                        <a:effectLst/>
                        <a:latin typeface="Arial" panose="020B0604020202020204" pitchFamily="34" charset="0"/>
                      </a:endParaRPr>
                    </a:p>
                  </a:txBody>
                  <a:tcPr marL="9525" marR="9525" marT="9525" marB="0"/>
                </a:tc>
                <a:tc>
                  <a:txBody>
                    <a:bodyPr/>
                    <a:lstStyle/>
                    <a:p>
                      <a:pPr algn="l" fontAlgn="t"/>
                      <a:r>
                        <a:rPr lang="en-US" sz="1100" u="none" strike="noStrike" dirty="0">
                          <a:effectLst/>
                        </a:rPr>
                        <a:t>0</a:t>
                      </a:r>
                      <a:endParaRPr lang="en-US" sz="1100" b="0" i="0" u="none" strike="noStrike" dirty="0">
                        <a:effectLst/>
                        <a:latin typeface="Arial" panose="020B0604020202020204" pitchFamily="34" charset="0"/>
                      </a:endParaRPr>
                    </a:p>
                  </a:txBody>
                  <a:tcPr marL="9525" marR="9525" marT="9525" marB="0"/>
                </a:tc>
                <a:tc>
                  <a:txBody>
                    <a:bodyPr/>
                    <a:lstStyle/>
                    <a:p>
                      <a:pPr algn="l" fontAlgn="t"/>
                      <a:r>
                        <a:rPr lang="en-US" sz="1100" u="none" strike="noStrike">
                          <a:effectLst/>
                        </a:rPr>
                        <a:t>0</a:t>
                      </a:r>
                      <a:endParaRPr lang="en-US" sz="1100" b="0" i="0" u="none" strike="noStrike">
                        <a:effectLst/>
                        <a:latin typeface="Arial" panose="020B0604020202020204" pitchFamily="34" charset="0"/>
                      </a:endParaRPr>
                    </a:p>
                  </a:txBody>
                  <a:tcPr marL="9525" marR="9525" marT="9525" marB="0"/>
                </a:tc>
                <a:tc>
                  <a:txBody>
                    <a:bodyPr/>
                    <a:lstStyle/>
                    <a:p>
                      <a:pPr algn="l" fontAlgn="t"/>
                      <a:r>
                        <a:rPr lang="en-US" sz="1100" u="none" strike="noStrike" dirty="0">
                          <a:effectLst/>
                        </a:rPr>
                        <a:t>T</a:t>
                      </a:r>
                      <a:endParaRPr lang="en-US" sz="1100" b="0" i="0" u="none" strike="noStrike" dirty="0">
                        <a:effectLst/>
                        <a:latin typeface="Arial" panose="020B0604020202020204" pitchFamily="34" charset="0"/>
                      </a:endParaRPr>
                    </a:p>
                  </a:txBody>
                  <a:tcPr marL="9525" marR="9525" marT="9525" marB="0"/>
                </a:tc>
                <a:tc>
                  <a:txBody>
                    <a:bodyPr/>
                    <a:lstStyle/>
                    <a:p>
                      <a:pPr algn="l" fontAlgn="t"/>
                      <a:r>
                        <a:rPr lang="en-US" sz="1100" u="none" strike="noStrike">
                          <a:effectLst/>
                        </a:rPr>
                        <a:t>Resolution to i-459 is incorrect.  The comment identifies a specific technical problem  and a specific technical solution.   The assertion in the resolution is thus false.  No valid technical reason for rejecting the commenter's proposed change is given.</a:t>
                      </a:r>
                      <a:endParaRPr lang="en-US" sz="1100" b="0" i="0" u="none" strike="noStrike">
                        <a:effectLst/>
                        <a:latin typeface="Arial" panose="020B0604020202020204" pitchFamily="34" charset="0"/>
                      </a:endParaRPr>
                    </a:p>
                  </a:txBody>
                  <a:tcPr marL="9525" marR="9525" marT="9525" marB="0"/>
                </a:tc>
                <a:tc>
                  <a:txBody>
                    <a:bodyPr/>
                    <a:lstStyle/>
                    <a:p>
                      <a:pPr algn="l" fontAlgn="t"/>
                      <a:r>
                        <a:rPr lang="en-US" sz="1100" u="none" strike="noStrike">
                          <a:effectLst/>
                        </a:rPr>
                        <a:t>Include the specification requested, an alternate technical change to satisfy the comment, or record a valid technical reason why no change is required to the draft.</a:t>
                      </a:r>
                      <a:endParaRPr lang="en-US" sz="1100" b="0" i="0" u="none" strike="noStrike">
                        <a:effectLst/>
                        <a:latin typeface="Arial" panose="020B0604020202020204" pitchFamily="34" charset="0"/>
                      </a:endParaRPr>
                    </a:p>
                  </a:txBody>
                  <a:tcPr marL="9525" marR="9525" marT="9525" marB="0"/>
                </a:tc>
              </a:tr>
              <a:tr h="2385537">
                <a:tc>
                  <a:txBody>
                    <a:bodyPr/>
                    <a:lstStyle/>
                    <a:p>
                      <a:pPr algn="r" fontAlgn="t"/>
                      <a:r>
                        <a:rPr lang="en-US" sz="1100" u="none" strike="noStrike">
                          <a:effectLst/>
                        </a:rPr>
                        <a:t>9075</a:t>
                      </a:r>
                      <a:endParaRPr lang="en-US" sz="1100" b="0" i="0" u="none" strike="noStrike">
                        <a:effectLst/>
                        <a:latin typeface="Arial" panose="020B0604020202020204" pitchFamily="34" charset="0"/>
                      </a:endParaRPr>
                    </a:p>
                  </a:txBody>
                  <a:tcPr marL="9525" marR="9525" marT="9525" marB="0"/>
                </a:tc>
                <a:tc>
                  <a:txBody>
                    <a:bodyPr/>
                    <a:lstStyle/>
                    <a:p>
                      <a:pPr algn="l" fontAlgn="t"/>
                      <a:r>
                        <a:rPr lang="en-US" sz="1100" u="none" strike="noStrike" dirty="0">
                          <a:effectLst/>
                        </a:rPr>
                        <a:t>10.51.2</a:t>
                      </a:r>
                      <a:endParaRPr lang="en-US" sz="1100" b="0" i="0" u="none" strike="noStrike" dirty="0">
                        <a:effectLst/>
                        <a:latin typeface="Arial" panose="020B0604020202020204" pitchFamily="34" charset="0"/>
                      </a:endParaRPr>
                    </a:p>
                  </a:txBody>
                  <a:tcPr marL="9525" marR="9525" marT="9525" marB="0"/>
                </a:tc>
                <a:tc>
                  <a:txBody>
                    <a:bodyPr/>
                    <a:lstStyle/>
                    <a:p>
                      <a:pPr algn="l" fontAlgn="t"/>
                      <a:r>
                        <a:rPr lang="en-US" sz="1100" u="none" strike="noStrike">
                          <a:effectLst/>
                        </a:rPr>
                        <a:t>333</a:t>
                      </a:r>
                      <a:endParaRPr lang="en-US" sz="1100" b="0" i="0" u="none" strike="noStrike">
                        <a:effectLst/>
                        <a:latin typeface="Arial" panose="020B0604020202020204" pitchFamily="34" charset="0"/>
                      </a:endParaRPr>
                    </a:p>
                  </a:txBody>
                  <a:tcPr marL="9525" marR="9525" marT="9525" marB="0"/>
                </a:tc>
                <a:tc>
                  <a:txBody>
                    <a:bodyPr/>
                    <a:lstStyle/>
                    <a:p>
                      <a:pPr algn="l" fontAlgn="t"/>
                      <a:r>
                        <a:rPr lang="en-US" sz="1100" u="none" strike="noStrike">
                          <a:effectLst/>
                        </a:rPr>
                        <a:t>41</a:t>
                      </a:r>
                      <a:endParaRPr lang="en-US" sz="1100" b="0" i="0" u="none" strike="noStrike">
                        <a:effectLst/>
                        <a:latin typeface="Arial" panose="020B0604020202020204" pitchFamily="34" charset="0"/>
                      </a:endParaRPr>
                    </a:p>
                  </a:txBody>
                  <a:tcPr marL="9525" marR="9525" marT="9525" marB="0"/>
                </a:tc>
                <a:tc>
                  <a:txBody>
                    <a:bodyPr/>
                    <a:lstStyle/>
                    <a:p>
                      <a:pPr algn="l" fontAlgn="t"/>
                      <a:r>
                        <a:rPr lang="en-US" sz="1100" u="none" strike="noStrike" dirty="0">
                          <a:effectLst/>
                        </a:rPr>
                        <a:t>T</a:t>
                      </a:r>
                      <a:endParaRPr lang="en-US" sz="1100" b="0" i="0" u="none" strike="noStrike" dirty="0">
                        <a:effectLst/>
                        <a:latin typeface="Arial" panose="020B0604020202020204" pitchFamily="34" charset="0"/>
                      </a:endParaRPr>
                    </a:p>
                  </a:txBody>
                  <a:tcPr marL="9525" marR="9525" marT="9525" marB="0"/>
                </a:tc>
                <a:tc>
                  <a:txBody>
                    <a:bodyPr/>
                    <a:lstStyle/>
                    <a:p>
                      <a:pPr algn="l" fontAlgn="t"/>
                      <a:r>
                        <a:rPr lang="en-US" sz="1100" u="none" strike="noStrike" dirty="0">
                          <a:effectLst/>
                        </a:rPr>
                        <a:t>CID 8459 was rejected based on "non specific technical details have been provided". The original comment was "An S1G relay AP may control the number of relays using No More Relay Flag, however, there does not seem to be any control on how many STAs each relay is allowed to associate. When it comes to controlling relayed traffic flow, it matters how many relays there are and how many STAs are associated with each relay. A limit on the number of STAs that each relay is allowed to associate should be considered." If needed, a presentation to the group can be submitted to explain the technical problem.</a:t>
                      </a:r>
                      <a:endParaRPr lang="en-US" sz="1100" b="0" i="0" u="none" strike="noStrike" dirty="0">
                        <a:effectLst/>
                        <a:latin typeface="Arial" panose="020B0604020202020204" pitchFamily="34" charset="0"/>
                      </a:endParaRPr>
                    </a:p>
                  </a:txBody>
                  <a:tcPr marL="9525" marR="9525" marT="9525" marB="0"/>
                </a:tc>
                <a:tc>
                  <a:txBody>
                    <a:bodyPr/>
                    <a:lstStyle/>
                    <a:p>
                      <a:pPr algn="l" fontAlgn="t"/>
                      <a:r>
                        <a:rPr lang="en-US" sz="1100" u="none" strike="noStrike" dirty="0">
                          <a:effectLst/>
                        </a:rPr>
                        <a:t>Will provide a submission if desired.</a:t>
                      </a:r>
                      <a:endParaRPr lang="en-US" sz="1100" b="0" i="0" u="none" strike="noStrike" dirty="0">
                        <a:effectLst/>
                        <a:latin typeface="Arial" panose="020B0604020202020204" pitchFamily="34" charset="0"/>
                      </a:endParaRPr>
                    </a:p>
                  </a:txBody>
                  <a:tcPr marL="9525" marR="9525" marT="9525" marB="0"/>
                </a:tc>
              </a:tr>
            </a:tbl>
          </a:graphicData>
        </a:graphic>
      </p:graphicFrame>
      <p:sp>
        <p:nvSpPr>
          <p:cNvPr id="19" name="Content Placeholder 1"/>
          <p:cNvSpPr txBox="1">
            <a:spLocks/>
          </p:cNvSpPr>
          <p:nvPr/>
        </p:nvSpPr>
        <p:spPr>
          <a:xfrm>
            <a:off x="323528" y="5517231"/>
            <a:ext cx="7702624" cy="1080121"/>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r>
              <a:rPr lang="en-US" kern="0" dirty="0" smtClean="0"/>
              <a:t>Both </a:t>
            </a:r>
            <a:r>
              <a:rPr lang="en-US" kern="0" smtClean="0"/>
              <a:t>CIDs relate </a:t>
            </a:r>
            <a:r>
              <a:rPr lang="en-US" kern="0" dirty="0" smtClean="0"/>
              <a:t>to </a:t>
            </a:r>
            <a:r>
              <a:rPr lang="en-US" kern="0" smtClean="0"/>
              <a:t>CID </a:t>
            </a:r>
            <a:r>
              <a:rPr lang="en-US" kern="0" smtClean="0"/>
              <a:t>8459. </a:t>
            </a:r>
            <a:endParaRPr lang="en-US" kern="0" dirty="0"/>
          </a:p>
        </p:txBody>
      </p:sp>
    </p:spTree>
    <p:extLst>
      <p:ext uri="{BB962C8B-B14F-4D97-AF65-F5344CB8AC3E}">
        <p14:creationId xmlns:p14="http://schemas.microsoft.com/office/powerpoint/2010/main" val="3666621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8459</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Xiaofei Wang (InterDigital)</a:t>
            </a:r>
            <a:endParaRPr lang="en-GB" dirty="0"/>
          </a:p>
        </p:txBody>
      </p:sp>
      <p:sp>
        <p:nvSpPr>
          <p:cNvPr id="6" name="Date Placeholder 5"/>
          <p:cNvSpPr>
            <a:spLocks noGrp="1"/>
          </p:cNvSpPr>
          <p:nvPr>
            <p:ph type="dt" idx="15"/>
          </p:nvPr>
        </p:nvSpPr>
        <p:spPr/>
        <p:txBody>
          <a:bodyPr/>
          <a:lstStyle/>
          <a:p>
            <a:r>
              <a:rPr lang="en-US" dirty="0" smtClean="0"/>
              <a:t>March 2016</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218211528"/>
              </p:ext>
            </p:extLst>
          </p:nvPr>
        </p:nvGraphicFramePr>
        <p:xfrm>
          <a:off x="685800" y="2420887"/>
          <a:ext cx="7862097" cy="2088355"/>
        </p:xfrm>
        <a:graphic>
          <a:graphicData uri="http://schemas.openxmlformats.org/drawingml/2006/table">
            <a:tbl>
              <a:tblPr/>
              <a:tblGrid>
                <a:gridCol w="429816"/>
                <a:gridCol w="462277"/>
                <a:gridCol w="431412"/>
                <a:gridCol w="485339"/>
                <a:gridCol w="657903"/>
                <a:gridCol w="2081564"/>
                <a:gridCol w="1865858"/>
                <a:gridCol w="1447928"/>
              </a:tblGrid>
              <a:tr h="1985171">
                <a:tc>
                  <a:txBody>
                    <a:bodyPr/>
                    <a:lstStyle/>
                    <a:p>
                      <a:pPr algn="r" fontAlgn="t"/>
                      <a:r>
                        <a:rPr lang="en-US" sz="1050" b="0" i="0" u="none" strike="noStrike" dirty="0">
                          <a:effectLst/>
                          <a:latin typeface="Arial" panose="020B0604020202020204" pitchFamily="34" charset="0"/>
                        </a:rPr>
                        <a:t>8459</a:t>
                      </a:r>
                    </a:p>
                  </a:txBody>
                  <a:tcPr marL="8095" marR="8095" marT="80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t"/>
                      <a:r>
                        <a:rPr lang="en-US" sz="1050" b="0" i="0" u="none" strike="noStrike" dirty="0" smtClean="0">
                          <a:effectLst/>
                          <a:latin typeface="Arial" panose="020B0604020202020204" pitchFamily="34" charset="0"/>
                        </a:rPr>
                        <a:t>329</a:t>
                      </a:r>
                      <a:r>
                        <a:rPr lang="en-US" sz="1050" b="0" i="0" u="none" strike="noStrike" baseline="0" dirty="0" smtClean="0">
                          <a:effectLst/>
                          <a:latin typeface="Arial" panose="020B0604020202020204" pitchFamily="34" charset="0"/>
                        </a:rPr>
                        <a:t> </a:t>
                      </a:r>
                      <a:endParaRPr lang="en-US" sz="1050" b="0" i="0" u="none" strike="noStrike" dirty="0">
                        <a:effectLst/>
                        <a:latin typeface="Arial" panose="020B0604020202020204" pitchFamily="34" charset="0"/>
                      </a:endParaRPr>
                    </a:p>
                  </a:txBody>
                  <a:tcPr marL="8095" marR="8095" marT="80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50" b="0" i="0" u="none" strike="noStrike" dirty="0">
                          <a:effectLst/>
                          <a:latin typeface="Arial" panose="020B0604020202020204" pitchFamily="34" charset="0"/>
                        </a:rPr>
                        <a:t>44</a:t>
                      </a:r>
                    </a:p>
                  </a:txBody>
                  <a:tcPr marL="8095" marR="8095" marT="80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50" b="0" i="0" u="none" strike="noStrike">
                          <a:effectLst/>
                          <a:latin typeface="Arial" panose="020B0604020202020204" pitchFamily="34" charset="0"/>
                        </a:rPr>
                        <a:t>9.51.2</a:t>
                      </a:r>
                    </a:p>
                  </a:txBody>
                  <a:tcPr marL="8095" marR="8095" marT="80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50" b="0" i="0" u="none" strike="noStrike" dirty="0">
                          <a:effectLst/>
                          <a:latin typeface="Arial" panose="020B0604020202020204" pitchFamily="34" charset="0"/>
                        </a:rPr>
                        <a:t>11-16/0159r1</a:t>
                      </a:r>
                    </a:p>
                  </a:txBody>
                  <a:tcPr marL="8095" marR="8095" marT="80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50" b="0" i="0" u="none" strike="noStrike" dirty="0">
                          <a:effectLst/>
                          <a:latin typeface="Arial" panose="020B0604020202020204" pitchFamily="34" charset="0"/>
                        </a:rPr>
                        <a:t>An S1G relay AP may control the number of relays using No More Relay Flag, however, there does not seem to be any control on how many STAs each relay is allowed to associate. When it comes to controlling relayed traffic flow, it matters how many relays there are and how many STAs are associated with each relay. A limit on the number of STAs that each relay is allowed to associate should be considered.</a:t>
                      </a:r>
                    </a:p>
                  </a:txBody>
                  <a:tcPr marL="8095" marR="8095" marT="80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50" b="0" i="0" u="none" strike="noStrike" dirty="0">
                          <a:effectLst/>
                          <a:latin typeface="Arial" panose="020B0604020202020204" pitchFamily="34" charset="0"/>
                        </a:rPr>
                        <a:t>Suggest to add a limit on the number of STAs that each relay is allowed to associate, for example in the Relay Activation Response frames</a:t>
                      </a:r>
                    </a:p>
                  </a:txBody>
                  <a:tcPr marL="8095" marR="8095" marT="80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50" b="0" i="0" u="none" strike="noStrike" dirty="0">
                          <a:effectLst/>
                          <a:latin typeface="Arial" panose="020B0604020202020204" pitchFamily="34" charset="0"/>
                        </a:rPr>
                        <a:t>REJECTED (EDITOR: 2016-01-21 17:07:43Z)</a:t>
                      </a:r>
                      <a:br>
                        <a:rPr lang="en-US" sz="1050" b="0" i="0" u="none" strike="noStrike" dirty="0">
                          <a:effectLst/>
                          <a:latin typeface="Arial" panose="020B0604020202020204" pitchFamily="34" charset="0"/>
                        </a:rPr>
                      </a:br>
                      <a:r>
                        <a:rPr lang="en-US" sz="1050" b="0" i="0" u="none" strike="noStrike" dirty="0">
                          <a:effectLst/>
                          <a:latin typeface="Arial" panose="020B0604020202020204" pitchFamily="34" charset="0"/>
                        </a:rPr>
                        <a:t/>
                      </a:r>
                      <a:br>
                        <a:rPr lang="en-US" sz="1050" b="0" i="0" u="none" strike="noStrike" dirty="0">
                          <a:effectLst/>
                          <a:latin typeface="Arial" panose="020B0604020202020204" pitchFamily="34" charset="0"/>
                        </a:rPr>
                      </a:br>
                      <a:r>
                        <a:rPr lang="en-US" sz="1050" b="0" i="0" u="none" strike="noStrike" dirty="0">
                          <a:effectLst/>
                          <a:latin typeface="Arial" panose="020B0604020202020204" pitchFamily="34" charset="0"/>
                        </a:rPr>
                        <a:t>The comment fails to identify a technical issue in sufficient detail.</a:t>
                      </a:r>
                    </a:p>
                  </a:txBody>
                  <a:tcPr marL="8095" marR="8095" marT="80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Content Placeholder 1"/>
          <p:cNvSpPr txBox="1">
            <a:spLocks/>
          </p:cNvSpPr>
          <p:nvPr/>
        </p:nvSpPr>
        <p:spPr>
          <a:xfrm>
            <a:off x="685801" y="4797151"/>
            <a:ext cx="7702624" cy="165618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r>
              <a:rPr lang="en-US" kern="0" dirty="0" smtClean="0"/>
              <a:t>Should a S1G STA have some (optional) control on the numbers of STAs its relays can associate?</a:t>
            </a:r>
            <a:endParaRPr lang="en-US" kern="0" dirty="0"/>
          </a:p>
        </p:txBody>
      </p:sp>
    </p:spTree>
    <p:extLst>
      <p:ext uri="{BB962C8B-B14F-4D97-AF65-F5344CB8AC3E}">
        <p14:creationId xmlns:p14="http://schemas.microsoft.com/office/powerpoint/2010/main" val="827575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3563888" y="3501008"/>
            <a:ext cx="5135015" cy="2952328"/>
          </a:xfrm>
          <a:prstGeom prst="rect">
            <a:avLst/>
          </a:prstGeom>
        </p:spPr>
      </p:pic>
      <p:sp>
        <p:nvSpPr>
          <p:cNvPr id="11" name="Content Placeholder 1"/>
          <p:cNvSpPr txBox="1">
            <a:spLocks/>
          </p:cNvSpPr>
          <p:nvPr/>
        </p:nvSpPr>
        <p:spPr>
          <a:xfrm>
            <a:off x="685801" y="1458123"/>
            <a:ext cx="7702624" cy="4995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85800">
              <a:buFont typeface="Arial" panose="020B0604020202020204" pitchFamily="34" charset="0"/>
              <a:buChar char="•"/>
            </a:pPr>
            <a:r>
              <a:rPr lang="en-US" kern="0" dirty="0" smtClean="0"/>
              <a:t>11ah supports multi-hop relays</a:t>
            </a:r>
          </a:p>
          <a:p>
            <a:pPr marL="685800">
              <a:buFont typeface="Arial" panose="020B0604020202020204" pitchFamily="34" charset="0"/>
              <a:buChar char="•"/>
            </a:pPr>
            <a:r>
              <a:rPr lang="en-US" kern="0" dirty="0" smtClean="0"/>
              <a:t>A S1G STA can refuse more relays by setting the “No </a:t>
            </a:r>
            <a:r>
              <a:rPr lang="en-US" kern="0" dirty="0"/>
              <a:t>M</a:t>
            </a:r>
            <a:r>
              <a:rPr lang="en-US" kern="0" dirty="0" smtClean="0"/>
              <a:t>ore </a:t>
            </a:r>
            <a:r>
              <a:rPr lang="en-US" kern="0" dirty="0"/>
              <a:t>R</a:t>
            </a:r>
            <a:r>
              <a:rPr lang="en-US" kern="0" dirty="0" smtClean="0"/>
              <a:t>elay </a:t>
            </a:r>
            <a:r>
              <a:rPr lang="en-US" kern="0" dirty="0"/>
              <a:t>F</a:t>
            </a:r>
            <a:r>
              <a:rPr lang="en-US" kern="0" dirty="0" smtClean="0"/>
              <a:t>lag”</a:t>
            </a:r>
          </a:p>
          <a:p>
            <a:pPr marL="685800">
              <a:buFont typeface="Arial" panose="020B0604020202020204" pitchFamily="34" charset="0"/>
              <a:buChar char="•"/>
            </a:pPr>
            <a:r>
              <a:rPr lang="en-US" kern="0" dirty="0" smtClean="0"/>
              <a:t>A S1G relay may use flow control if it is overwhelmed by traffic</a:t>
            </a:r>
          </a:p>
          <a:p>
            <a:pPr marL="685800">
              <a:buFont typeface="Arial" panose="020B0604020202020204" pitchFamily="34" charset="0"/>
              <a:buChar char="•"/>
            </a:pPr>
            <a:r>
              <a:rPr lang="en-US" kern="0" dirty="0" smtClean="0"/>
              <a:t>A S1G STA can turn on/off a Relay STA</a:t>
            </a:r>
            <a:endParaRPr lang="en-US" kern="0" dirty="0"/>
          </a:p>
        </p:txBody>
      </p:sp>
      <p:sp>
        <p:nvSpPr>
          <p:cNvPr id="2" name="Date Placeholder 1"/>
          <p:cNvSpPr>
            <a:spLocks noGrp="1"/>
          </p:cNvSpPr>
          <p:nvPr>
            <p:ph type="dt" idx="10"/>
          </p:nvPr>
        </p:nvSpPr>
        <p:spPr/>
        <p:txBody>
          <a:bodyPr/>
          <a:lstStyle/>
          <a:p>
            <a:r>
              <a:rPr lang="en-US" dirty="0" smtClean="0"/>
              <a:t>March 2016</a:t>
            </a:r>
            <a:endParaRPr lang="en-GB" dirty="0"/>
          </a:p>
        </p:txBody>
      </p:sp>
      <p:sp>
        <p:nvSpPr>
          <p:cNvPr id="3" name="Footer Placeholder 2"/>
          <p:cNvSpPr>
            <a:spLocks noGrp="1"/>
          </p:cNvSpPr>
          <p:nvPr>
            <p:ph type="ftr" idx="11"/>
          </p:nvPr>
        </p:nvSpPr>
        <p:spPr/>
        <p:txBody>
          <a:bodyPr/>
          <a:lstStyle/>
          <a:p>
            <a:r>
              <a:rPr lang="en-GB" dirty="0" smtClean="0"/>
              <a:t>Xiaofei Wang (InterDigital)</a:t>
            </a:r>
            <a:endParaRPr lang="en-GB" dirty="0"/>
          </a:p>
        </p:txBody>
      </p:sp>
      <p:sp>
        <p:nvSpPr>
          <p:cNvPr id="4" name="Slide Number Placeholder 3"/>
          <p:cNvSpPr>
            <a:spLocks noGrp="1"/>
          </p:cNvSpPr>
          <p:nvPr>
            <p:ph type="sldNum" idx="12"/>
          </p:nvPr>
        </p:nvSpPr>
        <p:spPr/>
        <p:txBody>
          <a:bodyPr/>
          <a:lstStyle/>
          <a:p>
            <a:r>
              <a:rPr lang="en-GB" dirty="0" smtClean="0"/>
              <a:t>Slide </a:t>
            </a:r>
            <a:fld id="{F5D8E26B-7BCF-4D25-9C89-0168A6618F18}" type="slidenum">
              <a:rPr lang="en-GB" smtClean="0"/>
              <a:pPr/>
              <a:t>5</a:t>
            </a:fld>
            <a:endParaRPr lang="en-GB" dirty="0"/>
          </a:p>
        </p:txBody>
      </p:sp>
      <p:sp>
        <p:nvSpPr>
          <p:cNvPr id="6" name="Title 2"/>
          <p:cNvSpPr txBox="1">
            <a:spLocks/>
          </p:cNvSpPr>
          <p:nvPr/>
        </p:nvSpPr>
        <p:spPr>
          <a:xfrm>
            <a:off x="685800" y="685801"/>
            <a:ext cx="7770813" cy="654967"/>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 Few S1G Relay Characteristics </a:t>
            </a:r>
            <a:endParaRPr lang="en-US" kern="0" dirty="0"/>
          </a:p>
        </p:txBody>
      </p:sp>
    </p:spTree>
    <p:extLst>
      <p:ext uri="{BB962C8B-B14F-4D97-AF65-F5344CB8AC3E}">
        <p14:creationId xmlns:p14="http://schemas.microsoft.com/office/powerpoint/2010/main" val="1327895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p:cNvSpPr txBox="1">
            <a:spLocks/>
          </p:cNvSpPr>
          <p:nvPr/>
        </p:nvSpPr>
        <p:spPr bwMode="auto">
          <a:xfrm>
            <a:off x="714867" y="1501214"/>
            <a:ext cx="7330008" cy="466409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925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smtClean="0">
                <a:solidFill>
                  <a:schemeClr val="tx1"/>
                </a:solidFill>
              </a:rPr>
              <a:t>Currently, there is no restrictions on how many STAs are allowed to associate with a Relay AP</a:t>
            </a:r>
          </a:p>
          <a:p>
            <a:pPr lvl="1">
              <a:buFont typeface="Arial" panose="020B0604020202020204" pitchFamily="34" charset="0"/>
              <a:buChar char="•"/>
            </a:pPr>
            <a:r>
              <a:rPr lang="en-US" kern="0" dirty="0" smtClean="0">
                <a:solidFill>
                  <a:schemeClr val="tx1"/>
                </a:solidFill>
              </a:rPr>
              <a:t>Theoretically up to 6000 STAs per Relay AP</a:t>
            </a:r>
          </a:p>
          <a:p>
            <a:pPr lvl="1">
              <a:buFont typeface="Arial" panose="020B0604020202020204" pitchFamily="34" charset="0"/>
              <a:buChar char="•"/>
            </a:pPr>
            <a:r>
              <a:rPr lang="en-US" kern="0" dirty="0" smtClean="0">
                <a:solidFill>
                  <a:schemeClr val="tx1"/>
                </a:solidFill>
              </a:rPr>
              <a:t>Aside from traffic generated by end STAs, there will also be a lot of Reachable Address reporting</a:t>
            </a:r>
          </a:p>
          <a:p>
            <a:pPr marL="457200" lvl="1" indent="0"/>
            <a:endParaRPr lang="en-US" kern="0" dirty="0" smtClean="0">
              <a:solidFill>
                <a:schemeClr val="tx1"/>
              </a:solidFill>
            </a:endParaRPr>
          </a:p>
          <a:p>
            <a:pPr>
              <a:buFont typeface="Arial" panose="020B0604020202020204" pitchFamily="34" charset="0"/>
              <a:buChar char="•"/>
            </a:pPr>
            <a:r>
              <a:rPr lang="en-US" kern="0" dirty="0" smtClean="0">
                <a:solidFill>
                  <a:schemeClr val="tx1"/>
                </a:solidFill>
              </a:rPr>
              <a:t>Aggregated traffic over a few hops of relays may overwhelm Relays and </a:t>
            </a:r>
            <a:r>
              <a:rPr lang="en-US" kern="0" dirty="0" err="1" smtClean="0">
                <a:solidFill>
                  <a:schemeClr val="tx1"/>
                </a:solidFill>
              </a:rPr>
              <a:t>RootAPs</a:t>
            </a:r>
            <a:endParaRPr lang="en-US" kern="0" dirty="0" smtClean="0">
              <a:solidFill>
                <a:schemeClr val="tx1"/>
              </a:solidFill>
            </a:endParaRPr>
          </a:p>
          <a:p>
            <a:pPr lvl="1">
              <a:buFont typeface="Arial" panose="020B0604020202020204" pitchFamily="34" charset="0"/>
              <a:buChar char="•"/>
            </a:pPr>
            <a:r>
              <a:rPr lang="en-US" kern="0" dirty="0" smtClean="0">
                <a:solidFill>
                  <a:schemeClr val="tx1"/>
                </a:solidFill>
              </a:rPr>
              <a:t>Particularly when some S1G STAs may be operating on battery power</a:t>
            </a:r>
          </a:p>
          <a:p>
            <a:pPr lvl="1">
              <a:buFont typeface="Arial" panose="020B0604020202020204" pitchFamily="34" charset="0"/>
              <a:buChar char="•"/>
            </a:pPr>
            <a:r>
              <a:rPr lang="en-US" kern="0" dirty="0" smtClean="0">
                <a:solidFill>
                  <a:schemeClr val="tx1"/>
                </a:solidFill>
              </a:rPr>
              <a:t>A S1G STA has no control of how many next-hop Relay STAs that its relays STAs have (through the associated Relay APs)</a:t>
            </a:r>
          </a:p>
          <a:p>
            <a:pPr lvl="1">
              <a:buFont typeface="Arial" panose="020B0604020202020204" pitchFamily="34" charset="0"/>
              <a:buChar char="•"/>
            </a:pPr>
            <a:r>
              <a:rPr lang="en-US" kern="0" dirty="0" smtClean="0">
                <a:solidFill>
                  <a:schemeClr val="tx1"/>
                </a:solidFill>
              </a:rPr>
              <a:t>A S1G STA has no control of how many hops are attached to its Relay STAs </a:t>
            </a:r>
            <a:r>
              <a:rPr lang="en-US" kern="0" dirty="0">
                <a:solidFill>
                  <a:schemeClr val="tx1"/>
                </a:solidFill>
              </a:rPr>
              <a:t>(through the associated Relay APs</a:t>
            </a:r>
            <a:r>
              <a:rPr lang="en-US" kern="0" dirty="0" smtClean="0">
                <a:solidFill>
                  <a:schemeClr val="tx1"/>
                </a:solidFill>
              </a:rPr>
              <a:t>)</a:t>
            </a:r>
          </a:p>
          <a:p>
            <a:pPr lvl="1">
              <a:buFont typeface="Arial" panose="020B0604020202020204" pitchFamily="34" charset="0"/>
              <a:buChar char="•"/>
            </a:pPr>
            <a:r>
              <a:rPr lang="en-US" kern="0" dirty="0" smtClean="0">
                <a:solidFill>
                  <a:schemeClr val="tx1"/>
                </a:solidFill>
              </a:rPr>
              <a:t>There is no possible way to predict how much traffic is routed through each Relay: it may be overwhelming!</a:t>
            </a:r>
            <a:endParaRPr lang="en-US" kern="0" dirty="0">
              <a:solidFill>
                <a:schemeClr val="tx1"/>
              </a:solidFill>
            </a:endParaRPr>
          </a:p>
          <a:p>
            <a:pPr marL="457200" lvl="1" indent="0"/>
            <a:endParaRPr lang="en-US" kern="0" dirty="0" smtClean="0">
              <a:solidFill>
                <a:schemeClr val="tx1"/>
              </a:solidFill>
            </a:endParaRPr>
          </a:p>
          <a:p>
            <a:pPr lvl="1"/>
            <a:endParaRPr lang="en-US" sz="1600" kern="0" dirty="0" smtClean="0">
              <a:solidFill>
                <a:schemeClr val="tx1"/>
              </a:solidFill>
            </a:endParaRPr>
          </a:p>
          <a:p>
            <a:pPr lvl="1"/>
            <a:endParaRPr lang="en-US" sz="1600" kern="0" dirty="0">
              <a:solidFill>
                <a:schemeClr val="tx1"/>
              </a:solidFill>
            </a:endParaRPr>
          </a:p>
          <a:p>
            <a:pPr lvl="1"/>
            <a:endParaRPr lang="en-US" sz="1600" kern="0" dirty="0">
              <a:solidFill>
                <a:schemeClr val="tx1"/>
              </a:solidFill>
            </a:endParaRPr>
          </a:p>
          <a:p>
            <a:endParaRPr lang="en-US" sz="2000" kern="0" dirty="0" smtClean="0">
              <a:solidFill>
                <a:schemeClr val="tx1"/>
              </a:solidFill>
            </a:endParaRPr>
          </a:p>
          <a:p>
            <a:endParaRPr lang="en-US" sz="2000" kern="0" dirty="0">
              <a:solidFill>
                <a:schemeClr val="tx1"/>
              </a:solidFill>
            </a:endParaRPr>
          </a:p>
          <a:p>
            <a:endParaRPr lang="en-US" sz="1600" kern="0" dirty="0">
              <a:solidFill>
                <a:schemeClr val="tx1"/>
              </a:solidFill>
            </a:endParaRPr>
          </a:p>
        </p:txBody>
      </p:sp>
      <p:sp>
        <p:nvSpPr>
          <p:cNvPr id="2" name="Date Placeholder 1"/>
          <p:cNvSpPr>
            <a:spLocks noGrp="1"/>
          </p:cNvSpPr>
          <p:nvPr>
            <p:ph type="dt" idx="10"/>
          </p:nvPr>
        </p:nvSpPr>
        <p:spPr/>
        <p:txBody>
          <a:bodyPr/>
          <a:lstStyle/>
          <a:p>
            <a:r>
              <a:rPr lang="en-US" dirty="0" smtClean="0"/>
              <a:t>March 2016</a:t>
            </a:r>
            <a:endParaRPr lang="en-GB" dirty="0"/>
          </a:p>
        </p:txBody>
      </p:sp>
      <p:sp>
        <p:nvSpPr>
          <p:cNvPr id="4" name="Slide Number Placeholder 3"/>
          <p:cNvSpPr>
            <a:spLocks noGrp="1"/>
          </p:cNvSpPr>
          <p:nvPr>
            <p:ph type="sldNum" idx="12"/>
          </p:nvPr>
        </p:nvSpPr>
        <p:spPr/>
        <p:txBody>
          <a:bodyPr/>
          <a:lstStyle/>
          <a:p>
            <a:r>
              <a:rPr lang="en-GB" dirty="0" smtClean="0"/>
              <a:t>Slide </a:t>
            </a:r>
            <a:fld id="{F5D8E26B-7BCF-4D25-9C89-0168A6618F18}" type="slidenum">
              <a:rPr lang="en-GB" smtClean="0"/>
              <a:pPr/>
              <a:t>6</a:t>
            </a:fld>
            <a:endParaRPr lang="en-GB" dirty="0"/>
          </a:p>
        </p:txBody>
      </p:sp>
      <p:sp>
        <p:nvSpPr>
          <p:cNvPr id="6" name="Title 2"/>
          <p:cNvSpPr txBox="1">
            <a:spLocks/>
          </p:cNvSpPr>
          <p:nvPr/>
        </p:nvSpPr>
        <p:spPr>
          <a:xfrm>
            <a:off x="685800" y="685800"/>
            <a:ext cx="7770813" cy="78432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Traffic Congestion Problem</a:t>
            </a:r>
            <a:endParaRPr lang="en-US" kern="0" dirty="0"/>
          </a:p>
        </p:txBody>
      </p:sp>
    </p:spTree>
    <p:extLst>
      <p:ext uri="{BB962C8B-B14F-4D97-AF65-F5344CB8AC3E}">
        <p14:creationId xmlns:p14="http://schemas.microsoft.com/office/powerpoint/2010/main" val="3133872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p:cNvSpPr txBox="1">
            <a:spLocks/>
          </p:cNvSpPr>
          <p:nvPr/>
        </p:nvSpPr>
        <p:spPr bwMode="auto">
          <a:xfrm>
            <a:off x="714867" y="1501214"/>
            <a:ext cx="7330008" cy="466409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smtClean="0">
                <a:solidFill>
                  <a:schemeClr val="tx1"/>
                </a:solidFill>
              </a:rPr>
              <a:t>Such a problem may be hard to solve using existing mechanisms</a:t>
            </a:r>
          </a:p>
          <a:p>
            <a:pPr lvl="1">
              <a:buFont typeface="Arial" panose="020B0604020202020204" pitchFamily="34" charset="0"/>
              <a:buChar char="•"/>
            </a:pPr>
            <a:r>
              <a:rPr lang="en-US" kern="0" dirty="0" smtClean="0">
                <a:solidFill>
                  <a:schemeClr val="tx1"/>
                </a:solidFill>
              </a:rPr>
              <a:t>Flow control is designed to solve temporary problems, not for long-term issue such as there is too much traffic</a:t>
            </a:r>
          </a:p>
          <a:p>
            <a:pPr lvl="1">
              <a:buFont typeface="Arial" panose="020B0604020202020204" pitchFamily="34" charset="0"/>
              <a:buChar char="•"/>
            </a:pPr>
            <a:r>
              <a:rPr lang="en-US" kern="0" dirty="0" smtClean="0">
                <a:solidFill>
                  <a:schemeClr val="tx1"/>
                </a:solidFill>
              </a:rPr>
              <a:t>A STA that has visibility of the congested traffic cannot turn off its Relay STAs that are causing the problems easily after coverage has been established</a:t>
            </a:r>
          </a:p>
          <a:p>
            <a:pPr lvl="2">
              <a:buFont typeface="Arial" panose="020B0604020202020204" pitchFamily="34" charset="0"/>
              <a:buChar char="•"/>
            </a:pPr>
            <a:r>
              <a:rPr lang="en-US" kern="0" dirty="0" smtClean="0">
                <a:solidFill>
                  <a:schemeClr val="tx1"/>
                </a:solidFill>
              </a:rPr>
              <a:t> </a:t>
            </a:r>
            <a:r>
              <a:rPr lang="en-US" sz="1800" kern="0" dirty="0">
                <a:solidFill>
                  <a:schemeClr val="tx1"/>
                </a:solidFill>
              </a:rPr>
              <a:t>It is not aware of how many hops are beyond each Relay STAs</a:t>
            </a:r>
          </a:p>
          <a:p>
            <a:pPr lvl="2">
              <a:buFont typeface="Arial" panose="020B0604020202020204" pitchFamily="34" charset="0"/>
              <a:buChar char="•"/>
            </a:pPr>
            <a:r>
              <a:rPr lang="en-US" sz="1800" kern="0" dirty="0" smtClean="0">
                <a:solidFill>
                  <a:schemeClr val="tx1"/>
                </a:solidFill>
              </a:rPr>
              <a:t>It </a:t>
            </a:r>
            <a:r>
              <a:rPr lang="en-US" sz="1800" kern="0" dirty="0">
                <a:solidFill>
                  <a:schemeClr val="tx1"/>
                </a:solidFill>
              </a:rPr>
              <a:t>is not aware of </a:t>
            </a:r>
            <a:r>
              <a:rPr lang="en-US" sz="1800" kern="0" dirty="0" smtClean="0">
                <a:solidFill>
                  <a:schemeClr val="tx1"/>
                </a:solidFill>
              </a:rPr>
              <a:t>how many Relays are associated with each Relay STAs</a:t>
            </a:r>
            <a:endParaRPr lang="en-US" sz="1800" kern="0" dirty="0">
              <a:solidFill>
                <a:schemeClr val="tx1"/>
              </a:solidFill>
            </a:endParaRPr>
          </a:p>
          <a:p>
            <a:pPr lvl="2">
              <a:buFont typeface="Arial" panose="020B0604020202020204" pitchFamily="34" charset="0"/>
              <a:buChar char="•"/>
            </a:pPr>
            <a:r>
              <a:rPr lang="en-US" sz="1800" kern="0" dirty="0" smtClean="0">
                <a:solidFill>
                  <a:schemeClr val="tx1"/>
                </a:solidFill>
              </a:rPr>
              <a:t>It may cause severe coverage issues </a:t>
            </a:r>
          </a:p>
          <a:p>
            <a:pPr>
              <a:buFont typeface="Arial" panose="020B0604020202020204" pitchFamily="34" charset="0"/>
              <a:buChar char="•"/>
            </a:pPr>
            <a:r>
              <a:rPr lang="en-US" kern="0" dirty="0" smtClean="0">
                <a:solidFill>
                  <a:schemeClr val="tx1"/>
                </a:solidFill>
              </a:rPr>
              <a:t>Potential solutions:</a:t>
            </a:r>
          </a:p>
          <a:p>
            <a:pPr lvl="1">
              <a:buFont typeface="Arial" panose="020B0604020202020204" pitchFamily="34" charset="0"/>
              <a:buChar char="•"/>
            </a:pPr>
            <a:r>
              <a:rPr lang="en-US" kern="0" dirty="0" smtClean="0">
                <a:solidFill>
                  <a:schemeClr val="tx1"/>
                </a:solidFill>
              </a:rPr>
              <a:t>Relay tree add/trim algorithms</a:t>
            </a:r>
          </a:p>
          <a:p>
            <a:pPr lvl="1">
              <a:buFont typeface="Arial" panose="020B0604020202020204" pitchFamily="34" charset="0"/>
              <a:buChar char="•"/>
            </a:pPr>
            <a:r>
              <a:rPr lang="en-US" kern="0" dirty="0" smtClean="0">
                <a:solidFill>
                  <a:schemeClr val="tx1"/>
                </a:solidFill>
              </a:rPr>
              <a:t>Restrict Relay STA behavior at time of activation</a:t>
            </a:r>
            <a:endParaRPr lang="en-US" kern="0" dirty="0">
              <a:solidFill>
                <a:schemeClr val="tx1"/>
              </a:solidFill>
            </a:endParaRPr>
          </a:p>
          <a:p>
            <a:pPr marL="0" indent="0"/>
            <a:endParaRPr lang="en-US" sz="1800" kern="0" dirty="0" smtClean="0">
              <a:solidFill>
                <a:schemeClr val="tx1"/>
              </a:solidFill>
            </a:endParaRPr>
          </a:p>
          <a:p>
            <a:pPr lvl="1">
              <a:buFont typeface="Arial" panose="020B0604020202020204" pitchFamily="34" charset="0"/>
              <a:buChar char="•"/>
            </a:pPr>
            <a:endParaRPr lang="en-US" kern="0" dirty="0" smtClean="0">
              <a:solidFill>
                <a:schemeClr val="tx1"/>
              </a:solidFill>
            </a:endParaRPr>
          </a:p>
          <a:p>
            <a:pPr>
              <a:buFont typeface="Arial" panose="020B0604020202020204" pitchFamily="34" charset="0"/>
              <a:buChar char="•"/>
            </a:pPr>
            <a:endParaRPr lang="en-US" kern="0" dirty="0" smtClean="0">
              <a:solidFill>
                <a:schemeClr val="tx1"/>
              </a:solidFill>
            </a:endParaRPr>
          </a:p>
          <a:p>
            <a:pPr>
              <a:buFont typeface="Arial" panose="020B0604020202020204" pitchFamily="34" charset="0"/>
              <a:buChar char="•"/>
            </a:pPr>
            <a:endParaRPr lang="en-US" sz="2200" kern="0" dirty="0" smtClean="0">
              <a:solidFill>
                <a:schemeClr val="tx1"/>
              </a:solidFill>
            </a:endParaRPr>
          </a:p>
          <a:p>
            <a:pPr lvl="1"/>
            <a:endParaRPr lang="en-US" sz="1600" kern="0" dirty="0" smtClean="0">
              <a:solidFill>
                <a:schemeClr val="tx1"/>
              </a:solidFill>
            </a:endParaRPr>
          </a:p>
          <a:p>
            <a:pPr lvl="1"/>
            <a:endParaRPr lang="en-US" sz="1600" kern="0" dirty="0">
              <a:solidFill>
                <a:schemeClr val="tx1"/>
              </a:solidFill>
            </a:endParaRPr>
          </a:p>
          <a:p>
            <a:pPr lvl="1"/>
            <a:endParaRPr lang="en-US" sz="1600" kern="0" dirty="0">
              <a:solidFill>
                <a:schemeClr val="tx1"/>
              </a:solidFill>
            </a:endParaRPr>
          </a:p>
          <a:p>
            <a:endParaRPr lang="en-US" sz="2000" kern="0" dirty="0" smtClean="0">
              <a:solidFill>
                <a:schemeClr val="tx1"/>
              </a:solidFill>
            </a:endParaRPr>
          </a:p>
          <a:p>
            <a:endParaRPr lang="en-US" sz="2000" kern="0" dirty="0">
              <a:solidFill>
                <a:schemeClr val="tx1"/>
              </a:solidFill>
            </a:endParaRPr>
          </a:p>
          <a:p>
            <a:endParaRPr lang="en-US" sz="1600" kern="0" dirty="0">
              <a:solidFill>
                <a:schemeClr val="tx1"/>
              </a:solidFill>
            </a:endParaRPr>
          </a:p>
        </p:txBody>
      </p:sp>
      <p:sp>
        <p:nvSpPr>
          <p:cNvPr id="2" name="Date Placeholder 1"/>
          <p:cNvSpPr>
            <a:spLocks noGrp="1"/>
          </p:cNvSpPr>
          <p:nvPr>
            <p:ph type="dt" idx="10"/>
          </p:nvPr>
        </p:nvSpPr>
        <p:spPr/>
        <p:txBody>
          <a:bodyPr/>
          <a:lstStyle/>
          <a:p>
            <a:r>
              <a:rPr lang="en-US" dirty="0" smtClean="0"/>
              <a:t>March 2016</a:t>
            </a:r>
            <a:endParaRPr lang="en-GB" dirty="0"/>
          </a:p>
        </p:txBody>
      </p:sp>
      <p:sp>
        <p:nvSpPr>
          <p:cNvPr id="4" name="Slide Number Placeholder 3"/>
          <p:cNvSpPr>
            <a:spLocks noGrp="1"/>
          </p:cNvSpPr>
          <p:nvPr>
            <p:ph type="sldNum" idx="12"/>
          </p:nvPr>
        </p:nvSpPr>
        <p:spPr/>
        <p:txBody>
          <a:bodyPr/>
          <a:lstStyle/>
          <a:p>
            <a:r>
              <a:rPr lang="en-GB" dirty="0" smtClean="0"/>
              <a:t>Slide </a:t>
            </a:r>
            <a:fld id="{F5D8E26B-7BCF-4D25-9C89-0168A6618F18}" type="slidenum">
              <a:rPr lang="en-GB" smtClean="0"/>
              <a:pPr/>
              <a:t>7</a:t>
            </a:fld>
            <a:endParaRPr lang="en-GB" dirty="0"/>
          </a:p>
        </p:txBody>
      </p:sp>
      <p:sp>
        <p:nvSpPr>
          <p:cNvPr id="6" name="Title 2"/>
          <p:cNvSpPr txBox="1">
            <a:spLocks/>
          </p:cNvSpPr>
          <p:nvPr/>
        </p:nvSpPr>
        <p:spPr>
          <a:xfrm>
            <a:off x="685800" y="685800"/>
            <a:ext cx="7770813" cy="78432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Traffic Congestion Problem</a:t>
            </a:r>
            <a:endParaRPr lang="en-US" kern="0" dirty="0"/>
          </a:p>
        </p:txBody>
      </p:sp>
    </p:spTree>
    <p:extLst>
      <p:ext uri="{BB962C8B-B14F-4D97-AF65-F5344CB8AC3E}">
        <p14:creationId xmlns:p14="http://schemas.microsoft.com/office/powerpoint/2010/main" val="39502440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p:cNvSpPr txBox="1">
            <a:spLocks/>
          </p:cNvSpPr>
          <p:nvPr/>
        </p:nvSpPr>
        <p:spPr bwMode="auto">
          <a:xfrm>
            <a:off x="714867" y="1501214"/>
            <a:ext cx="7330008" cy="466409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smtClean="0">
                <a:solidFill>
                  <a:schemeClr val="tx1"/>
                </a:solidFill>
              </a:rPr>
              <a:t>Relay tree add/trim algorithm</a:t>
            </a:r>
          </a:p>
          <a:p>
            <a:pPr lvl="1">
              <a:buFont typeface="Arial" panose="020B0604020202020204" pitchFamily="34" charset="0"/>
              <a:buChar char="•"/>
            </a:pPr>
            <a:r>
              <a:rPr lang="en-US" kern="0" dirty="0" smtClean="0">
                <a:solidFill>
                  <a:schemeClr val="tx1"/>
                </a:solidFill>
              </a:rPr>
              <a:t>Complicated</a:t>
            </a:r>
          </a:p>
          <a:p>
            <a:pPr lvl="1">
              <a:buFont typeface="Arial" panose="020B0604020202020204" pitchFamily="34" charset="0"/>
              <a:buChar char="•"/>
            </a:pPr>
            <a:r>
              <a:rPr lang="en-US" kern="0" dirty="0" smtClean="0">
                <a:solidFill>
                  <a:schemeClr val="tx1"/>
                </a:solidFill>
              </a:rPr>
              <a:t>May be less desirable at the stage of 11ah</a:t>
            </a:r>
          </a:p>
          <a:p>
            <a:pPr>
              <a:buFont typeface="Arial" panose="020B0604020202020204" pitchFamily="34" charset="0"/>
              <a:buChar char="•"/>
            </a:pPr>
            <a:r>
              <a:rPr lang="en-US" kern="0" dirty="0" smtClean="0">
                <a:solidFill>
                  <a:schemeClr val="tx1"/>
                </a:solidFill>
              </a:rPr>
              <a:t>Restrict Relay STA behavior at time of activation</a:t>
            </a:r>
          </a:p>
          <a:p>
            <a:pPr lvl="1">
              <a:buFont typeface="Arial" panose="020B0604020202020204" pitchFamily="34" charset="0"/>
              <a:buChar char="•"/>
            </a:pPr>
            <a:r>
              <a:rPr lang="en-US" kern="0" dirty="0" smtClean="0">
                <a:solidFill>
                  <a:schemeClr val="tx1"/>
                </a:solidFill>
              </a:rPr>
              <a:t>Simple</a:t>
            </a:r>
          </a:p>
          <a:p>
            <a:pPr lvl="1">
              <a:buFont typeface="Arial" panose="020B0604020202020204" pitchFamily="34" charset="0"/>
              <a:buChar char="•"/>
            </a:pPr>
            <a:r>
              <a:rPr lang="en-US" kern="0" dirty="0" smtClean="0">
                <a:solidFill>
                  <a:schemeClr val="tx1"/>
                </a:solidFill>
              </a:rPr>
              <a:t>Can be easily added</a:t>
            </a:r>
          </a:p>
          <a:p>
            <a:pPr lvl="1">
              <a:buFont typeface="Arial" panose="020B0604020202020204" pitchFamily="34" charset="0"/>
              <a:buChar char="•"/>
            </a:pPr>
            <a:r>
              <a:rPr lang="en-US" kern="0" dirty="0" smtClean="0">
                <a:solidFill>
                  <a:schemeClr val="tx1"/>
                </a:solidFill>
              </a:rPr>
              <a:t>E.g., by adding (optional) information to Relay Activation Element on how many STAs a Relay STA is allowed to associate through its Relay AP</a:t>
            </a:r>
          </a:p>
          <a:p>
            <a:pPr lvl="1">
              <a:buFont typeface="Arial" panose="020B0604020202020204" pitchFamily="34" charset="0"/>
              <a:buChar char="•"/>
            </a:pPr>
            <a:r>
              <a:rPr lang="en-US" kern="0" dirty="0">
                <a:solidFill>
                  <a:schemeClr val="tx1"/>
                </a:solidFill>
              </a:rPr>
              <a:t>Two </a:t>
            </a:r>
            <a:r>
              <a:rPr lang="en-US" kern="0" dirty="0" smtClean="0">
                <a:solidFill>
                  <a:schemeClr val="tx1"/>
                </a:solidFill>
              </a:rPr>
              <a:t>options:</a:t>
            </a:r>
          </a:p>
          <a:p>
            <a:pPr lvl="2">
              <a:buFont typeface="Arial" panose="020B0604020202020204" pitchFamily="34" charset="0"/>
              <a:buChar char="•"/>
            </a:pPr>
            <a:r>
              <a:rPr lang="en-US" sz="1800" kern="0" dirty="0" smtClean="0">
                <a:solidFill>
                  <a:schemeClr val="tx1"/>
                </a:solidFill>
              </a:rPr>
              <a:t>Reuse existing reserved bits</a:t>
            </a:r>
          </a:p>
          <a:p>
            <a:pPr lvl="2">
              <a:buFont typeface="Arial" panose="020B0604020202020204" pitchFamily="34" charset="0"/>
              <a:buChar char="•"/>
            </a:pPr>
            <a:r>
              <a:rPr lang="en-US" sz="1800" kern="0" dirty="0" smtClean="0">
                <a:solidFill>
                  <a:schemeClr val="tx1"/>
                </a:solidFill>
              </a:rPr>
              <a:t>Add optional field</a:t>
            </a:r>
            <a:endParaRPr lang="en-US" sz="1800" kern="0" dirty="0">
              <a:solidFill>
                <a:schemeClr val="tx1"/>
              </a:solidFill>
            </a:endParaRPr>
          </a:p>
          <a:p>
            <a:pPr lvl="1"/>
            <a:endParaRPr lang="en-US" sz="1600" kern="0" dirty="0">
              <a:solidFill>
                <a:schemeClr val="tx1"/>
              </a:solidFill>
            </a:endParaRPr>
          </a:p>
          <a:p>
            <a:pPr lvl="1"/>
            <a:endParaRPr lang="en-US" sz="1600" kern="0" dirty="0">
              <a:solidFill>
                <a:schemeClr val="tx1"/>
              </a:solidFill>
            </a:endParaRPr>
          </a:p>
          <a:p>
            <a:endParaRPr lang="en-US" sz="2000" kern="0" dirty="0" smtClean="0">
              <a:solidFill>
                <a:schemeClr val="tx1"/>
              </a:solidFill>
            </a:endParaRPr>
          </a:p>
          <a:p>
            <a:endParaRPr lang="en-US" sz="2000" kern="0" dirty="0">
              <a:solidFill>
                <a:schemeClr val="tx1"/>
              </a:solidFill>
            </a:endParaRPr>
          </a:p>
          <a:p>
            <a:endParaRPr lang="en-US" sz="1600" kern="0" dirty="0">
              <a:solidFill>
                <a:schemeClr val="tx1"/>
              </a:solidFill>
            </a:endParaRPr>
          </a:p>
        </p:txBody>
      </p:sp>
      <p:sp>
        <p:nvSpPr>
          <p:cNvPr id="2" name="Date Placeholder 1"/>
          <p:cNvSpPr>
            <a:spLocks noGrp="1"/>
          </p:cNvSpPr>
          <p:nvPr>
            <p:ph type="dt" idx="10"/>
          </p:nvPr>
        </p:nvSpPr>
        <p:spPr/>
        <p:txBody>
          <a:bodyPr/>
          <a:lstStyle/>
          <a:p>
            <a:r>
              <a:rPr lang="en-US" dirty="0" smtClean="0"/>
              <a:t>March 2016</a:t>
            </a:r>
            <a:endParaRPr lang="en-GB" dirty="0"/>
          </a:p>
        </p:txBody>
      </p:sp>
      <p:sp>
        <p:nvSpPr>
          <p:cNvPr id="4" name="Slide Number Placeholder 3"/>
          <p:cNvSpPr>
            <a:spLocks noGrp="1"/>
          </p:cNvSpPr>
          <p:nvPr>
            <p:ph type="sldNum" idx="12"/>
          </p:nvPr>
        </p:nvSpPr>
        <p:spPr/>
        <p:txBody>
          <a:bodyPr/>
          <a:lstStyle/>
          <a:p>
            <a:r>
              <a:rPr lang="en-GB" dirty="0" smtClean="0"/>
              <a:t>Slide </a:t>
            </a:r>
            <a:fld id="{F5D8E26B-7BCF-4D25-9C89-0168A6618F18}" type="slidenum">
              <a:rPr lang="en-GB" smtClean="0"/>
              <a:pPr/>
              <a:t>8</a:t>
            </a:fld>
            <a:endParaRPr lang="en-GB" dirty="0"/>
          </a:p>
        </p:txBody>
      </p:sp>
      <p:sp>
        <p:nvSpPr>
          <p:cNvPr id="6" name="Title 2"/>
          <p:cNvSpPr txBox="1">
            <a:spLocks/>
          </p:cNvSpPr>
          <p:nvPr/>
        </p:nvSpPr>
        <p:spPr>
          <a:xfrm>
            <a:off x="685800" y="685800"/>
            <a:ext cx="7770813" cy="78432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Potential Solutions (1/2)</a:t>
            </a:r>
            <a:endParaRPr lang="en-US" kern="0" dirty="0"/>
          </a:p>
        </p:txBody>
      </p:sp>
    </p:spTree>
    <p:extLst>
      <p:ext uri="{BB962C8B-B14F-4D97-AF65-F5344CB8AC3E}">
        <p14:creationId xmlns:p14="http://schemas.microsoft.com/office/powerpoint/2010/main" val="17735976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1"/>
          <p:cNvSpPr txBox="1">
            <a:spLocks/>
          </p:cNvSpPr>
          <p:nvPr/>
        </p:nvSpPr>
        <p:spPr bwMode="auto">
          <a:xfrm>
            <a:off x="650204" y="2564905"/>
            <a:ext cx="7330008" cy="39105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925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smtClean="0">
                <a:solidFill>
                  <a:schemeClr val="tx1"/>
                </a:solidFill>
              </a:rPr>
              <a:t>Option 1:</a:t>
            </a:r>
          </a:p>
          <a:p>
            <a:pPr lvl="1">
              <a:buFont typeface="Arial" panose="020B0604020202020204" pitchFamily="34" charset="0"/>
              <a:buChar char="•"/>
            </a:pPr>
            <a:r>
              <a:rPr lang="en-US" kern="0" dirty="0" smtClean="0">
                <a:solidFill>
                  <a:schemeClr val="tx1"/>
                </a:solidFill>
              </a:rPr>
              <a:t>Reuse one or more bits from B3 – B7</a:t>
            </a:r>
          </a:p>
          <a:p>
            <a:pPr lvl="1">
              <a:buFont typeface="Arial" panose="020B0604020202020204" pitchFamily="34" charset="0"/>
              <a:buChar char="•"/>
            </a:pPr>
            <a:r>
              <a:rPr lang="en-US" kern="0" dirty="0" smtClean="0">
                <a:solidFill>
                  <a:schemeClr val="tx1"/>
                </a:solidFill>
              </a:rPr>
              <a:t>Use a small set of numbers to indicate possible restrictions on the number of STA a Relay STA is allowed to associate: e.g., no restriction, 128, 256, 1024, etc.</a:t>
            </a:r>
          </a:p>
          <a:p>
            <a:pPr>
              <a:buFont typeface="Arial" panose="020B0604020202020204" pitchFamily="34" charset="0"/>
              <a:buChar char="•"/>
            </a:pPr>
            <a:r>
              <a:rPr lang="en-US" kern="0" dirty="0" smtClean="0">
                <a:solidFill>
                  <a:schemeClr val="tx1"/>
                </a:solidFill>
              </a:rPr>
              <a:t>Option 2: </a:t>
            </a:r>
          </a:p>
          <a:p>
            <a:pPr lvl="1">
              <a:buFont typeface="Arial" panose="020B0604020202020204" pitchFamily="34" charset="0"/>
              <a:buChar char="•"/>
            </a:pPr>
            <a:r>
              <a:rPr lang="en-US" kern="0" dirty="0" smtClean="0">
                <a:solidFill>
                  <a:schemeClr val="tx1"/>
                </a:solidFill>
              </a:rPr>
              <a:t>Use one bit in B3 – B7 to indicate the presence of an optional Number of STA field</a:t>
            </a:r>
          </a:p>
          <a:p>
            <a:pPr lvl="1">
              <a:buFont typeface="Arial" panose="020B0604020202020204" pitchFamily="34" charset="0"/>
              <a:buChar char="•"/>
            </a:pPr>
            <a:r>
              <a:rPr lang="en-US" kern="0" dirty="0" smtClean="0">
                <a:solidFill>
                  <a:schemeClr val="tx1"/>
                </a:solidFill>
              </a:rPr>
              <a:t>Number of STA field may be one or two bytes long</a:t>
            </a:r>
          </a:p>
          <a:p>
            <a:pPr lvl="1">
              <a:buFont typeface="Arial" panose="020B0604020202020204" pitchFamily="34" charset="0"/>
              <a:buChar char="•"/>
            </a:pPr>
            <a:r>
              <a:rPr lang="en-US" kern="0" dirty="0" smtClean="0">
                <a:solidFill>
                  <a:schemeClr val="tx1"/>
                </a:solidFill>
              </a:rPr>
              <a:t>Indicated number may be precise or quantized as for Option 1</a:t>
            </a:r>
          </a:p>
          <a:p>
            <a:pPr>
              <a:buFont typeface="Arial" panose="020B0604020202020204" pitchFamily="34" charset="0"/>
              <a:buChar char="•"/>
            </a:pPr>
            <a:r>
              <a:rPr lang="en-US" kern="0" dirty="0">
                <a:solidFill>
                  <a:schemeClr val="tx1"/>
                </a:solidFill>
              </a:rPr>
              <a:t>Other changes required to the draft:</a:t>
            </a:r>
          </a:p>
          <a:p>
            <a:pPr lvl="1">
              <a:buFont typeface="Arial" panose="020B0604020202020204" pitchFamily="34" charset="0"/>
              <a:buChar char="•"/>
            </a:pPr>
            <a:r>
              <a:rPr lang="en-US" kern="0" dirty="0">
                <a:solidFill>
                  <a:schemeClr val="tx1"/>
                </a:solidFill>
              </a:rPr>
              <a:t>Section 10.51: add some descriptions on limit of number of STAs each Relay STA is allowed to associate through its Relay AP</a:t>
            </a:r>
          </a:p>
          <a:p>
            <a:pPr lvl="1">
              <a:buFont typeface="Arial" panose="020B0604020202020204" pitchFamily="34" charset="0"/>
              <a:buChar char="•"/>
            </a:pPr>
            <a:endParaRPr lang="en-US" kern="0" dirty="0" smtClean="0">
              <a:solidFill>
                <a:schemeClr val="tx1"/>
              </a:solidFill>
            </a:endParaRPr>
          </a:p>
          <a:p>
            <a:pPr lvl="1"/>
            <a:endParaRPr lang="en-US" sz="1600" kern="0" dirty="0">
              <a:solidFill>
                <a:schemeClr val="tx1"/>
              </a:solidFill>
            </a:endParaRPr>
          </a:p>
          <a:p>
            <a:pPr lvl="1"/>
            <a:endParaRPr lang="en-US" sz="1600" kern="0" dirty="0">
              <a:solidFill>
                <a:schemeClr val="tx1"/>
              </a:solidFill>
            </a:endParaRPr>
          </a:p>
          <a:p>
            <a:endParaRPr lang="en-US" sz="2000" kern="0" dirty="0" smtClean="0">
              <a:solidFill>
                <a:schemeClr val="tx1"/>
              </a:solidFill>
            </a:endParaRPr>
          </a:p>
          <a:p>
            <a:endParaRPr lang="en-US" sz="2000" kern="0" dirty="0">
              <a:solidFill>
                <a:schemeClr val="tx1"/>
              </a:solidFill>
            </a:endParaRPr>
          </a:p>
          <a:p>
            <a:endParaRPr lang="en-US" sz="1600" kern="0" dirty="0">
              <a:solidFill>
                <a:schemeClr val="tx1"/>
              </a:solidFill>
            </a:endParaRPr>
          </a:p>
        </p:txBody>
      </p:sp>
      <p:sp>
        <p:nvSpPr>
          <p:cNvPr id="2" name="Date Placeholder 1"/>
          <p:cNvSpPr>
            <a:spLocks noGrp="1"/>
          </p:cNvSpPr>
          <p:nvPr>
            <p:ph type="dt" idx="10"/>
          </p:nvPr>
        </p:nvSpPr>
        <p:spPr/>
        <p:txBody>
          <a:bodyPr/>
          <a:lstStyle/>
          <a:p>
            <a:r>
              <a:rPr lang="en-US" dirty="0" smtClean="0"/>
              <a:t>March 2016</a:t>
            </a:r>
            <a:endParaRPr lang="en-GB" dirty="0"/>
          </a:p>
        </p:txBody>
      </p:sp>
      <p:sp>
        <p:nvSpPr>
          <p:cNvPr id="4" name="Slide Number Placeholder 3"/>
          <p:cNvSpPr>
            <a:spLocks noGrp="1"/>
          </p:cNvSpPr>
          <p:nvPr>
            <p:ph type="sldNum" idx="12"/>
          </p:nvPr>
        </p:nvSpPr>
        <p:spPr/>
        <p:txBody>
          <a:bodyPr/>
          <a:lstStyle/>
          <a:p>
            <a:r>
              <a:rPr lang="en-GB" dirty="0" smtClean="0"/>
              <a:t>Slide </a:t>
            </a:r>
            <a:fld id="{F5D8E26B-7BCF-4D25-9C89-0168A6618F18}" type="slidenum">
              <a:rPr lang="en-GB" smtClean="0"/>
              <a:pPr/>
              <a:t>9</a:t>
            </a:fld>
            <a:endParaRPr lang="en-GB" dirty="0"/>
          </a:p>
        </p:txBody>
      </p:sp>
      <p:sp>
        <p:nvSpPr>
          <p:cNvPr id="6" name="Title 2"/>
          <p:cNvSpPr txBox="1">
            <a:spLocks/>
          </p:cNvSpPr>
          <p:nvPr/>
        </p:nvSpPr>
        <p:spPr>
          <a:xfrm>
            <a:off x="685800" y="685800"/>
            <a:ext cx="7770813" cy="78432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Potential Solutions (2/2)</a:t>
            </a:r>
            <a:endParaRPr lang="en-US" kern="0" dirty="0"/>
          </a:p>
        </p:txBody>
      </p:sp>
      <p:pic>
        <p:nvPicPr>
          <p:cNvPr id="3" name="Picture 2"/>
          <p:cNvPicPr>
            <a:picLocks noChangeAspect="1"/>
          </p:cNvPicPr>
          <p:nvPr/>
        </p:nvPicPr>
        <p:blipFill>
          <a:blip r:embed="rId2"/>
          <a:stretch>
            <a:fillRect/>
          </a:stretch>
        </p:blipFill>
        <p:spPr>
          <a:xfrm>
            <a:off x="1763689" y="1248157"/>
            <a:ext cx="4896544" cy="1316748"/>
          </a:xfrm>
          <a:prstGeom prst="rect">
            <a:avLst/>
          </a:prstGeom>
        </p:spPr>
      </p:pic>
    </p:spTree>
    <p:extLst>
      <p:ext uri="{BB962C8B-B14F-4D97-AF65-F5344CB8AC3E}">
        <p14:creationId xmlns:p14="http://schemas.microsoft.com/office/powerpoint/2010/main" val="2912672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15b5d2f7a3e1084effea4196ba30bcf6">
  <xsd:schema xmlns:xsd="http://www.w3.org/2001/XMLSchema" xmlns:xs="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4F7514E-DCED-49CC-9640-5F710E7B34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3A2646E-62E3-4149-BBD2-CBA4DEF13688}">
  <ds:schemaRefs>
    <ds:schemaRef ds:uri="http://schemas.microsoft.com/sharepoint/v3/contenttype/forms"/>
  </ds:schemaRefs>
</ds:datastoreItem>
</file>

<file path=customXml/itemProps3.xml><?xml version="1.0" encoding="utf-8"?>
<ds:datastoreItem xmlns:ds="http://schemas.openxmlformats.org/officeDocument/2006/customXml" ds:itemID="{149B6FD7-A7EF-4FFA-B3AA-4E285A044B96}">
  <ds:schemaRefs>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12893</TotalTime>
  <Words>1092</Words>
  <Application>Microsoft Office PowerPoint</Application>
  <PresentationFormat>On-screen Show (4:3)</PresentationFormat>
  <Paragraphs>151</Paragraphs>
  <Slides>12</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Document</vt:lpstr>
      <vt:lpstr>Relay Improvement: Regarding CID 9058 &amp; 9075</vt:lpstr>
      <vt:lpstr>PowerPoint Presentation</vt:lpstr>
      <vt:lpstr>CID 9058 &amp; 9075</vt:lpstr>
      <vt:lpstr>CID 8459</vt:lpstr>
      <vt:lpstr>PowerPoint Presentation</vt:lpstr>
      <vt:lpstr>PowerPoint Presentation</vt:lpstr>
      <vt:lpstr>PowerPoint Presentation</vt:lpstr>
      <vt:lpstr>PowerPoint Presentation</vt:lpstr>
      <vt:lpstr>PowerPoint Presentation</vt:lpstr>
      <vt:lpstr>Conclusion</vt:lpstr>
      <vt:lpstr>Straw Poll 1</vt:lpstr>
      <vt:lpstr>Straw Poll 2</vt:lpstr>
    </vt:vector>
  </TitlesOfParts>
  <Company>InterDigital Communication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Relay Improvement</dc:title>
  <dc:creator>Xiaofei.Wang@InterDigital.com</dc:creator>
  <cp:lastModifiedBy>Wang, Xiaofei (Clement)</cp:lastModifiedBy>
  <cp:revision>162</cp:revision>
  <cp:lastPrinted>1601-01-01T00:00:00Z</cp:lastPrinted>
  <dcterms:created xsi:type="dcterms:W3CDTF">2014-04-14T10:59:07Z</dcterms:created>
  <dcterms:modified xsi:type="dcterms:W3CDTF">2016-03-11T21:41:14Z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