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529" r:id="rId2"/>
    <p:sldId id="514" r:id="rId3"/>
    <p:sldId id="539" r:id="rId4"/>
    <p:sldId id="540" r:id="rId5"/>
    <p:sldId id="543" r:id="rId6"/>
    <p:sldId id="536" r:id="rId7"/>
    <p:sldId id="537" r:id="rId8"/>
    <p:sldId id="53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7" autoAdjust="0"/>
    <p:restoredTop sz="97994" autoAdjust="0"/>
  </p:normalViewPr>
  <p:slideViewPr>
    <p:cSldViewPr>
      <p:cViewPr varScale="1">
        <p:scale>
          <a:sx n="134" d="100"/>
          <a:sy n="134" d="100"/>
        </p:scale>
        <p:origin x="9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09921" y="240268"/>
            <a:ext cx="32110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802.</a:t>
            </a:r>
            <a:r>
              <a:rPr lang="fr-FR" sz="1600" b="1" dirty="0" smtClean="0"/>
              <a:t>11-16/0333r0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2357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March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048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Stéphane Baron et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Patrice.nezou@crf.canon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Issue </a:t>
            </a:r>
            <a:r>
              <a:rPr lang="en-US" sz="2800" dirty="0">
                <a:latin typeface="+mj-lt"/>
                <a:cs typeface="+mj-cs"/>
              </a:rPr>
              <a:t>related to unused </a:t>
            </a:r>
            <a:r>
              <a:rPr lang="en-US" sz="2800" dirty="0" smtClean="0">
                <a:latin typeface="+mj-lt"/>
                <a:cs typeface="+mj-cs"/>
              </a:rPr>
              <a:t>UL OFDMA </a:t>
            </a:r>
            <a:r>
              <a:rPr lang="en-US" sz="2800" dirty="0">
                <a:latin typeface="+mj-lt"/>
                <a:cs typeface="+mj-cs"/>
              </a:rPr>
              <a:t>RUs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2016-03-13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94488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+mj-lt"/>
                <a:cs typeface="+mj-cs"/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sz="1600" kern="0" dirty="0"/>
              <a:t>UL MU OFDMA </a:t>
            </a:r>
            <a:r>
              <a:rPr lang="en-US" sz="1600" dirty="0"/>
              <a:t>transmission </a:t>
            </a:r>
            <a:r>
              <a:rPr lang="en-US" sz="1600" dirty="0" smtClean="0"/>
              <a:t>is now part of 802.11ax</a:t>
            </a:r>
            <a:endParaRPr lang="en-GB" sz="1600" kern="0" dirty="0" smtClean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sz="1600" kern="0" dirty="0" smtClean="0"/>
              <a:t>The </a:t>
            </a:r>
            <a:r>
              <a:rPr lang="en-GB" sz="1600" kern="0" dirty="0" err="1"/>
              <a:t>TGax</a:t>
            </a:r>
            <a:r>
              <a:rPr lang="en-GB" sz="1600" kern="0" dirty="0"/>
              <a:t> SFD [1] </a:t>
            </a:r>
            <a:r>
              <a:rPr lang="en-GB" sz="1600" kern="0" dirty="0" smtClean="0"/>
              <a:t>includes specifications </a:t>
            </a:r>
            <a:r>
              <a:rPr lang="en-GB" sz="1600" kern="0" dirty="0"/>
              <a:t>for the UL </a:t>
            </a:r>
            <a:r>
              <a:rPr lang="en-GB" sz="1600" kern="0" dirty="0" smtClean="0"/>
              <a:t>MU OFDMA operation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600" dirty="0" smtClean="0"/>
              <a:t>A-MPDU </a:t>
            </a:r>
            <a:r>
              <a:rPr lang="en-US" sz="1600" dirty="0"/>
              <a:t>MAC padding </a:t>
            </a:r>
            <a:r>
              <a:rPr lang="en-US" sz="1600" dirty="0" smtClean="0"/>
              <a:t>is required</a:t>
            </a:r>
            <a:r>
              <a:rPr lang="en-US" sz="1600" dirty="0"/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[2]:</a:t>
            </a:r>
          </a:p>
          <a:p>
            <a:pPr lvl="2">
              <a:spcBef>
                <a:spcPct val="20000"/>
              </a:spcBef>
              <a:buChar char="–"/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transmission from all the STAs in an UL MU PPDU shall end at the time indicated in Trigger frame.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A-MPDU padding per each STA follows the 11ac procedure.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2" eaLnBrk="0" hangingPunct="0">
              <a:spcBef>
                <a:spcPct val="20000"/>
              </a:spcBef>
              <a:buChar char="•"/>
            </a:pPr>
            <a:endParaRPr lang="en-US" b="0" dirty="0"/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The </a:t>
            </a:r>
            <a:r>
              <a:rPr lang="en-GB" sz="1600" kern="0" dirty="0" err="1"/>
              <a:t>TGax</a:t>
            </a:r>
            <a:r>
              <a:rPr lang="en-GB" sz="1600" kern="0" dirty="0"/>
              <a:t> SFD [1] includes </a:t>
            </a:r>
            <a:r>
              <a:rPr lang="en-GB" sz="1600" kern="0" dirty="0" smtClean="0"/>
              <a:t>also specifications for the </a:t>
            </a:r>
            <a:r>
              <a:rPr lang="en-GB" sz="1600" u="sng" kern="0" dirty="0" smtClean="0"/>
              <a:t>random access </a:t>
            </a:r>
            <a:r>
              <a:rPr lang="en-GB" sz="1600" kern="0" dirty="0" smtClean="0"/>
              <a:t>Trigger Frame (TF-R)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A STA randomly </a:t>
            </a:r>
            <a:r>
              <a:rPr lang="en-GB" sz="1600" dirty="0"/>
              <a:t>selects any one of the assigned RUs for random access and transmits its UL PPDU in the selected </a:t>
            </a:r>
            <a:r>
              <a:rPr lang="en-GB" sz="1600" dirty="0" smtClean="0"/>
              <a:t>RU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>
                <a:solidFill>
                  <a:schemeClr val="tx1"/>
                </a:solidFill>
              </a:rPr>
              <a:t>Through simulation, </a:t>
            </a:r>
            <a:r>
              <a:rPr lang="en-GB" sz="1600" b="1" dirty="0" smtClean="0">
                <a:solidFill>
                  <a:schemeClr val="tx1"/>
                </a:solidFill>
              </a:rPr>
              <a:t>ratio of unused RUs can be high </a:t>
            </a:r>
            <a:r>
              <a:rPr lang="en-GB" sz="1600" dirty="0" smtClean="0">
                <a:solidFill>
                  <a:schemeClr val="tx1"/>
                </a:solidFill>
              </a:rPr>
              <a:t>(see next slides)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>
              <a:solidFill>
                <a:schemeClr val="tx1"/>
              </a:solidFill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/>
              <a:t>This presentation discusses </a:t>
            </a:r>
            <a:r>
              <a:rPr lang="en-US" sz="1600" kern="0" dirty="0" smtClean="0"/>
              <a:t>about a possible issue due to unused OFDMA RUs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+mj-cs"/>
              </a:rPr>
              <a:t>Legacy collision issue already identified in the case of early </a:t>
            </a:r>
            <a:r>
              <a:rPr lang="en-US" dirty="0">
                <a:latin typeface="+mj-lt"/>
                <a:cs typeface="+mj-cs"/>
              </a:rPr>
              <a:t>STA TX </a:t>
            </a:r>
            <a:r>
              <a:rPr lang="en-US" dirty="0" smtClean="0">
                <a:latin typeface="+mj-lt"/>
                <a:cs typeface="+mj-cs"/>
              </a:rPr>
              <a:t>termination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Extract from [2]: </a:t>
            </a:r>
            <a:r>
              <a:rPr lang="en-US" sz="1800" b="0" dirty="0" smtClean="0"/>
              <a:t>(</a:t>
            </a:r>
            <a:r>
              <a:rPr lang="en-US" sz="1800" b="0" i="1" dirty="0" smtClean="0"/>
              <a:t>802.11-15/0876</a:t>
            </a:r>
            <a:r>
              <a:rPr lang="en-US" sz="1800" b="0" i="1" dirty="0"/>
              <a:t>, </a:t>
            </a:r>
            <a:r>
              <a:rPr lang="en-US" sz="1800" b="0" i="1" dirty="0" smtClean="0"/>
              <a:t>“Duration </a:t>
            </a:r>
            <a:r>
              <a:rPr lang="en-US" sz="1800" b="0" i="1" dirty="0"/>
              <a:t>and MAC Padding for MU </a:t>
            </a:r>
            <a:r>
              <a:rPr lang="en-US" sz="1800" b="0" i="1" dirty="0" smtClean="0"/>
              <a:t>PPDUs”, S. Merlin, slide 10</a:t>
            </a:r>
            <a:r>
              <a:rPr lang="en-US" sz="1800" b="0" dirty="0" smtClean="0"/>
              <a:t>)</a:t>
            </a:r>
          </a:p>
          <a:p>
            <a:pPr lvl="1"/>
            <a:endParaRPr lang="en-US" sz="1400" b="0" dirty="0" smtClean="0"/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channel/stream occupied by the UL MU PPDU should be maintained busy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time indicated by AP 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STA was allowed to end its transmission earlier, 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unused sub-channel could be acquired by an OBSS STA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may initiate a transmissions, potentially resulting in: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Interference with the following DL BAs</a:t>
            </a:r>
          </a:p>
          <a:p>
            <a:pPr lvl="3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BA not possible for STAs that terminated earlier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Corrupted reception of the remaining UL MU PPDUs due to interference at AP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particular, the primary channel should not be left unused while other STAs are completing the UL MU PPDU transmission on secondary channels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 receiver algorithms may be affected by sudden termination of one stream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virtual protection provided by trigger frame (NAV) or UL MU PPDU PHY preamble (deferral for the PPDU duration) is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fully reliable against OBSS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</a:p>
          <a:p>
            <a:pPr lvl="1"/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save from early termination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seem relevant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2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237" y="2039312"/>
            <a:ext cx="3760563" cy="3423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914400"/>
          </a:xfrm>
        </p:spPr>
        <p:txBody>
          <a:bodyPr/>
          <a:lstStyle/>
          <a:p>
            <a:r>
              <a:rPr lang="en-US" dirty="0" smtClean="0">
                <a:latin typeface="+mj-lt"/>
                <a:cs typeface="+mj-cs"/>
              </a:rPr>
              <a:t>Number of unused RUs in MU_UL OFDMA</a:t>
            </a:r>
            <a:r>
              <a:rPr lang="en-US" dirty="0">
                <a:latin typeface="+mj-lt"/>
                <a:cs typeface="+mj-cs"/>
              </a:rPr>
              <a:t> is also significant</a:t>
            </a:r>
            <a:r>
              <a:rPr lang="en-US" dirty="0" smtClean="0">
                <a:latin typeface="+mj-lt"/>
                <a:cs typeface="+mj-cs"/>
              </a:rPr>
              <a:t>… </a:t>
            </a:r>
            <a:r>
              <a:rPr lang="en-US" sz="2400" dirty="0" smtClean="0">
                <a:latin typeface="+mj-lt"/>
                <a:cs typeface="+mj-cs"/>
              </a:rPr>
              <a:t>(especially in random access)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041189"/>
          </a:xfrm>
        </p:spPr>
        <p:txBody>
          <a:bodyPr/>
          <a:lstStyle/>
          <a:p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simulation results for random RU allocation (TF-R):</a:t>
            </a: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some scheduled RUs may also be empty (because scheduled station still in doze state, or no data ready for </a:t>
            </a:r>
            <a:r>
              <a:rPr lang="en-GB" sz="16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32168"/>
            <a:ext cx="3546022" cy="342374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1600200" y="3343345"/>
            <a:ext cx="1219200" cy="1838255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1741712" y="2632061"/>
            <a:ext cx="2296888" cy="711284"/>
          </a:xfrm>
          <a:prstGeom prst="wedgeEllipseCallout">
            <a:avLst>
              <a:gd name="adj1" fmla="val -28769"/>
              <a:gd name="adj2" fmla="val 7742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Efficiency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fr-FR" dirty="0" smtClean="0"/>
              <a:t>&gt; 33%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20% &lt; </a:t>
            </a:r>
            <a:r>
              <a:rPr lang="fr-FR" dirty="0" err="1"/>
              <a:t>U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nused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&lt; 57%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6095999" y="2672542"/>
            <a:ext cx="2057400" cy="533274"/>
          </a:xfrm>
          <a:prstGeom prst="wedgeEllipseCallout">
            <a:avLst>
              <a:gd name="adj1" fmla="val -28769"/>
              <a:gd name="adj2" fmla="val 7742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Efficiency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&gt; 33%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35%&lt;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Unused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RU&lt;57%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791200" y="3377336"/>
            <a:ext cx="2362199" cy="180426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4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623384"/>
          </a:xfrm>
        </p:spPr>
        <p:txBody>
          <a:bodyPr/>
          <a:lstStyle/>
          <a:p>
            <a:r>
              <a:rPr lang="en-US" dirty="0" smtClean="0">
                <a:latin typeface="+mj-lt"/>
                <a:cs typeface="+mj-cs"/>
              </a:rPr>
              <a:t>Issue : unused RUs modify busy detection ?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223364"/>
            <a:ext cx="8305800" cy="1180025"/>
          </a:xfrm>
        </p:spPr>
        <p:txBody>
          <a:bodyPr/>
          <a:lstStyle/>
          <a:p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 performs </a:t>
            </a:r>
            <a:r>
              <a:rPr lang="en-GB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energy-detect (ED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single 20 </a:t>
            </a:r>
            <a:r>
              <a:rPr lang="en-GB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MHz 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channel.</a:t>
            </a:r>
          </a:p>
          <a:p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Unused RUs can mislead (legacy or foreign OBSS) STAs, so they start transmitting.</a:t>
            </a:r>
          </a:p>
          <a:p>
            <a:pPr lvl="1"/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 thinks the 20MHz sub-channel is free (false ED)</a:t>
            </a:r>
          </a:p>
          <a:p>
            <a:pPr lvl="1"/>
            <a:endPara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6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43000" y="1295400"/>
            <a:ext cx="6729233" cy="3855940"/>
            <a:chOff x="1676400" y="1248932"/>
            <a:chExt cx="6573685" cy="3743205"/>
          </a:xfrm>
        </p:grpSpPr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2826437" y="2026422"/>
              <a:ext cx="612000" cy="2577621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en-GB" sz="1050" kern="0" dirty="0" smtClean="0">
                <a:solidFill>
                  <a:srgbClr val="000000"/>
                </a:solidFill>
                <a:latin typeface="Lucida Sans Unicode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51" name="TextBox 50"/>
            <p:cNvSpPr txBox="1">
              <a:spLocks/>
            </p:cNvSpPr>
            <p:nvPr/>
          </p:nvSpPr>
          <p:spPr>
            <a:xfrm>
              <a:off x="2880437" y="2060116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fr-FR" sz="1050" kern="0" dirty="0" smtClean="0">
                  <a:solidFill>
                    <a:srgbClr val="000000"/>
                  </a:solidFill>
                  <a:latin typeface="Lucida Sans Unicode" pitchFamily="34" charset="0"/>
                  <a:ea typeface="ＭＳ Ｐゴシック" pitchFamily="34" charset="-128"/>
                  <a:cs typeface="Arial" charset="0"/>
                </a:rPr>
                <a:t>TF-R</a:t>
              </a:r>
              <a:endParaRPr kumimoji="1" lang="en-GB" sz="1050" kern="0" dirty="0" smtClean="0">
                <a:solidFill>
                  <a:srgbClr val="000000"/>
                </a:solidFill>
                <a:latin typeface="Lucida Sans Unicode" pitchFamily="34" charset="0"/>
                <a:ea typeface="ＭＳ Ｐゴシック" pitchFamily="34" charset="-128"/>
                <a:cs typeface="Arial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flipV="1">
              <a:off x="2296375" y="2628652"/>
              <a:ext cx="4624951" cy="15000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flipV="1">
              <a:off x="2296375" y="3348732"/>
              <a:ext cx="4620423" cy="14952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V="1">
              <a:off x="2296375" y="4625870"/>
              <a:ext cx="4612027" cy="19006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V="1">
              <a:off x="2296375" y="3977846"/>
              <a:ext cx="4624951" cy="18958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296375" y="1980580"/>
              <a:ext cx="4618239" cy="0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>
              <a:spLocks/>
            </p:cNvSpPr>
            <p:nvPr/>
          </p:nvSpPr>
          <p:spPr>
            <a:xfrm>
              <a:off x="2880437" y="2772724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fr-FR"/>
              </a:defPPr>
              <a:lvl1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1" sz="10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fr-F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rPr>
                <a:t>TF-R</a:t>
              </a:r>
              <a:endParaRPr kumimoji="1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688469" y="4102217"/>
              <a:ext cx="8883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Quaternary</a:t>
              </a:r>
            </a:p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channel</a:t>
              </a:r>
              <a:endParaRPr lang="en-US" sz="11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714378" y="2138243"/>
              <a:ext cx="71846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Primary</a:t>
              </a:r>
            </a:p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channel</a:t>
              </a:r>
              <a:endParaRPr lang="en-US" sz="11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676400" y="2882155"/>
              <a:ext cx="8595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Secondary</a:t>
              </a:r>
            </a:p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channel</a:t>
              </a:r>
              <a:endParaRPr lang="en-US" sz="11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687680" y="3421901"/>
              <a:ext cx="6799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Tertiary</a:t>
              </a:r>
            </a:p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channel</a:t>
              </a:r>
              <a:endParaRPr lang="en-US" sz="11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2" name="Right Brace 61"/>
            <p:cNvSpPr/>
            <p:nvPr/>
          </p:nvSpPr>
          <p:spPr bwMode="auto">
            <a:xfrm rot="16200000">
              <a:off x="4630204" y="614661"/>
              <a:ext cx="356525" cy="2038477"/>
            </a:xfrm>
            <a:prstGeom prst="righ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789235" y="2052588"/>
              <a:ext cx="2038479" cy="504000"/>
              <a:chOff x="5778897" y="3765828"/>
              <a:chExt cx="2480807" cy="392215"/>
            </a:xfrm>
            <a:solidFill>
              <a:srgbClr val="FFFFFF"/>
            </a:solidFill>
          </p:grpSpPr>
          <p:sp>
            <p:nvSpPr>
              <p:cNvPr id="64" name="Rectangle 63"/>
              <p:cNvSpPr/>
              <p:nvPr/>
            </p:nvSpPr>
            <p:spPr bwMode="auto">
              <a:xfrm>
                <a:off x="5778897" y="4071083"/>
                <a:ext cx="2480807" cy="86960"/>
              </a:xfrm>
              <a:prstGeom prst="rect">
                <a:avLst/>
              </a:prstGeom>
              <a:solidFill>
                <a:srgbClr val="808080">
                  <a:lumMod val="60000"/>
                  <a:lumOff val="40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5778897" y="3973316"/>
                <a:ext cx="2480807" cy="8696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5778897" y="3765828"/>
                <a:ext cx="2480807" cy="86960"/>
              </a:xfrm>
              <a:prstGeom prst="rect">
                <a:avLst/>
              </a:prstGeom>
              <a:solidFill>
                <a:srgbClr val="808080">
                  <a:lumMod val="60000"/>
                  <a:lumOff val="40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9" name="Rectangle 68"/>
            <p:cNvSpPr/>
            <p:nvPr/>
          </p:nvSpPr>
          <p:spPr bwMode="auto">
            <a:xfrm>
              <a:off x="3789228" y="3115231"/>
              <a:ext cx="2038477" cy="111744"/>
            </a:xfrm>
            <a:prstGeom prst="rect">
              <a:avLst/>
            </a:prstGeom>
            <a:solidFill>
              <a:srgbClr val="808080">
                <a:lumMod val="60000"/>
                <a:lumOff val="40000"/>
              </a:srgb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3789228" y="4068868"/>
              <a:ext cx="2038477" cy="504000"/>
              <a:chOff x="5778897" y="3765828"/>
              <a:chExt cx="2480807" cy="392215"/>
            </a:xfrm>
            <a:solidFill>
              <a:srgbClr val="FFFFFF"/>
            </a:solidFill>
          </p:grpSpPr>
          <p:sp>
            <p:nvSpPr>
              <p:cNvPr id="72" name="Rectangle 71"/>
              <p:cNvSpPr/>
              <p:nvPr/>
            </p:nvSpPr>
            <p:spPr bwMode="auto">
              <a:xfrm>
                <a:off x="5778897" y="4071083"/>
                <a:ext cx="2480807" cy="86960"/>
              </a:xfrm>
              <a:prstGeom prst="rect">
                <a:avLst/>
              </a:prstGeom>
              <a:solidFill>
                <a:srgbClr val="808080">
                  <a:lumMod val="60000"/>
                  <a:lumOff val="40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5778897" y="3765828"/>
                <a:ext cx="2480807" cy="86960"/>
              </a:xfrm>
              <a:prstGeom prst="rect">
                <a:avLst/>
              </a:prstGeom>
              <a:solidFill>
                <a:srgbClr val="808080">
                  <a:lumMod val="60000"/>
                  <a:lumOff val="40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74" name="Straight Arrow Connector 73"/>
            <p:cNvCxnSpPr/>
            <p:nvPr/>
          </p:nvCxnSpPr>
          <p:spPr bwMode="auto">
            <a:xfrm flipV="1">
              <a:off x="3477137" y="4702053"/>
              <a:ext cx="324000" cy="8031"/>
            </a:xfrm>
            <a:prstGeom prst="straightConnector1">
              <a:avLst/>
            </a:prstGeom>
            <a:solidFill>
              <a:srgbClr val="BBE0E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TextBox 74"/>
            <p:cNvSpPr txBox="1">
              <a:spLocks/>
            </p:cNvSpPr>
            <p:nvPr/>
          </p:nvSpPr>
          <p:spPr>
            <a:xfrm>
              <a:off x="2880437" y="3420740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fr-FR"/>
              </a:defPPr>
              <a:lvl1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1" sz="10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fr-F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rPr>
                <a:t>TF-R</a:t>
              </a:r>
              <a:endParaRPr kumimoji="1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6" name="TextBox 75"/>
            <p:cNvSpPr txBox="1">
              <a:spLocks/>
            </p:cNvSpPr>
            <p:nvPr/>
          </p:nvSpPr>
          <p:spPr>
            <a:xfrm>
              <a:off x="2880437" y="4068852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fr-FR"/>
              </a:defPPr>
              <a:lvl1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1" sz="10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fr-F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rPr>
                <a:t>TF-R</a:t>
              </a:r>
              <a:endParaRPr kumimoji="1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7" name="Right Brace 76"/>
            <p:cNvSpPr/>
            <p:nvPr/>
          </p:nvSpPr>
          <p:spPr bwMode="auto">
            <a:xfrm rot="16200000">
              <a:off x="2943986" y="1324532"/>
              <a:ext cx="356525" cy="618731"/>
            </a:xfrm>
            <a:prstGeom prst="righ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148871" y="2014264"/>
              <a:ext cx="612000" cy="2577621"/>
              <a:chOff x="4600651" y="2178822"/>
              <a:chExt cx="612000" cy="2577621"/>
            </a:xfrm>
          </p:grpSpPr>
          <p:sp>
            <p:nvSpPr>
              <p:cNvPr id="87" name="TextBox 86"/>
              <p:cNvSpPr txBox="1">
                <a:spLocks/>
              </p:cNvSpPr>
              <p:nvPr/>
            </p:nvSpPr>
            <p:spPr>
              <a:xfrm>
                <a:off x="4600651" y="2178822"/>
                <a:ext cx="612000" cy="2577621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prstDash val="dash"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GB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88" name="TextBox 87"/>
              <p:cNvSpPr txBox="1">
                <a:spLocks noChangeAspect="1"/>
              </p:cNvSpPr>
              <p:nvPr/>
            </p:nvSpPr>
            <p:spPr>
              <a:xfrm>
                <a:off x="4654651" y="2212516"/>
                <a:ext cx="504000" cy="50400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fr-F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Arial" charset="0"/>
                  </a:rPr>
                  <a:t>ACK</a:t>
                </a:r>
                <a:endParaRPr kumimoji="1" lang="en-GB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89" name="TextBox 88"/>
              <p:cNvSpPr txBox="1">
                <a:spLocks/>
              </p:cNvSpPr>
              <p:nvPr/>
            </p:nvSpPr>
            <p:spPr>
              <a:xfrm>
                <a:off x="4654651" y="2925124"/>
                <a:ext cx="504000" cy="50400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fr-FR"/>
                </a:defPPr>
                <a:lvl1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1" sz="1050" b="0" i="0" u="none" strike="noStrike" kern="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defRPr>
                </a:lvl1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fr-F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rPr>
                  <a:t>ACK</a:t>
                </a:r>
                <a:endParaRPr kumimoji="1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90" name="TextBox 89"/>
              <p:cNvSpPr txBox="1">
                <a:spLocks/>
              </p:cNvSpPr>
              <p:nvPr/>
            </p:nvSpPr>
            <p:spPr>
              <a:xfrm>
                <a:off x="4654651" y="3573140"/>
                <a:ext cx="504000" cy="50400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fr-FR"/>
                </a:defPPr>
                <a:lvl1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1" sz="1050" b="0" i="0" u="none" strike="noStrike" kern="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defRPr>
                </a:lvl1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fr-F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rPr>
                  <a:t>ACK</a:t>
                </a:r>
                <a:endParaRPr kumimoji="1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91" name="TextBox 90"/>
              <p:cNvSpPr txBox="1">
                <a:spLocks/>
              </p:cNvSpPr>
              <p:nvPr/>
            </p:nvSpPr>
            <p:spPr>
              <a:xfrm>
                <a:off x="4654651" y="4221252"/>
                <a:ext cx="504000" cy="50400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fr-FR"/>
                </a:defPPr>
                <a:lvl1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1" sz="1050" b="0" i="0" u="none" strike="noStrike" kern="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defRPr>
                </a:lvl1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fr-F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rPr>
                  <a:t>ACK</a:t>
                </a:r>
                <a:endParaRPr kumimoji="1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endParaRPr>
              </a:p>
            </p:txBody>
          </p:sp>
        </p:grpSp>
        <p:cxnSp>
          <p:nvCxnSpPr>
            <p:cNvPr id="92" name="Straight Arrow Connector 91"/>
            <p:cNvCxnSpPr/>
            <p:nvPr/>
          </p:nvCxnSpPr>
          <p:spPr bwMode="auto">
            <a:xfrm flipV="1">
              <a:off x="5840324" y="4724595"/>
              <a:ext cx="324000" cy="8031"/>
            </a:xfrm>
            <a:prstGeom prst="straightConnector1">
              <a:avLst/>
            </a:prstGeom>
            <a:solidFill>
              <a:srgbClr val="BBE0E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7" name="TextBox 96"/>
            <p:cNvSpPr txBox="1"/>
            <p:nvPr/>
          </p:nvSpPr>
          <p:spPr>
            <a:xfrm>
              <a:off x="3397948" y="4707984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05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SIFS</a:t>
              </a:r>
              <a:endParaRPr lang="en-US" sz="105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761135" y="4730527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05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SIFS</a:t>
              </a:r>
              <a:endParaRPr lang="en-US" sz="105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886200" y="1248932"/>
              <a:ext cx="201529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0" dirty="0" smtClean="0"/>
                <a:t>OFDMA UL (random allocation) </a:t>
              </a:r>
              <a:endParaRPr lang="en-US" sz="1050" b="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952775" y="1580837"/>
              <a:ext cx="7521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Used RU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168055" y="2060714"/>
              <a:ext cx="9685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Collided RU</a:t>
              </a:r>
              <a:endParaRPr lang="en-US" dirty="0"/>
            </a:p>
          </p:txBody>
        </p:sp>
        <p:cxnSp>
          <p:nvCxnSpPr>
            <p:cNvPr id="103" name="Straight Arrow Connector 102"/>
            <p:cNvCxnSpPr>
              <a:stCxn id="100" idx="1"/>
              <a:endCxn id="67" idx="3"/>
            </p:cNvCxnSpPr>
            <p:nvPr/>
          </p:nvCxnSpPr>
          <p:spPr bwMode="auto">
            <a:xfrm flipH="1">
              <a:off x="5827714" y="1719337"/>
              <a:ext cx="1125061" cy="38912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lg" len="lg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7220636" y="2754409"/>
              <a:ext cx="1029449" cy="30777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Unused RU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06" name="Straight Arrow Connector 105"/>
            <p:cNvCxnSpPr>
              <a:stCxn id="101" idx="1"/>
              <a:endCxn id="66" idx="3"/>
            </p:cNvCxnSpPr>
            <p:nvPr/>
          </p:nvCxnSpPr>
          <p:spPr bwMode="auto">
            <a:xfrm flipH="1">
              <a:off x="5827714" y="2199214"/>
              <a:ext cx="1340341" cy="1758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lg" len="lg"/>
            </a:ln>
            <a:effectLst/>
          </p:spPr>
        </p:cxnSp>
        <p:cxnSp>
          <p:nvCxnSpPr>
            <p:cNvPr id="109" name="Straight Arrow Connector 108"/>
            <p:cNvCxnSpPr>
              <a:stCxn id="105" idx="1"/>
            </p:cNvCxnSpPr>
            <p:nvPr/>
          </p:nvCxnSpPr>
          <p:spPr bwMode="auto">
            <a:xfrm flipH="1" flipV="1">
              <a:off x="5784702" y="2844467"/>
              <a:ext cx="1435934" cy="6383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lg"/>
            </a:ln>
            <a:effectLst/>
          </p:spPr>
        </p:cxnSp>
        <p:sp>
          <p:nvSpPr>
            <p:cNvPr id="113" name="TextBox 112"/>
            <p:cNvSpPr txBox="1"/>
            <p:nvPr/>
          </p:nvSpPr>
          <p:spPr>
            <a:xfrm>
              <a:off x="2548046" y="1271499"/>
              <a:ext cx="112402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0" dirty="0" smtClean="0"/>
                <a:t>Non-</a:t>
              </a:r>
              <a:r>
                <a:rPr lang="en-US" sz="1050" b="0" dirty="0" err="1" smtClean="0"/>
                <a:t>ht</a:t>
              </a:r>
              <a:r>
                <a:rPr lang="en-US" sz="1050" b="0" dirty="0" smtClean="0"/>
                <a:t> duplicate</a:t>
              </a:r>
              <a:endParaRPr lang="en-US" sz="1050" b="0" dirty="0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3318013" y="3573604"/>
            <a:ext cx="2086712" cy="115109"/>
          </a:xfrm>
          <a:prstGeom prst="rect">
            <a:avLst/>
          </a:prstGeom>
          <a:solidFill>
            <a:srgbClr val="808080">
              <a:lumMod val="60000"/>
              <a:lumOff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0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j-lt"/>
                <a:cs typeface="+mj-cs"/>
              </a:rPr>
              <a:t>Conclusion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0" hangingPunct="0"/>
            <a:r>
              <a:rPr lang="en-US" sz="2000" b="0" kern="0" dirty="0">
                <a:solidFill>
                  <a:srgbClr val="000000"/>
                </a:solidFill>
                <a:latin typeface="Times New Roman"/>
                <a:cs typeface="+mn-cs"/>
              </a:rPr>
              <a:t>We 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note that </a:t>
            </a:r>
            <a:r>
              <a:rPr lang="en-US" sz="2000" b="0" kern="0" dirty="0">
                <a:solidFill>
                  <a:srgbClr val="000000"/>
                </a:solidFill>
                <a:latin typeface="Times New Roman"/>
                <a:cs typeface="+mn-cs"/>
              </a:rPr>
              <a:t>the 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MU uplink transmission may lead to have unused RUs, and thus low-energy on corresponding 20MHz channel. </a:t>
            </a:r>
            <a:endParaRPr lang="en-US" sz="2000" b="0" kern="0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endParaRPr lang="en-US" sz="20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We suppose that this could impact the tentatively reserved MU TXOP, by letting other (legacy/OBSS) transmission occur (same issue as the case of early termination of RU).</a:t>
            </a:r>
          </a:p>
          <a:p>
            <a:pPr lvl="1" eaLnBrk="0" hangingPunct="0"/>
            <a:r>
              <a:rPr lang="en-GB" sz="1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efficiency of OFDMA random access is already low (&lt;37%), it shall not be more damaged due to amount of unused </a:t>
            </a:r>
            <a:r>
              <a:rPr lang="en-GB" sz="16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RUs.</a:t>
            </a:r>
            <a:endParaRPr lang="en-US" sz="16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endParaRPr lang="en-US" sz="20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What are the possible solutions ?</a:t>
            </a:r>
          </a:p>
          <a:p>
            <a:pPr lvl="1" eaLnBrk="0" hangingPunct="0"/>
            <a:r>
              <a:rPr lang="en-US" sz="16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Maintain the energy level of the partially used 20Mhz channels ?</a:t>
            </a:r>
          </a:p>
        </p:txBody>
      </p:sp>
    </p:spTree>
    <p:extLst>
      <p:ext uri="{BB962C8B-B14F-4D97-AF65-F5344CB8AC3E}">
        <p14:creationId xmlns:p14="http://schemas.microsoft.com/office/powerpoint/2010/main" val="16839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</a:t>
            </a:r>
            <a:r>
              <a:rPr lang="en-US" dirty="0" smtClean="0"/>
              <a:t>] 11-15/0132r15 “Tgax </a:t>
            </a:r>
            <a:r>
              <a:rPr lang="en-US" dirty="0"/>
              <a:t>Specification Framework”, </a:t>
            </a:r>
          </a:p>
          <a:p>
            <a:r>
              <a:rPr lang="en-US" dirty="0" smtClean="0"/>
              <a:t>[2] 11-15/0876r1 “Duration </a:t>
            </a:r>
            <a:r>
              <a:rPr lang="en-US" dirty="0"/>
              <a:t>and MAC Padding for MU PPDUs</a:t>
            </a:r>
            <a:r>
              <a:rPr lang="en-US" dirty="0" smtClean="0"/>
              <a:t>”, </a:t>
            </a:r>
            <a:r>
              <a:rPr lang="en-US" dirty="0"/>
              <a:t>Simone Merlin (Qualcomm</a:t>
            </a:r>
            <a:r>
              <a:rPr lang="en-US" dirty="0" smtClean="0"/>
              <a:t>) . </a:t>
            </a:r>
            <a:endParaRPr lang="en-US" dirty="0"/>
          </a:p>
          <a:p>
            <a:r>
              <a:rPr lang="en-US" dirty="0"/>
              <a:t>[3] </a:t>
            </a:r>
            <a:r>
              <a:rPr lang="en-US" dirty="0" smtClean="0"/>
              <a:t>11-15/0367r0 “OBSS preamble </a:t>
            </a:r>
            <a:r>
              <a:rPr lang="en-US" dirty="0"/>
              <a:t>detection”, Gwen </a:t>
            </a:r>
            <a:r>
              <a:rPr lang="en-US" dirty="0" err="1"/>
              <a:t>Barriac</a:t>
            </a:r>
            <a:r>
              <a:rPr lang="en-US" dirty="0"/>
              <a:t> (Qualcomm)</a:t>
            </a:r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1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that some configurations of unused OFDMA RUs are potentially critical for MU OFDMA TXOP, and that a further study is required 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altLang="zh-CN" sz="20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73037</TotalTime>
  <Words>712</Words>
  <Application>Microsoft Office PowerPoint</Application>
  <PresentationFormat>On-screen Show (4:3)</PresentationFormat>
  <Paragraphs>117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굴림</vt:lpstr>
      <vt:lpstr>ＭＳ Ｐゴシック</vt:lpstr>
      <vt:lpstr>宋体</vt:lpstr>
      <vt:lpstr>Arial</vt:lpstr>
      <vt:lpstr>Arial</vt:lpstr>
      <vt:lpstr>Calibri</vt:lpstr>
      <vt:lpstr>Lucida Sans Unicode</vt:lpstr>
      <vt:lpstr>Times New Roman</vt:lpstr>
      <vt:lpstr>1_Extend Submission Template</vt:lpstr>
      <vt:lpstr>Issue related to unused UL OFDMA RUs</vt:lpstr>
      <vt:lpstr>Introduction</vt:lpstr>
      <vt:lpstr>Legacy collision issue already identified in the case of early STA TX termination</vt:lpstr>
      <vt:lpstr>Number of unused RUs in MU_UL OFDMA is also significant… (especially in random access)</vt:lpstr>
      <vt:lpstr>Issue : unused RUs modify busy detection ?</vt:lpstr>
      <vt:lpstr>Conclusion</vt:lpstr>
      <vt:lpstr>PowerPoint Presentation</vt:lpstr>
      <vt:lpstr>PowerPoint Presentation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unused RU</dc:title>
  <dc:creator>stephane.baron@crf.canon.fr</dc:creator>
  <cp:lastModifiedBy>BARON Stephane</cp:lastModifiedBy>
  <cp:revision>2911</cp:revision>
  <cp:lastPrinted>1998-02-10T13:28:06Z</cp:lastPrinted>
  <dcterms:created xsi:type="dcterms:W3CDTF">2009-12-02T19:05:24Z</dcterms:created>
  <dcterms:modified xsi:type="dcterms:W3CDTF">2016-03-11T10:21:48Z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-261411092</vt:i4>
  </property>
  <property fmtid="{D5CDD505-2E9C-101B-9397-08002B2CF9AE}" pid="4" name="_EmailSubject">
    <vt:lpwstr>20121212r0-Qualcomm-NDP-Paging-Frame-and-Improvs-v3.pptx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-616200010</vt:i4>
  </property>
</Properties>
</file>