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0"/>
  </p:notesMasterIdLst>
  <p:handoutMasterIdLst>
    <p:handoutMasterId r:id="rId11"/>
  </p:handoutMasterIdLst>
  <p:sldIdLst>
    <p:sldId id="529" r:id="rId2"/>
    <p:sldId id="514" r:id="rId3"/>
    <p:sldId id="539" r:id="rId4"/>
    <p:sldId id="540" r:id="rId5"/>
    <p:sldId id="543" r:id="rId6"/>
    <p:sldId id="536" r:id="rId7"/>
    <p:sldId id="537" r:id="rId8"/>
    <p:sldId id="538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7" autoAdjust="0"/>
    <p:restoredTop sz="97994" autoAdjust="0"/>
  </p:normalViewPr>
  <p:slideViewPr>
    <p:cSldViewPr>
      <p:cViewPr varScale="1">
        <p:scale>
          <a:sx n="134" d="100"/>
          <a:sy n="134" d="100"/>
        </p:scale>
        <p:origin x="9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632" y="-8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09921" y="240268"/>
            <a:ext cx="32110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</a:t>
            </a:r>
            <a:r>
              <a:rPr lang="en-US" altLang="ko-KR" sz="1600" b="1" dirty="0" smtClean="0">
                <a:solidFill>
                  <a:schemeClr val="tx1"/>
                </a:solidFill>
                <a:ea typeface="굴림" pitchFamily="34" charset="-127"/>
              </a:rPr>
              <a:t>IEEE </a:t>
            </a:r>
            <a:r>
              <a:rPr lang="en-US" altLang="ko-KR" sz="1600" b="1" dirty="0" smtClean="0">
                <a:solidFill>
                  <a:schemeClr val="tx1"/>
                </a:solidFill>
                <a:ea typeface="굴림" pitchFamily="34" charset="-127"/>
              </a:rPr>
              <a:t>802.</a:t>
            </a:r>
            <a:r>
              <a:rPr lang="fr-FR" sz="1600" b="1" dirty="0" smtClean="0"/>
              <a:t>11-16/0333r0</a:t>
            </a:r>
            <a:endParaRPr lang="en-US" altLang="ko-KR" sz="1600" b="1" dirty="0" smtClean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2357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i="0" dirty="0" smtClean="0">
                <a:solidFill>
                  <a:schemeClr val="tx1"/>
                </a:solidFill>
                <a:ea typeface="굴림" pitchFamily="34" charset="-127"/>
              </a:rPr>
              <a:t>March 2016</a:t>
            </a:r>
            <a:endParaRPr lang="en-US" altLang="ko-KR" sz="1600" b="1" i="0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629400" y="6477000"/>
            <a:ext cx="20483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aseline="0" dirty="0" smtClean="0"/>
              <a:t>Stéphane Baron et al., Canon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ane.baron@crf.canon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ascal.viger@crf.canon.fr" TargetMode="External"/><Relationship Id="rId5" Type="http://schemas.openxmlformats.org/officeDocument/2006/relationships/hyperlink" Target="mailto:romain.guignard@crf.canon.fr" TargetMode="External"/><Relationship Id="rId4" Type="http://schemas.openxmlformats.org/officeDocument/2006/relationships/hyperlink" Target="mailto:Patrice.nezou@crf.canon.f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sz="2800" dirty="0" smtClean="0">
                <a:latin typeface="+mj-lt"/>
                <a:cs typeface="+mj-cs"/>
              </a:rPr>
              <a:t>Issue </a:t>
            </a:r>
            <a:r>
              <a:rPr lang="en-US" sz="2800" dirty="0">
                <a:latin typeface="+mj-lt"/>
                <a:cs typeface="+mj-cs"/>
              </a:rPr>
              <a:t>related to unused </a:t>
            </a:r>
            <a:r>
              <a:rPr lang="en-US" sz="2800" dirty="0" smtClean="0">
                <a:latin typeface="+mj-lt"/>
                <a:cs typeface="+mj-cs"/>
              </a:rPr>
              <a:t>UL OFDMA </a:t>
            </a:r>
            <a:r>
              <a:rPr lang="en-US" sz="2800" dirty="0">
                <a:latin typeface="+mj-lt"/>
                <a:cs typeface="+mj-cs"/>
              </a:rPr>
              <a:t>RUs</a:t>
            </a: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2016-03-13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9845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994488"/>
              </p:ext>
            </p:extLst>
          </p:nvPr>
        </p:nvGraphicFramePr>
        <p:xfrm>
          <a:off x="685800" y="3556000"/>
          <a:ext cx="792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Stéphane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BARON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Canon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Cesson-Sevigné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, France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3"/>
                        </a:rPr>
                        <a:t>stephane.baron@crf.canon.fr</a:t>
                      </a:r>
                      <a:r>
                        <a:rPr lang="en-US" sz="1200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Patrice NEZOU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4"/>
                        </a:rPr>
                        <a:t>patrice.nezou@crf.canon.fr</a:t>
                      </a:r>
                      <a:endParaRPr kumimoji="0" lang="zh-CN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Romain GUIGNARD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5"/>
                        </a:rPr>
                        <a:t>romain.guignard@crf.canon.fr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Pascal VIGER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6"/>
                        </a:rPr>
                        <a:t>pascal.viger@crf.canon.fr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latin typeface="+mj-lt"/>
                <a:cs typeface="+mj-cs"/>
              </a:rPr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686593" y="2020093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sz="1600" kern="0" dirty="0"/>
              <a:t>UL MU OFDMA </a:t>
            </a:r>
            <a:r>
              <a:rPr lang="en-US" sz="1600" dirty="0"/>
              <a:t>transmission </a:t>
            </a:r>
            <a:r>
              <a:rPr lang="en-US" sz="1600" dirty="0" smtClean="0"/>
              <a:t>is now part of 802.11ax</a:t>
            </a:r>
            <a:endParaRPr lang="en-GB" sz="1600" kern="0" dirty="0" smtClean="0"/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sz="1600" kern="0" dirty="0" smtClean="0"/>
              <a:t>The </a:t>
            </a:r>
            <a:r>
              <a:rPr lang="en-GB" sz="1600" kern="0" dirty="0" err="1"/>
              <a:t>TGax</a:t>
            </a:r>
            <a:r>
              <a:rPr lang="en-GB" sz="1600" kern="0" dirty="0"/>
              <a:t> SFD [1] </a:t>
            </a:r>
            <a:r>
              <a:rPr lang="en-GB" sz="1600" kern="0" dirty="0" smtClean="0"/>
              <a:t>includes specifications </a:t>
            </a:r>
            <a:r>
              <a:rPr lang="en-GB" sz="1600" kern="0" dirty="0"/>
              <a:t>for the UL </a:t>
            </a:r>
            <a:r>
              <a:rPr lang="en-GB" sz="1600" kern="0" dirty="0" smtClean="0"/>
              <a:t>MU OFDMA operation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1600" dirty="0" smtClean="0"/>
              <a:t>A-MPDU </a:t>
            </a:r>
            <a:r>
              <a:rPr lang="en-US" sz="1600" dirty="0"/>
              <a:t>MAC padding </a:t>
            </a:r>
            <a:r>
              <a:rPr lang="en-US" sz="1600" dirty="0" smtClean="0"/>
              <a:t>is required</a:t>
            </a:r>
            <a:r>
              <a:rPr lang="en-US" sz="1600" dirty="0"/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[2]:</a:t>
            </a:r>
          </a:p>
          <a:p>
            <a:pPr lvl="2">
              <a:spcBef>
                <a:spcPct val="20000"/>
              </a:spcBef>
              <a:buChar char="–"/>
            </a:pP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transmission from all the STAs in an UL MU PPDU shall end at the time indicated in Trigger frame.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spcBef>
                <a:spcPct val="20000"/>
              </a:spcBef>
              <a:buFont typeface="Times New Roman" pitchFamily="16" charset="0"/>
              <a:buChar char="–"/>
            </a:pP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A-MPDU padding per each STA follows the 11ac procedure.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2" eaLnBrk="0" hangingPunct="0">
              <a:spcBef>
                <a:spcPct val="20000"/>
              </a:spcBef>
              <a:buChar char="•"/>
            </a:pPr>
            <a:endParaRPr lang="en-US" b="0" dirty="0"/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kern="0" dirty="0"/>
              <a:t>The </a:t>
            </a:r>
            <a:r>
              <a:rPr lang="en-GB" sz="1600" kern="0" dirty="0" err="1"/>
              <a:t>TGax</a:t>
            </a:r>
            <a:r>
              <a:rPr lang="en-GB" sz="1600" kern="0" dirty="0"/>
              <a:t> SFD [1] includes </a:t>
            </a:r>
            <a:r>
              <a:rPr lang="en-GB" sz="1600" kern="0" dirty="0" smtClean="0"/>
              <a:t>also specifications for the </a:t>
            </a:r>
            <a:r>
              <a:rPr lang="en-GB" sz="1600" u="sng" kern="0" dirty="0" smtClean="0"/>
              <a:t>random access </a:t>
            </a:r>
            <a:r>
              <a:rPr lang="en-GB" sz="1600" kern="0" dirty="0" smtClean="0"/>
              <a:t>Trigger Frame (TF-R)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A STA randomly </a:t>
            </a:r>
            <a:r>
              <a:rPr lang="en-GB" sz="1600" dirty="0"/>
              <a:t>selects any one of the assigned RUs for random access and transmits its UL PPDU in the selected </a:t>
            </a:r>
            <a:r>
              <a:rPr lang="en-GB" sz="1600" dirty="0" smtClean="0"/>
              <a:t>RU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>
                <a:solidFill>
                  <a:schemeClr val="tx1"/>
                </a:solidFill>
              </a:rPr>
              <a:t>Through simulation, </a:t>
            </a:r>
            <a:r>
              <a:rPr lang="en-GB" sz="1600" b="1" dirty="0" smtClean="0">
                <a:solidFill>
                  <a:schemeClr val="tx1"/>
                </a:solidFill>
              </a:rPr>
              <a:t>ratio of unused RUs can be high </a:t>
            </a:r>
            <a:r>
              <a:rPr lang="en-GB" sz="1600" dirty="0" smtClean="0">
                <a:solidFill>
                  <a:schemeClr val="tx1"/>
                </a:solidFill>
              </a:rPr>
              <a:t>(see next slides)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>
              <a:solidFill>
                <a:schemeClr val="tx1"/>
              </a:solidFill>
            </a:endParaRP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kern="0" dirty="0"/>
              <a:t>This presentation discusses </a:t>
            </a:r>
            <a:r>
              <a:rPr lang="en-US" sz="1600" kern="0" dirty="0" smtClean="0"/>
              <a:t>about a possible issue due to unused OFDMA RUs</a:t>
            </a: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  <a:cs typeface="+mj-cs"/>
              </a:rPr>
              <a:t>Legacy collision issue already identified in the case of early </a:t>
            </a:r>
            <a:r>
              <a:rPr lang="en-US" dirty="0">
                <a:latin typeface="+mj-lt"/>
                <a:cs typeface="+mj-cs"/>
              </a:rPr>
              <a:t>STA TX </a:t>
            </a:r>
            <a:r>
              <a:rPr lang="en-US" dirty="0" smtClean="0">
                <a:latin typeface="+mj-lt"/>
                <a:cs typeface="+mj-cs"/>
              </a:rPr>
              <a:t>termination</a:t>
            </a:r>
            <a:endParaRPr lang="en-US" dirty="0">
              <a:latin typeface="+mj-lt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Extract from [2]: </a:t>
            </a:r>
            <a:r>
              <a:rPr lang="en-US" sz="1800" b="0" dirty="0" smtClean="0"/>
              <a:t>(</a:t>
            </a:r>
            <a:r>
              <a:rPr lang="en-US" sz="1800" b="0" i="1" dirty="0" smtClean="0"/>
              <a:t>802.11-15/0876</a:t>
            </a:r>
            <a:r>
              <a:rPr lang="en-US" sz="1800" b="0" i="1" dirty="0"/>
              <a:t>, </a:t>
            </a:r>
            <a:r>
              <a:rPr lang="en-US" sz="1800" b="0" i="1" dirty="0" smtClean="0"/>
              <a:t>“Duration </a:t>
            </a:r>
            <a:r>
              <a:rPr lang="en-US" sz="1800" b="0" i="1" dirty="0"/>
              <a:t>and MAC Padding for MU </a:t>
            </a:r>
            <a:r>
              <a:rPr lang="en-US" sz="1800" b="0" i="1" dirty="0" smtClean="0"/>
              <a:t>PPDUs”, S. Merlin, slide 10</a:t>
            </a:r>
            <a:r>
              <a:rPr lang="en-US" sz="1800" b="0" dirty="0" smtClean="0"/>
              <a:t>)</a:t>
            </a:r>
          </a:p>
          <a:p>
            <a:pPr lvl="1"/>
            <a:endParaRPr lang="en-US" sz="1400" b="0" dirty="0" smtClean="0"/>
          </a:p>
          <a:p>
            <a:pPr lvl="1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channel/stream occupied by the UL MU PPDU should be maintained busy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time indicated by AP 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STA was allowed to end its transmission earlier,  </a:t>
            </a:r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unused sub-channel could be acquired by an OBSS STA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may initiate a transmissions, potentially resulting in:</a:t>
            </a:r>
          </a:p>
          <a:p>
            <a:pPr lvl="2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Interference with the following DL BAs</a:t>
            </a:r>
          </a:p>
          <a:p>
            <a:pPr lvl="3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 BA not possible for STAs that terminated earlier</a:t>
            </a:r>
          </a:p>
          <a:p>
            <a:pPr lvl="2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Corrupted reception of the remaining UL MU PPDUs due to interference at AP</a:t>
            </a:r>
          </a:p>
          <a:p>
            <a:pPr lvl="2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particular, the primary channel should not be left unused while other STAs are completing the UL MU PPDU transmission on secondary channels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Certain receiver algorithms may be affected by sudden termination of one stream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virtual protection provided by trigger frame (NAV) or UL MU PPDU PHY preamble (deferral for the PPDU duration) is </a:t>
            </a:r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fully reliable against OBSS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</a:t>
            </a:r>
          </a:p>
          <a:p>
            <a:pPr lvl="1"/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save from early termination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not seem relevant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625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5237" y="2039312"/>
            <a:ext cx="3760563" cy="34237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914400"/>
          </a:xfrm>
        </p:spPr>
        <p:txBody>
          <a:bodyPr/>
          <a:lstStyle/>
          <a:p>
            <a:r>
              <a:rPr lang="en-US" dirty="0" smtClean="0">
                <a:latin typeface="+mj-lt"/>
                <a:cs typeface="+mj-cs"/>
              </a:rPr>
              <a:t>Number of unused RUs in MU_UL OFDMA</a:t>
            </a:r>
            <a:r>
              <a:rPr lang="en-US" dirty="0">
                <a:latin typeface="+mj-lt"/>
                <a:cs typeface="+mj-cs"/>
              </a:rPr>
              <a:t> is also significant</a:t>
            </a:r>
            <a:r>
              <a:rPr lang="en-US" dirty="0" smtClean="0">
                <a:latin typeface="+mj-lt"/>
                <a:cs typeface="+mj-cs"/>
              </a:rPr>
              <a:t>… </a:t>
            </a:r>
            <a:r>
              <a:rPr lang="en-US" sz="2400" dirty="0" smtClean="0">
                <a:latin typeface="+mj-lt"/>
                <a:cs typeface="+mj-cs"/>
              </a:rPr>
              <a:t>(especially in random access)</a:t>
            </a:r>
            <a:endParaRPr lang="en-US" dirty="0">
              <a:latin typeface="+mj-lt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041189"/>
          </a:xfrm>
        </p:spPr>
        <p:txBody>
          <a:bodyPr/>
          <a:lstStyle/>
          <a:p>
            <a:r>
              <a:rPr lang="en-GB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simulation results for random RU allocation (TF-R):</a:t>
            </a:r>
          </a:p>
          <a:p>
            <a:endParaRPr lang="en-GB" sz="16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6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600" b="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600" b="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</a:t>
            </a:r>
            <a:r>
              <a:rPr lang="en-GB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some scheduled RUs may also be empty (because scheduled station still in doze state, or no data ready for </a:t>
            </a:r>
            <a:r>
              <a:rPr lang="en-GB" sz="1600" b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tx</a:t>
            </a:r>
            <a:r>
              <a:rPr lang="en-GB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032168"/>
            <a:ext cx="3546022" cy="342374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>
            <a:off x="1600200" y="3343345"/>
            <a:ext cx="1219200" cy="1838255"/>
          </a:xfrm>
          <a:prstGeom prst="rect">
            <a:avLst/>
          </a:prstGeom>
          <a:solidFill>
            <a:schemeClr val="bg1">
              <a:lumMod val="85000"/>
              <a:alpha val="3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Callout 10"/>
          <p:cNvSpPr/>
          <p:nvPr/>
        </p:nvSpPr>
        <p:spPr bwMode="auto">
          <a:xfrm>
            <a:off x="1741712" y="2632061"/>
            <a:ext cx="2296888" cy="711284"/>
          </a:xfrm>
          <a:prstGeom prst="wedgeEllipseCallout">
            <a:avLst>
              <a:gd name="adj1" fmla="val -28769"/>
              <a:gd name="adj2" fmla="val 77422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Efficiency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fr-FR" dirty="0" smtClean="0"/>
              <a:t>&gt; 33%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20% &lt; </a:t>
            </a:r>
            <a:r>
              <a:rPr lang="fr-FR" dirty="0" err="1"/>
              <a:t>U</a:t>
            </a:r>
            <a:r>
              <a:rPr kumimoji="0" 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nused</a:t>
            </a:r>
            <a:r>
              <a:rPr kumimoji="0" lang="fr-F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&lt; 57%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Callout 12"/>
          <p:cNvSpPr/>
          <p:nvPr/>
        </p:nvSpPr>
        <p:spPr bwMode="auto">
          <a:xfrm>
            <a:off x="6095999" y="2672542"/>
            <a:ext cx="2057400" cy="533274"/>
          </a:xfrm>
          <a:prstGeom prst="wedgeEllipseCallout">
            <a:avLst>
              <a:gd name="adj1" fmla="val -28769"/>
              <a:gd name="adj2" fmla="val 77422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Efficiency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&gt; 33%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35%&lt;</a:t>
            </a:r>
            <a:r>
              <a:rPr kumimoji="0" lang="fr-F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Unused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fr-F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RU&lt;57%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791200" y="3377336"/>
            <a:ext cx="2362199" cy="1804264"/>
          </a:xfrm>
          <a:prstGeom prst="rect">
            <a:avLst/>
          </a:prstGeom>
          <a:solidFill>
            <a:schemeClr val="bg1">
              <a:lumMod val="85000"/>
              <a:alpha val="3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148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623384"/>
          </a:xfrm>
        </p:spPr>
        <p:txBody>
          <a:bodyPr/>
          <a:lstStyle/>
          <a:p>
            <a:r>
              <a:rPr lang="en-US" dirty="0" smtClean="0">
                <a:latin typeface="+mj-lt"/>
                <a:cs typeface="+mj-cs"/>
              </a:rPr>
              <a:t>Issue : unused RUs modify busy detection ?</a:t>
            </a:r>
            <a:endParaRPr lang="en-US" dirty="0">
              <a:latin typeface="+mj-lt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223364"/>
            <a:ext cx="8305800" cy="1180025"/>
          </a:xfrm>
        </p:spPr>
        <p:txBody>
          <a:bodyPr/>
          <a:lstStyle/>
          <a:p>
            <a:r>
              <a:rPr lang="en-GB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STA performs </a:t>
            </a:r>
            <a:r>
              <a:rPr lang="en-GB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energy-detect (ED</a:t>
            </a:r>
            <a:r>
              <a:rPr lang="en-GB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single 20 </a:t>
            </a:r>
            <a:r>
              <a:rPr lang="en-GB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MHz </a:t>
            </a:r>
            <a:r>
              <a:rPr lang="en-GB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channel.</a:t>
            </a:r>
          </a:p>
          <a:p>
            <a:r>
              <a:rPr lang="en-GB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Unused RUs can mislead (legacy or foreign OBSS) STAs, so they start transmitting.</a:t>
            </a:r>
          </a:p>
          <a:p>
            <a:pPr lvl="1"/>
            <a:r>
              <a:rPr lang="en-GB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 thinks the 20MHz sub-channel is free (false ED)</a:t>
            </a:r>
          </a:p>
          <a:p>
            <a:pPr lvl="1"/>
            <a:endParaRPr lang="en-GB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GB" sz="16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143000" y="1295400"/>
            <a:ext cx="6729233" cy="3855940"/>
            <a:chOff x="1676400" y="1248932"/>
            <a:chExt cx="6573685" cy="3743205"/>
          </a:xfrm>
        </p:grpSpPr>
        <p:sp>
          <p:nvSpPr>
            <p:cNvPr id="50" name="TextBox 49"/>
            <p:cNvSpPr txBox="1">
              <a:spLocks/>
            </p:cNvSpPr>
            <p:nvPr/>
          </p:nvSpPr>
          <p:spPr>
            <a:xfrm>
              <a:off x="2826437" y="2026422"/>
              <a:ext cx="612000" cy="2577621"/>
            </a:xfrm>
            <a:prstGeom prst="rect">
              <a:avLst/>
            </a:prstGeom>
            <a:noFill/>
            <a:ln w="25400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en-GB" sz="1050" kern="0" dirty="0" smtClean="0">
                <a:solidFill>
                  <a:srgbClr val="000000"/>
                </a:solidFill>
                <a:latin typeface="Lucida Sans Unicode" pitchFamily="34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51" name="TextBox 50"/>
            <p:cNvSpPr txBox="1">
              <a:spLocks/>
            </p:cNvSpPr>
            <p:nvPr/>
          </p:nvSpPr>
          <p:spPr>
            <a:xfrm>
              <a:off x="2880437" y="2060116"/>
              <a:ext cx="504000" cy="504000"/>
            </a:xfrm>
            <a:prstGeom prst="rect">
              <a:avLst/>
            </a:prstGeom>
            <a:noFill/>
            <a:ln w="25400">
              <a:solidFill>
                <a:srgbClr val="000000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1" lang="fr-FR" sz="1050" kern="0" dirty="0" smtClean="0">
                  <a:solidFill>
                    <a:srgbClr val="000000"/>
                  </a:solidFill>
                  <a:latin typeface="Lucida Sans Unicode" pitchFamily="34" charset="0"/>
                  <a:ea typeface="ＭＳ Ｐゴシック" pitchFamily="34" charset="-128"/>
                  <a:cs typeface="Arial" charset="0"/>
                </a:rPr>
                <a:t>TF-R</a:t>
              </a:r>
              <a:endParaRPr kumimoji="1" lang="en-GB" sz="1050" kern="0" dirty="0" smtClean="0">
                <a:solidFill>
                  <a:srgbClr val="000000"/>
                </a:solidFill>
                <a:latin typeface="Lucida Sans Unicode" pitchFamily="34" charset="0"/>
                <a:ea typeface="ＭＳ Ｐゴシック" pitchFamily="34" charset="-128"/>
                <a:cs typeface="Arial" charset="0"/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 bwMode="auto">
            <a:xfrm flipV="1">
              <a:off x="2296375" y="2628652"/>
              <a:ext cx="4624951" cy="15000"/>
            </a:xfrm>
            <a:prstGeom prst="line">
              <a:avLst/>
            </a:prstGeom>
            <a:solidFill>
              <a:srgbClr val="00CC99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flipV="1">
              <a:off x="2296375" y="3348732"/>
              <a:ext cx="4620423" cy="14952"/>
            </a:xfrm>
            <a:prstGeom prst="line">
              <a:avLst/>
            </a:prstGeom>
            <a:solidFill>
              <a:srgbClr val="00CC99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 flipV="1">
              <a:off x="2296375" y="4625870"/>
              <a:ext cx="4612027" cy="19006"/>
            </a:xfrm>
            <a:prstGeom prst="line">
              <a:avLst/>
            </a:prstGeom>
            <a:solidFill>
              <a:srgbClr val="00CC99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flipV="1">
              <a:off x="2296375" y="3977846"/>
              <a:ext cx="4624951" cy="18958"/>
            </a:xfrm>
            <a:prstGeom prst="line">
              <a:avLst/>
            </a:prstGeom>
            <a:solidFill>
              <a:srgbClr val="00CC99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2296375" y="1980580"/>
              <a:ext cx="4618239" cy="0"/>
            </a:xfrm>
            <a:prstGeom prst="line">
              <a:avLst/>
            </a:prstGeom>
            <a:solidFill>
              <a:srgbClr val="00CC99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/>
            <p:cNvSpPr txBox="1">
              <a:spLocks/>
            </p:cNvSpPr>
            <p:nvPr/>
          </p:nvSpPr>
          <p:spPr>
            <a:xfrm>
              <a:off x="2880437" y="2772724"/>
              <a:ext cx="504000" cy="504000"/>
            </a:xfrm>
            <a:prstGeom prst="rect">
              <a:avLst/>
            </a:prstGeom>
            <a:noFill/>
            <a:ln w="25400">
              <a:solidFill>
                <a:srgbClr val="000000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>
              <a:defPPr>
                <a:defRPr lang="fr-FR"/>
              </a:defPPr>
              <a:lvl1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1" sz="1050" b="0" i="0" u="none" strike="noStrike" kern="0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fr-F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rPr>
                <a:t>TF-R</a:t>
              </a:r>
              <a:endParaRPr kumimoji="1" lang="en-GB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688469" y="4102217"/>
              <a:ext cx="88838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hangingPunct="1"/>
              <a:r>
                <a:rPr lang="en-US" sz="11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Quaternary</a:t>
              </a:r>
            </a:p>
            <a:p>
              <a:pPr eaLnBrk="1" hangingPunct="1"/>
              <a:r>
                <a:rPr lang="en-US" sz="11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channel</a:t>
              </a:r>
              <a:endParaRPr lang="en-US" sz="11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714378" y="2138243"/>
              <a:ext cx="71846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hangingPunct="1"/>
              <a:r>
                <a:rPr lang="en-US" sz="11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Primary</a:t>
              </a:r>
            </a:p>
            <a:p>
              <a:pPr eaLnBrk="1" hangingPunct="1"/>
              <a:r>
                <a:rPr lang="en-US" sz="11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channel</a:t>
              </a:r>
              <a:endParaRPr lang="en-US" sz="11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676400" y="2882155"/>
              <a:ext cx="85953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hangingPunct="1"/>
              <a:r>
                <a:rPr lang="en-US" sz="11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Secondary</a:t>
              </a:r>
            </a:p>
            <a:p>
              <a:pPr eaLnBrk="1" hangingPunct="1"/>
              <a:r>
                <a:rPr lang="en-US" sz="11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 channel</a:t>
              </a:r>
              <a:endParaRPr lang="en-US" sz="11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687680" y="3421901"/>
              <a:ext cx="6799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hangingPunct="1"/>
              <a:r>
                <a:rPr lang="en-US" sz="11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Tertiary</a:t>
              </a:r>
            </a:p>
            <a:p>
              <a:pPr eaLnBrk="1" hangingPunct="1"/>
              <a:r>
                <a:rPr lang="en-US" sz="11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channel</a:t>
              </a:r>
              <a:endParaRPr lang="en-US" sz="11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2" name="Right Brace 61"/>
            <p:cNvSpPr/>
            <p:nvPr/>
          </p:nvSpPr>
          <p:spPr bwMode="auto">
            <a:xfrm rot="16200000">
              <a:off x="4630204" y="614661"/>
              <a:ext cx="356525" cy="2038477"/>
            </a:xfrm>
            <a:prstGeom prst="rightBrac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3789235" y="2052588"/>
              <a:ext cx="2038479" cy="504000"/>
              <a:chOff x="5778897" y="3765828"/>
              <a:chExt cx="2480807" cy="392215"/>
            </a:xfrm>
            <a:solidFill>
              <a:srgbClr val="FFFFFF"/>
            </a:solidFill>
          </p:grpSpPr>
          <p:sp>
            <p:nvSpPr>
              <p:cNvPr id="64" name="Rectangle 63"/>
              <p:cNvSpPr/>
              <p:nvPr/>
            </p:nvSpPr>
            <p:spPr bwMode="auto">
              <a:xfrm>
                <a:off x="5778897" y="4071083"/>
                <a:ext cx="2480807" cy="86960"/>
              </a:xfrm>
              <a:prstGeom prst="rect">
                <a:avLst/>
              </a:prstGeom>
              <a:solidFill>
                <a:srgbClr val="808080">
                  <a:lumMod val="60000"/>
                  <a:lumOff val="40000"/>
                </a:srgbClr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vert270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5778897" y="3973316"/>
                <a:ext cx="2480807" cy="86960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vert270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 bwMode="auto">
              <a:xfrm>
                <a:off x="5778897" y="3765828"/>
                <a:ext cx="2480807" cy="86960"/>
              </a:xfrm>
              <a:prstGeom prst="rect">
                <a:avLst/>
              </a:prstGeom>
              <a:solidFill>
                <a:srgbClr val="808080">
                  <a:lumMod val="60000"/>
                  <a:lumOff val="40000"/>
                </a:srgbClr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vert270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69" name="Rectangle 68"/>
            <p:cNvSpPr/>
            <p:nvPr/>
          </p:nvSpPr>
          <p:spPr bwMode="auto">
            <a:xfrm>
              <a:off x="3789228" y="3115231"/>
              <a:ext cx="2038477" cy="111744"/>
            </a:xfrm>
            <a:prstGeom prst="rect">
              <a:avLst/>
            </a:prstGeom>
            <a:solidFill>
              <a:srgbClr val="808080">
                <a:lumMod val="60000"/>
                <a:lumOff val="40000"/>
              </a:srgbClr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grpSp>
          <p:nvGrpSpPr>
            <p:cNvPr id="71" name="Group 70"/>
            <p:cNvGrpSpPr/>
            <p:nvPr/>
          </p:nvGrpSpPr>
          <p:grpSpPr>
            <a:xfrm>
              <a:off x="3789228" y="4068868"/>
              <a:ext cx="2038477" cy="504000"/>
              <a:chOff x="5778897" y="3765828"/>
              <a:chExt cx="2480807" cy="392215"/>
            </a:xfrm>
            <a:solidFill>
              <a:srgbClr val="FFFFFF"/>
            </a:solidFill>
          </p:grpSpPr>
          <p:sp>
            <p:nvSpPr>
              <p:cNvPr id="72" name="Rectangle 71"/>
              <p:cNvSpPr/>
              <p:nvPr/>
            </p:nvSpPr>
            <p:spPr bwMode="auto">
              <a:xfrm>
                <a:off x="5778897" y="4071083"/>
                <a:ext cx="2480807" cy="86960"/>
              </a:xfrm>
              <a:prstGeom prst="rect">
                <a:avLst/>
              </a:prstGeom>
              <a:solidFill>
                <a:srgbClr val="808080">
                  <a:lumMod val="60000"/>
                  <a:lumOff val="40000"/>
                </a:srgbClr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vert270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 bwMode="auto">
              <a:xfrm>
                <a:off x="5778897" y="3765828"/>
                <a:ext cx="2480807" cy="86960"/>
              </a:xfrm>
              <a:prstGeom prst="rect">
                <a:avLst/>
              </a:prstGeom>
              <a:solidFill>
                <a:srgbClr val="808080">
                  <a:lumMod val="60000"/>
                  <a:lumOff val="40000"/>
                </a:srgbClr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vert270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</p:grpSp>
        <p:cxnSp>
          <p:nvCxnSpPr>
            <p:cNvPr id="74" name="Straight Arrow Connector 73"/>
            <p:cNvCxnSpPr/>
            <p:nvPr/>
          </p:nvCxnSpPr>
          <p:spPr bwMode="auto">
            <a:xfrm flipV="1">
              <a:off x="3477137" y="4702053"/>
              <a:ext cx="324000" cy="8031"/>
            </a:xfrm>
            <a:prstGeom prst="straightConnector1">
              <a:avLst/>
            </a:prstGeom>
            <a:solidFill>
              <a:srgbClr val="BBE0E3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5" name="TextBox 74"/>
            <p:cNvSpPr txBox="1">
              <a:spLocks/>
            </p:cNvSpPr>
            <p:nvPr/>
          </p:nvSpPr>
          <p:spPr>
            <a:xfrm>
              <a:off x="2880437" y="3420740"/>
              <a:ext cx="504000" cy="504000"/>
            </a:xfrm>
            <a:prstGeom prst="rect">
              <a:avLst/>
            </a:prstGeom>
            <a:noFill/>
            <a:ln w="25400">
              <a:solidFill>
                <a:srgbClr val="000000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>
              <a:defPPr>
                <a:defRPr lang="fr-FR"/>
              </a:defPPr>
              <a:lvl1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1" sz="1050" b="0" i="0" u="none" strike="noStrike" kern="0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fr-F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rPr>
                <a:t>TF-R</a:t>
              </a:r>
              <a:endParaRPr kumimoji="1" lang="en-GB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76" name="TextBox 75"/>
            <p:cNvSpPr txBox="1">
              <a:spLocks/>
            </p:cNvSpPr>
            <p:nvPr/>
          </p:nvSpPr>
          <p:spPr>
            <a:xfrm>
              <a:off x="2880437" y="4068852"/>
              <a:ext cx="504000" cy="504000"/>
            </a:xfrm>
            <a:prstGeom prst="rect">
              <a:avLst/>
            </a:prstGeom>
            <a:noFill/>
            <a:ln w="25400">
              <a:solidFill>
                <a:srgbClr val="000000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>
              <a:defPPr>
                <a:defRPr lang="fr-FR"/>
              </a:defPPr>
              <a:lvl1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1" sz="1050" b="0" i="0" u="none" strike="noStrike" kern="0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fr-FR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rPr>
                <a:t>TF-R</a:t>
              </a:r>
              <a:endParaRPr kumimoji="1" lang="en-GB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Sans Unicode" pitchFamily="34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77" name="Right Brace 76"/>
            <p:cNvSpPr/>
            <p:nvPr/>
          </p:nvSpPr>
          <p:spPr bwMode="auto">
            <a:xfrm rot="16200000">
              <a:off x="2943986" y="1324532"/>
              <a:ext cx="356525" cy="618731"/>
            </a:xfrm>
            <a:prstGeom prst="rightBrac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6148871" y="2014264"/>
              <a:ext cx="612000" cy="2577621"/>
              <a:chOff x="4600651" y="2178822"/>
              <a:chExt cx="612000" cy="2577621"/>
            </a:xfrm>
          </p:grpSpPr>
          <p:sp>
            <p:nvSpPr>
              <p:cNvPr id="87" name="TextBox 86"/>
              <p:cNvSpPr txBox="1">
                <a:spLocks/>
              </p:cNvSpPr>
              <p:nvPr/>
            </p:nvSpPr>
            <p:spPr>
              <a:xfrm>
                <a:off x="4600651" y="2178822"/>
                <a:ext cx="612000" cy="2577621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  <a:prstDash val="dash"/>
              </a:ln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GB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Arial" charset="0"/>
                </a:endParaRPr>
              </a:p>
            </p:txBody>
          </p:sp>
          <p:sp>
            <p:nvSpPr>
              <p:cNvPr id="88" name="TextBox 87"/>
              <p:cNvSpPr txBox="1">
                <a:spLocks noChangeAspect="1"/>
              </p:cNvSpPr>
              <p:nvPr/>
            </p:nvSpPr>
            <p:spPr>
              <a:xfrm>
                <a:off x="4654651" y="2212516"/>
                <a:ext cx="504000" cy="504000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</a:ln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fr-F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itchFamily="34" charset="0"/>
                    <a:ea typeface="ＭＳ Ｐゴシック" pitchFamily="34" charset="-128"/>
                    <a:cs typeface="Arial" charset="0"/>
                  </a:rPr>
                  <a:t>ACK</a:t>
                </a:r>
                <a:endParaRPr kumimoji="1" lang="en-GB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Arial" charset="0"/>
                </a:endParaRPr>
              </a:p>
            </p:txBody>
          </p:sp>
          <p:sp>
            <p:nvSpPr>
              <p:cNvPr id="89" name="TextBox 88"/>
              <p:cNvSpPr txBox="1">
                <a:spLocks/>
              </p:cNvSpPr>
              <p:nvPr/>
            </p:nvSpPr>
            <p:spPr>
              <a:xfrm>
                <a:off x="4654651" y="2925124"/>
                <a:ext cx="504000" cy="504000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</a:ln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fr-FR"/>
                </a:defPPr>
                <a:lvl1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1" sz="1050" b="0" i="0" u="none" strike="noStrike" kern="0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itchFamily="34" charset="0"/>
                    <a:ea typeface="ＭＳ Ｐゴシック" pitchFamily="34" charset="-128"/>
                    <a:cs typeface="+mn-cs"/>
                  </a:defRPr>
                </a:lvl1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fr-F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itchFamily="34" charset="0"/>
                    <a:ea typeface="ＭＳ Ｐゴシック" pitchFamily="34" charset="-128"/>
                    <a:cs typeface="+mn-cs"/>
                  </a:rPr>
                  <a:t>ACK</a:t>
                </a:r>
                <a:endParaRPr kumimoji="1" lang="en-GB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90" name="TextBox 89"/>
              <p:cNvSpPr txBox="1">
                <a:spLocks/>
              </p:cNvSpPr>
              <p:nvPr/>
            </p:nvSpPr>
            <p:spPr>
              <a:xfrm>
                <a:off x="4654651" y="3573140"/>
                <a:ext cx="504000" cy="504000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</a:ln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fr-FR"/>
                </a:defPPr>
                <a:lvl1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1" sz="1050" b="0" i="0" u="none" strike="noStrike" kern="0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itchFamily="34" charset="0"/>
                    <a:ea typeface="ＭＳ Ｐゴシック" pitchFamily="34" charset="-128"/>
                    <a:cs typeface="+mn-cs"/>
                  </a:defRPr>
                </a:lvl1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fr-F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itchFamily="34" charset="0"/>
                    <a:ea typeface="ＭＳ Ｐゴシック" pitchFamily="34" charset="-128"/>
                    <a:cs typeface="+mn-cs"/>
                  </a:rPr>
                  <a:t>ACK</a:t>
                </a:r>
                <a:endParaRPr kumimoji="1" lang="en-GB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91" name="TextBox 90"/>
              <p:cNvSpPr txBox="1">
                <a:spLocks/>
              </p:cNvSpPr>
              <p:nvPr/>
            </p:nvSpPr>
            <p:spPr>
              <a:xfrm>
                <a:off x="4654651" y="4221252"/>
                <a:ext cx="504000" cy="504000"/>
              </a:xfrm>
              <a:prstGeom prst="rect">
                <a:avLst/>
              </a:prstGeom>
              <a:noFill/>
              <a:ln w="25400">
                <a:solidFill>
                  <a:srgbClr val="000000"/>
                </a:solidFill>
              </a:ln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fr-FR"/>
                </a:defPPr>
                <a:lvl1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kumimoji="1" sz="1050" b="0" i="0" u="none" strike="noStrike" kern="0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itchFamily="34" charset="0"/>
                    <a:ea typeface="ＭＳ Ｐゴシック" pitchFamily="34" charset="-128"/>
                    <a:cs typeface="+mn-cs"/>
                  </a:defRPr>
                </a:lvl1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fr-FR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Lucida Sans Unicode" pitchFamily="34" charset="0"/>
                    <a:ea typeface="ＭＳ Ｐゴシック" pitchFamily="34" charset="-128"/>
                    <a:cs typeface="+mn-cs"/>
                  </a:rPr>
                  <a:t>ACK</a:t>
                </a:r>
                <a:endParaRPr kumimoji="1" lang="en-GB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Sans Unicode" pitchFamily="34" charset="0"/>
                  <a:ea typeface="ＭＳ Ｐゴシック" pitchFamily="34" charset="-128"/>
                  <a:cs typeface="+mn-cs"/>
                </a:endParaRPr>
              </a:p>
            </p:txBody>
          </p:sp>
        </p:grpSp>
        <p:cxnSp>
          <p:nvCxnSpPr>
            <p:cNvPr id="92" name="Straight Arrow Connector 91"/>
            <p:cNvCxnSpPr/>
            <p:nvPr/>
          </p:nvCxnSpPr>
          <p:spPr bwMode="auto">
            <a:xfrm flipV="1">
              <a:off x="5840324" y="4724595"/>
              <a:ext cx="324000" cy="8031"/>
            </a:xfrm>
            <a:prstGeom prst="straightConnector1">
              <a:avLst/>
            </a:prstGeom>
            <a:solidFill>
              <a:srgbClr val="BBE0E3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7" name="TextBox 96"/>
            <p:cNvSpPr txBox="1"/>
            <p:nvPr/>
          </p:nvSpPr>
          <p:spPr>
            <a:xfrm>
              <a:off x="3397948" y="4707984"/>
              <a:ext cx="49885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hangingPunct="1"/>
              <a:r>
                <a:rPr lang="en-US" sz="105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SIFS</a:t>
              </a:r>
              <a:endParaRPr lang="en-US" sz="105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5761135" y="4730527"/>
              <a:ext cx="49885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1" hangingPunct="1"/>
              <a:r>
                <a:rPr lang="en-US" sz="105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SIFS</a:t>
              </a:r>
              <a:endParaRPr lang="en-US" sz="105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3886200" y="1248932"/>
              <a:ext cx="201529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0" dirty="0" smtClean="0"/>
                <a:t>OFDMA UL (random allocation) </a:t>
              </a:r>
              <a:endParaRPr lang="en-US" sz="1050" b="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6952775" y="1580837"/>
              <a:ext cx="7521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Used RU</a:t>
              </a:r>
              <a:endParaRPr lang="en-US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7168055" y="2060714"/>
              <a:ext cx="9685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Collided RU</a:t>
              </a:r>
              <a:endParaRPr lang="en-US" dirty="0"/>
            </a:p>
          </p:txBody>
        </p:sp>
        <p:cxnSp>
          <p:nvCxnSpPr>
            <p:cNvPr id="103" name="Straight Arrow Connector 102"/>
            <p:cNvCxnSpPr>
              <a:stCxn id="100" idx="1"/>
              <a:endCxn id="67" idx="3"/>
            </p:cNvCxnSpPr>
            <p:nvPr/>
          </p:nvCxnSpPr>
          <p:spPr bwMode="auto">
            <a:xfrm flipH="1">
              <a:off x="5827714" y="1719337"/>
              <a:ext cx="1125061" cy="38912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lg" len="lg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7220636" y="2754409"/>
              <a:ext cx="1029449" cy="30777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Unused RU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cxnSp>
          <p:nvCxnSpPr>
            <p:cNvPr id="106" name="Straight Arrow Connector 105"/>
            <p:cNvCxnSpPr>
              <a:stCxn id="101" idx="1"/>
              <a:endCxn id="66" idx="3"/>
            </p:cNvCxnSpPr>
            <p:nvPr/>
          </p:nvCxnSpPr>
          <p:spPr bwMode="auto">
            <a:xfrm flipH="1">
              <a:off x="5827714" y="2199214"/>
              <a:ext cx="1340341" cy="17587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 w="lg" len="lg"/>
            </a:ln>
            <a:effectLst/>
          </p:spPr>
        </p:cxnSp>
        <p:cxnSp>
          <p:nvCxnSpPr>
            <p:cNvPr id="109" name="Straight Arrow Connector 108"/>
            <p:cNvCxnSpPr>
              <a:stCxn id="105" idx="1"/>
            </p:cNvCxnSpPr>
            <p:nvPr/>
          </p:nvCxnSpPr>
          <p:spPr bwMode="auto">
            <a:xfrm flipH="1" flipV="1">
              <a:off x="5784702" y="2844467"/>
              <a:ext cx="1435934" cy="6383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 w="lg" len="lg"/>
            </a:ln>
            <a:effectLst/>
          </p:spPr>
        </p:cxnSp>
        <p:sp>
          <p:nvSpPr>
            <p:cNvPr id="113" name="TextBox 112"/>
            <p:cNvSpPr txBox="1"/>
            <p:nvPr/>
          </p:nvSpPr>
          <p:spPr>
            <a:xfrm>
              <a:off x="2548046" y="1271499"/>
              <a:ext cx="112402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0" dirty="0" smtClean="0"/>
                <a:t>Non-</a:t>
              </a:r>
              <a:r>
                <a:rPr lang="en-US" sz="1050" b="0" dirty="0" err="1" smtClean="0"/>
                <a:t>ht</a:t>
              </a:r>
              <a:r>
                <a:rPr lang="en-US" sz="1050" b="0" dirty="0" smtClean="0"/>
                <a:t> duplicate</a:t>
              </a:r>
              <a:endParaRPr lang="en-US" sz="1050" b="0" dirty="0"/>
            </a:p>
          </p:txBody>
        </p:sp>
      </p:grpSp>
      <p:sp>
        <p:nvSpPr>
          <p:cNvPr id="68" name="Rectangle 67"/>
          <p:cNvSpPr/>
          <p:nvPr/>
        </p:nvSpPr>
        <p:spPr bwMode="auto">
          <a:xfrm>
            <a:off x="3318013" y="3573604"/>
            <a:ext cx="2086712" cy="115109"/>
          </a:xfrm>
          <a:prstGeom prst="rect">
            <a:avLst/>
          </a:prstGeom>
          <a:solidFill>
            <a:srgbClr val="808080">
              <a:lumMod val="60000"/>
              <a:lumOff val="4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606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+mj-lt"/>
                <a:cs typeface="+mj-cs"/>
              </a:rPr>
              <a:t>Conclusion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0" hangingPunct="0"/>
            <a:r>
              <a:rPr lang="en-US" sz="2000" b="0" kern="0" dirty="0">
                <a:solidFill>
                  <a:srgbClr val="000000"/>
                </a:solidFill>
                <a:latin typeface="Times New Roman"/>
                <a:cs typeface="+mn-cs"/>
              </a:rPr>
              <a:t>We </a:t>
            </a:r>
            <a:r>
              <a:rPr lang="en-US" sz="20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note that </a:t>
            </a:r>
            <a:r>
              <a:rPr lang="en-US" sz="2000" b="0" kern="0" dirty="0">
                <a:solidFill>
                  <a:srgbClr val="000000"/>
                </a:solidFill>
                <a:latin typeface="Times New Roman"/>
                <a:cs typeface="+mn-cs"/>
              </a:rPr>
              <a:t>the </a:t>
            </a:r>
            <a:r>
              <a:rPr lang="en-US" sz="20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MU uplink transmission may lead to have unused RUs, and thus low-energy on corresponding 20MHz channel. </a:t>
            </a:r>
            <a:endParaRPr lang="en-US" sz="2000" b="0" kern="0" dirty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/>
            <a:endParaRPr lang="en-US" sz="2000" b="0" kern="0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/>
            <a:r>
              <a:rPr lang="en-US" sz="20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We suppose that this could impact the tentatively reserved MU TXOP, by letting other (legacy/OBSS) transmission occur (same issue as the case of early termination of RU).</a:t>
            </a:r>
          </a:p>
          <a:p>
            <a:pPr lvl="1" eaLnBrk="0" hangingPunct="0"/>
            <a:r>
              <a:rPr lang="en-GB" sz="16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the efficiency of OFDMA random access is already low (&lt;37%), it shall not be more damaged due to amount of unused </a:t>
            </a:r>
            <a:r>
              <a:rPr lang="en-GB" sz="16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RUs.</a:t>
            </a:r>
            <a:endParaRPr lang="en-US" sz="1600" b="0" kern="0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/>
            <a:endParaRPr lang="en-US" sz="2000" b="0" kern="0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/>
            <a:r>
              <a:rPr lang="en-US" sz="20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What are the possible solutions ?</a:t>
            </a:r>
          </a:p>
          <a:p>
            <a:pPr lvl="1" eaLnBrk="0" hangingPunct="0"/>
            <a:r>
              <a:rPr lang="en-US" sz="16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Maintain the energy level of the partially used 20Mhz channels ?</a:t>
            </a:r>
          </a:p>
        </p:txBody>
      </p:sp>
    </p:spTree>
    <p:extLst>
      <p:ext uri="{BB962C8B-B14F-4D97-AF65-F5344CB8AC3E}">
        <p14:creationId xmlns:p14="http://schemas.microsoft.com/office/powerpoint/2010/main" val="168392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b="1" dirty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>
              <a:spcBef>
                <a:spcPct val="20000"/>
              </a:spcBef>
              <a:buChar char="•"/>
              <a:defRPr sz="2000" b="1">
                <a:latin typeface="+mn-lt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+mn-lt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latin typeface="+mn-lt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latin typeface="+mn-lt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latin typeface="+mn-lt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9pPr>
          </a:lstStyle>
          <a:p>
            <a:r>
              <a:rPr lang="en-US" dirty="0"/>
              <a:t>[1</a:t>
            </a:r>
            <a:r>
              <a:rPr lang="en-US" dirty="0" smtClean="0"/>
              <a:t>] 11-15/0132r15 “Tgax </a:t>
            </a:r>
            <a:r>
              <a:rPr lang="en-US" dirty="0"/>
              <a:t>Specification Framework”, </a:t>
            </a:r>
          </a:p>
          <a:p>
            <a:r>
              <a:rPr lang="en-US" dirty="0" smtClean="0"/>
              <a:t>[2] 11-15/0876r1 “Duration </a:t>
            </a:r>
            <a:r>
              <a:rPr lang="en-US" dirty="0"/>
              <a:t>and MAC Padding for MU PPDUs</a:t>
            </a:r>
            <a:r>
              <a:rPr lang="en-US" dirty="0" smtClean="0"/>
              <a:t>”, </a:t>
            </a:r>
            <a:r>
              <a:rPr lang="en-US" dirty="0"/>
              <a:t>Simone Merlin (Qualcomm</a:t>
            </a:r>
            <a:r>
              <a:rPr lang="en-US" dirty="0" smtClean="0"/>
              <a:t>) . </a:t>
            </a:r>
            <a:endParaRPr lang="en-US" dirty="0"/>
          </a:p>
          <a:p>
            <a:r>
              <a:rPr lang="en-US" dirty="0"/>
              <a:t>[3] </a:t>
            </a:r>
            <a:r>
              <a:rPr lang="en-US" dirty="0" smtClean="0"/>
              <a:t>11-15/0367r0 “OBSS preamble </a:t>
            </a:r>
            <a:r>
              <a:rPr lang="en-US" dirty="0"/>
              <a:t>detection”, Gwen </a:t>
            </a:r>
            <a:r>
              <a:rPr lang="en-US" dirty="0" err="1"/>
              <a:t>Barriac</a:t>
            </a:r>
            <a:r>
              <a:rPr lang="en-US" dirty="0"/>
              <a:t> (Qualcomm)</a:t>
            </a:r>
          </a:p>
        </p:txBody>
      </p:sp>
    </p:spTree>
    <p:extLst>
      <p:ext uri="{BB962C8B-B14F-4D97-AF65-F5344CB8AC3E}">
        <p14:creationId xmlns:p14="http://schemas.microsoft.com/office/powerpoint/2010/main" val="16723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Poll 1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that some configurations of unused OFDMA RUs are potentially critical for MU OFDMA TXOP, and that a further study is required 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GB" altLang="zh-CN" sz="2000" kern="0" dirty="0">
              <a:solidFill>
                <a:srgbClr val="000000"/>
              </a:solidFill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85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73037</TotalTime>
  <Words>712</Words>
  <Application>Microsoft Office PowerPoint</Application>
  <PresentationFormat>On-screen Show (4:3)</PresentationFormat>
  <Paragraphs>117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굴림</vt:lpstr>
      <vt:lpstr>ＭＳ Ｐゴシック</vt:lpstr>
      <vt:lpstr>宋体</vt:lpstr>
      <vt:lpstr>Arial</vt:lpstr>
      <vt:lpstr>Arial</vt:lpstr>
      <vt:lpstr>Calibri</vt:lpstr>
      <vt:lpstr>Lucida Sans Unicode</vt:lpstr>
      <vt:lpstr>Times New Roman</vt:lpstr>
      <vt:lpstr>1_Extend Submission Template</vt:lpstr>
      <vt:lpstr>Issue related to unused UL OFDMA RUs</vt:lpstr>
      <vt:lpstr>Introduction</vt:lpstr>
      <vt:lpstr>Legacy collision issue already identified in the case of early STA TX termination</vt:lpstr>
      <vt:lpstr>Number of unused RUs in MU_UL OFDMA is also significant… (especially in random access)</vt:lpstr>
      <vt:lpstr>Issue : unused RUs modify busy detection ?</vt:lpstr>
      <vt:lpstr>Conclusion</vt:lpstr>
      <vt:lpstr>PowerPoint Presentation</vt:lpstr>
      <vt:lpstr>PowerPoint Presentation</vt:lpstr>
    </vt:vector>
  </TitlesOfParts>
  <Company>Marvell Semiconductor,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unused RU</dc:title>
  <dc:creator>stephane.baron@crf.canon.fr</dc:creator>
  <cp:lastModifiedBy>BARON Stephane</cp:lastModifiedBy>
  <cp:revision>2911</cp:revision>
  <cp:lastPrinted>1998-02-10T13:28:06Z</cp:lastPrinted>
  <dcterms:created xsi:type="dcterms:W3CDTF">2009-12-02T19:05:24Z</dcterms:created>
  <dcterms:modified xsi:type="dcterms:W3CDTF">2016-03-11T10:21:48Z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-261411092</vt:i4>
  </property>
  <property fmtid="{D5CDD505-2E9C-101B-9397-08002B2CF9AE}" pid="4" name="_EmailSubject">
    <vt:lpwstr>20121212r0-Qualcomm-NDP-Paging-Frame-and-Improvs-v3.pptx</vt:lpwstr>
  </property>
  <property fmtid="{D5CDD505-2E9C-101B-9397-08002B2CF9AE}" pid="5" name="_AuthorEmail">
    <vt:lpwstr>smerlin@qti.qualcomm.com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-616200010</vt:i4>
  </property>
</Properties>
</file>