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0" r:id="rId4"/>
    <p:sldId id="282" r:id="rId5"/>
    <p:sldId id="306" r:id="rId6"/>
    <p:sldId id="281" r:id="rId7"/>
    <p:sldId id="284" r:id="rId8"/>
    <p:sldId id="302" r:id="rId9"/>
    <p:sldId id="285" r:id="rId10"/>
    <p:sldId id="287" r:id="rId11"/>
    <p:sldId id="288" r:id="rId12"/>
    <p:sldId id="289" r:id="rId13"/>
    <p:sldId id="305" r:id="rId14"/>
    <p:sldId id="290" r:id="rId15"/>
    <p:sldId id="304" r:id="rId16"/>
    <p:sldId id="292" r:id="rId17"/>
    <p:sldId id="293" r:id="rId18"/>
    <p:sldId id="294" r:id="rId19"/>
    <p:sldId id="295" r:id="rId20"/>
    <p:sldId id="298" r:id="rId21"/>
    <p:sldId id="299" r:id="rId22"/>
    <p:sldId id="269" r:id="rId23"/>
    <p:sldId id="264" r:id="rId24"/>
    <p:sldId id="307" r:id="rId2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14" autoAdjust="0"/>
    <p:restoredTop sz="94750" autoAdjust="0"/>
  </p:normalViewPr>
  <p:slideViewPr>
    <p:cSldViewPr>
      <p:cViewPr>
        <p:scale>
          <a:sx n="66" d="100"/>
          <a:sy n="66" d="100"/>
        </p:scale>
        <p:origin x="-496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28"/>
    </p:cViewPr>
  </p:sorterViewPr>
  <p:notesViewPr>
    <p:cSldViewPr>
      <p:cViewPr>
        <p:scale>
          <a:sx n="100" d="100"/>
          <a:sy n="100" d="100"/>
        </p:scale>
        <p:origin x="-1116" y="-48"/>
      </p:cViewPr>
      <p:guideLst>
        <p:guide orient="horz" pos="2838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0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705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685705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76200" y="12700"/>
            <a:ext cx="6858000" cy="9144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976635" y="76200"/>
            <a:ext cx="2362200" cy="216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802.11-16/0319r0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6862" y="95415"/>
            <a:ext cx="1181938" cy="195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87212" y="8853069"/>
            <a:ext cx="505558" cy="358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14376" y="8853069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5945" y="8851505"/>
            <a:ext cx="5426110" cy="156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233" tIns="45116" rIns="90233" bIns="4511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762000" y="290932"/>
            <a:ext cx="5576835" cy="156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233" tIns="45116" rIns="90233" bIns="45116"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Dmitry Cherniavsky, SiBEAM, Inc.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Shouxing Simon Qu, BlackBerry, Ltd..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802.11-16/0319r0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058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I-Q Decoupled OFDM: A Solution to I/Q Imbalance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GB" altLang="en-US" sz="2000" b="0" dirty="0" smtClean="0"/>
              <a:t>2016-03-</a:t>
            </a:r>
            <a:r>
              <a:rPr lang="en-GB" altLang="en-US" sz="2000" b="0" dirty="0" smtClean="0"/>
              <a:t>14</a:t>
            </a:r>
            <a:endParaRPr lang="en-GB" altLang="en-US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2514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Authors:</a:t>
            </a: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95406"/>
              </p:ext>
            </p:extLst>
          </p:nvPr>
        </p:nvGraphicFramePr>
        <p:xfrm>
          <a:off x="457200" y="2951746"/>
          <a:ext cx="8305800" cy="151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731208"/>
                <a:gridCol w="1702884"/>
                <a:gridCol w="1823708"/>
              </a:tblGrid>
              <a:tr h="553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Affiliations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85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Shouxing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Simon Qu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BlackBerry, Ltd.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 Farrar Rd., Ottawa, ON, Canada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1-613-595-4205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squ@blackberry.com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90600" y="2286000"/>
            <a:ext cx="74676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0813" cy="836613"/>
          </a:xfrm>
        </p:spPr>
        <p:txBody>
          <a:bodyPr/>
          <a:lstStyle/>
          <a:p>
            <a:r>
              <a:rPr lang="en-US" dirty="0" smtClean="0"/>
              <a:t>OFDM Signal Robust To I-Q Imbalance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7924800" cy="46482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Due to IQI, the interference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S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olution to IQI</a:t>
                </a:r>
                <a:r>
                  <a:rPr lang="en-US" b="0" dirty="0" smtClean="0"/>
                  <a:t>: intentionally set </a:t>
                </a:r>
              </a:p>
              <a:p>
                <a:r>
                  <a:rPr lang="en-US" dirty="0" smtClean="0"/>
                  <a:t>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𝑁</m:t>
                        </m:r>
                        <m:r>
                          <a:rPr lang="en-GB" i="1" smtClean="0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 smtClean="0">
                            <a:latin typeface="Cambria Math"/>
                          </a:rPr>
                          <m:t>−2</m:t>
                        </m:r>
                        <m:r>
                          <a:rPr lang="en-GB" i="1" smtClean="0">
                            <a:latin typeface="Cambria Math"/>
                          </a:rPr>
                          <m:t>𝛿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b="0" dirty="0" smtClean="0"/>
                  <a:t>							(5)</a:t>
                </a:r>
              </a:p>
              <a:p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Then the interference becomes </a:t>
                </a:r>
              </a:p>
              <a:p>
                <a:r>
                  <a:rPr lang="en-US" dirty="0" smtClean="0"/>
                  <a:t>						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The received signal becomes</a:t>
                </a:r>
              </a:p>
              <a:p>
                <a:pPr marL="0" indent="0"/>
                <a:r>
                  <a:rPr lang="en-US" b="0" dirty="0"/>
                  <a:t> </a:t>
                </a:r>
                <a:r>
                  <a:rPr lang="en-US" b="0" dirty="0" smtClean="0"/>
                  <a:t>    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. </a:t>
                </a:r>
                <a:r>
                  <a:rPr lang="en-US" b="0" dirty="0" smtClean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b="0" dirty="0" smtClean="0">
                    <a:sym typeface="Wingdings" panose="05000000000000000000" pitchFamily="2" charset="2"/>
                  </a:rPr>
                  <a:t> </a:t>
                </a:r>
                <a:r>
                  <a:rPr lang="en-US" b="0" dirty="0">
                    <a:solidFill>
                      <a:schemeClr val="accent2"/>
                    </a:solidFill>
                  </a:rPr>
                  <a:t>without interference</a:t>
                </a:r>
                <a:r>
                  <a:rPr lang="en-US" b="0" dirty="0" smtClean="0"/>
                  <a:t>.</a:t>
                </a:r>
              </a:p>
              <a:p>
                <a:pPr marL="0" indent="0"/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Eq.(5): The sequence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} is of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Conjugate Symmetry</a:t>
                </a:r>
                <a:r>
                  <a:rPr lang="en-US" b="0" dirty="0"/>
                  <a:t> 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in frequency domain.</a:t>
                </a:r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7924800" cy="4648200"/>
              </a:xfrm>
              <a:blipFill rotWithShape="1">
                <a:blip r:embed="rId3"/>
                <a:stretch>
                  <a:fillRect l="-1077" t="-1048" r="-1923" b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25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0813" cy="836613"/>
          </a:xfrm>
        </p:spPr>
        <p:txBody>
          <a:bodyPr/>
          <a:lstStyle/>
          <a:p>
            <a:r>
              <a:rPr lang="en-US" dirty="0" smtClean="0"/>
              <a:t>Conjugate Symmetry in Frequency Domain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8382000" cy="4572000"/>
              </a:xfrm>
            </p:spPr>
            <p:txBody>
              <a:bodyPr/>
              <a:lstStyle/>
              <a:p>
                <a:pPr marL="0" indent="0"/>
                <a:r>
                  <a:rPr lang="en-US" u="sng" dirty="0" smtClean="0"/>
                  <a:t>Example</a:t>
                </a:r>
                <a:r>
                  <a:rPr lang="en-US" b="0" dirty="0" smtClean="0"/>
                  <a:t>: for </a:t>
                </a:r>
                <a:r>
                  <a:rPr lang="en-US" b="0" i="1" dirty="0" smtClean="0"/>
                  <a:t>N</a:t>
                </a:r>
                <a:r>
                  <a:rPr lang="en-US" b="0" dirty="0" smtClean="0"/>
                  <a:t>=8,</a:t>
                </a:r>
              </a:p>
              <a:p>
                <a:pPr marL="0" indent="0"/>
                <a:endParaRPr lang="en-US" sz="800" b="0" dirty="0" smtClean="0"/>
              </a:p>
              <a:p>
                <a:pPr marL="0" indent="0"/>
                <a:r>
                  <a:rPr lang="en-US" sz="2400" b="0" u="sng" dirty="0" smtClean="0"/>
                  <a:t>For  </a:t>
                </a:r>
                <a:r>
                  <a:rPr lang="en-US" sz="2400" b="0" i="1" u="sng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 </a:t>
                </a:r>
                <a:r>
                  <a:rPr lang="en-US" sz="2400" b="0" u="sng" dirty="0">
                    <a:solidFill>
                      <a:schemeClr val="tx1"/>
                    </a:solidFill>
                  </a:rPr>
                  <a:t>= </a:t>
                </a:r>
                <a:r>
                  <a:rPr lang="en-US" sz="2400" b="0" u="sng" dirty="0" smtClean="0">
                    <a:solidFill>
                      <a:schemeClr val="tx1"/>
                    </a:solidFill>
                  </a:rPr>
                  <a:t>0.5</a:t>
                </a:r>
                <a:r>
                  <a:rPr lang="en-US" b="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1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1" i="1" smtClean="0">
                            <a:latin typeface="Cambria Math"/>
                          </a:rPr>
                          <m:t>,  </m:t>
                        </m:r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GB" sz="22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:endParaRPr lang="en-US" sz="22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8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200" i="1">
                        <a:latin typeface="Cambria Math"/>
                      </a:rPr>
                      <m:t>[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−1−3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3+3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−3−</m:t>
                    </m:r>
                    <m:r>
                      <a:rPr lang="en-GB" sz="2200" i="1"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−1−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,  −1+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−3+</m:t>
                    </m:r>
                    <m:r>
                      <a:rPr lang="en-GB" sz="2200" i="1"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,  3−3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−1+3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]</m:t>
                    </m:r>
                  </m:oMath>
                </a14:m>
                <a:r>
                  <a:rPr lang="en-GB" sz="2200" dirty="0"/>
                  <a:t>.</a:t>
                </a:r>
                <a:endParaRPr lang="en-US" sz="22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000" dirty="0"/>
              </a:p>
              <a:p>
                <a:pPr marL="0" indent="0"/>
                <a:r>
                  <a:rPr lang="en-US" sz="2400" b="0" u="sng" dirty="0" smtClean="0"/>
                  <a:t>For  </a:t>
                </a:r>
                <a:r>
                  <a:rPr lang="en-US" sz="2400" b="0" i="1" u="sng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 </a:t>
                </a:r>
                <a:r>
                  <a:rPr lang="en-US" sz="2400" b="0" u="sng" dirty="0">
                    <a:solidFill>
                      <a:schemeClr val="tx1"/>
                    </a:solidFill>
                  </a:rPr>
                  <a:t>= </a:t>
                </a:r>
                <a:r>
                  <a:rPr lang="en-US" sz="2400" b="0" u="sng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b="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GB" sz="22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0" indent="0"/>
                <a:endParaRPr lang="en-US" sz="800" dirty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accent2"/>
                    </a:solidFill>
                  </a:rPr>
                  <a:t> should be real</a:t>
                </a:r>
                <a:r>
                  <a:rPr lang="en-US" sz="22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/>
                <a:endParaRPr lang="en-US" sz="8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[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−1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, 3+3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GB" i="1">
                        <a:latin typeface="Cambria Math"/>
                      </a:rPr>
                      <m:t>−3−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, −1−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GB" i="1" smtClean="0">
                        <a:solidFill>
                          <a:schemeClr val="accent2"/>
                        </a:solidFill>
                        <a:latin typeface="Cambria Math"/>
                      </a:rPr>
                      <m:t>−3</m:t>
                    </m:r>
                    <m:r>
                      <a:rPr lang="en-GB" i="1">
                        <a:latin typeface="Cambria Math"/>
                      </a:rPr>
                      <m:t>, 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−1+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, −3+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, 3−3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]</m:t>
                    </m:r>
                  </m:oMath>
                </a14:m>
                <a:r>
                  <a:rPr lang="en-GB" dirty="0"/>
                  <a:t>.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lvl="1" indent="0"/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8382000" cy="4572000"/>
              </a:xfrm>
              <a:blipFill rotWithShape="1">
                <a:blip r:embed="rId3"/>
                <a:stretch>
                  <a:fillRect l="-1164" t="-1067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46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" y="2288232"/>
            <a:ext cx="9064254" cy="335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96205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Frequency Conjugate Symmetry f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3200" b="1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d </a:t>
            </a:r>
            <a:r>
              <a:rPr lang="en-US" sz="3200" b="1" dirty="0" smtClean="0">
                <a:solidFill>
                  <a:schemeClr val="tx1"/>
                </a:solidFill>
              </a:rPr>
              <a:t>= 0.5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56410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62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839200" cy="368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96205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Frequency Conjugate Symmetry f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3200" b="1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d </a:t>
            </a:r>
            <a:r>
              <a:rPr lang="en-US" sz="3200" b="1" dirty="0" smtClean="0">
                <a:solidFill>
                  <a:schemeClr val="tx1"/>
                </a:solidFill>
              </a:rPr>
              <a:t>= 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6410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63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" y="1722226"/>
            <a:ext cx="7315200" cy="4272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6240" y="579649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</a:t>
            </a: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686" y="730461"/>
            <a:ext cx="8857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Power Spectrum with Conjugate Symmetry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0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96200" cy="762000"/>
          </a:xfrm>
        </p:spPr>
        <p:txBody>
          <a:bodyPr/>
          <a:lstStyle/>
          <a:p>
            <a:r>
              <a:rPr lang="en-US" dirty="0" smtClean="0"/>
              <a:t>I-Q Decoupled OFDM Signal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429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The OFDM signals with (frequency) conjugate symmetry are robust to IQI.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Problem</a:t>
            </a:r>
            <a:r>
              <a:rPr lang="en-US" sz="2800" b="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 smtClean="0"/>
              <a:t>with </a:t>
            </a:r>
            <a:r>
              <a:rPr lang="en-US" sz="2800" b="0" i="1" dirty="0"/>
              <a:t>N</a:t>
            </a:r>
            <a:r>
              <a:rPr lang="en-US" sz="2800" b="0" dirty="0"/>
              <a:t> </a:t>
            </a:r>
            <a:r>
              <a:rPr lang="en-US" sz="2800" b="0" dirty="0" smtClean="0"/>
              <a:t>subcarriers, it only carries information of </a:t>
            </a:r>
            <a:r>
              <a:rPr lang="en-US" sz="2800" b="0" i="1" dirty="0" smtClean="0"/>
              <a:t>N</a:t>
            </a:r>
            <a:r>
              <a:rPr lang="en-US" sz="2800" b="0" dirty="0" smtClean="0"/>
              <a:t>/2 complex numbers.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 smtClean="0"/>
              <a:t>Compared to regular OFDM, data rate is reduced by half.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7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85800" y="1752600"/>
            <a:ext cx="7982552" cy="1524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6550" y="4042611"/>
            <a:ext cx="8001802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I-Q Decoupled OFDM Signal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C00000"/>
                </a:solidFill>
              </a:rPr>
              <a:t>Property </a:t>
            </a:r>
            <a:r>
              <a:rPr lang="en-GB" sz="2800" dirty="0">
                <a:solidFill>
                  <a:srgbClr val="C00000"/>
                </a:solidFill>
              </a:rPr>
              <a:t>of Fourier </a:t>
            </a:r>
            <a:r>
              <a:rPr lang="en-GB" sz="2800" dirty="0" smtClean="0">
                <a:solidFill>
                  <a:srgbClr val="C00000"/>
                </a:solidFill>
              </a:rPr>
              <a:t>Transform</a:t>
            </a:r>
            <a:r>
              <a:rPr lang="en-GB" sz="2800" b="0" dirty="0" smtClean="0">
                <a:solidFill>
                  <a:srgbClr val="C00000"/>
                </a:solidFill>
              </a:rPr>
              <a:t>:</a:t>
            </a:r>
            <a:endParaRPr lang="en-US" sz="2800" b="0" dirty="0">
              <a:solidFill>
                <a:srgbClr val="C00000"/>
              </a:solidFill>
            </a:endParaRPr>
          </a:p>
          <a:p>
            <a:pPr marL="457200" lvl="1" indent="0"/>
            <a:r>
              <a:rPr lang="en-US" sz="2800" dirty="0" smtClean="0">
                <a:solidFill>
                  <a:schemeClr val="tx1"/>
                </a:solidFill>
              </a:rPr>
              <a:t>A signal being conjugate symmetrical in freque</a:t>
            </a:r>
            <a:r>
              <a:rPr lang="en-US" sz="2800" dirty="0">
                <a:solidFill>
                  <a:schemeClr val="tx1"/>
                </a:solidFill>
              </a:rPr>
              <a:t>ncy</a:t>
            </a:r>
            <a:r>
              <a:rPr lang="en-US" sz="2800" dirty="0" smtClean="0">
                <a:solidFill>
                  <a:schemeClr val="tx1"/>
                </a:solidFill>
              </a:rPr>
              <a:t> domain is a real signal in time domain.</a:t>
            </a:r>
          </a:p>
          <a:p>
            <a:pPr marL="457200" lvl="1" indent="0"/>
            <a:endParaRPr lang="en-US" sz="800" dirty="0" smtClean="0">
              <a:solidFill>
                <a:schemeClr val="tx1"/>
              </a:solidFill>
            </a:endParaRPr>
          </a:p>
          <a:p>
            <a:pPr marL="0" indent="0"/>
            <a:endParaRPr lang="en-US" sz="2800" b="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Solution</a:t>
            </a:r>
            <a:r>
              <a:rPr lang="en-US" sz="2800" b="0" dirty="0" smtClean="0">
                <a:solidFill>
                  <a:srgbClr val="C00000"/>
                </a:solidFill>
              </a:rPr>
              <a:t>: </a:t>
            </a:r>
          </a:p>
          <a:p>
            <a:pPr marL="0" indent="0"/>
            <a:r>
              <a:rPr lang="en-US" sz="2800" b="0" dirty="0" smtClean="0">
                <a:solidFill>
                  <a:srgbClr val="C00000"/>
                </a:solidFill>
              </a:rPr>
              <a:t>	</a:t>
            </a:r>
            <a:r>
              <a:rPr lang="en-US" sz="2800" b="0" dirty="0" smtClean="0">
                <a:solidFill>
                  <a:schemeClr val="tx1"/>
                </a:solidFill>
              </a:rPr>
              <a:t>Generate two independent real OFDM signals, 	combined into a complex signal, carrying information 	of </a:t>
            </a:r>
            <a:r>
              <a:rPr lang="en-US" sz="2800" b="0" i="1" dirty="0" smtClean="0">
                <a:solidFill>
                  <a:schemeClr val="tx1"/>
                </a:solidFill>
              </a:rPr>
              <a:t>N</a:t>
            </a:r>
            <a:r>
              <a:rPr lang="en-US" sz="2800" b="0" dirty="0" smtClean="0">
                <a:solidFill>
                  <a:schemeClr val="tx1"/>
                </a:solidFill>
              </a:rPr>
              <a:t> complex numbers with </a:t>
            </a:r>
            <a:r>
              <a:rPr lang="en-US" sz="2800" b="0" i="1" dirty="0" smtClean="0">
                <a:solidFill>
                  <a:schemeClr val="tx1"/>
                </a:solidFill>
              </a:rPr>
              <a:t>N</a:t>
            </a:r>
            <a:r>
              <a:rPr lang="en-US" sz="2800" b="0" dirty="0" smtClean="0">
                <a:solidFill>
                  <a:schemeClr val="tx1"/>
                </a:solidFill>
              </a:rPr>
              <a:t> subcarriers.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26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I-Q Decoupled OFDM Signal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7" y="1676400"/>
            <a:ext cx="7709471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41910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816" y="5560367"/>
            <a:ext cx="610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can be any box in Fig.3 and Fig. 4.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43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85800"/>
          </a:xfrm>
        </p:spPr>
        <p:txBody>
          <a:bodyPr/>
          <a:lstStyle/>
          <a:p>
            <a:r>
              <a:rPr lang="en-US" sz="2800" dirty="0" smtClean="0"/>
              <a:t>Generation of DC-OFDM Signal with Precoding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920"/>
            <a:ext cx="6080338" cy="3845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4876800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7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dirty="0">
                <a:solidFill>
                  <a:schemeClr val="tx1"/>
                </a:solidFill>
              </a:rPr>
              <a:t>= 0.5)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74146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When B</a:t>
            </a:r>
            <a:r>
              <a:rPr lang="en-US" baseline="-25000" dirty="0" smtClean="0">
                <a:solidFill>
                  <a:schemeClr val="accent6"/>
                </a:solidFill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 is bypassed, it becomes a regular OFDM generator.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4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96200" cy="685800"/>
          </a:xfrm>
        </p:spPr>
        <p:txBody>
          <a:bodyPr/>
          <a:lstStyle/>
          <a:p>
            <a:r>
              <a:rPr lang="en-US" dirty="0" smtClean="0"/>
              <a:t>DC-OFDM for MU 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DC-OFDM can be used for single user or multi-user (MU) applications.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For MU applications: For each pair of symmetric tones,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 t</a:t>
            </a:r>
            <a:r>
              <a:rPr lang="en-US" sz="2400" b="0" dirty="0" smtClean="0"/>
              <a:t>wo tones of each symmetric pair </a:t>
            </a:r>
            <a:r>
              <a:rPr lang="en-US" sz="2400" dirty="0" smtClean="0"/>
              <a:t>are</a:t>
            </a:r>
            <a:r>
              <a:rPr lang="en-US" sz="2400" b="0" dirty="0" smtClean="0"/>
              <a:t> allocated to a same user;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 smtClean="0"/>
              <a:t>Two tones of each symmetric pair are modulated by a data symbol and its conjugate respectively.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89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..</a:t>
            </a:r>
            <a:endParaRPr lang="en-GB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962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OFDM has been adopted by various communications systems including IEEE 802.11.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I-Q </a:t>
            </a:r>
            <a:r>
              <a:rPr lang="en-US" altLang="en-US" b="0" dirty="0">
                <a:solidFill>
                  <a:schemeClr val="tx1"/>
                </a:solidFill>
              </a:rPr>
              <a:t>imbalance </a:t>
            </a:r>
            <a:r>
              <a:rPr lang="en-US" altLang="en-US" b="0" dirty="0" smtClean="0">
                <a:solidFill>
                  <a:schemeClr val="tx1"/>
                </a:solidFill>
              </a:rPr>
              <a:t>(IQI) has </a:t>
            </a:r>
            <a:r>
              <a:rPr lang="en-US" altLang="en-US" b="0" dirty="0">
                <a:solidFill>
                  <a:schemeClr val="tx1"/>
                </a:solidFill>
              </a:rPr>
              <a:t>adverse impact on </a:t>
            </a:r>
            <a:r>
              <a:rPr lang="en-US" altLang="en-US" b="0" dirty="0" smtClean="0">
                <a:solidFill>
                  <a:schemeClr val="tx1"/>
                </a:solidFill>
              </a:rPr>
              <a:t>OFDM performance, as pointed out in </a:t>
            </a:r>
            <a:r>
              <a:rPr lang="en-US" altLang="en-US" b="0" dirty="0">
                <a:solidFill>
                  <a:schemeClr val="tx1"/>
                </a:solidFill>
              </a:rPr>
              <a:t>[1</a:t>
            </a:r>
            <a:r>
              <a:rPr lang="en-US" altLang="en-US" b="0" dirty="0" smtClean="0">
                <a:solidFill>
                  <a:schemeClr val="tx1"/>
                </a:solidFill>
              </a:rPr>
              <a:t>]-[2].</a:t>
            </a:r>
            <a:endParaRPr lang="en-US" altLang="en-US" b="0" dirty="0">
              <a:solidFill>
                <a:schemeClr val="tx1"/>
              </a:solidFill>
            </a:endParaRPr>
          </a:p>
          <a:p>
            <a:pPr marL="346075" indent="-346075"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A new </a:t>
            </a:r>
            <a:r>
              <a:rPr lang="en-US" b="0" dirty="0" smtClean="0"/>
              <a:t>OFDM modulation scheme, called I-Q Decoupled OFDM (DC-OFDM), is proposed in this submission.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In DC-OFDM, the real (I) and the imaginary (Q) time-domain signals are generated using independent input data sets.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DC-OFDM is robust to I-Q Imbalance.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Example</a:t>
            </a:r>
            <a:r>
              <a:rPr lang="en-US" b="0" dirty="0"/>
              <a:t>: </a:t>
            </a:r>
            <a:r>
              <a:rPr lang="en-US" b="0" dirty="0" smtClean="0"/>
              <a:t>Four </a:t>
            </a:r>
            <a:r>
              <a:rPr lang="en-US" b="0" dirty="0"/>
              <a:t>Users, </a:t>
            </a:r>
            <a:r>
              <a:rPr lang="en-US" b="0" i="1" dirty="0"/>
              <a:t>N</a:t>
            </a:r>
            <a:r>
              <a:rPr lang="en-US" b="0" dirty="0"/>
              <a:t>=8, </a:t>
            </a:r>
            <a:r>
              <a:rPr lang="en-US" b="0" i="1" dirty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b="0" dirty="0">
                <a:solidFill>
                  <a:schemeClr val="tx1"/>
                </a:solidFill>
              </a:rPr>
              <a:t>= </a:t>
            </a:r>
            <a:r>
              <a:rPr lang="en-US" b="0" dirty="0" smtClean="0">
                <a:solidFill>
                  <a:schemeClr val="tx1"/>
                </a:solidFill>
              </a:rPr>
              <a:t>0.5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03291" y="57912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86844"/>
            <a:ext cx="7162800" cy="4222011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65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Simulation Results: I-Q Imbalance Impact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01427" y="592996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</a:t>
            </a:r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4852"/>
            <a:ext cx="6096000" cy="44799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54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8382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686800" cy="4953000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IQI has deleterious impact on regular OFDM systems.  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Real OFDM (time-domain) signal is robust to IQI.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Real time-domain = Conjugate-symmetric in frequency domain.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/>
              <a:t>DC-OFDM signal: </a:t>
            </a:r>
            <a:endParaRPr lang="en-US" altLang="en-US" b="0" dirty="0" smtClean="0"/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 smtClean="0"/>
              <a:t>made </a:t>
            </a:r>
            <a:r>
              <a:rPr lang="en-US" altLang="en-US" sz="2400" dirty="0"/>
              <a:t>of two independently generated real time-domain OFDM signals to form a complex </a:t>
            </a:r>
            <a:r>
              <a:rPr lang="en-US" altLang="en-US" sz="2400" dirty="0" smtClean="0"/>
              <a:t>OFDM signal</a:t>
            </a:r>
            <a:r>
              <a:rPr lang="en-US" altLang="en-US" sz="2400" dirty="0"/>
              <a:t>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Robust to IQI.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Same data rate as regular OFDM.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Providing frequency diversity gain.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SU &amp; MU</a:t>
            </a:r>
            <a:r>
              <a:rPr lang="en-US" altLang="en-US" sz="2400" dirty="0" smtClean="0"/>
              <a:t>.</a:t>
            </a:r>
            <a:endParaRPr lang="en-US" altLang="en-US" b="0" dirty="0" smtClean="0"/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/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537892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7400" y="6477000"/>
            <a:ext cx="2590800" cy="152400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(Simon) Qu, Blackberry, </a:t>
            </a:r>
            <a:r>
              <a:rPr lang="en-GB" dirty="0" smtClean="0"/>
              <a:t>Ltd.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23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3962400"/>
          </a:xfrm>
          <a:ln/>
        </p:spPr>
        <p:txBody>
          <a:bodyPr/>
          <a:lstStyle/>
          <a:p>
            <a:r>
              <a:rPr lang="en-GB" sz="2200" b="0" dirty="0"/>
              <a:t>[1] </a:t>
            </a:r>
            <a:r>
              <a:rPr lang="en-GB" sz="2200" b="0" dirty="0" err="1" smtClean="0"/>
              <a:t>Rui</a:t>
            </a:r>
            <a:r>
              <a:rPr lang="en-GB" sz="2200" b="0" dirty="0" smtClean="0"/>
              <a:t> Yang et al., “</a:t>
            </a:r>
            <a:r>
              <a:rPr lang="en-GB" sz="2200" b="0" dirty="0"/>
              <a:t>I/Q Imbalance Impact to </a:t>
            </a:r>
            <a:r>
              <a:rPr lang="en-GB" sz="2200" b="0" dirty="0" err="1"/>
              <a:t>TGax</a:t>
            </a:r>
            <a:r>
              <a:rPr lang="en-GB" sz="2200" b="0" dirty="0"/>
              <a:t> OFDMA Uplink Reception”, IEEE </a:t>
            </a:r>
            <a:r>
              <a:rPr lang="en-GB" sz="2200" b="0" dirty="0" smtClean="0"/>
              <a:t>802.11-15/1314r1</a:t>
            </a:r>
            <a:r>
              <a:rPr lang="en-GB" sz="2200" b="0" dirty="0"/>
              <a:t>, </a:t>
            </a:r>
            <a:r>
              <a:rPr lang="en-GB" sz="2200" b="0" dirty="0" smtClean="0"/>
              <a:t>Nov</a:t>
            </a:r>
            <a:r>
              <a:rPr lang="en-GB" sz="2200" b="0" dirty="0"/>
              <a:t>. 9, </a:t>
            </a:r>
            <a:r>
              <a:rPr lang="en-GB" sz="2200" b="0" dirty="0" smtClean="0"/>
              <a:t>2015.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[2] </a:t>
            </a:r>
            <a:r>
              <a:rPr lang="en-GB" sz="2200" b="0" dirty="0" smtClean="0"/>
              <a:t>Marcus </a:t>
            </a:r>
            <a:r>
              <a:rPr lang="en-GB" sz="2200" b="0" dirty="0" err="1"/>
              <a:t>Windisch</a:t>
            </a:r>
            <a:r>
              <a:rPr lang="en-GB" sz="2200" b="0" dirty="0"/>
              <a:t>, and Gerhard </a:t>
            </a:r>
            <a:r>
              <a:rPr lang="en-GB" sz="2200" b="0" dirty="0" err="1"/>
              <a:t>Fettweis</a:t>
            </a:r>
            <a:r>
              <a:rPr lang="en-GB" sz="2200" b="0" dirty="0"/>
              <a:t>, “On the impact of I/Q imbalance in multi-carrier systems for different channel scenarios”, IEEE International Symposium on Circuits and Systems 2007 (ISCAS2007), New Orleans, LA, USA, May 27-30, 2007. </a:t>
            </a:r>
            <a:endParaRPr lang="en-GB" sz="2200" b="0" dirty="0" smtClean="0"/>
          </a:p>
          <a:p>
            <a:endParaRPr lang="en-US" b="0" dirty="0"/>
          </a:p>
          <a:p>
            <a:endParaRPr lang="en-US" b="0" dirty="0"/>
          </a:p>
          <a:p>
            <a:pPr marL="0" indent="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7400" y="6477000"/>
            <a:ext cx="2590800" cy="152400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(Simon) Qu, Blackberry, </a:t>
            </a:r>
            <a:r>
              <a:rPr lang="en-GB" dirty="0" smtClean="0"/>
              <a:t>Ltd.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Straw Poll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39624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b="0" dirty="0" smtClean="0"/>
              <a:t>TBD</a:t>
            </a:r>
          </a:p>
          <a:p>
            <a:endParaRPr lang="en-US" b="0" dirty="0"/>
          </a:p>
          <a:p>
            <a:endParaRPr lang="en-US" b="0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0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..</a:t>
            </a:r>
            <a:endParaRPr lang="en-GB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In regular </a:t>
                </a:r>
                <a:r>
                  <a:rPr lang="en-GB" b="0" dirty="0" smtClean="0"/>
                  <a:t>OFDM, </a:t>
                </a:r>
                <a:r>
                  <a:rPr lang="en-GB" altLang="en-US" b="0" i="1" dirty="0"/>
                  <a:t>N</a:t>
                </a:r>
                <a:r>
                  <a:rPr lang="en-GB" altLang="en-US" b="0" dirty="0"/>
                  <a:t> subcarriers are independently modulated by </a:t>
                </a:r>
                <a:r>
                  <a:rPr lang="en-GB" altLang="en-US" b="0" i="1" dirty="0"/>
                  <a:t>N</a:t>
                </a:r>
                <a:r>
                  <a:rPr lang="en-GB" altLang="en-US" b="0" dirty="0"/>
                  <a:t> complex numbers.</a:t>
                </a:r>
                <a:endParaRPr lang="en-US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b="0" dirty="0"/>
                  <a:t>A</a:t>
                </a:r>
                <a:r>
                  <a:rPr lang="en-GB" b="0" dirty="0" smtClean="0"/>
                  <a:t> set </a:t>
                </a:r>
                <a:r>
                  <a:rPr lang="en-GB" b="0" dirty="0"/>
                  <a:t>of </a:t>
                </a:r>
                <a:r>
                  <a:rPr lang="en-GB" b="0" i="1" dirty="0"/>
                  <a:t>N</a:t>
                </a:r>
                <a:r>
                  <a:rPr lang="en-GB" b="0" dirty="0"/>
                  <a:t> complex symbols</a:t>
                </a:r>
                <a:r>
                  <a:rPr lang="en-GB" b="0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}</m:t>
                    </m:r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is </a:t>
                </a:r>
                <a:r>
                  <a:rPr lang="en-GB" b="0" dirty="0"/>
                  <a:t>transformed to a </a:t>
                </a:r>
                <a:r>
                  <a:rPr lang="en-GB" b="0" dirty="0" smtClean="0"/>
                  <a:t>set </a:t>
                </a:r>
                <a:r>
                  <a:rPr lang="en-GB" b="0" dirty="0"/>
                  <a:t>of time-domain complex </a:t>
                </a:r>
                <a:r>
                  <a:rPr lang="en-GB" b="0" dirty="0" smtClean="0"/>
                  <a:t>numbers</a:t>
                </a:r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}</m:t>
                    </m:r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through IDFT, 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IDFT: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GB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GB" b="0" dirty="0"/>
                  <a:t>,</a:t>
                </a:r>
                <a:r>
                  <a:rPr lang="en-GB" b="0" dirty="0" smtClean="0"/>
                  <a:t>						(1)</a:t>
                </a:r>
                <a:endParaRPr lang="en-GB" b="0" dirty="0"/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DFT:  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en-US" b="0" dirty="0" smtClean="0"/>
                  <a:t>.						(2)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i="1" dirty="0"/>
                  <a:t>k </a:t>
                </a:r>
                <a:r>
                  <a:rPr lang="en-GB" b="0" dirty="0"/>
                  <a:t>&amp;</a:t>
                </a:r>
                <a:r>
                  <a:rPr lang="en-GB" b="0" i="1" dirty="0"/>
                  <a:t> n: </a:t>
                </a:r>
                <a:r>
                  <a:rPr lang="en-GB" b="0" dirty="0"/>
                  <a:t>0, 1, …, </a:t>
                </a:r>
                <a:r>
                  <a:rPr lang="en-GB" b="0" i="1" dirty="0"/>
                  <a:t>N</a:t>
                </a:r>
                <a:r>
                  <a:rPr lang="en-GB" b="0" dirty="0"/>
                  <a:t>-1</a:t>
                </a:r>
                <a:r>
                  <a:rPr lang="en-GB" b="0" dirty="0" smtClean="0"/>
                  <a:t>.</a:t>
                </a:r>
                <a:endParaRPr lang="en-US" altLang="en-US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b="0" dirty="0" smtClean="0"/>
                  <a:t>: </a:t>
                </a:r>
                <a:r>
                  <a:rPr lang="en-GB" b="0" dirty="0"/>
                  <a:t>specifies the signal magnitude and phase of the </a:t>
                </a:r>
                <a:r>
                  <a:rPr lang="en-GB" b="0" i="1" dirty="0"/>
                  <a:t>k</a:t>
                </a:r>
                <a:r>
                  <a:rPr lang="en-GB" b="0" dirty="0"/>
                  <a:t>-</a:t>
                </a:r>
                <a:r>
                  <a:rPr lang="en-GB" b="0" dirty="0" err="1"/>
                  <a:t>th</a:t>
                </a:r>
                <a:r>
                  <a:rPr lang="en-GB" b="0" dirty="0"/>
                  <a:t> subcarrier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𝑁𝑇</m:t>
                        </m:r>
                      </m:den>
                    </m:f>
                  </m:oMath>
                </a14:m>
                <a:r>
                  <a:rPr lang="en-GB" b="0" dirty="0"/>
                  <a:t> </a:t>
                </a:r>
                <a:r>
                  <a:rPr lang="en-GB" b="0" dirty="0" smtClean="0"/>
                  <a:t>Hz.</a:t>
                </a:r>
              </a:p>
              <a:p>
                <a:pPr marL="0" indent="0" algn="just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b="0" dirty="0"/>
              </a:p>
              <a:p>
                <a:pPr marL="404813" indent="-404813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GB" altLang="en-US" dirty="0" smtClean="0"/>
              </a:p>
            </p:txBody>
          </p:sp>
        </mc:Choice>
        <mc:Fallback xmlns="">
          <p:sp>
            <p:nvSpPr>
              <p:cNvPr id="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 rotWithShape="1">
                <a:blip r:embed="rId3"/>
                <a:stretch>
                  <a:fillRect l="-897" t="-1000" r="-1103" b="-15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20000" cy="685800"/>
          </a:xfrm>
        </p:spPr>
        <p:txBody>
          <a:bodyPr/>
          <a:lstStyle/>
          <a:p>
            <a:r>
              <a:rPr lang="en-US" dirty="0"/>
              <a:t>OFDM </a:t>
            </a:r>
            <a:r>
              <a:rPr lang="en-US" dirty="0" smtClean="0"/>
              <a:t>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0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96200" cy="914400"/>
          </a:xfrm>
        </p:spPr>
        <p:txBody>
          <a:bodyPr/>
          <a:lstStyle/>
          <a:p>
            <a:r>
              <a:rPr lang="en-US" sz="2800" dirty="0" smtClean="0"/>
              <a:t>General Expressions for DFT/IDFT </a:t>
            </a:r>
            <a:br>
              <a:rPr lang="en-US" sz="2800" dirty="0" smtClean="0"/>
            </a:br>
            <a:r>
              <a:rPr lang="en-US" altLang="en-US" sz="2800" dirty="0" smtClean="0"/>
              <a:t>with </a:t>
            </a:r>
            <a:r>
              <a:rPr lang="en-US" altLang="en-US" sz="2800" dirty="0"/>
              <a:t>frequency </a:t>
            </a:r>
            <a:r>
              <a:rPr lang="en-US" altLang="en-US" sz="2800" dirty="0" smtClean="0"/>
              <a:t>Offset</a:t>
            </a:r>
            <a:r>
              <a:rPr lang="en-US" altLang="en-US" sz="2800" b="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905000"/>
                <a:ext cx="8839200" cy="40386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IDFT: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≡</m:t>
                    </m:r>
                    <m:r>
                      <a:rPr lang="en-GB" b="0" i="1">
                        <a:latin typeface="Cambria Math"/>
                      </a:rPr>
                      <m:t>𝐼𝐷𝐹𝑇</m:t>
                    </m:r>
                    <m:d>
                      <m:dPr>
                        <m:begChr m:val="{"/>
                        <m:endChr m:val="}"/>
                        <m:ctrlPr>
                          <a:rPr lang="en-GB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</m:d>
                                <m:r>
                                  <a:rPr lang="en-GB" b="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b="0" dirty="0" smtClean="0"/>
                  <a:t>		(3)</a:t>
                </a:r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DFT: 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≡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r>
                      <a:rPr lang="en-GB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}=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en-US" b="0" dirty="0" smtClean="0"/>
                  <a:t>.		(4)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𝛿</m:t>
                    </m:r>
                    <m:r>
                      <a:rPr lang="en-US" b="0">
                        <a:latin typeface="Cambria Math"/>
                      </a:rPr>
                      <m:t>=0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</m:t>
                    </m:r>
                    <m:r>
                      <a:rPr lang="en-US" b="0" i="0" smtClean="0">
                        <a:latin typeface="Cambria Math"/>
                      </a:rPr>
                      <m:t> 0.5: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𝛿</m:t>
                    </m:r>
                    <m:r>
                      <a:rPr lang="en-US" sz="2400" b="0" i="0" smtClean="0">
                        <a:latin typeface="Cambria Math"/>
                      </a:rPr>
                      <m:t>=0: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without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frequency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offset</m:t>
                    </m:r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e</m:t>
                    </m:r>
                    <m:r>
                      <a:rPr lang="en-US" sz="2400" b="0" i="0" smtClean="0">
                        <a:latin typeface="Cambria Math"/>
                      </a:rPr>
                      <m:t>.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−(2)</m:t>
                    </m:r>
                  </m:oMath>
                </a14:m>
                <a:endParaRPr lang="en-US" sz="2400" b="0" dirty="0" smtClean="0"/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:endParaRPr lang="en-US" sz="800" b="0" dirty="0" smtClean="0"/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𝛿</m:t>
                    </m:r>
                    <m:r>
                      <a:rPr lang="en-US" sz="2400" b="0">
                        <a:latin typeface="Cambria Math"/>
                      </a:rPr>
                      <m:t>=0.5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GB" sz="2400" b="0" dirty="0" smtClean="0"/>
                  <a:t> with a </a:t>
                </a:r>
                <a:r>
                  <a:rPr lang="en-US" altLang="en-US" sz="2400" b="0" dirty="0" smtClean="0"/>
                  <a:t>frequency </a:t>
                </a:r>
                <a:r>
                  <a:rPr lang="en-US" altLang="en-US" sz="2400" b="0" dirty="0"/>
                  <a:t>o</a:t>
                </a:r>
                <a:r>
                  <a:rPr lang="en-US" altLang="en-US" sz="2400" b="0" dirty="0" smtClean="0"/>
                  <a:t>ffset equal to </a:t>
                </a:r>
                <a:r>
                  <a:rPr lang="en-GB" altLang="en-US" sz="2400" b="0" dirty="0" smtClean="0"/>
                  <a:t>half of subcarrier space.</a:t>
                </a:r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:endParaRPr lang="en-US" altLang="en-US" sz="2400" b="0" dirty="0"/>
              </a:p>
              <a:p>
                <a:pPr marL="0" indent="0" algn="just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b="0" dirty="0"/>
              </a:p>
              <a:p>
                <a:pPr marL="404813" indent="-404813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GB" altLang="en-US" dirty="0" smtClean="0"/>
              </a:p>
            </p:txBody>
          </p:sp>
        </mc:Choice>
        <mc:Fallback xmlns=""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905000"/>
                <a:ext cx="8839200" cy="4038600"/>
              </a:xfrm>
              <a:blipFill rotWithShape="1">
                <a:blip r:embed="rId2"/>
                <a:stretch>
                  <a:fillRect l="-966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51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4267199" y="5020189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Fig. 1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1002" y="5562600"/>
            <a:ext cx="835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Sequences are cyclically periodic in discrete signal processing.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997" y="2777198"/>
            <a:ext cx="186701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0442" y="3829361"/>
            <a:ext cx="35640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36659" y="2781613"/>
            <a:ext cx="186702" cy="10433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4467" y="3382907"/>
            <a:ext cx="31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051" y="387913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6998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8622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6760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8853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6211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116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3682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7085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025" y="1641103"/>
            <a:ext cx="492443" cy="6213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9627" y="4237039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Subcarriers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3361" y="3475418"/>
            <a:ext cx="373403" cy="3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6764" y="2322191"/>
            <a:ext cx="362873" cy="15071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59637" y="1855988"/>
            <a:ext cx="383930" cy="1973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3713" y="2337581"/>
            <a:ext cx="373403" cy="1491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7116" y="3091167"/>
            <a:ext cx="359730" cy="73819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46846" y="1523344"/>
            <a:ext cx="373403" cy="2306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938518" y="1012414"/>
            <a:ext cx="0" cy="2926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43567" y="2566117"/>
            <a:ext cx="383930" cy="1263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32" idx="2"/>
          </p:cNvCxnSpPr>
          <p:nvPr/>
        </p:nvCxnSpPr>
        <p:spPr>
          <a:xfrm>
            <a:off x="2435532" y="2032716"/>
            <a:ext cx="0" cy="17966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38157" y="2777197"/>
            <a:ext cx="186701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1349" y="4637149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(a)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=8, </a:t>
            </a:r>
            <a:r>
              <a:rPr lang="en-US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sz="2000" dirty="0" smtClean="0">
                <a:solidFill>
                  <a:schemeClr val="tx1"/>
                </a:solidFill>
              </a:rPr>
              <a:t>= 0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92399" y="3844750"/>
            <a:ext cx="3320402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116866" y="1027803"/>
            <a:ext cx="0" cy="2926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16866" y="2797001"/>
            <a:ext cx="373403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4367" y="3475418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2399" y="3894519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15346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76970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45108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37201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4559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5464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32030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05433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55200" y="1716256"/>
            <a:ext cx="492443" cy="6213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7975" y="4219969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Subcarriers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90269" y="3460264"/>
            <a:ext cx="373403" cy="3844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63672" y="2337580"/>
            <a:ext cx="362873" cy="15071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26545" y="2133599"/>
            <a:ext cx="383930" cy="1711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12196" y="2566117"/>
            <a:ext cx="373403" cy="1278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85599" y="3091166"/>
            <a:ext cx="359730" cy="7535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45329" y="1538737"/>
            <a:ext cx="373403" cy="2306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18732" y="2337581"/>
            <a:ext cx="373403" cy="15071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72201" y="4620079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(b)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=8, </a:t>
            </a:r>
            <a:r>
              <a:rPr lang="en-US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sz="2000" dirty="0" smtClean="0">
                <a:solidFill>
                  <a:schemeClr val="tx1"/>
                </a:solidFill>
              </a:rPr>
              <a:t>= 0.5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80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altLang="en-US" b="0" dirty="0" smtClean="0"/>
                  <a:t>Transmitted time-domain symbol: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b="0" dirty="0" smtClean="0"/>
                  <a:t>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Due to IQI, received time-domain symbol: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	</a:t>
                </a:r>
                <a:r>
                  <a:rPr lang="en-GB" b="0" dirty="0" smtClean="0"/>
                  <a:t>and</a:t>
                </a:r>
                <a:r>
                  <a:rPr lang="en-US" b="0" dirty="0"/>
                  <a:t> </a:t>
                </a: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dirty="0"/>
                  <a:t>.</a:t>
                </a:r>
                <a:r>
                  <a:rPr lang="en-GB" dirty="0"/>
                  <a:t> </a:t>
                </a:r>
                <a:endParaRPr lang="en-GB" b="0" dirty="0" smtClean="0"/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Thus,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0" smtClean="0">
                        <a:latin typeface="Cambria Math"/>
                      </a:rPr>
                      <m:t>.</m:t>
                    </m:r>
                  </m:oMath>
                </a14:m>
                <a:endParaRPr lang="en-US" alt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b="0" dirty="0" smtClean="0"/>
                  <a:t> = conjugate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/>
                  <a:t>, is an interference (in time-domain).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In frequency Domain,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≡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</m:t>
                        </m:r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−2</m:t>
                        </m:r>
                        <m:r>
                          <a:rPr lang="en-GB" b="0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i="1" dirty="0" smtClean="0"/>
                  <a:t>,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i="1" dirty="0" smtClean="0"/>
              </a:p>
              <a:p>
                <a:pPr marL="0" indent="0" algn="just"/>
                <a:r>
                  <a:rPr lang="en-US" b="0" dirty="0"/>
                  <a:t> </a:t>
                </a:r>
                <a:r>
                  <a:rPr lang="en-US" b="0" dirty="0" smtClean="0"/>
                  <a:t>    where,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an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interference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to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detecting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  <a:blipFill rotWithShape="1">
                <a:blip r:embed="rId2"/>
                <a:stretch>
                  <a:fillRect l="-929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05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62000" y="2895600"/>
            <a:ext cx="76200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GB" altLang="en-US" b="0" dirty="0" smtClean="0"/>
                  <a:t>Image leaking from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sz="2000" b="0" i="1" dirty="0" smtClean="0"/>
                  <a:t> </a:t>
                </a:r>
                <a:r>
                  <a:rPr lang="en-GB" altLang="en-US" b="0" dirty="0" smtClean="0"/>
                  <a:t>tone to  </a:t>
                </a:r>
                <a:r>
                  <a:rPr lang="en-GB" altLang="en-US" b="0" i="1" dirty="0"/>
                  <a:t>k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b="0" i="1" dirty="0" smtClean="0"/>
                  <a:t> </a:t>
                </a:r>
                <a:r>
                  <a:rPr lang="en-GB" altLang="en-US" b="0" dirty="0" smtClean="0"/>
                  <a:t>tone.</a:t>
                </a: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i="1" dirty="0"/>
                  <a:t>I</a:t>
                </a:r>
                <a:r>
                  <a:rPr lang="en-GB" i="1" dirty="0" smtClean="0"/>
                  <a:t>mage </a:t>
                </a:r>
                <a:r>
                  <a:rPr lang="en-GB" i="1" dirty="0"/>
                  <a:t>L</a:t>
                </a:r>
                <a:r>
                  <a:rPr lang="en-GB" i="1" dirty="0" smtClean="0"/>
                  <a:t>eakage </a:t>
                </a:r>
                <a:r>
                  <a:rPr lang="en-GB" i="1" dirty="0"/>
                  <a:t>R</a:t>
                </a:r>
                <a:r>
                  <a:rPr lang="en-GB" i="1" dirty="0" smtClean="0"/>
                  <a:t>atio </a:t>
                </a:r>
                <a:r>
                  <a:rPr lang="en-GB" b="0" dirty="0"/>
                  <a:t>(ILR</a:t>
                </a:r>
                <a:r>
                  <a:rPr lang="en-GB" b="0" dirty="0" smtClean="0"/>
                  <a:t>):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𝐼𝐿𝑅</m:t>
                    </m:r>
                    <m:r>
                      <a:rPr lang="en-GB" i="1">
                        <a:latin typeface="Cambria Math"/>
                      </a:rPr>
                      <m:t>≡20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10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GB" b="0" i="1"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GB" b="0" dirty="0"/>
                  <a:t>     (dB).</a:t>
                </a:r>
                <a:r>
                  <a:rPr lang="en-GB" dirty="0"/>
                  <a:t>	</a:t>
                </a:r>
                <a:endParaRPr lang="en-GB" altLang="en-US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sz="800" b="0" dirty="0" smtClean="0"/>
              </a:p>
              <a:p>
                <a:endParaRPr lang="en-GB" sz="800" i="1" u="sng" dirty="0" smtClean="0"/>
              </a:p>
              <a:p>
                <a:r>
                  <a:rPr lang="en-GB" i="1" u="sng" dirty="0" smtClean="0"/>
                  <a:t>Example 1:</a:t>
                </a:r>
                <a:endParaRPr lang="en-US" dirty="0"/>
              </a:p>
              <a:p>
                <a:r>
                  <a:rPr lang="en-GB" b="0" dirty="0" smtClean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=1.1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</m:t>
                    </m:r>
                    <m:r>
                      <a:rPr lang="en-GB" b="0" i="1">
                        <a:latin typeface="Cambria Math"/>
                      </a:rPr>
                      <m:t>𝑗</m:t>
                    </m:r>
                    <m:r>
                      <a:rPr lang="en-GB" b="0" i="1">
                        <a:latin typeface="Cambria Math"/>
                      </a:rPr>
                      <m:t>0.9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then</a:t>
                </a:r>
              </a:p>
              <a:p>
                <a:endParaRPr lang="en-US" sz="800" b="0" dirty="0"/>
              </a:p>
              <a:p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/>
                          </a:rPr>
                          <m:t>1.0+0.1</m:t>
                        </m:r>
                      </m:e>
                    </m:d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</m:t>
                    </m:r>
                    <m:r>
                      <a:rPr lang="en-GB" b="0" i="1">
                        <a:latin typeface="Cambria Math"/>
                      </a:rPr>
                      <m:t>𝑗</m:t>
                    </m:r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/>
                          </a:rPr>
                          <m:t>1.0−0.1</m:t>
                        </m:r>
                      </m:e>
                    </m:d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=1.0 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+0.1</m:t>
                    </m:r>
                    <m:sSubSup>
                      <m:sSubSupPr>
                        <m:ctrlPr>
                          <a:rPr lang="en-US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b="0" dirty="0"/>
                  <a:t>.</a:t>
                </a:r>
                <a:endParaRPr lang="en-GB" b="0" dirty="0" smtClean="0"/>
              </a:p>
              <a:p>
                <a:endParaRPr lang="en-US" sz="800" b="0" dirty="0"/>
              </a:p>
              <a:p>
                <a:r>
                  <a:rPr lang="en-GB" b="0" dirty="0"/>
                  <a:t>That is,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𝛼</m:t>
                    </m:r>
                    <m:r>
                      <a:rPr lang="en-GB" b="0" i="1">
                        <a:latin typeface="Cambria Math"/>
                      </a:rPr>
                      <m:t>=1.0</m:t>
                    </m:r>
                  </m:oMath>
                </a14:m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𝛽</m:t>
                    </m:r>
                    <m:r>
                      <a:rPr lang="en-GB" b="0" i="1">
                        <a:latin typeface="Cambria Math"/>
                      </a:rPr>
                      <m:t>=0.1</m:t>
                    </m:r>
                  </m:oMath>
                </a14:m>
                <a:r>
                  <a:rPr lang="en-GB" b="0" dirty="0"/>
                  <a:t>.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𝐼𝐿𝑅</m:t>
                    </m:r>
                    <m:r>
                      <a:rPr lang="en-GB" b="0" i="1">
                        <a:latin typeface="Cambria Math"/>
                      </a:rPr>
                      <m:t>=−20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dB.</a:t>
                </a:r>
                <a:r>
                  <a:rPr lang="en-GB" b="0" dirty="0"/>
                  <a:t> </a:t>
                </a:r>
                <a:endParaRPr lang="en-US" b="0" dirty="0"/>
              </a:p>
              <a:p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  <a:blipFill rotWithShape="1">
                <a:blip r:embed="rId2"/>
                <a:stretch>
                  <a:fillRect l="-1081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76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GB" altLang="en-US" b="0" dirty="0" smtClean="0"/>
                  <a:t>Image leaking from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sz="2000" b="0" i="1" dirty="0" smtClean="0"/>
                  <a:t> </a:t>
                </a:r>
                <a:r>
                  <a:rPr lang="en-GB" altLang="en-US" b="0" dirty="0" smtClean="0"/>
                  <a:t>tone to  </a:t>
                </a:r>
                <a:r>
                  <a:rPr lang="en-GB" altLang="en-US" b="0" i="1" dirty="0" smtClean="0"/>
                  <a:t>k-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b="0" i="1" dirty="0" smtClean="0"/>
                  <a:t> </a:t>
                </a:r>
                <a:r>
                  <a:rPr lang="en-GB" altLang="en-US" b="0" dirty="0" smtClean="0"/>
                  <a:t>tone.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altLang="en-US" i="1" u="sng" dirty="0" smtClean="0"/>
                  <a:t>Example 2</a:t>
                </a:r>
                <a:r>
                  <a:rPr lang="en-GB" altLang="en-US" b="0" dirty="0" smtClean="0"/>
                  <a:t>: Value of </a:t>
                </a:r>
                <a:r>
                  <a:rPr lang="en-GB" altLang="en-US" b="0" dirty="0"/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 with </a:t>
                </a:r>
                <a:r>
                  <a:rPr lang="en-GB" altLang="en-US" b="0" i="1" dirty="0" smtClean="0"/>
                  <a:t>N=8:</a:t>
                </a:r>
                <a:endParaRPr lang="en-GB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	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See Fig. 1: Tones of same color interfere each other</a:t>
                </a:r>
              </a:p>
              <a:p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  <a:blipFill rotWithShape="1">
                <a:blip r:embed="rId2"/>
                <a:stretch>
                  <a:fillRect l="-937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77798"/>
                  </p:ext>
                </p:extLst>
              </p:nvPr>
            </p:nvGraphicFramePr>
            <p:xfrm>
              <a:off x="990600" y="3657600"/>
              <a:ext cx="7467601" cy="1600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3000"/>
                    <a:gridCol w="821022"/>
                    <a:gridCol w="836328"/>
                    <a:gridCol w="777875"/>
                    <a:gridCol w="777875"/>
                    <a:gridCol w="855662"/>
                    <a:gridCol w="777875"/>
                    <a:gridCol w="777875"/>
                    <a:gridCol w="700089"/>
                  </a:tblGrid>
                  <a:tr h="605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i="1" dirty="0">
                              <a:effectLst/>
                            </a:rPr>
                            <a:t>k</a:t>
                          </a:r>
                          <a:endParaRPr lang="en-US" sz="2400" b="0" i="1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1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2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3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4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5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7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5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510273"/>
                  </p:ext>
                </p:extLst>
              </p:nvPr>
            </p:nvGraphicFramePr>
            <p:xfrm>
              <a:off x="990600" y="3657600"/>
              <a:ext cx="7467601" cy="1600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3000"/>
                    <a:gridCol w="821022"/>
                    <a:gridCol w="836328"/>
                    <a:gridCol w="777875"/>
                    <a:gridCol w="777875"/>
                    <a:gridCol w="855662"/>
                    <a:gridCol w="777875"/>
                    <a:gridCol w="777875"/>
                    <a:gridCol w="700089"/>
                  </a:tblGrid>
                  <a:tr h="605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i="1" dirty="0">
                              <a:effectLst/>
                            </a:rPr>
                            <a:t>k</a:t>
                          </a:r>
                          <a:endParaRPr lang="en-US" sz="2400" b="0" i="1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1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2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3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4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5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7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5" t="-141975" r="-55508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5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5" t="-239024" r="-555080" b="-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50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762000"/>
            <a:ext cx="8077200" cy="609600"/>
          </a:xfrm>
        </p:spPr>
        <p:txBody>
          <a:bodyPr/>
          <a:lstStyle/>
          <a:p>
            <a:r>
              <a:rPr lang="en-US" dirty="0" smtClean="0"/>
              <a:t>Impact of I-Q Imbalance on MU OFDM [1]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72798"/>
            <a:ext cx="5867399" cy="34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1" y="2209799"/>
            <a:ext cx="1669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Interference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52602" y="3040797"/>
            <a:ext cx="1371599" cy="845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4800" y="5638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Rui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Yang et al.: “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I/Q Imbalance Impact to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TGax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OFDMA Uplink Reception”,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IEEE 802.11-15/1314r1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Nov. 9, 2015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267200" y="51054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22113"/>
      </p:ext>
    </p:extLst>
  </p:cSld>
  <p:clrMapOvr>
    <a:masterClrMapping/>
  </p:clrMapOvr>
</p:sld>
</file>

<file path=ppt/theme/theme1.xml><?xml version="1.0" encoding="utf-8"?>
<a:theme xmlns:a="http://schemas.openxmlformats.org/drawingml/2006/main" name="IEEE802.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IEEE802.11</Template>
  <TotalTime>1622</TotalTime>
  <Words>1535</Words>
  <Application>Microsoft Office PowerPoint</Application>
  <PresentationFormat>On-screen Show (4:3)</PresentationFormat>
  <Paragraphs>338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IEEE802.11</vt:lpstr>
      <vt:lpstr>I-Q Decoupled OFDM: A Solution to I/Q Imbalance</vt:lpstr>
      <vt:lpstr>Abstract</vt:lpstr>
      <vt:lpstr>OFDM Basics</vt:lpstr>
      <vt:lpstr>General Expressions for DFT/IDFT  with frequency Offset </vt:lpstr>
      <vt:lpstr>PowerPoint Presentation</vt:lpstr>
      <vt:lpstr>Impact of I-Q Imbalance on OFDM (1)</vt:lpstr>
      <vt:lpstr>Impact of I-Q Imbalance on OFDM (2)</vt:lpstr>
      <vt:lpstr>Impact of I-Q Imbalance on OFDM (3)</vt:lpstr>
      <vt:lpstr>Impact of I-Q Imbalance on MU OFDM [1]</vt:lpstr>
      <vt:lpstr>OFDM Signal Robust To I-Q Imbalance</vt:lpstr>
      <vt:lpstr>Conjugate Symmetry in Frequency Domain</vt:lpstr>
      <vt:lpstr>PowerPoint Presentation</vt:lpstr>
      <vt:lpstr>PowerPoint Presentation</vt:lpstr>
      <vt:lpstr>PowerPoint Presentation</vt:lpstr>
      <vt:lpstr>I-Q Decoupled OFDM Signal (1)</vt:lpstr>
      <vt:lpstr>I-Q Decoupled OFDM Signal (2)</vt:lpstr>
      <vt:lpstr>I-Q Decoupled OFDM Signal (2)</vt:lpstr>
      <vt:lpstr>Generation of DC-OFDM Signal with Precoding</vt:lpstr>
      <vt:lpstr>DC-OFDM for MU Applications </vt:lpstr>
      <vt:lpstr>PowerPoint Presentation</vt:lpstr>
      <vt:lpstr>Simulation Results: I-Q Imbalance Impact </vt:lpstr>
      <vt:lpstr>Conclusions</vt:lpstr>
      <vt:lpstr>References</vt:lpstr>
      <vt:lpstr>Straw Poll</vt:lpstr>
    </vt:vector>
  </TitlesOfParts>
  <Company>SiBEAM,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Beamforming to Enable Concurrent Links for 802.11ay.</dc:title>
  <dc:creator>Dmitry Cherniavsky</dc:creator>
  <cp:lastModifiedBy>Simon Qu</cp:lastModifiedBy>
  <cp:revision>265</cp:revision>
  <cp:lastPrinted>2015-08-21T14:31:24Z</cp:lastPrinted>
  <dcterms:created xsi:type="dcterms:W3CDTF">2015-07-11T00:31:05Z</dcterms:created>
  <dcterms:modified xsi:type="dcterms:W3CDTF">2016-03-11T00:48:50Z</dcterms:modified>
</cp:coreProperties>
</file>