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74" r:id="rId4"/>
    <p:sldId id="272" r:id="rId5"/>
    <p:sldId id="266" r:id="rId6"/>
    <p:sldId id="275" r:id="rId7"/>
    <p:sldId id="267" r:id="rId8"/>
    <p:sldId id="268" r:id="rId9"/>
    <p:sldId id="271" r:id="rId10"/>
    <p:sldId id="270" r:id="rId11"/>
    <p:sldId id="281" r:id="rId12"/>
    <p:sldId id="269" r:id="rId13"/>
    <p:sldId id="273" r:id="rId14"/>
    <p:sldId id="277" r:id="rId15"/>
    <p:sldId id="265" r:id="rId16"/>
    <p:sldId id="264" r:id="rId17"/>
    <p:sldId id="278" r:id="rId18"/>
    <p:sldId id="279" r:id="rId19"/>
    <p:sldId id="280" r:id="rId20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lix Fellhauer" initials="FF" lastIdx="13" clrIdx="0">
    <p:extLst/>
  </p:cmAuthor>
  <p:cmAuthor id="2" name="Loghin, Nabil" initials="LN" lastIdx="18" clrIdx="1"/>
  <p:cmAuthor id="3" name="Ciochina, Dana" initials="CD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BC7"/>
    <a:srgbClr val="FBC6C8"/>
    <a:srgbClr val="01A600"/>
    <a:srgbClr val="536E9E"/>
    <a:srgbClr val="B75319"/>
    <a:srgbClr val="B2151A"/>
    <a:srgbClr val="BFF6BF"/>
    <a:srgbClr val="C2CC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33" autoAdjust="0"/>
    <p:restoredTop sz="95791" autoAdjust="0"/>
  </p:normalViewPr>
  <p:slideViewPr>
    <p:cSldViewPr>
      <p:cViewPr varScale="1">
        <p:scale>
          <a:sx n="81" d="100"/>
          <a:sy n="81" d="100"/>
        </p:scale>
        <p:origin x="-1622" y="-8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2430" y="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doc.: IEEE 802.11-16/0316r0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March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Dana Ciochina (SONY), Felix Fellhauer (Stuttgart University)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doc.: IEEE 802.11-16/0316r0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March 2016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Dana Ciochina (SONY), Felix Fellhauer (Stuttgart University)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802.11-16/0316r0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Dana Ciochina (SONY), Felix Fellhauer (Stuttgart University)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802.11-16/0316r0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Dana Ciochina (SONY), Felix Fellhauer (Stuttgart University)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95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802.11-16/0316r0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Dana Ciochina (SONY), Felix Fellhauer (Stuttgart University)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13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802.11-16/0316r0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Dana Ciochina (SONY), Felix Fellhauer (Stuttgart University)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33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802.11-16/0316r0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Dana Ciochina (SONY), Felix Fellhauer (Stuttgart University)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16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802.11-16/0316r0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Dana Ciochina (SONY), Felix Fellhauer (Stuttgart University)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802.11-16/0316r0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Dana Ciochina (SONY), Felix Fellhauer (Stuttgart University)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949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0">
              <a:buFontTx/>
              <a:buNone/>
            </a:pPr>
            <a:endParaRPr lang="de-DE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802.11-16/0316r0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Dana Ciochina (SONY), Felix Fellhauer (Stuttgart University)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46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802.11-16/0316r0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Dana Ciochina (SONY), Felix Fellhauer (Stuttgart University)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5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802.11-16/0316r0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Dana Ciochina (SONY), Felix Fellhauer (Stuttgart University)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36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802.11-16/0316r0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Dana Ciochina (SONY), Felix Fellhauer (Stuttgart University)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44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802.11-16/0316r0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Dana Ciochina (SONY), Felix Fellhauer (Stuttgart University)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95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 baseline="0" dirty="0" smtClean="0"/>
          </a:p>
          <a:p>
            <a:pPr marL="171450" indent="-171450">
              <a:buFontTx/>
              <a:buChar char="-"/>
            </a:pPr>
            <a:endParaRPr lang="de-DE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802.11-16/0316r0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Dana Ciochina (SONY), Felix Fellhauer (Stuttgart University)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49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10" name="Datumsplatzhalt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GB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Dana Ciochina (SONY), Felix Fellhauer (Stuttgart University)</a:t>
            </a:r>
            <a:endParaRPr lang="en-GB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300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0813" cy="41132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Dana Ciochina (SONY), Felix Fellhauer (Stuttgart University)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March 2016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958096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Dana Ciochina (SONY), Felix Fellhauer (Stuttgart University)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Slide </a:t>
            </a:r>
            <a:fld id="{3ABCC52B-A3F7-440B-BBF2-55191E6E77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571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2016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Dana Ciochina (SONY), Felix Fellhauer (Stuttgart University)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Slide </a:t>
            </a:r>
            <a:fld id="{1CD163DD-D5E7-41DA-95F2-71530C24F8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814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2016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Dana Ciochina (SONY), Felix Fellhauer (Stuttgart University)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Slide </a:t>
            </a:r>
            <a:fld id="{69B99EC4-A1FB-4C79-B9A5-C1FFD5A9038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03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2016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Dana Ciochina (SONY), Felix Fellhauer (Stuttgart University)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496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2016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Dana Ciochina (SONY), Felix Fellhauer (Stuttgart University)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80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7770813" cy="41132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Dana Ciochina (SONY), Felix Fellhauer (Stuttgart University)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Slide </a:t>
            </a:r>
            <a:fld id="{6B5E41C2-EF12-4EF2-8280-F2B4208277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66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Dana Ciochina (SONY), Felix Fellhauer (Stuttgart University)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Slide </a:t>
            </a:r>
            <a:fld id="{9B0D65C8-A0CA-4DDA-83BB-8978662185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206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March 2016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000628" y="6475413"/>
            <a:ext cx="354171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Dana Ciochina (SONY), Felix Fellhauer (Stuttgart University)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802.11-16/0316r0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2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chemeClr val="tx1"/>
                </a:solidFill>
              </a:rPr>
              <a:t>Low Complexity </a:t>
            </a:r>
            <a:r>
              <a:rPr lang="en-GB" sz="2800" dirty="0" err="1">
                <a:solidFill>
                  <a:schemeClr val="tx1"/>
                </a:solidFill>
              </a:rPr>
              <a:t>B</a:t>
            </a:r>
            <a:r>
              <a:rPr lang="en-GB" sz="2800" dirty="0" err="1" smtClean="0">
                <a:solidFill>
                  <a:schemeClr val="tx1"/>
                </a:solidFill>
              </a:rPr>
              <a:t>eamtraining</a:t>
            </a:r>
            <a:r>
              <a:rPr lang="en-GB" sz="2800" dirty="0" smtClean="0">
                <a:solidFill>
                  <a:schemeClr val="tx1"/>
                </a:solidFill>
              </a:rPr>
              <a:t> for Hybrid MIMO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80268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2016-03-13</a:t>
            </a:r>
            <a:endParaRPr lang="en-GB" sz="2000" b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smtClean="0"/>
              <a:t>March 2016</a:t>
            </a:r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6990498"/>
              </p:ext>
            </p:extLst>
          </p:nvPr>
        </p:nvGraphicFramePr>
        <p:xfrm>
          <a:off x="523875" y="2563813"/>
          <a:ext cx="7556500" cy="344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" name="Document" r:id="rId5" imgW="8316479" imgH="3786988" progId="Word.Document.8">
                  <p:embed/>
                </p:oleObj>
              </mc:Choice>
              <mc:Fallback>
                <p:oleObj name="Document" r:id="rId5" imgW="8316479" imgH="3786988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2563813"/>
                        <a:ext cx="7556500" cy="3446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221860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idx="14"/>
          </p:nvPr>
        </p:nvSpPr>
        <p:spPr>
          <a:xfrm>
            <a:off x="5004048" y="6475413"/>
            <a:ext cx="4104456" cy="193947"/>
          </a:xfrm>
        </p:spPr>
        <p:txBody>
          <a:bodyPr/>
          <a:lstStyle/>
          <a:p>
            <a:r>
              <a:rPr lang="en-US" dirty="0" smtClean="0"/>
              <a:t>Dana Ciochina (SONY), Felix Fellhauer (Stuttgart University)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dirty="0">
                    <a:solidFill>
                      <a:schemeClr val="tx1"/>
                    </a:solidFill>
                  </a:rPr>
                  <a:t>b</a:t>
                </a:r>
                <a:r>
                  <a:rPr lang="en-US" dirty="0" smtClean="0"/>
                  <a:t>est </a:t>
                </a:r>
                <a:r>
                  <a:rPr lang="en-US" dirty="0" err="1" smtClean="0"/>
                  <a:t>beamtraining</a:t>
                </a:r>
                <a:endParaRPr lang="en-US" dirty="0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7" b="6015"/>
          <a:stretch/>
        </p:blipFill>
        <p:spPr>
          <a:xfrm>
            <a:off x="5007867" y="1465906"/>
            <a:ext cx="3740597" cy="498743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238491" y="1457157"/>
                <a:ext cx="4909573" cy="4235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 indent="0"/>
                <a:r>
                  <a:rPr lang="en-US" sz="1900" u="sng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Procedure:</a:t>
                </a:r>
              </a:p>
              <a:p>
                <a:pPr marL="0" lvl="1" indent="0"/>
                <a:endParaRPr lang="en-US" sz="1900" u="sng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857250" lvl="3" indent="-457200">
                  <a:buFont typeface="+mj-lt"/>
                  <a:buAutoNum type="arabicPeriod"/>
                </a:pPr>
                <a:r>
                  <a:rPr lang="en-US" sz="19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c</a:t>
                </a:r>
                <a:r>
                  <a:rPr lang="en-US" sz="19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alculate best </a:t>
                </a:r>
                <a14:m>
                  <m:oMath xmlns:m="http://schemas.openxmlformats.org/officeDocument/2006/math">
                    <m:r>
                      <a:rPr lang="de-DE" sz="19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candidates </a:t>
                </a:r>
                <a:br>
                  <a:rPr lang="en-US" sz="19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</a:br>
                <a:r>
                  <a:rPr lang="en-US" sz="19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9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de-DE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1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de-DE" sz="1900" b="0" i="1" smtClean="0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de-DE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de-DE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de-DE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  <m:sSubSup>
                      <m:sSubSupPr>
                        <m:ctrlPr>
                          <a:rPr lang="de-DE" sz="19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de-DE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de-DE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de-DE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1900" dirty="0">
                    <a:solidFill>
                      <a:schemeClr val="tx1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900" b="0" i="1" smtClean="0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  <m:sub>
                        <m:r>
                          <a:rPr lang="de-DE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de-DE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  <m:r>
                      <a:rPr lang="de-DE" sz="1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Sup>
                      <m:sSubSupPr>
                        <m:ctrlPr>
                          <a:rPr lang="de-DE" sz="19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  <m:sub>
                        <m:r>
                          <a:rPr lang="de-DE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de-DE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  <m:r>
                      <a:rPr lang="de-DE" sz="1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de-DE" sz="1900" b="0" i="1" smtClean="0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 </m:t>
                    </m:r>
                    <m:r>
                      <a:rPr lang="de-DE" sz="1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de-DE" sz="1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de-DE" sz="1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=1…</m:t>
                    </m:r>
                    <m:r>
                      <a:rPr lang="de-DE" sz="1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en-US" sz="1900" dirty="0" smtClean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br>
                  <a:rPr lang="en-US" sz="1900" dirty="0" smtClean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1900" dirty="0" smtClean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from joint score combinations of SLS stage in descending fashion</a:t>
                </a:r>
                <a:endParaRPr lang="en-US" sz="19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857250" lvl="3" indent="-457200">
                  <a:buFont typeface="+mj-lt"/>
                  <a:buAutoNum type="arabicPeriod"/>
                </a:pPr>
                <a:r>
                  <a:rPr lang="en-US" sz="1900" dirty="0" smtClean="0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sequentially test best candidates and measure respective capacity:</a:t>
                </a:r>
                <a:br>
                  <a:rPr lang="en-US" sz="1900" dirty="0" smtClean="0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</a:br>
                <a:r>
                  <a:rPr lang="en-US" sz="1900" dirty="0" smtClean="0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9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de-DE" sz="19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19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19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sz="19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eff</m:t>
                            </m:r>
                          </m:sub>
                        </m:sSub>
                        <m:d>
                          <m:dPr>
                            <m:ctrlPr>
                              <a:rPr lang="de-DE" sz="19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sz="19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19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de-DE" sz="1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1900" dirty="0" smtClean="0">
                    <a:solidFill>
                      <a:srgbClr val="7030A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857250" lvl="3" indent="-457200">
                  <a:buFont typeface="+mj-lt"/>
                  <a:buAutoNum type="arabicPeriod"/>
                </a:pPr>
                <a:r>
                  <a:rPr lang="en-US" sz="1900" dirty="0" smtClean="0">
                    <a:solidFill>
                      <a:schemeClr val="tx1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select beam combination from tested candidates that maximizes MIMO capacity</a:t>
                </a:r>
              </a:p>
              <a:p>
                <a:pPr marL="857250" lvl="3" indent="-457200">
                  <a:buFont typeface="+mj-lt"/>
                  <a:buAutoNum type="arabicPeriod"/>
                </a:pPr>
                <a:r>
                  <a:rPr lang="en-US" sz="1900" dirty="0" smtClean="0">
                    <a:solidFill>
                      <a:schemeClr val="tx1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decide if further training required according to e.g., progress or MCS</a:t>
                </a: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91" y="1457157"/>
                <a:ext cx="4909573" cy="4235006"/>
              </a:xfrm>
              <a:prstGeom prst="rect">
                <a:avLst/>
              </a:prstGeom>
              <a:blipFill rotWithShape="1">
                <a:blip r:embed="rId5"/>
                <a:stretch>
                  <a:fillRect l="-1118" t="-719"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4"/>
          <p:cNvSpPr>
            <a:spLocks noGrp="1"/>
          </p:cNvSpPr>
          <p:nvPr>
            <p:ph type="ftr" idx="14"/>
          </p:nvPr>
        </p:nvSpPr>
        <p:spPr>
          <a:xfrm>
            <a:off x="5004048" y="6475413"/>
            <a:ext cx="4104456" cy="193947"/>
          </a:xfrm>
        </p:spPr>
        <p:txBody>
          <a:bodyPr/>
          <a:lstStyle/>
          <a:p>
            <a:r>
              <a:rPr lang="en-US" dirty="0" smtClean="0"/>
              <a:t>Dana Ciochina (SONY), Felix Fellhauer (Stuttgart University)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941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imulation parameters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685801" y="1830388"/>
                <a:ext cx="4534272" cy="4264025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Channel model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scenario: </a:t>
                </a:r>
                <a:r>
                  <a:rPr lang="en-US" dirty="0"/>
                  <a:t>Conference </a:t>
                </a:r>
                <a:r>
                  <a:rPr lang="en-US" dirty="0" smtClean="0"/>
                  <a:t>Room [5], </a:t>
                </a:r>
                <a:r>
                  <a:rPr lang="en-US" dirty="0"/>
                  <a:t>NLOS</a:t>
                </a:r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(2×2)</m:t>
                    </m:r>
                  </m:oMath>
                </a14:m>
                <a:r>
                  <a:rPr lang="en-US" dirty="0" smtClean="0"/>
                  <a:t> MIMO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SU-MIMO Configuration #2 [4]:</a:t>
                </a:r>
                <a:br>
                  <a:rPr lang="en-US" dirty="0" smtClean="0"/>
                </a:br>
                <a:r>
                  <a:rPr lang="en-US" dirty="0" smtClean="0"/>
                  <a:t>single </a:t>
                </a:r>
                <a:r>
                  <a:rPr lang="en-US" dirty="0"/>
                  <a:t>array, </a:t>
                </a:r>
                <a:r>
                  <a:rPr lang="en-US" dirty="0" smtClean="0"/>
                  <a:t>dual polarization</a:t>
                </a:r>
                <a:r>
                  <a:rPr lang="en-US" dirty="0"/>
                  <a:t>, 2 streams</a:t>
                </a:r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half power </a:t>
                </a:r>
                <a:r>
                  <a:rPr lang="en-US" dirty="0" err="1" smtClean="0"/>
                  <a:t>beamwidth</a:t>
                </a:r>
                <a:r>
                  <a:rPr lang="en-US" dirty="0" smtClean="0"/>
                  <a:t> 60°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 19 Beams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basic steerable directional antenna model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50 channel realizations</a:t>
                </a:r>
              </a:p>
              <a:p>
                <a:pPr marL="457200" lvl="1" indent="0"/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Evaluated algorithms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exhaustive search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pairwise search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11ad-like (2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/>
                  <a:t> SLS)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Evolutionary algorithm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K-Best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1830388"/>
                <a:ext cx="4534272" cy="4264025"/>
              </a:xfrm>
              <a:blipFill rotWithShape="0">
                <a:blip r:embed="rId2"/>
                <a:stretch>
                  <a:fillRect l="-1211" t="-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GB" dirty="0" smtClean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/>
          <a:srcRect b="8979"/>
          <a:stretch/>
        </p:blipFill>
        <p:spPr>
          <a:xfrm>
            <a:off x="5370888" y="1628389"/>
            <a:ext cx="3171450" cy="4248883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152357" y="5817414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Conference room scenario [5]</a:t>
            </a:r>
            <a:endParaRPr lang="en-US" sz="120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idx="14"/>
          </p:nvPr>
        </p:nvSpPr>
        <p:spPr>
          <a:xfrm>
            <a:off x="5004048" y="6475413"/>
            <a:ext cx="4104456" cy="193947"/>
          </a:xfrm>
        </p:spPr>
        <p:txBody>
          <a:bodyPr/>
          <a:lstStyle/>
          <a:p>
            <a:r>
              <a:rPr lang="en-US" dirty="0" smtClean="0"/>
              <a:t>Dana Ciochina (SONY), Felix Fellhauer (Stuttgart University)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828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haltsplatzhalter 12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3" b="13045"/>
          <a:stretch/>
        </p:blipFill>
        <p:spPr>
          <a:xfrm>
            <a:off x="941844" y="1555130"/>
            <a:ext cx="7806620" cy="4752528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and performance comparison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GB" dirty="0"/>
          </a:p>
        </p:txBody>
      </p:sp>
      <p:sp>
        <p:nvSpPr>
          <p:cNvPr id="3" name="Rechteck 2"/>
          <p:cNvSpPr/>
          <p:nvPr/>
        </p:nvSpPr>
        <p:spPr bwMode="auto">
          <a:xfrm>
            <a:off x="5436096" y="3115733"/>
            <a:ext cx="2615704" cy="182384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555969" y="4939574"/>
            <a:ext cx="2589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144000">
              <a:buClr>
                <a:srgbClr val="FF0000"/>
              </a:buClr>
              <a:buFont typeface="Times New Roman" panose="02020603050405020304" pitchFamily="18" charset="0"/>
              <a:buChar char="-"/>
            </a:pPr>
            <a:r>
              <a:rPr lang="en-US" sz="1800" b="1" dirty="0" smtClean="0">
                <a:solidFill>
                  <a:srgbClr val="FF0000"/>
                </a:solidFill>
              </a:rPr>
              <a:t>significant reduction</a:t>
            </a:r>
            <a:br>
              <a:rPr lang="en-US" sz="1800" b="1" dirty="0" smtClean="0">
                <a:solidFill>
                  <a:srgbClr val="FF0000"/>
                </a:solidFill>
              </a:rPr>
            </a:br>
            <a:r>
              <a:rPr lang="en-US" sz="1800" b="1" dirty="0" smtClean="0">
                <a:solidFill>
                  <a:srgbClr val="FF0000"/>
                </a:solidFill>
              </a:rPr>
              <a:t>in complexity </a:t>
            </a:r>
          </a:p>
          <a:p>
            <a:pPr marL="144000" indent="-144000">
              <a:buClr>
                <a:srgbClr val="FF0000"/>
              </a:buClr>
              <a:buFont typeface="Times New Roman" panose="02020603050405020304" pitchFamily="18" charset="0"/>
              <a:buChar char="-"/>
            </a:pPr>
            <a:r>
              <a:rPr lang="en-US" sz="1800" b="1" dirty="0" smtClean="0">
                <a:solidFill>
                  <a:srgbClr val="FF0000"/>
                </a:solidFill>
              </a:rPr>
              <a:t>negligible or no loss</a:t>
            </a:r>
            <a:br>
              <a:rPr lang="en-US" sz="1800" b="1" dirty="0" smtClean="0">
                <a:solidFill>
                  <a:srgbClr val="FF0000"/>
                </a:solidFill>
              </a:rPr>
            </a:br>
            <a:r>
              <a:rPr lang="en-US" sz="1800" b="1" dirty="0" smtClean="0">
                <a:solidFill>
                  <a:srgbClr val="FF0000"/>
                </a:solidFill>
              </a:rPr>
              <a:t>in performance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idx="14"/>
          </p:nvPr>
        </p:nvSpPr>
        <p:spPr>
          <a:xfrm>
            <a:off x="5004048" y="6475413"/>
            <a:ext cx="4104456" cy="193947"/>
          </a:xfrm>
        </p:spPr>
        <p:txBody>
          <a:bodyPr/>
          <a:lstStyle/>
          <a:p>
            <a:r>
              <a:rPr lang="en-US" dirty="0" smtClean="0"/>
              <a:t>Dana Ciochina (SONY), Felix Fellhauer (Stuttgart University)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720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6149" y="4098876"/>
            <a:ext cx="5690114" cy="228245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 </a:t>
            </a:r>
            <a:r>
              <a:rPr lang="en-US" dirty="0" smtClean="0"/>
              <a:t>and frame </a:t>
            </a:r>
            <a:r>
              <a:rPr lang="en-US" dirty="0"/>
              <a:t>s</a:t>
            </a:r>
            <a:r>
              <a:rPr lang="en-US" dirty="0" smtClean="0"/>
              <a:t>tructure (K-Best)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696912" y="1484784"/>
                <a:ext cx="8134672" cy="2736305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900" b="0" u="sng" dirty="0" smtClean="0">
                    <a:solidFill>
                      <a:schemeClr val="tx1"/>
                    </a:solidFill>
                  </a:rPr>
                  <a:t>SLS</a:t>
                </a:r>
                <a:r>
                  <a:rPr lang="en-US" sz="2900" u="sng" dirty="0">
                    <a:solidFill>
                      <a:schemeClr val="tx1"/>
                    </a:solidFill>
                  </a:rPr>
                  <a:t>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600" dirty="0" smtClean="0">
                    <a:solidFill>
                      <a:schemeClr val="tx1"/>
                    </a:solidFill>
                  </a:rPr>
                  <a:t>if performed sequentially no changes needed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600" dirty="0" smtClean="0">
                    <a:solidFill>
                      <a:schemeClr val="tx1"/>
                    </a:solidFill>
                  </a:rPr>
                  <a:t>if </a:t>
                </a:r>
                <a:r>
                  <a:rPr lang="en-US" sz="2600" dirty="0">
                    <a:solidFill>
                      <a:schemeClr val="tx1"/>
                    </a:solidFill>
                  </a:rPr>
                  <a:t>performed </a:t>
                </a:r>
                <a:r>
                  <a:rPr lang="en-US" sz="2600" dirty="0" smtClean="0">
                    <a:solidFill>
                      <a:schemeClr val="tx1"/>
                    </a:solidFill>
                  </a:rPr>
                  <a:t>in parallel EDMG-CEF must contain 2 orthogonal CE sequences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800" b="0" u="sng" dirty="0" smtClean="0">
                    <a:solidFill>
                      <a:schemeClr val="tx1"/>
                    </a:solidFill>
                  </a:rPr>
                  <a:t>SLS Feedback:</a:t>
                </a:r>
                <a:r>
                  <a:rPr lang="en-US" sz="2800" b="0" dirty="0" smtClean="0">
                    <a:solidFill>
                      <a:schemeClr val="tx1"/>
                    </a:solidFill>
                  </a:rPr>
                  <a:t> the scores must be acquired at either responder or initiator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600" dirty="0">
                    <a:solidFill>
                      <a:schemeClr val="tx1"/>
                    </a:solidFill>
                  </a:rPr>
                  <a:t>Option 1: using </a:t>
                </a:r>
                <a:r>
                  <a:rPr lang="en-US" sz="2600" dirty="0" err="1" smtClean="0">
                    <a:solidFill>
                      <a:schemeClr val="tx1"/>
                    </a:solidFill>
                  </a:rPr>
                  <a:t>TxSSListRequest</a:t>
                </a:r>
                <a:endParaRPr lang="en-US" sz="2600" dirty="0" smtClean="0">
                  <a:solidFill>
                    <a:schemeClr val="tx1"/>
                  </a:solidFill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600" dirty="0">
                    <a:solidFill>
                      <a:schemeClr val="tx1"/>
                    </a:solidFill>
                  </a:rPr>
                  <a:t>Option 2: extension of SSW-FBACK frames to support </a:t>
                </a:r>
                <a:r>
                  <a:rPr lang="en-US" sz="2600" dirty="0" smtClean="0">
                    <a:solidFill>
                      <a:schemeClr val="tx1"/>
                    </a:solidFill>
                  </a:rPr>
                  <a:t>best (</a:t>
                </a:r>
                <a:r>
                  <a:rPr lang="en-US" sz="2600" dirty="0" err="1" smtClean="0">
                    <a:solidFill>
                      <a:schemeClr val="tx1"/>
                    </a:solidFill>
                  </a:rPr>
                  <a:t>tbd</a:t>
                </a:r>
                <a:r>
                  <a:rPr lang="en-US" sz="2600" dirty="0" smtClean="0">
                    <a:solidFill>
                      <a:schemeClr val="tx1"/>
                    </a:solidFill>
                  </a:rPr>
                  <a:t>) </a:t>
                </a:r>
                <a:r>
                  <a:rPr lang="en-US" sz="2600" dirty="0">
                    <a:solidFill>
                      <a:schemeClr val="tx1"/>
                    </a:solidFill>
                  </a:rPr>
                  <a:t>sectors rather than first </a:t>
                </a:r>
                <a:r>
                  <a:rPr lang="en-US" sz="2600" dirty="0" smtClean="0">
                    <a:solidFill>
                      <a:schemeClr val="tx1"/>
                    </a:solidFill>
                  </a:rPr>
                  <a:t>best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600" dirty="0">
                    <a:solidFill>
                      <a:schemeClr val="tx1"/>
                    </a:solidFill>
                  </a:rPr>
                  <a:t>Option 3: feedback </a:t>
                </a:r>
                <a:r>
                  <a:rPr lang="en-US" sz="2600" dirty="0" smtClean="0">
                    <a:solidFill>
                      <a:schemeClr val="tx1"/>
                    </a:solidFill>
                  </a:rPr>
                  <a:t>on link 1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de-DE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de-DE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sz="2600" dirty="0">
                    <a:solidFill>
                      <a:schemeClr val="tx1"/>
                    </a:solidFill>
                  </a:rPr>
                  <a:t>while training on </a:t>
                </a:r>
                <a:r>
                  <a:rPr lang="en-US" sz="2600" dirty="0" smtClean="0">
                    <a:solidFill>
                      <a:schemeClr val="tx1"/>
                    </a:solidFill>
                  </a:rPr>
                  <a:t>link 2</a:t>
                </a:r>
                <a14:m>
                  <m:oMath xmlns:m="http://schemas.openxmlformats.org/officeDocument/2006/math">
                    <m:r>
                      <a:rPr lang="de-DE" sz="2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de-DE" sz="2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de-DE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de-DE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6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6912" y="1484784"/>
                <a:ext cx="8134672" cy="2736305"/>
              </a:xfrm>
              <a:blipFill rotWithShape="0">
                <a:blip r:embed="rId4"/>
                <a:stretch>
                  <a:fillRect l="-674" t="-3571" r="-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GB" dirty="0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idx="14"/>
          </p:nvPr>
        </p:nvSpPr>
        <p:spPr>
          <a:xfrm>
            <a:off x="5004048" y="6475413"/>
            <a:ext cx="4104456" cy="193947"/>
          </a:xfrm>
        </p:spPr>
        <p:txBody>
          <a:bodyPr/>
          <a:lstStyle/>
          <a:p>
            <a:r>
              <a:rPr lang="en-US" dirty="0" smtClean="0"/>
              <a:t>Dana Ciochina (SONY), Felix Fellhauer (Stuttgart University)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281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 and </a:t>
            </a:r>
            <a:r>
              <a:rPr lang="en-US" dirty="0" smtClean="0"/>
              <a:t>frame </a:t>
            </a:r>
            <a:r>
              <a:rPr lang="en-US" dirty="0"/>
              <a:t>s</a:t>
            </a:r>
            <a:r>
              <a:rPr lang="en-US" dirty="0" smtClean="0"/>
              <a:t>tructure (K-Best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4147963"/>
                <a:ext cx="8205093" cy="2161357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/>
                <a:r>
                  <a:rPr lang="en-US" b="0" u="sng" dirty="0" smtClean="0">
                    <a:solidFill>
                      <a:schemeClr val="tx1"/>
                    </a:solidFill>
                  </a:rPr>
                  <a:t>Required feedback: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if further training required (e.g. improvement in obtained capacity)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indices </a:t>
                </a:r>
                <a:r>
                  <a:rPr lang="en-US" dirty="0">
                    <a:solidFill>
                      <a:schemeClr val="tx1"/>
                    </a:solidFill>
                  </a:rPr>
                  <a:t>of next best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beams to be set at initiator based on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scores 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if </a:t>
                </a:r>
                <a:r>
                  <a:rPr lang="en-US" dirty="0">
                    <a:solidFill>
                      <a:schemeClr val="tx1"/>
                    </a:solidFill>
                  </a:rPr>
                  <a:t>no further training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required (e.g. obtained capacity saturates or is enough for highest MCS level)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best </a:t>
                </a:r>
                <a:r>
                  <a:rPr lang="en-US" dirty="0">
                    <a:solidFill>
                      <a:schemeClr val="tx1"/>
                    </a:solidFill>
                  </a:rPr>
                  <a:t>beam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combination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digital </a:t>
                </a:r>
                <a:r>
                  <a:rPr lang="en-US" dirty="0" err="1">
                    <a:solidFill>
                      <a:schemeClr val="tx1"/>
                    </a:solidFill>
                  </a:rPr>
                  <a:t>beamformer</a:t>
                </a:r>
                <a:r>
                  <a:rPr lang="en-US" dirty="0">
                    <a:solidFill>
                      <a:schemeClr val="tx1"/>
                    </a:solidFill>
                  </a:rPr>
                  <a:t> (full or reduced) or full channel measurement (for digital </a:t>
                </a:r>
                <a:r>
                  <a:rPr lang="en-US" dirty="0" err="1">
                    <a:solidFill>
                      <a:schemeClr val="tx1"/>
                    </a:solidFill>
                  </a:rPr>
                  <a:t>beamformer</a:t>
                </a:r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</a:p>
              <a:p>
                <a:pPr marL="457200" lvl="1" indent="0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4147963"/>
                <a:ext cx="8205093" cy="2161357"/>
              </a:xfrm>
              <a:blipFill rotWithShape="0">
                <a:blip r:embed="rId2"/>
                <a:stretch>
                  <a:fillRect l="-743" t="-2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GB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251520" y="1484784"/>
                <a:ext cx="4093468" cy="2616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u="sng" dirty="0" smtClean="0">
                    <a:solidFill>
                      <a:schemeClr val="tx1"/>
                    </a:solidFill>
                  </a:rPr>
                  <a:t>BRP</a:t>
                </a:r>
                <a:r>
                  <a:rPr lang="en-US" sz="1600" u="sng" dirty="0" smtClean="0">
                    <a:solidFill>
                      <a:schemeClr val="tx1"/>
                    </a:solidFill>
                  </a:rPr>
                  <a:t>:</a:t>
                </a:r>
                <a:endParaRPr lang="en-US" sz="1600" u="sng" dirty="0">
                  <a:solidFill>
                    <a:schemeClr val="tx1"/>
                  </a:solidFill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</a:rPr>
                  <a:t>responder requests initiator to transmit with best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 (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tbd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) </a:t>
                </a:r>
                <a:r>
                  <a:rPr lang="en-US" sz="1600" dirty="0">
                    <a:solidFill>
                      <a:schemeClr val="tx1"/>
                    </a:solidFill>
                  </a:rPr>
                  <a:t>beams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solidFill>
                      <a:schemeClr val="tx1"/>
                    </a:solidFill>
                  </a:rPr>
                  <a:t>initiator </a:t>
                </a:r>
                <a:r>
                  <a:rPr lang="en-US" sz="1600" dirty="0">
                    <a:solidFill>
                      <a:schemeClr val="tx1"/>
                    </a:solidFill>
                  </a:rPr>
                  <a:t>transmits with requested beams, responder listens with corresponding beams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solidFill>
                      <a:schemeClr val="tx1"/>
                    </a:solidFill>
                  </a:rPr>
                  <a:t>responder </a:t>
                </a:r>
                <a:r>
                  <a:rPr lang="en-US" sz="1600" dirty="0">
                    <a:solidFill>
                      <a:schemeClr val="tx1"/>
                    </a:solidFill>
                  </a:rPr>
                  <a:t>estimates 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channels </a:t>
                </a:r>
                <a:r>
                  <a:rPr lang="en-US" sz="1600" dirty="0">
                    <a:solidFill>
                      <a:schemeClr val="tx1"/>
                    </a:solidFill>
                  </a:rPr>
                  <a:t>and computes 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the metric </a:t>
                </a:r>
                <a:r>
                  <a:rPr lang="en-US" sz="1600" dirty="0">
                    <a:solidFill>
                      <a:schemeClr val="tx1"/>
                    </a:solidFill>
                  </a:rPr>
                  <a:t>(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MIMO capacity) </a:t>
                </a:r>
                <a:endParaRPr lang="en-US" sz="1600" dirty="0">
                  <a:solidFill>
                    <a:schemeClr val="tx1"/>
                  </a:solidFill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solidFill>
                      <a:schemeClr val="tx1"/>
                    </a:solidFill>
                  </a:rPr>
                  <a:t>frame </a:t>
                </a:r>
                <a:r>
                  <a:rPr lang="en-US" sz="1600" dirty="0">
                    <a:solidFill>
                      <a:schemeClr val="tx1"/>
                    </a:solidFill>
                  </a:rPr>
                  <a:t>structure with orthogonal TRNs 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[3] </a:t>
                </a:r>
                <a:r>
                  <a:rPr lang="en-US" sz="1600" dirty="0">
                    <a:solidFill>
                      <a:schemeClr val="tx1"/>
                    </a:solidFill>
                  </a:rPr>
                  <a:t>can be 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employed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484784"/>
                <a:ext cx="4093468" cy="2616101"/>
              </a:xfrm>
              <a:prstGeom prst="rect">
                <a:avLst/>
              </a:prstGeom>
              <a:blipFill rotWithShape="0">
                <a:blip r:embed="rId3"/>
                <a:stretch>
                  <a:fillRect l="-1488" t="-1399" r="-1637" b="-2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4"/>
          <a:srcRect r="2325"/>
          <a:stretch/>
        </p:blipFill>
        <p:spPr>
          <a:xfrm>
            <a:off x="4499992" y="1784983"/>
            <a:ext cx="4607089" cy="2652129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idx="14"/>
          </p:nvPr>
        </p:nvSpPr>
        <p:spPr>
          <a:xfrm>
            <a:off x="5004048" y="6475413"/>
            <a:ext cx="4104456" cy="193947"/>
          </a:xfrm>
        </p:spPr>
        <p:txBody>
          <a:bodyPr/>
          <a:lstStyle/>
          <a:p>
            <a:r>
              <a:rPr lang="en-US" dirty="0" smtClean="0"/>
              <a:t>Dana Ciochina (SONY), Felix Fellhauer (Stuttgart University)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316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700809"/>
                <a:ext cx="7770813" cy="3888432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de-DE" sz="2000" dirty="0" smtClean="0"/>
                  <a:t>Complexity </a:t>
                </a:r>
                <a:r>
                  <a:rPr lang="de-DE" sz="2000" dirty="0" err="1" smtClean="0"/>
                  <a:t>of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beamtraining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for</a:t>
                </a:r>
                <a:r>
                  <a:rPr lang="de-DE" sz="2000" dirty="0" smtClean="0"/>
                  <a:t> hybrid MIMO </a:t>
                </a:r>
                <a:r>
                  <a:rPr lang="de-DE" sz="2000" dirty="0" err="1" smtClean="0"/>
                  <a:t>configurations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can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be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significantly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reduced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by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using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the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proposed</a:t>
                </a:r>
                <a:r>
                  <a:rPr lang="de-DE" sz="2000" dirty="0" smtClean="0"/>
                  <a:t> 2 </a:t>
                </a:r>
                <a:r>
                  <a:rPr lang="de-DE" sz="2000" dirty="0" err="1" smtClean="0"/>
                  <a:t>stage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approach</a:t>
                </a:r>
                <a:endParaRPr lang="de-DE" sz="2000" dirty="0" smtClean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1</a:t>
                </a:r>
                <a:r>
                  <a:rPr lang="en-US" baseline="30000" dirty="0"/>
                  <a:t>st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stage</a:t>
                </a:r>
                <a:r>
                  <a:rPr lang="de-DE" dirty="0" smtClean="0"/>
                  <a:t> (SLS) in beam-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-</a:t>
                </a:r>
                <a:r>
                  <a:rPr lang="de-DE" dirty="0" err="1" smtClean="0"/>
                  <a:t>omni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configuration</a:t>
                </a:r>
                <a:r>
                  <a:rPr lang="de-DE" dirty="0" smtClean="0"/>
                  <a:t>, </a:t>
                </a:r>
                <a:r>
                  <a:rPr lang="de-DE" dirty="0" err="1" smtClean="0"/>
                  <a:t>measuring</a:t>
                </a:r>
                <a:r>
                  <a:rPr lang="de-DE" dirty="0" smtClean="0"/>
                  <a:t> SISO </a:t>
                </a:r>
                <a:r>
                  <a:rPr lang="de-DE" dirty="0" err="1" smtClean="0"/>
                  <a:t>metric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as</a:t>
                </a:r>
                <a:r>
                  <a:rPr lang="de-DE" dirty="0" smtClean="0"/>
                  <a:t> in 11ad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2</a:t>
                </a:r>
                <a:r>
                  <a:rPr lang="en-US" baseline="30000" dirty="0" smtClean="0"/>
                  <a:t>nd</a:t>
                </a:r>
                <a:r>
                  <a:rPr lang="en-US" dirty="0" smtClean="0"/>
                  <a:t> stage (BRP) in beam-to-beam configuration, measuring MIMO metric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The a-priori knowledge from two SISO-SLS provides useful information for MIMO-BRP phase </a:t>
                </a:r>
              </a:p>
              <a:p>
                <a:pPr marL="342900" lvl="1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Comparison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b="1" dirty="0" smtClean="0"/>
                  <a:t>-best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𝑲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1" i="1" dirty="0" smtClean="0">
                        <a:latin typeface="Cambria Math" panose="02040503050406030204" pitchFamily="18" charset="0"/>
                      </a:rPr>
                      <m:t>𝟓𝟎</m:t>
                    </m:r>
                  </m:oMath>
                </a14:m>
                <a:r>
                  <a:rPr lang="en-US" b="1" dirty="0" smtClean="0"/>
                  <a:t>) w.r.t. Pairwise Search shows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complexity reduction of approx.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same performance as Pairwise Search</a:t>
                </a:r>
                <a:endParaRPr lang="en-US" sz="2000" dirty="0"/>
              </a:p>
              <a:p>
                <a:pPr marL="342900" lvl="1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de-DE" b="1" dirty="0" smtClean="0"/>
                  <a:t>The </a:t>
                </a:r>
                <a:r>
                  <a:rPr lang="de-DE" b="1" dirty="0" err="1" smtClean="0"/>
                  <a:t>proposed</a:t>
                </a:r>
                <a:r>
                  <a:rPr lang="de-DE" b="1" dirty="0" smtClean="0"/>
                  <a:t> </a:t>
                </a:r>
                <a:r>
                  <a:rPr lang="de-DE" b="1" dirty="0" err="1" smtClean="0"/>
                  <a:t>approach</a:t>
                </a:r>
                <a:r>
                  <a:rPr lang="de-DE" b="1" dirty="0" smtClean="0"/>
                  <a:t> </a:t>
                </a:r>
                <a:r>
                  <a:rPr lang="de-DE" b="1" dirty="0" err="1" smtClean="0"/>
                  <a:t>requires</a:t>
                </a:r>
                <a:r>
                  <a:rPr lang="de-DE" b="1" dirty="0" smtClean="0"/>
                  <a:t> </a:t>
                </a:r>
                <a:r>
                  <a:rPr lang="de-DE" b="1" dirty="0" err="1" smtClean="0"/>
                  <a:t>only</a:t>
                </a:r>
                <a:r>
                  <a:rPr lang="de-DE" b="1" dirty="0" smtClean="0"/>
                  <a:t> </a:t>
                </a:r>
                <a:r>
                  <a:rPr lang="de-DE" b="1" dirty="0" err="1" smtClean="0"/>
                  <a:t>small</a:t>
                </a:r>
                <a:r>
                  <a:rPr lang="de-DE" b="1" dirty="0" smtClean="0"/>
                  <a:t> </a:t>
                </a:r>
                <a:r>
                  <a:rPr lang="de-DE" b="1" dirty="0" err="1" smtClean="0"/>
                  <a:t>changes</a:t>
                </a:r>
                <a:r>
                  <a:rPr lang="de-DE" b="1" dirty="0" smtClean="0"/>
                  <a:t> </a:t>
                </a:r>
                <a:r>
                  <a:rPr lang="de-DE" b="1" dirty="0" err="1" smtClean="0"/>
                  <a:t>to</a:t>
                </a:r>
                <a:r>
                  <a:rPr lang="de-DE" b="1" dirty="0" smtClean="0"/>
                  <a:t> </a:t>
                </a:r>
                <a:r>
                  <a:rPr lang="de-DE" b="1" dirty="0" err="1" smtClean="0"/>
                  <a:t>the</a:t>
                </a:r>
                <a:r>
                  <a:rPr lang="de-DE" b="1" dirty="0" smtClean="0"/>
                  <a:t> 802.11ad </a:t>
                </a:r>
                <a:r>
                  <a:rPr lang="de-DE" b="1" dirty="0" err="1" smtClean="0"/>
                  <a:t>frame</a:t>
                </a:r>
                <a:r>
                  <a:rPr lang="de-DE" b="1" dirty="0" smtClean="0"/>
                  <a:t> </a:t>
                </a:r>
                <a:r>
                  <a:rPr lang="de-DE" b="1" dirty="0" err="1" smtClean="0"/>
                  <a:t>structures</a:t>
                </a:r>
                <a:r>
                  <a:rPr lang="de-DE" b="1" dirty="0" smtClean="0"/>
                  <a:t> </a:t>
                </a:r>
                <a:r>
                  <a:rPr lang="de-DE" b="1" dirty="0" err="1" smtClean="0"/>
                  <a:t>and</a:t>
                </a:r>
                <a:r>
                  <a:rPr lang="de-DE" b="1" dirty="0" smtClean="0"/>
                  <a:t> </a:t>
                </a:r>
                <a:r>
                  <a:rPr lang="de-DE" b="1" dirty="0" err="1" smtClean="0"/>
                  <a:t>beamtraining</a:t>
                </a:r>
                <a:r>
                  <a:rPr lang="de-DE" b="1" dirty="0" smtClean="0"/>
                  <a:t> </a:t>
                </a:r>
                <a:r>
                  <a:rPr lang="de-DE" b="1" dirty="0" err="1" smtClean="0"/>
                  <a:t>procedures</a:t>
                </a:r>
                <a:endParaRPr lang="en-US" b="1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700809"/>
                <a:ext cx="7770813" cy="3888432"/>
              </a:xfrm>
              <a:blipFill rotWithShape="1">
                <a:blip r:embed="rId2"/>
                <a:stretch>
                  <a:fillRect l="-628" t="-21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004048" y="6475413"/>
            <a:ext cx="4104456" cy="193947"/>
          </a:xfrm>
        </p:spPr>
        <p:txBody>
          <a:bodyPr/>
          <a:lstStyle/>
          <a:p>
            <a:r>
              <a:rPr lang="en-US" dirty="0" smtClean="0"/>
              <a:t>Dana Ciochina (SONY), Felix Fellhauer (Stuttgart University)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197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C</a:t>
            </a:r>
            <a:r>
              <a:rPr lang="en-US" sz="1800" dirty="0"/>
              <a:t>. </a:t>
            </a:r>
            <a:r>
              <a:rPr lang="en-US" sz="1800" dirty="0" err="1"/>
              <a:t>Cordeiro</a:t>
            </a:r>
            <a:r>
              <a:rPr lang="en-US" sz="1800" dirty="0"/>
              <a:t> </a:t>
            </a:r>
            <a:r>
              <a:rPr lang="en-US" sz="1800" i="1" dirty="0"/>
              <a:t>et al</a:t>
            </a:r>
            <a:r>
              <a:rPr lang="en-US" sz="1800" dirty="0"/>
              <a:t>, </a:t>
            </a:r>
            <a:r>
              <a:rPr lang="en-US" sz="1800" dirty="0" smtClean="0"/>
              <a:t>“Next </a:t>
            </a:r>
            <a:r>
              <a:rPr lang="en-US" sz="1800" dirty="0"/>
              <a:t>Generation </a:t>
            </a:r>
            <a:r>
              <a:rPr lang="en-US" sz="1800" dirty="0" smtClean="0"/>
              <a:t>802.11ad”, doc. 11-14-0606r0.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1800" dirty="0"/>
              <a:t>C. </a:t>
            </a:r>
            <a:r>
              <a:rPr lang="en-US" altLang="en-US" sz="1800" dirty="0" err="1"/>
              <a:t>Capar</a:t>
            </a:r>
            <a:r>
              <a:rPr lang="en-US" altLang="en-US" sz="1800" dirty="0"/>
              <a:t> </a:t>
            </a:r>
            <a:r>
              <a:rPr lang="en-US" altLang="en-US" sz="1800" i="1" dirty="0"/>
              <a:t>et al</a:t>
            </a:r>
            <a:r>
              <a:rPr lang="en-US" altLang="en-US" sz="1800" dirty="0"/>
              <a:t>, “Efficient Beam Selection for Hybrid Beamforming”, IEEE doc. 11-15/1131r0</a:t>
            </a:r>
            <a:r>
              <a:rPr lang="en-US" altLang="en-US" sz="18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A. Kasher, “</a:t>
            </a:r>
            <a:r>
              <a:rPr lang="en-GB" sz="1800" dirty="0" smtClean="0"/>
              <a:t>Beamforming </a:t>
            </a:r>
            <a:r>
              <a:rPr lang="en-GB" sz="1800" dirty="0"/>
              <a:t>Training </a:t>
            </a:r>
            <a:r>
              <a:rPr lang="en-GB" sz="1800" dirty="0" smtClean="0"/>
              <a:t>proposals</a:t>
            </a:r>
            <a:r>
              <a:rPr lang="en-US" sz="1800" dirty="0" smtClean="0"/>
              <a:t>”, </a:t>
            </a:r>
            <a:r>
              <a:rPr lang="en-US" sz="1800" dirty="0"/>
              <a:t>doc. </a:t>
            </a:r>
            <a:r>
              <a:rPr lang="en-US" sz="1800" dirty="0" smtClean="0"/>
              <a:t>11-16-0103r0.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1800" dirty="0"/>
              <a:t>A. </a:t>
            </a:r>
            <a:r>
              <a:rPr lang="en-US" altLang="en-US" sz="1800" dirty="0" err="1"/>
              <a:t>Maltsev</a:t>
            </a:r>
            <a:r>
              <a:rPr lang="en-US" altLang="en-US" sz="1800" dirty="0"/>
              <a:t> </a:t>
            </a:r>
            <a:r>
              <a:rPr lang="en-US" altLang="en-US" sz="1800" i="1" dirty="0"/>
              <a:t>et al</a:t>
            </a:r>
            <a:r>
              <a:rPr lang="en-US" altLang="en-US" sz="1800" dirty="0"/>
              <a:t>, “Extension of Legacy IEEE 802.11ad Channel Models for MIMO and Channel Bonding”, IEEE doc. 11-15/1356r1</a:t>
            </a:r>
            <a:r>
              <a:rPr lang="en-US" altLang="en-US" sz="18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1800" dirty="0"/>
              <a:t>A. </a:t>
            </a:r>
            <a:r>
              <a:rPr lang="en-US" altLang="en-US" sz="1800" dirty="0" err="1"/>
              <a:t>Maltsev</a:t>
            </a:r>
            <a:r>
              <a:rPr lang="en-US" altLang="en-US" sz="1800" dirty="0"/>
              <a:t> </a:t>
            </a:r>
            <a:r>
              <a:rPr lang="en-US" altLang="en-US" sz="1800" i="1" dirty="0"/>
              <a:t>et al</a:t>
            </a:r>
            <a:r>
              <a:rPr lang="en-US" altLang="en-US" sz="1800" dirty="0"/>
              <a:t>, “Channel Models for IEEE 802.11ay”, IEEE </a:t>
            </a:r>
            <a:r>
              <a:rPr lang="en-US" altLang="en-US" sz="1800" dirty="0" smtClean="0"/>
              <a:t>doc. 802.11-15/1150r2.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1800" dirty="0" smtClean="0"/>
              <a:t>F. Fellhauer </a:t>
            </a:r>
            <a:r>
              <a:rPr lang="en-US" altLang="en-US" sz="1800" i="1" dirty="0" smtClean="0"/>
              <a:t>et </a:t>
            </a:r>
            <a:r>
              <a:rPr lang="en-US" altLang="en-US" sz="1800" i="1" dirty="0"/>
              <a:t>al</a:t>
            </a:r>
            <a:r>
              <a:rPr lang="en-US" altLang="en-US" sz="1800" dirty="0"/>
              <a:t>, “Modelling of Spatial Separation in the 11ay Channel Model”, IEEE doc. </a:t>
            </a:r>
            <a:r>
              <a:rPr lang="en-US" altLang="en-US" sz="1800" dirty="0" smtClean="0"/>
              <a:t>802.11-16/0073r1.</a:t>
            </a:r>
            <a:endParaRPr lang="en-US" altLang="en-US" sz="1800" dirty="0"/>
          </a:p>
          <a:p>
            <a:pPr marL="457200" indent="-457200">
              <a:buFont typeface="+mj-lt"/>
              <a:buAutoNum type="arabicPeriod"/>
            </a:pPr>
            <a:endParaRPr lang="en-US" altLang="en-US" sz="1800" dirty="0" smtClean="0"/>
          </a:p>
          <a:p>
            <a:pPr marL="457200" indent="-457200">
              <a:buFont typeface="+mj-lt"/>
              <a:buAutoNum type="arabicPeriod"/>
            </a:pPr>
            <a:endParaRPr lang="en-US" altLang="en-US" sz="1800" dirty="0"/>
          </a:p>
          <a:p>
            <a:pPr marL="457200" indent="-457200">
              <a:buFont typeface="+mj-lt"/>
              <a:buAutoNum type="arabicPeriod"/>
            </a:pPr>
            <a:endParaRPr lang="en-US" sz="1800" dirty="0"/>
          </a:p>
          <a:p>
            <a:pPr marL="457200" indent="-457200">
              <a:buFont typeface="+mj-lt"/>
              <a:buAutoNum type="arabicPeriod"/>
            </a:pPr>
            <a:endParaRPr lang="en-US" altLang="en-US" sz="1800" dirty="0" smtClean="0"/>
          </a:p>
          <a:p>
            <a:pPr marL="457200" indent="-457200">
              <a:buFont typeface="+mj-lt"/>
              <a:buAutoNum type="arabicPeriod"/>
            </a:pPr>
            <a:endParaRPr lang="en-US" alt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16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004048" y="6475413"/>
            <a:ext cx="4104456" cy="193947"/>
          </a:xfrm>
        </p:spPr>
        <p:txBody>
          <a:bodyPr/>
          <a:lstStyle/>
          <a:p>
            <a:r>
              <a:rPr lang="en-US" dirty="0" smtClean="0"/>
              <a:t>Dana Ciochina (SONY), Felix Fellhauer (Stuttgart University)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umsplatzhalt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GB" dirty="0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Dana Ciochina (SONY), Felix Fellhauer (Stuttgart University)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610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Complexity Analysis </a:t>
                </a:r>
                <a14:m>
                  <m:oMath xmlns:m="http://schemas.openxmlformats.org/officeDocument/2006/math">
                    <m:r>
                      <a:rPr lang="de-DE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de-DE" b="1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de-DE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de-DE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MIMO</a:t>
                </a:r>
                <a:endParaRPr lang="en-US" dirty="0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GB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539552" y="5445224"/>
                <a:ext cx="8604448" cy="1042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900" u="sng" dirty="0" smtClean="0">
                    <a:solidFill>
                      <a:schemeClr val="tx1"/>
                    </a:solidFill>
                  </a:rPr>
                  <a:t>Complexity:</a:t>
                </a:r>
              </a:p>
              <a:p>
                <a:pPr marL="1085850" lvl="1" indent="-342900">
                  <a:buFont typeface="Arial" panose="020B0604020202020204" pitchFamily="34" charset="0"/>
                  <a:buChar char="•"/>
                </a:pPr>
                <a:r>
                  <a:rPr lang="en-US" sz="1900" dirty="0" smtClean="0">
                    <a:solidFill>
                      <a:schemeClr val="tx1"/>
                    </a:solidFill>
                  </a:rPr>
                  <a:t>K-Best: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900" b="0" i="1" smtClean="0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9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trainings</m:t>
                        </m:r>
                      </m:sub>
                    </m:sSub>
                    <m:r>
                      <a:rPr lang="de-DE" sz="19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de-DE" sz="19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19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19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sz="19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TX</m:t>
                            </m:r>
                          </m:sub>
                        </m:sSub>
                        <m:r>
                          <a:rPr lang="de-DE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de-DE" sz="19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19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sz="19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RX</m:t>
                            </m:r>
                          </m:sub>
                        </m:sSub>
                      </m:e>
                    </m:d>
                    <m:r>
                      <a:rPr lang="de-DE" sz="19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de-DE" sz="19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beams</m:t>
                        </m:r>
                      </m:sub>
                    </m:sSub>
                    <m:r>
                      <a:rPr lang="de-DE" sz="19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19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de-DE" sz="1900" dirty="0" smtClean="0">
                  <a:solidFill>
                    <a:schemeClr val="tx1"/>
                  </a:solidFill>
                </a:endParaRPr>
              </a:p>
              <a:p>
                <a:pPr marL="1085850" lvl="1" indent="-342900">
                  <a:buFont typeface="Arial" panose="020B0604020202020204" pitchFamily="34" charset="0"/>
                  <a:buChar char="•"/>
                </a:pPr>
                <a:r>
                  <a:rPr lang="de-DE" sz="1900" dirty="0" err="1" smtClean="0">
                    <a:solidFill>
                      <a:schemeClr val="tx1"/>
                    </a:solidFill>
                  </a:rPr>
                  <a:t>Pairwise</a:t>
                </a:r>
                <a:r>
                  <a:rPr lang="de-DE" sz="1900" dirty="0" smtClean="0">
                    <a:solidFill>
                      <a:schemeClr val="tx1"/>
                    </a:solidFill>
                  </a:rPr>
                  <a:t> Search: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9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9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trainings</m:t>
                        </m:r>
                      </m:sub>
                    </m:sSub>
                    <m:r>
                      <a:rPr lang="de-DE" sz="1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de-DE" sz="19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de-DE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9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beams</m:t>
                        </m:r>
                      </m:sub>
                      <m:sup>
                        <m:r>
                          <a:rPr lang="de-DE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</m:sup>
                    </m:sSubSup>
                    <m:r>
                      <a:rPr lang="de-DE" sz="1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["/>
                        <m:endChr m:val="]"/>
                        <m:ctrlPr>
                          <a:rPr lang="de-DE" sz="19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19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19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sz="19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TX</m:t>
                            </m:r>
                          </m:sub>
                        </m:sSub>
                        <m:r>
                          <a:rPr lang="de-DE" sz="19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⋅</m:t>
                        </m:r>
                        <m:sSub>
                          <m:sSubPr>
                            <m:ctrlPr>
                              <a:rPr lang="de-DE" sz="19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19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sz="19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RX</m:t>
                            </m:r>
                          </m:sub>
                        </m:sSub>
                        <m:r>
                          <a:rPr lang="de-DE" sz="19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de-DE" sz="19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19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de-DE" sz="19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sz="19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TX</m:t>
                            </m:r>
                          </m:sub>
                        </m:sSub>
                        <m:r>
                          <a:rPr lang="de-DE" sz="19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−1)⋅</m:t>
                        </m:r>
                        <m:sSub>
                          <m:sSubPr>
                            <m:ctrlPr>
                              <a:rPr lang="de-DE" sz="19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19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de-DE" sz="19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sz="19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RX</m:t>
                            </m:r>
                          </m:sub>
                        </m:sSub>
                        <m:r>
                          <a:rPr lang="de-DE" sz="19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−1)</m:t>
                        </m:r>
                      </m:e>
                    </m:d>
                  </m:oMath>
                </a14:m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445224"/>
                <a:ext cx="8604448" cy="1042017"/>
              </a:xfrm>
              <a:prstGeom prst="rect">
                <a:avLst/>
              </a:prstGeom>
              <a:blipFill rotWithShape="1">
                <a:blip r:embed="rId4"/>
                <a:stretch>
                  <a:fillRect l="-709" t="-2924" b="-6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uppieren 12"/>
          <p:cNvGrpSpPr/>
          <p:nvPr/>
        </p:nvGrpSpPr>
        <p:grpSpPr>
          <a:xfrm>
            <a:off x="1619672" y="1965928"/>
            <a:ext cx="5904657" cy="3623312"/>
            <a:chOff x="1619672" y="1965928"/>
            <a:chExt cx="5904657" cy="3623312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9" t="15876" r="8657" b="13251"/>
            <a:stretch/>
          </p:blipFill>
          <p:spPr>
            <a:xfrm>
              <a:off x="1619672" y="1965928"/>
              <a:ext cx="5904657" cy="3623312"/>
            </a:xfrm>
            <a:prstGeom prst="rect">
              <a:avLst/>
            </a:prstGeom>
          </p:spPr>
        </p:pic>
        <p:cxnSp>
          <p:nvCxnSpPr>
            <p:cNvPr id="10" name="Gerader Verbinder 9"/>
            <p:cNvCxnSpPr>
              <a:stCxn id="14" idx="2"/>
            </p:cNvCxnSpPr>
            <p:nvPr/>
          </p:nvCxnSpPr>
          <p:spPr bwMode="auto">
            <a:xfrm flipH="1">
              <a:off x="3851919" y="1967354"/>
              <a:ext cx="1" cy="3251939"/>
            </a:xfrm>
            <a:prstGeom prst="line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" name="Textfeld 13"/>
          <p:cNvSpPr txBox="1"/>
          <p:nvPr/>
        </p:nvSpPr>
        <p:spPr>
          <a:xfrm>
            <a:off x="3203847" y="1628800"/>
            <a:ext cx="1296145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as in slide 12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idx="14"/>
          </p:nvPr>
        </p:nvSpPr>
        <p:spPr>
          <a:xfrm>
            <a:off x="5004048" y="6475413"/>
            <a:ext cx="4104456" cy="193947"/>
          </a:xfrm>
        </p:spPr>
        <p:txBody>
          <a:bodyPr/>
          <a:lstStyle/>
          <a:p>
            <a:r>
              <a:rPr lang="en-US" dirty="0" smtClean="0"/>
              <a:t>Dana Ciochina (SONY), Felix Fellhauer (Stuttgart University)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771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Performance </a:t>
            </a:r>
            <a:r>
              <a:rPr lang="en-US" dirty="0" smtClean="0"/>
              <a:t>comparison (continued)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GB" dirty="0" smtClean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855" y="1484784"/>
            <a:ext cx="6336701" cy="4752526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004048" y="6475413"/>
            <a:ext cx="4104456" cy="193947"/>
          </a:xfrm>
        </p:spPr>
        <p:txBody>
          <a:bodyPr/>
          <a:lstStyle/>
          <a:p>
            <a:r>
              <a:rPr lang="en-US" dirty="0" smtClean="0"/>
              <a:t>Dana Ciochina (SONY), Felix Fellhauer (Stuttgart University)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46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831975"/>
            <a:ext cx="8350696" cy="4264025"/>
          </a:xfrm>
          <a:ln/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b="0" dirty="0" smtClean="0">
                <a:solidFill>
                  <a:schemeClr val="tx1"/>
                </a:solidFill>
              </a:rPr>
              <a:t>Beam training for Hybrid MIMO in 11ay can be expensive as number of possible beam combinations grows exponentially with number of antenna arrays.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2000" b="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b="0" dirty="0" smtClean="0">
                <a:solidFill>
                  <a:schemeClr val="tx1"/>
                </a:solidFill>
              </a:rPr>
              <a:t>This contribution proposes a low complexity beam training method for 11ay.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2000" b="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b="0" dirty="0" smtClean="0">
                <a:solidFill>
                  <a:schemeClr val="tx1"/>
                </a:solidFill>
              </a:rPr>
              <a:t>The proposed method can be supported with minimal changes in protocols and frame structures of sector level sweep (SLS) and beam refinement phase (BRP) of 11ad.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2000" b="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b="0" dirty="0">
                <a:solidFill>
                  <a:schemeClr val="tx1"/>
                </a:solidFill>
              </a:rPr>
              <a:t>R</a:t>
            </a:r>
            <a:r>
              <a:rPr lang="en-US" sz="2000" b="0" dirty="0" smtClean="0">
                <a:solidFill>
                  <a:schemeClr val="tx1"/>
                </a:solidFill>
              </a:rPr>
              <a:t>esults show significant reduction in complexity and negligible losses in resulting MIMO capacity compared to exhaustive search.</a:t>
            </a:r>
          </a:p>
          <a:p>
            <a:pPr marL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004048" y="6475413"/>
            <a:ext cx="4104456" cy="193947"/>
          </a:xfrm>
        </p:spPr>
        <p:txBody>
          <a:bodyPr/>
          <a:lstStyle/>
          <a:p>
            <a:r>
              <a:rPr lang="en-US" dirty="0" smtClean="0"/>
              <a:t>Dana Ciochina (SONY), Felix Fellhauer (Stuttgart University)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smtClean="0"/>
              <a:t>March 2016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GB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239015" y="1466775"/>
                <a:ext cx="410597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/>
                    </a:solidFill>
                  </a:rPr>
                  <a:t>Hybrid Beamforming consists of [1]:</a:t>
                </a:r>
              </a:p>
              <a:p>
                <a:pPr marL="342900" indent="-342900">
                  <a:buFont typeface="+mj-lt"/>
                  <a:buAutoNum type="arabicParenR"/>
                </a:pPr>
                <a:r>
                  <a:rPr lang="en-US" sz="1600" dirty="0" smtClean="0">
                    <a:solidFill>
                      <a:schemeClr val="tx1"/>
                    </a:solidFill>
                  </a:rPr>
                  <a:t>analog beamforming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 find PAA setup to enable communication</a:t>
                </a:r>
              </a:p>
              <a:p>
                <a:pPr marL="342900" indent="-342900">
                  <a:buFont typeface="+mj-lt"/>
                  <a:buAutoNum type="arabicParenR"/>
                </a:pPr>
                <a:r>
                  <a:rPr lang="en-US" sz="1600" dirty="0" smtClean="0">
                    <a:solidFill>
                      <a:schemeClr val="tx1"/>
                    </a:solidFill>
                  </a:rPr>
                  <a:t>digital beamforming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 find finer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precoders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for fixed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1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eff</m:t>
                        </m:r>
                      </m:sub>
                    </m:sSub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 to enable simultaneous transmission of multiple streams</a:t>
                </a:r>
              </a:p>
              <a:p>
                <a:endParaRPr lang="en-US" sz="1600" dirty="0" smtClean="0">
                  <a:solidFill>
                    <a:schemeClr val="tx1"/>
                  </a:solidFill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sz="1600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1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eff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, digital </a:t>
                </a:r>
                <a:r>
                  <a:rPr lang="en-US" sz="1600" dirty="0" err="1">
                    <a:solidFill>
                      <a:schemeClr val="tx1"/>
                    </a:solidFill>
                  </a:rPr>
                  <a:t>beamformers</a:t>
                </a:r>
                <a:r>
                  <a:rPr lang="en-US" sz="1600" dirty="0">
                    <a:solidFill>
                      <a:schemeClr val="tx1"/>
                    </a:solidFill>
                  </a:rPr>
                  <a:t> can be found in closed form as in .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11n/ac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15" y="1466775"/>
                <a:ext cx="4105973" cy="2308324"/>
              </a:xfrm>
              <a:prstGeom prst="rect">
                <a:avLst/>
              </a:prstGeom>
              <a:blipFill rotWithShape="0">
                <a:blip r:embed="rId3"/>
                <a:stretch>
                  <a:fillRect l="-742" t="-794" b="-2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239015" y="4094204"/>
                <a:ext cx="4634610" cy="2359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u="sng" dirty="0">
                    <a:solidFill>
                      <a:schemeClr val="tx1"/>
                    </a:solidFill>
                  </a:rPr>
                  <a:t>We focus on </a:t>
                </a:r>
                <a:r>
                  <a:rPr lang="en-US" sz="1600" u="sng" dirty="0" smtClean="0">
                    <a:solidFill>
                      <a:schemeClr val="tx1"/>
                    </a:solidFill>
                  </a:rPr>
                  <a:t>1</a:t>
                </a:r>
                <a:r>
                  <a:rPr lang="en-US" sz="1600" u="sng" dirty="0">
                    <a:solidFill>
                      <a:schemeClr val="tx1"/>
                    </a:solidFill>
                  </a:rPr>
                  <a:t>):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</a:rPr>
                  <a:t>A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ssume </a:t>
                </a:r>
                <a:r>
                  <a:rPr lang="en-US" sz="1600" dirty="0">
                    <a:solidFill>
                      <a:schemeClr val="tx1"/>
                    </a:solidFill>
                  </a:rPr>
                  <a:t>a </a:t>
                </a:r>
                <a14:m>
                  <m:oMath xmlns:m="http://schemas.openxmlformats.org/officeDocument/2006/math">
                    <m:r>
                      <a:rPr lang="de-DE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de-DE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MIMO case, but easy to generalize </a:t>
                </a:r>
              </a:p>
              <a:p>
                <a:r>
                  <a:rPr lang="en-US" sz="1600" dirty="0" smtClean="0">
                    <a:solidFill>
                      <a:schemeClr val="tx1"/>
                    </a:solidFill>
                  </a:rPr>
                  <a:t>Our </a:t>
                </a:r>
                <a:r>
                  <a:rPr lang="en-US" sz="1600" dirty="0">
                    <a:solidFill>
                      <a:schemeClr val="tx1"/>
                    </a:solidFill>
                  </a:rPr>
                  <a:t>goal is to find beam indices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:</a:t>
                </a:r>
                <a:endParaRPr lang="en-US" sz="1600" dirty="0">
                  <a:solidFill>
                    <a:schemeClr val="tx1"/>
                  </a:solidFill>
                </a:endParaRPr>
              </a:p>
              <a:p>
                <a:pPr marL="180000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DE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de-DE" sz="16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de-DE" sz="1600" dirty="0">
                    <a:solidFill>
                      <a:schemeClr val="tx1"/>
                    </a:solidFill>
                    <a:latin typeface="+mn-lt"/>
                  </a:rPr>
                  <a:t>beam </a:t>
                </a:r>
                <a:r>
                  <a:rPr lang="de-DE" sz="1600" dirty="0" err="1">
                    <a:solidFill>
                      <a:schemeClr val="tx1"/>
                    </a:solidFill>
                    <a:latin typeface="+mn-lt"/>
                  </a:rPr>
                  <a:t>index</a:t>
                </a:r>
                <a:r>
                  <a:rPr lang="de-DE" sz="16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de-DE" sz="1600" dirty="0" err="1">
                    <a:solidFill>
                      <a:schemeClr val="tx1"/>
                    </a:solidFill>
                    <a:latin typeface="+mn-lt"/>
                  </a:rPr>
                  <a:t>for</a:t>
                </a:r>
                <a:r>
                  <a:rPr lang="de-DE" sz="16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de-DE" sz="1600" dirty="0" smtClean="0">
                    <a:solidFill>
                      <a:schemeClr val="tx1"/>
                    </a:solidFill>
                    <a:latin typeface="+mn-lt"/>
                  </a:rPr>
                  <a:t>1</a:t>
                </a:r>
                <a:r>
                  <a:rPr lang="de-DE" sz="1600" baseline="30000" dirty="0" smtClean="0">
                    <a:solidFill>
                      <a:schemeClr val="tx1"/>
                    </a:solidFill>
                    <a:latin typeface="+mn-lt"/>
                  </a:rPr>
                  <a:t>st</a:t>
                </a:r>
                <a:r>
                  <a:rPr lang="de-DE" sz="16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de-DE" sz="1600" dirty="0">
                    <a:solidFill>
                      <a:schemeClr val="tx1"/>
                    </a:solidFill>
                    <a:latin typeface="+mn-lt"/>
                  </a:rPr>
                  <a:t>TX PAA</a:t>
                </a:r>
                <a:endParaRPr lang="de-DE" sz="1600" i="1" dirty="0">
                  <a:solidFill>
                    <a:schemeClr val="tx1"/>
                  </a:solidFill>
                  <a:latin typeface="+mn-lt"/>
                </a:endParaRPr>
              </a:p>
              <a:p>
                <a:pPr marL="180000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DE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1600" dirty="0" smtClean="0">
                    <a:solidFill>
                      <a:schemeClr val="tx1"/>
                    </a:solidFill>
                    <a:latin typeface="+mn-lt"/>
                  </a:rPr>
                  <a:t>beam index </a:t>
                </a:r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for 2</a:t>
                </a:r>
                <a:r>
                  <a:rPr lang="en-US" sz="1600" baseline="30000" dirty="0">
                    <a:solidFill>
                      <a:schemeClr val="tx1"/>
                    </a:solidFill>
                    <a:latin typeface="+mn-lt"/>
                  </a:rPr>
                  <a:t>nd</a:t>
                </a:r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 TX PAA</a:t>
                </a:r>
              </a:p>
              <a:p>
                <a:pPr marL="180000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de-DE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de-DE" sz="1600" i="1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de-DE" sz="1600" dirty="0">
                    <a:solidFill>
                      <a:schemeClr val="tx1"/>
                    </a:solidFill>
                    <a:latin typeface="+mn-lt"/>
                  </a:rPr>
                  <a:t>beam </a:t>
                </a:r>
                <a:r>
                  <a:rPr lang="de-DE" sz="1600" dirty="0" err="1">
                    <a:solidFill>
                      <a:schemeClr val="tx1"/>
                    </a:solidFill>
                    <a:latin typeface="+mn-lt"/>
                  </a:rPr>
                  <a:t>index</a:t>
                </a:r>
                <a:r>
                  <a:rPr lang="de-DE" sz="16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de-DE" sz="1600" dirty="0" err="1">
                    <a:solidFill>
                      <a:schemeClr val="tx1"/>
                    </a:solidFill>
                    <a:latin typeface="+mn-lt"/>
                  </a:rPr>
                  <a:t>for</a:t>
                </a:r>
                <a:r>
                  <a:rPr lang="de-DE" sz="1600" dirty="0">
                    <a:solidFill>
                      <a:schemeClr val="tx1"/>
                    </a:solidFill>
                    <a:latin typeface="+mn-lt"/>
                  </a:rPr>
                  <a:t> 1</a:t>
                </a:r>
                <a:r>
                  <a:rPr lang="de-DE" sz="1600" baseline="30000" dirty="0">
                    <a:solidFill>
                      <a:schemeClr val="tx1"/>
                    </a:solidFill>
                    <a:latin typeface="+mn-lt"/>
                  </a:rPr>
                  <a:t>st</a:t>
                </a:r>
                <a:r>
                  <a:rPr lang="de-DE" sz="1600" dirty="0">
                    <a:solidFill>
                      <a:schemeClr val="tx1"/>
                    </a:solidFill>
                    <a:latin typeface="+mn-lt"/>
                  </a:rPr>
                  <a:t> RX PAA</a:t>
                </a:r>
                <a:endParaRPr lang="de-DE" sz="1600" i="1" dirty="0">
                  <a:solidFill>
                    <a:schemeClr val="tx1"/>
                  </a:solidFill>
                  <a:latin typeface="+mn-lt"/>
                </a:endParaRPr>
              </a:p>
              <a:p>
                <a:pPr marL="180000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de-DE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 beam index for 2</a:t>
                </a:r>
                <a:r>
                  <a:rPr lang="en-US" sz="1600" baseline="30000" dirty="0">
                    <a:solidFill>
                      <a:schemeClr val="tx1"/>
                    </a:solidFill>
                    <a:latin typeface="+mn-lt"/>
                  </a:rPr>
                  <a:t>nd</a:t>
                </a:r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 RX PAA</a:t>
                </a:r>
              </a:p>
              <a:p>
                <a:endParaRPr lang="en-US" sz="1600" dirty="0">
                  <a:solidFill>
                    <a:schemeClr val="tx1"/>
                  </a:solidFill>
                </a:endParaRPr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15" y="4094204"/>
                <a:ext cx="4634610" cy="2359620"/>
              </a:xfrm>
              <a:prstGeom prst="rect">
                <a:avLst/>
              </a:prstGeom>
              <a:blipFill rotWithShape="0">
                <a:blip r:embed="rId4"/>
                <a:stretch>
                  <a:fillRect l="-658" t="-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5220072" y="4653136"/>
                <a:ext cx="3805224" cy="1001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/>
                    </a:solidFill>
                  </a:rPr>
                  <a:t>such that we obtain:</a:t>
                </a:r>
              </a:p>
              <a:p>
                <a:endParaRPr lang="en-US" sz="16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de-DE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de-DE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de-DE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eff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de-DE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de-DE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de-DE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4653136"/>
                <a:ext cx="3805224" cy="1001621"/>
              </a:xfrm>
              <a:prstGeom prst="rect">
                <a:avLst/>
              </a:prstGeom>
              <a:blipFill rotWithShape="0">
                <a:blip r:embed="rId5"/>
                <a:stretch>
                  <a:fillRect l="-800"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4114800" y="2971799"/>
                <a:ext cx="67322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/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971799"/>
                <a:ext cx="673224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0909" t="-172131" r="-104545" b="-257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Geschweifte Klammer rechts 14"/>
          <p:cNvSpPr/>
          <p:nvPr/>
        </p:nvSpPr>
        <p:spPr bwMode="auto">
          <a:xfrm>
            <a:off x="4932040" y="4924827"/>
            <a:ext cx="133896" cy="952445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1412" y="1509107"/>
            <a:ext cx="4518669" cy="23743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6228184" y="1297498"/>
                <a:ext cx="2880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de-D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1297498"/>
                <a:ext cx="288032" cy="33855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6228184" y="3156465"/>
                <a:ext cx="2880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3156465"/>
                <a:ext cx="288032" cy="33855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6874775" y="1297498"/>
                <a:ext cx="2880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de-D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4775" y="1297498"/>
                <a:ext cx="288032" cy="338554"/>
              </a:xfrm>
              <a:prstGeom prst="rect">
                <a:avLst/>
              </a:prstGeom>
              <a:blipFill rotWithShape="0">
                <a:blip r:embed="rId10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6874775" y="3156465"/>
                <a:ext cx="2880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4775" y="3156465"/>
                <a:ext cx="288032" cy="338554"/>
              </a:xfrm>
              <a:prstGeom prst="rect">
                <a:avLst/>
              </a:prstGeom>
              <a:blipFill rotWithShape="0">
                <a:blip r:embed="rId11"/>
                <a:stretch>
                  <a:fillRect r="-2128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ooter Placeholder 4"/>
          <p:cNvSpPr>
            <a:spLocks noGrp="1"/>
          </p:cNvSpPr>
          <p:nvPr>
            <p:ph type="ftr" idx="14"/>
          </p:nvPr>
        </p:nvSpPr>
        <p:spPr>
          <a:xfrm>
            <a:off x="5004048" y="6475413"/>
            <a:ext cx="4104456" cy="193947"/>
          </a:xfrm>
        </p:spPr>
        <p:txBody>
          <a:bodyPr/>
          <a:lstStyle/>
          <a:p>
            <a:r>
              <a:rPr lang="en-US" dirty="0" smtClean="0"/>
              <a:t>Dana Ciochina (SONY), Felix Fellhauer (Stuttgart University)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848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231475" y="1692913"/>
                <a:ext cx="4988597" cy="3735489"/>
              </a:xfrm>
            </p:spPr>
            <p:txBody>
              <a:bodyPr>
                <a:normAutofit lnSpcReduction="10000"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b="0" dirty="0" smtClean="0"/>
                  <a:t>Analog beamforming: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800" b="0" dirty="0" smtClean="0"/>
                  <a:t>find </a:t>
                </a:r>
                <a:r>
                  <a:rPr lang="en-US" sz="1800" b="0" dirty="0"/>
                  <a:t>beams which can achieve largest MIMO </a:t>
                </a:r>
                <a:r>
                  <a:rPr lang="en-US" sz="1800" b="0" dirty="0" smtClean="0"/>
                  <a:t>capacity without prior CSI</a:t>
                </a:r>
                <a:endParaRPr lang="en-US" sz="1800" b="0" dirty="0">
                  <a:solidFill>
                    <a:srgbClr val="FF0000"/>
                  </a:solidFill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800" b="0" dirty="0">
                    <a:solidFill>
                      <a:schemeClr val="tx1"/>
                    </a:solidFill>
                  </a:rPr>
                  <a:t>minimize </a:t>
                </a:r>
                <a:r>
                  <a:rPr lang="en-US" sz="1800" b="0" dirty="0" smtClean="0">
                    <a:solidFill>
                      <a:schemeClr val="tx1"/>
                    </a:solidFill>
                  </a:rPr>
                  <a:t>amount of necessary training phases / channel </a:t>
                </a:r>
                <a:r>
                  <a:rPr lang="en-US" sz="1800" b="0" dirty="0" smtClean="0"/>
                  <a:t>estimations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</a:rPr>
                  <a:t>Exhaustive search </a:t>
                </a:r>
                <a:r>
                  <a:rPr lang="en-US" sz="1800" b="0" dirty="0">
                    <a:solidFill>
                      <a:schemeClr val="tx1"/>
                    </a:solidFill>
                  </a:rPr>
                  <a:t>complexity of </a:t>
                </a:r>
                <a:r>
                  <a:rPr lang="en-US" sz="1800" b="0" dirty="0" smtClean="0">
                    <a:solidFill>
                      <a:schemeClr val="tx1"/>
                    </a:solidFill>
                  </a:rPr>
                  <a:t>2×2 MIMO</a:t>
                </a:r>
                <a:r>
                  <a:rPr lang="en-US" sz="1800" b="0" dirty="0">
                    <a:solidFill>
                      <a:schemeClr val="tx1"/>
                    </a:solidFill>
                  </a:rPr>
                  <a:t>: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8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18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total</m:t>
                          </m:r>
                        </m:sub>
                      </m:sSub>
                      <m:r>
                        <a:rPr lang="de-DE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Sup>
                        <m:sSubSupPr>
                          <m:ctrlPr>
                            <a:rPr lang="de-DE" sz="18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18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beamsTX</m:t>
                          </m:r>
                        </m:sub>
                        <m:sup>
                          <m:r>
                            <a:rPr lang="de-DE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⋅</m:t>
                      </m:r>
                      <m:sSubSup>
                        <m:sSubSupPr>
                          <m:ctrlPr>
                            <a:rPr lang="de-DE" sz="18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18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beamsRX</m:t>
                          </m:r>
                        </m:sub>
                        <m:sup>
                          <m:r>
                            <a:rPr lang="de-DE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1800" dirty="0">
                    <a:solidFill>
                      <a:schemeClr val="tx1"/>
                    </a:solidFill>
                  </a:rPr>
                  <a:t>HPBW: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90°</a:t>
                </a:r>
                <a:r>
                  <a:rPr lang="en-US" sz="1800" dirty="0">
                    <a:solidFill>
                      <a:schemeClr val="tx1"/>
                    </a:solidFill>
                  </a:rPr>
                  <a:t>→ 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7 </a:t>
                </a:r>
                <a:r>
                  <a:rPr lang="en-US" sz="1800" dirty="0">
                    <a:solidFill>
                      <a:schemeClr val="tx1"/>
                    </a:solidFill>
                  </a:rPr>
                  <a:t>Beams 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8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total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=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2401</a:t>
                </a:r>
              </a:p>
              <a:p>
                <a:pPr lvl="1"/>
                <a:r>
                  <a:rPr lang="en-US" sz="1800" dirty="0" smtClean="0">
                    <a:solidFill>
                      <a:schemeClr val="tx1"/>
                    </a:solidFill>
                  </a:rPr>
                  <a:t>HPBW</a:t>
                </a:r>
                <a:r>
                  <a:rPr lang="en-US" sz="1800" dirty="0">
                    <a:solidFill>
                      <a:schemeClr val="tx1"/>
                    </a:solidFill>
                  </a:rPr>
                  <a:t>: 60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°→ 19 </a:t>
                </a:r>
                <a:r>
                  <a:rPr lang="en-US" sz="1800" dirty="0">
                    <a:solidFill>
                      <a:schemeClr val="tx1"/>
                    </a:solidFill>
                  </a:rPr>
                  <a:t>Beams 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8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total</m:t>
                        </m:r>
                      </m:sub>
                    </m:sSub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= 1.3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18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1800" dirty="0" smtClean="0">
                    <a:solidFill>
                      <a:schemeClr val="tx1"/>
                    </a:solidFill>
                  </a:rPr>
                  <a:t>HPBW</a:t>
                </a:r>
                <a:r>
                  <a:rPr lang="en-US" sz="1800" dirty="0">
                    <a:solidFill>
                      <a:schemeClr val="tx1"/>
                    </a:solidFill>
                  </a:rPr>
                  <a:t>: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30°→ 49 Beams </a:t>
                </a:r>
                <a:r>
                  <a:rPr lang="en-US" sz="1800" dirty="0">
                    <a:solidFill>
                      <a:schemeClr val="tx1"/>
                    </a:solidFill>
                  </a:rPr>
                  <a:t>→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8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total</m:t>
                        </m:r>
                      </m:sub>
                    </m:sSub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= 5.8∙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>
                    <a:solidFill>
                      <a:schemeClr val="tx1"/>
                    </a:solidFill>
                  </a:rPr>
                  <a:t>Pairwise Search </a:t>
                </a:r>
                <a:r>
                  <a:rPr lang="en-US" sz="1800" b="0" dirty="0" smtClean="0">
                    <a:solidFill>
                      <a:schemeClr val="tx1"/>
                    </a:solidFill>
                  </a:rPr>
                  <a:t>[2] requires several rounds of (reduced) exhaustive searches </a:t>
                </a:r>
                <a:endParaRPr lang="en-US" sz="1800" b="0" dirty="0">
                  <a:solidFill>
                    <a:schemeClr val="tx1"/>
                  </a:solidFill>
                </a:endParaRPr>
              </a:p>
              <a:p>
                <a:pPr marL="457200" lvl="1" indent="0"/>
                <a:endParaRPr lang="en-US" b="0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1475" y="1692913"/>
                <a:ext cx="4988597" cy="3735489"/>
              </a:xfrm>
              <a:blipFill rotWithShape="0">
                <a:blip r:embed="rId3"/>
                <a:stretch>
                  <a:fillRect l="-856" t="-1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GB" dirty="0"/>
          </a:p>
        </p:txBody>
      </p:sp>
      <p:pic>
        <p:nvPicPr>
          <p:cNvPr id="7" name="Grafik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5" t="6517" r="13421" b="2484"/>
          <a:stretch/>
        </p:blipFill>
        <p:spPr>
          <a:xfrm>
            <a:off x="5220072" y="1852037"/>
            <a:ext cx="3613897" cy="2996363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696912" y="5529426"/>
            <a:ext cx="808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Minimize amount of necessary training phases / channel estimations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Reuse as much as possible </a:t>
            </a:r>
            <a:r>
              <a:rPr lang="en-US" sz="2000" dirty="0" smtClean="0">
                <a:solidFill>
                  <a:schemeClr val="tx1"/>
                </a:solidFill>
              </a:rPr>
              <a:t>11.ad </a:t>
            </a:r>
            <a:r>
              <a:rPr lang="en-US" sz="2000" dirty="0">
                <a:solidFill>
                  <a:schemeClr val="tx1"/>
                </a:solidFill>
              </a:rPr>
              <a:t>frame structures and </a:t>
            </a:r>
            <a:r>
              <a:rPr lang="en-US" sz="2000" dirty="0" smtClean="0">
                <a:solidFill>
                  <a:schemeClr val="tx1"/>
                </a:solidFill>
              </a:rPr>
              <a:t>protocols</a:t>
            </a:r>
            <a:endParaRPr lang="en-US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5501834" y="4797152"/>
            <a:ext cx="3174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capacity </a:t>
            </a:r>
            <a:r>
              <a:rPr lang="en-US" sz="1400" dirty="0">
                <a:solidFill>
                  <a:schemeClr val="tx1"/>
                </a:solidFill>
              </a:rPr>
              <a:t>landscape [6</a:t>
            </a:r>
            <a:r>
              <a:rPr lang="en-US" sz="1400" dirty="0" smtClean="0">
                <a:solidFill>
                  <a:schemeClr val="tx1"/>
                </a:solidFill>
              </a:rPr>
              <a:t>] with 90°HPBW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idx="14"/>
          </p:nvPr>
        </p:nvSpPr>
        <p:spPr>
          <a:xfrm>
            <a:off x="5004048" y="6475413"/>
            <a:ext cx="4104456" cy="193947"/>
          </a:xfrm>
        </p:spPr>
        <p:txBody>
          <a:bodyPr/>
          <a:lstStyle/>
          <a:p>
            <a:r>
              <a:rPr lang="en-US" dirty="0" smtClean="0"/>
              <a:t>Dana Ciochina (SONY), Felix Fellhauer (Stuttgart University)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423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246" y="1442241"/>
            <a:ext cx="6713508" cy="258850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stage approach in 11ad [3]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4080890"/>
            <a:ext cx="7770813" cy="2156422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S</a:t>
            </a:r>
            <a:r>
              <a:rPr lang="en-US" sz="2200" dirty="0" smtClean="0">
                <a:solidFill>
                  <a:schemeClr val="tx1"/>
                </a:solidFill>
              </a:rPr>
              <a:t>ector level sweep (SLS)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</a:rPr>
              <a:t>train transmit </a:t>
            </a:r>
            <a:r>
              <a:rPr lang="en-US" sz="1900" dirty="0" err="1" smtClean="0">
                <a:solidFill>
                  <a:schemeClr val="tx1"/>
                </a:solidFill>
              </a:rPr>
              <a:t>beamformers</a:t>
            </a:r>
            <a:r>
              <a:rPr lang="en-US" sz="1900" dirty="0" smtClean="0">
                <a:solidFill>
                  <a:schemeClr val="tx1"/>
                </a:solidFill>
              </a:rPr>
              <a:t> by sector sweeps (SSW) vs quasi-</a:t>
            </a:r>
            <a:r>
              <a:rPr lang="en-US" sz="1900" dirty="0" err="1" smtClean="0">
                <a:solidFill>
                  <a:schemeClr val="tx1"/>
                </a:solidFill>
              </a:rPr>
              <a:t>omni</a:t>
            </a:r>
            <a:r>
              <a:rPr lang="en-US" sz="1900" dirty="0" smtClean="0">
                <a:solidFill>
                  <a:schemeClr val="tx1"/>
                </a:solidFill>
              </a:rPr>
              <a:t> receive </a:t>
            </a:r>
            <a:r>
              <a:rPr lang="en-US" sz="1900" dirty="0" err="1" smtClean="0">
                <a:solidFill>
                  <a:schemeClr val="tx1"/>
                </a:solidFill>
              </a:rPr>
              <a:t>beamformers</a:t>
            </a:r>
            <a:endParaRPr lang="en-US" sz="19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Beam refinement phase (BRP)</a:t>
            </a:r>
          </a:p>
          <a:p>
            <a:pPr marL="74295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i</a:t>
            </a:r>
            <a:r>
              <a:rPr lang="en-US" sz="1900" dirty="0" smtClean="0">
                <a:solidFill>
                  <a:schemeClr val="tx1"/>
                </a:solidFill>
              </a:rPr>
              <a:t>mprove receive </a:t>
            </a:r>
            <a:r>
              <a:rPr lang="en-US" sz="1900" dirty="0" err="1" smtClean="0">
                <a:solidFill>
                  <a:schemeClr val="tx1"/>
                </a:solidFill>
              </a:rPr>
              <a:t>beamformers</a:t>
            </a:r>
            <a:r>
              <a:rPr lang="en-US" sz="1900" dirty="0" smtClean="0">
                <a:solidFill>
                  <a:schemeClr val="tx1"/>
                </a:solidFill>
              </a:rPr>
              <a:t> (optional MID </a:t>
            </a:r>
            <a:r>
              <a:rPr lang="en-US" sz="1900" dirty="0" err="1" smtClean="0">
                <a:solidFill>
                  <a:schemeClr val="tx1"/>
                </a:solidFill>
              </a:rPr>
              <a:t>subphase</a:t>
            </a:r>
            <a:r>
              <a:rPr lang="en-US" sz="1900" dirty="0" smtClean="0">
                <a:solidFill>
                  <a:schemeClr val="tx1"/>
                </a:solidFill>
              </a:rPr>
              <a:t>)</a:t>
            </a:r>
          </a:p>
          <a:p>
            <a:pPr marL="74295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i</a:t>
            </a:r>
            <a:r>
              <a:rPr lang="en-US" sz="1900" dirty="0" smtClean="0">
                <a:solidFill>
                  <a:schemeClr val="tx1"/>
                </a:solidFill>
              </a:rPr>
              <a:t>mprove transmit-receive beam combinations (optional BC phase)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idx="14"/>
          </p:nvPr>
        </p:nvSpPr>
        <p:spPr>
          <a:xfrm>
            <a:off x="5004048" y="6475413"/>
            <a:ext cx="4104456" cy="193947"/>
          </a:xfrm>
        </p:spPr>
        <p:txBody>
          <a:bodyPr/>
          <a:lstStyle/>
          <a:p>
            <a:r>
              <a:rPr lang="en-US" dirty="0" smtClean="0"/>
              <a:t>Dana Ciochina (SONY), Felix Fellhauer (Stuttgart University)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538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r>
              <a:rPr lang="de-DE" dirty="0" err="1" smtClean="0"/>
              <a:t>Overview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/>
              <a:t>p</a:t>
            </a:r>
            <a:r>
              <a:rPr lang="de-DE" dirty="0" err="1" smtClean="0"/>
              <a:t>roposed</a:t>
            </a:r>
            <a:r>
              <a:rPr lang="de-DE" dirty="0" smtClean="0"/>
              <a:t> </a:t>
            </a:r>
            <a:r>
              <a:rPr lang="de-DE" dirty="0" err="1" smtClean="0"/>
              <a:t>approach</a:t>
            </a:r>
            <a:r>
              <a:rPr lang="de-DE" dirty="0" smtClean="0"/>
              <a:t> 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830388"/>
                <a:ext cx="8784976" cy="4550940"/>
              </a:xfrm>
            </p:spPr>
            <p:txBody>
              <a:bodyPr>
                <a:normAutofit fontScale="70000" lnSpcReduction="20000"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100" dirty="0" smtClean="0"/>
                  <a:t>SLS stage </a:t>
                </a:r>
                <a:r>
                  <a:rPr lang="en-US" sz="3100" b="0" dirty="0" smtClean="0"/>
                  <a:t>(assuming </a:t>
                </a:r>
                <a14:m>
                  <m:oMath xmlns:m="http://schemas.openxmlformats.org/officeDocument/2006/math"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</m:t>
                    </m:r>
                  </m:oMath>
                </a14:m>
                <a:r>
                  <a:rPr lang="en-US" sz="3100" b="0" dirty="0" smtClean="0"/>
                  <a:t> MIMO case)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700" dirty="0" smtClean="0"/>
                  <a:t>Two independent SISO trainings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700" dirty="0" smtClean="0">
                    <a:solidFill>
                      <a:schemeClr val="tx1"/>
                    </a:solidFill>
                  </a:rPr>
                  <a:t>During the training sequence a score vector for each PAA is measured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700" dirty="0" smtClean="0">
                    <a:solidFill>
                      <a:schemeClr val="tx1"/>
                    </a:solidFill>
                  </a:rPr>
                  <a:t>Scores indicate the quality of every beam index at each PAA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700" dirty="0" smtClean="0">
                    <a:solidFill>
                      <a:schemeClr val="tx1"/>
                    </a:solidFill>
                  </a:rPr>
                  <a:t>Values can be based on SNR or RSSI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27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100" dirty="0" smtClean="0"/>
                  <a:t>Improved BRP</a:t>
                </a:r>
                <a:r>
                  <a:rPr lang="en-US" sz="3100" b="0" dirty="0" smtClean="0"/>
                  <a:t> </a:t>
                </a:r>
              </a:p>
              <a:p>
                <a:pPr marL="914400" lvl="1" indent="-4572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2700" dirty="0" smtClean="0"/>
                  <a:t>Combination of best scored beams from SLS does not necessarily give best MIMO capacity but provides a good starting point</a:t>
                </a:r>
                <a:br>
                  <a:rPr lang="en-US" sz="2700" dirty="0" smtClean="0"/>
                </a:br>
                <a14:m>
                  <m:oMath xmlns:m="http://schemas.openxmlformats.org/officeDocument/2006/math">
                    <m:r>
                      <a:rPr lang="en-US" sz="27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700" dirty="0"/>
                  <a:t> </a:t>
                </a:r>
                <a:r>
                  <a:rPr lang="en-US" sz="2700" dirty="0" smtClean="0"/>
                  <a:t>Second training phase considering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700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700" b="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de-DE" sz="2700" b="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de-DE" sz="27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7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700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700" b="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de-DE" sz="2700" b="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e-DE" sz="27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700" dirty="0" smtClean="0"/>
                  <a:t> in addition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700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700" b="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de-DE" sz="2700" b="0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US" sz="27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700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700" b="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de-DE" sz="2700" b="0" i="1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</m:oMath>
                </a14:m>
                <a:endParaRPr lang="en-US" sz="2700" dirty="0" smtClean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700" dirty="0" smtClean="0"/>
                  <a:t>Make use of a priori information from SLS stage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700" dirty="0" smtClean="0"/>
                  <a:t>2 methods to consider MIMO channel capacity  </a:t>
                </a:r>
              </a:p>
              <a:p>
                <a:pPr marL="1314450" lvl="2" indent="-457200">
                  <a:buFont typeface="Times New Roman" panose="02020603050405020304" pitchFamily="18" charset="0"/>
                  <a:buChar char="-"/>
                </a:pPr>
                <a:r>
                  <a:rPr lang="en-US" sz="2500" dirty="0" smtClean="0"/>
                  <a:t>Evolutionary </a:t>
                </a:r>
                <a:r>
                  <a:rPr lang="en-US" sz="2500" dirty="0" err="1" smtClean="0"/>
                  <a:t>beamtraining</a:t>
                </a:r>
                <a:endParaRPr lang="en-US" sz="2500" dirty="0"/>
              </a:p>
              <a:p>
                <a:pPr marL="1314450" lvl="2" indent="-457200">
                  <a:buFont typeface="Times New Roman" panose="02020603050405020304" pitchFamily="18" charset="0"/>
                  <a:buChar char="-"/>
                </a:pPr>
                <a:r>
                  <a:rPr lang="en-US" sz="2500" dirty="0" smtClean="0"/>
                  <a:t>K-Best </a:t>
                </a:r>
                <a:r>
                  <a:rPr lang="en-US" sz="2500" dirty="0" err="1"/>
                  <a:t>beamtraining</a:t>
                </a:r>
                <a:endParaRPr lang="en-US" sz="2500" dirty="0" smtClean="0"/>
              </a:p>
              <a:p>
                <a:pPr lvl="1">
                  <a:buFontTx/>
                  <a:buChar char="-"/>
                </a:pPr>
                <a:endParaRPr lang="de-D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830388"/>
                <a:ext cx="8784976" cy="4550940"/>
              </a:xfrm>
              <a:blipFill rotWithShape="0">
                <a:blip r:embed="rId3"/>
                <a:stretch>
                  <a:fillRect l="-833" t="-2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GB" dirty="0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004048" y="6475413"/>
            <a:ext cx="4104456" cy="193947"/>
          </a:xfrm>
        </p:spPr>
        <p:txBody>
          <a:bodyPr/>
          <a:lstStyle/>
          <a:p>
            <a:r>
              <a:rPr lang="en-US" dirty="0" smtClean="0"/>
              <a:t>Dana Ciochina (SONY), Felix Fellhauer (Stuttgart University)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715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1556792"/>
            <a:ext cx="4693368" cy="489654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SLS</a:t>
            </a:r>
            <a:r>
              <a:rPr lang="en-US" b="0" dirty="0" smtClean="0"/>
              <a:t> </a:t>
            </a:r>
            <a:r>
              <a:rPr lang="en-US" dirty="0" smtClean="0"/>
              <a:t>stage</a:t>
            </a:r>
            <a:r>
              <a:rPr lang="en-US" b="0" dirty="0" smtClean="0"/>
              <a:t> </a:t>
            </a:r>
            <a:r>
              <a:rPr lang="en-US" dirty="0" smtClean="0"/>
              <a:t>for Hybrid MIMO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4499992" y="1412776"/>
                <a:ext cx="4644008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700"/>
                  </a:lnSpc>
                </a:pPr>
                <a:r>
                  <a:rPr lang="en-US" sz="1800" dirty="0" smtClean="0">
                    <a:solidFill>
                      <a:schemeClr val="tx1"/>
                    </a:solidFill>
                  </a:rPr>
                  <a:t>Example for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2×2 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MIMO:</a:t>
                </a:r>
              </a:p>
              <a:p>
                <a:pPr marL="457200" indent="-216000">
                  <a:lnSpc>
                    <a:spcPts val="2700"/>
                  </a:lnSpc>
                  <a:buFont typeface="Arial" panose="020B0604020202020204" pitchFamily="34" charset="0"/>
                  <a:buChar char="•"/>
                </a:pPr>
                <a:r>
                  <a:rPr lang="en-US" sz="1800" dirty="0" smtClean="0">
                    <a:solidFill>
                      <a:schemeClr val="tx1"/>
                    </a:solidFill>
                  </a:rPr>
                  <a:t>four SSW procedures needed</a:t>
                </a:r>
              </a:p>
              <a:p>
                <a:pPr marL="457200" indent="-216000">
                  <a:lnSpc>
                    <a:spcPts val="2700"/>
                  </a:lnSpc>
                  <a:buFont typeface="Arial" panose="020B0604020202020204" pitchFamily="34" charset="0"/>
                  <a:buChar char="•"/>
                </a:pPr>
                <a:r>
                  <a:rPr lang="en-US" sz="1800" dirty="0" smtClean="0">
                    <a:solidFill>
                      <a:schemeClr val="tx1"/>
                    </a:solidFill>
                  </a:rPr>
                  <a:t>beam score vector for each PAA created during SSW</a:t>
                </a:r>
              </a:p>
              <a:p>
                <a:pPr marL="457200" indent="-216000">
                  <a:lnSpc>
                    <a:spcPts val="2700"/>
                  </a:lnSpc>
                  <a:buFont typeface="Arial" panose="020B0604020202020204" pitchFamily="34" charset="0"/>
                  <a:buChar char="•"/>
                </a:pPr>
                <a:r>
                  <a:rPr lang="en-US" sz="1800" dirty="0" smtClean="0">
                    <a:solidFill>
                      <a:schemeClr val="tx1"/>
                    </a:solidFill>
                  </a:rPr>
                  <a:t>feedback of beam scores (subset) necessary</a:t>
                </a:r>
              </a:p>
              <a:p>
                <a:pPr marL="457200" indent="-216000">
                  <a:lnSpc>
                    <a:spcPts val="2700"/>
                  </a:lnSpc>
                  <a:buFont typeface="Arial" panose="020B0604020202020204" pitchFamily="34" charset="0"/>
                  <a:buChar char="•"/>
                </a:pPr>
                <a:r>
                  <a:rPr lang="en-US" sz="1800" dirty="0" smtClean="0">
                    <a:solidFill>
                      <a:schemeClr val="tx1"/>
                    </a:solidFill>
                  </a:rPr>
                  <a:t>best joint beam combination candidates can be determined from sorted beam score vectors:</a:t>
                </a: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1412776"/>
                <a:ext cx="4644008" cy="2862322"/>
              </a:xfrm>
              <a:prstGeom prst="rect">
                <a:avLst/>
              </a:prstGeom>
              <a:blipFill rotWithShape="0">
                <a:blip r:embed="rId4"/>
                <a:stretch>
                  <a:fillRect l="-1050" r="-2231" b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Grafik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0514" y="4621347"/>
            <a:ext cx="3242538" cy="1153358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idx="14"/>
          </p:nvPr>
        </p:nvSpPr>
        <p:spPr>
          <a:xfrm>
            <a:off x="5004048" y="6475413"/>
            <a:ext cx="4104456" cy="193947"/>
          </a:xfrm>
        </p:spPr>
        <p:txBody>
          <a:bodyPr/>
          <a:lstStyle/>
          <a:p>
            <a:r>
              <a:rPr lang="en-US" dirty="0" smtClean="0"/>
              <a:t>Dana Ciochina (SONY), Felix Fellhauer (Stuttgart University)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284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refinement methods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tx1"/>
                    </a:solidFill>
                  </a:rPr>
                  <a:t>Evolutionary </a:t>
                </a:r>
                <a:r>
                  <a:rPr lang="en-US" sz="2200" dirty="0" err="1" smtClean="0">
                    <a:solidFill>
                      <a:schemeClr val="tx1"/>
                    </a:solidFill>
                  </a:rPr>
                  <a:t>beamtraining</a:t>
                </a:r>
                <a:endParaRPr lang="en-US" sz="2200" dirty="0" smtClean="0">
                  <a:solidFill>
                    <a:schemeClr val="tx1"/>
                  </a:solidFill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900" dirty="0" smtClean="0">
                    <a:solidFill>
                      <a:schemeClr val="tx1"/>
                    </a:solidFill>
                  </a:rPr>
                  <a:t>non-deterministic approach based on random guesses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900" dirty="0" smtClean="0">
                    <a:solidFill>
                      <a:schemeClr val="tx1"/>
                    </a:solidFill>
                  </a:rPr>
                  <a:t>probability distribution function (PDF) derived from previously collected beam scores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900" dirty="0" smtClean="0">
                    <a:solidFill>
                      <a:schemeClr val="tx1"/>
                    </a:solidFill>
                  </a:rPr>
                  <a:t>ensures convergence by crossover operation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-best </a:t>
                </a:r>
                <a:r>
                  <a:rPr lang="en-US" sz="2200" dirty="0" err="1">
                    <a:solidFill>
                      <a:schemeClr val="tx1"/>
                    </a:solidFill>
                  </a:rPr>
                  <a:t>beamtraining</a:t>
                </a:r>
                <a:endParaRPr lang="en-US" sz="2200" dirty="0" smtClean="0">
                  <a:solidFill>
                    <a:schemeClr val="tx1"/>
                  </a:solidFill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900" dirty="0" smtClean="0">
                    <a:solidFill>
                      <a:schemeClr val="tx1"/>
                    </a:solidFill>
                  </a:rPr>
                  <a:t>deterministic approach based on beam scores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900" dirty="0" smtClean="0">
                    <a:solidFill>
                      <a:schemeClr val="tx1"/>
                    </a:solidFill>
                  </a:rPr>
                  <a:t>tests </a:t>
                </a:r>
                <a:r>
                  <a:rPr lang="en-US" sz="1900" i="1" dirty="0" smtClean="0">
                    <a:solidFill>
                      <a:schemeClr val="tx1"/>
                    </a:solidFill>
                  </a:rPr>
                  <a:t>K</a:t>
                </a:r>
                <a:r>
                  <a:rPr lang="en-US" sz="1900" dirty="0" smtClean="0">
                    <a:solidFill>
                      <a:schemeClr val="tx1"/>
                    </a:solidFill>
                  </a:rPr>
                  <a:t> best beam score combinations</a:t>
                </a:r>
                <a:endParaRPr lang="en-US" sz="19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42" t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004048" y="6475413"/>
            <a:ext cx="4104456" cy="193947"/>
          </a:xfrm>
        </p:spPr>
        <p:txBody>
          <a:bodyPr/>
          <a:lstStyle/>
          <a:p>
            <a:r>
              <a:rPr lang="en-US" dirty="0" smtClean="0"/>
              <a:t>Dana Ciochina (SONY), Felix Fellhauer (Stuttgart University)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303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820" y="1514118"/>
            <a:ext cx="4911180" cy="199343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Evolutionary </a:t>
            </a:r>
            <a:r>
              <a:rPr lang="en-US" dirty="0" err="1" smtClean="0"/>
              <a:t>beamtraining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251520" y="1484784"/>
                <a:ext cx="4247862" cy="4897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 indent="0"/>
                <a:r>
                  <a:rPr lang="en-US" sz="2000" u="sng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Procedure (iterative):</a:t>
                </a:r>
              </a:p>
              <a:p>
                <a:pPr marL="360000" lvl="3" indent="-288000">
                  <a:buFont typeface="+mj-lt"/>
                  <a:buAutoNum type="arabicPeriod"/>
                </a:pPr>
                <a:r>
                  <a:rPr lang="en-US" sz="18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Best combination so far: </a:t>
                </a:r>
                <a:br>
                  <a:rPr lang="en-US" sz="18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</a:br>
                <a:r>
                  <a:rPr lang="en-US" sz="18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		</a:t>
                </a:r>
                <a:r>
                  <a:rPr lang="en-US" sz="1800" dirty="0" smtClean="0">
                    <a:solidFill>
                      <a:schemeClr val="tx1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18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en-US" sz="18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chemeClr val="tx1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  <m:sup>
                        <m:r>
                          <a:rPr lang="en-US" sz="18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en-US" sz="18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chemeClr val="tx1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(</a:t>
                </a:r>
                <a:r>
                  <a:rPr lang="en-US" sz="1800" b="1" dirty="0">
                    <a:ln>
                      <a:solidFill>
                        <a:schemeClr val="tx1"/>
                      </a:solidFill>
                    </a:ln>
                    <a:solidFill>
                      <a:srgbClr val="C2CCE8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800" b="1" dirty="0">
                    <a:ln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b="1" dirty="0">
                    <a:ln>
                      <a:solidFill>
                        <a:schemeClr val="tx1"/>
                      </a:solidFill>
                    </a:ln>
                    <a:solidFill>
                      <a:srgbClr val="7030A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b="1" dirty="0">
                    <a:ln>
                      <a:solidFill>
                        <a:schemeClr val="tx1"/>
                      </a:solidFill>
                    </a:ln>
                    <a:solidFill>
                      <a:srgbClr val="BFF6B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800" b="1" dirty="0">
                    <a:ln>
                      <a:solidFill>
                        <a:schemeClr val="bg2"/>
                      </a:solidFill>
                    </a:ln>
                    <a:solidFill>
                      <a:srgbClr val="00B0F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b="1" dirty="0">
                    <a:ln>
                      <a:solidFill>
                        <a:schemeClr val="tx1"/>
                      </a:solidFill>
                    </a:ln>
                    <a:solidFill>
                      <a:srgbClr val="FBC6C8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800" b="1" dirty="0">
                    <a:ln>
                      <a:solidFill>
                        <a:schemeClr val="tx1"/>
                      </a:solidFill>
                    </a:ln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1800" b="1" dirty="0">
                    <a:ln>
                      <a:solidFill>
                        <a:schemeClr val="tx1"/>
                      </a:solidFill>
                    </a:ln>
                    <a:solidFill>
                      <a:srgbClr val="FCDBC7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8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</a:p>
              <a:p>
                <a:pPr marL="360000" lvl="3" indent="-288000">
                  <a:buFont typeface="+mj-lt"/>
                  <a:buAutoNum type="arabicPeriod"/>
                </a:pPr>
                <a:r>
                  <a:rPr lang="en-US" sz="1800" dirty="0" smtClean="0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Get </a:t>
                </a:r>
                <a:r>
                  <a:rPr lang="en-US" sz="1800" dirty="0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random guess </a:t>
                </a:r>
                <a:r>
                  <a:rPr lang="en-US" sz="1800" dirty="0" smtClean="0">
                    <a:solidFill>
                      <a:schemeClr val="tx1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(“mutation”) </a:t>
                </a:r>
                <a:r>
                  <a:rPr lang="en-US" sz="1800" dirty="0" smtClean="0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from </a:t>
                </a:r>
                <a:r>
                  <a:rPr lang="en-US" sz="1800" dirty="0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beam-score-based </a:t>
                </a:r>
                <a:r>
                  <a:rPr lang="en-US" sz="1800" dirty="0" smtClean="0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PDF: </a:t>
                </a:r>
                <a:br>
                  <a:rPr lang="en-US" sz="1800" dirty="0" smtClean="0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</a:br>
                <a:r>
                  <a:rPr lang="en-US" sz="1800" dirty="0" smtClean="0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1800" dirty="0" smtClean="0">
                    <a:solidFill>
                      <a:schemeClr val="tx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8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1800" b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18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𝑗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) = (</a:t>
                </a:r>
                <a:r>
                  <a:rPr lang="en-US" sz="1800" dirty="0">
                    <a:solidFill>
                      <a:srgbClr val="536E9E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800" dirty="0">
                    <a:solidFill>
                      <a:srgbClr val="00B05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>
                    <a:solidFill>
                      <a:srgbClr val="01A6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800" dirty="0">
                    <a:solidFill>
                      <a:srgbClr val="7030A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:r>
                  <a:rPr lang="en-US" sz="1800" dirty="0">
                    <a:solidFill>
                      <a:srgbClr val="B2151A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800" dirty="0">
                    <a:solidFill>
                      <a:srgbClr val="F79646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1800" dirty="0">
                    <a:solidFill>
                      <a:srgbClr val="B75319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8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1800" dirty="0">
                    <a:solidFill>
                      <a:srgbClr val="7030A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360000" lvl="3" indent="-288000">
                  <a:buFont typeface="+mj-lt"/>
                  <a:buAutoNum type="arabicPeriod"/>
                </a:pPr>
                <a:r>
                  <a:rPr lang="en-US" sz="1800" dirty="0" smtClean="0">
                    <a:solidFill>
                      <a:schemeClr val="tx1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Test metric e.g. MIMO capacity for cross-over permutations: </a:t>
                </a:r>
                <a:br>
                  <a:rPr lang="en-US" sz="1800" dirty="0" smtClean="0">
                    <a:solidFill>
                      <a:schemeClr val="tx1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</a:br>
                <a:r>
                  <a:rPr lang="en-US" sz="1800" dirty="0" smtClean="0">
                    <a:solidFill>
                      <a:schemeClr val="tx1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1800" dirty="0" smtClean="0">
                    <a:solidFill>
                      <a:schemeClr val="tx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18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en-US" sz="18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p>
                    <m:r>
                      <a:rPr lang="en-US" sz="18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 </m:t>
                    </m:r>
                    <m:r>
                      <a:rPr lang="en-US" sz="1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𝑗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:r>
                  <a:rPr lang="en-US" sz="1800" dirty="0">
                    <a:solidFill>
                      <a:schemeClr val="tx1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1800" b="1" dirty="0">
                    <a:ln>
                      <a:solidFill>
                        <a:schemeClr val="tx1"/>
                      </a:solidFill>
                    </a:ln>
                    <a:solidFill>
                      <a:srgbClr val="C2CCE8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800" b="1" dirty="0">
                    <a:ln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b="1" dirty="0">
                    <a:ln>
                      <a:solidFill>
                        <a:schemeClr val="tx1"/>
                      </a:solidFill>
                    </a:ln>
                    <a:solidFill>
                      <a:srgbClr val="7030A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b="1" dirty="0">
                    <a:ln>
                      <a:solidFill>
                        <a:schemeClr val="tx1"/>
                      </a:solidFill>
                    </a:ln>
                    <a:solidFill>
                      <a:srgbClr val="BFF6B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800" dirty="0">
                    <a:solidFill>
                      <a:schemeClr val="tx1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1800" dirty="0">
                    <a:solidFill>
                      <a:srgbClr val="00B0F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>
                    <a:solidFill>
                      <a:srgbClr val="B2151A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800" dirty="0">
                    <a:solidFill>
                      <a:srgbClr val="F79646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1800" dirty="0">
                    <a:solidFill>
                      <a:srgbClr val="B75319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800" dirty="0" smtClean="0">
                    <a:solidFill>
                      <a:schemeClr val="tx1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br>
                  <a:rPr lang="en-US" sz="1800" dirty="0" smtClean="0">
                    <a:solidFill>
                      <a:schemeClr val="tx1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1800" dirty="0" smtClean="0">
                    <a:solidFill>
                      <a:schemeClr val="tx1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and </a:t>
                </a:r>
                <a:br>
                  <a:rPr lang="en-US" sz="1800" dirty="0" smtClean="0">
                    <a:solidFill>
                      <a:schemeClr val="tx1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1800" dirty="0" smtClean="0">
                    <a:solidFill>
                      <a:schemeClr val="tx1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1800" dirty="0" smtClean="0">
                    <a:solidFill>
                      <a:schemeClr val="tx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18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, </m:t>
                    </m:r>
                    <m:sSup>
                      <m:sSup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  <m:sup>
                        <m:r>
                          <a:rPr lang="en-US" sz="18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en-US" sz="18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chemeClr val="tx1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(</a:t>
                </a:r>
                <a:r>
                  <a:rPr lang="en-US" sz="1800" dirty="0">
                    <a:solidFill>
                      <a:srgbClr val="536E9E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800" dirty="0">
                    <a:solidFill>
                      <a:srgbClr val="00B05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>
                    <a:solidFill>
                      <a:srgbClr val="01A6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800" dirty="0">
                    <a:solidFill>
                      <a:schemeClr val="tx1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1800" dirty="0">
                    <a:solidFill>
                      <a:srgbClr val="7030A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b="1" dirty="0">
                    <a:ln>
                      <a:solidFill>
                        <a:schemeClr val="tx1"/>
                      </a:solidFill>
                    </a:ln>
                    <a:solidFill>
                      <a:srgbClr val="FBC6C8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800" b="1" dirty="0">
                    <a:ln>
                      <a:solidFill>
                        <a:schemeClr val="tx1"/>
                      </a:solidFill>
                    </a:ln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1800" b="1" dirty="0">
                    <a:ln>
                      <a:solidFill>
                        <a:schemeClr val="tx1"/>
                      </a:solidFill>
                    </a:ln>
                    <a:solidFill>
                      <a:srgbClr val="FCDBC7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8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360000" lvl="3" indent="-288000">
                  <a:buFont typeface="+mj-lt"/>
                  <a:buAutoNum type="arabicPeriod"/>
                </a:pPr>
                <a:r>
                  <a:rPr lang="en-US" sz="1800" dirty="0" smtClean="0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Select </a:t>
                </a:r>
                <a:r>
                  <a:rPr lang="en-US" sz="1800" dirty="0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best combination seen so far </a:t>
                </a:r>
                <a:r>
                  <a:rPr lang="de-DE" sz="1800" i="1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/>
                </a:r>
                <a:br>
                  <a:rPr lang="de-DE" sz="1800" i="1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1800" dirty="0">
                    <a:ea typeface="Cambria Math" panose="02040503050406030204" pitchFamily="18" charset="0"/>
                  </a:rPr>
                  <a:t> </a:t>
                </a:r>
                <a:r>
                  <a:rPr lang="en-US" sz="18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Proceed </a:t>
                </a:r>
                <a:r>
                  <a:rPr lang="en-US" sz="1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with step </a:t>
                </a:r>
                <a:r>
                  <a:rPr lang="en-US" sz="18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1.</a:t>
                </a:r>
                <a:endParaRPr lang="en-US" sz="18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400050" lvl="3" indent="-457200"/>
                <a:r>
                  <a:rPr lang="en-US" sz="2000" u="sng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Termination:</a:t>
                </a:r>
              </a:p>
              <a:p>
                <a:pPr marL="540000" lvl="3" indent="-180000">
                  <a:buFont typeface="Arial" panose="020B0604020202020204" pitchFamily="34" charset="0"/>
                  <a:buChar char="•"/>
                </a:pPr>
                <a:r>
                  <a:rPr lang="de-DE" sz="1800" b="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after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iterations or </a:t>
                </a:r>
              </a:p>
              <a:p>
                <a:pPr marL="540000" lvl="3" indent="-1800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stable</m:t>
                        </m:r>
                      </m:sub>
                    </m:sSub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iterations without metric improvement</a:t>
                </a:r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484784"/>
                <a:ext cx="4247862" cy="4897303"/>
              </a:xfrm>
              <a:prstGeom prst="rect">
                <a:avLst/>
              </a:prstGeom>
              <a:blipFill rotWithShape="0">
                <a:blip r:embed="rId4"/>
                <a:stretch>
                  <a:fillRect l="-1435" t="-747" b="-1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/>
          <p:cNvSpPr txBox="1"/>
          <p:nvPr/>
        </p:nvSpPr>
        <p:spPr>
          <a:xfrm>
            <a:off x="4499382" y="3520755"/>
            <a:ext cx="464461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procedure can </a:t>
            </a:r>
            <a:r>
              <a:rPr lang="en-US" sz="1800" dirty="0">
                <a:solidFill>
                  <a:schemeClr val="tx1"/>
                </a:solidFill>
              </a:rPr>
              <a:t>be used in different stages of beam training procedure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within pairwise search (PS</a:t>
            </a:r>
            <a:r>
              <a:rPr lang="en-US" sz="1800" dirty="0" smtClean="0">
                <a:solidFill>
                  <a:schemeClr val="tx1"/>
                </a:solidFill>
              </a:rPr>
              <a:t>) [2]</a:t>
            </a:r>
            <a:endParaRPr lang="en-US" sz="1800" dirty="0">
              <a:solidFill>
                <a:schemeClr val="tx1"/>
              </a:solidFill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on top of </a:t>
            </a:r>
            <a:r>
              <a:rPr lang="en-US" sz="1800" dirty="0" smtClean="0">
                <a:solidFill>
                  <a:schemeClr val="tx1"/>
                </a:solidFill>
              </a:rPr>
              <a:t>11ad-like SLS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Drawback: 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  <a:ea typeface="Cambria Math" panose="02040503050406030204" pitchFamily="18" charset="0"/>
              </a:rPr>
              <a:t>Instant </a:t>
            </a:r>
            <a:r>
              <a:rPr lang="en-US" sz="1800" dirty="0">
                <a:solidFill>
                  <a:schemeClr val="tx1"/>
                </a:solidFill>
                <a:ea typeface="Cambria Math" panose="02040503050406030204" pitchFamily="18" charset="0"/>
              </a:rPr>
              <a:t>feedback needed after each </a:t>
            </a:r>
            <a:r>
              <a:rPr lang="en-US" sz="1800" dirty="0" smtClean="0">
                <a:solidFill>
                  <a:schemeClr val="tx1"/>
                </a:solidFill>
                <a:ea typeface="Cambria Math" panose="02040503050406030204" pitchFamily="18" charset="0"/>
              </a:rPr>
              <a:t>iteration to determine “best combination”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ea typeface="Cambria Math" panose="02040503050406030204" pitchFamily="18" charset="0"/>
              </a:rPr>
              <a:t>Potential benefit in rich scattering environments</a:t>
            </a:r>
            <a:endParaRPr lang="en-US" sz="1800" dirty="0">
              <a:solidFill>
                <a:schemeClr val="tx1"/>
              </a:solidFill>
              <a:ea typeface="Cambria Math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idx="14"/>
          </p:nvPr>
        </p:nvSpPr>
        <p:spPr>
          <a:xfrm>
            <a:off x="5004048" y="6475413"/>
            <a:ext cx="4104456" cy="193947"/>
          </a:xfrm>
        </p:spPr>
        <p:txBody>
          <a:bodyPr/>
          <a:lstStyle/>
          <a:p>
            <a:r>
              <a:rPr lang="en-US" dirty="0" smtClean="0"/>
              <a:t>Dana Ciochina (SONY), Felix Fellhauer (Stuttgart University)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31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EEE8021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IEEE80211" id="{EB99991F-7183-4EA0-8480-1393BF4C42B8}" vid="{31F6692D-F099-4711-AFB2-93A261292CE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IEEE80211</Template>
  <TotalTime>1</TotalTime>
  <Words>1686</Words>
  <Application>Microsoft Office PowerPoint</Application>
  <PresentationFormat>On-screen Show (4:3)</PresentationFormat>
  <Paragraphs>276</Paragraphs>
  <Slides>19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IEEE80211</vt:lpstr>
      <vt:lpstr>Document</vt:lpstr>
      <vt:lpstr>Low Complexity Beamtraining for Hybrid MIMO</vt:lpstr>
      <vt:lpstr>Abstract</vt:lpstr>
      <vt:lpstr>Introduction</vt:lpstr>
      <vt:lpstr>Motivation</vt:lpstr>
      <vt:lpstr>Two stage approach in 11ad [3]</vt:lpstr>
      <vt:lpstr> Overview of proposed approach </vt:lpstr>
      <vt:lpstr>SLS stage for Hybrid MIMO</vt:lpstr>
      <vt:lpstr>Beam refinement methods</vt:lpstr>
      <vt:lpstr>Evolutionary beamtraining</vt:lpstr>
      <vt:lpstr>K-best beamtraining</vt:lpstr>
      <vt:lpstr>Simulation parameters</vt:lpstr>
      <vt:lpstr>Complexity and performance comparison</vt:lpstr>
      <vt:lpstr>Protocol and frame structure (K-Best)</vt:lpstr>
      <vt:lpstr>Protocol and frame structure (K-Best)</vt:lpstr>
      <vt:lpstr>Conclusions</vt:lpstr>
      <vt:lpstr>References</vt:lpstr>
      <vt:lpstr>Appendix</vt:lpstr>
      <vt:lpstr>Complexity Analysis (2×2) MIMO</vt:lpstr>
      <vt:lpstr>Performance comparison (continued)</vt:lpstr>
    </vt:vector>
  </TitlesOfParts>
  <Company>SONY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 Complexity Beamtraining for Hybrid MIMO</dc:title>
  <dc:creator>Dana Ciochina</dc:creator>
  <cp:lastModifiedBy>Handte, Thomas</cp:lastModifiedBy>
  <cp:revision>262</cp:revision>
  <cp:lastPrinted>1601-01-01T00:00:00Z</cp:lastPrinted>
  <dcterms:created xsi:type="dcterms:W3CDTF">2016-01-11T15:32:23Z</dcterms:created>
  <dcterms:modified xsi:type="dcterms:W3CDTF">2016-03-13T14:41:13Z</dcterms:modified>
</cp:coreProperties>
</file>