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257"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64" r:id="rId1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64" d="100"/>
          <a:sy n="64" d="100"/>
        </p:scale>
        <p:origin x="111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678"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802.11-16/0308r1</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3/15/2016</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802.11-16/0308r1</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txBody>
          <a:bodyPr/>
          <a:lstStyle/>
          <a:p>
            <a:endParaRPr lang="en-US"/>
          </a:p>
        </p:txBody>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802.11-16/0308r1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802.11-16/0308r1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6133C-14A3-42C3-A83E-9FAF4C33DE00}" type="slidenum">
              <a:rPr lang="en-US" smtClean="0"/>
              <a:t>4</a:t>
            </a:fld>
            <a:endParaRPr lang="en-US"/>
          </a:p>
        </p:txBody>
      </p:sp>
    </p:spTree>
    <p:extLst>
      <p:ext uri="{BB962C8B-B14F-4D97-AF65-F5344CB8AC3E}">
        <p14:creationId xmlns:p14="http://schemas.microsoft.com/office/powerpoint/2010/main" val="317798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802.11-16/0308r1</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371200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802.11-16/0308r1</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136249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802.11-16/0308r1</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15675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802.11-16/0308r1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fr-FR" smtClean="0"/>
              <a:t>Solomon Trainin et al,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fr-FR" smtClean="0"/>
              <a:t>Solomon Trainin et al, Intel</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2016</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fr-FR" smtClean="0"/>
              <a:t>Solomon Trainin et al,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March 2016</a:t>
            </a:r>
            <a:endParaRPr lang="en-GB"/>
          </a:p>
        </p:txBody>
      </p:sp>
      <p:sp>
        <p:nvSpPr>
          <p:cNvPr id="6" name="Footer Placeholder 5"/>
          <p:cNvSpPr>
            <a:spLocks noGrp="1"/>
          </p:cNvSpPr>
          <p:nvPr>
            <p:ph type="ftr" idx="11"/>
          </p:nvPr>
        </p:nvSpPr>
        <p:spPr/>
        <p:txBody>
          <a:bodyPr/>
          <a:lstStyle>
            <a:lvl1pPr>
              <a:defRPr/>
            </a:lvl1pPr>
          </a:lstStyle>
          <a:p>
            <a:r>
              <a:rPr lang="fr-FR" smtClean="0"/>
              <a:t>Solomon Trainin et al,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March 2016</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fr-FR" smtClean="0"/>
              <a:t>Solomon Trainin et al,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March 2016</a:t>
            </a:r>
            <a:endParaRPr lang="en-GB"/>
          </a:p>
        </p:txBody>
      </p:sp>
      <p:sp>
        <p:nvSpPr>
          <p:cNvPr id="4" name="Footer Placeholder 3"/>
          <p:cNvSpPr>
            <a:spLocks noGrp="1"/>
          </p:cNvSpPr>
          <p:nvPr>
            <p:ph type="ftr" idx="11"/>
          </p:nvPr>
        </p:nvSpPr>
        <p:spPr/>
        <p:txBody>
          <a:bodyPr/>
          <a:lstStyle>
            <a:lvl1pPr>
              <a:defRPr/>
            </a:lvl1pPr>
          </a:lstStyle>
          <a:p>
            <a:r>
              <a:rPr lang="fr-FR" smtClean="0"/>
              <a:t>Solomon Trainin et al,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March 2016</a:t>
            </a:r>
            <a:endParaRPr lang="en-GB"/>
          </a:p>
        </p:txBody>
      </p:sp>
      <p:sp>
        <p:nvSpPr>
          <p:cNvPr id="3" name="Footer Placeholder 2"/>
          <p:cNvSpPr>
            <a:spLocks noGrp="1"/>
          </p:cNvSpPr>
          <p:nvPr>
            <p:ph type="ftr" idx="11"/>
          </p:nvPr>
        </p:nvSpPr>
        <p:spPr/>
        <p:txBody>
          <a:bodyPr/>
          <a:lstStyle>
            <a:lvl1pPr>
              <a:defRPr/>
            </a:lvl1pPr>
          </a:lstStyle>
          <a:p>
            <a:r>
              <a:rPr lang="fr-FR" smtClean="0"/>
              <a:t>Solomon Trainin et al,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fr-FR" smtClean="0"/>
              <a:t>Solomon Trainin et al,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fr-FR" smtClean="0"/>
              <a:t>Solomon Trainin et al,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2016</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fr-FR" smtClean="0"/>
              <a:t>Solomon Trainin et al, Intel</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802.11-16/0308r1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4"/>
          </p:nvPr>
        </p:nvSpPr>
        <p:spPr>
          <a:xfrm>
            <a:off x="5500694" y="6475413"/>
            <a:ext cx="3041644" cy="180975"/>
          </a:xfrm>
        </p:spPr>
        <p:txBody>
          <a:bodyPr/>
          <a:lstStyle/>
          <a:p>
            <a:r>
              <a:rPr lang="fr-FR" smtClean="0"/>
              <a:t>Solomon Trainin et al, Intel</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Block Ack (BA) performance for high EDMG PHY rates</a:t>
            </a:r>
            <a:endParaRPr lang="en-GB" dirty="0"/>
          </a:p>
        </p:txBody>
      </p:sp>
      <p:sp>
        <p:nvSpPr>
          <p:cNvPr id="3074" name="Rectangle 2"/>
          <p:cNvSpPr>
            <a:spLocks noGrp="1" noChangeArrowheads="1"/>
          </p:cNvSpPr>
          <p:nvPr>
            <p:ph type="body" idx="1"/>
          </p:nvPr>
        </p:nvSpPr>
        <p:spPr>
          <a:xfrm>
            <a:off x="683712" y="173355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2016-03-07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510604328"/>
              </p:ext>
            </p:extLst>
          </p:nvPr>
        </p:nvGraphicFramePr>
        <p:xfrm>
          <a:off x="514350" y="2279650"/>
          <a:ext cx="8128000" cy="2492375"/>
        </p:xfrm>
        <a:graphic>
          <a:graphicData uri="http://schemas.openxmlformats.org/presentationml/2006/ole">
            <mc:AlternateContent xmlns:mc="http://schemas.openxmlformats.org/markup-compatibility/2006">
              <mc:Choice xmlns:v="urn:schemas-microsoft-com:vml" Requires="v">
                <p:oleObj spid="_x0000_s3104" name="Document" r:id="rId4" imgW="8290118" imgH="2534496" progId="Word.Document.8">
                  <p:embed/>
                </p:oleObj>
              </mc:Choice>
              <mc:Fallback>
                <p:oleObj name="Document" r:id="rId4" imgW="8290118" imgH="2534496" progId="Word.Document.8">
                  <p:embed/>
                  <p:pic>
                    <p:nvPicPr>
                      <p:cNvPr id="0" name="Picture 3"/>
                      <p:cNvPicPr>
                        <a:picLocks noChangeAspect="1" noChangeArrowheads="1"/>
                      </p:cNvPicPr>
                      <p:nvPr/>
                    </p:nvPicPr>
                    <p:blipFill>
                      <a:blip r:embed="rId5"/>
                      <a:srcRect/>
                      <a:stretch>
                        <a:fillRect/>
                      </a:stretch>
                    </p:blipFill>
                    <p:spPr bwMode="auto">
                      <a:xfrm>
                        <a:off x="514350" y="2279650"/>
                        <a:ext cx="8128000" cy="24923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Date Placeholder 1"/>
          <p:cNvSpPr>
            <a:spLocks noGrp="1"/>
          </p:cNvSpPr>
          <p:nvPr>
            <p:ph type="dt" idx="15"/>
          </p:nvPr>
        </p:nvSpPr>
        <p:spPr/>
        <p:txBody>
          <a:bodyPr/>
          <a:lstStyle/>
          <a:p>
            <a:r>
              <a:rPr lang="en-US" smtClean="0"/>
              <a:t>March 2016</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6406" y="1371600"/>
            <a:ext cx="8229600" cy="5284788"/>
          </a:xfrm>
          <a:prstGeom prst="rect">
            <a:avLst/>
          </a:prstGeom>
        </p:spPr>
        <p:txBody>
          <a:bodyPr>
            <a:normAutofit fontScale="40000" lnSpcReduction="20000"/>
          </a:bodyPr>
          <a:lstStyle/>
          <a:p>
            <a:pPr marL="228600" indent="-228600">
              <a:lnSpc>
                <a:spcPct val="120000"/>
              </a:lnSpc>
              <a:spcAft>
                <a:spcPts val="600"/>
              </a:spcAft>
              <a:buFont typeface="Arial" panose="020B0604020202020204" pitchFamily="34" charset="0"/>
              <a:buChar char="•"/>
            </a:pPr>
            <a:r>
              <a:rPr lang="en-US" sz="5100" dirty="0" smtClean="0"/>
              <a:t>Interference cannot be eliminated in 60GHz and packets get dropped. Hence, achieving high LU by using substantially long PSDU </a:t>
            </a:r>
            <a:r>
              <a:rPr lang="en-US" sz="5100" dirty="0"/>
              <a:t>(aggregated data </a:t>
            </a:r>
            <a:r>
              <a:rPr lang="en-US" sz="5100" dirty="0" smtClean="0"/>
              <a:t>MPDUs) requires large memory buffers</a:t>
            </a:r>
          </a:p>
          <a:p>
            <a:pPr marL="228600" indent="-228600">
              <a:lnSpc>
                <a:spcPct val="120000"/>
              </a:lnSpc>
              <a:spcAft>
                <a:spcPts val="600"/>
              </a:spcAft>
              <a:buFont typeface="Arial" panose="020B0604020202020204" pitchFamily="34" charset="0"/>
              <a:buChar char="•"/>
            </a:pPr>
            <a:r>
              <a:rPr lang="en-US" sz="5100" dirty="0" smtClean="0"/>
              <a:t>Not all platforms have large enough memory to keep up with the high speed of an EDMG link (100Gbps); supporting high LU requires local buffering that increases cost of the solution</a:t>
            </a:r>
          </a:p>
          <a:p>
            <a:pPr marL="228600" indent="-228600">
              <a:lnSpc>
                <a:spcPct val="120000"/>
              </a:lnSpc>
              <a:spcAft>
                <a:spcPts val="600"/>
              </a:spcAft>
              <a:buFont typeface="Arial" panose="020B0604020202020204" pitchFamily="34" charset="0"/>
              <a:buChar char="•"/>
            </a:pPr>
            <a:r>
              <a:rPr lang="en-US" sz="5100" dirty="0" smtClean="0"/>
              <a:t>Optimization of the memory buffer utilization is critical</a:t>
            </a:r>
          </a:p>
          <a:p>
            <a:pPr marL="685800" lvl="1">
              <a:lnSpc>
                <a:spcPct val="120000"/>
              </a:lnSpc>
              <a:spcAft>
                <a:spcPts val="600"/>
              </a:spcAft>
              <a:buFont typeface="Times New Roman" panose="02020603050405020304" pitchFamily="18" charset="0"/>
              <a:buChar char="─"/>
            </a:pPr>
            <a:r>
              <a:rPr lang="en-US" sz="4700" dirty="0" smtClean="0"/>
              <a:t>In case of a BA agreement that negotiates number of buffering MPDUs, the best use of the memory is achieved when the allocated buffers are of equal size to the transmitted MPDUs</a:t>
            </a:r>
            <a:r>
              <a:rPr lang="en-US" sz="4700" dirty="0"/>
              <a:t>.</a:t>
            </a:r>
            <a:endParaRPr lang="en-US" sz="4700" dirty="0" smtClean="0"/>
          </a:p>
          <a:p>
            <a:pPr marL="228600" indent="-228600">
              <a:lnSpc>
                <a:spcPct val="120000"/>
              </a:lnSpc>
              <a:spcAft>
                <a:spcPts val="600"/>
              </a:spcAft>
              <a:buFont typeface="Arial" panose="020B0604020202020204" pitchFamily="34" charset="0"/>
              <a:buChar char="•"/>
            </a:pPr>
            <a:r>
              <a:rPr lang="en-US" sz="5100" dirty="0" smtClean="0"/>
              <a:t>Therefore, negotiation of the MPDU size as part of BA agreement may be very useful for memory optimization to achieve high LU</a:t>
            </a:r>
          </a:p>
          <a:p>
            <a:pPr marL="685800" lvl="1">
              <a:lnSpc>
                <a:spcPct val="120000"/>
              </a:lnSpc>
              <a:spcAft>
                <a:spcPts val="600"/>
              </a:spcAft>
              <a:buFont typeface="Arial" panose="020B0604020202020204" pitchFamily="34" charset="0"/>
              <a:buChar char="─"/>
            </a:pPr>
            <a:r>
              <a:rPr lang="en-US" sz="4700" dirty="0" smtClean="0"/>
              <a:t>Becomes more important as MPDU size grows</a:t>
            </a:r>
          </a:p>
        </p:txBody>
      </p:sp>
      <p:sp>
        <p:nvSpPr>
          <p:cNvPr id="3" name="Title 2"/>
          <p:cNvSpPr>
            <a:spLocks noGrp="1"/>
          </p:cNvSpPr>
          <p:nvPr>
            <p:ph type="title"/>
          </p:nvPr>
        </p:nvSpPr>
        <p:spPr/>
        <p:txBody>
          <a:bodyPr>
            <a:normAutofit fontScale="90000"/>
          </a:bodyPr>
          <a:lstStyle/>
          <a:p>
            <a:r>
              <a:rPr lang="en-US" dirty="0"/>
              <a:t>Memory </a:t>
            </a:r>
            <a:r>
              <a:rPr lang="en-US" dirty="0" smtClean="0"/>
              <a:t>utilization</a:t>
            </a:r>
            <a:r>
              <a:rPr lang="en-US" dirty="0"/>
              <a:t/>
            </a:r>
            <a:br>
              <a:rPr lang="en-US" dirty="0"/>
            </a:br>
            <a:endParaRPr lang="en-US" dirty="0"/>
          </a:p>
        </p:txBody>
      </p:sp>
      <p:sp>
        <p:nvSpPr>
          <p:cNvPr id="4" name="Footer Placeholder 3"/>
          <p:cNvSpPr>
            <a:spLocks noGrp="1"/>
          </p:cNvSpPr>
          <p:nvPr>
            <p:ph type="ftr" idx="14"/>
          </p:nvPr>
        </p:nvSpPr>
        <p:spPr/>
        <p:txBody>
          <a:bodyPr/>
          <a:lstStyle/>
          <a:p>
            <a:r>
              <a:rPr lang="fr-FR" smtClean="0"/>
              <a:t>Solomon Trainin et al, Intel</a:t>
            </a:r>
            <a:endParaRPr lang="en-GB" dirty="0"/>
          </a:p>
        </p:txBody>
      </p:sp>
      <p:sp>
        <p:nvSpPr>
          <p:cNvPr id="5" name="Date Placeholder 4"/>
          <p:cNvSpPr>
            <a:spLocks noGrp="1"/>
          </p:cNvSpPr>
          <p:nvPr>
            <p:ph type="dt" idx="15"/>
          </p:nvPr>
        </p:nvSpPr>
        <p:spPr/>
        <p:txBody>
          <a:bodyPr/>
          <a:lstStyle/>
          <a:p>
            <a:r>
              <a:rPr lang="en-US" smtClean="0"/>
              <a:t>March 2016</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218746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 versus memory utilization example</a:t>
            </a:r>
            <a:endParaRPr lang="en-US" dirty="0"/>
          </a:p>
        </p:txBody>
      </p:sp>
      <p:sp>
        <p:nvSpPr>
          <p:cNvPr id="6" name="TextBox 5"/>
          <p:cNvSpPr txBox="1"/>
          <p:nvPr/>
        </p:nvSpPr>
        <p:spPr>
          <a:xfrm>
            <a:off x="457200" y="5943600"/>
            <a:ext cx="8229600" cy="523220"/>
          </a:xfrm>
          <a:prstGeom prst="rect">
            <a:avLst/>
          </a:prstGeom>
          <a:noFill/>
        </p:spPr>
        <p:txBody>
          <a:bodyPr wrap="square" rtlCol="0">
            <a:spAutoFit/>
          </a:bodyPr>
          <a:lstStyle/>
          <a:p>
            <a:r>
              <a:rPr lang="en-US" sz="1400" dirty="0" smtClean="0"/>
              <a:t>Note: half of the BA window size is aggregated in one A-MPDU to keep high LU. So, only 526 buffers are utilized even when more buffers are available </a:t>
            </a:r>
            <a:endParaRPr lang="en-US" sz="1400" dirty="0"/>
          </a:p>
        </p:txBody>
      </p:sp>
      <p:sp>
        <p:nvSpPr>
          <p:cNvPr id="3" name="TextBox 2"/>
          <p:cNvSpPr txBox="1"/>
          <p:nvPr/>
        </p:nvSpPr>
        <p:spPr>
          <a:xfrm>
            <a:off x="6703835" y="2776152"/>
            <a:ext cx="2160079" cy="276999"/>
          </a:xfrm>
          <a:prstGeom prst="rect">
            <a:avLst/>
          </a:prstGeom>
          <a:solidFill>
            <a:schemeClr val="accent2">
              <a:lumMod val="20000"/>
              <a:lumOff val="80000"/>
            </a:schemeClr>
          </a:solidFill>
        </p:spPr>
        <p:txBody>
          <a:bodyPr wrap="none" rtlCol="0">
            <a:spAutoFit/>
          </a:bodyPr>
          <a:lstStyle/>
          <a:p>
            <a:r>
              <a:rPr lang="en-US" sz="1200" dirty="0" smtClean="0"/>
              <a:t>Without MPDU size negotiation</a:t>
            </a:r>
            <a:endParaRPr lang="en-US" sz="1200" dirty="0"/>
          </a:p>
        </p:txBody>
      </p:sp>
      <p:sp>
        <p:nvSpPr>
          <p:cNvPr id="8" name="Footer Placeholder 7"/>
          <p:cNvSpPr>
            <a:spLocks noGrp="1"/>
          </p:cNvSpPr>
          <p:nvPr>
            <p:ph type="ftr" idx="14"/>
          </p:nvPr>
        </p:nvSpPr>
        <p:spPr/>
        <p:txBody>
          <a:bodyPr/>
          <a:lstStyle/>
          <a:p>
            <a:r>
              <a:rPr lang="fr-FR" smtClean="0"/>
              <a:t>Solomon Trainin et al, Intel</a:t>
            </a:r>
            <a:endParaRPr lang="en-GB" dirty="0"/>
          </a:p>
        </p:txBody>
      </p:sp>
      <p:sp>
        <p:nvSpPr>
          <p:cNvPr id="9" name="Date Placeholder 8"/>
          <p:cNvSpPr>
            <a:spLocks noGrp="1"/>
          </p:cNvSpPr>
          <p:nvPr>
            <p:ph type="dt" idx="15"/>
          </p:nvPr>
        </p:nvSpPr>
        <p:spPr/>
        <p:txBody>
          <a:bodyPr/>
          <a:lstStyle/>
          <a:p>
            <a:r>
              <a:rPr lang="en-US" smtClean="0"/>
              <a:t>March 2016</a:t>
            </a:r>
            <a:endParaRPr lang="en-GB" dirty="0"/>
          </a:p>
        </p:txBody>
      </p:sp>
      <p:sp>
        <p:nvSpPr>
          <p:cNvPr id="10" name="Slide Number Placeholder 9"/>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pic>
        <p:nvPicPr>
          <p:cNvPr id="13" name="Picture 12"/>
          <p:cNvPicPr>
            <a:picLocks noChangeAspect="1"/>
          </p:cNvPicPr>
          <p:nvPr/>
        </p:nvPicPr>
        <p:blipFill>
          <a:blip r:embed="rId3"/>
          <a:stretch>
            <a:fillRect/>
          </a:stretch>
        </p:blipFill>
        <p:spPr>
          <a:xfrm>
            <a:off x="240416" y="1651862"/>
            <a:ext cx="8663167" cy="3554276"/>
          </a:xfrm>
          <a:prstGeom prst="rect">
            <a:avLst/>
          </a:prstGeom>
        </p:spPr>
      </p:pic>
      <p:pic>
        <p:nvPicPr>
          <p:cNvPr id="15" name="Picture 14"/>
          <p:cNvPicPr>
            <a:picLocks noChangeAspect="1"/>
          </p:cNvPicPr>
          <p:nvPr/>
        </p:nvPicPr>
        <p:blipFill>
          <a:blip r:embed="rId4"/>
          <a:stretch>
            <a:fillRect/>
          </a:stretch>
        </p:blipFill>
        <p:spPr>
          <a:xfrm>
            <a:off x="6722885" y="2753093"/>
            <a:ext cx="2164268" cy="323116"/>
          </a:xfrm>
          <a:prstGeom prst="rect">
            <a:avLst/>
          </a:prstGeom>
        </p:spPr>
      </p:pic>
      <p:pic>
        <p:nvPicPr>
          <p:cNvPr id="16" name="Picture 15"/>
          <p:cNvPicPr>
            <a:picLocks noChangeAspect="1"/>
          </p:cNvPicPr>
          <p:nvPr/>
        </p:nvPicPr>
        <p:blipFill>
          <a:blip r:embed="rId5"/>
          <a:stretch>
            <a:fillRect/>
          </a:stretch>
        </p:blipFill>
        <p:spPr>
          <a:xfrm>
            <a:off x="6913025" y="5214731"/>
            <a:ext cx="1950889" cy="323116"/>
          </a:xfrm>
          <a:prstGeom prst="rect">
            <a:avLst/>
          </a:prstGeom>
        </p:spPr>
      </p:pic>
    </p:spTree>
    <p:extLst>
      <p:ext uri="{BB962C8B-B14F-4D97-AF65-F5344CB8AC3E}">
        <p14:creationId xmlns:p14="http://schemas.microsoft.com/office/powerpoint/2010/main" val="370139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7200" y="1366044"/>
            <a:ext cx="8229600" cy="4419600"/>
          </a:xfrm>
          <a:prstGeom prst="rect">
            <a:avLst/>
          </a:prstGeom>
        </p:spPr>
        <p:txBody>
          <a:bodyPr>
            <a:normAutofit fontScale="92500" lnSpcReduction="20000"/>
          </a:bodyPr>
          <a:lstStyle/>
          <a:p>
            <a:pPr>
              <a:buFont typeface="Arial" panose="020B0604020202020204" pitchFamily="34" charset="0"/>
              <a:buChar char="•"/>
            </a:pPr>
            <a:r>
              <a:rPr lang="en-US" sz="2400" dirty="0" smtClean="0"/>
              <a:t>If the received data is not stored in main memory, then release of big amount of data accumulated in local memory to the system may become a bottleneck even in platforms with high speed memory access</a:t>
            </a:r>
          </a:p>
          <a:p>
            <a:pPr lvl="1" indent="-342900">
              <a:buFont typeface="Arial" panose="020B0604020202020204" pitchFamily="34" charset="0"/>
              <a:buChar char="‒"/>
            </a:pPr>
            <a:r>
              <a:rPr lang="en-US" sz="2000" dirty="0" smtClean="0"/>
              <a:t>Storing of data in local memory happens when the received data cannot be released due to unsuccess of MPDUs at start of PSDU </a:t>
            </a:r>
          </a:p>
          <a:p>
            <a:pPr>
              <a:buFont typeface="Arial" panose="020B0604020202020204" pitchFamily="34" charset="0"/>
              <a:buChar char="•"/>
            </a:pPr>
            <a:r>
              <a:rPr lang="en-US" sz="2400" dirty="0" smtClean="0"/>
              <a:t>Flow control should prevent LU degradation in case data continues to be sent to an overloaded buffer for which the data is lost</a:t>
            </a:r>
          </a:p>
          <a:p>
            <a:pPr>
              <a:buFont typeface="Arial" panose="020B0604020202020204" pitchFamily="34" charset="0"/>
              <a:buChar char="•"/>
            </a:pPr>
            <a:r>
              <a:rPr lang="en-US" sz="2400" dirty="0" smtClean="0"/>
              <a:t>Existent mechanism of DMG Block Ack with flow control is well suited to adjust consumed link throughput to performance of an internal platform bus with granularity of single MPDU that may result in very short PSDUs transferred over the link causing very low LU.  The mechanism should be modified to allow keeping high LU. </a:t>
            </a:r>
            <a:endParaRPr lang="en-US" dirty="0"/>
          </a:p>
          <a:p>
            <a:pPr marL="285750" indent="-285750"/>
            <a:endParaRPr lang="en-US" dirty="0"/>
          </a:p>
          <a:p>
            <a:endParaRPr lang="en-US" dirty="0"/>
          </a:p>
        </p:txBody>
      </p:sp>
      <p:sp>
        <p:nvSpPr>
          <p:cNvPr id="3" name="Title 2"/>
          <p:cNvSpPr>
            <a:spLocks noGrp="1"/>
          </p:cNvSpPr>
          <p:nvPr>
            <p:ph type="title"/>
          </p:nvPr>
        </p:nvSpPr>
        <p:spPr>
          <a:xfrm>
            <a:off x="457200" y="573882"/>
            <a:ext cx="8229600" cy="792162"/>
          </a:xfrm>
        </p:spPr>
        <p:txBody>
          <a:bodyPr/>
          <a:lstStyle/>
          <a:p>
            <a:r>
              <a:rPr lang="en-US" dirty="0" smtClean="0"/>
              <a:t>Flow control</a:t>
            </a:r>
            <a:endParaRPr lang="en-US" dirty="0"/>
          </a:p>
        </p:txBody>
      </p:sp>
      <p:sp>
        <p:nvSpPr>
          <p:cNvPr id="4" name="Footer Placeholder 3"/>
          <p:cNvSpPr>
            <a:spLocks noGrp="1"/>
          </p:cNvSpPr>
          <p:nvPr>
            <p:ph type="ftr" idx="14"/>
          </p:nvPr>
        </p:nvSpPr>
        <p:spPr/>
        <p:txBody>
          <a:bodyPr/>
          <a:lstStyle/>
          <a:p>
            <a:r>
              <a:rPr lang="fr-FR" smtClean="0"/>
              <a:t>Solomon Trainin et al, Intel</a:t>
            </a:r>
            <a:endParaRPr lang="en-GB" dirty="0"/>
          </a:p>
        </p:txBody>
      </p:sp>
      <p:sp>
        <p:nvSpPr>
          <p:cNvPr id="5" name="Date Placeholder 4"/>
          <p:cNvSpPr>
            <a:spLocks noGrp="1"/>
          </p:cNvSpPr>
          <p:nvPr>
            <p:ph type="dt" idx="15"/>
          </p:nvPr>
        </p:nvSpPr>
        <p:spPr/>
        <p:txBody>
          <a:bodyPr/>
          <a:lstStyle/>
          <a:p>
            <a:r>
              <a:rPr lang="en-US" smtClean="0"/>
              <a:t>March 2016</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71625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31838"/>
          </a:xfrm>
        </p:spPr>
        <p:txBody>
          <a:bodyPr/>
          <a:lstStyle/>
          <a:p>
            <a:r>
              <a:rPr lang="en-US" dirty="0" smtClean="0"/>
              <a:t>Recommendations </a:t>
            </a:r>
            <a:endParaRPr lang="en-US" dirty="0"/>
          </a:p>
        </p:txBody>
      </p:sp>
      <p:sp>
        <p:nvSpPr>
          <p:cNvPr id="3" name="Content Placeholder 2"/>
          <p:cNvSpPr>
            <a:spLocks noGrp="1"/>
          </p:cNvSpPr>
          <p:nvPr>
            <p:ph idx="1"/>
          </p:nvPr>
        </p:nvSpPr>
        <p:spPr>
          <a:xfrm>
            <a:off x="457200" y="1417638"/>
            <a:ext cx="8229600" cy="4708525"/>
          </a:xfrm>
        </p:spPr>
        <p:txBody>
          <a:bodyPr/>
          <a:lstStyle/>
          <a:p>
            <a:pPr marL="0">
              <a:buFont typeface="Arial" panose="020B0604020202020204" pitchFamily="34" charset="0"/>
              <a:buChar char="•"/>
            </a:pPr>
            <a:r>
              <a:rPr lang="en-US" dirty="0" smtClean="0"/>
              <a:t>Increase bitmap of the BA to 1024 bits</a:t>
            </a:r>
          </a:p>
          <a:p>
            <a:pPr>
              <a:buFont typeface="Arial" panose="020B0604020202020204" pitchFamily="34" charset="0"/>
              <a:buChar char="•"/>
            </a:pPr>
            <a:r>
              <a:rPr lang="en-US" dirty="0" smtClean="0"/>
              <a:t>Modify multi TID BA to keep high LU when aggregating few TIDs in the same A-MPDU</a:t>
            </a:r>
          </a:p>
          <a:p>
            <a:pPr marL="0">
              <a:buFont typeface="Arial" panose="020B0604020202020204" pitchFamily="34" charset="0"/>
              <a:buChar char="•"/>
            </a:pPr>
            <a:r>
              <a:rPr lang="en-US" dirty="0" smtClean="0"/>
              <a:t>Extend MPDU to 9Kbyte</a:t>
            </a:r>
          </a:p>
          <a:p>
            <a:pPr>
              <a:buFont typeface="Arial" panose="020B0604020202020204" pitchFamily="34" charset="0"/>
              <a:buChar char="•"/>
            </a:pPr>
            <a:r>
              <a:rPr lang="en-US" dirty="0" smtClean="0"/>
              <a:t>Provide MPDU size negotiation by adding MPDU size to ADDBA Request and Response</a:t>
            </a:r>
          </a:p>
          <a:p>
            <a:pPr marL="0">
              <a:buFont typeface="Arial" panose="020B0604020202020204" pitchFamily="34" charset="0"/>
              <a:buChar char="•"/>
            </a:pPr>
            <a:r>
              <a:rPr lang="en-US" dirty="0" smtClean="0"/>
              <a:t>Modify flow control to keep high LU</a:t>
            </a:r>
          </a:p>
          <a:p>
            <a:pPr marL="0">
              <a:buFont typeface="Arial" panose="020B0604020202020204" pitchFamily="34" charset="0"/>
              <a:buChar char="•"/>
            </a:pPr>
            <a:r>
              <a:rPr lang="en-US" dirty="0" smtClean="0"/>
              <a:t>Shorten overhead of BA response (TBD)</a:t>
            </a:r>
          </a:p>
          <a:p>
            <a:endParaRPr lang="en-US" dirty="0"/>
          </a:p>
        </p:txBody>
      </p:sp>
      <p:sp>
        <p:nvSpPr>
          <p:cNvPr id="5" name="Footer Placeholder 4"/>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937095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 </a:t>
            </a:r>
            <a:r>
              <a:rPr lang="en-US" dirty="0" smtClean="0"/>
              <a:t>poll</a:t>
            </a:r>
            <a:endParaRPr lang="en-US" dirty="0"/>
          </a:p>
        </p:txBody>
      </p:sp>
      <p:sp>
        <p:nvSpPr>
          <p:cNvPr id="3" name="Content Placeholder 2"/>
          <p:cNvSpPr>
            <a:spLocks noGrp="1"/>
          </p:cNvSpPr>
          <p:nvPr>
            <p:ph idx="1"/>
          </p:nvPr>
        </p:nvSpPr>
        <p:spPr/>
        <p:txBody>
          <a:bodyPr>
            <a:normAutofit/>
          </a:bodyPr>
          <a:lstStyle/>
          <a:p>
            <a:pPr indent="0"/>
            <a:r>
              <a:rPr lang="en-US" sz="2800" dirty="0" smtClean="0"/>
              <a:t>SP: </a:t>
            </a:r>
            <a:r>
              <a:rPr lang="en-US" sz="2800" dirty="0" smtClean="0"/>
              <a:t>Would you agree to include the following in the SFD: </a:t>
            </a:r>
            <a:r>
              <a:rPr lang="en-US" sz="2800" dirty="0"/>
              <a:t>“</a:t>
            </a:r>
            <a:r>
              <a:rPr lang="en-US" sz="2800" dirty="0">
                <a:solidFill>
                  <a:srgbClr val="00B050"/>
                </a:solidFill>
              </a:rPr>
              <a:t>The size of the Block Ack window bitmap for EDMG STAs shall be 1024 </a:t>
            </a:r>
            <a:r>
              <a:rPr lang="en-US" sz="2800" dirty="0" smtClean="0">
                <a:solidFill>
                  <a:srgbClr val="00B050"/>
                </a:solidFill>
              </a:rPr>
              <a:t>bits</a:t>
            </a:r>
            <a:r>
              <a:rPr lang="en-US" sz="2800" dirty="0" smtClean="0"/>
              <a:t>”</a:t>
            </a:r>
          </a:p>
          <a:p>
            <a:pPr indent="0"/>
            <a:r>
              <a:rPr lang="en-US" sz="2800" dirty="0" smtClean="0"/>
              <a:t>Y/N/A</a:t>
            </a:r>
            <a:endParaRPr lang="en-US" sz="2800" dirty="0" smtClean="0"/>
          </a:p>
        </p:txBody>
      </p:sp>
      <p:sp>
        <p:nvSpPr>
          <p:cNvPr id="5" name="Footer Placeholder 4"/>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3533454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06" y="606425"/>
            <a:ext cx="8229600" cy="585788"/>
          </a:xfrm>
        </p:spPr>
        <p:txBody>
          <a:bodyPr>
            <a:normAutofit/>
          </a:bodyPr>
          <a:lstStyle/>
          <a:p>
            <a:r>
              <a:rPr lang="en-US" dirty="0" smtClean="0"/>
              <a:t>Memory utilization example</a:t>
            </a:r>
            <a:endParaRPr lang="en-US" dirty="0"/>
          </a:p>
        </p:txBody>
      </p:sp>
      <p:pic>
        <p:nvPicPr>
          <p:cNvPr id="5" name="Content Placeholder 4"/>
          <p:cNvPicPr>
            <a:picLocks noGrp="1" noChangeAspect="1"/>
          </p:cNvPicPr>
          <p:nvPr>
            <p:ph idx="1"/>
          </p:nvPr>
        </p:nvPicPr>
        <p:blipFill>
          <a:blip r:embed="rId2"/>
          <a:stretch>
            <a:fillRect/>
          </a:stretch>
        </p:blipFill>
        <p:spPr>
          <a:xfrm>
            <a:off x="145326" y="1143000"/>
            <a:ext cx="8541474" cy="4800600"/>
          </a:xfrm>
          <a:prstGeom prst="rect">
            <a:avLst/>
          </a:prstGeom>
        </p:spPr>
      </p:pic>
      <p:sp>
        <p:nvSpPr>
          <p:cNvPr id="3" name="Footer Placeholder 2"/>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1923446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215074" y="6475413"/>
            <a:ext cx="2327264" cy="180975"/>
          </a:xfrm>
        </p:spPr>
        <p:txBody>
          <a:bodyPr/>
          <a:lstStyle/>
          <a:p>
            <a:r>
              <a:rPr lang="fr-FR" smtClean="0"/>
              <a:t>Solomon Trainin et al, Intel</a:t>
            </a:r>
            <a:endParaRPr lang="en-GB" dirty="0"/>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endParaRPr lang="en-US"/>
          </a:p>
        </p:txBody>
      </p:sp>
      <p:sp>
        <p:nvSpPr>
          <p:cNvPr id="2" name="Date Placeholder 1"/>
          <p:cNvSpPr>
            <a:spLocks noGrp="1"/>
          </p:cNvSpPr>
          <p:nvPr>
            <p:ph type="dt" idx="15"/>
          </p:nvPr>
        </p:nvSpPr>
        <p:spPr/>
        <p:txBody>
          <a:bodyPr/>
          <a:lstStyle/>
          <a:p>
            <a:r>
              <a:rPr lang="en-US" smtClean="0"/>
              <a:t>March 2016</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5500694" y="6475413"/>
            <a:ext cx="3041644" cy="180975"/>
          </a:xfrm>
        </p:spPr>
        <p:txBody>
          <a:bodyPr/>
          <a:lstStyle/>
          <a:p>
            <a:r>
              <a:rPr lang="fr-FR" smtClean="0"/>
              <a:t>Solomon Trainin et al, Intel</a:t>
            </a:r>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Block Ack (BA) </a:t>
            </a:r>
            <a:r>
              <a:rPr lang="en-US" b="0" dirty="0" smtClean="0"/>
              <a:t>related changes </a:t>
            </a:r>
            <a:r>
              <a:rPr lang="en-US" b="0" dirty="0"/>
              <a:t>for high EDMG PHY rates</a:t>
            </a:r>
            <a:endParaRPr lang="en-GB" b="0" dirty="0"/>
          </a:p>
        </p:txBody>
      </p:sp>
      <p:sp>
        <p:nvSpPr>
          <p:cNvPr id="2" name="Date Placeholder 1"/>
          <p:cNvSpPr>
            <a:spLocks noGrp="1"/>
          </p:cNvSpPr>
          <p:nvPr>
            <p:ph type="dt" idx="15"/>
          </p:nvPr>
        </p:nvSpPr>
        <p:spPr/>
        <p:txBody>
          <a:bodyPr/>
          <a:lstStyle/>
          <a:p>
            <a:r>
              <a:rPr lang="en-US" smtClean="0"/>
              <a:t>March 2016</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455613" y="1295400"/>
            <a:ext cx="8229600" cy="5105400"/>
          </a:xfrm>
          <a:prstGeom prst="rect">
            <a:avLst/>
          </a:prstGeom>
        </p:spPr>
        <p:txBody>
          <a:bodyPr>
            <a:normAutofit fontScale="92500"/>
          </a:bodyPr>
          <a:lstStyle/>
          <a:p>
            <a:pPr marL="628650">
              <a:buFont typeface="Arial" panose="020B0604020202020204" pitchFamily="34" charset="0"/>
              <a:buChar char="•"/>
            </a:pPr>
            <a:r>
              <a:rPr lang="en-US" dirty="0" smtClean="0"/>
              <a:t>Block </a:t>
            </a:r>
            <a:r>
              <a:rPr lang="en-US" dirty="0" err="1" smtClean="0"/>
              <a:t>Ack</a:t>
            </a:r>
            <a:r>
              <a:rPr lang="en-US" dirty="0" smtClean="0"/>
              <a:t> (BA) is a MAC mechanism designed to utilize the high bit rates provided by PHY. Each time that the PHY increases the bit rates, the BA mechanism should be revisited</a:t>
            </a:r>
            <a:endParaRPr lang="en-US" dirty="0"/>
          </a:p>
          <a:p>
            <a:pPr marL="628650">
              <a:buFont typeface="Arial" panose="020B0604020202020204" pitchFamily="34" charset="0"/>
              <a:buChar char="•"/>
            </a:pPr>
            <a:r>
              <a:rPr lang="en-US" dirty="0" smtClean="0"/>
              <a:t>11ay substantially increases the PHY rate, which makes the existent BA inefficient as illustrated in the next slide</a:t>
            </a:r>
          </a:p>
          <a:p>
            <a:pPr marL="628650">
              <a:buFont typeface="Arial" panose="020B0604020202020204" pitchFamily="34" charset="0"/>
              <a:buChar char="•"/>
            </a:pPr>
            <a:r>
              <a:rPr lang="en-US" dirty="0" smtClean="0"/>
              <a:t>Efficiency of the BA mechanism is measured as goodput at the MAS SAP and in general depends on link utilization of the BA mechanism</a:t>
            </a:r>
          </a:p>
          <a:p>
            <a:pPr marL="628650">
              <a:buFont typeface="Arial" panose="020B0604020202020204" pitchFamily="34" charset="0"/>
              <a:buChar char="•"/>
            </a:pPr>
            <a:r>
              <a:rPr lang="en-US" dirty="0" smtClean="0"/>
              <a:t>Link utilization (LU) can be measured as</a:t>
            </a:r>
          </a:p>
          <a:p>
            <a:pPr marL="0" indent="0">
              <a:buNone/>
            </a:pPr>
            <a:endParaRPr lang="en-US" dirty="0"/>
          </a:p>
          <a:p>
            <a:pPr marL="0" indent="0">
              <a:buNone/>
            </a:pPr>
            <a:endParaRPr lang="en-US" dirty="0" smtClean="0"/>
          </a:p>
          <a:p>
            <a:pPr marL="628650">
              <a:buFont typeface="Arial" panose="020B0604020202020204" pitchFamily="34" charset="0"/>
              <a:buChar char="•"/>
            </a:pPr>
            <a:r>
              <a:rPr lang="en-US" dirty="0" err="1" smtClean="0"/>
              <a:t>PSDU_size</a:t>
            </a:r>
            <a:r>
              <a:rPr lang="en-US" dirty="0" smtClean="0"/>
              <a:t> (aggregated data MPDUs) and (SIFS*2 + </a:t>
            </a:r>
            <a:r>
              <a:rPr lang="en-US" dirty="0" err="1" smtClean="0"/>
              <a:t>PPDU_size</a:t>
            </a:r>
            <a:r>
              <a:rPr lang="en-US" dirty="0" smtClean="0"/>
              <a:t> (BA)) are main factors that impact LU</a:t>
            </a:r>
          </a:p>
        </p:txBody>
      </p:sp>
      <p:sp>
        <p:nvSpPr>
          <p:cNvPr id="4" name="Title 3"/>
          <p:cNvSpPr>
            <a:spLocks noGrp="1"/>
          </p:cNvSpPr>
          <p:nvPr>
            <p:ph type="title"/>
          </p:nvPr>
        </p:nvSpPr>
        <p:spPr>
          <a:xfrm>
            <a:off x="685800" y="685801"/>
            <a:ext cx="7770813" cy="609600"/>
          </a:xfrm>
        </p:spPr>
        <p:txBody>
          <a:bodyPr/>
          <a:lstStyle/>
          <a:p>
            <a:r>
              <a:rPr lang="en-US" dirty="0" smtClean="0"/>
              <a:t>Problem statement </a:t>
            </a: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576642" y="4745096"/>
                <a:ext cx="8338758" cy="5127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𝐿𝑈</m:t>
                      </m:r>
                      <m:r>
                        <a:rPr lang="en-US" sz="160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𝑃𝑆𝐷𝑈</m:t>
                          </m:r>
                          <m:r>
                            <a:rPr lang="en-US" sz="1600" b="0" i="1" smtClean="0">
                              <a:latin typeface="Cambria Math" panose="02040503050406030204" pitchFamily="18" charset="0"/>
                            </a:rPr>
                            <m:t> </m:t>
                          </m:r>
                          <m:r>
                            <a:rPr lang="en-US" sz="1600" b="0" i="1" smtClean="0">
                              <a:latin typeface="Cambria Math" panose="02040503050406030204" pitchFamily="18" charset="0"/>
                            </a:rPr>
                            <m:t>𝑠𝑖𝑧𝑒</m:t>
                          </m:r>
                          <m:r>
                            <a:rPr lang="en-US" sz="1600" b="0" i="1" smtClean="0">
                              <a:latin typeface="Cambria Math" panose="02040503050406030204" pitchFamily="18" charset="0"/>
                            </a:rPr>
                            <m:t> (</m:t>
                          </m:r>
                          <m:r>
                            <a:rPr lang="en-US" sz="1600" b="0" i="1" smtClean="0">
                              <a:latin typeface="Cambria Math" panose="02040503050406030204" pitchFamily="18" charset="0"/>
                            </a:rPr>
                            <m:t>𝑎𝑔𝑔𝑟𝑒𝑔𝑎𝑡𝑒𝑑</m:t>
                          </m:r>
                          <m:r>
                            <a:rPr lang="en-US" sz="1600" b="0" i="1" smtClean="0">
                              <a:latin typeface="Cambria Math" panose="02040503050406030204" pitchFamily="18" charset="0"/>
                            </a:rPr>
                            <m:t> </m:t>
                          </m:r>
                          <m:r>
                            <a:rPr lang="en-US" sz="1600" b="0" i="1" smtClean="0">
                              <a:latin typeface="Cambria Math" panose="02040503050406030204" pitchFamily="18" charset="0"/>
                            </a:rPr>
                            <m:t>𝑑𝑎𝑡𝑎</m:t>
                          </m:r>
                          <m:r>
                            <a:rPr lang="en-US" sz="1600" b="0" i="1" smtClean="0">
                              <a:latin typeface="Cambria Math" panose="02040503050406030204" pitchFamily="18" charset="0"/>
                            </a:rPr>
                            <m:t> </m:t>
                          </m:r>
                          <m:r>
                            <a:rPr lang="en-US" sz="1600" b="0" i="1" smtClean="0">
                              <a:latin typeface="Cambria Math" panose="02040503050406030204" pitchFamily="18" charset="0"/>
                            </a:rPr>
                            <m:t>𝑀𝑃𝐷𝑈</m:t>
                          </m:r>
                          <m:r>
                            <a:rPr lang="en-US" sz="1600" b="0" i="1" smtClean="0">
                              <a:latin typeface="Cambria Math" panose="02040503050406030204" pitchFamily="18" charset="0"/>
                            </a:rPr>
                            <m:t>)</m:t>
                          </m:r>
                        </m:num>
                        <m:den>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𝑃𝑆𝐷𝑈</m:t>
                              </m:r>
                              <m:r>
                                <a:rPr lang="en-US" sz="1600" b="0" i="1" smtClean="0">
                                  <a:latin typeface="Cambria Math" panose="02040503050406030204" pitchFamily="18" charset="0"/>
                                </a:rPr>
                                <m:t> </m:t>
                              </m:r>
                              <m:r>
                                <a:rPr lang="en-US" sz="1600" b="0" i="1" smtClean="0">
                                  <a:latin typeface="Cambria Math" panose="02040503050406030204" pitchFamily="18" charset="0"/>
                                </a:rPr>
                                <m:t>𝑠𝑖𝑧𝑒</m:t>
                              </m:r>
                              <m:r>
                                <a:rPr lang="en-US" sz="1600" b="0" i="1" smtClean="0">
                                  <a:latin typeface="Cambria Math" panose="02040503050406030204" pitchFamily="18" charset="0"/>
                                </a:rPr>
                                <m:t> </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𝑎𝑔𝑔𝑟𝑒𝑔𝑎𝑡𝑒𝑑</m:t>
                                  </m:r>
                                  <m:r>
                                    <a:rPr lang="en-US" sz="1600" b="0" i="1" smtClean="0">
                                      <a:latin typeface="Cambria Math" panose="02040503050406030204" pitchFamily="18" charset="0"/>
                                    </a:rPr>
                                    <m:t> </m:t>
                                  </m:r>
                                  <m:r>
                                    <a:rPr lang="en-US" sz="1600" b="0" i="1" smtClean="0">
                                      <a:latin typeface="Cambria Math" panose="02040503050406030204" pitchFamily="18" charset="0"/>
                                    </a:rPr>
                                    <m:t>𝑑𝑎𝑡𝑎</m:t>
                                  </m:r>
                                  <m:r>
                                    <a:rPr lang="en-US" sz="1600" b="0" i="1" smtClean="0">
                                      <a:latin typeface="Cambria Math" panose="02040503050406030204" pitchFamily="18" charset="0"/>
                                    </a:rPr>
                                    <m:t> </m:t>
                                  </m:r>
                                  <m:r>
                                    <a:rPr lang="en-US" sz="1600" b="0" i="1" smtClean="0">
                                      <a:latin typeface="Cambria Math" panose="02040503050406030204" pitchFamily="18" charset="0"/>
                                    </a:rPr>
                                    <m:t>𝑀𝑃𝐷𝑈</m:t>
                                  </m:r>
                                </m:e>
                              </m:d>
                              <m:r>
                                <a:rPr lang="en-US" sz="1600" b="0" i="1" smtClean="0">
                                  <a:latin typeface="Cambria Math" panose="02040503050406030204" pitchFamily="18" charset="0"/>
                                </a:rPr>
                                <m:t>+</m:t>
                              </m:r>
                              <m:r>
                                <a:rPr lang="en-US" sz="1600" b="0" i="1" smtClean="0">
                                  <a:latin typeface="Cambria Math" panose="02040503050406030204" pitchFamily="18" charset="0"/>
                                </a:rPr>
                                <m:t>𝑃𝐻𝑌</m:t>
                              </m:r>
                              <m:r>
                                <a:rPr lang="en-US" sz="1600" b="0" i="1" smtClean="0">
                                  <a:latin typeface="Cambria Math" panose="02040503050406030204" pitchFamily="18" charset="0"/>
                                </a:rPr>
                                <m:t> </m:t>
                              </m:r>
                              <m:r>
                                <a:rPr lang="en-US" sz="1600" b="0" i="1" smtClean="0">
                                  <a:latin typeface="Cambria Math" panose="02040503050406030204" pitchFamily="18" charset="0"/>
                                </a:rPr>
                                <m:t>𝑜𝑣𝑒𝑟</m:t>
                              </m:r>
                              <m:r>
                                <a:rPr lang="en-US" sz="1600" b="0" i="1" smtClean="0">
                                  <a:latin typeface="Cambria Math" panose="02040503050406030204" pitchFamily="18" charset="0"/>
                                </a:rPr>
                                <m:t>h</m:t>
                              </m:r>
                              <m:r>
                                <a:rPr lang="en-US" sz="1600" b="0" i="1" smtClean="0">
                                  <a:latin typeface="Cambria Math" panose="02040503050406030204" pitchFamily="18" charset="0"/>
                                </a:rPr>
                                <m:t>𝑒𝑎𝑑</m:t>
                              </m:r>
                            </m:e>
                          </m:d>
                          <m:r>
                            <a:rPr lang="en-US" sz="1600" b="0" i="1" smtClean="0">
                              <a:latin typeface="Cambria Math" panose="02040503050406030204" pitchFamily="18" charset="0"/>
                            </a:rPr>
                            <m:t>+</m:t>
                          </m:r>
                          <m:r>
                            <a:rPr lang="en-US" sz="1600" b="0" i="1" smtClean="0">
                              <a:latin typeface="Cambria Math" panose="02040503050406030204" pitchFamily="18" charset="0"/>
                            </a:rPr>
                            <m:t>𝑆𝐼𝐹𝑆</m:t>
                          </m:r>
                          <m:r>
                            <a:rPr lang="en-US" sz="1600" b="0" i="1" smtClean="0">
                              <a:latin typeface="Cambria Math" panose="02040503050406030204" pitchFamily="18" charset="0"/>
                            </a:rPr>
                            <m:t>∗</m:t>
                          </m:r>
                          <m:r>
                            <a:rPr lang="en-US" sz="1600" b="0" i="1" smtClean="0">
                              <a:latin typeface="Cambria Math" panose="02040503050406030204" pitchFamily="18" charset="0"/>
                            </a:rPr>
                            <m:t>2</m:t>
                          </m:r>
                          <m:r>
                            <a:rPr lang="en-US" sz="1600" b="0" i="1" smtClean="0">
                              <a:latin typeface="Cambria Math" panose="02040503050406030204" pitchFamily="18" charset="0"/>
                            </a:rPr>
                            <m:t>+</m:t>
                          </m:r>
                          <m:r>
                            <a:rPr lang="en-US" sz="1600" b="0" i="1" smtClean="0">
                              <a:latin typeface="Cambria Math" panose="02040503050406030204" pitchFamily="18" charset="0"/>
                            </a:rPr>
                            <m:t>𝑃𝑃𝐷𝑈</m:t>
                          </m:r>
                          <m:r>
                            <a:rPr lang="en-US" sz="1600" b="0" i="1" smtClean="0">
                              <a:latin typeface="Cambria Math" panose="02040503050406030204" pitchFamily="18" charset="0"/>
                            </a:rPr>
                            <m:t> </m:t>
                          </m:r>
                          <m:r>
                            <a:rPr lang="en-US" sz="1600" b="0" i="1" smtClean="0">
                              <a:latin typeface="Cambria Math" panose="02040503050406030204" pitchFamily="18" charset="0"/>
                            </a:rPr>
                            <m:t>𝑠𝑖𝑧𝑒</m:t>
                          </m:r>
                          <m:r>
                            <a:rPr lang="en-US" sz="1600" b="0" i="1" smtClean="0">
                              <a:latin typeface="Cambria Math" panose="02040503050406030204" pitchFamily="18" charset="0"/>
                            </a:rPr>
                            <m:t> (</m:t>
                          </m:r>
                          <m:r>
                            <a:rPr lang="en-US" sz="1600" b="0" i="1" smtClean="0">
                              <a:latin typeface="Cambria Math" panose="02040503050406030204" pitchFamily="18" charset="0"/>
                            </a:rPr>
                            <m:t>𝐵𝐴</m:t>
                          </m:r>
                          <m:r>
                            <a:rPr lang="en-US" sz="1600" b="0" i="1" smtClean="0">
                              <a:latin typeface="Cambria Math" panose="02040503050406030204" pitchFamily="18" charset="0"/>
                            </a:rPr>
                            <m:t>)</m:t>
                          </m:r>
                        </m:den>
                      </m:f>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576642" y="4745096"/>
                <a:ext cx="8338758" cy="51270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0650" y="4745096"/>
                <a:ext cx="8338758" cy="512704"/>
              </a:xfrm>
              <a:prstGeom prst="rect">
                <a:avLst/>
              </a:prstGeom>
              <a:noFill/>
            </p:spPr>
            <p:txBody>
              <a:bodyPr wrap="square" lIns="0" tIns="0" rIns="0" bIns="0" rtlCol="0">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600" i="1" smtClean="0">
                          <a:solidFill>
                            <a:prstClr val="black"/>
                          </a:solidFill>
                          <a:latin typeface="Cambria Math" panose="02040503050406030204" pitchFamily="18" charset="0"/>
                          <a:ea typeface="+mn-ea"/>
                        </a:rPr>
                        <m:t>𝐿𝑈</m:t>
                      </m:r>
                      <m:r>
                        <a:rPr lang="en-US" sz="1600" i="1" smtClean="0">
                          <a:solidFill>
                            <a:prstClr val="black"/>
                          </a:solidFill>
                          <a:latin typeface="Cambria Math" panose="02040503050406030204" pitchFamily="18" charset="0"/>
                          <a:ea typeface="+mn-ea"/>
                        </a:rPr>
                        <m:t>=</m:t>
                      </m:r>
                      <m:f>
                        <m:fPr>
                          <m:ctrlPr>
                            <a:rPr lang="en-US" sz="1600" i="1" smtClean="0">
                              <a:solidFill>
                                <a:prstClr val="black"/>
                              </a:solidFill>
                              <a:latin typeface="Cambria Math" panose="02040503050406030204" pitchFamily="18" charset="0"/>
                              <a:ea typeface="+mn-ea"/>
                            </a:rPr>
                          </m:ctrlPr>
                        </m:fPr>
                        <m:num>
                          <m:r>
                            <a:rPr lang="en-US" sz="1600" i="1" smtClean="0">
                              <a:solidFill>
                                <a:prstClr val="black"/>
                              </a:solidFill>
                              <a:latin typeface="Cambria Math" panose="02040503050406030204" pitchFamily="18" charset="0"/>
                              <a:ea typeface="+mn-ea"/>
                            </a:rPr>
                            <m:t>𝑃𝑆𝐷𝑈</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𝑠𝑖𝑧𝑒</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𝑎𝑔𝑔𝑟𝑒𝑔𝑎𝑡𝑒𝑑</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𝑑𝑎𝑡𝑎</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𝑀𝑃𝐷𝑈</m:t>
                          </m:r>
                          <m:r>
                            <a:rPr lang="en-US" sz="1600" i="1" smtClean="0">
                              <a:solidFill>
                                <a:prstClr val="black"/>
                              </a:solidFill>
                              <a:latin typeface="Cambria Math" panose="02040503050406030204" pitchFamily="18" charset="0"/>
                              <a:ea typeface="+mn-ea"/>
                            </a:rPr>
                            <m:t>)</m:t>
                          </m:r>
                        </m:num>
                        <m:den>
                          <m:d>
                            <m:dPr>
                              <m:ctrlPr>
                                <a:rPr lang="en-US" sz="1600" i="1" smtClean="0">
                                  <a:solidFill>
                                    <a:prstClr val="black"/>
                                  </a:solidFill>
                                  <a:latin typeface="Cambria Math" panose="02040503050406030204" pitchFamily="18" charset="0"/>
                                  <a:ea typeface="+mn-ea"/>
                                </a:rPr>
                              </m:ctrlPr>
                            </m:dPr>
                            <m:e>
                              <m:r>
                                <a:rPr lang="en-US" sz="1600" i="1" smtClean="0">
                                  <a:solidFill>
                                    <a:prstClr val="black"/>
                                  </a:solidFill>
                                  <a:latin typeface="Cambria Math" panose="02040503050406030204" pitchFamily="18" charset="0"/>
                                  <a:ea typeface="+mn-ea"/>
                                </a:rPr>
                                <m:t>𝑃𝑆𝐷𝑈</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𝑠𝑖𝑧𝑒</m:t>
                              </m:r>
                              <m:r>
                                <a:rPr lang="en-US" sz="1600" i="1" smtClean="0">
                                  <a:solidFill>
                                    <a:prstClr val="black"/>
                                  </a:solidFill>
                                  <a:latin typeface="Cambria Math" panose="02040503050406030204" pitchFamily="18" charset="0"/>
                                  <a:ea typeface="+mn-ea"/>
                                </a:rPr>
                                <m:t> </m:t>
                              </m:r>
                              <m:d>
                                <m:dPr>
                                  <m:ctrlPr>
                                    <a:rPr lang="en-US" sz="1600" i="1" smtClean="0">
                                      <a:solidFill>
                                        <a:prstClr val="black"/>
                                      </a:solidFill>
                                      <a:latin typeface="Cambria Math" panose="02040503050406030204" pitchFamily="18" charset="0"/>
                                      <a:ea typeface="+mn-ea"/>
                                    </a:rPr>
                                  </m:ctrlPr>
                                </m:dPr>
                                <m:e>
                                  <m:r>
                                    <a:rPr lang="en-US" sz="1600" i="1" smtClean="0">
                                      <a:solidFill>
                                        <a:prstClr val="black"/>
                                      </a:solidFill>
                                      <a:latin typeface="Cambria Math" panose="02040503050406030204" pitchFamily="18" charset="0"/>
                                      <a:ea typeface="+mn-ea"/>
                                    </a:rPr>
                                    <m:t>𝑎𝑔𝑔𝑟𝑒𝑔𝑎𝑡𝑒𝑑</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𝑑𝑎𝑡𝑎</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𝑀𝑃𝐷𝑈</m:t>
                                  </m:r>
                                </m:e>
                              </m:d>
                              <m:r>
                                <a:rPr lang="en-US" sz="1600" i="1" smtClean="0">
                                  <a:solidFill>
                                    <a:prstClr val="black"/>
                                  </a:solidFill>
                                  <a:latin typeface="Cambria Math" panose="02040503050406030204" pitchFamily="18" charset="0"/>
                                  <a:ea typeface="+mn-ea"/>
                                </a:rPr>
                                <m:t>+</m:t>
                              </m:r>
                              <m:r>
                                <a:rPr lang="en-US" sz="1600" i="1" smtClean="0">
                                  <a:solidFill>
                                    <a:prstClr val="black"/>
                                  </a:solidFill>
                                  <a:latin typeface="Cambria Math" panose="02040503050406030204" pitchFamily="18" charset="0"/>
                                  <a:ea typeface="+mn-ea"/>
                                </a:rPr>
                                <m:t>𝑃𝐻𝑌</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𝑜𝑣𝑒𝑟</m:t>
                              </m:r>
                              <m:r>
                                <a:rPr lang="en-US" sz="1600" i="1" smtClean="0">
                                  <a:solidFill>
                                    <a:prstClr val="black"/>
                                  </a:solidFill>
                                  <a:latin typeface="Cambria Math" panose="02040503050406030204" pitchFamily="18" charset="0"/>
                                  <a:ea typeface="+mn-ea"/>
                                </a:rPr>
                                <m:t>h</m:t>
                              </m:r>
                              <m:r>
                                <a:rPr lang="en-US" sz="1600" i="1" smtClean="0">
                                  <a:solidFill>
                                    <a:prstClr val="black"/>
                                  </a:solidFill>
                                  <a:latin typeface="Cambria Math" panose="02040503050406030204" pitchFamily="18" charset="0"/>
                                  <a:ea typeface="+mn-ea"/>
                                </a:rPr>
                                <m:t>𝑒𝑎𝑑</m:t>
                              </m:r>
                            </m:e>
                          </m:d>
                          <m:r>
                            <a:rPr lang="en-US" sz="1600" i="1" smtClean="0">
                              <a:solidFill>
                                <a:prstClr val="black"/>
                              </a:solidFill>
                              <a:latin typeface="Cambria Math" panose="02040503050406030204" pitchFamily="18" charset="0"/>
                              <a:ea typeface="+mn-ea"/>
                            </a:rPr>
                            <m:t>+</m:t>
                          </m:r>
                          <m:r>
                            <a:rPr lang="en-US" sz="1600" i="1" smtClean="0">
                              <a:solidFill>
                                <a:prstClr val="black"/>
                              </a:solidFill>
                              <a:latin typeface="Cambria Math" panose="02040503050406030204" pitchFamily="18" charset="0"/>
                              <a:ea typeface="+mn-ea"/>
                            </a:rPr>
                            <m:t>𝑆𝐼𝐹𝑆</m:t>
                          </m:r>
                          <m:r>
                            <a:rPr lang="en-US" sz="1600" i="1" smtClean="0">
                              <a:solidFill>
                                <a:prstClr val="black"/>
                              </a:solidFill>
                              <a:latin typeface="Cambria Math" panose="02040503050406030204" pitchFamily="18" charset="0"/>
                              <a:ea typeface="+mn-ea"/>
                            </a:rPr>
                            <m:t>∗</m:t>
                          </m:r>
                          <m:r>
                            <a:rPr lang="en-US" sz="1600" i="1" smtClean="0">
                              <a:solidFill>
                                <a:prstClr val="black"/>
                              </a:solidFill>
                              <a:latin typeface="Cambria Math" panose="02040503050406030204" pitchFamily="18" charset="0"/>
                              <a:ea typeface="+mn-ea"/>
                            </a:rPr>
                            <m:t>2</m:t>
                          </m:r>
                          <m:r>
                            <a:rPr lang="en-US" sz="1600" i="1" smtClean="0">
                              <a:solidFill>
                                <a:prstClr val="black"/>
                              </a:solidFill>
                              <a:latin typeface="Cambria Math" panose="02040503050406030204" pitchFamily="18" charset="0"/>
                              <a:ea typeface="+mn-ea"/>
                            </a:rPr>
                            <m:t>+</m:t>
                          </m:r>
                          <m:r>
                            <a:rPr lang="en-US" sz="1600" i="1" smtClean="0">
                              <a:solidFill>
                                <a:prstClr val="black"/>
                              </a:solidFill>
                              <a:latin typeface="Cambria Math" panose="02040503050406030204" pitchFamily="18" charset="0"/>
                              <a:ea typeface="+mn-ea"/>
                            </a:rPr>
                            <m:t>𝑃𝑃𝐷𝑈</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𝑠𝑖𝑧𝑒</m:t>
                          </m:r>
                          <m:r>
                            <a:rPr lang="en-US" sz="1600" i="1" smtClean="0">
                              <a:solidFill>
                                <a:prstClr val="black"/>
                              </a:solidFill>
                              <a:latin typeface="Cambria Math" panose="02040503050406030204" pitchFamily="18" charset="0"/>
                              <a:ea typeface="+mn-ea"/>
                            </a:rPr>
                            <m:t> (</m:t>
                          </m:r>
                          <m:r>
                            <a:rPr lang="en-US" sz="1600" i="1" smtClean="0">
                              <a:solidFill>
                                <a:prstClr val="black"/>
                              </a:solidFill>
                              <a:latin typeface="Cambria Math" panose="02040503050406030204" pitchFamily="18" charset="0"/>
                              <a:ea typeface="+mn-ea"/>
                            </a:rPr>
                            <m:t>𝐵𝐴</m:t>
                          </m:r>
                          <m:r>
                            <a:rPr lang="en-US" sz="1600" i="1" smtClean="0">
                              <a:solidFill>
                                <a:prstClr val="black"/>
                              </a:solidFill>
                              <a:latin typeface="Cambria Math" panose="02040503050406030204" pitchFamily="18" charset="0"/>
                              <a:ea typeface="+mn-ea"/>
                            </a:rPr>
                            <m:t>)</m:t>
                          </m:r>
                        </m:den>
                      </m:f>
                    </m:oMath>
                  </m:oMathPara>
                </a14:m>
                <a:endParaRPr lang="en-US" sz="1600" dirty="0">
                  <a:solidFill>
                    <a:prstClr val="black"/>
                  </a:solidFill>
                  <a:latin typeface="Calibri"/>
                  <a:ea typeface="+mn-ea"/>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0650" y="4745096"/>
                <a:ext cx="8338758" cy="512704"/>
              </a:xfrm>
              <a:prstGeom prst="rect">
                <a:avLst/>
              </a:prstGeom>
              <a:blipFill rotWithShape="0">
                <a:blip r:embed="rId3"/>
                <a:stretch>
                  <a:fillRect/>
                </a:stretch>
              </a:blipFill>
            </p:spPr>
            <p:txBody>
              <a:bodyPr/>
              <a:lstStyle/>
              <a:p>
                <a:r>
                  <a:rPr lang="en-US">
                    <a:noFill/>
                  </a:rPr>
                  <a:t> </a:t>
                </a:r>
              </a:p>
            </p:txBody>
          </p:sp>
        </mc:Fallback>
      </mc:AlternateContent>
      <p:sp>
        <p:nvSpPr>
          <p:cNvPr id="3" name="Footer Placeholder 2"/>
          <p:cNvSpPr>
            <a:spLocks noGrp="1"/>
          </p:cNvSpPr>
          <p:nvPr>
            <p:ph type="ftr" idx="14"/>
          </p:nvPr>
        </p:nvSpPr>
        <p:spPr/>
        <p:txBody>
          <a:bodyPr/>
          <a:lstStyle/>
          <a:p>
            <a:r>
              <a:rPr lang="fr-FR" smtClean="0"/>
              <a:t>Solomon Trainin et al, Intel</a:t>
            </a:r>
            <a:endParaRPr lang="en-GB" dirty="0"/>
          </a:p>
        </p:txBody>
      </p:sp>
      <p:sp>
        <p:nvSpPr>
          <p:cNvPr id="8" name="Date Placeholder 7"/>
          <p:cNvSpPr>
            <a:spLocks noGrp="1"/>
          </p:cNvSpPr>
          <p:nvPr>
            <p:ph type="dt" idx="15"/>
          </p:nvPr>
        </p:nvSpPr>
        <p:spPr/>
        <p:txBody>
          <a:bodyPr/>
          <a:lstStyle/>
          <a:p>
            <a:r>
              <a:rPr lang="en-US" smtClean="0"/>
              <a:t>March 2016</a:t>
            </a:r>
            <a:endParaRPr lang="en-GB" dirty="0"/>
          </a:p>
        </p:txBody>
      </p:sp>
      <p:sp>
        <p:nvSpPr>
          <p:cNvPr id="9" name="Slide Number Placeholder 8"/>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1746789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09551" y="1670343"/>
            <a:ext cx="1390649" cy="3571200"/>
          </a:xfrm>
          <a:prstGeom prst="rect">
            <a:avLst/>
          </a:prstGeom>
        </p:spPr>
        <p:txBody>
          <a:bodyPr/>
          <a:lstStyle/>
          <a:p>
            <a:pPr marL="0" indent="0">
              <a:buNone/>
            </a:pPr>
            <a:r>
              <a:rPr lang="en-US" sz="2000" dirty="0" smtClean="0"/>
              <a:t>Low bit rate = 7Gbps</a:t>
            </a:r>
          </a:p>
          <a:p>
            <a:pPr marL="0" indent="0">
              <a:buNone/>
            </a:pPr>
            <a:r>
              <a:rPr lang="en-US" sz="2000" dirty="0" smtClean="0"/>
              <a:t>High bit rate =100Gbps</a:t>
            </a:r>
            <a:endParaRPr lang="en-US" sz="2000" dirty="0"/>
          </a:p>
        </p:txBody>
      </p:sp>
      <p:sp>
        <p:nvSpPr>
          <p:cNvPr id="3" name="Title 2"/>
          <p:cNvSpPr>
            <a:spLocks noGrp="1"/>
          </p:cNvSpPr>
          <p:nvPr>
            <p:ph type="title"/>
          </p:nvPr>
        </p:nvSpPr>
        <p:spPr>
          <a:xfrm>
            <a:off x="533400" y="686115"/>
            <a:ext cx="8229600" cy="380685"/>
          </a:xfrm>
        </p:spPr>
        <p:txBody>
          <a:bodyPr>
            <a:noAutofit/>
          </a:bodyPr>
          <a:lstStyle/>
          <a:p>
            <a:r>
              <a:rPr lang="en-US" sz="3200" dirty="0" smtClean="0"/>
              <a:t>Impact of BA window size on Link Utilization </a:t>
            </a:r>
            <a:endParaRPr lang="en-US" sz="3200" dirty="0"/>
          </a:p>
        </p:txBody>
      </p:sp>
      <p:pic>
        <p:nvPicPr>
          <p:cNvPr id="5" name="Picture 4"/>
          <p:cNvPicPr>
            <a:picLocks noChangeAspect="1"/>
          </p:cNvPicPr>
          <p:nvPr/>
        </p:nvPicPr>
        <p:blipFill>
          <a:blip r:embed="rId3"/>
          <a:stretch>
            <a:fillRect/>
          </a:stretch>
        </p:blipFill>
        <p:spPr>
          <a:xfrm>
            <a:off x="1600200" y="1066800"/>
            <a:ext cx="7360921" cy="5333999"/>
          </a:xfrm>
          <a:prstGeom prst="rect">
            <a:avLst/>
          </a:prstGeom>
        </p:spPr>
      </p:pic>
      <p:sp>
        <p:nvSpPr>
          <p:cNvPr id="4" name="Footer Placeholder 3"/>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1059661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5613" y="1890450"/>
            <a:ext cx="8229600" cy="3571200"/>
          </a:xfrm>
          <a:prstGeom prst="rect">
            <a:avLst/>
          </a:prstGeom>
        </p:spPr>
        <p:txBody>
          <a:bodyPr>
            <a:normAutofit/>
          </a:bodyPr>
          <a:lstStyle/>
          <a:p>
            <a:pPr>
              <a:buFont typeface="Arial" panose="020B0604020202020204" pitchFamily="34" charset="0"/>
              <a:buChar char="•"/>
            </a:pPr>
            <a:r>
              <a:rPr lang="en-US" dirty="0" smtClean="0"/>
              <a:t>LU improvement requires: </a:t>
            </a:r>
          </a:p>
          <a:p>
            <a:pPr marL="682625" lvl="1" indent="-457200">
              <a:buFont typeface="+mj-lt"/>
              <a:buAutoNum type="arabicPeriod"/>
            </a:pPr>
            <a:r>
              <a:rPr lang="en-US" dirty="0" smtClean="0"/>
              <a:t>Increasing of </a:t>
            </a:r>
            <a:r>
              <a:rPr lang="en-US" dirty="0" err="1" smtClean="0"/>
              <a:t>PSDU_size</a:t>
            </a:r>
            <a:r>
              <a:rPr lang="en-US" dirty="0" smtClean="0"/>
              <a:t> </a:t>
            </a:r>
            <a:r>
              <a:rPr lang="en-US" dirty="0"/>
              <a:t>(aggregated data MPDUs</a:t>
            </a:r>
            <a:r>
              <a:rPr lang="en-US" dirty="0" smtClean="0"/>
              <a:t>) </a:t>
            </a:r>
          </a:p>
          <a:p>
            <a:pPr marL="682625" lvl="1" indent="-457200">
              <a:buFont typeface="+mj-lt"/>
              <a:buAutoNum type="arabicPeriod"/>
            </a:pPr>
            <a:r>
              <a:rPr lang="en-US" dirty="0" smtClean="0"/>
              <a:t>Keeping (SIFS*2 </a:t>
            </a:r>
            <a:r>
              <a:rPr lang="en-US" dirty="0"/>
              <a:t>+ </a:t>
            </a:r>
            <a:r>
              <a:rPr lang="en-US" dirty="0" err="1"/>
              <a:t>PPDU_size</a:t>
            </a:r>
            <a:r>
              <a:rPr lang="en-US" dirty="0"/>
              <a:t> (BA</a:t>
            </a:r>
            <a:r>
              <a:rPr lang="en-US" dirty="0" smtClean="0"/>
              <a:t>)) as short as possible</a:t>
            </a:r>
          </a:p>
          <a:p>
            <a:pPr marL="282575" indent="-457200">
              <a:buFont typeface="Arial" panose="020B0604020202020204" pitchFamily="34" charset="0"/>
              <a:buChar char="•"/>
            </a:pPr>
            <a:endParaRPr lang="en-US" dirty="0"/>
          </a:p>
          <a:p>
            <a:pPr marL="282575" indent="-457200">
              <a:buFont typeface="Arial" panose="020B0604020202020204" pitchFamily="34" charset="0"/>
              <a:buChar char="•"/>
            </a:pPr>
            <a:r>
              <a:rPr lang="en-US" dirty="0" smtClean="0"/>
              <a:t>All options to improve on the above should be studied</a:t>
            </a:r>
            <a:endParaRPr lang="en-US" dirty="0"/>
          </a:p>
        </p:txBody>
      </p:sp>
      <p:sp>
        <p:nvSpPr>
          <p:cNvPr id="3" name="Title 2"/>
          <p:cNvSpPr>
            <a:spLocks noGrp="1"/>
          </p:cNvSpPr>
          <p:nvPr>
            <p:ph type="title"/>
          </p:nvPr>
        </p:nvSpPr>
        <p:spPr/>
        <p:txBody>
          <a:bodyPr/>
          <a:lstStyle/>
          <a:p>
            <a:r>
              <a:rPr lang="en-US" dirty="0" smtClean="0"/>
              <a:t>How to improve LU?</a:t>
            </a:r>
            <a:endParaRPr lang="en-US" dirty="0"/>
          </a:p>
        </p:txBody>
      </p:sp>
      <p:sp>
        <p:nvSpPr>
          <p:cNvPr id="4" name="Footer Placeholder 3"/>
          <p:cNvSpPr>
            <a:spLocks noGrp="1"/>
          </p:cNvSpPr>
          <p:nvPr>
            <p:ph type="ftr" idx="14"/>
          </p:nvPr>
        </p:nvSpPr>
        <p:spPr/>
        <p:txBody>
          <a:bodyPr/>
          <a:lstStyle/>
          <a:p>
            <a:r>
              <a:rPr lang="fr-FR" smtClean="0"/>
              <a:t>Solomon Trainin et al, Intel</a:t>
            </a:r>
            <a:endParaRPr lang="en-GB" dirty="0"/>
          </a:p>
        </p:txBody>
      </p:sp>
      <p:sp>
        <p:nvSpPr>
          <p:cNvPr id="5" name="Date Placeholder 4"/>
          <p:cNvSpPr>
            <a:spLocks noGrp="1"/>
          </p:cNvSpPr>
          <p:nvPr>
            <p:ph type="dt" idx="15"/>
          </p:nvPr>
        </p:nvSpPr>
        <p:spPr/>
        <p:txBody>
          <a:bodyPr/>
          <a:lstStyle/>
          <a:p>
            <a:r>
              <a:rPr lang="en-US" smtClean="0"/>
              <a:t>March 2016</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1715303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2" y="571500"/>
            <a:ext cx="8229600" cy="358219"/>
          </a:xfrm>
        </p:spPr>
        <p:txBody>
          <a:bodyPr>
            <a:normAutofit fontScale="90000"/>
          </a:bodyPr>
          <a:lstStyle/>
          <a:p>
            <a:r>
              <a:rPr lang="en-US" dirty="0" smtClean="0"/>
              <a:t>Options and limitations </a:t>
            </a:r>
            <a:endParaRPr lang="en-US" dirty="0"/>
          </a:p>
        </p:txBody>
      </p:sp>
      <p:sp>
        <p:nvSpPr>
          <p:cNvPr id="2" name="Footer Placeholder 1"/>
          <p:cNvSpPr>
            <a:spLocks noGrp="1"/>
          </p:cNvSpPr>
          <p:nvPr>
            <p:ph type="ftr" idx="14"/>
          </p:nvPr>
        </p:nvSpPr>
        <p:spPr/>
        <p:txBody>
          <a:bodyPr/>
          <a:lstStyle/>
          <a:p>
            <a:r>
              <a:rPr lang="fr-FR" dirty="0" smtClean="0"/>
              <a:t>Solomon Trainin et al, Intel</a:t>
            </a:r>
            <a:endParaRPr lang="en-GB" dirty="0"/>
          </a:p>
        </p:txBody>
      </p:sp>
      <p:sp>
        <p:nvSpPr>
          <p:cNvPr id="5" name="Date Placeholder 4"/>
          <p:cNvSpPr>
            <a:spLocks noGrp="1"/>
          </p:cNvSpPr>
          <p:nvPr>
            <p:ph type="dt" idx="15"/>
          </p:nvPr>
        </p:nvSpPr>
        <p:spPr/>
        <p:txBody>
          <a:bodyPr/>
          <a:lstStyle/>
          <a:p>
            <a:r>
              <a:rPr lang="en-US" smtClean="0"/>
              <a:t>March 2016</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pic>
        <p:nvPicPr>
          <p:cNvPr id="7" name="Picture 6"/>
          <p:cNvPicPr>
            <a:picLocks noChangeAspect="1"/>
          </p:cNvPicPr>
          <p:nvPr/>
        </p:nvPicPr>
        <p:blipFill>
          <a:blip r:embed="rId3"/>
          <a:stretch>
            <a:fillRect/>
          </a:stretch>
        </p:blipFill>
        <p:spPr>
          <a:xfrm>
            <a:off x="170306" y="990600"/>
            <a:ext cx="8803387" cy="5325106"/>
          </a:xfrm>
          <a:prstGeom prst="rect">
            <a:avLst/>
          </a:prstGeom>
        </p:spPr>
      </p:pic>
    </p:spTree>
    <p:extLst>
      <p:ext uri="{BB962C8B-B14F-4D97-AF65-F5344CB8AC3E}">
        <p14:creationId xmlns:p14="http://schemas.microsoft.com/office/powerpoint/2010/main" val="3426390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485" y="713840"/>
            <a:ext cx="8229600" cy="464185"/>
          </a:xfrm>
        </p:spPr>
        <p:txBody>
          <a:bodyPr>
            <a:normAutofit fontScale="90000"/>
          </a:bodyPr>
          <a:lstStyle/>
          <a:p>
            <a:r>
              <a:rPr lang="en-US" dirty="0" smtClean="0"/>
              <a:t>BA window size increase </a:t>
            </a:r>
            <a:endParaRPr lang="en-US" dirty="0"/>
          </a:p>
        </p:txBody>
      </p:sp>
      <p:sp>
        <p:nvSpPr>
          <p:cNvPr id="2" name="Footer Placeholder 1"/>
          <p:cNvSpPr>
            <a:spLocks noGrp="1"/>
          </p:cNvSpPr>
          <p:nvPr>
            <p:ph type="ftr" idx="14"/>
          </p:nvPr>
        </p:nvSpPr>
        <p:spPr/>
        <p:txBody>
          <a:bodyPr/>
          <a:lstStyle/>
          <a:p>
            <a:r>
              <a:rPr lang="fr-FR" smtClean="0"/>
              <a:t>Solomon Trainin et al, Intel</a:t>
            </a:r>
            <a:endParaRPr lang="en-GB" dirty="0"/>
          </a:p>
        </p:txBody>
      </p:sp>
      <p:sp>
        <p:nvSpPr>
          <p:cNvPr id="5" name="Date Placeholder 4"/>
          <p:cNvSpPr>
            <a:spLocks noGrp="1"/>
          </p:cNvSpPr>
          <p:nvPr>
            <p:ph type="dt" idx="15"/>
          </p:nvPr>
        </p:nvSpPr>
        <p:spPr/>
        <p:txBody>
          <a:bodyPr/>
          <a:lstStyle/>
          <a:p>
            <a:r>
              <a:rPr lang="en-US" smtClean="0"/>
              <a:t>March 2016</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pic>
        <p:nvPicPr>
          <p:cNvPr id="7" name="Picture 6"/>
          <p:cNvPicPr>
            <a:picLocks noChangeAspect="1"/>
          </p:cNvPicPr>
          <p:nvPr/>
        </p:nvPicPr>
        <p:blipFill>
          <a:blip r:embed="rId3"/>
          <a:stretch>
            <a:fillRect/>
          </a:stretch>
        </p:blipFill>
        <p:spPr>
          <a:xfrm>
            <a:off x="306522" y="1367991"/>
            <a:ext cx="8559526" cy="4889416"/>
          </a:xfrm>
          <a:prstGeom prst="rect">
            <a:avLst/>
          </a:prstGeom>
        </p:spPr>
      </p:pic>
    </p:spTree>
    <p:extLst>
      <p:ext uri="{BB962C8B-B14F-4D97-AF65-F5344CB8AC3E}">
        <p14:creationId xmlns:p14="http://schemas.microsoft.com/office/powerpoint/2010/main" val="4017296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98120" y="1670343"/>
            <a:ext cx="1493520" cy="3571200"/>
          </a:xfrm>
          <a:prstGeom prst="rect">
            <a:avLst/>
          </a:prstGeom>
        </p:spPr>
        <p:txBody>
          <a:bodyPr/>
          <a:lstStyle/>
          <a:p>
            <a:pPr marL="0" indent="0">
              <a:buNone/>
            </a:pPr>
            <a:r>
              <a:rPr lang="en-US" dirty="0" smtClean="0"/>
              <a:t>Short BA length = 3.38us</a:t>
            </a:r>
          </a:p>
          <a:p>
            <a:pPr marL="0" indent="0">
              <a:buNone/>
            </a:pPr>
            <a:r>
              <a:rPr lang="en-US" dirty="0" smtClean="0"/>
              <a:t>Long BA length= 4.255us</a:t>
            </a:r>
            <a:endParaRPr lang="en-US" dirty="0"/>
          </a:p>
        </p:txBody>
      </p:sp>
      <p:sp>
        <p:nvSpPr>
          <p:cNvPr id="3" name="Title 2"/>
          <p:cNvSpPr>
            <a:spLocks noGrp="1"/>
          </p:cNvSpPr>
          <p:nvPr>
            <p:ph type="title"/>
          </p:nvPr>
        </p:nvSpPr>
        <p:spPr>
          <a:xfrm>
            <a:off x="43179" y="701270"/>
            <a:ext cx="8947762" cy="325671"/>
          </a:xfrm>
        </p:spPr>
        <p:txBody>
          <a:bodyPr>
            <a:noAutofit/>
          </a:bodyPr>
          <a:lstStyle/>
          <a:p>
            <a:r>
              <a:rPr lang="en-US" sz="2400" dirty="0" smtClean="0"/>
              <a:t>Impact of bitmap size on link utilization (Bitmap 512 vs 1024)</a:t>
            </a:r>
            <a:endParaRPr lang="en-US" sz="2400" dirty="0"/>
          </a:p>
        </p:txBody>
      </p:sp>
      <p:pic>
        <p:nvPicPr>
          <p:cNvPr id="4" name="Picture 3"/>
          <p:cNvPicPr>
            <a:picLocks noChangeAspect="1"/>
          </p:cNvPicPr>
          <p:nvPr/>
        </p:nvPicPr>
        <p:blipFill>
          <a:blip r:embed="rId2"/>
          <a:stretch>
            <a:fillRect/>
          </a:stretch>
        </p:blipFill>
        <p:spPr>
          <a:xfrm>
            <a:off x="1600200" y="1124812"/>
            <a:ext cx="7390741" cy="5154859"/>
          </a:xfrm>
          <a:prstGeom prst="rect">
            <a:avLst/>
          </a:prstGeom>
        </p:spPr>
      </p:pic>
      <p:sp>
        <p:nvSpPr>
          <p:cNvPr id="5" name="Footer Placeholder 4"/>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3340153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67640" y="1600200"/>
            <a:ext cx="1465580" cy="3571200"/>
          </a:xfrm>
          <a:prstGeom prst="rect">
            <a:avLst/>
          </a:prstGeom>
        </p:spPr>
        <p:txBody>
          <a:bodyPr/>
          <a:lstStyle/>
          <a:p>
            <a:pPr marL="0" indent="0">
              <a:buNone/>
            </a:pPr>
            <a:r>
              <a:rPr lang="en-US" dirty="0" smtClean="0"/>
              <a:t>Short BA length = 3.38us</a:t>
            </a:r>
          </a:p>
          <a:p>
            <a:pPr marL="0" indent="0">
              <a:buNone/>
            </a:pPr>
            <a:r>
              <a:rPr lang="en-US" dirty="0" smtClean="0"/>
              <a:t>Long BA length= 5.7us</a:t>
            </a:r>
            <a:endParaRPr lang="en-US" dirty="0"/>
          </a:p>
        </p:txBody>
      </p:sp>
      <p:sp>
        <p:nvSpPr>
          <p:cNvPr id="3" name="Title 2"/>
          <p:cNvSpPr>
            <a:spLocks noGrp="1"/>
          </p:cNvSpPr>
          <p:nvPr>
            <p:ph type="title"/>
          </p:nvPr>
        </p:nvSpPr>
        <p:spPr>
          <a:xfrm>
            <a:off x="167640" y="631727"/>
            <a:ext cx="8832656" cy="467399"/>
          </a:xfrm>
        </p:spPr>
        <p:txBody>
          <a:bodyPr>
            <a:noAutofit/>
          </a:bodyPr>
          <a:lstStyle/>
          <a:p>
            <a:r>
              <a:rPr lang="en-US" sz="2400" dirty="0" smtClean="0"/>
              <a:t>Impact of bitmap size on link utilization (Bitmap 512 vs 2048) </a:t>
            </a:r>
            <a:endParaRPr lang="en-US" sz="2400" dirty="0"/>
          </a:p>
        </p:txBody>
      </p:sp>
      <p:pic>
        <p:nvPicPr>
          <p:cNvPr id="4" name="Picture 3"/>
          <p:cNvPicPr>
            <a:picLocks noChangeAspect="1"/>
          </p:cNvPicPr>
          <p:nvPr/>
        </p:nvPicPr>
        <p:blipFill>
          <a:blip r:embed="rId2"/>
          <a:stretch>
            <a:fillRect/>
          </a:stretch>
        </p:blipFill>
        <p:spPr>
          <a:xfrm>
            <a:off x="1633221" y="1066800"/>
            <a:ext cx="7367076" cy="5181600"/>
          </a:xfrm>
          <a:prstGeom prst="rect">
            <a:avLst/>
          </a:prstGeom>
        </p:spPr>
      </p:pic>
      <p:sp>
        <p:nvSpPr>
          <p:cNvPr id="5" name="Footer Placeholder 4"/>
          <p:cNvSpPr>
            <a:spLocks noGrp="1"/>
          </p:cNvSpPr>
          <p:nvPr>
            <p:ph type="ftr" idx="14"/>
          </p:nvPr>
        </p:nvSpPr>
        <p:spPr/>
        <p:txBody>
          <a:bodyPr/>
          <a:lstStyle/>
          <a:p>
            <a:r>
              <a:rPr lang="fr-FR" smtClean="0"/>
              <a:t>Solomon Trainin et al, Intel</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943750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182</TotalTime>
  <Words>922</Words>
  <Application>Microsoft Office PowerPoint</Application>
  <PresentationFormat>On-screen Show (4:3)</PresentationFormat>
  <Paragraphs>132</Paragraphs>
  <Slides>16</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 Unicode MS</vt:lpstr>
      <vt:lpstr>MS Gothic</vt:lpstr>
      <vt:lpstr>Arial</vt:lpstr>
      <vt:lpstr>Calibri</vt:lpstr>
      <vt:lpstr>Cambria Math</vt:lpstr>
      <vt:lpstr>Times New Roman</vt:lpstr>
      <vt:lpstr>Office Theme</vt:lpstr>
      <vt:lpstr>Document</vt:lpstr>
      <vt:lpstr>Block Ack (BA) performance for high EDMG PHY rates</vt:lpstr>
      <vt:lpstr>Abstract</vt:lpstr>
      <vt:lpstr>Problem statement </vt:lpstr>
      <vt:lpstr>Impact of BA window size on Link Utilization </vt:lpstr>
      <vt:lpstr>How to improve LU?</vt:lpstr>
      <vt:lpstr>Options and limitations </vt:lpstr>
      <vt:lpstr>BA window size increase </vt:lpstr>
      <vt:lpstr>Impact of bitmap size on link utilization (Bitmap 512 vs 1024)</vt:lpstr>
      <vt:lpstr>Impact of bitmap size on link utilization (Bitmap 512 vs 2048) </vt:lpstr>
      <vt:lpstr>Memory utilization </vt:lpstr>
      <vt:lpstr>LU versus memory utilization example</vt:lpstr>
      <vt:lpstr>Flow control</vt:lpstr>
      <vt:lpstr>Recommendations </vt:lpstr>
      <vt:lpstr>Straw poll</vt:lpstr>
      <vt:lpstr>Memory utilization example</vt:lpstr>
      <vt:lpstr>References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Ack performance for high EDMG PHY rates</dc:title>
  <dc:creator>Trainin, Solomon (Intel)</dc:creator>
  <cp:keywords>CTPClassification=CTP_PUBLIC:VisualMarkings=</cp:keywords>
  <cp:lastModifiedBy>Trainin, Solomon</cp:lastModifiedBy>
  <cp:revision>29</cp:revision>
  <cp:lastPrinted>1601-01-01T00:00:00Z</cp:lastPrinted>
  <dcterms:created xsi:type="dcterms:W3CDTF">2016-03-07T11:27:08Z</dcterms:created>
  <dcterms:modified xsi:type="dcterms:W3CDTF">2016-03-15T01:57:05Z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4c18e12b-3e0a-4027-be15-341070c784f7</vt:lpwstr>
  </property>
  <property fmtid="{D5CDD505-2E9C-101B-9397-08002B2CF9AE}" pid="3" name="CTP_TimeStamp">
    <vt:lpwstr>2016-03-15 01:57:04Z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