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48" r:id="rId2"/>
    <p:sldId id="449" r:id="rId3"/>
    <p:sldId id="589" r:id="rId4"/>
    <p:sldId id="590" r:id="rId5"/>
    <p:sldId id="458" r:id="rId6"/>
    <p:sldId id="460" r:id="rId7"/>
    <p:sldId id="591" r:id="rId8"/>
    <p:sldId id="592" r:id="rId9"/>
    <p:sldId id="593" r:id="rId10"/>
    <p:sldId id="594" r:id="rId11"/>
  </p:sldIdLst>
  <p:sldSz cx="9144000" cy="6858000" type="screen4x3"/>
  <p:notesSz cx="6934200" cy="9280525"/>
  <p:custDataLst>
    <p:tags r:id="rId1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039" autoAdjust="0"/>
  </p:normalViewPr>
  <p:slideViewPr>
    <p:cSldViewPr>
      <p:cViewPr varScale="1">
        <p:scale>
          <a:sx n="42" d="100"/>
          <a:sy n="42" d="100"/>
        </p:scale>
        <p:origin x="-1400" y="-11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828" y="882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tags" Target="tags/tag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4950" y="174625"/>
            <a:ext cx="2193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802.11-012/xxxxr0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7429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 2012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Xiaoming Peng / I2R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68DF600E-99F4-4E07-A990-3A8D312B7CAC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99246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802.11-012/xxxxr0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 2012</a:t>
            </a:r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Xiaoming Peng / I2R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868DDD5A-3682-499C-BA38-9EBBE651821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17547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zh-CN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802.11-012/xxxxr0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Xiaoming Peng / I2R</a:t>
            </a:r>
          </a:p>
        </p:txBody>
      </p:sp>
      <p:sp>
        <p:nvSpPr>
          <p:cNvPr id="2970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45DC9AC9-EAA8-401A-B70A-F187E0BF0C2A}" type="slidenum">
              <a:rPr lang="en-US" altLang="zh-CN"/>
              <a:pPr/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07370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322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July 2013</a:t>
            </a:r>
            <a:endParaRPr lang="en-GB" sz="140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873" y="96083"/>
            <a:ext cx="2194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400"/>
              <a:t>doc.: IEEE 802.11-12/0866r0</a:t>
            </a:r>
          </a:p>
        </p:txBody>
      </p:sp>
      <p:sp>
        <p:nvSpPr>
          <p:cNvPr id="25604" name="Rectangle 3"/>
          <p:cNvSpPr txBox="1">
            <a:spLocks noGrp="1" noChangeArrowheads="1"/>
          </p:cNvSpPr>
          <p:nvPr/>
        </p:nvSpPr>
        <p:spPr bwMode="auto">
          <a:xfrm>
            <a:off x="654536" y="96083"/>
            <a:ext cx="122835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933450"/>
            <a:r>
              <a:rPr lang="en-GB" sz="1400" b="1"/>
              <a:t>September 2012</a:t>
            </a:r>
          </a:p>
        </p:txBody>
      </p:sp>
      <p:sp>
        <p:nvSpPr>
          <p:cNvPr id="25605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23568" y="8985317"/>
            <a:ext cx="195771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/>
            <a:r>
              <a:rPr lang="en-GB"/>
              <a:t>Clint Chaplin, Chair (Samsung)</a:t>
            </a:r>
          </a:p>
        </p:txBody>
      </p:sp>
      <p:sp>
        <p:nvSpPr>
          <p:cNvPr id="2560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C1F39C57-B009-1842-A6FA-26BC443BF742}" type="slidenum">
              <a:rPr lang="en-GB"/>
              <a:pPr/>
              <a:t>3</a:t>
            </a:fld>
            <a:endParaRPr lang="en-GB"/>
          </a:p>
        </p:txBody>
      </p:sp>
      <p:sp>
        <p:nvSpPr>
          <p:cNvPr id="25607" name="Rectangle 7"/>
          <p:cNvSpPr txBox="1">
            <a:spLocks noGrp="1" noChangeArrowheads="1"/>
          </p:cNvSpPr>
          <p:nvPr/>
        </p:nvSpPr>
        <p:spPr bwMode="auto">
          <a:xfrm>
            <a:off x="3928840" y="8816203"/>
            <a:ext cx="3005360" cy="464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4" tIns="48327" rIns="96654" bIns="48327" anchor="b"/>
          <a:lstStyle>
            <a:lvl1pPr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/>
            <a:fld id="{F4925547-1B54-F744-AB2E-42C42F886ECC}" type="slidenum">
              <a:rPr lang="en-US" sz="1300"/>
              <a:pPr algn="r"/>
              <a:t>3</a:t>
            </a:fld>
            <a:endParaRPr lang="en-US" sz="1300"/>
          </a:p>
        </p:txBody>
      </p:sp>
      <p:sp>
        <p:nvSpPr>
          <p:cNvPr id="256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40262" cy="3479800"/>
          </a:xfrm>
          <a:ln/>
        </p:spPr>
      </p:sp>
      <p:sp>
        <p:nvSpPr>
          <p:cNvPr id="256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101" y="4408843"/>
            <a:ext cx="5084000" cy="417445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6654" tIns="48327" rIns="96654" bIns="48327"/>
          <a:lstStyle/>
          <a:p>
            <a:pPr defTabSz="914400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322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July 2013</a:t>
            </a:r>
            <a:endParaRPr lang="en-GB" sz="140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873" y="96083"/>
            <a:ext cx="2194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400"/>
              <a:t>doc.: IEEE 802.11-12/0866r0</a:t>
            </a:r>
          </a:p>
        </p:txBody>
      </p:sp>
      <p:sp>
        <p:nvSpPr>
          <p:cNvPr id="26628" name="Rectangle 3"/>
          <p:cNvSpPr txBox="1">
            <a:spLocks noGrp="1" noChangeArrowheads="1"/>
          </p:cNvSpPr>
          <p:nvPr/>
        </p:nvSpPr>
        <p:spPr bwMode="auto">
          <a:xfrm>
            <a:off x="654536" y="96083"/>
            <a:ext cx="122835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933450"/>
            <a:r>
              <a:rPr lang="en-GB" sz="1400" b="1"/>
              <a:t>September 2012</a:t>
            </a:r>
          </a:p>
        </p:txBody>
      </p:sp>
      <p:sp>
        <p:nvSpPr>
          <p:cNvPr id="26629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23568" y="8985317"/>
            <a:ext cx="195771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/>
            <a:r>
              <a:rPr lang="en-GB"/>
              <a:t>Clint Chaplin, Chair (Samsung)</a:t>
            </a:r>
          </a:p>
        </p:txBody>
      </p:sp>
      <p:sp>
        <p:nvSpPr>
          <p:cNvPr id="2663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001C9BAB-ABFB-B74E-9262-F5A8C9788914}" type="slidenum">
              <a:rPr lang="en-GB"/>
              <a:pPr/>
              <a:t>4</a:t>
            </a:fld>
            <a:endParaRPr lang="en-GB"/>
          </a:p>
        </p:txBody>
      </p:sp>
      <p:sp>
        <p:nvSpPr>
          <p:cNvPr id="266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266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420" y="4408843"/>
            <a:ext cx="5547360" cy="417594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17830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178305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8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17830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200316B2-9C48-417E-82B7-1AE29C3B35FC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151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B4783C2-F1BF-4332-9B50-A002CFC1FE9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791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5E4833B-F047-4A78-8E5A-F4F9E4B5B01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34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934A8C01-C2BB-4676-9004-17970ACCC694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13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367285A-48D6-424D-83DC-E3A6A596A85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741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3360ABF-F91C-4C7E-90D5-CCF452F2CA01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47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8B0F5597-A47C-4D34-9350-611EB446D35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022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37EAC34-0A89-4B6A-900D-CD6A6B432A55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625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C141AB8C-4256-4A1E-AA46-F5E1E30E34B0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217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FCBA75C4-5DAF-4D56-9050-985095B3A87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4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4C44CF88-5581-4670-AD88-38D674FFA9DF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362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08E85C3D-7453-42B2-91D1-069BB7DF0030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917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2132" y="6477000"/>
            <a:ext cx="29622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zh-CN"/>
              <a:t>Slide </a:t>
            </a:r>
            <a:fld id="{3ACB54E5-DC7F-4A67-8E5F-9D363F7EE765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6" y="332601"/>
            <a:ext cx="282138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 algn="r">
              <a:defRPr/>
            </a:pPr>
            <a:r>
              <a:rPr lang="en-US" altLang="zh-CN" sz="1800" b="1" dirty="0" smtClean="0"/>
              <a:t>doc.: IEEE 802.11-16/</a:t>
            </a:r>
            <a:r>
              <a:rPr lang="en-US" altLang="zh-CN" sz="1800" b="1" dirty="0" smtClean="0"/>
              <a:t>0261r2</a:t>
            </a:r>
            <a:endParaRPr lang="en-US" altLang="zh-CN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737" r:id="rId1"/>
    <p:sldLayoutId id="2147486738" r:id="rId2"/>
    <p:sldLayoutId id="2147486724" r:id="rId3"/>
    <p:sldLayoutId id="2147486739" r:id="rId4"/>
    <p:sldLayoutId id="2147486740" r:id="rId5"/>
    <p:sldLayoutId id="2147486741" r:id="rId6"/>
    <p:sldLayoutId id="2147486742" r:id="rId7"/>
    <p:sldLayoutId id="2147486743" r:id="rId8"/>
    <p:sldLayoutId id="2147486744" r:id="rId9"/>
    <p:sldLayoutId id="2147486745" r:id="rId10"/>
    <p:sldLayoutId id="2147486746" r:id="rId11"/>
    <p:sldLayoutId id="2147486725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charset="0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4" Type="http://schemas.openxmlformats.org/officeDocument/2006/relationships/hyperlink" Target="http://standards.ieee.org/resources/antitrust-guidelines.pdf" TargetMode="External"/><Relationship Id="rId5" Type="http://schemas.openxmlformats.org/officeDocument/2006/relationships/hyperlink" Target="http://www.ieee.org/web/membership/ethics/code_ethics.html" TargetMode="External"/><Relationship Id="rId6" Type="http://schemas.openxmlformats.org/officeDocument/2006/relationships/hyperlink" Target="http://standards.ieee.org/board/pat/pat-slideset.ppt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5545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March 2016</a:t>
            </a:r>
            <a:endParaRPr lang="en-US" altLang="zh-CN" sz="1800" dirty="0"/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7FFBB0B3-AD33-44BA-8B37-4C7E9D1EE6B5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+mn-lt"/>
                <a:ea typeface="+mn-ea"/>
              </a:rPr>
              <a:t>Date:</a:t>
            </a:r>
            <a:r>
              <a:rPr lang="en-US" sz="2000" kern="0" dirty="0">
                <a:latin typeface="+mn-lt"/>
                <a:ea typeface="+mn-ea"/>
              </a:rPr>
              <a:t> </a:t>
            </a:r>
            <a:r>
              <a:rPr lang="en-US" sz="2000" kern="0" dirty="0" smtClean="0">
                <a:latin typeface="+mn-lt"/>
                <a:ea typeface="+mn-ea"/>
              </a:rPr>
              <a:t>2016-03-14</a:t>
            </a:r>
            <a:endParaRPr lang="en-US" sz="2000" kern="0" dirty="0">
              <a:latin typeface="+mn-lt"/>
              <a:ea typeface="+mn-ea"/>
            </a:endParaRPr>
          </a:p>
        </p:txBody>
      </p:sp>
      <p:sp>
        <p:nvSpPr>
          <p:cNvPr id="28678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/>
              <a:t>Authors:</a:t>
            </a:r>
            <a:endParaRPr lang="en-US" altLang="zh-CN" sz="2000"/>
          </a:p>
        </p:txBody>
      </p:sp>
      <p:sp>
        <p:nvSpPr>
          <p:cNvPr id="28679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zh-CN" sz="3200" b="1" dirty="0">
                <a:solidFill>
                  <a:schemeClr val="tx2"/>
                </a:solidFill>
              </a:rPr>
              <a:t>IEEE 802.11aj Task Group </a:t>
            </a:r>
            <a:r>
              <a:rPr lang="en-US" altLang="zh-CN" sz="3200" b="1" dirty="0" smtClean="0">
                <a:solidFill>
                  <a:schemeClr val="tx2"/>
                </a:solidFill>
              </a:rPr>
              <a:t>March 2016 Agenda</a:t>
            </a:r>
            <a:endParaRPr lang="en-US" altLang="zh-CN" sz="3200" b="1" dirty="0">
              <a:solidFill>
                <a:schemeClr val="tx2"/>
              </a:solidFill>
            </a:endParaRP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0908867"/>
              </p:ext>
            </p:extLst>
          </p:nvPr>
        </p:nvGraphicFramePr>
        <p:xfrm>
          <a:off x="539750" y="3048000"/>
          <a:ext cx="7732713" cy="1030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84" name="Document" r:id="rId4" imgW="8509000" imgH="1587500" progId="Word.Document.8">
                  <p:embed/>
                </p:oleObj>
              </mc:Choice>
              <mc:Fallback>
                <p:oleObj name="Document" r:id="rId4" imgW="8509000" imgH="1587500" progId="Word.Document.8">
                  <p:embed/>
                  <p:pic>
                    <p:nvPicPr>
                      <p:cNvPr id="0" name="Picture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3048000"/>
                        <a:ext cx="7732713" cy="1030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TGaj</a:t>
            </a:r>
            <a:r>
              <a:rPr lang="en-US" dirty="0" smtClean="0"/>
              <a:t> Secretary 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HAO Peng resigned from his secretary position</a:t>
            </a:r>
          </a:p>
          <a:p>
            <a:endParaRPr lang="en-US" dirty="0"/>
          </a:p>
          <a:p>
            <a:r>
              <a:rPr lang="en-US" dirty="0" smtClean="0"/>
              <a:t>The secretary position is open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10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993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D6BE815-0371-47F0-9123-A193831FD0E8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Abstract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81000" y="2667000"/>
            <a:ext cx="8458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GB" sz="3200" dirty="0">
                <a:latin typeface="Times New Roman" charset="0"/>
              </a:rPr>
              <a:t> Agenda for </a:t>
            </a:r>
            <a:r>
              <a:rPr lang="en-GB" sz="3200" dirty="0" smtClean="0">
                <a:latin typeface="Times New Roman" charset="0"/>
              </a:rPr>
              <a:t>IEEE 802.11aj </a:t>
            </a:r>
            <a:r>
              <a:rPr lang="en-GB" sz="3200" dirty="0">
                <a:latin typeface="Times New Roman" charset="0"/>
              </a:rPr>
              <a:t>meeting for </a:t>
            </a:r>
            <a:r>
              <a:rPr lang="en-GB" sz="3200" dirty="0" smtClean="0">
                <a:latin typeface="Times New Roman" charset="0"/>
              </a:rPr>
              <a:t>March 2016, Macau, China</a:t>
            </a:r>
            <a:endParaRPr lang="en-US" sz="3200" b="1" kern="0" dirty="0">
              <a:latin typeface="+mn-lt"/>
              <a:ea typeface="+mn-ea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28926" y="6475413"/>
            <a:ext cx="5614999" cy="184666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  <p:sp>
        <p:nvSpPr>
          <p:cNvPr id="3072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March 2016</a:t>
            </a:r>
            <a:endParaRPr lang="en-US" altLang="zh-CN" sz="1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smtClean="0"/>
              <a:t>March 2016</a:t>
            </a:r>
            <a:endParaRPr lang="en-GB" sz="1800"/>
          </a:p>
        </p:txBody>
      </p:sp>
      <p:sp>
        <p:nvSpPr>
          <p:cNvPr id="1638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137275" y="6475413"/>
            <a:ext cx="2406650" cy="1841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200" b="0" smtClean="0"/>
              <a:t>Xiaoming Peng (I2R)</a:t>
            </a:r>
            <a:endParaRPr lang="en-GB" sz="1200" b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200" b="0"/>
              <a:t>Slide </a:t>
            </a:r>
            <a:fld id="{7E04B423-A7B1-2E4C-97E7-381809E21CF0}" type="slidenum">
              <a:rPr lang="en-GB" sz="1200" b="0"/>
              <a:pPr/>
              <a:t>3</a:t>
            </a:fld>
            <a:endParaRPr lang="en-GB" sz="1200" b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620713"/>
            <a:ext cx="8458200" cy="431800"/>
          </a:xfrm>
        </p:spPr>
        <p:txBody>
          <a:bodyPr lIns="91440" tIns="45720" rIns="91440" bIns="45720"/>
          <a:lstStyle/>
          <a:p>
            <a:r>
              <a:rPr lang="en-US" sz="2800" u="sng">
                <a:latin typeface="Times New Roman" charset="0"/>
              </a:rPr>
              <a:t>Guidelines for IEEE-SA Meetings</a:t>
            </a:r>
          </a:p>
        </p:txBody>
      </p:sp>
      <p:sp>
        <p:nvSpPr>
          <p:cNvPr id="16390" name="Rectangle 4"/>
          <p:cNvSpPr>
            <a:spLocks noChangeArrowheads="1"/>
          </p:cNvSpPr>
          <p:nvPr/>
        </p:nvSpPr>
        <p:spPr bwMode="auto">
          <a:xfrm>
            <a:off x="611188" y="1052513"/>
            <a:ext cx="8229600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>
              <a:solidFill>
                <a:srgbClr val="FF0000"/>
              </a:solidFill>
              <a:latin typeface="Arial" charset="0"/>
            </a:endParaRP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All IEEE-SA standards meetings shall be conducted in compliance with all applicable laws, including antitrust and competition laws.</a:t>
            </a: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630238" lvl="1" indent="-28575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>
                <a:solidFill>
                  <a:srgbClr val="000099"/>
                </a:solidFill>
                <a:latin typeface="Arial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marL="1143000" lvl="2" indent="-22860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GB" sz="1600">
                <a:solidFill>
                  <a:srgbClr val="000099"/>
                </a:solidFill>
                <a:latin typeface="Arial" charset="0"/>
              </a:rPr>
              <a:t>Technical considerations remain primary focus</a:t>
            </a:r>
            <a:endParaRPr lang="en-US" sz="1600">
              <a:solidFill>
                <a:srgbClr val="000099"/>
              </a:solidFill>
              <a:latin typeface="Arial" charset="0"/>
            </a:endParaRP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or engage in the fixing of product prices, allocation of customers, or division of sales markets.</a:t>
            </a: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the status or substance of ongoing or threatened litigation.</a:t>
            </a: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be silent if inappropriate topics are discussed… do formally object.</a:t>
            </a:r>
          </a:p>
          <a:p>
            <a:pPr marL="230188" indent="-230188"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b="1">
                <a:solidFill>
                  <a:srgbClr val="000099"/>
                </a:solidFill>
                <a:latin typeface="Arial" charset="0"/>
              </a:rPr>
              <a:t>---------------------------------------------------------------   </a:t>
            </a:r>
          </a:p>
          <a:p>
            <a:pPr marL="230188" indent="-230188"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sz="1400" b="1">
                <a:solidFill>
                  <a:srgbClr val="000099"/>
                </a:solidFill>
                <a:latin typeface="Arial" charset="0"/>
              </a:rPr>
              <a:t>If you have questions, contact the IEEE-SA Standards Board Patent Committee Administrator at patcom@ieee.org or visit http://standards.ieee.org/about/sasb/patcom/index.html </a:t>
            </a:r>
            <a:br>
              <a:rPr lang="en-US" sz="1400" b="1">
                <a:solidFill>
                  <a:srgbClr val="000099"/>
                </a:solidFill>
                <a:latin typeface="Arial" charset="0"/>
              </a:rPr>
            </a:br>
            <a:endParaRPr lang="en-US" sz="1400" b="1">
              <a:solidFill>
                <a:srgbClr val="000099"/>
              </a:solidFill>
              <a:latin typeface="Arial" charset="0"/>
            </a:endParaRPr>
          </a:p>
          <a:p>
            <a:pPr marL="230188" indent="-230188"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sz="1400" b="1">
                <a:solidFill>
                  <a:srgbClr val="000099"/>
                </a:solidFill>
                <a:latin typeface="Arial" charset="0"/>
              </a:rPr>
              <a:t>See </a:t>
            </a:r>
            <a:r>
              <a:rPr lang="en-US" sz="1400" b="1" i="1">
                <a:solidFill>
                  <a:srgbClr val="000099"/>
                </a:solidFill>
                <a:latin typeface="Arial" charset="0"/>
              </a:rPr>
              <a:t>IEEE-SA Standards Board Operations Manual</a:t>
            </a:r>
            <a:r>
              <a:rPr lang="en-US" sz="1400" b="1">
                <a:solidFill>
                  <a:srgbClr val="000099"/>
                </a:solidFill>
                <a:latin typeface="Arial" charset="0"/>
              </a:rPr>
              <a:t>, clause 5.3.10 and </a:t>
            </a:r>
            <a:r>
              <a:rPr lang="en-GB" sz="1400" b="1">
                <a:solidFill>
                  <a:srgbClr val="000099"/>
                </a:solidFill>
                <a:latin typeface="Arial" charset="0"/>
              </a:rPr>
              <a:t>“Promoting Competition and Innovation: What You Need to Know about the IEEE Standards Association's Antitrust and Competition Policy”</a:t>
            </a:r>
            <a:r>
              <a:rPr lang="en-US" sz="1400" b="1">
                <a:solidFill>
                  <a:srgbClr val="000099"/>
                </a:solidFill>
                <a:latin typeface="Arial" charset="0"/>
              </a:rPr>
              <a:t> for more details.</a:t>
            </a:r>
          </a:p>
          <a:p>
            <a:pPr marL="230188" indent="-230188"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sz="1400" b="1">
                <a:solidFill>
                  <a:srgbClr val="000099"/>
                </a:solidFill>
                <a:latin typeface="Arial" charset="0"/>
              </a:rPr>
              <a:t>This slide set is available </a:t>
            </a:r>
            <a:br>
              <a:rPr lang="en-US" sz="1400" b="1">
                <a:solidFill>
                  <a:srgbClr val="000099"/>
                </a:solidFill>
                <a:latin typeface="Arial" charset="0"/>
              </a:rPr>
            </a:br>
            <a:r>
              <a:rPr lang="en-US" sz="1400" b="1">
                <a:solidFill>
                  <a:srgbClr val="000099"/>
                </a:solidFill>
                <a:latin typeface="Arial" charset="0"/>
              </a:rPr>
              <a:t>at https://development.standards.ieee.org/myproject/Public/mytools/mob/slideset.ppt</a:t>
            </a:r>
          </a:p>
        </p:txBody>
      </p:sp>
    </p:spTree>
    <p:extLst>
      <p:ext uri="{BB962C8B-B14F-4D97-AF65-F5344CB8AC3E}">
        <p14:creationId xmlns:p14="http://schemas.microsoft.com/office/powerpoint/2010/main" val="179309730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smtClean="0"/>
              <a:t>March 2016</a:t>
            </a:r>
            <a:endParaRPr lang="en-GB" sz="180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137275" y="6475413"/>
            <a:ext cx="2406650" cy="1841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200" b="0" smtClean="0"/>
              <a:t>Xiaoming Peng (I2R)</a:t>
            </a:r>
            <a:endParaRPr lang="en-GB" sz="1200" b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200" b="0"/>
              <a:t>Slide </a:t>
            </a:r>
            <a:fld id="{15C2185B-84FC-784A-A02A-96EC8D19F0CE}" type="slidenum">
              <a:rPr lang="en-GB" sz="1200" b="0"/>
              <a:pPr/>
              <a:t>4</a:t>
            </a:fld>
            <a:endParaRPr lang="en-GB" sz="1200" b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549275"/>
            <a:ext cx="7772400" cy="922338"/>
          </a:xfrm>
        </p:spPr>
        <p:txBody>
          <a:bodyPr/>
          <a:lstStyle/>
          <a:p>
            <a:r>
              <a:rPr lang="en-US" sz="2800" u="sng">
                <a:solidFill>
                  <a:schemeClr val="tx1"/>
                </a:solidFill>
                <a:latin typeface="Times New Roman" charset="0"/>
              </a:rPr>
              <a:t>Resources – URLs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36718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</a:rPr>
              <a:t>Link to IEEE Disclosure of Affiliation 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hlinkClick r:id="rId3"/>
              </a:rPr>
              <a:t>http://standards.ieee.org/faqs/affiliationFAQ.html</a:t>
            </a:r>
            <a:endParaRPr lang="en-US" sz="2400">
              <a:latin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</a:rPr>
              <a:t>Links to IEEE Antitrust Guidelines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hlinkClick r:id="rId4"/>
              </a:rPr>
              <a:t>http://standards.ieee.org/resources/antitrust-guidelines.pdf</a:t>
            </a:r>
            <a:endParaRPr lang="en-US" sz="2400">
              <a:latin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</a:rPr>
              <a:t>Link to IEEE Code of Ethics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hlinkClick r:id="rId5"/>
              </a:rPr>
              <a:t>http://www.ieee.org/web/membership/ethics/code_ethics.html</a:t>
            </a:r>
            <a:r>
              <a:rPr lang="en-US" sz="2400">
                <a:latin typeface="Times New Roman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</a:rPr>
              <a:t>Link to IEEE Patent Policy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hlinkClick r:id="rId6"/>
              </a:rPr>
              <a:t>http://standards.ieee.org/board/pat/pat-slideset.ppt</a:t>
            </a:r>
            <a:endParaRPr lang="en-US" sz="24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98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altLang="zh-CN" smtClean="0"/>
              <a:t>Agenda Items for the Week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305800" cy="4648200"/>
          </a:xfrm>
        </p:spPr>
        <p:txBody>
          <a:bodyPr/>
          <a:lstStyle/>
          <a:p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Set agenda for the week</a:t>
            </a:r>
          </a:p>
          <a:p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Review from Jan meeting</a:t>
            </a:r>
          </a:p>
          <a:p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Approve the meeting minutes for Jan</a:t>
            </a:r>
            <a:r>
              <a:rPr lang="en-US" altLang="zh-CN" sz="2800" b="0" dirty="0" smtClean="0">
                <a:cs typeface="Arial" panose="020B0604020202020204" pitchFamily="34" charset="0"/>
              </a:rPr>
              <a:t> </a:t>
            </a:r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meeting</a:t>
            </a:r>
          </a:p>
          <a:p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Comment Resolution for WG Initial Letter Ballot</a:t>
            </a:r>
          </a:p>
          <a:p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Planning for May 2016 Meeting</a:t>
            </a:r>
          </a:p>
          <a:p>
            <a:endParaRPr lang="en-US" altLang="zh-CN" sz="2800" b="0" dirty="0" smtClean="0">
              <a:latin typeface="+mj-lt"/>
            </a:endParaRPr>
          </a:p>
          <a:p>
            <a:endParaRPr lang="en-US" altLang="zh-CN" sz="2800" b="0" dirty="0" smtClean="0">
              <a:latin typeface="+mj-lt"/>
            </a:endParaRPr>
          </a:p>
          <a:p>
            <a:pPr>
              <a:buFontTx/>
              <a:buNone/>
            </a:pPr>
            <a:endParaRPr lang="en-US" altLang="zh-CN" sz="2800" b="0" dirty="0" smtClean="0">
              <a:latin typeface="+mj-lt"/>
            </a:endParaRPr>
          </a:p>
        </p:txBody>
      </p:sp>
      <p:sp>
        <p:nvSpPr>
          <p:cNvPr id="389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8A786E8D-8E81-4AEC-B621-A159F4A00DB2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3891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March 2016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54968"/>
          </a:xfrm>
        </p:spPr>
        <p:txBody>
          <a:bodyPr/>
          <a:lstStyle/>
          <a:p>
            <a:r>
              <a:rPr lang="en-US" altLang="zh-CN" dirty="0" smtClean="0"/>
              <a:t>IEEE 802.11aj Agenda for the Week</a:t>
            </a:r>
          </a:p>
        </p:txBody>
      </p:sp>
      <p:sp>
        <p:nvSpPr>
          <p:cNvPr id="39938" name="Content Placeholder 2"/>
          <p:cNvSpPr>
            <a:spLocks noGrp="1"/>
          </p:cNvSpPr>
          <p:nvPr>
            <p:ph sz="half" idx="1"/>
          </p:nvPr>
        </p:nvSpPr>
        <p:spPr>
          <a:xfrm>
            <a:off x="611560" y="1484784"/>
            <a:ext cx="828092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000" dirty="0" smtClean="0"/>
              <a:t>Tuesday, March 15, 2016 08:00 – 10:00</a:t>
            </a:r>
            <a:endParaRPr lang="en-US" altLang="zh-CN" sz="2000" dirty="0" smtClean="0">
              <a:sym typeface="Wingdings" panose="05000000000000000000" pitchFamily="2" charset="2"/>
            </a:endParaRPr>
          </a:p>
          <a:p>
            <a:pPr lvl="1"/>
            <a:r>
              <a:rPr lang="en-US" altLang="zh-CN" sz="2000" dirty="0" smtClean="0"/>
              <a:t>Review IEEE 802 &amp; IEEE 802.11 Policies and Procedures</a:t>
            </a:r>
          </a:p>
          <a:p>
            <a:pPr lvl="1"/>
            <a:r>
              <a:rPr lang="en-US" altLang="zh-CN" sz="2000" dirty="0" smtClean="0"/>
              <a:t>Set agenda for the week</a:t>
            </a:r>
          </a:p>
          <a:p>
            <a:pPr lvl="1"/>
            <a:r>
              <a:rPr lang="en-US" altLang="zh-CN" sz="2000" dirty="0" smtClean="0"/>
              <a:t>Review from last meeting</a:t>
            </a:r>
          </a:p>
          <a:p>
            <a:pPr lvl="1"/>
            <a:r>
              <a:rPr lang="en-US" altLang="zh-CN" sz="2000" dirty="0" smtClean="0"/>
              <a:t>Approve the meeting minute in Jan meeting (11-16/0219r0)</a:t>
            </a:r>
          </a:p>
          <a:p>
            <a:pPr lvl="1"/>
            <a:r>
              <a:rPr lang="en-US" sz="2000" dirty="0" err="1" smtClean="0"/>
              <a:t>TGaj</a:t>
            </a:r>
            <a:r>
              <a:rPr lang="en-US" sz="2000" dirty="0" smtClean="0"/>
              <a:t> comments database (11-16/0193r2)</a:t>
            </a:r>
          </a:p>
          <a:p>
            <a:pPr lvl="1"/>
            <a:r>
              <a:rPr lang="en-US" sz="2000" dirty="0" err="1" smtClean="0"/>
              <a:t>TGaj</a:t>
            </a:r>
            <a:r>
              <a:rPr lang="en-US" sz="2000" dirty="0" smtClean="0"/>
              <a:t> Editor Report for WG Initial Letter Ballot (11-16/0205r1)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Resolution for Comments on IEEE 802.11aj D1.0 WG Initial Letter Ballot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11-16/0275r0 - </a:t>
            </a:r>
            <a:r>
              <a:rPr lang="en-US" sz="1600" dirty="0" smtClean="0"/>
              <a:t>Resolution for LB217 CID </a:t>
            </a:r>
            <a:r>
              <a:rPr lang="en-US" sz="1600" dirty="0"/>
              <a:t>177, 178, 188, 213, 225, 228, </a:t>
            </a:r>
            <a:r>
              <a:rPr lang="en-US" sz="1600" dirty="0" smtClean="0"/>
              <a:t>230</a:t>
            </a:r>
            <a:r>
              <a:rPr lang="en-US" sz="1600" dirty="0"/>
              <a:t> </a:t>
            </a:r>
            <a:r>
              <a:rPr lang="en-US" sz="1600" dirty="0" err="1" smtClean="0"/>
              <a:t>etc</a:t>
            </a:r>
            <a:endParaRPr lang="en-US" sz="1600" dirty="0" smtClean="0"/>
          </a:p>
          <a:p>
            <a:pPr lvl="2">
              <a:lnSpc>
                <a:spcPct val="90000"/>
              </a:lnSpc>
            </a:pPr>
            <a:r>
              <a:rPr lang="en-US" sz="1600" dirty="0"/>
              <a:t>11-16/0407r0 - Resolution for LB217 </a:t>
            </a:r>
            <a:r>
              <a:rPr lang="en-US" sz="1600" dirty="0" smtClean="0"/>
              <a:t> </a:t>
            </a:r>
            <a:r>
              <a:rPr lang="en-US" sz="1600" dirty="0"/>
              <a:t>CID 179, 202, 219, 221, 297, </a:t>
            </a:r>
            <a:r>
              <a:rPr lang="en-US" sz="1600" dirty="0" smtClean="0"/>
              <a:t>226</a:t>
            </a:r>
            <a:r>
              <a:rPr lang="en-US" sz="1600" dirty="0"/>
              <a:t> </a:t>
            </a:r>
            <a:r>
              <a:rPr lang="en-US" sz="1600" dirty="0" err="1" smtClean="0"/>
              <a:t>etc</a:t>
            </a:r>
            <a:endParaRPr lang="en-US" sz="1600" dirty="0" smtClean="0"/>
          </a:p>
          <a:p>
            <a:pPr lvl="2">
              <a:lnSpc>
                <a:spcPct val="90000"/>
              </a:lnSpc>
            </a:pPr>
            <a:r>
              <a:rPr lang="en-US" sz="1600" dirty="0"/>
              <a:t>11-16/0409r0 - Resolution for LB217 </a:t>
            </a:r>
            <a:r>
              <a:rPr lang="en-US" sz="1600" dirty="0" smtClean="0"/>
              <a:t> </a:t>
            </a:r>
            <a:r>
              <a:rPr lang="en-US" sz="1600" dirty="0"/>
              <a:t>CID 8, 52, 149, 76, 146 and </a:t>
            </a:r>
            <a:r>
              <a:rPr lang="en-US" sz="1600" dirty="0" smtClean="0"/>
              <a:t>148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11-16/0411r0 - Resolution for LB217 </a:t>
            </a:r>
            <a:r>
              <a:rPr lang="en-US" sz="1600" dirty="0" smtClean="0"/>
              <a:t> </a:t>
            </a:r>
            <a:r>
              <a:rPr lang="en-US" sz="1600" dirty="0"/>
              <a:t>CID 191, 207, 31, 58, 60, 258 and </a:t>
            </a:r>
            <a:r>
              <a:rPr lang="en-US" sz="1600" dirty="0" smtClean="0"/>
              <a:t>301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11-16/0425r0 – Resolution for LB217 CID </a:t>
            </a:r>
            <a:r>
              <a:rPr lang="en-US" sz="1600" dirty="0"/>
              <a:t>26, 37 and 67 (16/0425r0)</a:t>
            </a:r>
            <a:endParaRPr lang="en-US" sz="1600" dirty="0" smtClean="0"/>
          </a:p>
          <a:p>
            <a:pPr lvl="2">
              <a:lnSpc>
                <a:spcPct val="90000"/>
              </a:lnSpc>
            </a:pPr>
            <a:endParaRPr lang="en-US" sz="1600" dirty="0" smtClean="0"/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March 2016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IEEE 802.11aj Agenda for the Week</a:t>
            </a:r>
          </a:p>
        </p:txBody>
      </p:sp>
      <p:sp>
        <p:nvSpPr>
          <p:cNvPr id="39939" name="Content Placeholder 6"/>
          <p:cNvSpPr>
            <a:spLocks noGrp="1"/>
          </p:cNvSpPr>
          <p:nvPr>
            <p:ph sz="half" idx="2"/>
          </p:nvPr>
        </p:nvSpPr>
        <p:spPr>
          <a:xfrm>
            <a:off x="611560" y="1844824"/>
            <a:ext cx="8352928" cy="46085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400" dirty="0" smtClean="0"/>
              <a:t>Wed, March 16, 2016 08:00 – 10:00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Resolution for Comments on IEEE 802.11aj D1.0 WG Initial Letter </a:t>
            </a:r>
            <a:r>
              <a:rPr lang="en-US" sz="2000" dirty="0" smtClean="0"/>
              <a:t>Ballot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11-16/0329r0 – resolution for LB217 CID 183, 200, 201, 209, 227, 235 242 246, 247, 292, 294, 295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11-16/0328r0 – resolution for LB217 CID 141-143-147-152-176-180-190-220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11-16/0327r0 – resolution for LB217 CID 120-121-125-137-138-139-140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11-16/0326r0 – resolution for LB217 CID 68-69-70-72-77-78-80-112-</a:t>
            </a:r>
            <a:r>
              <a:rPr lang="en-US" sz="1600" dirty="0" smtClean="0"/>
              <a:t>217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11</a:t>
            </a:r>
            <a:r>
              <a:rPr lang="en-US" sz="1600" dirty="0"/>
              <a:t>-16/</a:t>
            </a:r>
            <a:r>
              <a:rPr lang="en-US" sz="1600" dirty="0" smtClean="0"/>
              <a:t>0325r0 </a:t>
            </a:r>
            <a:r>
              <a:rPr lang="en-US" sz="1600" dirty="0"/>
              <a:t>– resolution for LB217 </a:t>
            </a:r>
            <a:r>
              <a:rPr lang="en-US" sz="1600" dirty="0" smtClean="0"/>
              <a:t>CID </a:t>
            </a:r>
            <a:r>
              <a:rPr lang="en-US" altLang="zh-CN" sz="1600" dirty="0" smtClean="0"/>
              <a:t>50</a:t>
            </a:r>
            <a:r>
              <a:rPr lang="en-US" altLang="zh-CN" sz="1600" dirty="0"/>
              <a:t>-83-97-</a:t>
            </a:r>
            <a:r>
              <a:rPr lang="en-US" altLang="zh-CN" sz="1600" dirty="0" smtClean="0"/>
              <a:t>144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11-16/</a:t>
            </a:r>
            <a:r>
              <a:rPr lang="en-US" sz="1600" dirty="0" smtClean="0"/>
              <a:t>0324r0 </a:t>
            </a:r>
            <a:r>
              <a:rPr lang="en-US" sz="1600" dirty="0"/>
              <a:t>– resolution for LB217 CID 19-15-22-25-27-30-33-35-38-39-40-48-49</a:t>
            </a:r>
            <a:endParaRPr lang="en-US" sz="1600" dirty="0" smtClean="0"/>
          </a:p>
          <a:p>
            <a:pPr lvl="2">
              <a:lnSpc>
                <a:spcPct val="90000"/>
              </a:lnSpc>
            </a:pPr>
            <a:r>
              <a:rPr lang="en-US" sz="1600" dirty="0"/>
              <a:t>11-16/</a:t>
            </a:r>
            <a:r>
              <a:rPr lang="en-US" sz="1600" dirty="0" smtClean="0"/>
              <a:t>0323r0 </a:t>
            </a:r>
            <a:r>
              <a:rPr lang="en-US" sz="1600" dirty="0"/>
              <a:t>– resolution for LB217 CID </a:t>
            </a:r>
            <a:r>
              <a:rPr lang="en-US" sz="1600" dirty="0" smtClean="0"/>
              <a:t>18</a:t>
            </a:r>
            <a:endParaRPr lang="en-US" sz="1600" dirty="0" smtClean="0"/>
          </a:p>
          <a:p>
            <a:pPr lvl="2">
              <a:lnSpc>
                <a:spcPct val="90000"/>
              </a:lnSpc>
            </a:pPr>
            <a:r>
              <a:rPr lang="en-US" sz="1600" dirty="0"/>
              <a:t>11-16/</a:t>
            </a:r>
            <a:r>
              <a:rPr lang="en-US" sz="1600" dirty="0" smtClean="0"/>
              <a:t>0322r0 </a:t>
            </a:r>
            <a:r>
              <a:rPr lang="en-US" sz="1600" dirty="0"/>
              <a:t>– resolution for LB217 CID 17-20-21-43-61-114</a:t>
            </a:r>
            <a:endParaRPr lang="en-US" sz="1600" dirty="0" smtClean="0"/>
          </a:p>
          <a:p>
            <a:pPr lvl="2">
              <a:lnSpc>
                <a:spcPct val="90000"/>
              </a:lnSpc>
            </a:pPr>
            <a:r>
              <a:rPr lang="en-US" sz="1600" dirty="0"/>
              <a:t>11-16/</a:t>
            </a:r>
            <a:r>
              <a:rPr lang="en-US" sz="1600" dirty="0" smtClean="0"/>
              <a:t>0321r0 </a:t>
            </a:r>
            <a:r>
              <a:rPr lang="en-US" sz="1600" dirty="0"/>
              <a:t>– resolution for LB217 </a:t>
            </a:r>
            <a:r>
              <a:rPr lang="en-US" sz="1600" dirty="0" smtClean="0"/>
              <a:t>CID 11</a:t>
            </a:r>
            <a:r>
              <a:rPr lang="en-US" sz="1600" dirty="0"/>
              <a:t>-12-13-14-16-46-54-</a:t>
            </a:r>
            <a:r>
              <a:rPr lang="en-US" sz="1600" dirty="0" smtClean="0"/>
              <a:t>55, 56</a:t>
            </a:r>
            <a:r>
              <a:rPr lang="en-US" sz="1600" dirty="0"/>
              <a:t>-63-65-71-283-296-300</a:t>
            </a:r>
            <a:endParaRPr lang="en-US" sz="1600" dirty="0" smtClean="0"/>
          </a:p>
          <a:p>
            <a:pPr lvl="2">
              <a:lnSpc>
                <a:spcPct val="90000"/>
              </a:lnSpc>
            </a:pPr>
            <a:r>
              <a:rPr lang="en-US" sz="1600" dirty="0"/>
              <a:t>11-16/</a:t>
            </a:r>
            <a:r>
              <a:rPr lang="en-US" sz="1600" dirty="0" smtClean="0"/>
              <a:t>0320r0 </a:t>
            </a:r>
            <a:r>
              <a:rPr lang="en-US" sz="1600" dirty="0"/>
              <a:t>– resolution for LB217 CID 9-10-28-34-45-53-62-64-113-130-192-</a:t>
            </a:r>
            <a:r>
              <a:rPr lang="en-US" sz="1600" dirty="0" smtClean="0"/>
              <a:t>215</a:t>
            </a:r>
            <a:endParaRPr lang="en-US" altLang="zh-CN" sz="2400" dirty="0" smtClean="0"/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7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March 2016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276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IEEE 802.11aj Agenda for the Week</a:t>
            </a:r>
          </a:p>
        </p:txBody>
      </p:sp>
      <p:sp>
        <p:nvSpPr>
          <p:cNvPr id="39939" name="Content Placeholder 6"/>
          <p:cNvSpPr>
            <a:spLocks noGrp="1"/>
          </p:cNvSpPr>
          <p:nvPr>
            <p:ph sz="half" idx="2"/>
          </p:nvPr>
        </p:nvSpPr>
        <p:spPr>
          <a:xfrm>
            <a:off x="611560" y="1844824"/>
            <a:ext cx="8352928" cy="46085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400" dirty="0" smtClean="0"/>
              <a:t>Wed</a:t>
            </a:r>
            <a:r>
              <a:rPr lang="en-US" altLang="zh-CN" sz="2400" dirty="0" smtClean="0"/>
              <a:t>, March 16, </a:t>
            </a:r>
            <a:r>
              <a:rPr lang="en-US" altLang="zh-CN" sz="2400" dirty="0"/>
              <a:t>2016 </a:t>
            </a:r>
            <a:r>
              <a:rPr lang="en-US" altLang="zh-CN" sz="2400" dirty="0" smtClean="0"/>
              <a:t>16</a:t>
            </a:r>
            <a:r>
              <a:rPr lang="en-US" altLang="zh-CN" sz="2400" dirty="0"/>
              <a:t>:00 – 18:00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11-</a:t>
            </a:r>
            <a:r>
              <a:rPr lang="en-US" sz="2000" dirty="0" smtClean="0"/>
              <a:t>16</a:t>
            </a:r>
            <a:r>
              <a:rPr lang="en-US" sz="2000" dirty="0" smtClean="0"/>
              <a:t>/</a:t>
            </a:r>
            <a:r>
              <a:rPr lang="en-US" sz="2000" dirty="0" smtClean="0"/>
              <a:t>0320r1-</a:t>
            </a:r>
            <a:r>
              <a:rPr lang="en-US" sz="2000" dirty="0"/>
              <a:t>proposed-resolutions-for-cid-9-10-28-34-45-53-62-64-113-130-192-215-comments-on-11aj-</a:t>
            </a:r>
            <a:r>
              <a:rPr lang="en-US" sz="2000" dirty="0" smtClean="0"/>
              <a:t>lb217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Logistic matters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Discussion on secretary </a:t>
            </a:r>
            <a:r>
              <a:rPr lang="en-US" sz="2000" dirty="0" smtClean="0"/>
              <a:t>position</a:t>
            </a:r>
            <a:endParaRPr lang="en-US" sz="2000" dirty="0"/>
          </a:p>
          <a:p>
            <a:pPr lvl="2">
              <a:lnSpc>
                <a:spcPct val="90000"/>
              </a:lnSpc>
            </a:pPr>
            <a:endParaRPr lang="en-US" altLang="zh-CN" sz="1600" dirty="0"/>
          </a:p>
          <a:p>
            <a:pPr>
              <a:lnSpc>
                <a:spcPct val="90000"/>
              </a:lnSpc>
            </a:pPr>
            <a:r>
              <a:rPr lang="en-US" altLang="zh-CN" sz="2400" dirty="0" smtClean="0"/>
              <a:t>Thursday, March 17, 2016</a:t>
            </a:r>
            <a:r>
              <a:rPr lang="en-US" altLang="zh-CN" sz="2000" dirty="0" smtClean="0"/>
              <a:t> </a:t>
            </a:r>
            <a:r>
              <a:rPr lang="en-US" altLang="zh-CN" sz="2400" dirty="0" smtClean="0"/>
              <a:t> 13:30 </a:t>
            </a:r>
            <a:r>
              <a:rPr lang="en-US" altLang="zh-CN" sz="2400" dirty="0"/>
              <a:t>– </a:t>
            </a:r>
            <a:r>
              <a:rPr lang="en-US" altLang="zh-CN" sz="2400" dirty="0" smtClean="0"/>
              <a:t>15:30</a:t>
            </a:r>
            <a:endParaRPr lang="en-US" altLang="zh-CN" sz="20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Resolution for Comments on IEEE 802.11aj D1.0 WG Initial Letter </a:t>
            </a:r>
            <a:r>
              <a:rPr lang="en-US" sz="2000" dirty="0" smtClean="0"/>
              <a:t>Ballot</a:t>
            </a:r>
          </a:p>
          <a:p>
            <a:pPr lvl="1">
              <a:lnSpc>
                <a:spcPct val="90000"/>
              </a:lnSpc>
            </a:pPr>
            <a:r>
              <a:rPr lang="en-US" altLang="zh-CN" sz="2000" dirty="0" smtClean="0">
                <a:cs typeface="Arial" panose="020B0604020202020204" pitchFamily="34" charset="0"/>
              </a:rPr>
              <a:t>Motion</a:t>
            </a:r>
            <a:endParaRPr lang="en-US" altLang="zh-CN" sz="2000" dirty="0">
              <a:sym typeface="Wingdings" panose="05000000000000000000" pitchFamily="2" charset="2"/>
            </a:endParaRPr>
          </a:p>
          <a:p>
            <a:pPr lvl="1"/>
            <a:r>
              <a:rPr lang="en-US" altLang="zh-CN" sz="2000" dirty="0">
                <a:sym typeface="Wingdings" panose="05000000000000000000" pitchFamily="2" charset="2"/>
              </a:rPr>
              <a:t>Plan for </a:t>
            </a:r>
            <a:r>
              <a:rPr lang="en-US" altLang="zh-CN" sz="2000" dirty="0" smtClean="0">
                <a:sym typeface="Wingdings" panose="05000000000000000000" pitchFamily="2" charset="2"/>
              </a:rPr>
              <a:t>May </a:t>
            </a:r>
            <a:r>
              <a:rPr lang="en-US" altLang="zh-CN" sz="2000" dirty="0">
                <a:sym typeface="Wingdings" panose="05000000000000000000" pitchFamily="2" charset="2"/>
              </a:rPr>
              <a:t>meeting</a:t>
            </a:r>
            <a:endParaRPr lang="en-US" altLang="zh-CN" dirty="0"/>
          </a:p>
          <a:p>
            <a:pPr lvl="1"/>
            <a:endParaRPr lang="en-US" altLang="zh-CN" sz="2000" dirty="0"/>
          </a:p>
          <a:p>
            <a:pPr lvl="1">
              <a:lnSpc>
                <a:spcPct val="90000"/>
              </a:lnSpc>
            </a:pPr>
            <a:endParaRPr lang="en-US" altLang="zh-CN" sz="2000" dirty="0" smtClean="0"/>
          </a:p>
          <a:p>
            <a:pPr lvl="1">
              <a:lnSpc>
                <a:spcPct val="90000"/>
              </a:lnSpc>
            </a:pPr>
            <a:endParaRPr lang="en-US" altLang="zh-CN" sz="2000" dirty="0">
              <a:sym typeface="Wingdings" panose="05000000000000000000" pitchFamily="2" charset="2"/>
            </a:endParaRPr>
          </a:p>
          <a:p>
            <a:pPr lvl="1"/>
            <a:endParaRPr lang="en-US" sz="2000" dirty="0"/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8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March 2016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748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Venue for May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Propose to co-locate </a:t>
            </a:r>
            <a:r>
              <a:rPr lang="en-US" dirty="0" err="1" smtClean="0"/>
              <a:t>TGaj</a:t>
            </a:r>
            <a:r>
              <a:rPr lang="en-US" dirty="0" smtClean="0"/>
              <a:t> May meeting with 802.11 WG May Interim meeting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9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7917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7.0&quot;&gt;&lt;object type=&quot;1&quot; unique_id=&quot;10001&quot;&gt;&lt;object type=&quot;2&quot; unique_id=&quot;13059&quot;&gt;&lt;object type=&quot;3&quot; unique_id=&quot;13060&quot;&gt;&lt;property id=&quot;20148&quot; value=&quot;5&quot;/&gt;&lt;property id=&quot;20300&quot; value=&quot;Slide 1&quot;/&gt;&lt;property id=&quot;20307&quot; value=&quot;448&quot;/&gt;&lt;/object&gt;&lt;object type=&quot;3&quot; unique_id=&quot;13061&quot;&gt;&lt;property id=&quot;20148&quot; value=&quot;5&quot;/&gt;&lt;property id=&quot;20300&quot; value=&quot;Slide 2&quot;/&gt;&lt;property id=&quot;20307&quot; value=&quot;449&quot;/&gt;&lt;/object&gt;&lt;object type=&quot;3&quot; unique_id=&quot;13062&quot;&gt;&lt;property id=&quot;20148&quot; value=&quot;5&quot;/&gt;&lt;property id=&quot;20300&quot; value=&quot;Slide 3&quot;/&gt;&lt;property id=&quot;20307&quot; value=&quot;451&quot;/&gt;&lt;/object&gt;&lt;object type=&quot;3&quot; unique_id=&quot;13063&quot;&gt;&lt;property id=&quot;20148&quot; value=&quot;5&quot;/&gt;&lt;property id=&quot;20300&quot; value=&quot;Slide 4&quot;/&gt;&lt;property id=&quot;20307&quot; value=&quot;452&quot;/&gt;&lt;/object&gt;&lt;object type=&quot;3&quot; unique_id=&quot;13064&quot;&gt;&lt;property id=&quot;20148&quot; value=&quot;5&quot;/&gt;&lt;property id=&quot;20300&quot; value=&quot;Slide 5&quot;/&gt;&lt;property id=&quot;20307&quot; value=&quot;453&quot;/&gt;&lt;/object&gt;&lt;object type=&quot;3&quot; unique_id=&quot;13065&quot;&gt;&lt;property id=&quot;20148&quot; value=&quot;5&quot;/&gt;&lt;property id=&quot;20300&quot; value=&quot;Slide 6&quot;/&gt;&lt;property id=&quot;20307&quot; value=&quot;454&quot;/&gt;&lt;/object&gt;&lt;object type=&quot;3&quot; unique_id=&quot;13066&quot;&gt;&lt;property id=&quot;20148&quot; value=&quot;5&quot;/&gt;&lt;property id=&quot;20300&quot; value=&quot;Slide 7&quot;/&gt;&lt;property id=&quot;20307&quot; value=&quot;455&quot;/&gt;&lt;/object&gt;&lt;object type=&quot;3&quot; unique_id=&quot;13067&quot;&gt;&lt;property id=&quot;20148&quot; value=&quot;5&quot;/&gt;&lt;property id=&quot;20300&quot; value=&quot;Slide 8&quot;/&gt;&lt;property id=&quot;20307&quot; value=&quot;457&quot;/&gt;&lt;/object&gt;&lt;object type=&quot;3&quot; unique_id=&quot;13068&quot;&gt;&lt;property id=&quot;20148&quot; value=&quot;5&quot;/&gt;&lt;property id=&quot;20300&quot; value=&quot;Slide 9&quot;/&gt;&lt;property id=&quot;20307&quot; value=&quot;456&quot;/&gt;&lt;/object&gt;&lt;object type=&quot;3&quot; unique_id=&quot;13069&quot;&gt;&lt;property id=&quot;20148&quot; value=&quot;5&quot;/&gt;&lt;property id=&quot;20300&quot; value=&quot;Slide 10 - &amp;quot;Agenda Items for the Week&amp;quot;&quot;/&gt;&lt;property id=&quot;20307&quot; value=&quot;458&quot;/&gt;&lt;/object&gt;&lt;object type=&quot;3&quot; unique_id=&quot;13070&quot;&gt;&lt;property id=&quot;20148&quot; value=&quot;5&quot;/&gt;&lt;property id=&quot;20300&quot; value=&quot;Slide 11 - &amp;quot;Tentative IEEE 802.11aj Agenda for the Week&amp;quot;&quot;/&gt;&lt;property id=&quot;20307&quot; value=&quot;460&quot;/&gt;&lt;/object&gt;&lt;object type=&quot;3&quot; unique_id=&quot;13071&quot;&gt;&lt;property id=&quot;20148&quot; value=&quot;5&quot;/&gt;&lt;property id=&quot;20300&quot; value=&quot;Slide 12 - &amp;quot;Tentative IEEE 802.11aj Agenda for the Week&amp;quot;&quot;/&gt;&lt;property id=&quot;20307&quot; value=&quot;558&quot;/&gt;&lt;/object&gt;&lt;object type=&quot;3&quot; unique_id=&quot;13072&quot;&gt;&lt;property id=&quot;20148&quot; value=&quot;5&quot;/&gt;&lt;property id=&quot;20300&quot; value=&quot;Slide 13 - &amp;quot;Tentative IEEE 802.11aj Agenda for the Week&amp;quot;&quot;/&gt;&lt;property id=&quot;20307&quot; value=&quot;559&quot;/&gt;&lt;/object&gt;&lt;object type=&quot;3&quot; unique_id=&quot;13073&quot;&gt;&lt;property id=&quot;20148&quot; value=&quot;5&quot;/&gt;&lt;property id=&quot;20300&quot; value=&quot;Slide 14 - &amp;quot;Work Completed (1/4) &amp;quot;&quot;/&gt;&lt;property id=&quot;20307&quot; value=&quot;565&quot;/&gt;&lt;/object&gt;&lt;object type=&quot;3&quot; unique_id=&quot;13074&quot;&gt;&lt;property id=&quot;20148&quot; value=&quot;5&quot;/&gt;&lt;property id=&quot;20300&quot; value=&quot;Slide 15 - &amp;quot;Work Completed (2/4)&amp;quot;&quot;/&gt;&lt;property id=&quot;20307&quot; value=&quot;566&quot;/&gt;&lt;/object&gt;&lt;object type=&quot;3&quot; unique_id=&quot;13075&quot;&gt;&lt;property id=&quot;20148&quot; value=&quot;5&quot;/&gt;&lt;property id=&quot;20300&quot; value=&quot;Slide 16 - &amp;quot;Work Completed (3/4)&amp;quot;&quot;/&gt;&lt;property id=&quot;20307&quot; value=&quot;567&quot;/&gt;&lt;/object&gt;&lt;object type=&quot;3&quot; unique_id=&quot;13076&quot;&gt;&lt;property id=&quot;20148&quot; value=&quot;5&quot;/&gt;&lt;property id=&quot;20300&quot; value=&quot;Slide 17 - &amp;quot;Work Completed (4/4)&amp;quot;&quot;/&gt;&lt;property id=&quot;20307&quot; value=&quot;568&quot;/&gt;&lt;/object&gt;&lt;object type=&quot;3&quot; unique_id=&quot;13077&quot;&gt;&lt;property id=&quot;20148&quot; value=&quot;5&quot;/&gt;&lt;property id=&quot;20300&quot; value=&quot;Slide 18 - &amp;quot;Approve the meeting minutes&amp;quot;&quot;/&gt;&lt;property id=&quot;20307&quot; value=&quot;519&quot;/&gt;&lt;/object&gt;&lt;object type=&quot;3&quot; unique_id=&quot;13078&quot;&gt;&lt;property id=&quot;20148&quot; value=&quot;5&quot;/&gt;&lt;property id=&quot;20300&quot; value=&quot;Slide 19 - &amp;quot;Notes for Tuesday Sept 09, 2014 10:30 – 12:30&amp;quot;&quot;/&gt;&lt;property id=&quot;20307&quot; value=&quot;503&quot;/&gt;&lt;/object&gt;&lt;object type=&quot;3&quot; unique_id=&quot;13079&quot;&gt;&lt;property id=&quot;20148&quot; value=&quot;5&quot;/&gt;&lt;property id=&quot;20300&quot; value=&quot;Slide 20 - &amp;quot;Notes for Tuesday Sept 09, 2014 13:30 – 15:30&amp;quot;&quot;/&gt;&lt;property id=&quot;20307&quot; value=&quot;543&quot;/&gt;&lt;/object&gt;&lt;object type=&quot;3&quot; unique_id=&quot;13080&quot;&gt;&lt;property id=&quot;20148&quot; value=&quot;5&quot;/&gt;&lt;property id=&quot;20300&quot; value=&quot;Slide 21 - &amp;quot;Notes for Tuesday Sept 09, 2014 16:00 – 18:00&amp;quot;&quot;/&gt;&lt;property id=&quot;20307&quot; value=&quot;546&quot;/&gt;&lt;/object&gt;&lt;object type=&quot;3&quot; unique_id=&quot;13081&quot;&gt;&lt;property id=&quot;20148&quot; value=&quot;5&quot;/&gt;&lt;property id=&quot;20300&quot; value=&quot;Slide 22 - &amp;quot;Notes for Wednesday Sept 10, 2014 09:00 – 10:00&amp;quot;&quot;/&gt;&lt;property id=&quot;20307&quot; value=&quot;560&quot;/&gt;&lt;/object&gt;&lt;object type=&quot;3&quot; unique_id=&quot;13082&quot;&gt;&lt;property id=&quot;20148&quot; value=&quot;5&quot;/&gt;&lt;property id=&quot;20300&quot; value=&quot;Slide 23 - &amp;quot;Goals for November 2014 Meeting&amp;quot;&quot;/&gt;&lt;property id=&quot;20307&quot; value=&quot;470&quot;/&gt;&lt;/object&gt;&lt;object type=&quot;3&quot; unique_id=&quot;13083&quot;&gt;&lt;property id=&quot;20148&quot; value=&quot;5&quot;/&gt;&lt;property id=&quot;20300&quot; value=&quot;Slide 24 - &amp;quot;Conference call times&amp;quot;&quot;/&gt;&lt;property id=&quot;20307&quot; value=&quot;475&quot;/&gt;&lt;/object&gt;&lt;/object&gt;&lt;object type=&quot;8&quot; unique_id=&quot;13109&quot;&gt;&lt;/object&gt;&lt;/object&gt;&lt;/database&gt;"/>
  <p:tag name="MMPROD_NEXTUNIQUEID" val="10010"/>
  <p:tag name="SECTOMILLISECCONVERTED" val="1"/>
</p:tagLst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115715</TotalTime>
  <Words>1184</Words>
  <Application>Microsoft Macintosh PowerPoint</Application>
  <PresentationFormat>On-screen Show (4:3)</PresentationFormat>
  <Paragraphs>137</Paragraphs>
  <Slides>10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</vt:lpstr>
      <vt:lpstr>Document</vt:lpstr>
      <vt:lpstr>PowerPoint Presentation</vt:lpstr>
      <vt:lpstr>PowerPoint Presentation</vt:lpstr>
      <vt:lpstr>Guidelines for IEEE-SA Meetings</vt:lpstr>
      <vt:lpstr>Resources – URLs</vt:lpstr>
      <vt:lpstr>Agenda Items for the Week</vt:lpstr>
      <vt:lpstr>IEEE 802.11aj Agenda for the Week</vt:lpstr>
      <vt:lpstr>IEEE 802.11aj Agenda for the Week</vt:lpstr>
      <vt:lpstr>IEEE 802.11aj Agenda for the Week</vt:lpstr>
      <vt:lpstr>Meeting Venue for May meeting</vt:lpstr>
      <vt:lpstr>TGaj Secretary Position</vt:lpstr>
    </vt:vector>
  </TitlesOfParts>
  <Company>I2R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TGaj Sept 2011 Report</dc:title>
  <dc:creator>Xiaoming Peng</dc:creator>
  <cp:keywords>Sept 2012</cp:keywords>
  <cp:lastModifiedBy>Peng Xiaoming</cp:lastModifiedBy>
  <cp:revision>3408</cp:revision>
  <cp:lastPrinted>1998-02-10T13:28:06Z</cp:lastPrinted>
  <dcterms:created xsi:type="dcterms:W3CDTF">2007-04-17T18:10:23Z</dcterms:created>
  <dcterms:modified xsi:type="dcterms:W3CDTF">2016-03-16T08:45:38Z</dcterms:modified>
</cp:coreProperties>
</file>