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2" r:id="rId6"/>
    <p:sldId id="261" r:id="rId7"/>
    <p:sldId id="264" r:id="rId8"/>
    <p:sldId id="265" r:id="rId9"/>
    <p:sldId id="263" r:id="rId10"/>
    <p:sldId id="260"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4660"/>
  </p:normalViewPr>
  <p:slideViewPr>
    <p:cSldViewPr>
      <p:cViewPr varScale="1">
        <p:scale>
          <a:sx n="111" d="100"/>
          <a:sy n="111" d="100"/>
        </p:scale>
        <p:origin x="82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802.11-16/0254r0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Tim Godfrey, EPRI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802.11-16/0254r0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Tim Godfrey, EPRI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802.11-16/0254r0</a:t>
            </a:r>
            <a:endParaRPr lang="en-US"/>
          </a:p>
        </p:txBody>
      </p:sp>
      <p:sp>
        <p:nvSpPr>
          <p:cNvPr id="5" name="Rectangle 3"/>
          <p:cNvSpPr>
            <a:spLocks noGrp="1" noChangeArrowheads="1"/>
          </p:cNvSpPr>
          <p:nvPr>
            <p:ph type="dt"/>
          </p:nvPr>
        </p:nvSpPr>
        <p:spPr>
          <a:ln/>
        </p:spPr>
        <p:txBody>
          <a:bodyPr/>
          <a:lstStyle/>
          <a:p>
            <a:r>
              <a:rPr lang="en-US" smtClean="0"/>
              <a:t>March 2016</a:t>
            </a:r>
            <a:endParaRPr lang="en-US"/>
          </a:p>
        </p:txBody>
      </p:sp>
      <p:sp>
        <p:nvSpPr>
          <p:cNvPr id="6" name="Rectangle 6"/>
          <p:cNvSpPr>
            <a:spLocks noGrp="1" noChangeArrowheads="1"/>
          </p:cNvSpPr>
          <p:nvPr>
            <p:ph type="ftr"/>
          </p:nvPr>
        </p:nvSpPr>
        <p:spPr>
          <a:ln/>
        </p:spPr>
        <p:txBody>
          <a:bodyPr/>
          <a:lstStyle/>
          <a:p>
            <a:r>
              <a:rPr lang="en-US" smtClean="0"/>
              <a:t>Tim Godfrey, EPRI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2016</a:t>
            </a:r>
            <a:endParaRPr lang="en-GB"/>
          </a:p>
        </p:txBody>
      </p:sp>
      <p:sp>
        <p:nvSpPr>
          <p:cNvPr id="5" name="Footer Placeholder 4"/>
          <p:cNvSpPr>
            <a:spLocks noGrp="1"/>
          </p:cNvSpPr>
          <p:nvPr>
            <p:ph type="ftr" idx="11"/>
          </p:nvPr>
        </p:nvSpPr>
        <p:spPr/>
        <p:txBody>
          <a:bodyPr/>
          <a:lstStyle>
            <a:lvl1pPr>
              <a:defRPr/>
            </a:lvl1pPr>
          </a:lstStyle>
          <a:p>
            <a:r>
              <a:rPr lang="en-GB" smtClean="0"/>
              <a:t>Tim Godfrey, EPRI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Tim Godfrey, EPRI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2016</a:t>
            </a:r>
            <a:endParaRPr lang="en-GB"/>
          </a:p>
        </p:txBody>
      </p:sp>
      <p:sp>
        <p:nvSpPr>
          <p:cNvPr id="5" name="Footer Placeholder 4"/>
          <p:cNvSpPr>
            <a:spLocks noGrp="1"/>
          </p:cNvSpPr>
          <p:nvPr>
            <p:ph type="ftr" idx="11"/>
          </p:nvPr>
        </p:nvSpPr>
        <p:spPr/>
        <p:txBody>
          <a:bodyPr/>
          <a:lstStyle>
            <a:lvl1pPr>
              <a:defRPr/>
            </a:lvl1pPr>
          </a:lstStyle>
          <a:p>
            <a:r>
              <a:rPr lang="en-GB" smtClean="0"/>
              <a:t>Tim Godfrey, EPRI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2016</a:t>
            </a:r>
            <a:endParaRPr lang="en-GB"/>
          </a:p>
        </p:txBody>
      </p:sp>
      <p:sp>
        <p:nvSpPr>
          <p:cNvPr id="6" name="Footer Placeholder 5"/>
          <p:cNvSpPr>
            <a:spLocks noGrp="1"/>
          </p:cNvSpPr>
          <p:nvPr>
            <p:ph type="ftr" idx="11"/>
          </p:nvPr>
        </p:nvSpPr>
        <p:spPr/>
        <p:txBody>
          <a:bodyPr/>
          <a:lstStyle>
            <a:lvl1pPr>
              <a:defRPr/>
            </a:lvl1pPr>
          </a:lstStyle>
          <a:p>
            <a:r>
              <a:rPr lang="en-GB" smtClean="0"/>
              <a:t>Tim Godfrey, EPRI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Tim Godfrey, EPRI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2016</a:t>
            </a:r>
            <a:endParaRPr lang="en-GB"/>
          </a:p>
        </p:txBody>
      </p:sp>
      <p:sp>
        <p:nvSpPr>
          <p:cNvPr id="4" name="Footer Placeholder 3"/>
          <p:cNvSpPr>
            <a:spLocks noGrp="1"/>
          </p:cNvSpPr>
          <p:nvPr>
            <p:ph type="ftr" idx="11"/>
          </p:nvPr>
        </p:nvSpPr>
        <p:spPr/>
        <p:txBody>
          <a:bodyPr/>
          <a:lstStyle>
            <a:lvl1pPr>
              <a:defRPr/>
            </a:lvl1pPr>
          </a:lstStyle>
          <a:p>
            <a:r>
              <a:rPr lang="en-GB" smtClean="0"/>
              <a:t>Tim Godfrey, EPRI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2016</a:t>
            </a:r>
            <a:endParaRPr lang="en-GB"/>
          </a:p>
        </p:txBody>
      </p:sp>
      <p:sp>
        <p:nvSpPr>
          <p:cNvPr id="3" name="Footer Placeholder 2"/>
          <p:cNvSpPr>
            <a:spLocks noGrp="1"/>
          </p:cNvSpPr>
          <p:nvPr>
            <p:ph type="ftr" idx="11"/>
          </p:nvPr>
        </p:nvSpPr>
        <p:spPr/>
        <p:txBody>
          <a:bodyPr/>
          <a:lstStyle>
            <a:lvl1pPr>
              <a:defRPr/>
            </a:lvl1pPr>
          </a:lstStyle>
          <a:p>
            <a:r>
              <a:rPr lang="en-GB" smtClean="0"/>
              <a:t>Tim Godfrey, EPRI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2016</a:t>
            </a:r>
            <a:endParaRPr lang="en-GB"/>
          </a:p>
        </p:txBody>
      </p:sp>
      <p:sp>
        <p:nvSpPr>
          <p:cNvPr id="5" name="Footer Placeholder 4"/>
          <p:cNvSpPr>
            <a:spLocks noGrp="1"/>
          </p:cNvSpPr>
          <p:nvPr>
            <p:ph type="ftr" idx="11"/>
          </p:nvPr>
        </p:nvSpPr>
        <p:spPr/>
        <p:txBody>
          <a:bodyPr/>
          <a:lstStyle>
            <a:lvl1pPr>
              <a:defRPr/>
            </a:lvl1pPr>
          </a:lstStyle>
          <a:p>
            <a:r>
              <a:rPr lang="en-GB" smtClean="0"/>
              <a:t>Tim Godfrey, EPRI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2016</a:t>
            </a:r>
            <a:endParaRPr lang="en-GB"/>
          </a:p>
        </p:txBody>
      </p:sp>
      <p:sp>
        <p:nvSpPr>
          <p:cNvPr id="5" name="Footer Placeholder 4"/>
          <p:cNvSpPr>
            <a:spLocks noGrp="1"/>
          </p:cNvSpPr>
          <p:nvPr>
            <p:ph type="ftr" idx="11"/>
          </p:nvPr>
        </p:nvSpPr>
        <p:spPr/>
        <p:txBody>
          <a:bodyPr/>
          <a:lstStyle>
            <a:lvl1pPr>
              <a:defRPr/>
            </a:lvl1pPr>
          </a:lstStyle>
          <a:p>
            <a:r>
              <a:rPr lang="en-GB" smtClean="0"/>
              <a:t>Tim Godfrey, EPRI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Tim Godfrey, EPRI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802.11-16/0254r2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1/dcn/16/11-16-0199-00-lrlp-january-2016-meeting-minute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Tim Godfrey, EPRI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144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802.11 LRLP TIG</a:t>
            </a:r>
            <a:br>
              <a:rPr lang="en-US" dirty="0"/>
            </a:br>
            <a:r>
              <a:rPr lang="en-US" dirty="0"/>
              <a:t>March 2016 </a:t>
            </a:r>
            <a:r>
              <a:rPr lang="en-US" dirty="0" smtClean="0"/>
              <a:t>Agenda and Opening Report</a:t>
            </a:r>
            <a:endParaRPr lang="en-GB" dirty="0"/>
          </a:p>
        </p:txBody>
      </p:sp>
      <p:sp>
        <p:nvSpPr>
          <p:cNvPr id="3074" name="Rectangle 2"/>
          <p:cNvSpPr>
            <a:spLocks noGrp="1" noChangeArrowheads="1"/>
          </p:cNvSpPr>
          <p:nvPr>
            <p:ph type="body" idx="1"/>
          </p:nvPr>
        </p:nvSpPr>
        <p:spPr>
          <a:xfrm>
            <a:off x="685800" y="23082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2016-03-13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12865889"/>
              </p:ext>
            </p:extLst>
          </p:nvPr>
        </p:nvGraphicFramePr>
        <p:xfrm>
          <a:off x="514350" y="3067050"/>
          <a:ext cx="8077200" cy="2476500"/>
        </p:xfrm>
        <a:graphic>
          <a:graphicData uri="http://schemas.openxmlformats.org/presentationml/2006/ole">
            <mc:AlternateContent xmlns:mc="http://schemas.openxmlformats.org/markup-compatibility/2006">
              <mc:Choice xmlns:v="urn:schemas-microsoft-com:vml" Requires="v">
                <p:oleObj spid="_x0000_s3092" name="Document" r:id="rId4" imgW="8267030" imgH="2534496" progId="Word.Document.8">
                  <p:embed/>
                </p:oleObj>
              </mc:Choice>
              <mc:Fallback>
                <p:oleObj name="Document" r:id="rId4" imgW="8267030" imgH="2534496" progId="Word.Document.8">
                  <p:embed/>
                  <p:pic>
                    <p:nvPicPr>
                      <p:cNvPr id="0" name="Picture 3"/>
                      <p:cNvPicPr>
                        <a:picLocks noChangeAspect="1" noChangeArrowheads="1"/>
                      </p:cNvPicPr>
                      <p:nvPr/>
                    </p:nvPicPr>
                    <p:blipFill>
                      <a:blip r:embed="rId5"/>
                      <a:srcRect/>
                      <a:stretch>
                        <a:fillRect/>
                      </a:stretch>
                    </p:blipFill>
                    <p:spPr bwMode="auto">
                      <a:xfrm>
                        <a:off x="514350" y="3067050"/>
                        <a:ext cx="8077200"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72415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LRLP Timeline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7" name="Content Placeholder 2"/>
          <p:cNvSpPr>
            <a:spLocks noGrp="1"/>
          </p:cNvSpPr>
          <p:nvPr>
            <p:ph idx="1"/>
          </p:nvPr>
        </p:nvSpPr>
        <p:spPr>
          <a:xfrm>
            <a:off x="685800" y="1981200"/>
            <a:ext cx="8001000" cy="4114800"/>
          </a:xfrm>
          <a:noFill/>
          <a:ln w="9525">
            <a:noFill/>
            <a:miter lim="800000"/>
            <a:headEnd/>
            <a:tailEnd/>
          </a:ln>
        </p:spPr>
        <p:txBody>
          <a:bodyPr vert="horz" wrap="square" lIns="92075" tIns="46038" rIns="92075" bIns="46038" numCol="1" anchor="t" anchorCtr="0" compatLnSpc="1">
            <a:prstTxWarp prst="textNoShape">
              <a:avLst/>
            </a:prstTxWarp>
          </a:bodyPr>
          <a:lstStyle/>
          <a:p>
            <a:pPr eaLnBrk="0" hangingPunct="0">
              <a:spcBef>
                <a:spcPct val="20000"/>
              </a:spcBef>
              <a:buChar char="•"/>
            </a:pPr>
            <a:r>
              <a:rPr lang="en-US" dirty="0">
                <a:solidFill>
                  <a:schemeClr val="tx1"/>
                </a:solidFill>
              </a:rPr>
              <a:t>TIG</a:t>
            </a:r>
          </a:p>
          <a:p>
            <a:pPr lvl="1" eaLnBrk="0" hangingPunct="0">
              <a:spcBef>
                <a:spcPct val="20000"/>
              </a:spcBef>
              <a:buChar char="–"/>
            </a:pPr>
            <a:r>
              <a:rPr lang="en-US" dirty="0">
                <a:solidFill>
                  <a:schemeClr val="tx1"/>
                </a:solidFill>
              </a:rPr>
              <a:t>March 2016		</a:t>
            </a:r>
            <a:r>
              <a:rPr lang="en-US" dirty="0" smtClean="0">
                <a:solidFill>
                  <a:schemeClr val="tx1"/>
                </a:solidFill>
              </a:rPr>
              <a:t>Final </a:t>
            </a:r>
            <a:r>
              <a:rPr lang="en-US" dirty="0">
                <a:solidFill>
                  <a:schemeClr val="tx1"/>
                </a:solidFill>
              </a:rPr>
              <a:t>contributions and revisions  					 </a:t>
            </a:r>
            <a:r>
              <a:rPr lang="en-US" dirty="0" smtClean="0">
                <a:solidFill>
                  <a:schemeClr val="tx1"/>
                </a:solidFill>
              </a:rPr>
              <a:t>				for </a:t>
            </a:r>
            <a:r>
              <a:rPr lang="en-US" dirty="0">
                <a:solidFill>
                  <a:schemeClr val="tx1"/>
                </a:solidFill>
              </a:rPr>
              <a:t>output report </a:t>
            </a:r>
          </a:p>
          <a:p>
            <a:pPr lvl="1" eaLnBrk="0" hangingPunct="0">
              <a:spcBef>
                <a:spcPct val="20000"/>
              </a:spcBef>
              <a:buChar char="–"/>
            </a:pPr>
            <a:r>
              <a:rPr lang="en-US" dirty="0" smtClean="0">
                <a:solidFill>
                  <a:schemeClr val="tx1"/>
                </a:solidFill>
              </a:rPr>
              <a:t>                               WG </a:t>
            </a:r>
            <a:r>
              <a:rPr lang="en-US" dirty="0">
                <a:solidFill>
                  <a:schemeClr val="tx1"/>
                </a:solidFill>
              </a:rPr>
              <a:t>Motion to Form Study Group</a:t>
            </a:r>
          </a:p>
          <a:p>
            <a:pPr eaLnBrk="0" hangingPunct="0">
              <a:spcBef>
                <a:spcPct val="20000"/>
              </a:spcBef>
              <a:buChar char="•"/>
            </a:pPr>
            <a:r>
              <a:rPr lang="en-US" dirty="0">
                <a:solidFill>
                  <a:schemeClr val="tx1"/>
                </a:solidFill>
              </a:rPr>
              <a:t>SG</a:t>
            </a:r>
          </a:p>
          <a:p>
            <a:pPr lvl="1" eaLnBrk="0" hangingPunct="0">
              <a:spcBef>
                <a:spcPct val="20000"/>
              </a:spcBef>
              <a:buChar char="–"/>
            </a:pPr>
            <a:r>
              <a:rPr lang="en-US" dirty="0">
                <a:solidFill>
                  <a:schemeClr val="tx1"/>
                </a:solidFill>
              </a:rPr>
              <a:t>May 2016               </a:t>
            </a:r>
            <a:r>
              <a:rPr lang="en-US" dirty="0" smtClean="0">
                <a:solidFill>
                  <a:schemeClr val="tx1"/>
                </a:solidFill>
              </a:rPr>
              <a:t>Develop </a:t>
            </a:r>
            <a:r>
              <a:rPr lang="en-US" dirty="0">
                <a:solidFill>
                  <a:schemeClr val="tx1"/>
                </a:solidFill>
              </a:rPr>
              <a:t>PAR and CSD (WG Approval)</a:t>
            </a:r>
          </a:p>
          <a:p>
            <a:pPr lvl="1" eaLnBrk="0" hangingPunct="0">
              <a:spcBef>
                <a:spcPct val="20000"/>
              </a:spcBef>
              <a:buChar char="–"/>
            </a:pPr>
            <a:r>
              <a:rPr lang="en-US" dirty="0">
                <a:solidFill>
                  <a:schemeClr val="tx1"/>
                </a:solidFill>
              </a:rPr>
              <a:t>July 2016			Approve PAR and CSD (EC)</a:t>
            </a:r>
          </a:p>
          <a:p>
            <a:pPr eaLnBrk="0" hangingPunct="0">
              <a:spcBef>
                <a:spcPct val="20000"/>
              </a:spcBef>
              <a:buChar char="•"/>
            </a:pPr>
            <a:r>
              <a:rPr lang="en-US" dirty="0">
                <a:solidFill>
                  <a:schemeClr val="tx1"/>
                </a:solidFill>
              </a:rPr>
              <a:t>TG</a:t>
            </a:r>
          </a:p>
          <a:p>
            <a:pPr lvl="1" eaLnBrk="0" hangingPunct="0">
              <a:spcBef>
                <a:spcPct val="20000"/>
              </a:spcBef>
              <a:buChar char="–"/>
            </a:pPr>
            <a:r>
              <a:rPr lang="en-US" dirty="0">
                <a:solidFill>
                  <a:schemeClr val="tx1"/>
                </a:solidFill>
              </a:rPr>
              <a:t>Sept 2016 		First meeting of Task Group</a:t>
            </a:r>
          </a:p>
        </p:txBody>
      </p:sp>
    </p:spTree>
    <p:extLst>
      <p:ext uri="{BB962C8B-B14F-4D97-AF65-F5344CB8AC3E}">
        <p14:creationId xmlns:p14="http://schemas.microsoft.com/office/powerpoint/2010/main" val="1300929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802.11 LRLP TIG Agenda</a:t>
            </a:r>
          </a:p>
        </p:txBody>
      </p:sp>
      <p:sp>
        <p:nvSpPr>
          <p:cNvPr id="3" name="Content Placeholder 2"/>
          <p:cNvSpPr>
            <a:spLocks noGrp="1"/>
          </p:cNvSpPr>
          <p:nvPr>
            <p:ph idx="1"/>
          </p:nvPr>
        </p:nvSpPr>
        <p:spPr>
          <a:xfrm>
            <a:off x="685800" y="1600200"/>
            <a:ext cx="7770813" cy="4876800"/>
          </a:xfrm>
        </p:spPr>
        <p:txBody>
          <a:bodyPr>
            <a:normAutofit fontScale="70000" lnSpcReduction="20000"/>
          </a:bodyPr>
          <a:lstStyle/>
          <a:p>
            <a:pPr marL="609600" indent="-609600"/>
            <a:r>
              <a:rPr lang="en-US" dirty="0"/>
              <a:t>Monday PM1</a:t>
            </a:r>
          </a:p>
          <a:p>
            <a:pPr marL="1009650" lvl="1" indent="-609600"/>
            <a:r>
              <a:rPr lang="en-US" dirty="0"/>
              <a:t>Call for a secretary</a:t>
            </a:r>
          </a:p>
          <a:p>
            <a:pPr marL="1009650" lvl="1" indent="-609600"/>
            <a:r>
              <a:rPr lang="en-US" dirty="0"/>
              <a:t>Approve Agenda</a:t>
            </a:r>
          </a:p>
          <a:p>
            <a:pPr marL="1009650" lvl="1" indent="-609600"/>
            <a:r>
              <a:rPr lang="en-US" dirty="0"/>
              <a:t>Review policy and procedures for non-PAR meeting</a:t>
            </a:r>
          </a:p>
          <a:p>
            <a:pPr marL="1009650" lvl="1" indent="-609600"/>
            <a:r>
              <a:rPr lang="en-US" dirty="0"/>
              <a:t>Approval of January Minutes (</a:t>
            </a:r>
            <a:r>
              <a:rPr lang="en-US" dirty="0">
                <a:hlinkClick r:id="rId2"/>
              </a:rPr>
              <a:t>11-16-0199r0</a:t>
            </a:r>
            <a:r>
              <a:rPr lang="en-US" dirty="0"/>
              <a:t>)</a:t>
            </a:r>
          </a:p>
          <a:p>
            <a:pPr marL="1009650" lvl="1" indent="-609600"/>
            <a:r>
              <a:rPr lang="en-US" dirty="0"/>
              <a:t>Review of submitted contributions, order of presentation</a:t>
            </a:r>
          </a:p>
          <a:p>
            <a:pPr marL="1009650" lvl="1" indent="-609600"/>
            <a:r>
              <a:rPr lang="en-US" dirty="0"/>
              <a:t>Presentations of contributions</a:t>
            </a:r>
          </a:p>
          <a:p>
            <a:pPr marL="609600" indent="-609600"/>
            <a:r>
              <a:rPr lang="en-US" dirty="0"/>
              <a:t>Tuesday PM1</a:t>
            </a:r>
          </a:p>
          <a:p>
            <a:pPr marL="1009650" lvl="1" indent="-609600"/>
            <a:r>
              <a:rPr lang="en-US" dirty="0" smtClean="0"/>
              <a:t>Presentation of any remaining </a:t>
            </a:r>
            <a:r>
              <a:rPr lang="en-US" dirty="0" smtClean="0"/>
              <a:t>contributions</a:t>
            </a:r>
            <a:endParaRPr lang="en-US" dirty="0"/>
          </a:p>
          <a:p>
            <a:pPr marL="1009650" lvl="1" indent="-609600"/>
            <a:r>
              <a:rPr lang="en-US" dirty="0"/>
              <a:t>Finalization of TIG output report (</a:t>
            </a:r>
            <a:r>
              <a:rPr lang="en-US" dirty="0" smtClean="0"/>
              <a:t>11-15-1446r10 </a:t>
            </a:r>
            <a:r>
              <a:rPr lang="en-US" dirty="0"/>
              <a:t>or subsequent revision</a:t>
            </a:r>
            <a:r>
              <a:rPr lang="en-US" dirty="0" smtClean="0"/>
              <a:t>)</a:t>
            </a:r>
          </a:p>
          <a:p>
            <a:pPr marL="1009650" lvl="1" indent="-609600"/>
            <a:r>
              <a:rPr lang="en-US" dirty="0" smtClean="0"/>
              <a:t>Notification of output report to WG reflector</a:t>
            </a:r>
            <a:endParaRPr lang="en-US" dirty="0"/>
          </a:p>
          <a:p>
            <a:pPr marL="609600" indent="-609600"/>
            <a:r>
              <a:rPr lang="en-US" dirty="0" smtClean="0"/>
              <a:t>Wednesday </a:t>
            </a:r>
            <a:r>
              <a:rPr lang="en-US" dirty="0"/>
              <a:t>AM1</a:t>
            </a:r>
          </a:p>
          <a:p>
            <a:pPr marL="1009650" lvl="1" indent="-609600"/>
            <a:r>
              <a:rPr lang="en-US" dirty="0" smtClean="0"/>
              <a:t>Discussion </a:t>
            </a:r>
            <a:r>
              <a:rPr lang="en-US" dirty="0"/>
              <a:t>of output report status: Motion to request Study Group to </a:t>
            </a:r>
            <a:r>
              <a:rPr lang="en-US" dirty="0" smtClean="0"/>
              <a:t>WG</a:t>
            </a:r>
          </a:p>
          <a:p>
            <a:pPr marL="1009650" lvl="1" indent="-609600"/>
            <a:r>
              <a:rPr lang="en-US" dirty="0" smtClean="0"/>
              <a:t>Review of summary </a:t>
            </a:r>
            <a:r>
              <a:rPr lang="en-US" dirty="0"/>
              <a:t>presentation 11-16-0373r0</a:t>
            </a:r>
            <a:endParaRPr lang="en-US" dirty="0" smtClean="0"/>
          </a:p>
          <a:p>
            <a:pPr marL="609600" indent="-609600"/>
            <a:r>
              <a:rPr lang="en-US" dirty="0" smtClean="0"/>
              <a:t>Thursday </a:t>
            </a:r>
            <a:r>
              <a:rPr lang="en-US" dirty="0"/>
              <a:t>PM1</a:t>
            </a:r>
          </a:p>
          <a:p>
            <a:pPr marL="1009650" lvl="1" indent="-609600"/>
            <a:r>
              <a:rPr lang="en-US" dirty="0" smtClean="0"/>
              <a:t>Review LRLP Timeline and related contributions</a:t>
            </a:r>
          </a:p>
          <a:p>
            <a:pPr marL="1009650" lvl="1" indent="-609600"/>
            <a:r>
              <a:rPr lang="en-US" dirty="0" smtClean="0"/>
              <a:t>If </a:t>
            </a:r>
            <a:r>
              <a:rPr lang="en-US" dirty="0"/>
              <a:t>SG approved, initial discussion on PAR/CSD structure</a:t>
            </a:r>
          </a:p>
          <a:p>
            <a:pPr marL="1009650" lvl="1" indent="-609600"/>
            <a:r>
              <a:rPr lang="en-US" dirty="0"/>
              <a:t>Review schedule, teleconferences, objectives for next meeting</a:t>
            </a:r>
          </a:p>
          <a:p>
            <a:pPr marL="1009650" lvl="1" indent="-609600"/>
            <a:r>
              <a:rPr lang="en-US" dirty="0" smtClean="0"/>
              <a:t>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Tree>
    <p:extLst>
      <p:ext uri="{BB962C8B-B14F-4D97-AF65-F5344CB8AC3E}">
        <p14:creationId xmlns:p14="http://schemas.microsoft.com/office/powerpoint/2010/main" val="2846887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t>Guidelines for IEEE-SA Meetings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7"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Tree>
    <p:extLst>
      <p:ext uri="{BB962C8B-B14F-4D97-AF65-F5344CB8AC3E}">
        <p14:creationId xmlns:p14="http://schemas.microsoft.com/office/powerpoint/2010/main" val="3575769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LRLP Meeting Plan for the Week</a:t>
            </a:r>
          </a:p>
        </p:txBody>
      </p:sp>
      <p:sp>
        <p:nvSpPr>
          <p:cNvPr id="7" name="Content Placeholder 6"/>
          <p:cNvSpPr>
            <a:spLocks noGrp="1"/>
          </p:cNvSpPr>
          <p:nvPr>
            <p:ph idx="1"/>
          </p:nvPr>
        </p:nvSpPr>
        <p:spPr/>
        <p:txBody>
          <a:bodyPr/>
          <a:lstStyle/>
          <a:p>
            <a:pPr>
              <a:buFont typeface="Arial" panose="020B0604020202020204" pitchFamily="34" charset="0"/>
              <a:buChar char="•"/>
            </a:pPr>
            <a:r>
              <a:rPr lang="en-US" dirty="0"/>
              <a:t>Monday PM1</a:t>
            </a:r>
          </a:p>
          <a:p>
            <a:pPr>
              <a:buFont typeface="Arial" panose="020B0604020202020204" pitchFamily="34" charset="0"/>
              <a:buChar char="•"/>
            </a:pPr>
            <a:endParaRPr lang="en-US" dirty="0"/>
          </a:p>
          <a:p>
            <a:pPr>
              <a:buFont typeface="Arial" panose="020B0604020202020204" pitchFamily="34" charset="0"/>
              <a:buChar char="•"/>
            </a:pPr>
            <a:r>
              <a:rPr lang="en-US" dirty="0"/>
              <a:t>Tuesday PM1  </a:t>
            </a:r>
          </a:p>
          <a:p>
            <a:pPr>
              <a:buFont typeface="Arial" panose="020B0604020202020204" pitchFamily="34" charset="0"/>
              <a:buChar char="•"/>
            </a:pPr>
            <a:endParaRPr lang="en-US" dirty="0"/>
          </a:p>
          <a:p>
            <a:pPr>
              <a:buFont typeface="Arial" panose="020B0604020202020204" pitchFamily="34" charset="0"/>
              <a:buChar char="•"/>
            </a:pPr>
            <a:r>
              <a:rPr lang="en-US" dirty="0"/>
              <a:t>Wednesday AM1  </a:t>
            </a:r>
          </a:p>
          <a:p>
            <a:pPr>
              <a:buFont typeface="Arial" panose="020B0604020202020204" pitchFamily="34" charset="0"/>
              <a:buChar char="•"/>
            </a:pPr>
            <a:endParaRPr lang="en-US" dirty="0"/>
          </a:p>
          <a:p>
            <a:pPr>
              <a:buFont typeface="Arial" panose="020B0604020202020204" pitchFamily="34" charset="0"/>
              <a:buChar char="•"/>
            </a:pPr>
            <a:r>
              <a:rPr lang="en-US" dirty="0"/>
              <a:t>Thursday PM1  </a:t>
            </a:r>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Tree>
    <p:extLst>
      <p:ext uri="{BB962C8B-B14F-4D97-AF65-F5344CB8AC3E}">
        <p14:creationId xmlns:p14="http://schemas.microsoft.com/office/powerpoint/2010/main" val="4069062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 for Output Document</a:t>
            </a:r>
            <a:endParaRPr lang="en-US" dirty="0"/>
          </a:p>
        </p:txBody>
      </p:sp>
      <p:sp>
        <p:nvSpPr>
          <p:cNvPr id="3" name="Content Placeholder 2"/>
          <p:cNvSpPr>
            <a:spLocks noGrp="1"/>
          </p:cNvSpPr>
          <p:nvPr>
            <p:ph idx="1"/>
          </p:nvPr>
        </p:nvSpPr>
        <p:spPr>
          <a:xfrm>
            <a:off x="685800" y="1752600"/>
            <a:ext cx="8229600" cy="4341813"/>
          </a:xfrm>
        </p:spPr>
        <p:txBody>
          <a:bodyPr/>
          <a:lstStyle/>
          <a:p>
            <a:r>
              <a:rPr lang="en-US" sz="1800" dirty="0"/>
              <a:t>16-11-334r0 	Scenario for LRLP SIG 	</a:t>
            </a:r>
            <a:r>
              <a:rPr lang="en-US" sz="1800" dirty="0" smtClean="0"/>
              <a:t/>
            </a:r>
            <a:br>
              <a:rPr lang="en-US" sz="1800" dirty="0" smtClean="0"/>
            </a:br>
            <a:r>
              <a:rPr lang="en-US" sz="1800" dirty="0" smtClean="0"/>
              <a:t>	Stephane </a:t>
            </a:r>
            <a:r>
              <a:rPr lang="en-US" sz="1800" dirty="0"/>
              <a:t>Baron (Canon)</a:t>
            </a:r>
          </a:p>
          <a:p>
            <a:r>
              <a:rPr lang="en-US" sz="1800" dirty="0" smtClean="0"/>
              <a:t>16-11-341r0</a:t>
            </a:r>
            <a:r>
              <a:rPr lang="en-US" sz="1800" dirty="0" smtClean="0"/>
              <a:t>	Low-power </a:t>
            </a:r>
            <a:r>
              <a:rPr lang="en-US" sz="1800" dirty="0"/>
              <a:t>wake-up receiver follow-up 	</a:t>
            </a:r>
            <a:r>
              <a:rPr lang="en-US" sz="1800" dirty="0" smtClean="0"/>
              <a:t>					</a:t>
            </a:r>
            <a:r>
              <a:rPr lang="en-US" sz="1800" dirty="0" err="1" smtClean="0"/>
              <a:t>Minyoung</a:t>
            </a:r>
            <a:r>
              <a:rPr lang="en-US" sz="1800" dirty="0" smtClean="0"/>
              <a:t> </a:t>
            </a:r>
            <a:r>
              <a:rPr lang="en-US" sz="1800" dirty="0"/>
              <a:t>Park (Intel Corp</a:t>
            </a:r>
            <a:r>
              <a:rPr lang="en-US" sz="1800" dirty="0" smtClean="0"/>
              <a:t>.)</a:t>
            </a:r>
          </a:p>
          <a:p>
            <a:r>
              <a:rPr lang="en-US" sz="1800" dirty="0" smtClean="0"/>
              <a:t>16-11-380r0</a:t>
            </a:r>
            <a:r>
              <a:rPr lang="en-US" sz="1800" dirty="0"/>
              <a:t>	</a:t>
            </a:r>
            <a:r>
              <a:rPr lang="en-US" sz="1800" dirty="0" smtClean="0"/>
              <a:t>Discussion </a:t>
            </a:r>
            <a:r>
              <a:rPr lang="en-US" sz="1800" dirty="0"/>
              <a:t>of Requirements and Potential STA Categories 	</a:t>
            </a:r>
            <a:r>
              <a:rPr lang="en-US" sz="1800" dirty="0" smtClean="0"/>
              <a:t>		Leif </a:t>
            </a:r>
            <a:r>
              <a:rPr lang="en-US" sz="1800" dirty="0" err="1"/>
              <a:t>Wilhelmsson</a:t>
            </a:r>
            <a:r>
              <a:rPr lang="en-US" sz="1800" dirty="0"/>
              <a:t> (Ericsson)</a:t>
            </a:r>
            <a:endParaRPr lang="en-US" sz="1800" dirty="0" smtClean="0"/>
          </a:p>
          <a:p>
            <a:r>
              <a:rPr lang="en-US" sz="1800" dirty="0" smtClean="0"/>
              <a:t>16-11-381r0</a:t>
            </a:r>
            <a:r>
              <a:rPr lang="en-US" sz="1800" dirty="0"/>
              <a:t>	</a:t>
            </a:r>
            <a:r>
              <a:rPr lang="en-US" sz="1800" dirty="0" smtClean="0"/>
              <a:t>Discussion </a:t>
            </a:r>
            <a:r>
              <a:rPr lang="en-US" sz="1800" dirty="0"/>
              <a:t>of Wake-Up Receivers for LRLP 	</a:t>
            </a:r>
            <a:r>
              <a:rPr lang="en-US" sz="1800" dirty="0" smtClean="0"/>
              <a:t>				</a:t>
            </a:r>
            <a:br>
              <a:rPr lang="en-US" sz="1800" dirty="0" smtClean="0"/>
            </a:br>
            <a:r>
              <a:rPr lang="en-US" sz="1800" dirty="0" smtClean="0"/>
              <a:t>	Leif </a:t>
            </a:r>
            <a:r>
              <a:rPr lang="en-US" sz="1800" dirty="0" err="1"/>
              <a:t>Wilhelmsson</a:t>
            </a:r>
            <a:r>
              <a:rPr lang="en-US" sz="1800" dirty="0"/>
              <a:t> (Ericsson)</a:t>
            </a:r>
            <a:endParaRPr lang="en-US" sz="1800" dirty="0"/>
          </a:p>
          <a:p>
            <a:r>
              <a:rPr lang="en-US" sz="1800" dirty="0" smtClean="0"/>
              <a:t>16-11-402r0</a:t>
            </a:r>
            <a:r>
              <a:rPr lang="en-US" sz="1800" dirty="0"/>
              <a:t>	</a:t>
            </a:r>
            <a:r>
              <a:rPr lang="en-US" sz="1800" dirty="0" smtClean="0"/>
              <a:t>LP </a:t>
            </a:r>
            <a:r>
              <a:rPr lang="en-US" sz="1800" dirty="0"/>
              <a:t>WUR wake-up Packet Identity Considerations 	</a:t>
            </a:r>
            <a:r>
              <a:rPr lang="en-US" sz="1800" dirty="0" smtClean="0"/>
              <a:t/>
            </a:r>
            <a:br>
              <a:rPr lang="en-US" sz="1800" dirty="0" smtClean="0"/>
            </a:br>
            <a:r>
              <a:rPr lang="en-US" sz="1800" dirty="0" smtClean="0"/>
              <a:t>	Frank </a:t>
            </a:r>
            <a:r>
              <a:rPr lang="en-US" sz="1800" dirty="0"/>
              <a:t>Hsu (</a:t>
            </a:r>
            <a:r>
              <a:rPr lang="en-US" sz="1800" dirty="0" err="1"/>
              <a:t>MediaTek</a:t>
            </a:r>
            <a:r>
              <a:rPr lang="en-US" sz="1800" dirty="0"/>
              <a:t> Inc.)</a:t>
            </a:r>
            <a:endParaRPr lang="en-US" sz="1800" dirty="0"/>
          </a:p>
          <a:p>
            <a:endParaRPr lang="en-US" sz="1800" dirty="0" smtClean="0"/>
          </a:p>
          <a:p>
            <a:endParaRPr lang="en-US" sz="1800" dirty="0"/>
          </a:p>
          <a:p>
            <a:endParaRPr lang="en-US" sz="1800" dirty="0" smtClean="0"/>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Tree>
    <p:extLst>
      <p:ext uri="{BB962C8B-B14F-4D97-AF65-F5344CB8AC3E}">
        <p14:creationId xmlns:p14="http://schemas.microsoft.com/office/powerpoint/2010/main" val="1283420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Output Report</a:t>
            </a:r>
            <a:endParaRPr lang="en-US" dirty="0"/>
          </a:p>
        </p:txBody>
      </p:sp>
      <p:sp>
        <p:nvSpPr>
          <p:cNvPr id="3" name="Content Placeholder 2"/>
          <p:cNvSpPr>
            <a:spLocks noGrp="1"/>
          </p:cNvSpPr>
          <p:nvPr>
            <p:ph idx="1"/>
          </p:nvPr>
        </p:nvSpPr>
        <p:spPr/>
        <p:txBody>
          <a:bodyPr>
            <a:normAutofit lnSpcReduction="10000"/>
          </a:bodyPr>
          <a:lstStyle/>
          <a:p>
            <a:r>
              <a:rPr lang="en-US" dirty="0" smtClean="0"/>
              <a:t>11-15-1446r9 </a:t>
            </a:r>
            <a:r>
              <a:rPr lang="en-US" dirty="0"/>
              <a:t>	</a:t>
            </a:r>
            <a:r>
              <a:rPr lang="en-US" dirty="0" smtClean="0"/>
              <a:t>	LRLP </a:t>
            </a:r>
            <a:r>
              <a:rPr lang="en-US" dirty="0"/>
              <a:t>Output Report </a:t>
            </a:r>
            <a:r>
              <a:rPr lang="en-US" dirty="0" smtClean="0"/>
              <a:t>Draft (with revisions marked)</a:t>
            </a:r>
          </a:p>
          <a:p>
            <a:r>
              <a:rPr lang="en-US" dirty="0" smtClean="0"/>
              <a:t>11-15-1446r10 </a:t>
            </a:r>
            <a:r>
              <a:rPr lang="en-US" dirty="0"/>
              <a:t>	</a:t>
            </a:r>
            <a:r>
              <a:rPr lang="en-US" dirty="0" smtClean="0"/>
              <a:t>LRLP </a:t>
            </a:r>
            <a:r>
              <a:rPr lang="en-US" dirty="0"/>
              <a:t>Output Report Draft </a:t>
            </a:r>
            <a:r>
              <a:rPr lang="en-US" dirty="0" smtClean="0"/>
              <a:t>(clean)</a:t>
            </a:r>
            <a:endParaRPr lang="en-US" dirty="0"/>
          </a:p>
          <a:p>
            <a:endParaRPr lang="en-US" dirty="0"/>
          </a:p>
          <a:p>
            <a:r>
              <a:rPr lang="en-US" dirty="0" smtClean="0"/>
              <a:t>Update of output report based on contributions and discussion</a:t>
            </a:r>
          </a:p>
          <a:p>
            <a:r>
              <a:rPr lang="en-US" dirty="0" smtClean="0"/>
              <a:t>Complete any updates and post for WG review by end of Tuesday slot</a:t>
            </a:r>
          </a:p>
          <a:p>
            <a:r>
              <a:rPr lang="en-US" dirty="0" smtClean="0"/>
              <a:t>Announce availability of document on WG reflector Tuesday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Tree>
    <p:extLst>
      <p:ext uri="{BB962C8B-B14F-4D97-AF65-F5344CB8AC3E}">
        <p14:creationId xmlns:p14="http://schemas.microsoft.com/office/powerpoint/2010/main" val="2008377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Form Study Group</a:t>
            </a:r>
            <a:endParaRPr lang="en-US" dirty="0"/>
          </a:p>
        </p:txBody>
      </p:sp>
      <p:sp>
        <p:nvSpPr>
          <p:cNvPr id="3" name="Content Placeholder 2"/>
          <p:cNvSpPr>
            <a:spLocks noGrp="1"/>
          </p:cNvSpPr>
          <p:nvPr>
            <p:ph idx="1"/>
          </p:nvPr>
        </p:nvSpPr>
        <p:spPr>
          <a:xfrm>
            <a:off x="685800" y="1676400"/>
            <a:ext cx="7770813" cy="4648200"/>
          </a:xfrm>
        </p:spPr>
        <p:txBody>
          <a:bodyPr>
            <a:normAutofit lnSpcReduction="10000"/>
          </a:bodyPr>
          <a:lstStyle/>
          <a:p>
            <a:r>
              <a:rPr lang="en-US" dirty="0"/>
              <a:t>Request approval by IEEE 802 LMSC to form an 802.11 Study Group to investigate the feasibility of substantially increasing the range and decreasing power usage of 802.11 in the 2.4 GHz and sub-1GHz frequency bands [as described in document 11-15/1446r10 – or </a:t>
            </a:r>
            <a:r>
              <a:rPr lang="en-US" dirty="0" smtClean="0"/>
              <a:t>summary presentation </a:t>
            </a:r>
            <a:r>
              <a:rPr lang="en-US" dirty="0"/>
              <a:t>document </a:t>
            </a:r>
            <a:r>
              <a:rPr lang="en-US" dirty="0" smtClean="0"/>
              <a:t>11-16-0373r0] </a:t>
            </a:r>
            <a:r>
              <a:rPr lang="en-US" dirty="0"/>
              <a:t>with the intent of creating a PAR and CSD (including five criteria</a:t>
            </a:r>
            <a:r>
              <a:rPr lang="en-US" dirty="0" smtClean="0"/>
              <a:t>).</a:t>
            </a:r>
          </a:p>
          <a:p>
            <a:endParaRPr lang="en-US" dirty="0"/>
          </a:p>
          <a:p>
            <a:r>
              <a:rPr lang="en-US" dirty="0" smtClean="0"/>
              <a:t>Moved:</a:t>
            </a:r>
          </a:p>
          <a:p>
            <a:r>
              <a:rPr lang="en-US" dirty="0" smtClean="0"/>
              <a:t>Seconded:</a:t>
            </a:r>
          </a:p>
          <a:p>
            <a:r>
              <a:rPr lang="en-US" dirty="0" smtClean="0"/>
              <a:t>Vote    /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Tree>
    <p:extLst>
      <p:ext uri="{BB962C8B-B14F-4D97-AF65-F5344CB8AC3E}">
        <p14:creationId xmlns:p14="http://schemas.microsoft.com/office/powerpoint/2010/main" val="1251628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LRLP Summary Presentation</a:t>
            </a:r>
            <a:endParaRPr lang="en-US" dirty="0"/>
          </a:p>
        </p:txBody>
      </p:sp>
      <p:sp>
        <p:nvSpPr>
          <p:cNvPr id="3" name="Content Placeholder 2"/>
          <p:cNvSpPr>
            <a:spLocks noGrp="1"/>
          </p:cNvSpPr>
          <p:nvPr>
            <p:ph idx="1"/>
          </p:nvPr>
        </p:nvSpPr>
        <p:spPr/>
        <p:txBody>
          <a:bodyPr/>
          <a:lstStyle/>
          <a:p>
            <a:r>
              <a:rPr lang="en-US" dirty="0"/>
              <a:t>Document  </a:t>
            </a:r>
            <a:r>
              <a:rPr lang="en-US" dirty="0" smtClean="0"/>
              <a:t>11-16-0373r0 referenced in motion</a:t>
            </a:r>
          </a:p>
          <a:p>
            <a:r>
              <a:rPr lang="en-US" dirty="0" smtClean="0"/>
              <a:t>Provide a more concise summary of LRLP TIG output</a:t>
            </a:r>
          </a:p>
          <a:p>
            <a:r>
              <a:rPr lang="en-US" dirty="0" smtClean="0"/>
              <a:t>May be used in EC for explanation of SG formation motion.</a:t>
            </a:r>
          </a:p>
          <a:p>
            <a:endParaRPr lang="en-US" dirty="0"/>
          </a:p>
          <a:p>
            <a:r>
              <a:rPr lang="en-US" dirty="0" smtClean="0"/>
              <a:t>Initial development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Tree>
    <p:extLst>
      <p:ext uri="{BB962C8B-B14F-4D97-AF65-F5344CB8AC3E}">
        <p14:creationId xmlns:p14="http://schemas.microsoft.com/office/powerpoint/2010/main" val="607183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a:t>
            </a:r>
            <a:endParaRPr lang="en-US" dirty="0"/>
          </a:p>
        </p:txBody>
      </p:sp>
      <p:sp>
        <p:nvSpPr>
          <p:cNvPr id="3" name="Content Placeholder 2"/>
          <p:cNvSpPr>
            <a:spLocks noGrp="1"/>
          </p:cNvSpPr>
          <p:nvPr>
            <p:ph idx="1"/>
          </p:nvPr>
        </p:nvSpPr>
        <p:spPr/>
        <p:txBody>
          <a:bodyPr/>
          <a:lstStyle/>
          <a:p>
            <a:r>
              <a:rPr lang="en-US" dirty="0" smtClean="0"/>
              <a:t>Contributions not affecting the output report</a:t>
            </a:r>
          </a:p>
          <a:p>
            <a:endParaRPr lang="en-US" dirty="0"/>
          </a:p>
          <a:p>
            <a:r>
              <a:rPr lang="en-US" dirty="0" smtClean="0"/>
              <a:t>16-11-363r0  	Discussion </a:t>
            </a:r>
            <a:r>
              <a:rPr lang="en-US" dirty="0"/>
              <a:t>on LRLP Timeline 	</a:t>
            </a:r>
            <a:r>
              <a:rPr lang="en-US" dirty="0" err="1"/>
              <a:t>Chittabrata</a:t>
            </a:r>
            <a:r>
              <a:rPr lang="en-US" dirty="0"/>
              <a:t> Ghosh (Intel</a:t>
            </a:r>
            <a:r>
              <a:rPr lang="en-US" dirty="0" smtClean="0"/>
              <a: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Tree>
    <p:extLst>
      <p:ext uri="{BB962C8B-B14F-4D97-AF65-F5344CB8AC3E}">
        <p14:creationId xmlns:p14="http://schemas.microsoft.com/office/powerpoint/2010/main" val="202577723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TotalTime>
  <Words>496</Words>
  <Application>Microsoft Office PowerPoint</Application>
  <PresentationFormat>On-screen Show (4:3)</PresentationFormat>
  <Paragraphs>121</Paragraphs>
  <Slides>10</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Arial Unicode MS</vt:lpstr>
      <vt:lpstr>MS Gothic</vt:lpstr>
      <vt:lpstr>Arial</vt:lpstr>
      <vt:lpstr>Monotype Sorts</vt:lpstr>
      <vt:lpstr>Times New Roman</vt:lpstr>
      <vt:lpstr>Office Theme</vt:lpstr>
      <vt:lpstr>Document</vt:lpstr>
      <vt:lpstr>IEEE 802.11 LRLP TIG March 2016 Agenda and Opening Report</vt:lpstr>
      <vt:lpstr>IEEE 802.11 LRLP TIG Agenda</vt:lpstr>
      <vt:lpstr>Guidelines for IEEE-SA Meetings</vt:lpstr>
      <vt:lpstr>LRLP Meeting Plan for the Week</vt:lpstr>
      <vt:lpstr>Contributions for Output Document</vt:lpstr>
      <vt:lpstr>Review of Output Report</vt:lpstr>
      <vt:lpstr>Motion to Form Study Group</vt:lpstr>
      <vt:lpstr>LRLP Summary Presentation</vt:lpstr>
      <vt:lpstr>Contributions</vt:lpstr>
      <vt:lpstr>LRLP Timeline</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2016 Agenda and Opening Report</dc:title>
  <dc:creator>Godfrey, Tim</dc:creator>
  <cp:lastModifiedBy>Godfrey, Tim</cp:lastModifiedBy>
  <cp:revision>15</cp:revision>
  <cp:lastPrinted>1601-01-01T00:00:00Z</cp:lastPrinted>
  <dcterms:created xsi:type="dcterms:W3CDTF">2016-02-08T13:08:28Z</dcterms:created>
  <dcterms:modified xsi:type="dcterms:W3CDTF">2016-03-14T03:15:28Z</dcterms:modified>
</cp:coreProperties>
</file>