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417" r:id="rId4"/>
    <p:sldId id="589" r:id="rId5"/>
    <p:sldId id="517" r:id="rId6"/>
    <p:sldId id="579" r:id="rId7"/>
    <p:sldId id="557" r:id="rId8"/>
    <p:sldId id="580" r:id="rId9"/>
    <p:sldId id="587" r:id="rId10"/>
    <p:sldId id="590" r:id="rId11"/>
    <p:sldId id="592" r:id="rId12"/>
    <p:sldId id="591" r:id="rId13"/>
    <p:sldId id="596" r:id="rId14"/>
    <p:sldId id="593" r:id="rId15"/>
    <p:sldId id="595" r:id="rId16"/>
    <p:sldId id="597" r:id="rId17"/>
    <p:sldId id="598" r:id="rId18"/>
    <p:sldId id="298" r:id="rId19"/>
    <p:sldId id="516" r:id="rId20"/>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p:scale>
          <a:sx n="90" d="100"/>
          <a:sy n="90" d="100"/>
        </p:scale>
        <p:origin x="-1320" y="-10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802.11-16/0231r8</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802.11-16/0231r8</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19</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802.11-16/0231r8</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5</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5</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802.11-16/0231r8</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0220-03-000m-clause-20-extended-mcs-set.docx"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1184-07-000m-owe.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406-02-000m-bss-type-in-ssw-feedback-subfield.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471-00-000m-esp-ie-format.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5/11-15-0565-38-000m-revmc-sb-ma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hyperlink" Target="https://mentor.ieee.org/802.11/dcn/15/11-15-0665-26-000m-revmc-sb-gen-adhoc-comments.xls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mentor.ieee.org/802.11/dcn/15/11-15-0532-37-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PNP/approved/IEEE_802_Chairs_guidelines_v21.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244-01-000m-revmc-brc-telecon-minutes-feb-2016.doc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s://mentor.ieee.org/802.11/dcn/13/11-13-0095-28-000m-editor-reports.pptx" TargetMode="External"/><Relationship Id="rId4" Type="http://schemas.openxmlformats.org/officeDocument/2006/relationships/hyperlink" Target="https://mentor.ieee.org/802.11/dcn/16/11-16-0249-00-000m-revmc-brc-minutes-for-f2f-feb-srt-hosted-ft-lauderdal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March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2016-03-17</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2959"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Motion 197  </a:t>
            </a:r>
            <a:r>
              <a:rPr lang="en-US" altLang="en-US" dirty="0" smtClean="0"/>
              <a:t>– </a:t>
            </a:r>
            <a:r>
              <a:rPr lang="en-US" altLang="en-US" dirty="0" smtClean="0"/>
              <a:t>Extended MCS Set</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Move to</a:t>
            </a:r>
          </a:p>
          <a:p>
            <a:pPr lvl="1">
              <a:lnSpc>
                <a:spcPct val="80000"/>
              </a:lnSpc>
            </a:pPr>
            <a:r>
              <a:rPr lang="en-US" altLang="en-US" dirty="0" smtClean="0"/>
              <a:t>Resolve CID 7142 as “revised” with a resolution of “Incorporate </a:t>
            </a:r>
            <a:r>
              <a:rPr lang="en-US" altLang="en-US" dirty="0" smtClean="0"/>
              <a:t>the text </a:t>
            </a:r>
            <a:r>
              <a:rPr lang="en-US" altLang="en-US" dirty="0"/>
              <a:t>changes in </a:t>
            </a:r>
            <a:r>
              <a:rPr lang="en-US" altLang="en-US" dirty="0">
                <a:hlinkClick r:id="rId3"/>
              </a:rPr>
              <a:t>https://</a:t>
            </a:r>
            <a:r>
              <a:rPr lang="en-US" altLang="en-US" dirty="0" smtClean="0">
                <a:hlinkClick r:id="rId3"/>
              </a:rPr>
              <a:t>mentor.ieee.org/802.11/dcn/16/11-16-0220-03-000m-clause-20-extended-mcs-set.docx</a:t>
            </a:r>
            <a:r>
              <a:rPr lang="en-US" altLang="en-US" dirty="0" smtClean="0"/>
              <a:t> into </a:t>
            </a:r>
            <a:r>
              <a:rPr lang="en-US" altLang="en-US" dirty="0" smtClean="0"/>
              <a:t>the </a:t>
            </a:r>
            <a:r>
              <a:rPr lang="en-US" altLang="en-US" dirty="0" err="1" smtClean="0"/>
              <a:t>TGmc</a:t>
            </a:r>
            <a:r>
              <a:rPr lang="en-US" altLang="en-US" dirty="0" smtClean="0"/>
              <a:t> draft.</a:t>
            </a:r>
          </a:p>
          <a:p>
            <a:pPr>
              <a:lnSpc>
                <a:spcPct val="80000"/>
              </a:lnSpc>
            </a:pPr>
            <a:endParaRPr lang="en-US" altLang="en-US" sz="2800" dirty="0"/>
          </a:p>
          <a:p>
            <a:pPr>
              <a:lnSpc>
                <a:spcPct val="80000"/>
              </a:lnSpc>
            </a:pPr>
            <a:endParaRPr lang="en-US" altLang="en-US" sz="2800" dirty="0" smtClean="0"/>
          </a:p>
          <a:p>
            <a:pPr>
              <a:lnSpc>
                <a:spcPct val="80000"/>
              </a:lnSpc>
            </a:pPr>
            <a:r>
              <a:rPr lang="en-US" altLang="en-US" sz="2800" dirty="0" smtClean="0"/>
              <a:t>Moved: </a:t>
            </a:r>
            <a:r>
              <a:rPr lang="en-US" altLang="en-US" sz="2800" dirty="0" smtClean="0"/>
              <a:t>Assaf Kasher</a:t>
            </a:r>
            <a:endParaRPr lang="en-US" altLang="en-US" sz="2800" dirty="0" smtClean="0"/>
          </a:p>
          <a:p>
            <a:pPr>
              <a:lnSpc>
                <a:spcPct val="80000"/>
              </a:lnSpc>
            </a:pPr>
            <a:r>
              <a:rPr lang="en-US" altLang="en-US" sz="2800" dirty="0" smtClean="0"/>
              <a:t>Seconded: </a:t>
            </a:r>
            <a:r>
              <a:rPr lang="en-US" altLang="en-US" sz="2800" dirty="0" err="1" smtClean="0"/>
              <a:t>Alecsander</a:t>
            </a:r>
            <a:r>
              <a:rPr lang="en-US" altLang="en-US" sz="2800" dirty="0" smtClean="0"/>
              <a:t> </a:t>
            </a:r>
            <a:r>
              <a:rPr lang="en-US" altLang="en-US" sz="2800" dirty="0" err="1" smtClean="0"/>
              <a:t>Eitan</a:t>
            </a:r>
            <a:endParaRPr lang="en-US" altLang="en-US" sz="2800" dirty="0" smtClean="0"/>
          </a:p>
          <a:p>
            <a:pPr>
              <a:lnSpc>
                <a:spcPct val="80000"/>
              </a:lnSpc>
            </a:pPr>
            <a:r>
              <a:rPr lang="en-US" altLang="en-US" sz="2800" dirty="0" smtClean="0"/>
              <a:t>Result: </a:t>
            </a:r>
            <a:r>
              <a:rPr lang="en-US" altLang="en-US" sz="2800" dirty="0" smtClean="0"/>
              <a:t>15-5-11 Motion Passes</a:t>
            </a:r>
            <a:endParaRPr lang="en-US" altLang="en-US" sz="1800" dirty="0"/>
          </a:p>
        </p:txBody>
      </p:sp>
    </p:spTree>
    <p:extLst>
      <p:ext uri="{BB962C8B-B14F-4D97-AF65-F5344CB8AC3E}">
        <p14:creationId xmlns:p14="http://schemas.microsoft.com/office/powerpoint/2010/main" val="3425081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Motion 198  </a:t>
            </a:r>
            <a:r>
              <a:rPr lang="en-US" altLang="en-US" dirty="0" smtClean="0"/>
              <a:t>– </a:t>
            </a:r>
            <a:r>
              <a:rPr lang="en-US" altLang="en-US" dirty="0" smtClean="0"/>
              <a:t>OWE</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Move to</a:t>
            </a:r>
          </a:p>
          <a:p>
            <a:pPr lvl="1">
              <a:lnSpc>
                <a:spcPct val="80000"/>
              </a:lnSpc>
            </a:pPr>
            <a:r>
              <a:rPr lang="en-US" altLang="en-US" dirty="0" smtClean="0"/>
              <a:t>Resolve CID 7160 as “revised” with a resolution of “Incorporate </a:t>
            </a:r>
            <a:r>
              <a:rPr lang="en-US" altLang="en-US" dirty="0" smtClean="0"/>
              <a:t>the text </a:t>
            </a:r>
            <a:r>
              <a:rPr lang="en-US" altLang="en-US" dirty="0"/>
              <a:t>changes in </a:t>
            </a:r>
            <a:r>
              <a:rPr lang="en-US" altLang="en-US" dirty="0">
                <a:hlinkClick r:id="rId3"/>
              </a:rPr>
              <a:t>https://</a:t>
            </a:r>
            <a:r>
              <a:rPr lang="en-US" altLang="en-US" dirty="0" smtClean="0">
                <a:hlinkClick r:id="rId3"/>
              </a:rPr>
              <a:t>mentor.ieee.org/802.11/dcn/15/11-15-1184-07-000m-owe.docx</a:t>
            </a:r>
            <a:r>
              <a:rPr lang="en-US" altLang="en-US" dirty="0" smtClean="0"/>
              <a:t> into </a:t>
            </a:r>
            <a:r>
              <a:rPr lang="en-US" altLang="en-US" dirty="0" smtClean="0"/>
              <a:t>the </a:t>
            </a:r>
            <a:r>
              <a:rPr lang="en-US" altLang="en-US" dirty="0" err="1" smtClean="0"/>
              <a:t>TGmc</a:t>
            </a:r>
            <a:r>
              <a:rPr lang="en-US" altLang="en-US" dirty="0" smtClean="0"/>
              <a:t> draft.</a:t>
            </a:r>
          </a:p>
          <a:p>
            <a:pPr>
              <a:lnSpc>
                <a:spcPct val="80000"/>
              </a:lnSpc>
            </a:pPr>
            <a:endParaRPr lang="en-US" altLang="en-US" sz="2800" dirty="0"/>
          </a:p>
          <a:p>
            <a:pPr>
              <a:lnSpc>
                <a:spcPct val="80000"/>
              </a:lnSpc>
            </a:pPr>
            <a:endParaRPr lang="en-US" altLang="en-US" sz="2800" dirty="0" smtClean="0"/>
          </a:p>
          <a:p>
            <a:pPr>
              <a:lnSpc>
                <a:spcPct val="80000"/>
              </a:lnSpc>
            </a:pPr>
            <a:r>
              <a:rPr lang="en-US" altLang="en-US" sz="2800" dirty="0" smtClean="0"/>
              <a:t>Moved: </a:t>
            </a:r>
            <a:r>
              <a:rPr lang="en-US" altLang="en-US" sz="2800" dirty="0" smtClean="0"/>
              <a:t>Dan Harkins</a:t>
            </a:r>
            <a:endParaRPr lang="en-US" altLang="en-US" sz="2800" dirty="0" smtClean="0"/>
          </a:p>
          <a:p>
            <a:pPr>
              <a:lnSpc>
                <a:spcPct val="80000"/>
              </a:lnSpc>
            </a:pPr>
            <a:r>
              <a:rPr lang="en-US" altLang="en-US" sz="2800" dirty="0" smtClean="0"/>
              <a:t>Seconded: </a:t>
            </a:r>
            <a:r>
              <a:rPr lang="en-US" altLang="en-US" sz="2800" dirty="0" smtClean="0"/>
              <a:t>Guido Hiertz</a:t>
            </a:r>
          </a:p>
          <a:p>
            <a:pPr>
              <a:lnSpc>
                <a:spcPct val="80000"/>
              </a:lnSpc>
            </a:pPr>
            <a:r>
              <a:rPr lang="en-US" altLang="en-US" sz="2800" dirty="0" smtClean="0"/>
              <a:t>Result: 16-7-7 Motion fails</a:t>
            </a:r>
            <a:endParaRPr lang="en-US" altLang="en-US" sz="1800" dirty="0"/>
          </a:p>
        </p:txBody>
      </p:sp>
    </p:spTree>
    <p:extLst>
      <p:ext uri="{BB962C8B-B14F-4D97-AF65-F5344CB8AC3E}">
        <p14:creationId xmlns:p14="http://schemas.microsoft.com/office/powerpoint/2010/main" val="1843970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Motion  – </a:t>
            </a:r>
            <a:r>
              <a:rPr lang="en-US" dirty="0"/>
              <a:t>BSS type in SSW feedback subfield</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Move to</a:t>
            </a:r>
          </a:p>
          <a:p>
            <a:pPr lvl="1">
              <a:lnSpc>
                <a:spcPct val="80000"/>
              </a:lnSpc>
            </a:pPr>
            <a:r>
              <a:rPr lang="en-US" altLang="en-US" dirty="0" smtClean="0"/>
              <a:t>Incorporate the text </a:t>
            </a:r>
            <a:r>
              <a:rPr lang="en-US" altLang="en-US" dirty="0"/>
              <a:t>changes in </a:t>
            </a:r>
            <a:r>
              <a:rPr lang="en-US" altLang="en-US" dirty="0">
                <a:hlinkClick r:id="rId3"/>
              </a:rPr>
              <a:t>https://</a:t>
            </a:r>
            <a:r>
              <a:rPr lang="en-US" altLang="en-US" dirty="0" smtClean="0">
                <a:hlinkClick r:id="rId3"/>
              </a:rPr>
              <a:t>mentor.ieee.org/802.11/dcn/16/11-16-0406-02-000m-bss-type-in-ssw-feedback-subfield.docx</a:t>
            </a:r>
            <a:r>
              <a:rPr lang="en-US" altLang="en-US" dirty="0" smtClean="0"/>
              <a:t> into the </a:t>
            </a:r>
            <a:r>
              <a:rPr lang="en-US" altLang="en-US" dirty="0" err="1" smtClean="0"/>
              <a:t>TGmc</a:t>
            </a:r>
            <a:r>
              <a:rPr lang="en-US" altLang="en-US" dirty="0" smtClean="0"/>
              <a:t> draft.</a:t>
            </a:r>
          </a:p>
          <a:p>
            <a:pPr>
              <a:lnSpc>
                <a:spcPct val="80000"/>
              </a:lnSpc>
            </a:pPr>
            <a:endParaRPr lang="en-US" altLang="en-US" sz="2800" dirty="0"/>
          </a:p>
          <a:p>
            <a:pPr>
              <a:lnSpc>
                <a:spcPct val="80000"/>
              </a:lnSpc>
            </a:pPr>
            <a:endParaRPr lang="en-US" altLang="en-US" sz="2800" dirty="0" smtClean="0"/>
          </a:p>
          <a:p>
            <a:pPr>
              <a:lnSpc>
                <a:spcPct val="80000"/>
              </a:lnSpc>
            </a:pPr>
            <a:r>
              <a:rPr lang="en-US" altLang="en-US" sz="2800" dirty="0" smtClean="0"/>
              <a:t>Moved: Solomon </a:t>
            </a:r>
            <a:r>
              <a:rPr lang="en-US" altLang="en-US" sz="2800" dirty="0" smtClean="0"/>
              <a:t>Trainin asked to defer/pull</a:t>
            </a:r>
            <a:endParaRPr lang="en-US" altLang="en-US" sz="2800" dirty="0" smtClean="0"/>
          </a:p>
          <a:p>
            <a:pPr>
              <a:lnSpc>
                <a:spcPct val="80000"/>
              </a:lnSpc>
            </a:pPr>
            <a:r>
              <a:rPr lang="en-US" altLang="en-US" sz="2800" dirty="0" smtClean="0"/>
              <a:t>Seconded: </a:t>
            </a:r>
          </a:p>
          <a:p>
            <a:pPr>
              <a:lnSpc>
                <a:spcPct val="80000"/>
              </a:lnSpc>
            </a:pPr>
            <a:r>
              <a:rPr lang="en-US" altLang="en-US" sz="2800" dirty="0" smtClean="0"/>
              <a:t>Result: </a:t>
            </a:r>
            <a:endParaRPr lang="en-US" altLang="en-US" sz="1800" dirty="0"/>
          </a:p>
        </p:txBody>
      </p:sp>
    </p:spTree>
    <p:extLst>
      <p:ext uri="{BB962C8B-B14F-4D97-AF65-F5344CB8AC3E}">
        <p14:creationId xmlns:p14="http://schemas.microsoft.com/office/powerpoint/2010/main" val="2501194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13</a:t>
            </a:fld>
            <a:endParaRPr lang="en-US" altLang="en-US" sz="1200" b="0"/>
          </a:p>
        </p:txBody>
      </p:sp>
      <p:sp>
        <p:nvSpPr>
          <p:cNvPr id="9222" name="Rectangle 2"/>
          <p:cNvSpPr>
            <a:spLocks noGrp="1" noChangeArrowheads="1"/>
          </p:cNvSpPr>
          <p:nvPr>
            <p:ph type="title" idx="4294967295"/>
          </p:nvPr>
        </p:nvSpPr>
        <p:spPr>
          <a:xfrm>
            <a:off x="685800" y="609600"/>
            <a:ext cx="8153400" cy="1066800"/>
          </a:xfrm>
        </p:spPr>
        <p:txBody>
          <a:bodyPr/>
          <a:lstStyle/>
          <a:p>
            <a:r>
              <a:rPr lang="en-US" altLang="en-US" dirty="0" smtClean="0"/>
              <a:t>Motion 199  </a:t>
            </a:r>
            <a:r>
              <a:rPr lang="en-US" altLang="en-US" dirty="0" smtClean="0"/>
              <a:t>– </a:t>
            </a:r>
            <a:r>
              <a:rPr lang="en-US" dirty="0" smtClean="0"/>
              <a:t>ESP extended element ID change</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Move to</a:t>
            </a:r>
          </a:p>
          <a:p>
            <a:pPr lvl="1">
              <a:lnSpc>
                <a:spcPct val="80000"/>
              </a:lnSpc>
            </a:pPr>
            <a:r>
              <a:rPr lang="en-US" altLang="en-US" dirty="0" smtClean="0"/>
              <a:t>Incorporate the text </a:t>
            </a:r>
            <a:r>
              <a:rPr lang="en-US" altLang="en-US" dirty="0"/>
              <a:t>changes in </a:t>
            </a:r>
            <a:r>
              <a:rPr lang="en-US" altLang="en-US" dirty="0">
                <a:hlinkClick r:id="rId3"/>
              </a:rPr>
              <a:t>https://</a:t>
            </a:r>
            <a:r>
              <a:rPr lang="en-US" altLang="en-US" dirty="0" smtClean="0">
                <a:hlinkClick r:id="rId3"/>
              </a:rPr>
              <a:t>mentor.ieee.org/802.11/dcn/16/11-16-0471-00-000m-esp-ie-format.docx</a:t>
            </a:r>
            <a:r>
              <a:rPr lang="en-US" altLang="en-US" dirty="0" smtClean="0"/>
              <a:t>   into </a:t>
            </a:r>
            <a:r>
              <a:rPr lang="en-US" altLang="en-US" dirty="0" smtClean="0"/>
              <a:t>the </a:t>
            </a:r>
            <a:r>
              <a:rPr lang="en-US" altLang="en-US" dirty="0" err="1" smtClean="0"/>
              <a:t>TGmc</a:t>
            </a:r>
            <a:r>
              <a:rPr lang="en-US" altLang="en-US" dirty="0" smtClean="0"/>
              <a:t> draft.</a:t>
            </a:r>
          </a:p>
          <a:p>
            <a:pPr>
              <a:lnSpc>
                <a:spcPct val="80000"/>
              </a:lnSpc>
            </a:pPr>
            <a:endParaRPr lang="en-US" altLang="en-US" sz="2800" dirty="0"/>
          </a:p>
          <a:p>
            <a:pPr>
              <a:lnSpc>
                <a:spcPct val="80000"/>
              </a:lnSpc>
            </a:pPr>
            <a:endParaRPr lang="en-US" altLang="en-US" sz="2800" dirty="0" smtClean="0"/>
          </a:p>
          <a:p>
            <a:pPr>
              <a:lnSpc>
                <a:spcPct val="80000"/>
              </a:lnSpc>
            </a:pPr>
            <a:r>
              <a:rPr lang="en-US" altLang="en-US" sz="2800" dirty="0" smtClean="0"/>
              <a:t>Moved: </a:t>
            </a:r>
            <a:r>
              <a:rPr lang="en-US" altLang="en-US" sz="2800" dirty="0" smtClean="0"/>
              <a:t>Stephen Palm</a:t>
            </a:r>
            <a:endParaRPr lang="en-US" altLang="en-US" sz="2800" dirty="0" smtClean="0"/>
          </a:p>
          <a:p>
            <a:pPr>
              <a:lnSpc>
                <a:spcPct val="80000"/>
              </a:lnSpc>
            </a:pPr>
            <a:r>
              <a:rPr lang="en-US" altLang="en-US" sz="2800" dirty="0" smtClean="0"/>
              <a:t>Seconded: </a:t>
            </a:r>
            <a:r>
              <a:rPr lang="en-US" altLang="en-US" sz="2800" dirty="0" smtClean="0"/>
              <a:t>Mark Hamilton</a:t>
            </a:r>
            <a:endParaRPr lang="en-US" altLang="en-US" sz="2800" dirty="0" smtClean="0"/>
          </a:p>
          <a:p>
            <a:pPr>
              <a:lnSpc>
                <a:spcPct val="80000"/>
              </a:lnSpc>
            </a:pPr>
            <a:r>
              <a:rPr lang="en-US" altLang="en-US" sz="2800" dirty="0" smtClean="0"/>
              <a:t>Result: </a:t>
            </a:r>
            <a:r>
              <a:rPr lang="en-US" altLang="en-US" sz="2800" dirty="0" smtClean="0"/>
              <a:t>13-0-11 Passes</a:t>
            </a:r>
            <a:endParaRPr lang="en-US" altLang="en-US" sz="1800" dirty="0"/>
          </a:p>
        </p:txBody>
      </p:sp>
    </p:spTree>
    <p:extLst>
      <p:ext uri="{BB962C8B-B14F-4D97-AF65-F5344CB8AC3E}">
        <p14:creationId xmlns:p14="http://schemas.microsoft.com/office/powerpoint/2010/main" val="1942289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14</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Motion 200  </a:t>
            </a:r>
            <a:r>
              <a:rPr lang="en-US" altLang="en-US" dirty="0" smtClean="0"/>
              <a:t>– </a:t>
            </a:r>
            <a:r>
              <a:rPr lang="en-US" altLang="en-US" dirty="0" smtClean="0"/>
              <a:t>Mon-Weds &amp; FLL CIDs</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dirty="0" smtClean="0"/>
              <a:t>Move </a:t>
            </a:r>
            <a:r>
              <a:rPr lang="en-US" altLang="en-US" dirty="0" smtClean="0"/>
              <a:t>to approve the comment resolutions in the</a:t>
            </a:r>
            <a:endParaRPr lang="en-US" altLang="en-US" dirty="0" smtClean="0"/>
          </a:p>
          <a:p>
            <a:pPr lvl="1">
              <a:lnSpc>
                <a:spcPct val="80000"/>
              </a:lnSpc>
            </a:pPr>
            <a:r>
              <a:rPr lang="en-US" altLang="en-US" sz="1800" dirty="0" smtClean="0"/>
              <a:t>“</a:t>
            </a:r>
            <a:r>
              <a:rPr lang="en-US" altLang="en-US" sz="1800" dirty="0" smtClean="0"/>
              <a:t>Motion MAC-BP” and “Motion MAC-BO”</a:t>
            </a:r>
            <a:r>
              <a:rPr lang="en-US" altLang="en-US" sz="1800" dirty="0" smtClean="0"/>
              <a:t> tabs in </a:t>
            </a:r>
            <a:r>
              <a:rPr lang="en-US" altLang="en-US" sz="1800" dirty="0">
                <a:hlinkClick r:id="rId3"/>
              </a:rPr>
              <a:t>https://</a:t>
            </a:r>
            <a:r>
              <a:rPr lang="en-US" altLang="en-US" sz="1800" dirty="0" smtClean="0">
                <a:hlinkClick r:id="rId3"/>
              </a:rPr>
              <a:t>mentor.ieee.org/802.11/dcn/15/11-15-0565-38-000m-revmc-sb-mac-comments.xls</a:t>
            </a:r>
            <a:r>
              <a:rPr lang="en-US" altLang="en-US" sz="1800" dirty="0" smtClean="0"/>
              <a:t> except for CIDs 7220 and 7153, 7749, 7774, 7776, 7590</a:t>
            </a:r>
          </a:p>
          <a:p>
            <a:pPr lvl="1">
              <a:lnSpc>
                <a:spcPct val="80000"/>
              </a:lnSpc>
            </a:pPr>
            <a:r>
              <a:rPr lang="en-US" altLang="en-US" sz="1800" dirty="0" smtClean="0"/>
              <a:t>“</a:t>
            </a:r>
            <a:r>
              <a:rPr lang="en-US" altLang="en-US" sz="1800" dirty="0"/>
              <a:t>GEN Macau-A” </a:t>
            </a:r>
            <a:r>
              <a:rPr lang="en-US" altLang="en-US" sz="1800" dirty="0" smtClean="0"/>
              <a:t>tab in </a:t>
            </a:r>
            <a:r>
              <a:rPr lang="en-US" altLang="en-US" sz="1800" dirty="0">
                <a:hlinkClick r:id="rId4"/>
              </a:rPr>
              <a:t>https://</a:t>
            </a:r>
            <a:r>
              <a:rPr lang="en-US" altLang="en-US" sz="1800" dirty="0" smtClean="0">
                <a:hlinkClick r:id="rId4"/>
              </a:rPr>
              <a:t>mentor.ieee.org/802.11/dcn/15/11-15-0665-26-000m-revmc-sb-gen-adhoc-comments.xlsx</a:t>
            </a:r>
            <a:r>
              <a:rPr lang="en-US" altLang="en-US" sz="1800" dirty="0" smtClean="0"/>
              <a:t> except CID 7318, 7474,  7249, 7335, 7571, 7710, 7729, 7740 and</a:t>
            </a:r>
          </a:p>
          <a:p>
            <a:pPr lvl="1">
              <a:lnSpc>
                <a:spcPct val="80000"/>
              </a:lnSpc>
            </a:pPr>
            <a:r>
              <a:rPr lang="en-US" altLang="en-US" sz="1800" dirty="0" smtClean="0"/>
              <a:t>“Editorials – Ready for motion</a:t>
            </a:r>
            <a:r>
              <a:rPr lang="en-US" altLang="en-US" sz="1800" dirty="0"/>
              <a:t>” </a:t>
            </a:r>
            <a:r>
              <a:rPr lang="en-US" altLang="en-US" sz="1800" dirty="0" smtClean="0"/>
              <a:t>tab in </a:t>
            </a:r>
            <a:r>
              <a:rPr lang="en-US" altLang="en-US" sz="1800" dirty="0"/>
              <a:t>https://</a:t>
            </a:r>
            <a:r>
              <a:rPr lang="en-US" altLang="en-US" sz="1800" dirty="0" smtClean="0"/>
              <a:t>mentor.ieee.org/802.11/dcn/15/11-15-0532-37-000m-revmc-sponsor-ballot-comments.xls </a:t>
            </a:r>
          </a:p>
          <a:p>
            <a:pPr lvl="1">
              <a:lnSpc>
                <a:spcPct val="80000"/>
              </a:lnSpc>
            </a:pPr>
            <a:r>
              <a:rPr lang="en-US" altLang="en-US" sz="1800" dirty="0" smtClean="0"/>
              <a:t>And incorporate the text changes into the </a:t>
            </a:r>
            <a:r>
              <a:rPr lang="en-US" altLang="en-US" sz="1800" dirty="0" err="1" smtClean="0"/>
              <a:t>TGmc</a:t>
            </a:r>
            <a:r>
              <a:rPr lang="en-US" altLang="en-US" sz="1800" dirty="0" smtClean="0"/>
              <a:t> draft</a:t>
            </a:r>
            <a:endParaRPr lang="en-US" altLang="en-US" sz="1800" dirty="0" smtClean="0"/>
          </a:p>
          <a:p>
            <a:pPr lvl="1">
              <a:lnSpc>
                <a:spcPct val="80000"/>
              </a:lnSpc>
            </a:pPr>
            <a:r>
              <a:rPr lang="en-US" altLang="en-US" sz="1800" dirty="0" smtClean="0"/>
              <a:t>And resolve CID 7318 as “Accepted”</a:t>
            </a:r>
          </a:p>
          <a:p>
            <a:pPr lvl="1">
              <a:lnSpc>
                <a:spcPct val="80000"/>
              </a:lnSpc>
            </a:pPr>
            <a:r>
              <a:rPr lang="en-US" altLang="en-US" sz="1800" dirty="0" smtClean="0"/>
              <a:t>And resolve CID 7470 as “Revised” with a resolution of “</a:t>
            </a:r>
            <a:r>
              <a:rPr lang="en-US" sz="1800" dirty="0"/>
              <a:t>Incorporate changes as shown in 11-16/0280r1 (https://mentor.ieee.org/802.11/</a:t>
            </a:r>
            <a:r>
              <a:rPr lang="en-US" sz="1800" dirty="0" err="1"/>
              <a:t>dcn</a:t>
            </a:r>
            <a:r>
              <a:rPr lang="en-US" sz="1800" dirty="0"/>
              <a:t>/16/11-16-0280-01-000m-cids-4776-and-4777.docx)...Which affect the changes requested by the commenter</a:t>
            </a:r>
            <a:r>
              <a:rPr lang="en-US" sz="1800" dirty="0" smtClean="0"/>
              <a:t>.”</a:t>
            </a:r>
            <a:endParaRPr lang="en-US" altLang="en-US" sz="1800" dirty="0" smtClean="0"/>
          </a:p>
          <a:p>
            <a:pPr>
              <a:lnSpc>
                <a:spcPct val="80000"/>
              </a:lnSpc>
            </a:pPr>
            <a:r>
              <a:rPr lang="en-US" altLang="en-US" dirty="0" smtClean="0"/>
              <a:t>Moved</a:t>
            </a:r>
            <a:r>
              <a:rPr lang="en-US" altLang="en-US" dirty="0" smtClean="0"/>
              <a:t>: </a:t>
            </a:r>
            <a:r>
              <a:rPr lang="en-US" altLang="en-US" dirty="0" smtClean="0"/>
              <a:t>Adrian Stephens</a:t>
            </a:r>
            <a:endParaRPr lang="en-US" altLang="en-US" dirty="0" smtClean="0"/>
          </a:p>
          <a:p>
            <a:pPr>
              <a:lnSpc>
                <a:spcPct val="80000"/>
              </a:lnSpc>
            </a:pPr>
            <a:r>
              <a:rPr lang="en-US" altLang="en-US" dirty="0" smtClean="0"/>
              <a:t>Seconded: </a:t>
            </a:r>
            <a:r>
              <a:rPr lang="en-US" altLang="en-US" dirty="0" smtClean="0"/>
              <a:t>Emily Qi</a:t>
            </a:r>
            <a:endParaRPr lang="en-US" altLang="en-US" dirty="0" smtClean="0"/>
          </a:p>
          <a:p>
            <a:pPr>
              <a:lnSpc>
                <a:spcPct val="80000"/>
              </a:lnSpc>
            </a:pPr>
            <a:r>
              <a:rPr lang="en-US" altLang="en-US" dirty="0" smtClean="0"/>
              <a:t>Result: </a:t>
            </a:r>
            <a:r>
              <a:rPr lang="en-US" altLang="en-US" dirty="0" smtClean="0"/>
              <a:t>19-0-3</a:t>
            </a:r>
            <a:endParaRPr lang="en-US" altLang="en-US" sz="1800" dirty="0"/>
          </a:p>
        </p:txBody>
      </p:sp>
    </p:spTree>
    <p:extLst>
      <p:ext uri="{BB962C8B-B14F-4D97-AF65-F5344CB8AC3E}">
        <p14:creationId xmlns:p14="http://schemas.microsoft.com/office/powerpoint/2010/main" val="4261309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15</a:t>
            </a:fld>
            <a:endParaRPr lang="en-US" altLang="en-US" sz="1200" b="0"/>
          </a:p>
        </p:txBody>
      </p:sp>
      <p:sp>
        <p:nvSpPr>
          <p:cNvPr id="9222" name="Rectangle 2"/>
          <p:cNvSpPr>
            <a:spLocks noGrp="1" noChangeArrowheads="1"/>
          </p:cNvSpPr>
          <p:nvPr>
            <p:ph type="title" idx="4294967295"/>
          </p:nvPr>
        </p:nvSpPr>
        <p:spPr>
          <a:xfrm>
            <a:off x="685800" y="609600"/>
            <a:ext cx="8153400" cy="1066800"/>
          </a:xfrm>
        </p:spPr>
        <p:txBody>
          <a:bodyPr/>
          <a:lstStyle/>
          <a:p>
            <a:r>
              <a:rPr lang="en-US" altLang="en-US" sz="2800" dirty="0" smtClean="0"/>
              <a:t>Motion 201   </a:t>
            </a:r>
            <a:r>
              <a:rPr lang="en-US" altLang="en-US" sz="2800" dirty="0" smtClean="0"/>
              <a:t>– </a:t>
            </a:r>
            <a:r>
              <a:rPr lang="en-US" altLang="en-US" sz="2800" dirty="0"/>
              <a:t> </a:t>
            </a:r>
            <a:r>
              <a:rPr lang="en-US" altLang="en-US" sz="2800" dirty="0" smtClean="0"/>
              <a:t>Decoupling MU </a:t>
            </a:r>
            <a:r>
              <a:rPr lang="en-US" altLang="en-US" sz="2800" dirty="0" err="1" smtClean="0"/>
              <a:t>Beamformee</a:t>
            </a:r>
            <a:endParaRPr lang="en-US" altLang="en-US" sz="2800"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6172200"/>
          </a:xfrm>
        </p:spPr>
        <p:txBody>
          <a:bodyPr/>
          <a:lstStyle/>
          <a:p>
            <a:pPr>
              <a:lnSpc>
                <a:spcPct val="80000"/>
              </a:lnSpc>
            </a:pPr>
            <a:r>
              <a:rPr lang="en-US" altLang="en-US" dirty="0" smtClean="0"/>
              <a:t>Move to</a:t>
            </a:r>
          </a:p>
          <a:p>
            <a:pPr lvl="1">
              <a:lnSpc>
                <a:spcPct val="80000"/>
              </a:lnSpc>
            </a:pPr>
            <a:r>
              <a:rPr lang="en-US" altLang="en-US" sz="1800" dirty="0" smtClean="0"/>
              <a:t>Resolve </a:t>
            </a:r>
            <a:r>
              <a:rPr lang="en-US" sz="1800" dirty="0" smtClean="0"/>
              <a:t>CIDs </a:t>
            </a:r>
            <a:r>
              <a:rPr lang="en-US" sz="1800" dirty="0"/>
              <a:t>7166, 7167, 7168 (MAC), and 7169 (MAC): </a:t>
            </a:r>
            <a:r>
              <a:rPr lang="en-US" altLang="en-US" sz="1800" dirty="0" smtClean="0"/>
              <a:t>as “Rejected” with a reason of:</a:t>
            </a:r>
          </a:p>
          <a:p>
            <a:pPr marL="457200" lvl="1" indent="0">
              <a:lnSpc>
                <a:spcPct val="80000"/>
              </a:lnSpc>
              <a:buNone/>
            </a:pPr>
            <a:r>
              <a:rPr lang="en-US" sz="1200" dirty="0" smtClean="0"/>
              <a:t>“The comment does not indicate an error in the change introduced by the resolution to CID 5879.  The change 	made by CID 5879 is in scope of a revision project. </a:t>
            </a:r>
            <a:br>
              <a:rPr lang="en-US" sz="1200" dirty="0" smtClean="0"/>
            </a:br>
            <a:r>
              <a:rPr lang="en-US" sz="1200" dirty="0" smtClean="0"/>
              <a:t/>
            </a:r>
            <a:br>
              <a:rPr lang="en-US" sz="1200" dirty="0" smtClean="0"/>
            </a:br>
            <a:r>
              <a:rPr lang="en-US" sz="1200" dirty="0" smtClean="0"/>
              <a:t>Regarding specific changes made related to </a:t>
            </a:r>
            <a:r>
              <a:rPr lang="en-US" sz="1200" dirty="0"/>
              <a:t>decoupling MU </a:t>
            </a:r>
            <a:r>
              <a:rPr lang="en-US" sz="1200" dirty="0" err="1"/>
              <a:t>Beamformee</a:t>
            </a:r>
            <a:r>
              <a:rPr lang="en-US" sz="1200" dirty="0"/>
              <a:t> Sounding capability  from MU PPDU reception </a:t>
            </a:r>
            <a:r>
              <a:rPr lang="en-US" sz="1200" dirty="0" smtClean="0"/>
              <a:t>capability</a:t>
            </a:r>
            <a:r>
              <a:rPr lang="en-US" sz="1200" dirty="0"/>
              <a:t>,</a:t>
            </a:r>
            <a:r>
              <a:rPr lang="en-US" sz="1200" dirty="0" smtClean="0"/>
              <a:t>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devices.” </a:t>
            </a:r>
          </a:p>
          <a:p>
            <a:pPr>
              <a:lnSpc>
                <a:spcPct val="80000"/>
              </a:lnSpc>
            </a:pPr>
            <a:endParaRPr lang="en-US" altLang="en-US" dirty="0" smtClean="0"/>
          </a:p>
          <a:p>
            <a:pPr>
              <a:lnSpc>
                <a:spcPct val="80000"/>
              </a:lnSpc>
            </a:pPr>
            <a:r>
              <a:rPr lang="en-US" altLang="en-US" dirty="0" smtClean="0"/>
              <a:t>Moved</a:t>
            </a:r>
            <a:r>
              <a:rPr lang="en-US" altLang="en-US" dirty="0" smtClean="0"/>
              <a:t>: </a:t>
            </a:r>
            <a:r>
              <a:rPr lang="en-US" altLang="en-US" dirty="0" err="1" smtClean="0"/>
              <a:t>Sigurd</a:t>
            </a:r>
            <a:r>
              <a:rPr lang="en-US" altLang="en-US" dirty="0"/>
              <a:t> </a:t>
            </a:r>
            <a:r>
              <a:rPr lang="en-US" altLang="en-US" dirty="0" err="1"/>
              <a:t>Schelstraete</a:t>
            </a:r>
            <a:endParaRPr lang="en-US" altLang="en-US" dirty="0" smtClean="0"/>
          </a:p>
          <a:p>
            <a:pPr>
              <a:lnSpc>
                <a:spcPct val="80000"/>
              </a:lnSpc>
            </a:pPr>
            <a:r>
              <a:rPr lang="en-US" altLang="en-US" dirty="0" smtClean="0"/>
              <a:t>Seconded: </a:t>
            </a:r>
            <a:r>
              <a:rPr lang="en-US" altLang="en-US" dirty="0" err="1" smtClean="0"/>
              <a:t>Huizhao</a:t>
            </a:r>
            <a:r>
              <a:rPr lang="en-US" altLang="en-US" dirty="0" smtClean="0"/>
              <a:t> Wang</a:t>
            </a:r>
            <a:endParaRPr lang="en-US" altLang="en-US" dirty="0" smtClean="0"/>
          </a:p>
          <a:p>
            <a:pPr>
              <a:lnSpc>
                <a:spcPct val="80000"/>
              </a:lnSpc>
            </a:pPr>
            <a:r>
              <a:rPr lang="en-US" altLang="en-US" dirty="0" smtClean="0"/>
              <a:t>Result: </a:t>
            </a:r>
            <a:r>
              <a:rPr lang="en-US" altLang="en-US" dirty="0" smtClean="0"/>
              <a:t>10-6-6  Motion fails</a:t>
            </a:r>
            <a:endParaRPr lang="en-US" altLang="en-US" sz="1600" dirty="0"/>
          </a:p>
        </p:txBody>
      </p:sp>
    </p:spTree>
    <p:extLst>
      <p:ext uri="{BB962C8B-B14F-4D97-AF65-F5344CB8AC3E}">
        <p14:creationId xmlns:p14="http://schemas.microsoft.com/office/powerpoint/2010/main" val="2158350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16</a:t>
            </a:fld>
            <a:endParaRPr lang="en-US" altLang="en-US" sz="1200" b="0"/>
          </a:p>
        </p:txBody>
      </p:sp>
      <p:sp>
        <p:nvSpPr>
          <p:cNvPr id="9222" name="Rectangle 2"/>
          <p:cNvSpPr>
            <a:spLocks noGrp="1" noChangeArrowheads="1"/>
          </p:cNvSpPr>
          <p:nvPr>
            <p:ph type="title" idx="4294967295"/>
          </p:nvPr>
        </p:nvSpPr>
        <p:spPr>
          <a:xfrm>
            <a:off x="685800" y="609600"/>
            <a:ext cx="8153400" cy="1066800"/>
          </a:xfrm>
        </p:spPr>
        <p:txBody>
          <a:bodyPr/>
          <a:lstStyle/>
          <a:p>
            <a:r>
              <a:rPr lang="en-US" altLang="en-US" sz="2800" dirty="0" smtClean="0"/>
              <a:t>Motion 202   </a:t>
            </a:r>
            <a:r>
              <a:rPr lang="en-US" altLang="en-US" sz="2800" dirty="0" smtClean="0"/>
              <a:t>– </a:t>
            </a:r>
            <a:r>
              <a:rPr lang="en-US" altLang="en-US" sz="2800" dirty="0"/>
              <a:t> </a:t>
            </a:r>
            <a:r>
              <a:rPr lang="en-US" altLang="en-US" sz="2800" dirty="0" smtClean="0"/>
              <a:t>Max #MSDU in DMG A-MSDU</a:t>
            </a:r>
            <a:endParaRPr lang="en-US" altLang="en-US" sz="2800"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6172200"/>
          </a:xfrm>
        </p:spPr>
        <p:txBody>
          <a:bodyPr/>
          <a:lstStyle/>
          <a:p>
            <a:pPr>
              <a:lnSpc>
                <a:spcPct val="80000"/>
              </a:lnSpc>
            </a:pPr>
            <a:endParaRPr lang="en-US" altLang="en-US" dirty="0" smtClean="0"/>
          </a:p>
          <a:p>
            <a:pPr>
              <a:lnSpc>
                <a:spcPct val="80000"/>
              </a:lnSpc>
            </a:pPr>
            <a:r>
              <a:rPr lang="en-US" altLang="en-US" dirty="0" smtClean="0"/>
              <a:t>Move </a:t>
            </a:r>
            <a:r>
              <a:rPr lang="en-US" altLang="en-US" dirty="0" smtClean="0"/>
              <a:t>to</a:t>
            </a:r>
          </a:p>
          <a:p>
            <a:pPr lvl="1">
              <a:lnSpc>
                <a:spcPct val="80000"/>
              </a:lnSpc>
            </a:pPr>
            <a:r>
              <a:rPr lang="en-US" altLang="en-US" sz="1800" dirty="0" smtClean="0"/>
              <a:t>Resolve </a:t>
            </a:r>
            <a:r>
              <a:rPr lang="en-US" sz="1800" dirty="0" smtClean="0"/>
              <a:t>CIDs 7153 as “Revised” with </a:t>
            </a:r>
            <a:r>
              <a:rPr lang="en-US" sz="1800" dirty="0"/>
              <a:t>a resolution of “Make the changes indicated in </a:t>
            </a:r>
            <a:r>
              <a:rPr lang="en-US" sz="1800" dirty="0" smtClean="0"/>
              <a:t>11-16/0253r2 </a:t>
            </a:r>
            <a:r>
              <a:rPr lang="en-US" sz="1800" dirty="0"/>
              <a:t>(https://</a:t>
            </a:r>
            <a:r>
              <a:rPr lang="en-US" sz="1800" dirty="0" smtClean="0"/>
              <a:t>mentor.ieee.org/802.11/dcn/16/11-16-0253-02-000m-cid7153-max-number-of-msdu-in-a-msdu.docx</a:t>
            </a:r>
            <a:r>
              <a:rPr lang="en-US" sz="1800" dirty="0"/>
              <a:t>) as "Editor" instructions.  These changes extend the DMG Capabilities element to convey the maximum number of MSDUs supported by DMG STAs</a:t>
            </a:r>
            <a:r>
              <a:rPr lang="en-US" sz="1800" dirty="0" smtClean="0"/>
              <a:t>.”</a:t>
            </a:r>
          </a:p>
          <a:p>
            <a:pPr lvl="1">
              <a:lnSpc>
                <a:spcPct val="80000"/>
              </a:lnSpc>
            </a:pPr>
            <a:endParaRPr lang="en-US" altLang="en-US" dirty="0" smtClean="0"/>
          </a:p>
          <a:p>
            <a:pPr>
              <a:lnSpc>
                <a:spcPct val="80000"/>
              </a:lnSpc>
            </a:pPr>
            <a:r>
              <a:rPr lang="en-US" altLang="en-US" dirty="0" smtClean="0"/>
              <a:t>Moved</a:t>
            </a:r>
            <a:r>
              <a:rPr lang="en-US" altLang="en-US" dirty="0" smtClean="0"/>
              <a:t>: </a:t>
            </a:r>
            <a:r>
              <a:rPr lang="en-US" altLang="en-US" dirty="0" smtClean="0"/>
              <a:t>Solomon Trainin</a:t>
            </a:r>
            <a:endParaRPr lang="en-US" altLang="en-US" dirty="0" smtClean="0"/>
          </a:p>
          <a:p>
            <a:pPr>
              <a:lnSpc>
                <a:spcPct val="80000"/>
              </a:lnSpc>
            </a:pPr>
            <a:r>
              <a:rPr lang="en-US" altLang="en-US" dirty="0" smtClean="0"/>
              <a:t>Seconded: </a:t>
            </a:r>
            <a:r>
              <a:rPr lang="en-US" altLang="en-US" dirty="0" smtClean="0"/>
              <a:t>Assaf Kasher</a:t>
            </a:r>
            <a:endParaRPr lang="en-US" altLang="en-US" dirty="0" smtClean="0"/>
          </a:p>
          <a:p>
            <a:pPr>
              <a:lnSpc>
                <a:spcPct val="80000"/>
              </a:lnSpc>
            </a:pPr>
            <a:r>
              <a:rPr lang="en-US" altLang="en-US" dirty="0" smtClean="0"/>
              <a:t>Result: </a:t>
            </a:r>
            <a:r>
              <a:rPr lang="en-US" altLang="en-US" dirty="0" smtClean="0"/>
              <a:t>16-0-7 Motion passes</a:t>
            </a:r>
            <a:endParaRPr lang="en-US" altLang="en-US" sz="1600" dirty="0"/>
          </a:p>
        </p:txBody>
      </p:sp>
    </p:spTree>
    <p:extLst>
      <p:ext uri="{BB962C8B-B14F-4D97-AF65-F5344CB8AC3E}">
        <p14:creationId xmlns:p14="http://schemas.microsoft.com/office/powerpoint/2010/main" val="2261121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17</a:t>
            </a:fld>
            <a:endParaRPr lang="en-US" altLang="en-US" sz="1200" b="0"/>
          </a:p>
        </p:txBody>
      </p:sp>
      <p:sp>
        <p:nvSpPr>
          <p:cNvPr id="9222" name="Rectangle 2"/>
          <p:cNvSpPr>
            <a:spLocks noGrp="1" noChangeArrowheads="1"/>
          </p:cNvSpPr>
          <p:nvPr>
            <p:ph type="title" idx="4294967295"/>
          </p:nvPr>
        </p:nvSpPr>
        <p:spPr>
          <a:xfrm>
            <a:off x="685800" y="609600"/>
            <a:ext cx="8153400" cy="1066800"/>
          </a:xfrm>
        </p:spPr>
        <p:txBody>
          <a:bodyPr/>
          <a:lstStyle/>
          <a:p>
            <a:r>
              <a:rPr lang="en-US" altLang="en-US" sz="2800" dirty="0" smtClean="0"/>
              <a:t>Straw poll – CID 7276</a:t>
            </a:r>
            <a:endParaRPr lang="en-US" altLang="en-US" sz="2800"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6172200"/>
          </a:xfrm>
        </p:spPr>
        <p:txBody>
          <a:bodyPr/>
          <a:lstStyle/>
          <a:p>
            <a:pPr>
              <a:lnSpc>
                <a:spcPct val="80000"/>
              </a:lnSpc>
            </a:pPr>
            <a:endParaRPr lang="en-US" altLang="en-US" dirty="0" smtClean="0"/>
          </a:p>
          <a:p>
            <a:pPr marL="0" indent="0">
              <a:lnSpc>
                <a:spcPct val="80000"/>
              </a:lnSpc>
              <a:buNone/>
            </a:pPr>
            <a:r>
              <a:rPr lang="en-US" altLang="en-US" dirty="0" smtClean="0"/>
              <a:t>We should</a:t>
            </a:r>
          </a:p>
          <a:p>
            <a:pPr>
              <a:lnSpc>
                <a:spcPct val="80000"/>
              </a:lnSpc>
            </a:pPr>
            <a:r>
              <a:rPr lang="en-US" altLang="en-US" dirty="0" smtClean="0"/>
              <a:t>Reject the comment - 10</a:t>
            </a:r>
          </a:p>
          <a:p>
            <a:pPr>
              <a:lnSpc>
                <a:spcPct val="80000"/>
              </a:lnSpc>
            </a:pPr>
            <a:r>
              <a:rPr lang="en-US" altLang="en-US" dirty="0" smtClean="0"/>
              <a:t>Accept/revise in the direction suggested by the commenter - 3</a:t>
            </a:r>
          </a:p>
          <a:p>
            <a:pPr>
              <a:lnSpc>
                <a:spcPct val="80000"/>
              </a:lnSpc>
            </a:pPr>
            <a:r>
              <a:rPr lang="en-US" altLang="en-US" dirty="0" smtClean="0"/>
              <a:t>Abstain - 6</a:t>
            </a:r>
            <a:endParaRPr lang="en-US" altLang="en-US" dirty="0" smtClean="0"/>
          </a:p>
          <a:p>
            <a:pPr lvl="1">
              <a:lnSpc>
                <a:spcPct val="80000"/>
              </a:lnSpc>
            </a:pPr>
            <a:endParaRPr lang="en-US" altLang="en-US" sz="1200" dirty="0"/>
          </a:p>
        </p:txBody>
      </p:sp>
    </p:spTree>
    <p:extLst>
      <p:ext uri="{BB962C8B-B14F-4D97-AF65-F5344CB8AC3E}">
        <p14:creationId xmlns:p14="http://schemas.microsoft.com/office/powerpoint/2010/main" val="39072255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March – May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Initial Recirculation Sponsor Ballot comment resolution and Second recirculation</a:t>
            </a:r>
          </a:p>
          <a:p>
            <a:r>
              <a:rPr lang="en-US" altLang="en-US" sz="2000" dirty="0" smtClean="0"/>
              <a:t>Conference </a:t>
            </a:r>
            <a:r>
              <a:rPr lang="en-US" altLang="en-US" sz="2000" dirty="0"/>
              <a:t>c</a:t>
            </a:r>
            <a:r>
              <a:rPr lang="en-US" altLang="en-US" sz="2000" dirty="0" smtClean="0"/>
              <a:t>alls 10am Eastern  </a:t>
            </a:r>
            <a:r>
              <a:rPr lang="en-US" altLang="en-US" sz="2000" dirty="0" smtClean="0"/>
              <a:t>3 </a:t>
            </a:r>
            <a:r>
              <a:rPr lang="en-US" altLang="en-US" sz="2000" dirty="0" smtClean="0"/>
              <a:t>hours </a:t>
            </a:r>
          </a:p>
          <a:p>
            <a:pPr lvl="1"/>
            <a:r>
              <a:rPr lang="en-US" altLang="en-US" sz="1800" dirty="0" smtClean="0"/>
              <a:t>Friday April </a:t>
            </a:r>
            <a:r>
              <a:rPr lang="en-US" altLang="en-US" sz="1800" dirty="0" smtClean="0"/>
              <a:t>1, 15, </a:t>
            </a:r>
            <a:r>
              <a:rPr lang="en-US" altLang="en-US" sz="1800" dirty="0" smtClean="0"/>
              <a:t> Thursday April 21, May 6, 13</a:t>
            </a:r>
            <a:endParaRPr lang="en-US" altLang="en-US" sz="1800" dirty="0" smtClean="0"/>
          </a:p>
          <a:p>
            <a:r>
              <a:rPr lang="en-US" altLang="en-US" sz="2000" dirty="0" smtClean="0"/>
              <a:t>Ballot Resolution Committee meeting – </a:t>
            </a:r>
          </a:p>
          <a:p>
            <a:pPr lvl="1"/>
            <a:r>
              <a:rPr lang="en-US" altLang="en-US" sz="1800" dirty="0" smtClean="0"/>
              <a:t>Week April </a:t>
            </a:r>
            <a:r>
              <a:rPr lang="en-US" altLang="en-US" sz="1800" dirty="0" smtClean="0"/>
              <a:t>25 </a:t>
            </a:r>
            <a:r>
              <a:rPr lang="en-US" altLang="en-US" sz="1800" dirty="0" smtClean="0"/>
              <a:t>(</a:t>
            </a:r>
            <a:r>
              <a:rPr lang="en-US" altLang="en-US" sz="1800" dirty="0" smtClean="0"/>
              <a:t>Cambridge UK) </a:t>
            </a:r>
            <a:r>
              <a:rPr lang="en-US" altLang="en-US" sz="1800" dirty="0" smtClean="0"/>
              <a:t>– </a:t>
            </a:r>
            <a:r>
              <a:rPr lang="en-US" altLang="en-US" sz="1800" dirty="0" smtClean="0"/>
              <a:t>Monday -Thursday  April 25-28</a:t>
            </a:r>
            <a:endParaRPr lang="en-US" altLang="en-US" sz="1800" dirty="0" smtClean="0"/>
          </a:p>
          <a:p>
            <a:r>
              <a:rPr lang="en-US" altLang="en-US" sz="2000" dirty="0" smtClean="0"/>
              <a:t>Schedule review</a:t>
            </a:r>
          </a:p>
          <a:p>
            <a:r>
              <a:rPr lang="en-US" altLang="en-US" sz="2000" dirty="0" smtClean="0"/>
              <a:t>Availability of 11mc in the IEEE store</a:t>
            </a:r>
          </a:p>
          <a:p>
            <a:pPr lvl="1"/>
            <a:r>
              <a:rPr lang="en-US" altLang="en-US" sz="1800" dirty="0" smtClean="0"/>
              <a:t>D5.0 is available (add D5.0 after SB approval),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19</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mentor.ieee.org/802.11/dcn/15/11-15-0532-37-000m-revmc-sponsor-ballot-comments.xls</a:t>
            </a:r>
            <a:r>
              <a:rPr lang="en-US" altLang="en-US" sz="2000" dirty="0" smtClean="0"/>
              <a:t> </a:t>
            </a:r>
            <a:endParaRPr lang="en-US" altLang="en-US"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March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524000"/>
            <a:ext cx="401002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a:t>
            </a:r>
            <a:r>
              <a:rPr lang="en-US" altLang="en-US" sz="1800" dirty="0"/>
              <a:t>PM1 (Room </a:t>
            </a:r>
            <a:r>
              <a:rPr lang="en-US" altLang="en-US" sz="1800" dirty="0" smtClean="0"/>
              <a:t>2402</a:t>
            </a:r>
            <a:r>
              <a:rPr lang="en-US" altLang="en-US" sz="1800" dirty="0"/>
              <a:t>)</a:t>
            </a:r>
          </a:p>
          <a:p>
            <a:pPr lvl="1"/>
            <a:r>
              <a:rPr lang="en-US" altLang="en-US" sz="1600" dirty="0" smtClean="0"/>
              <a:t>Chair’s </a:t>
            </a:r>
            <a:r>
              <a:rPr lang="en-US" altLang="en-US" sz="1600" dirty="0"/>
              <a:t>Welcome, </a:t>
            </a:r>
            <a:r>
              <a:rPr lang="en-US" altLang="en-US" sz="1600" dirty="0" smtClean="0"/>
              <a:t>Patent reminder, Status</a:t>
            </a:r>
            <a:r>
              <a:rPr lang="en-US" altLang="en-US" sz="1600" dirty="0"/>
              <a:t>, Review of Objectives, Approve </a:t>
            </a:r>
            <a:r>
              <a:rPr lang="en-US" altLang="en-US" sz="1600" dirty="0" smtClean="0"/>
              <a:t>agenda </a:t>
            </a:r>
          </a:p>
          <a:p>
            <a:pPr lvl="1"/>
            <a:r>
              <a:rPr lang="en-US" altLang="en-US" sz="1600" dirty="0" smtClean="0"/>
              <a:t>Editor’s Report</a:t>
            </a:r>
          </a:p>
          <a:p>
            <a:pPr lvl="1"/>
            <a:r>
              <a:rPr lang="en-US" sz="1600" dirty="0" smtClean="0"/>
              <a:t>CIDs - </a:t>
            </a:r>
            <a:r>
              <a:rPr lang="en-US" sz="1600" dirty="0" err="1" smtClean="0"/>
              <a:t>Payam</a:t>
            </a:r>
            <a:r>
              <a:rPr lang="en-US" sz="1600" dirty="0" smtClean="0"/>
              <a:t> </a:t>
            </a:r>
            <a:r>
              <a:rPr lang="en-US" sz="1600" dirty="0"/>
              <a:t>7171, 7174, </a:t>
            </a:r>
            <a:r>
              <a:rPr lang="en-US" sz="1600" dirty="0" smtClean="0"/>
              <a:t>7176 – 11-16-305,CID 7173 – 11-15-1040r2 </a:t>
            </a:r>
          </a:p>
          <a:p>
            <a:pPr lvl="1"/>
            <a:r>
              <a:rPr lang="en-GB" sz="1600" dirty="0" smtClean="0"/>
              <a:t>CIDs Graham Smith 11-16-303</a:t>
            </a:r>
            <a:br>
              <a:rPr lang="en-GB" sz="1600" dirty="0" smtClean="0"/>
            </a:br>
            <a:endParaRPr lang="en-GB" sz="1600" dirty="0" smtClean="0"/>
          </a:p>
        </p:txBody>
      </p:sp>
      <p:sp>
        <p:nvSpPr>
          <p:cNvPr id="4110" name="Rectangle 35"/>
          <p:cNvSpPr>
            <a:spLocks noChangeArrowheads="1"/>
          </p:cNvSpPr>
          <p:nvPr/>
        </p:nvSpPr>
        <p:spPr bwMode="auto">
          <a:xfrm>
            <a:off x="4782436" y="3886200"/>
            <a:ext cx="3990532" cy="205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r>
              <a:rPr lang="en-US" altLang="en-US" sz="1800" dirty="0"/>
              <a:t>(Room 2402)</a:t>
            </a:r>
          </a:p>
          <a:p>
            <a:pPr lvl="1">
              <a:lnSpc>
                <a:spcPct val="80000"/>
              </a:lnSpc>
            </a:pPr>
            <a:r>
              <a:rPr lang="en-US" altLang="en-US" sz="1600" dirty="0" smtClean="0"/>
              <a:t>Motions – minutes, CIDs, presentations</a:t>
            </a:r>
          </a:p>
          <a:p>
            <a:pPr lvl="1">
              <a:lnSpc>
                <a:spcPct val="80000"/>
              </a:lnSpc>
            </a:pPr>
            <a:r>
              <a:rPr lang="en-US" altLang="en-US" sz="1600" dirty="0" smtClean="0"/>
              <a:t>CIDs – Carlos Aldana 11-16-429</a:t>
            </a:r>
          </a:p>
          <a:p>
            <a:pPr lvl="1">
              <a:lnSpc>
                <a:spcPct val="80000"/>
              </a:lnSpc>
            </a:pPr>
            <a:r>
              <a:rPr lang="en-US" altLang="en-US" sz="1600" dirty="0" smtClean="0"/>
              <a:t>CIDs </a:t>
            </a:r>
            <a:r>
              <a:rPr lang="en-US" altLang="en-US" sz="1600" dirty="0" smtClean="0"/>
              <a:t>- Mark Rison</a:t>
            </a:r>
          </a:p>
          <a:p>
            <a:pPr lvl="1">
              <a:lnSpc>
                <a:spcPct val="80000"/>
              </a:lnSpc>
            </a:pPr>
            <a:r>
              <a:rPr lang="en-US" altLang="en-US" sz="1600" dirty="0" smtClean="0"/>
              <a:t>Plans </a:t>
            </a:r>
            <a:r>
              <a:rPr lang="en-US" altLang="en-US" sz="1600" dirty="0"/>
              <a:t>for </a:t>
            </a:r>
            <a:r>
              <a:rPr lang="en-US" altLang="en-US" sz="1600" dirty="0" smtClean="0"/>
              <a:t>March - May</a:t>
            </a:r>
          </a:p>
          <a:p>
            <a:pPr lvl="1">
              <a:lnSpc>
                <a:spcPct val="80000"/>
              </a:lnSpc>
            </a:pPr>
            <a:r>
              <a:rPr lang="en-US" altLang="en-US" sz="1600" dirty="0" smtClean="0"/>
              <a:t>Schedule,  AOB</a:t>
            </a:r>
            <a:r>
              <a:rPr lang="en-US" altLang="en-US" sz="1600" dirty="0"/>
              <a:t>, Adjourn</a:t>
            </a:r>
          </a:p>
        </p:txBody>
      </p:sp>
      <p:sp>
        <p:nvSpPr>
          <p:cNvPr id="10" name="Rectangle 35"/>
          <p:cNvSpPr>
            <a:spLocks noChangeArrowheads="1"/>
          </p:cNvSpPr>
          <p:nvPr/>
        </p:nvSpPr>
        <p:spPr bwMode="auto">
          <a:xfrm>
            <a:off x="305666" y="3886200"/>
            <a:ext cx="4643790" cy="121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 (Room 2502)</a:t>
            </a:r>
            <a:endParaRPr lang="en-US" altLang="en-US" sz="1800" dirty="0"/>
          </a:p>
          <a:p>
            <a:pPr lvl="1">
              <a:lnSpc>
                <a:spcPct val="80000"/>
              </a:lnSpc>
            </a:pPr>
            <a:r>
              <a:rPr lang="en-US" altLang="en-US" sz="1600" dirty="0" smtClean="0"/>
              <a:t>CIDs – Emily</a:t>
            </a:r>
          </a:p>
          <a:p>
            <a:pPr lvl="1">
              <a:lnSpc>
                <a:spcPct val="80000"/>
              </a:lnSpc>
            </a:pPr>
            <a:r>
              <a:rPr lang="en-US" altLang="en-US" sz="1600" dirty="0" smtClean="0"/>
              <a:t>CIDs </a:t>
            </a:r>
            <a:r>
              <a:rPr lang="en-US" altLang="en-US" sz="1600" dirty="0"/>
              <a:t>– Brian Hart</a:t>
            </a:r>
          </a:p>
          <a:p>
            <a:pPr lvl="1">
              <a:lnSpc>
                <a:spcPct val="80000"/>
              </a:lnSpc>
            </a:pPr>
            <a:r>
              <a:rPr lang="en-US" altLang="en-US" sz="1600" dirty="0" smtClean="0"/>
              <a:t>CIDs – Adrian</a:t>
            </a:r>
            <a:endParaRPr lang="en-US" altLang="en-US" sz="1600" dirty="0"/>
          </a:p>
        </p:txBody>
      </p:sp>
      <p:sp>
        <p:nvSpPr>
          <p:cNvPr id="16" name="Rectangle 35"/>
          <p:cNvSpPr>
            <a:spLocks noChangeArrowheads="1"/>
          </p:cNvSpPr>
          <p:nvPr/>
        </p:nvSpPr>
        <p:spPr bwMode="auto">
          <a:xfrm>
            <a:off x="4724400" y="1219200"/>
            <a:ext cx="4162868"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(Room 2402)</a:t>
            </a:r>
          </a:p>
          <a:p>
            <a:pPr lvl="1"/>
            <a:r>
              <a:rPr lang="en-US" altLang="en-US" sz="1600" dirty="0" smtClean="0"/>
              <a:t>11-16-233, 220 – Assaf </a:t>
            </a:r>
          </a:p>
          <a:p>
            <a:pPr lvl="1"/>
            <a:r>
              <a:rPr lang="en-US" altLang="en-US" sz="1600" dirty="0" smtClean="0"/>
              <a:t>11-16-313,11-15-1184 OWE </a:t>
            </a:r>
          </a:p>
          <a:p>
            <a:pPr lvl="1"/>
            <a:r>
              <a:rPr lang="en-US" altLang="en-US" sz="1600" dirty="0" smtClean="0"/>
              <a:t>CIDs – Dan Harkins </a:t>
            </a:r>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4724400" y="2590800"/>
            <a:ext cx="399053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 </a:t>
            </a:r>
            <a:r>
              <a:rPr lang="en-US" altLang="en-US" sz="1800" dirty="0"/>
              <a:t>(Room 2402)</a:t>
            </a:r>
          </a:p>
          <a:p>
            <a:pPr lvl="1">
              <a:lnSpc>
                <a:spcPct val="80000"/>
              </a:lnSpc>
            </a:pPr>
            <a:r>
              <a:rPr lang="en-US" altLang="en-US" sz="1600" dirty="0" smtClean="0"/>
              <a:t>CIDs </a:t>
            </a:r>
            <a:r>
              <a:rPr lang="en-US" altLang="en-US" sz="1600" dirty="0"/>
              <a:t>– </a:t>
            </a:r>
            <a:r>
              <a:rPr lang="en-US" altLang="en-US" sz="1600" dirty="0" err="1" smtClean="0"/>
              <a:t>Sigurd</a:t>
            </a:r>
            <a:endParaRPr lang="en-US" altLang="en-US" sz="1600" dirty="0" smtClean="0"/>
          </a:p>
          <a:p>
            <a:pPr lvl="1">
              <a:lnSpc>
                <a:spcPct val="80000"/>
              </a:lnSpc>
            </a:pPr>
            <a:r>
              <a:rPr lang="en-US" altLang="en-US" sz="1600" dirty="0" smtClean="0"/>
              <a:t>CIDs – Peter E</a:t>
            </a:r>
          </a:p>
          <a:p>
            <a:pPr lvl="1">
              <a:lnSpc>
                <a:spcPct val="80000"/>
              </a:lnSpc>
            </a:pPr>
            <a:r>
              <a:rPr lang="en-US" altLang="en-US" sz="1600" dirty="0" smtClean="0"/>
              <a:t>CIDs – Matthew Fischer</a:t>
            </a:r>
            <a:endParaRPr lang="en-US" altLang="en-US" sz="1600" dirty="0"/>
          </a:p>
        </p:txBody>
      </p:sp>
      <p:sp>
        <p:nvSpPr>
          <p:cNvPr id="12" name="Rectangle 35"/>
          <p:cNvSpPr>
            <a:spLocks noChangeArrowheads="1"/>
          </p:cNvSpPr>
          <p:nvPr/>
        </p:nvSpPr>
        <p:spPr bwMode="auto">
          <a:xfrm>
            <a:off x="304800" y="5105400"/>
            <a:ext cx="464379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r>
              <a:rPr lang="en-US" altLang="en-US" sz="1800" dirty="0"/>
              <a:t>(Room 2402)</a:t>
            </a:r>
          </a:p>
          <a:p>
            <a:pPr lvl="1">
              <a:lnSpc>
                <a:spcPct val="80000"/>
              </a:lnSpc>
            </a:pPr>
            <a:r>
              <a:rPr lang="en-US" altLang="en-US" sz="1600" dirty="0"/>
              <a:t>CID 7749 – 11-16-296 </a:t>
            </a:r>
            <a:r>
              <a:rPr lang="en-US" altLang="en-US" sz="1600" dirty="0" smtClean="0"/>
              <a:t>– Solomon</a:t>
            </a:r>
          </a:p>
          <a:p>
            <a:pPr lvl="1">
              <a:lnSpc>
                <a:spcPct val="80000"/>
              </a:lnSpc>
            </a:pPr>
            <a:r>
              <a:rPr lang="en-US" altLang="en-US" sz="1600" dirty="0" smtClean="0"/>
              <a:t>CID 7153 – 11-16-253 – Solomon</a:t>
            </a:r>
          </a:p>
          <a:p>
            <a:pPr lvl="1">
              <a:lnSpc>
                <a:spcPct val="80000"/>
              </a:lnSpc>
            </a:pPr>
            <a:r>
              <a:rPr lang="en-US" altLang="en-US" sz="1600" dirty="0" smtClean="0"/>
              <a:t>11-16-158, 406 – Solomon</a:t>
            </a:r>
          </a:p>
          <a:p>
            <a:pPr lvl="1">
              <a:lnSpc>
                <a:spcPct val="80000"/>
              </a:lnSpc>
            </a:pPr>
            <a:r>
              <a:rPr lang="en-US" altLang="en-US" sz="1600" dirty="0" smtClean="0"/>
              <a:t>CIDs</a:t>
            </a:r>
            <a:r>
              <a:rPr lang="en-US" altLang="en-US" sz="1600" dirty="0"/>
              <a:t> – </a:t>
            </a:r>
            <a:r>
              <a:rPr lang="en-US" altLang="en-US" sz="1600" dirty="0" smtClean="0"/>
              <a:t>Adrian 11-16-273</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2016</a:t>
            </a:r>
            <a:endParaRPr lang="en-US"/>
          </a:p>
        </p:txBody>
      </p:sp>
      <p:sp>
        <p:nvSpPr>
          <p:cNvPr id="8195" name="Footer Placeholder 4"/>
          <p:cNvSpPr>
            <a:spLocks noGrp="1"/>
          </p:cNvSpPr>
          <p:nvPr>
            <p:ph type="ftr" sz="quarter" idx="11"/>
          </p:nvPr>
        </p:nvSpPr>
        <p:spPr>
          <a:noFill/>
        </p:spPr>
        <p:txBody>
          <a:bodyPr/>
          <a:lstStyle/>
          <a:p>
            <a:r>
              <a:rPr lang="en-US" smtClean="0"/>
              <a:t>Dorothy Stanley, HPE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(13 Nov 2015)</a:t>
            </a:r>
            <a:endParaRPr lang="en-US" sz="1800" dirty="0">
              <a:hlinkClick r:id="rId7"/>
            </a:endParaRPr>
          </a:p>
          <a:p>
            <a:pPr lvl="1"/>
            <a:r>
              <a:rPr lang="en-US" sz="1400" dirty="0">
                <a:hlinkClick r:id="rId8"/>
              </a:rPr>
              <a:t>http://</a:t>
            </a:r>
            <a:r>
              <a:rPr lang="en-US" sz="1400" dirty="0" smtClean="0">
                <a:hlinkClick r:id="rId8"/>
              </a:rPr>
              <a:t>www.ieee802.org/PNP/approved/IEEE_802_Chairs_guidelines_v21.pdf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5</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dirty="0">
                <a:hlinkClick r:id="rId3"/>
              </a:rPr>
              <a:t>https://</a:t>
            </a:r>
            <a:r>
              <a:rPr lang="en-US" altLang="en-US" dirty="0" smtClean="0">
                <a:hlinkClick r:id="rId3"/>
              </a:rPr>
              <a:t>mentor.ieee.org/802.11/dcn/16/11-16-0123-00-000m-revmc-brc-minutes-for-january-2016-atlanta.docx </a:t>
            </a:r>
          </a:p>
          <a:p>
            <a:pPr lvl="1">
              <a:lnSpc>
                <a:spcPct val="90000"/>
              </a:lnSpc>
            </a:pPr>
            <a:r>
              <a:rPr lang="en-US" altLang="en-US" dirty="0" smtClean="0">
                <a:hlinkClick r:id="rId3"/>
              </a:rPr>
              <a:t>https</a:t>
            </a:r>
            <a:r>
              <a:rPr lang="en-US" altLang="en-US" dirty="0">
                <a:hlinkClick r:id="rId3"/>
              </a:rPr>
              <a:t>://</a:t>
            </a:r>
            <a:r>
              <a:rPr lang="en-US" altLang="en-US" dirty="0" smtClean="0">
                <a:hlinkClick r:id="rId3"/>
              </a:rPr>
              <a:t>mentor.ieee.org/802.11/dcn/16/11-16-0244-01-000m-revmc-brc-telecon-minutes-feb-2016.docx</a:t>
            </a:r>
            <a:r>
              <a:rPr lang="en-US" altLang="en-US" dirty="0" smtClean="0"/>
              <a:t> </a:t>
            </a:r>
          </a:p>
          <a:p>
            <a:pPr lvl="1">
              <a:lnSpc>
                <a:spcPct val="90000"/>
              </a:lnSpc>
            </a:pPr>
            <a:r>
              <a:rPr lang="en-US" altLang="en-US" dirty="0">
                <a:hlinkClick r:id="rId4"/>
              </a:rPr>
              <a:t>https://</a:t>
            </a:r>
            <a:r>
              <a:rPr lang="en-US" altLang="en-US" dirty="0" smtClean="0">
                <a:hlinkClick r:id="rId4"/>
              </a:rPr>
              <a:t>mentor.ieee.org/802.11/dcn/16/11-16-0249-00-000m-revmc-brc-minutes-for-f2f-feb-srt-hosted-ft-lauderdale.docx</a:t>
            </a:r>
            <a:r>
              <a:rPr lang="en-US" altLang="en-US" dirty="0" smtClean="0"/>
              <a:t> </a:t>
            </a:r>
          </a:p>
          <a:p>
            <a:pPr>
              <a:lnSpc>
                <a:spcPct val="90000"/>
              </a:lnSpc>
            </a:pPr>
            <a:r>
              <a:rPr lang="en-US" altLang="en-US" dirty="0" smtClean="0"/>
              <a:t>Editor Report (Adrian Stephens)</a:t>
            </a:r>
          </a:p>
          <a:p>
            <a:pPr lvl="1">
              <a:lnSpc>
                <a:spcPct val="90000"/>
              </a:lnSpc>
            </a:pPr>
            <a:r>
              <a:rPr lang="en-US" altLang="en-US" dirty="0" smtClean="0"/>
              <a:t>Editor </a:t>
            </a:r>
            <a:r>
              <a:rPr lang="en-US" altLang="en-US" dirty="0"/>
              <a:t>report: </a:t>
            </a:r>
            <a:r>
              <a:rPr lang="en-US" altLang="en-US" dirty="0">
                <a:hlinkClick r:id="rId5"/>
              </a:rPr>
              <a:t>https://</a:t>
            </a:r>
            <a:r>
              <a:rPr lang="en-US" altLang="en-US" dirty="0" smtClean="0">
                <a:hlinkClick r:id="rId5"/>
              </a:rPr>
              <a:t>mentor.ieee.org/802.11/dcn/13/11-13-0095-28-000m-editor-reports.pptx</a:t>
            </a:r>
            <a:r>
              <a:rPr lang="en-US" altLang="en-US" dirty="0" smtClean="0"/>
              <a:t> </a:t>
            </a:r>
            <a:endParaRPr lang="en-US"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7</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Jan </a:t>
            </a:r>
            <a:r>
              <a:rPr lang="en-US" altLang="en-US" sz="2000" dirty="0">
                <a:solidFill>
                  <a:srgbClr val="006600"/>
                </a:solidFill>
              </a:rPr>
              <a:t>2016 Initial SB recirculation</a:t>
            </a:r>
          </a:p>
          <a:p>
            <a:pPr>
              <a:lnSpc>
                <a:spcPct val="80000"/>
              </a:lnSpc>
            </a:pPr>
            <a:r>
              <a:rPr lang="en-US" altLang="en-US" sz="2000" dirty="0" smtClean="0">
                <a:solidFill>
                  <a:schemeClr val="accent2"/>
                </a:solidFill>
              </a:rPr>
              <a:t>D6.0 April/May 2016 Second Recirculation</a:t>
            </a:r>
          </a:p>
          <a:p>
            <a:pPr>
              <a:lnSpc>
                <a:spcPct val="80000"/>
              </a:lnSpc>
            </a:pPr>
            <a:r>
              <a:rPr lang="en-US" altLang="en-US" sz="2000" dirty="0" smtClean="0">
                <a:solidFill>
                  <a:schemeClr val="accent2"/>
                </a:solidFill>
              </a:rPr>
              <a:t>D6.0/D7.0 May/June Third Recirculation</a:t>
            </a:r>
            <a:endParaRPr lang="en-US" altLang="en-US" sz="2000" dirty="0">
              <a:solidFill>
                <a:schemeClr val="accent2"/>
              </a:solidFill>
            </a:endParaRPr>
          </a:p>
          <a:p>
            <a:pPr>
              <a:lnSpc>
                <a:spcPct val="80000"/>
              </a:lnSpc>
            </a:pPr>
            <a:r>
              <a:rPr lang="en-US" altLang="en-US" sz="2000" dirty="0"/>
              <a:t>July 2016 – WG/EC Final Approval</a:t>
            </a:r>
          </a:p>
          <a:p>
            <a:pPr>
              <a:lnSpc>
                <a:spcPct val="80000"/>
              </a:lnSpc>
            </a:pPr>
            <a:r>
              <a:rPr lang="en-US" altLang="en-US" sz="2000" dirty="0"/>
              <a:t>September </a:t>
            </a:r>
            <a:r>
              <a:rPr lang="en-US" altLang="en-US" sz="2000" dirty="0" smtClean="0"/>
              <a:t>2016 – </a:t>
            </a:r>
            <a:r>
              <a:rPr lang="en-US" altLang="en-US" sz="2000" dirty="0" err="1"/>
              <a:t>RevCom</a:t>
            </a:r>
            <a:r>
              <a:rPr lang="en-US" altLang="en-US" sz="2000" dirty="0"/>
              <a:t>/SASB</a:t>
            </a:r>
            <a:r>
              <a:rPr lang="en-US" altLang="en-US" sz="2000" dirty="0" smtClean="0"/>
              <a:t> Approval</a:t>
            </a:r>
            <a:endParaRPr lang="en-US" altLang="en-US" sz="2000" dirty="0">
              <a:solidFill>
                <a:schemeClr val="accent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000" dirty="0" smtClean="0"/>
              <a:t>Initial Sponsor Ballot 2015-03-27 through 2015-04-26 on D4.0</a:t>
            </a:r>
          </a:p>
          <a:p>
            <a:pPr>
              <a:lnSpc>
                <a:spcPct val="80000"/>
              </a:lnSpc>
            </a:pPr>
            <a:r>
              <a:rPr lang="en-US" altLang="en-US" sz="2000" dirty="0" smtClean="0"/>
              <a:t>January/February 2016</a:t>
            </a:r>
          </a:p>
          <a:p>
            <a:pPr lvl="1">
              <a:lnSpc>
                <a:spcPct val="80000"/>
              </a:lnSpc>
            </a:pPr>
            <a:r>
              <a:rPr lang="en-US" altLang="en-US" sz="1800" dirty="0"/>
              <a:t>Initial SB recirculation </a:t>
            </a:r>
            <a:r>
              <a:rPr lang="en-US" altLang="en-US" sz="1800" dirty="0" smtClean="0"/>
              <a:t>D5.0 2016 -01-11 through 2016-01-26</a:t>
            </a:r>
            <a:endParaRPr lang="en-US" altLang="en-US" sz="1800" dirty="0"/>
          </a:p>
          <a:p>
            <a:pPr lvl="1">
              <a:lnSpc>
                <a:spcPct val="80000"/>
              </a:lnSpc>
            </a:pPr>
            <a:r>
              <a:rPr lang="en-US" altLang="en-US" sz="1800" dirty="0" smtClean="0"/>
              <a:t>Teleconferences, Feb 22-25 2016 BRC Ft. Lauderdale meeting </a:t>
            </a:r>
          </a:p>
          <a:p>
            <a:pPr lvl="1">
              <a:lnSpc>
                <a:spcPct val="80000"/>
              </a:lnSpc>
            </a:pPr>
            <a:endParaRPr lang="en-US" altLang="en-US" sz="1800" dirty="0"/>
          </a:p>
          <a:p>
            <a:pPr>
              <a:lnSpc>
                <a:spcPct val="80000"/>
              </a:lnSpc>
            </a:pPr>
            <a:r>
              <a:rPr lang="en-US" altLang="en-US" sz="2000" dirty="0" smtClean="0"/>
              <a:t>March/April/May </a:t>
            </a:r>
            <a:r>
              <a:rPr lang="en-US" altLang="en-US" sz="2000" dirty="0" smtClean="0"/>
              <a:t>2016</a:t>
            </a:r>
          </a:p>
          <a:p>
            <a:pPr lvl="1">
              <a:lnSpc>
                <a:spcPct val="80000"/>
              </a:lnSpc>
            </a:pPr>
            <a:r>
              <a:rPr lang="en-US" altLang="en-US" sz="1800" dirty="0" smtClean="0"/>
              <a:t>Comment resolution</a:t>
            </a:r>
          </a:p>
          <a:p>
            <a:pPr lvl="1">
              <a:lnSpc>
                <a:spcPct val="80000"/>
              </a:lnSpc>
            </a:pPr>
            <a:r>
              <a:rPr lang="en-US" altLang="en-US" sz="1800" dirty="0"/>
              <a:t>2</a:t>
            </a:r>
            <a:r>
              <a:rPr lang="en-US" altLang="en-US" sz="1800" baseline="30000" dirty="0" smtClean="0"/>
              <a:t>rd</a:t>
            </a:r>
            <a:r>
              <a:rPr lang="en-US" altLang="en-US" sz="1800" dirty="0" smtClean="0"/>
              <a:t> </a:t>
            </a:r>
            <a:r>
              <a:rPr lang="en-US" altLang="en-US" sz="1800" dirty="0" smtClean="0"/>
              <a:t>recirculation </a:t>
            </a:r>
            <a:r>
              <a:rPr lang="en-US" altLang="en-US" sz="1800" dirty="0" smtClean="0"/>
              <a:t>May </a:t>
            </a:r>
            <a:r>
              <a:rPr lang="en-US" altLang="en-US" sz="1800" dirty="0" smtClean="0"/>
              <a:t>2016 D6.0 </a:t>
            </a:r>
            <a:endParaRPr lang="en-US" altLang="en-US" sz="1800" dirty="0" smtClean="0"/>
          </a:p>
          <a:p>
            <a:pPr lvl="1">
              <a:lnSpc>
                <a:spcPct val="80000"/>
              </a:lnSpc>
            </a:pPr>
            <a:endParaRPr lang="en-US" altLang="en-US" sz="1800" dirty="0" smtClean="0"/>
          </a:p>
          <a:p>
            <a:pPr>
              <a:lnSpc>
                <a:spcPct val="80000"/>
              </a:lnSpc>
            </a:pPr>
            <a:r>
              <a:rPr lang="en-US" altLang="en-US" sz="2200" dirty="0" smtClean="0"/>
              <a:t>June/July 2016</a:t>
            </a:r>
            <a:endParaRPr lang="en-US" altLang="en-US" sz="2200" dirty="0" smtClean="0"/>
          </a:p>
          <a:p>
            <a:pPr lvl="1">
              <a:lnSpc>
                <a:spcPct val="80000"/>
              </a:lnSpc>
            </a:pPr>
            <a:r>
              <a:rPr lang="en-US" altLang="en-US" sz="1800" dirty="0"/>
              <a:t>3</a:t>
            </a:r>
            <a:r>
              <a:rPr lang="en-US" altLang="en-US" sz="1800" baseline="30000" dirty="0" smtClean="0"/>
              <a:t>th</a:t>
            </a:r>
            <a:r>
              <a:rPr lang="en-US" altLang="en-US" sz="1800" dirty="0" smtClean="0"/>
              <a:t> </a:t>
            </a:r>
            <a:r>
              <a:rPr lang="en-US" altLang="en-US" sz="1800" dirty="0" smtClean="0"/>
              <a:t>recirculation </a:t>
            </a:r>
            <a:r>
              <a:rPr lang="en-US" altLang="en-US" sz="1800" dirty="0" smtClean="0"/>
              <a:t>D6.0 unchanged or D7.0</a:t>
            </a:r>
          </a:p>
          <a:p>
            <a:pPr lvl="1">
              <a:lnSpc>
                <a:spcPct val="80000"/>
              </a:lnSpc>
            </a:pPr>
            <a:endParaRPr lang="en-US" altLang="en-US" sz="1800" dirty="0" smtClean="0"/>
          </a:p>
          <a:p>
            <a:pPr>
              <a:lnSpc>
                <a:spcPct val="80000"/>
              </a:lnSpc>
            </a:pPr>
            <a:r>
              <a:rPr lang="en-US" altLang="en-US" sz="2000" dirty="0" smtClean="0"/>
              <a:t>July </a:t>
            </a:r>
            <a:r>
              <a:rPr lang="en-US" altLang="en-US" sz="2000" dirty="0"/>
              <a:t>2016 – WG/EC Final </a:t>
            </a:r>
            <a:r>
              <a:rPr lang="en-US" altLang="en-US" sz="2000" dirty="0" smtClean="0"/>
              <a:t>Approval </a:t>
            </a:r>
          </a:p>
          <a:p>
            <a:pPr lvl="1">
              <a:lnSpc>
                <a:spcPct val="80000"/>
              </a:lnSpc>
            </a:pPr>
            <a:endParaRPr lang="en-US" altLang="en-US" sz="1600" dirty="0"/>
          </a:p>
          <a:p>
            <a:pPr>
              <a:lnSpc>
                <a:spcPct val="80000"/>
              </a:lnSpc>
            </a:pPr>
            <a:r>
              <a:rPr lang="en-US" altLang="en-US" sz="2000" dirty="0"/>
              <a:t>September 2016 – </a:t>
            </a:r>
            <a:r>
              <a:rPr lang="en-US" altLang="en-US" sz="2000" dirty="0" err="1"/>
              <a:t>RevCom</a:t>
            </a:r>
            <a:r>
              <a:rPr lang="en-US" altLang="en-US" sz="2000" dirty="0"/>
              <a:t>/SASB </a:t>
            </a:r>
            <a:r>
              <a:rPr lang="en-US" altLang="en-US" sz="2000" dirty="0" smtClean="0"/>
              <a:t>Approval </a:t>
            </a:r>
          </a:p>
          <a:p>
            <a:pPr lvl="1">
              <a:lnSpc>
                <a:spcPct val="80000"/>
              </a:lnSpc>
            </a:pPr>
            <a:r>
              <a:rPr lang="en-US" altLang="en-US" sz="1800" b="1" dirty="0" err="1" smtClean="0"/>
              <a:t>RevCom</a:t>
            </a:r>
            <a:r>
              <a:rPr lang="en-US" altLang="en-US" sz="1800" b="1" dirty="0" smtClean="0"/>
              <a:t> </a:t>
            </a:r>
            <a:r>
              <a:rPr lang="en-US" altLang="en-US" sz="1800" b="1" dirty="0" smtClean="0"/>
              <a:t>Submission date: 05 Aug 2016 for Sept 16 </a:t>
            </a:r>
            <a:r>
              <a:rPr lang="en-US" altLang="en-US" sz="1800" b="1" dirty="0" err="1" smtClean="0"/>
              <a:t>RevCom</a:t>
            </a:r>
            <a:r>
              <a:rPr lang="en-US" altLang="en-US" sz="1800" b="1" dirty="0" smtClean="0"/>
              <a:t> </a:t>
            </a:r>
            <a:r>
              <a:rPr lang="en-US" altLang="en-US" sz="1800" b="1" dirty="0" smtClean="0"/>
              <a:t>teleconference</a:t>
            </a:r>
            <a:endParaRPr lang="en-US" altLang="en-US" sz="1800" b="1" dirty="0"/>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Straw poll</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We should</a:t>
            </a:r>
          </a:p>
          <a:p>
            <a:pPr marL="914400" lvl="1" indent="-457200">
              <a:lnSpc>
                <a:spcPct val="80000"/>
              </a:lnSpc>
              <a:buFont typeface="+mj-lt"/>
              <a:buAutoNum type="alphaLcParenR"/>
            </a:pPr>
            <a:r>
              <a:rPr lang="en-US" altLang="en-US" dirty="0" smtClean="0"/>
              <a:t>No change to existing text at present, liaison to WFA 1</a:t>
            </a:r>
          </a:p>
          <a:p>
            <a:pPr marL="914400" lvl="1" indent="-457200">
              <a:lnSpc>
                <a:spcPct val="80000"/>
              </a:lnSpc>
              <a:buFont typeface="+mj-lt"/>
              <a:buAutoNum type="alphaLcParenR"/>
            </a:pPr>
            <a:r>
              <a:rPr lang="en-US" altLang="en-US" dirty="0" smtClean="0"/>
              <a:t>Resolve CID 7142 as revised with the text changes in 11-16-220 16</a:t>
            </a:r>
          </a:p>
          <a:p>
            <a:pPr marL="914400" lvl="1" indent="-457200">
              <a:lnSpc>
                <a:spcPct val="80000"/>
              </a:lnSpc>
              <a:buFont typeface="+mj-lt"/>
              <a:buAutoNum type="alphaLcParenR"/>
            </a:pPr>
            <a:r>
              <a:rPr lang="en-US" altLang="en-US" dirty="0" smtClean="0"/>
              <a:t>Not make the change at this time, send document to </a:t>
            </a:r>
            <a:r>
              <a:rPr lang="en-US" altLang="en-US" dirty="0" err="1" smtClean="0"/>
              <a:t>Tgay</a:t>
            </a:r>
            <a:r>
              <a:rPr lang="en-US" altLang="en-US" dirty="0" smtClean="0"/>
              <a:t> 11</a:t>
            </a:r>
          </a:p>
          <a:p>
            <a:pPr marL="914400" lvl="1" indent="-457200">
              <a:lnSpc>
                <a:spcPct val="80000"/>
              </a:lnSpc>
              <a:buFont typeface="+mj-lt"/>
              <a:buAutoNum type="alphaLcParenR"/>
            </a:pPr>
            <a:r>
              <a:rPr lang="en-US" altLang="en-US" dirty="0" smtClean="0"/>
              <a:t>NO change to existing text 1</a:t>
            </a:r>
          </a:p>
          <a:p>
            <a:pPr marL="914400" lvl="1" indent="-457200">
              <a:lnSpc>
                <a:spcPct val="80000"/>
              </a:lnSpc>
              <a:buFont typeface="+mj-lt"/>
              <a:buAutoNum type="alphaLcParenR"/>
            </a:pPr>
            <a:r>
              <a:rPr lang="en-US" altLang="en-US" dirty="0" smtClean="0"/>
              <a:t>Abstain 8</a:t>
            </a:r>
          </a:p>
          <a:p>
            <a:pPr lvl="1">
              <a:lnSpc>
                <a:spcPct val="80000"/>
              </a:lnSpc>
            </a:pPr>
            <a:endParaRPr lang="en-US" altLang="en-US" dirty="0"/>
          </a:p>
          <a:p>
            <a:pPr>
              <a:lnSpc>
                <a:spcPct val="80000"/>
              </a:lnSpc>
            </a:pPr>
            <a:endParaRPr lang="en-US" altLang="en-US" sz="2800" dirty="0" smtClean="0"/>
          </a:p>
        </p:txBody>
      </p:sp>
    </p:spTree>
    <p:extLst>
      <p:ext uri="{BB962C8B-B14F-4D97-AF65-F5344CB8AC3E}">
        <p14:creationId xmlns:p14="http://schemas.microsoft.com/office/powerpoint/2010/main" val="776191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430446</TotalTime>
  <Words>1797</Words>
  <Application>Microsoft Office PowerPoint</Application>
  <PresentationFormat>On-screen Show (4:3)</PresentationFormat>
  <Paragraphs>386</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IEEE 802.11 TGmc March 2016 Agenda</vt:lpstr>
      <vt:lpstr>Abstract</vt:lpstr>
      <vt:lpstr>TGmc Agenda</vt:lpstr>
      <vt:lpstr>Current IEEE 802, 802.11 rules documents </vt:lpstr>
      <vt:lpstr>Monday PM1 (continued) </vt:lpstr>
      <vt:lpstr>Monday PM1 (continued) </vt:lpstr>
      <vt:lpstr>TGmc Plan of Record - modified</vt:lpstr>
      <vt:lpstr>TGmc SB Planning</vt:lpstr>
      <vt:lpstr>Straw poll</vt:lpstr>
      <vt:lpstr>Motion 197  – Extended MCS Set</vt:lpstr>
      <vt:lpstr>Motion 198  – OWE</vt:lpstr>
      <vt:lpstr>Motion  – BSS type in SSW feedback subfield</vt:lpstr>
      <vt:lpstr>Motion 199  – ESP extended element ID change</vt:lpstr>
      <vt:lpstr>Motion 200  – Mon-Weds &amp; FLL CIDs</vt:lpstr>
      <vt:lpstr>Motion 201   –  Decoupling MU Beamformee</vt:lpstr>
      <vt:lpstr>Motion 202   –  Max #MSDU in DMG A-MSDU</vt:lpstr>
      <vt:lpstr>Straw poll – CID 7276</vt:lpstr>
      <vt:lpstr>March – May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2509</cp:revision>
  <cp:lastPrinted>1998-02-10T13:28:06Z</cp:lastPrinted>
  <dcterms:created xsi:type="dcterms:W3CDTF">2005-01-04T21:26:55Z</dcterms:created>
  <dcterms:modified xsi:type="dcterms:W3CDTF">2016-03-17T11:14:15Z</dcterms:modified>
</cp:coreProperties>
</file>