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8" r:id="rId3"/>
    <p:sldId id="417" r:id="rId4"/>
    <p:sldId id="589" r:id="rId5"/>
    <p:sldId id="517" r:id="rId6"/>
    <p:sldId id="579" r:id="rId7"/>
    <p:sldId id="557" r:id="rId8"/>
    <p:sldId id="580" r:id="rId9"/>
    <p:sldId id="587" r:id="rId10"/>
    <p:sldId id="590" r:id="rId11"/>
    <p:sldId id="592" r:id="rId12"/>
    <p:sldId id="591" r:id="rId13"/>
    <p:sldId id="596" r:id="rId14"/>
    <p:sldId id="593" r:id="rId15"/>
    <p:sldId id="595" r:id="rId16"/>
    <p:sldId id="298" r:id="rId17"/>
    <p:sldId id="516" r:id="rId18"/>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02" autoAdjust="0"/>
    <p:restoredTop sz="97842" autoAdjust="0"/>
  </p:normalViewPr>
  <p:slideViewPr>
    <p:cSldViewPr>
      <p:cViewPr>
        <p:scale>
          <a:sx n="90" d="100"/>
          <a:sy n="90" d="100"/>
        </p:scale>
        <p:origin x="-1320" y="-108"/>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802.11-16/0231r7</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802.11-16/0231r7</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2016</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802.11-16/0231r7</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802.11-16/0231r7</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17</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802.11-16/0231r7</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802.11-16/0231r7</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802.11-16/0231r7</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802.11-16/0231r7</a:t>
            </a:r>
            <a:endParaRPr lang="en-US" sz="1400" smtClean="0"/>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5</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5</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802.11-16/0231r7</a:t>
            </a:r>
            <a:endParaRPr lang="en-US" sz="1400" smtClean="0"/>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6</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6</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802.11-16/0231r7</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6/11-16-0220-03-000m-clause-20-extended-mcs-set.docx"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5/11-15-1184-07-000m-owe.doc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0406-02-000m-bss-type-in-ssw-feedback-subfield.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471-00-000m-esp-ie-format.doc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5/11-15-0565-38-000m-revmc-sb-mac-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hyperlink" Target="https://mentor.ieee.org/802.11/dcn/15/11-15-0665-26-000m-revmc-sb-gen-adhoc-comments.xls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15/11-15-0532-36-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PNP/approved/IEEE_802_Chairs_guidelines_v21.pdf" TargetMode="External"/><Relationship Id="rId3" Type="http://schemas.openxmlformats.org/officeDocument/2006/relationships/hyperlink" Target="https://development.standards.ieee.org/myproject/Public/mytools/mob/slideset.ppt"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ieee802.org/PNP/approved/IEEE_802_WG_PandP_v18.1.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OM_v18.pdf" TargetMode="External"/><Relationship Id="rId10" Type="http://schemas.openxmlformats.org/officeDocument/2006/relationships/hyperlink" Target="http://www.ieee802.org/11/Rules/rules.shtml" TargetMode="External"/><Relationship Id="rId4" Type="http://schemas.openxmlformats.org/officeDocument/2006/relationships/hyperlink" Target="http://standards.ieee.org/board/aud/LMSC.pdf" TargetMode="External"/><Relationship Id="rId9" Type="http://schemas.openxmlformats.org/officeDocument/2006/relationships/hyperlink" Target="https://mentor.ieee.org/802.11/dcn/14/11-14-0629-14-0000-802-11-operations-manual.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6/11-16-0244-01-000m-revmc-brc-telecon-minutes-feb-2016.docx"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s://mentor.ieee.org/802.11/dcn/13/11-13-0095-28-000m-editor-reports.pptx" TargetMode="External"/><Relationship Id="rId4" Type="http://schemas.openxmlformats.org/officeDocument/2006/relationships/hyperlink" Target="https://mentor.ieee.org/802.11/dcn/16/11-16-0249-00-000m-revmc-brc-minutes-for-f2f-feb-srt-hosted-ft-lauderdal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March 2016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2016-03-17</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805890967"/>
              </p:ext>
            </p:extLst>
          </p:nvPr>
        </p:nvGraphicFramePr>
        <p:xfrm>
          <a:off x="520700" y="2274888"/>
          <a:ext cx="8186738" cy="2520950"/>
        </p:xfrm>
        <a:graphic>
          <a:graphicData uri="http://schemas.openxmlformats.org/presentationml/2006/ole">
            <mc:AlternateContent xmlns:mc="http://schemas.openxmlformats.org/markup-compatibility/2006">
              <mc:Choice xmlns:v="urn:schemas-microsoft-com:vml" Requires="v">
                <p:oleObj spid="_x0000_s2946"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20700" y="2274888"/>
                        <a:ext cx="8186738"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10</a:t>
            </a:fld>
            <a:endParaRPr lang="en-US" altLang="en-US" sz="1200" b="0"/>
          </a:p>
        </p:txBody>
      </p:sp>
      <p:sp>
        <p:nvSpPr>
          <p:cNvPr id="9222" name="Rectangle 2"/>
          <p:cNvSpPr>
            <a:spLocks noGrp="1" noChangeArrowheads="1"/>
          </p:cNvSpPr>
          <p:nvPr>
            <p:ph type="title" idx="4294967295"/>
          </p:nvPr>
        </p:nvSpPr>
        <p:spPr>
          <a:xfrm>
            <a:off x="685800" y="457200"/>
            <a:ext cx="8153400" cy="1066800"/>
          </a:xfrm>
        </p:spPr>
        <p:txBody>
          <a:bodyPr/>
          <a:lstStyle/>
          <a:p>
            <a:r>
              <a:rPr lang="en-US" altLang="en-US" dirty="0" smtClean="0"/>
              <a:t>Motion 197  </a:t>
            </a:r>
            <a:r>
              <a:rPr lang="en-US" altLang="en-US" dirty="0" smtClean="0"/>
              <a:t>– </a:t>
            </a:r>
            <a:r>
              <a:rPr lang="en-US" altLang="en-US" dirty="0" smtClean="0"/>
              <a:t>Extended MCS Set</a:t>
            </a:r>
            <a:endParaRPr lang="en-US" altLang="en-US"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4876800"/>
          </a:xfrm>
        </p:spPr>
        <p:txBody>
          <a:bodyPr/>
          <a:lstStyle/>
          <a:p>
            <a:pPr>
              <a:lnSpc>
                <a:spcPct val="80000"/>
              </a:lnSpc>
            </a:pPr>
            <a:r>
              <a:rPr lang="en-US" altLang="en-US" sz="2800" dirty="0" smtClean="0"/>
              <a:t>Move to</a:t>
            </a:r>
          </a:p>
          <a:p>
            <a:pPr lvl="1">
              <a:lnSpc>
                <a:spcPct val="80000"/>
              </a:lnSpc>
            </a:pPr>
            <a:r>
              <a:rPr lang="en-US" altLang="en-US" dirty="0" smtClean="0"/>
              <a:t>Resolve CID 7142 as “revised” with a resolution of “Incorporate </a:t>
            </a:r>
            <a:r>
              <a:rPr lang="en-US" altLang="en-US" dirty="0" smtClean="0"/>
              <a:t>the text </a:t>
            </a:r>
            <a:r>
              <a:rPr lang="en-US" altLang="en-US" dirty="0"/>
              <a:t>changes in </a:t>
            </a:r>
            <a:r>
              <a:rPr lang="en-US" altLang="en-US" dirty="0">
                <a:hlinkClick r:id="rId3"/>
              </a:rPr>
              <a:t>https://</a:t>
            </a:r>
            <a:r>
              <a:rPr lang="en-US" altLang="en-US" dirty="0" smtClean="0">
                <a:hlinkClick r:id="rId3"/>
              </a:rPr>
              <a:t>mentor.ieee.org/802.11/dcn/16/11-16-0220-03-000m-clause-20-extended-mcs-set.docx</a:t>
            </a:r>
            <a:r>
              <a:rPr lang="en-US" altLang="en-US" dirty="0" smtClean="0"/>
              <a:t> into </a:t>
            </a:r>
            <a:r>
              <a:rPr lang="en-US" altLang="en-US" dirty="0" smtClean="0"/>
              <a:t>the </a:t>
            </a:r>
            <a:r>
              <a:rPr lang="en-US" altLang="en-US" dirty="0" err="1" smtClean="0"/>
              <a:t>TGmc</a:t>
            </a:r>
            <a:r>
              <a:rPr lang="en-US" altLang="en-US" dirty="0" smtClean="0"/>
              <a:t> draft.</a:t>
            </a:r>
          </a:p>
          <a:p>
            <a:pPr>
              <a:lnSpc>
                <a:spcPct val="80000"/>
              </a:lnSpc>
            </a:pPr>
            <a:endParaRPr lang="en-US" altLang="en-US" sz="2800" dirty="0"/>
          </a:p>
          <a:p>
            <a:pPr>
              <a:lnSpc>
                <a:spcPct val="80000"/>
              </a:lnSpc>
            </a:pPr>
            <a:endParaRPr lang="en-US" altLang="en-US" sz="2800" dirty="0" smtClean="0"/>
          </a:p>
          <a:p>
            <a:pPr>
              <a:lnSpc>
                <a:spcPct val="80000"/>
              </a:lnSpc>
            </a:pPr>
            <a:r>
              <a:rPr lang="en-US" altLang="en-US" sz="2800" dirty="0" smtClean="0"/>
              <a:t>Moved: </a:t>
            </a:r>
            <a:r>
              <a:rPr lang="en-US" altLang="en-US" sz="2800" dirty="0" smtClean="0"/>
              <a:t>Assaf Kasher</a:t>
            </a:r>
            <a:endParaRPr lang="en-US" altLang="en-US" sz="2800" dirty="0" smtClean="0"/>
          </a:p>
          <a:p>
            <a:pPr>
              <a:lnSpc>
                <a:spcPct val="80000"/>
              </a:lnSpc>
            </a:pPr>
            <a:r>
              <a:rPr lang="en-US" altLang="en-US" sz="2800" dirty="0" smtClean="0"/>
              <a:t>Seconded: </a:t>
            </a:r>
            <a:r>
              <a:rPr lang="en-US" altLang="en-US" sz="2800" dirty="0" err="1" smtClean="0"/>
              <a:t>Alecsander</a:t>
            </a:r>
            <a:r>
              <a:rPr lang="en-US" altLang="en-US" sz="2800" dirty="0" smtClean="0"/>
              <a:t> </a:t>
            </a:r>
            <a:r>
              <a:rPr lang="en-US" altLang="en-US" sz="2800" dirty="0" err="1" smtClean="0"/>
              <a:t>Eitan</a:t>
            </a:r>
            <a:endParaRPr lang="en-US" altLang="en-US" sz="2800" dirty="0" smtClean="0"/>
          </a:p>
          <a:p>
            <a:pPr>
              <a:lnSpc>
                <a:spcPct val="80000"/>
              </a:lnSpc>
            </a:pPr>
            <a:r>
              <a:rPr lang="en-US" altLang="en-US" sz="2800" dirty="0" smtClean="0"/>
              <a:t>Result: </a:t>
            </a:r>
            <a:r>
              <a:rPr lang="en-US" altLang="en-US" sz="2800" dirty="0" smtClean="0"/>
              <a:t>15-5-11 Motion Passes</a:t>
            </a:r>
            <a:endParaRPr lang="en-US" altLang="en-US" sz="1800" dirty="0"/>
          </a:p>
        </p:txBody>
      </p:sp>
    </p:spTree>
    <p:extLst>
      <p:ext uri="{BB962C8B-B14F-4D97-AF65-F5344CB8AC3E}">
        <p14:creationId xmlns:p14="http://schemas.microsoft.com/office/powerpoint/2010/main" val="3425081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685800" y="457200"/>
            <a:ext cx="8153400" cy="1066800"/>
          </a:xfrm>
        </p:spPr>
        <p:txBody>
          <a:bodyPr/>
          <a:lstStyle/>
          <a:p>
            <a:r>
              <a:rPr lang="en-US" altLang="en-US" dirty="0" smtClean="0"/>
              <a:t>Motion 198  </a:t>
            </a:r>
            <a:r>
              <a:rPr lang="en-US" altLang="en-US" dirty="0" smtClean="0"/>
              <a:t>– </a:t>
            </a:r>
            <a:r>
              <a:rPr lang="en-US" altLang="en-US" dirty="0" smtClean="0"/>
              <a:t>OWE</a:t>
            </a:r>
            <a:endParaRPr lang="en-US" altLang="en-US"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4876800"/>
          </a:xfrm>
        </p:spPr>
        <p:txBody>
          <a:bodyPr/>
          <a:lstStyle/>
          <a:p>
            <a:pPr>
              <a:lnSpc>
                <a:spcPct val="80000"/>
              </a:lnSpc>
            </a:pPr>
            <a:r>
              <a:rPr lang="en-US" altLang="en-US" sz="2800" dirty="0" smtClean="0"/>
              <a:t>Move to</a:t>
            </a:r>
          </a:p>
          <a:p>
            <a:pPr lvl="1">
              <a:lnSpc>
                <a:spcPct val="80000"/>
              </a:lnSpc>
            </a:pPr>
            <a:r>
              <a:rPr lang="en-US" altLang="en-US" dirty="0" smtClean="0"/>
              <a:t>Resolve CID 7160 as “revised” with a resolution of “Incorporate </a:t>
            </a:r>
            <a:r>
              <a:rPr lang="en-US" altLang="en-US" dirty="0" smtClean="0"/>
              <a:t>the text </a:t>
            </a:r>
            <a:r>
              <a:rPr lang="en-US" altLang="en-US" dirty="0"/>
              <a:t>changes in </a:t>
            </a:r>
            <a:r>
              <a:rPr lang="en-US" altLang="en-US" dirty="0">
                <a:hlinkClick r:id="rId3"/>
              </a:rPr>
              <a:t>https://</a:t>
            </a:r>
            <a:r>
              <a:rPr lang="en-US" altLang="en-US" dirty="0" smtClean="0">
                <a:hlinkClick r:id="rId3"/>
              </a:rPr>
              <a:t>mentor.ieee.org/802.11/dcn/15/11-15-1184-07-000m-owe.docx</a:t>
            </a:r>
            <a:r>
              <a:rPr lang="en-US" altLang="en-US" dirty="0" smtClean="0"/>
              <a:t> into </a:t>
            </a:r>
            <a:r>
              <a:rPr lang="en-US" altLang="en-US" dirty="0" smtClean="0"/>
              <a:t>the </a:t>
            </a:r>
            <a:r>
              <a:rPr lang="en-US" altLang="en-US" dirty="0" err="1" smtClean="0"/>
              <a:t>TGmc</a:t>
            </a:r>
            <a:r>
              <a:rPr lang="en-US" altLang="en-US" dirty="0" smtClean="0"/>
              <a:t> draft.</a:t>
            </a:r>
          </a:p>
          <a:p>
            <a:pPr>
              <a:lnSpc>
                <a:spcPct val="80000"/>
              </a:lnSpc>
            </a:pPr>
            <a:endParaRPr lang="en-US" altLang="en-US" sz="2800" dirty="0"/>
          </a:p>
          <a:p>
            <a:pPr>
              <a:lnSpc>
                <a:spcPct val="80000"/>
              </a:lnSpc>
            </a:pPr>
            <a:endParaRPr lang="en-US" altLang="en-US" sz="2800" dirty="0" smtClean="0"/>
          </a:p>
          <a:p>
            <a:pPr>
              <a:lnSpc>
                <a:spcPct val="80000"/>
              </a:lnSpc>
            </a:pPr>
            <a:r>
              <a:rPr lang="en-US" altLang="en-US" sz="2800" dirty="0" smtClean="0"/>
              <a:t>Moved: </a:t>
            </a:r>
            <a:r>
              <a:rPr lang="en-US" altLang="en-US" sz="2800" dirty="0" smtClean="0"/>
              <a:t>Dan Harkins</a:t>
            </a:r>
            <a:endParaRPr lang="en-US" altLang="en-US" sz="2800" dirty="0" smtClean="0"/>
          </a:p>
          <a:p>
            <a:pPr>
              <a:lnSpc>
                <a:spcPct val="80000"/>
              </a:lnSpc>
            </a:pPr>
            <a:r>
              <a:rPr lang="en-US" altLang="en-US" sz="2800" dirty="0" smtClean="0"/>
              <a:t>Seconded: </a:t>
            </a:r>
            <a:r>
              <a:rPr lang="en-US" altLang="en-US" sz="2800" dirty="0" smtClean="0"/>
              <a:t>Guido Hiertz</a:t>
            </a:r>
          </a:p>
          <a:p>
            <a:pPr>
              <a:lnSpc>
                <a:spcPct val="80000"/>
              </a:lnSpc>
            </a:pPr>
            <a:r>
              <a:rPr lang="en-US" altLang="en-US" sz="2800" dirty="0" smtClean="0"/>
              <a:t>Result: 16-7-7 Motion fails</a:t>
            </a:r>
            <a:endParaRPr lang="en-US" altLang="en-US" sz="1800" dirty="0"/>
          </a:p>
        </p:txBody>
      </p:sp>
    </p:spTree>
    <p:extLst>
      <p:ext uri="{BB962C8B-B14F-4D97-AF65-F5344CB8AC3E}">
        <p14:creationId xmlns:p14="http://schemas.microsoft.com/office/powerpoint/2010/main" val="1843970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685800" y="457200"/>
            <a:ext cx="8153400" cy="1066800"/>
          </a:xfrm>
        </p:spPr>
        <p:txBody>
          <a:bodyPr/>
          <a:lstStyle/>
          <a:p>
            <a:r>
              <a:rPr lang="en-US" altLang="en-US" dirty="0" smtClean="0"/>
              <a:t>Motion  – </a:t>
            </a:r>
            <a:r>
              <a:rPr lang="en-US" dirty="0"/>
              <a:t>BSS type in SSW feedback subfield</a:t>
            </a:r>
            <a:endParaRPr lang="en-US" altLang="en-US"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4876800"/>
          </a:xfrm>
        </p:spPr>
        <p:txBody>
          <a:bodyPr/>
          <a:lstStyle/>
          <a:p>
            <a:pPr>
              <a:lnSpc>
                <a:spcPct val="80000"/>
              </a:lnSpc>
            </a:pPr>
            <a:r>
              <a:rPr lang="en-US" altLang="en-US" sz="2800" dirty="0" smtClean="0"/>
              <a:t>Move to</a:t>
            </a:r>
          </a:p>
          <a:p>
            <a:pPr lvl="1">
              <a:lnSpc>
                <a:spcPct val="80000"/>
              </a:lnSpc>
            </a:pPr>
            <a:r>
              <a:rPr lang="en-US" altLang="en-US" dirty="0" smtClean="0"/>
              <a:t>Incorporate the text </a:t>
            </a:r>
            <a:r>
              <a:rPr lang="en-US" altLang="en-US" dirty="0"/>
              <a:t>changes in </a:t>
            </a:r>
            <a:r>
              <a:rPr lang="en-US" altLang="en-US" dirty="0">
                <a:hlinkClick r:id="rId3"/>
              </a:rPr>
              <a:t>https://</a:t>
            </a:r>
            <a:r>
              <a:rPr lang="en-US" altLang="en-US" dirty="0" smtClean="0">
                <a:hlinkClick r:id="rId3"/>
              </a:rPr>
              <a:t>mentor.ieee.org/802.11/dcn/16/11-16-0406-02-000m-bss-type-in-ssw-feedback-subfield.docx</a:t>
            </a:r>
            <a:r>
              <a:rPr lang="en-US" altLang="en-US" dirty="0" smtClean="0"/>
              <a:t> into the </a:t>
            </a:r>
            <a:r>
              <a:rPr lang="en-US" altLang="en-US" dirty="0" err="1" smtClean="0"/>
              <a:t>TGmc</a:t>
            </a:r>
            <a:r>
              <a:rPr lang="en-US" altLang="en-US" dirty="0" smtClean="0"/>
              <a:t> draft.</a:t>
            </a:r>
          </a:p>
          <a:p>
            <a:pPr>
              <a:lnSpc>
                <a:spcPct val="80000"/>
              </a:lnSpc>
            </a:pPr>
            <a:endParaRPr lang="en-US" altLang="en-US" sz="2800" dirty="0"/>
          </a:p>
          <a:p>
            <a:pPr>
              <a:lnSpc>
                <a:spcPct val="80000"/>
              </a:lnSpc>
            </a:pPr>
            <a:endParaRPr lang="en-US" altLang="en-US" sz="2800" dirty="0" smtClean="0"/>
          </a:p>
          <a:p>
            <a:pPr>
              <a:lnSpc>
                <a:spcPct val="80000"/>
              </a:lnSpc>
            </a:pPr>
            <a:r>
              <a:rPr lang="en-US" altLang="en-US" sz="2800" dirty="0" smtClean="0"/>
              <a:t>Moved: Solomon </a:t>
            </a:r>
            <a:r>
              <a:rPr lang="en-US" altLang="en-US" sz="2800" dirty="0" smtClean="0"/>
              <a:t>Trainin asked to defer/pull</a:t>
            </a:r>
            <a:endParaRPr lang="en-US" altLang="en-US" sz="2800" dirty="0" smtClean="0"/>
          </a:p>
          <a:p>
            <a:pPr>
              <a:lnSpc>
                <a:spcPct val="80000"/>
              </a:lnSpc>
            </a:pPr>
            <a:r>
              <a:rPr lang="en-US" altLang="en-US" sz="2800" dirty="0" smtClean="0"/>
              <a:t>Seconded: </a:t>
            </a:r>
          </a:p>
          <a:p>
            <a:pPr>
              <a:lnSpc>
                <a:spcPct val="80000"/>
              </a:lnSpc>
            </a:pPr>
            <a:r>
              <a:rPr lang="en-US" altLang="en-US" sz="2800" dirty="0" smtClean="0"/>
              <a:t>Result: </a:t>
            </a:r>
            <a:endParaRPr lang="en-US" altLang="en-US" sz="1800" dirty="0"/>
          </a:p>
        </p:txBody>
      </p:sp>
    </p:spTree>
    <p:extLst>
      <p:ext uri="{BB962C8B-B14F-4D97-AF65-F5344CB8AC3E}">
        <p14:creationId xmlns:p14="http://schemas.microsoft.com/office/powerpoint/2010/main" val="2501194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13</a:t>
            </a:fld>
            <a:endParaRPr lang="en-US" altLang="en-US" sz="1200" b="0"/>
          </a:p>
        </p:txBody>
      </p:sp>
      <p:sp>
        <p:nvSpPr>
          <p:cNvPr id="9222" name="Rectangle 2"/>
          <p:cNvSpPr>
            <a:spLocks noGrp="1" noChangeArrowheads="1"/>
          </p:cNvSpPr>
          <p:nvPr>
            <p:ph type="title" idx="4294967295"/>
          </p:nvPr>
        </p:nvSpPr>
        <p:spPr>
          <a:xfrm>
            <a:off x="685800" y="457200"/>
            <a:ext cx="8153400" cy="1066800"/>
          </a:xfrm>
        </p:spPr>
        <p:txBody>
          <a:bodyPr/>
          <a:lstStyle/>
          <a:p>
            <a:r>
              <a:rPr lang="en-US" altLang="en-US" dirty="0" smtClean="0"/>
              <a:t>Motion  – </a:t>
            </a:r>
            <a:r>
              <a:rPr lang="en-US" dirty="0" smtClean="0"/>
              <a:t>ESP extended element ID change</a:t>
            </a:r>
            <a:endParaRPr lang="en-US" altLang="en-US"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4876800"/>
          </a:xfrm>
        </p:spPr>
        <p:txBody>
          <a:bodyPr/>
          <a:lstStyle/>
          <a:p>
            <a:pPr>
              <a:lnSpc>
                <a:spcPct val="80000"/>
              </a:lnSpc>
            </a:pPr>
            <a:r>
              <a:rPr lang="en-US" altLang="en-US" sz="2800" dirty="0" smtClean="0"/>
              <a:t>Move to</a:t>
            </a:r>
          </a:p>
          <a:p>
            <a:pPr lvl="1">
              <a:lnSpc>
                <a:spcPct val="80000"/>
              </a:lnSpc>
            </a:pPr>
            <a:r>
              <a:rPr lang="en-US" altLang="en-US" dirty="0" smtClean="0"/>
              <a:t>Incorporate the text </a:t>
            </a:r>
            <a:r>
              <a:rPr lang="en-US" altLang="en-US" dirty="0"/>
              <a:t>changes in </a:t>
            </a:r>
            <a:r>
              <a:rPr lang="en-US" altLang="en-US" dirty="0">
                <a:hlinkClick r:id="rId3"/>
              </a:rPr>
              <a:t>https://</a:t>
            </a:r>
            <a:r>
              <a:rPr lang="en-US" altLang="en-US" dirty="0" smtClean="0">
                <a:hlinkClick r:id="rId3"/>
              </a:rPr>
              <a:t>mentor.ieee.org/802.11/dcn/16/11-16-0471-00-000m-esp-ie-format.docx</a:t>
            </a:r>
            <a:r>
              <a:rPr lang="en-US" altLang="en-US" dirty="0" smtClean="0"/>
              <a:t>   into </a:t>
            </a:r>
            <a:r>
              <a:rPr lang="en-US" altLang="en-US" dirty="0" smtClean="0"/>
              <a:t>the </a:t>
            </a:r>
            <a:r>
              <a:rPr lang="en-US" altLang="en-US" dirty="0" err="1" smtClean="0"/>
              <a:t>TGmc</a:t>
            </a:r>
            <a:r>
              <a:rPr lang="en-US" altLang="en-US" dirty="0" smtClean="0"/>
              <a:t> draft.</a:t>
            </a:r>
          </a:p>
          <a:p>
            <a:pPr>
              <a:lnSpc>
                <a:spcPct val="80000"/>
              </a:lnSpc>
            </a:pPr>
            <a:endParaRPr lang="en-US" altLang="en-US" sz="2800" dirty="0"/>
          </a:p>
          <a:p>
            <a:pPr>
              <a:lnSpc>
                <a:spcPct val="80000"/>
              </a:lnSpc>
            </a:pPr>
            <a:endParaRPr lang="en-US" altLang="en-US" sz="2800" dirty="0" smtClean="0"/>
          </a:p>
          <a:p>
            <a:pPr>
              <a:lnSpc>
                <a:spcPct val="80000"/>
              </a:lnSpc>
            </a:pPr>
            <a:r>
              <a:rPr lang="en-US" altLang="en-US" sz="2800" dirty="0" smtClean="0"/>
              <a:t>Moved: </a:t>
            </a:r>
            <a:r>
              <a:rPr lang="en-US" altLang="en-US" sz="2800" dirty="0" smtClean="0"/>
              <a:t>Matthew Fischer</a:t>
            </a:r>
            <a:endParaRPr lang="en-US" altLang="en-US" sz="2800" dirty="0" smtClean="0"/>
          </a:p>
          <a:p>
            <a:pPr>
              <a:lnSpc>
                <a:spcPct val="80000"/>
              </a:lnSpc>
            </a:pPr>
            <a:r>
              <a:rPr lang="en-US" altLang="en-US" sz="2800" dirty="0" smtClean="0"/>
              <a:t>Seconded: </a:t>
            </a:r>
          </a:p>
          <a:p>
            <a:pPr>
              <a:lnSpc>
                <a:spcPct val="80000"/>
              </a:lnSpc>
            </a:pPr>
            <a:r>
              <a:rPr lang="en-US" altLang="en-US" sz="2800" dirty="0" smtClean="0"/>
              <a:t>Result: </a:t>
            </a:r>
            <a:endParaRPr lang="en-US" altLang="en-US" sz="1800" dirty="0"/>
          </a:p>
        </p:txBody>
      </p:sp>
    </p:spTree>
    <p:extLst>
      <p:ext uri="{BB962C8B-B14F-4D97-AF65-F5344CB8AC3E}">
        <p14:creationId xmlns:p14="http://schemas.microsoft.com/office/powerpoint/2010/main" val="1942289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14</a:t>
            </a:fld>
            <a:endParaRPr lang="en-US" altLang="en-US" sz="1200" b="0"/>
          </a:p>
        </p:txBody>
      </p:sp>
      <p:sp>
        <p:nvSpPr>
          <p:cNvPr id="9222" name="Rectangle 2"/>
          <p:cNvSpPr>
            <a:spLocks noGrp="1" noChangeArrowheads="1"/>
          </p:cNvSpPr>
          <p:nvPr>
            <p:ph type="title" idx="4294967295"/>
          </p:nvPr>
        </p:nvSpPr>
        <p:spPr>
          <a:xfrm>
            <a:off x="685800" y="457200"/>
            <a:ext cx="8153400" cy="1066800"/>
          </a:xfrm>
        </p:spPr>
        <p:txBody>
          <a:bodyPr/>
          <a:lstStyle/>
          <a:p>
            <a:r>
              <a:rPr lang="en-US" altLang="en-US" dirty="0" smtClean="0"/>
              <a:t>Motion  – </a:t>
            </a:r>
            <a:r>
              <a:rPr lang="en-US" altLang="en-US" dirty="0" smtClean="0"/>
              <a:t>Mon-Weds &amp; FLL CIDs</a:t>
            </a:r>
            <a:endParaRPr lang="en-US" altLang="en-US"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4876800"/>
          </a:xfrm>
        </p:spPr>
        <p:txBody>
          <a:bodyPr/>
          <a:lstStyle/>
          <a:p>
            <a:pPr>
              <a:lnSpc>
                <a:spcPct val="80000"/>
              </a:lnSpc>
            </a:pPr>
            <a:r>
              <a:rPr lang="en-US" altLang="en-US" sz="2800" dirty="0" smtClean="0"/>
              <a:t>Move </a:t>
            </a:r>
            <a:r>
              <a:rPr lang="en-US" altLang="en-US" sz="2800" dirty="0" smtClean="0"/>
              <a:t>to approve the comment resolutions in the</a:t>
            </a:r>
            <a:endParaRPr lang="en-US" altLang="en-US" sz="2800" dirty="0" smtClean="0"/>
          </a:p>
          <a:p>
            <a:pPr lvl="1">
              <a:lnSpc>
                <a:spcPct val="80000"/>
              </a:lnSpc>
            </a:pPr>
            <a:r>
              <a:rPr lang="en-US" altLang="en-US" dirty="0" smtClean="0"/>
              <a:t>“</a:t>
            </a:r>
            <a:r>
              <a:rPr lang="en-US" altLang="en-US" dirty="0" smtClean="0"/>
              <a:t>Motion MAC-BP” and “Motion MAC-BO”</a:t>
            </a:r>
            <a:r>
              <a:rPr lang="en-US" altLang="en-US" dirty="0" smtClean="0"/>
              <a:t> </a:t>
            </a:r>
            <a:r>
              <a:rPr lang="en-US" altLang="en-US" dirty="0"/>
              <a:t>in </a:t>
            </a:r>
            <a:r>
              <a:rPr lang="en-US" altLang="en-US" dirty="0">
                <a:hlinkClick r:id="rId3"/>
              </a:rPr>
              <a:t>https://</a:t>
            </a:r>
            <a:r>
              <a:rPr lang="en-US" altLang="en-US" dirty="0" smtClean="0">
                <a:hlinkClick r:id="rId3"/>
              </a:rPr>
              <a:t>mentor.ieee.org/802.11/dcn/15/11-15-0565-38-000m-revmc-sb-mac-comments.xls</a:t>
            </a:r>
            <a:r>
              <a:rPr lang="en-US" altLang="en-US" dirty="0" smtClean="0"/>
              <a:t> except for CIDs 7220 and 7153</a:t>
            </a:r>
          </a:p>
          <a:p>
            <a:pPr lvl="1">
              <a:lnSpc>
                <a:spcPct val="80000"/>
              </a:lnSpc>
            </a:pPr>
            <a:r>
              <a:rPr lang="en-US" altLang="en-US" dirty="0" smtClean="0"/>
              <a:t>“</a:t>
            </a:r>
            <a:r>
              <a:rPr lang="en-US" altLang="en-US" dirty="0"/>
              <a:t>GEN Macau-A” in </a:t>
            </a:r>
            <a:r>
              <a:rPr lang="en-US" altLang="en-US" dirty="0">
                <a:hlinkClick r:id="rId4"/>
              </a:rPr>
              <a:t>https://</a:t>
            </a:r>
            <a:r>
              <a:rPr lang="en-US" altLang="en-US" dirty="0" smtClean="0">
                <a:hlinkClick r:id="rId4"/>
              </a:rPr>
              <a:t>mentor.ieee.org/802.11/dcn/15/11-15-0665-26-000m-revmc-sb-gen-adhoc-comments.xlsx</a:t>
            </a:r>
            <a:r>
              <a:rPr lang="en-US" altLang="en-US" dirty="0" smtClean="0"/>
              <a:t> and</a:t>
            </a:r>
          </a:p>
          <a:p>
            <a:pPr lvl="1">
              <a:lnSpc>
                <a:spcPct val="80000"/>
              </a:lnSpc>
            </a:pPr>
            <a:r>
              <a:rPr lang="en-US" altLang="en-US" dirty="0" smtClean="0"/>
              <a:t>“Editorials – Ready for motion</a:t>
            </a:r>
            <a:r>
              <a:rPr lang="en-US" altLang="en-US" dirty="0"/>
              <a:t>” in https://</a:t>
            </a:r>
            <a:r>
              <a:rPr lang="en-US" altLang="en-US" dirty="0" smtClean="0"/>
              <a:t>mentor.ieee.org/802.11/dcn/15/11-15-0532-37-000m-revmc-sponsor-ballot-comments.xls </a:t>
            </a:r>
          </a:p>
          <a:p>
            <a:pPr lvl="1">
              <a:lnSpc>
                <a:spcPct val="80000"/>
              </a:lnSpc>
            </a:pPr>
            <a:endParaRPr lang="en-US" altLang="en-US" dirty="0"/>
          </a:p>
          <a:p>
            <a:pPr lvl="1">
              <a:lnSpc>
                <a:spcPct val="80000"/>
              </a:lnSpc>
            </a:pPr>
            <a:r>
              <a:rPr lang="en-US" altLang="en-US" dirty="0" smtClean="0"/>
              <a:t>And incorporate the text changes into the </a:t>
            </a:r>
            <a:r>
              <a:rPr lang="en-US" altLang="en-US" dirty="0" err="1" smtClean="0"/>
              <a:t>TGmc</a:t>
            </a:r>
            <a:r>
              <a:rPr lang="en-US" altLang="en-US" dirty="0" smtClean="0"/>
              <a:t> draft</a:t>
            </a:r>
            <a:endParaRPr lang="en-US" altLang="en-US" dirty="0" smtClean="0"/>
          </a:p>
          <a:p>
            <a:pPr>
              <a:lnSpc>
                <a:spcPct val="80000"/>
              </a:lnSpc>
            </a:pPr>
            <a:endParaRPr lang="en-US" altLang="en-US" sz="2800" dirty="0"/>
          </a:p>
          <a:p>
            <a:pPr>
              <a:lnSpc>
                <a:spcPct val="80000"/>
              </a:lnSpc>
            </a:pPr>
            <a:r>
              <a:rPr lang="en-US" altLang="en-US" sz="2800" dirty="0" smtClean="0"/>
              <a:t>Moved</a:t>
            </a:r>
            <a:r>
              <a:rPr lang="en-US" altLang="en-US" sz="2800" dirty="0" smtClean="0"/>
              <a:t>: </a:t>
            </a:r>
          </a:p>
          <a:p>
            <a:pPr>
              <a:lnSpc>
                <a:spcPct val="80000"/>
              </a:lnSpc>
            </a:pPr>
            <a:r>
              <a:rPr lang="en-US" altLang="en-US" sz="2800" dirty="0" smtClean="0"/>
              <a:t>Seconded: </a:t>
            </a:r>
          </a:p>
          <a:p>
            <a:pPr>
              <a:lnSpc>
                <a:spcPct val="80000"/>
              </a:lnSpc>
            </a:pPr>
            <a:r>
              <a:rPr lang="en-US" altLang="en-US" sz="2800" dirty="0" smtClean="0"/>
              <a:t>Result: </a:t>
            </a:r>
            <a:endParaRPr lang="en-US" altLang="en-US" sz="1800" dirty="0"/>
          </a:p>
        </p:txBody>
      </p:sp>
    </p:spTree>
    <p:extLst>
      <p:ext uri="{BB962C8B-B14F-4D97-AF65-F5344CB8AC3E}">
        <p14:creationId xmlns:p14="http://schemas.microsoft.com/office/powerpoint/2010/main" val="4261309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15</a:t>
            </a:fld>
            <a:endParaRPr lang="en-US" altLang="en-US" sz="1200" b="0"/>
          </a:p>
        </p:txBody>
      </p:sp>
      <p:sp>
        <p:nvSpPr>
          <p:cNvPr id="9222" name="Rectangle 2"/>
          <p:cNvSpPr>
            <a:spLocks noGrp="1" noChangeArrowheads="1"/>
          </p:cNvSpPr>
          <p:nvPr>
            <p:ph type="title" idx="4294967295"/>
          </p:nvPr>
        </p:nvSpPr>
        <p:spPr>
          <a:xfrm>
            <a:off x="685800" y="609600"/>
            <a:ext cx="8153400" cy="1066800"/>
          </a:xfrm>
        </p:spPr>
        <p:txBody>
          <a:bodyPr/>
          <a:lstStyle/>
          <a:p>
            <a:r>
              <a:rPr lang="en-US" altLang="en-US" sz="2800" dirty="0" smtClean="0"/>
              <a:t>Motion   </a:t>
            </a:r>
            <a:r>
              <a:rPr lang="en-US" altLang="en-US" sz="2800" dirty="0" smtClean="0"/>
              <a:t>– </a:t>
            </a:r>
            <a:r>
              <a:rPr lang="en-US" altLang="en-US" sz="2800" dirty="0"/>
              <a:t> </a:t>
            </a:r>
            <a:r>
              <a:rPr lang="en-US" altLang="en-US" sz="2800" dirty="0" smtClean="0"/>
              <a:t>Decoupling MU </a:t>
            </a:r>
            <a:r>
              <a:rPr lang="en-US" altLang="en-US" sz="2800" dirty="0" err="1" smtClean="0"/>
              <a:t>Beamformee</a:t>
            </a:r>
            <a:endParaRPr lang="en-US" altLang="en-US" sz="2800"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6172200"/>
          </a:xfrm>
        </p:spPr>
        <p:txBody>
          <a:bodyPr/>
          <a:lstStyle/>
          <a:p>
            <a:pPr>
              <a:lnSpc>
                <a:spcPct val="80000"/>
              </a:lnSpc>
            </a:pPr>
            <a:r>
              <a:rPr lang="en-US" altLang="en-US" dirty="0" smtClean="0"/>
              <a:t>Move to</a:t>
            </a:r>
          </a:p>
          <a:p>
            <a:pPr lvl="1">
              <a:lnSpc>
                <a:spcPct val="80000"/>
              </a:lnSpc>
            </a:pPr>
            <a:r>
              <a:rPr lang="en-US" altLang="en-US" sz="1800" dirty="0" smtClean="0"/>
              <a:t>Resolve </a:t>
            </a:r>
            <a:r>
              <a:rPr lang="en-US" sz="1800" dirty="0" smtClean="0"/>
              <a:t>CIDs </a:t>
            </a:r>
            <a:r>
              <a:rPr lang="en-US" sz="1800" dirty="0"/>
              <a:t>7166, 7167, 7168 (MAC), and 7169 (MAC): </a:t>
            </a:r>
            <a:r>
              <a:rPr lang="en-US" altLang="en-US" sz="1800" dirty="0" smtClean="0"/>
              <a:t>as “revised” with a resolution of “Rejected” and a reason of:</a:t>
            </a:r>
          </a:p>
          <a:p>
            <a:pPr marL="457200" lvl="1" indent="0">
              <a:lnSpc>
                <a:spcPct val="80000"/>
              </a:lnSpc>
              <a:buNone/>
            </a:pPr>
            <a:r>
              <a:rPr lang="en-US" sz="1200" dirty="0" smtClean="0"/>
              <a:t>“The comment does not indicate an error in the change introduced by the resolution to CID 5879.  The change 	made by CID 5879 is in scope of a revision project. </a:t>
            </a:r>
            <a:br>
              <a:rPr lang="en-US" sz="1200" dirty="0" smtClean="0"/>
            </a:br>
            <a:r>
              <a:rPr lang="en-US" sz="1200" dirty="0" smtClean="0"/>
              <a:t/>
            </a:r>
            <a:br>
              <a:rPr lang="en-US" sz="1200" dirty="0" smtClean="0"/>
            </a:br>
            <a:r>
              <a:rPr lang="en-US" sz="1200" dirty="0" smtClean="0"/>
              <a:t>Regarding specific changes made related to </a:t>
            </a:r>
            <a:r>
              <a:rPr lang="en-US" sz="1200" dirty="0"/>
              <a:t>decoupling MU </a:t>
            </a:r>
            <a:r>
              <a:rPr lang="en-US" sz="1200" dirty="0" err="1"/>
              <a:t>Beamformee</a:t>
            </a:r>
            <a:r>
              <a:rPr lang="en-US" sz="1200" dirty="0"/>
              <a:t> Sounding capability  from MU PPDU reception </a:t>
            </a:r>
            <a:r>
              <a:rPr lang="en-US" sz="1200" dirty="0" smtClean="0"/>
              <a:t>capability</a:t>
            </a:r>
            <a:r>
              <a:rPr lang="en-US" sz="1200" dirty="0"/>
              <a:t>,</a:t>
            </a:r>
            <a:r>
              <a:rPr lang="en-US" sz="1200" dirty="0" smtClean="0"/>
              <a:t> the exact determination of the beamforming matrix by the AP has always been outside the scope of the standard. The AP controls the number of streams that a STA will feed back. As such, it can continue to operate as it did before the text changes and no extra processing or complexity results from the changes made with the resolution of CID 5879. The change is fully backwards compatible with current devices.” </a:t>
            </a:r>
          </a:p>
          <a:p>
            <a:pPr>
              <a:lnSpc>
                <a:spcPct val="80000"/>
              </a:lnSpc>
            </a:pPr>
            <a:endParaRPr lang="en-US" altLang="en-US" dirty="0" smtClean="0"/>
          </a:p>
          <a:p>
            <a:pPr>
              <a:lnSpc>
                <a:spcPct val="80000"/>
              </a:lnSpc>
            </a:pPr>
            <a:r>
              <a:rPr lang="en-US" altLang="en-US" dirty="0" smtClean="0"/>
              <a:t>Moved</a:t>
            </a:r>
            <a:r>
              <a:rPr lang="en-US" altLang="en-US" dirty="0" smtClean="0"/>
              <a:t>: </a:t>
            </a:r>
            <a:r>
              <a:rPr lang="en-US" altLang="en-US" dirty="0" err="1" smtClean="0"/>
              <a:t>Sigurd</a:t>
            </a:r>
            <a:r>
              <a:rPr lang="en-US" altLang="en-US" dirty="0"/>
              <a:t> </a:t>
            </a:r>
            <a:r>
              <a:rPr lang="en-US" altLang="en-US" dirty="0" err="1"/>
              <a:t>Schelstraete</a:t>
            </a:r>
            <a:endParaRPr lang="en-US" altLang="en-US" dirty="0" smtClean="0"/>
          </a:p>
          <a:p>
            <a:pPr>
              <a:lnSpc>
                <a:spcPct val="80000"/>
              </a:lnSpc>
            </a:pPr>
            <a:r>
              <a:rPr lang="en-US" altLang="en-US" dirty="0" smtClean="0"/>
              <a:t>Seconded: </a:t>
            </a:r>
          </a:p>
          <a:p>
            <a:pPr>
              <a:lnSpc>
                <a:spcPct val="80000"/>
              </a:lnSpc>
            </a:pPr>
            <a:r>
              <a:rPr lang="en-US" altLang="en-US" dirty="0" smtClean="0"/>
              <a:t>Result: </a:t>
            </a:r>
            <a:endParaRPr lang="en-US" altLang="en-US" sz="1600" dirty="0"/>
          </a:p>
        </p:txBody>
      </p:sp>
    </p:spTree>
    <p:extLst>
      <p:ext uri="{BB962C8B-B14F-4D97-AF65-F5344CB8AC3E}">
        <p14:creationId xmlns:p14="http://schemas.microsoft.com/office/powerpoint/2010/main" val="2158350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p:txBody>
          <a:bodyPr/>
          <a:lstStyle/>
          <a:p>
            <a:r>
              <a:rPr lang="en-US" altLang="en-US" dirty="0" smtClean="0"/>
              <a:t>March – May 2016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sz="2000" dirty="0" smtClean="0"/>
              <a:t>Objectives: Initial Recirculation Sponsor Ballot comment resolution and Second recirculation</a:t>
            </a:r>
          </a:p>
          <a:p>
            <a:r>
              <a:rPr lang="en-US" altLang="en-US" sz="2000" dirty="0" smtClean="0"/>
              <a:t>Conference </a:t>
            </a:r>
            <a:r>
              <a:rPr lang="en-US" altLang="en-US" sz="2000" dirty="0"/>
              <a:t>c</a:t>
            </a:r>
            <a:r>
              <a:rPr lang="en-US" altLang="en-US" sz="2000" dirty="0" smtClean="0"/>
              <a:t>alls 10am Eastern  </a:t>
            </a:r>
            <a:r>
              <a:rPr lang="en-US" altLang="en-US" sz="2000" dirty="0" smtClean="0"/>
              <a:t>3 </a:t>
            </a:r>
            <a:r>
              <a:rPr lang="en-US" altLang="en-US" sz="2000" dirty="0" smtClean="0"/>
              <a:t>hours </a:t>
            </a:r>
          </a:p>
          <a:p>
            <a:pPr lvl="1"/>
            <a:r>
              <a:rPr lang="en-US" altLang="en-US" sz="1800" dirty="0" smtClean="0"/>
              <a:t>Friday April </a:t>
            </a:r>
            <a:r>
              <a:rPr lang="en-US" altLang="en-US" sz="1800" dirty="0" smtClean="0"/>
              <a:t>1, 15, </a:t>
            </a:r>
            <a:r>
              <a:rPr lang="en-US" altLang="en-US" sz="1800" dirty="0" smtClean="0"/>
              <a:t> Thursday April 21, May 6, 13</a:t>
            </a:r>
            <a:endParaRPr lang="en-US" altLang="en-US" sz="1800" dirty="0" smtClean="0"/>
          </a:p>
          <a:p>
            <a:r>
              <a:rPr lang="en-US" altLang="en-US" sz="2000" dirty="0" smtClean="0"/>
              <a:t>Ballot Resolution Committee meeting – </a:t>
            </a:r>
          </a:p>
          <a:p>
            <a:pPr lvl="1"/>
            <a:r>
              <a:rPr lang="en-US" altLang="en-US" sz="1800" dirty="0" smtClean="0"/>
              <a:t>Week April 22 (Cambridge) – </a:t>
            </a:r>
            <a:r>
              <a:rPr lang="en-US" altLang="en-US" sz="1800" dirty="0" smtClean="0"/>
              <a:t>Monday -Thursday  April 25-28</a:t>
            </a:r>
            <a:endParaRPr lang="en-US" altLang="en-US" sz="1800" dirty="0" smtClean="0"/>
          </a:p>
          <a:p>
            <a:r>
              <a:rPr lang="en-US" altLang="en-US" sz="2000" dirty="0" smtClean="0"/>
              <a:t>Schedule review</a:t>
            </a:r>
          </a:p>
          <a:p>
            <a:r>
              <a:rPr lang="en-US" altLang="en-US" sz="2000" dirty="0" smtClean="0"/>
              <a:t>Availability of 11mc in the IEEE store</a:t>
            </a:r>
          </a:p>
          <a:p>
            <a:pPr lvl="1"/>
            <a:r>
              <a:rPr lang="en-US" altLang="en-US" sz="1800" dirty="0" smtClean="0"/>
              <a:t>D5.0 is available (add D5.0 after SB approval), </a:t>
            </a:r>
            <a:r>
              <a:rPr lang="en-US" altLang="en-US" sz="1800" dirty="0"/>
              <a:t>see </a:t>
            </a:r>
            <a:r>
              <a:rPr lang="en-US" altLang="en-US" sz="1800" dirty="0">
                <a:hlinkClick r:id="rId3"/>
              </a:rPr>
              <a:t>http://</a:t>
            </a:r>
            <a:r>
              <a:rPr lang="en-US" altLang="en-US" sz="1800" dirty="0" smtClean="0">
                <a:hlinkClick r:id="rId3"/>
              </a:rPr>
              <a:t>www.techstreet.com/ieee/products/1867583</a:t>
            </a:r>
            <a:r>
              <a:rPr lang="en-US" altLang="en-US" sz="1800" dirty="0" smtClean="0"/>
              <a:t> </a:t>
            </a:r>
          </a:p>
          <a:p>
            <a:r>
              <a:rPr lang="en-US" altLang="en-US" sz="2000" dirty="0" smtClean="0"/>
              <a:t>Forward to ISO JTC1/SC6 WG1</a:t>
            </a:r>
          </a:p>
          <a:p>
            <a:pPr lvl="1"/>
            <a:r>
              <a:rPr lang="en-US" altLang="en-US" sz="1800" dirty="0" smtClean="0"/>
              <a:t>D5.0 forwarded; D6.0 will be forwarded upon SB approval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17</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mentor.ieee.org/802.11/dcn/15/11-15-0532-36-000m-revmc-sponsor-ballot-comments.xls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March 2016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524000"/>
            <a:ext cx="4010025"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Monday </a:t>
            </a:r>
            <a:r>
              <a:rPr lang="en-US" altLang="en-US" sz="1800" dirty="0"/>
              <a:t>PM1 (Room </a:t>
            </a:r>
            <a:r>
              <a:rPr lang="en-US" altLang="en-US" sz="1800" dirty="0" smtClean="0"/>
              <a:t>2402</a:t>
            </a:r>
            <a:r>
              <a:rPr lang="en-US" altLang="en-US" sz="1800" dirty="0"/>
              <a:t>)</a:t>
            </a:r>
          </a:p>
          <a:p>
            <a:pPr lvl="1"/>
            <a:r>
              <a:rPr lang="en-US" altLang="en-US" sz="1600" dirty="0" smtClean="0"/>
              <a:t>Chair’s </a:t>
            </a:r>
            <a:r>
              <a:rPr lang="en-US" altLang="en-US" sz="1600" dirty="0"/>
              <a:t>Welcome, </a:t>
            </a:r>
            <a:r>
              <a:rPr lang="en-US" altLang="en-US" sz="1600" dirty="0" smtClean="0"/>
              <a:t>Patent reminder, Status</a:t>
            </a:r>
            <a:r>
              <a:rPr lang="en-US" altLang="en-US" sz="1600" dirty="0"/>
              <a:t>, Review of Objectives, Approve </a:t>
            </a:r>
            <a:r>
              <a:rPr lang="en-US" altLang="en-US" sz="1600" dirty="0" smtClean="0"/>
              <a:t>agenda </a:t>
            </a:r>
          </a:p>
          <a:p>
            <a:pPr lvl="1"/>
            <a:r>
              <a:rPr lang="en-US" altLang="en-US" sz="1600" dirty="0" smtClean="0"/>
              <a:t>Editor’s Report</a:t>
            </a:r>
          </a:p>
          <a:p>
            <a:pPr lvl="1"/>
            <a:r>
              <a:rPr lang="en-US" sz="1600" dirty="0" smtClean="0"/>
              <a:t>CIDs - </a:t>
            </a:r>
            <a:r>
              <a:rPr lang="en-US" sz="1600" dirty="0" err="1" smtClean="0"/>
              <a:t>Payam</a:t>
            </a:r>
            <a:r>
              <a:rPr lang="en-US" sz="1600" dirty="0" smtClean="0"/>
              <a:t> </a:t>
            </a:r>
            <a:r>
              <a:rPr lang="en-US" sz="1600" dirty="0"/>
              <a:t>7171, 7174, </a:t>
            </a:r>
            <a:r>
              <a:rPr lang="en-US" sz="1600" dirty="0" smtClean="0"/>
              <a:t>7176 – 11-16-305,CID 7173 – 11-15-1040r2 </a:t>
            </a:r>
          </a:p>
          <a:p>
            <a:pPr lvl="1"/>
            <a:r>
              <a:rPr lang="en-GB" sz="1600" dirty="0" smtClean="0"/>
              <a:t>CIDs Graham Smith 11-16-303</a:t>
            </a:r>
            <a:br>
              <a:rPr lang="en-GB" sz="1600" dirty="0" smtClean="0"/>
            </a:br>
            <a:endParaRPr lang="en-GB" sz="1600" dirty="0" smtClean="0"/>
          </a:p>
        </p:txBody>
      </p:sp>
      <p:sp>
        <p:nvSpPr>
          <p:cNvPr id="4110" name="Rectangle 35"/>
          <p:cNvSpPr>
            <a:spLocks noChangeArrowheads="1"/>
          </p:cNvSpPr>
          <p:nvPr/>
        </p:nvSpPr>
        <p:spPr bwMode="auto">
          <a:xfrm>
            <a:off x="4782436" y="3886200"/>
            <a:ext cx="3990532" cy="205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PM2 </a:t>
            </a:r>
            <a:r>
              <a:rPr lang="en-US" altLang="en-US" sz="1800" dirty="0"/>
              <a:t>(Room 2402)</a:t>
            </a:r>
          </a:p>
          <a:p>
            <a:pPr lvl="1">
              <a:lnSpc>
                <a:spcPct val="80000"/>
              </a:lnSpc>
            </a:pPr>
            <a:r>
              <a:rPr lang="en-US" altLang="en-US" sz="1600" dirty="0" smtClean="0"/>
              <a:t>CIDs – Carlos Aldana 11-16-429</a:t>
            </a:r>
          </a:p>
          <a:p>
            <a:pPr lvl="1">
              <a:lnSpc>
                <a:spcPct val="80000"/>
              </a:lnSpc>
            </a:pPr>
            <a:r>
              <a:rPr lang="en-US" altLang="en-US" sz="1600" dirty="0" smtClean="0"/>
              <a:t>CIDs </a:t>
            </a:r>
            <a:r>
              <a:rPr lang="en-US" altLang="en-US" sz="1600" dirty="0" smtClean="0"/>
              <a:t>- Mark Rison</a:t>
            </a:r>
          </a:p>
          <a:p>
            <a:pPr lvl="1">
              <a:lnSpc>
                <a:spcPct val="80000"/>
              </a:lnSpc>
            </a:pPr>
            <a:r>
              <a:rPr lang="en-US" altLang="en-US" sz="1600" dirty="0" smtClean="0"/>
              <a:t>CIDs </a:t>
            </a:r>
            <a:r>
              <a:rPr lang="en-US" altLang="en-US" sz="1600" dirty="0"/>
              <a:t>– Mark Hamilton 11-16-290</a:t>
            </a:r>
          </a:p>
          <a:p>
            <a:pPr lvl="1">
              <a:lnSpc>
                <a:spcPct val="80000"/>
              </a:lnSpc>
            </a:pPr>
            <a:r>
              <a:rPr lang="en-US" altLang="en-US" sz="1600" dirty="0" smtClean="0"/>
              <a:t>Motions </a:t>
            </a:r>
            <a:r>
              <a:rPr lang="en-US" altLang="en-US" sz="1600" dirty="0" smtClean="0"/>
              <a:t>– minutes, CIDs, presentations</a:t>
            </a:r>
          </a:p>
          <a:p>
            <a:pPr lvl="1">
              <a:lnSpc>
                <a:spcPct val="80000"/>
              </a:lnSpc>
            </a:pPr>
            <a:r>
              <a:rPr lang="en-US" altLang="en-US" sz="1600" dirty="0" smtClean="0"/>
              <a:t>Plans </a:t>
            </a:r>
            <a:r>
              <a:rPr lang="en-US" altLang="en-US" sz="1600" dirty="0"/>
              <a:t>for </a:t>
            </a:r>
            <a:r>
              <a:rPr lang="en-US" altLang="en-US" sz="1600" dirty="0" smtClean="0"/>
              <a:t>March - May</a:t>
            </a:r>
          </a:p>
          <a:p>
            <a:pPr lvl="1">
              <a:lnSpc>
                <a:spcPct val="80000"/>
              </a:lnSpc>
            </a:pPr>
            <a:r>
              <a:rPr lang="en-US" altLang="en-US" sz="1600" dirty="0" smtClean="0"/>
              <a:t>Schedule,  AOB</a:t>
            </a:r>
            <a:r>
              <a:rPr lang="en-US" altLang="en-US" sz="1600" dirty="0"/>
              <a:t>, Adjourn</a:t>
            </a:r>
          </a:p>
        </p:txBody>
      </p:sp>
      <p:sp>
        <p:nvSpPr>
          <p:cNvPr id="10" name="Rectangle 35"/>
          <p:cNvSpPr>
            <a:spLocks noChangeArrowheads="1"/>
          </p:cNvSpPr>
          <p:nvPr/>
        </p:nvSpPr>
        <p:spPr bwMode="auto">
          <a:xfrm>
            <a:off x="305666" y="3886200"/>
            <a:ext cx="4643790" cy="1212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PM1 (Room 2502)</a:t>
            </a:r>
            <a:endParaRPr lang="en-US" altLang="en-US" sz="1800" dirty="0"/>
          </a:p>
          <a:p>
            <a:pPr lvl="1">
              <a:lnSpc>
                <a:spcPct val="80000"/>
              </a:lnSpc>
            </a:pPr>
            <a:r>
              <a:rPr lang="en-US" altLang="en-US" sz="1600" dirty="0" smtClean="0"/>
              <a:t>CIDs – Emily</a:t>
            </a:r>
          </a:p>
          <a:p>
            <a:pPr lvl="1">
              <a:lnSpc>
                <a:spcPct val="80000"/>
              </a:lnSpc>
            </a:pPr>
            <a:r>
              <a:rPr lang="en-US" altLang="en-US" sz="1600" dirty="0" smtClean="0"/>
              <a:t>CIDs </a:t>
            </a:r>
            <a:r>
              <a:rPr lang="en-US" altLang="en-US" sz="1600" dirty="0"/>
              <a:t>– Brian Hart</a:t>
            </a:r>
          </a:p>
          <a:p>
            <a:pPr lvl="1">
              <a:lnSpc>
                <a:spcPct val="80000"/>
              </a:lnSpc>
            </a:pPr>
            <a:r>
              <a:rPr lang="en-US" altLang="en-US" sz="1600" dirty="0" smtClean="0"/>
              <a:t>CIDs – Adrian</a:t>
            </a:r>
            <a:endParaRPr lang="en-US" altLang="en-US" sz="1600" dirty="0"/>
          </a:p>
        </p:txBody>
      </p:sp>
      <p:sp>
        <p:nvSpPr>
          <p:cNvPr id="16" name="Rectangle 35"/>
          <p:cNvSpPr>
            <a:spLocks noChangeArrowheads="1"/>
          </p:cNvSpPr>
          <p:nvPr/>
        </p:nvSpPr>
        <p:spPr bwMode="auto">
          <a:xfrm>
            <a:off x="4724400" y="1219200"/>
            <a:ext cx="4162868"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a:t>
            </a:r>
            <a:r>
              <a:rPr lang="en-US" altLang="en-US" sz="1800" dirty="0"/>
              <a:t>PM2 (Room 2402)</a:t>
            </a:r>
          </a:p>
          <a:p>
            <a:pPr lvl="1"/>
            <a:r>
              <a:rPr lang="en-US" altLang="en-US" sz="1600" dirty="0" smtClean="0"/>
              <a:t>11-16-233, 220 – Assaf </a:t>
            </a:r>
          </a:p>
          <a:p>
            <a:pPr lvl="1"/>
            <a:r>
              <a:rPr lang="en-US" altLang="en-US" sz="1600" dirty="0" smtClean="0"/>
              <a:t>11-16-313,11-15-1184 OWE </a:t>
            </a:r>
          </a:p>
          <a:p>
            <a:pPr lvl="1"/>
            <a:r>
              <a:rPr lang="en-US" altLang="en-US" sz="1600" dirty="0" smtClean="0"/>
              <a:t>CIDs – Dan Harkins </a:t>
            </a:r>
          </a:p>
          <a:p>
            <a:pPr lvl="1"/>
            <a:endParaRPr lang="en-US" altLang="en-US" sz="1600" dirty="0" smtClean="0"/>
          </a:p>
          <a:p>
            <a:pPr lvl="1"/>
            <a:endParaRPr lang="en-US" altLang="en-US" sz="1600" dirty="0" smtClean="0"/>
          </a:p>
        </p:txBody>
      </p:sp>
      <p:sp>
        <p:nvSpPr>
          <p:cNvPr id="11" name="Rectangle 35"/>
          <p:cNvSpPr>
            <a:spLocks noChangeArrowheads="1"/>
          </p:cNvSpPr>
          <p:nvPr/>
        </p:nvSpPr>
        <p:spPr bwMode="auto">
          <a:xfrm>
            <a:off x="4724400" y="2590800"/>
            <a:ext cx="399053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 </a:t>
            </a:r>
            <a:r>
              <a:rPr lang="en-US" altLang="en-US" sz="1800" dirty="0"/>
              <a:t>(Room 2402)</a:t>
            </a:r>
          </a:p>
          <a:p>
            <a:pPr lvl="1">
              <a:lnSpc>
                <a:spcPct val="80000"/>
              </a:lnSpc>
            </a:pPr>
            <a:r>
              <a:rPr lang="en-US" altLang="en-US" sz="1600" dirty="0" smtClean="0"/>
              <a:t>CIDs </a:t>
            </a:r>
            <a:r>
              <a:rPr lang="en-US" altLang="en-US" sz="1600" dirty="0"/>
              <a:t>– </a:t>
            </a:r>
            <a:r>
              <a:rPr lang="en-US" altLang="en-US" sz="1600" dirty="0" err="1" smtClean="0"/>
              <a:t>Sigurd</a:t>
            </a:r>
            <a:endParaRPr lang="en-US" altLang="en-US" sz="1600" dirty="0" smtClean="0"/>
          </a:p>
          <a:p>
            <a:pPr lvl="1">
              <a:lnSpc>
                <a:spcPct val="80000"/>
              </a:lnSpc>
            </a:pPr>
            <a:r>
              <a:rPr lang="en-US" altLang="en-US" sz="1600" dirty="0" smtClean="0"/>
              <a:t>CIDs – Peter E</a:t>
            </a:r>
          </a:p>
          <a:p>
            <a:pPr lvl="1">
              <a:lnSpc>
                <a:spcPct val="80000"/>
              </a:lnSpc>
            </a:pPr>
            <a:r>
              <a:rPr lang="en-US" altLang="en-US" sz="1600" dirty="0" smtClean="0"/>
              <a:t>CIDs – Matthew Fischer</a:t>
            </a:r>
            <a:endParaRPr lang="en-US" altLang="en-US" sz="1600" dirty="0"/>
          </a:p>
        </p:txBody>
      </p:sp>
      <p:sp>
        <p:nvSpPr>
          <p:cNvPr id="12" name="Rectangle 35"/>
          <p:cNvSpPr>
            <a:spLocks noChangeArrowheads="1"/>
          </p:cNvSpPr>
          <p:nvPr/>
        </p:nvSpPr>
        <p:spPr bwMode="auto">
          <a:xfrm>
            <a:off x="304800" y="5105400"/>
            <a:ext cx="464379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r>
              <a:rPr lang="en-US" altLang="en-US" sz="1800" dirty="0"/>
              <a:t>(Room 2402)</a:t>
            </a:r>
          </a:p>
          <a:p>
            <a:pPr lvl="1">
              <a:lnSpc>
                <a:spcPct val="80000"/>
              </a:lnSpc>
            </a:pPr>
            <a:r>
              <a:rPr lang="en-US" altLang="en-US" sz="1600" dirty="0"/>
              <a:t>CID 7749 – 11-16-296 </a:t>
            </a:r>
            <a:r>
              <a:rPr lang="en-US" altLang="en-US" sz="1600" dirty="0" smtClean="0"/>
              <a:t>– Solomon</a:t>
            </a:r>
          </a:p>
          <a:p>
            <a:pPr lvl="1">
              <a:lnSpc>
                <a:spcPct val="80000"/>
              </a:lnSpc>
            </a:pPr>
            <a:r>
              <a:rPr lang="en-US" altLang="en-US" sz="1600" dirty="0" smtClean="0"/>
              <a:t>CID 7153 – 11-16-253 – Solomon</a:t>
            </a:r>
          </a:p>
          <a:p>
            <a:pPr lvl="1">
              <a:lnSpc>
                <a:spcPct val="80000"/>
              </a:lnSpc>
            </a:pPr>
            <a:r>
              <a:rPr lang="en-US" altLang="en-US" sz="1600" dirty="0" smtClean="0"/>
              <a:t>11-16-158, 406 – Solomon</a:t>
            </a:r>
          </a:p>
          <a:p>
            <a:pPr lvl="1">
              <a:lnSpc>
                <a:spcPct val="80000"/>
              </a:lnSpc>
            </a:pPr>
            <a:r>
              <a:rPr lang="en-US" altLang="en-US" sz="1600" dirty="0" smtClean="0"/>
              <a:t>CIDs</a:t>
            </a:r>
            <a:r>
              <a:rPr lang="en-US" altLang="en-US" sz="1600" dirty="0"/>
              <a:t> – </a:t>
            </a:r>
            <a:r>
              <a:rPr lang="en-US" altLang="en-US" sz="1600" dirty="0" smtClean="0"/>
              <a:t>Adrian 11-16-273</a:t>
            </a:r>
            <a:endParaRPr lang="en-US"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March 2016</a:t>
            </a:r>
            <a:endParaRPr lang="en-US"/>
          </a:p>
        </p:txBody>
      </p:sp>
      <p:sp>
        <p:nvSpPr>
          <p:cNvPr id="8195" name="Footer Placeholder 4"/>
          <p:cNvSpPr>
            <a:spLocks noGrp="1"/>
          </p:cNvSpPr>
          <p:nvPr>
            <p:ph type="ftr" sz="quarter" idx="11"/>
          </p:nvPr>
        </p:nvSpPr>
        <p:spPr>
          <a:noFill/>
        </p:spPr>
        <p:txBody>
          <a:bodyPr/>
          <a:lstStyle/>
          <a:p>
            <a:r>
              <a:rPr lang="en-US" smtClean="0"/>
              <a:t>Dorothy Stanley, HPE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1800" dirty="0" smtClean="0"/>
              <a:t>Patent policy slides</a:t>
            </a:r>
          </a:p>
          <a:p>
            <a:pPr lvl="1"/>
            <a:r>
              <a:rPr lang="en-US" sz="1400" dirty="0">
                <a:hlinkClick r:id="rId3"/>
              </a:rPr>
              <a:t>https://</a:t>
            </a:r>
            <a:r>
              <a:rPr lang="en-US" sz="1400" dirty="0" smtClean="0">
                <a:hlinkClick r:id="rId3"/>
              </a:rPr>
              <a:t>development.standards.ieee.org/myproject/Public/mytools/mob/slideset.ppt</a:t>
            </a:r>
            <a:r>
              <a:rPr lang="en-US" sz="1400" dirty="0" smtClean="0"/>
              <a:t> </a:t>
            </a:r>
            <a:endParaRPr lang="en-US" sz="1400" dirty="0"/>
          </a:p>
          <a:p>
            <a:r>
              <a:rPr lang="en-US" sz="1800" dirty="0" smtClean="0"/>
              <a:t>IEEE </a:t>
            </a:r>
            <a:r>
              <a:rPr lang="en-US" sz="1800" dirty="0"/>
              <a:t>802 Policies &amp; Procedures </a:t>
            </a:r>
          </a:p>
          <a:p>
            <a:pPr lvl="1"/>
            <a:r>
              <a:rPr lang="en-US" sz="1400" dirty="0"/>
              <a:t>(link to </a:t>
            </a:r>
            <a:r>
              <a:rPr lang="en-US" sz="1400" dirty="0" err="1"/>
              <a:t>AudCom</a:t>
            </a:r>
            <a:r>
              <a:rPr lang="en-US" sz="1400" dirty="0"/>
              <a:t>, approved by IEEE-SA Standards Board June 2014) </a:t>
            </a:r>
          </a:p>
          <a:p>
            <a:pPr lvl="1"/>
            <a:r>
              <a:rPr lang="en-US" sz="1400" dirty="0">
                <a:hlinkClick r:id="rId4"/>
              </a:rPr>
              <a:t>http://standards.ieee.org/board/aud/LMSC.pdf</a:t>
            </a:r>
            <a:endParaRPr lang="en-US" sz="1400" dirty="0"/>
          </a:p>
          <a:p>
            <a:r>
              <a:rPr lang="en-US" sz="1800" dirty="0"/>
              <a:t>IEEE 802 Operations Manual </a:t>
            </a:r>
            <a:r>
              <a:rPr lang="en-US" sz="1800" dirty="0" smtClean="0"/>
              <a:t>(13 Nov 2015)</a:t>
            </a:r>
            <a:endParaRPr lang="en-US" sz="1800" dirty="0"/>
          </a:p>
          <a:p>
            <a:pPr lvl="1">
              <a:lnSpc>
                <a:spcPct val="80000"/>
              </a:lnSpc>
              <a:defRPr/>
            </a:pPr>
            <a:r>
              <a:rPr lang="en-US" altLang="en-US" sz="1400" dirty="0" smtClean="0">
                <a:hlinkClick r:id="rId5"/>
              </a:rPr>
              <a:t>http://www.ieee802.org/PNP/approved/IEEE_802_OM_v18.pdf</a:t>
            </a:r>
            <a:endParaRPr lang="en-US" altLang="en-US" sz="1400" dirty="0" smtClean="0"/>
          </a:p>
          <a:p>
            <a:pPr>
              <a:lnSpc>
                <a:spcPct val="80000"/>
              </a:lnSpc>
              <a:defRPr/>
            </a:pPr>
            <a:r>
              <a:rPr lang="en-US" sz="1800" dirty="0" smtClean="0"/>
              <a:t>IEEE 802 Working Group Policies &amp;Procedures (13 Nov 2015)</a:t>
            </a:r>
            <a:r>
              <a:rPr lang="en-US" altLang="en-US" sz="1400" dirty="0" smtClean="0"/>
              <a:t> </a:t>
            </a:r>
          </a:p>
          <a:p>
            <a:pPr lvl="1"/>
            <a:r>
              <a:rPr lang="en-US" altLang="en-US" sz="1400" dirty="0">
                <a:hlinkClick r:id="rId6"/>
              </a:rPr>
              <a:t>http://</a:t>
            </a:r>
            <a:r>
              <a:rPr lang="en-US" altLang="en-US" sz="1400" dirty="0" smtClean="0">
                <a:hlinkClick r:id="rId6"/>
              </a:rPr>
              <a:t>www.ieee802.org/PNP/approved/IEEE_802_WG_PandP_v18.1.pdf</a:t>
            </a:r>
            <a:r>
              <a:rPr lang="en-US" altLang="en-US" sz="1400" dirty="0" smtClean="0"/>
              <a:t> (editor update)</a:t>
            </a:r>
          </a:p>
          <a:p>
            <a:r>
              <a:rPr lang="en-US" sz="1800" dirty="0" smtClean="0"/>
              <a:t>IEEE </a:t>
            </a:r>
            <a:r>
              <a:rPr lang="en-US" sz="1800" dirty="0"/>
              <a:t>802 LMSC Chair's Guidelines </a:t>
            </a:r>
            <a:r>
              <a:rPr lang="en-US" sz="1800" dirty="0" smtClean="0"/>
              <a:t>(13 Nov 2015)</a:t>
            </a:r>
            <a:endParaRPr lang="en-US" sz="1800" dirty="0">
              <a:hlinkClick r:id="rId7"/>
            </a:endParaRPr>
          </a:p>
          <a:p>
            <a:pPr lvl="1"/>
            <a:r>
              <a:rPr lang="en-US" sz="1400" dirty="0">
                <a:hlinkClick r:id="rId8"/>
              </a:rPr>
              <a:t>http://</a:t>
            </a:r>
            <a:r>
              <a:rPr lang="en-US" sz="1400" dirty="0" smtClean="0">
                <a:hlinkClick r:id="rId8"/>
              </a:rPr>
              <a:t>www.ieee802.org/PNP/approved/IEEE_802_Chairs_guidelines_v21.pdf</a:t>
            </a:r>
            <a:r>
              <a:rPr lang="en-US" sz="1400" dirty="0" smtClean="0"/>
              <a:t>  </a:t>
            </a:r>
          </a:p>
          <a:p>
            <a:r>
              <a:rPr lang="en-US" sz="1800" dirty="0" smtClean="0"/>
              <a:t>IEEE </a:t>
            </a:r>
            <a:r>
              <a:rPr lang="en-US" sz="1800" dirty="0"/>
              <a:t>802.11 WG OM: </a:t>
            </a:r>
            <a:r>
              <a:rPr lang="en-US" sz="1800" dirty="0" smtClean="0"/>
              <a:t>(13 Nov 2015)</a:t>
            </a:r>
            <a:endParaRPr lang="en-US" sz="1800" dirty="0"/>
          </a:p>
          <a:p>
            <a:pPr lvl="1"/>
            <a:r>
              <a:rPr lang="en-US" altLang="en-US" sz="1400" dirty="0">
                <a:hlinkClick r:id="rId9"/>
              </a:rPr>
              <a:t>https://</a:t>
            </a:r>
            <a:r>
              <a:rPr lang="en-US" altLang="en-US" sz="1400" dirty="0" smtClean="0">
                <a:hlinkClick r:id="rId9"/>
              </a:rPr>
              <a:t>mentor.ieee.org/802.11/dcn/14/11-14-0629-14-0000-802-11-operations-manual.docx</a:t>
            </a:r>
            <a:r>
              <a:rPr lang="en-US" altLang="en-US" sz="1400" dirty="0" smtClean="0"/>
              <a:t>   </a:t>
            </a:r>
          </a:p>
          <a:p>
            <a:r>
              <a:rPr lang="en-US" sz="1800" dirty="0" smtClean="0"/>
              <a:t>Policies </a:t>
            </a:r>
            <a:r>
              <a:rPr lang="en-US" sz="1800" dirty="0"/>
              <a:t>and Procedures hierarchy</a:t>
            </a:r>
          </a:p>
          <a:p>
            <a:pPr lvl="1"/>
            <a:r>
              <a:rPr lang="en-US" sz="1400" dirty="0">
                <a:hlinkClick r:id="rId10"/>
              </a:rPr>
              <a:t>http://www.ieee802.org/11/Rules/rules.shtml</a:t>
            </a:r>
            <a:endParaRPr lang="en-US" sz="1400" dirty="0"/>
          </a:p>
          <a:p>
            <a:pPr marL="342900" lvl="1" indent="-342900">
              <a:buFontTx/>
              <a:buChar char="•"/>
            </a:pPr>
            <a:r>
              <a:rPr lang="en-US" altLang="en-US" sz="18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4</a:t>
            </a:fld>
            <a:endParaRPr lang="en-US"/>
          </a:p>
        </p:txBody>
      </p:sp>
    </p:spTree>
    <p:extLst>
      <p:ext uri="{BB962C8B-B14F-4D97-AF65-F5344CB8AC3E}">
        <p14:creationId xmlns:p14="http://schemas.microsoft.com/office/powerpoint/2010/main" val="1068149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5</a:t>
            </a:fld>
            <a:endParaRPr lang="en-US" smtClean="0"/>
          </a:p>
        </p:txBody>
      </p:sp>
      <p:sp>
        <p:nvSpPr>
          <p:cNvPr id="8198" name="Rectangle 2"/>
          <p:cNvSpPr>
            <a:spLocks noGrp="1" noChangeArrowheads="1"/>
          </p:cNvSpPr>
          <p:nvPr>
            <p:ph type="title" idx="4294967295"/>
          </p:nvPr>
        </p:nvSpPr>
        <p:spPr/>
        <p:txBody>
          <a:bodyPr/>
          <a:lstStyle/>
          <a:p>
            <a:r>
              <a:rPr lang="en-US" altLang="en-US" smtClean="0"/>
              <a:t>Monday PM1 (continued)</a:t>
            </a:r>
            <a:br>
              <a:rPr lang="en-US" altLang="en-US" smtClean="0"/>
            </a:br>
            <a:endParaRPr lang="en-US" altLang="en-US" sz="1800" smtClean="0"/>
          </a:p>
        </p:txBody>
      </p:sp>
      <p:sp>
        <p:nvSpPr>
          <p:cNvPr id="8199" name="Rectangle 3"/>
          <p:cNvSpPr>
            <a:spLocks noGrp="1" noChangeArrowheads="1"/>
          </p:cNvSpPr>
          <p:nvPr>
            <p:ph type="body" idx="4294967295"/>
          </p:nvPr>
        </p:nvSpPr>
        <p:spPr>
          <a:xfrm>
            <a:off x="685800" y="1447800"/>
            <a:ext cx="7772400" cy="51054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Minutes</a:t>
            </a:r>
          </a:p>
          <a:p>
            <a:pPr lvl="1">
              <a:lnSpc>
                <a:spcPct val="90000"/>
              </a:lnSpc>
            </a:pPr>
            <a:r>
              <a:rPr lang="en-US" altLang="en-US" dirty="0">
                <a:hlinkClick r:id="rId3"/>
              </a:rPr>
              <a:t>https://</a:t>
            </a:r>
            <a:r>
              <a:rPr lang="en-US" altLang="en-US" dirty="0" smtClean="0">
                <a:hlinkClick r:id="rId3"/>
              </a:rPr>
              <a:t>mentor.ieee.org/802.11/dcn/16/11-16-0123-00-000m-revmc-brc-minutes-for-january-2016-atlanta.docx </a:t>
            </a:r>
          </a:p>
          <a:p>
            <a:pPr lvl="1">
              <a:lnSpc>
                <a:spcPct val="90000"/>
              </a:lnSpc>
            </a:pPr>
            <a:r>
              <a:rPr lang="en-US" altLang="en-US" dirty="0" smtClean="0">
                <a:hlinkClick r:id="rId3"/>
              </a:rPr>
              <a:t>https</a:t>
            </a:r>
            <a:r>
              <a:rPr lang="en-US" altLang="en-US" dirty="0">
                <a:hlinkClick r:id="rId3"/>
              </a:rPr>
              <a:t>://</a:t>
            </a:r>
            <a:r>
              <a:rPr lang="en-US" altLang="en-US" dirty="0" smtClean="0">
                <a:hlinkClick r:id="rId3"/>
              </a:rPr>
              <a:t>mentor.ieee.org/802.11/dcn/16/11-16-0244-01-000m-revmc-brc-telecon-minutes-feb-2016.docx</a:t>
            </a:r>
            <a:r>
              <a:rPr lang="en-US" altLang="en-US" dirty="0" smtClean="0"/>
              <a:t> </a:t>
            </a:r>
          </a:p>
          <a:p>
            <a:pPr lvl="1">
              <a:lnSpc>
                <a:spcPct val="90000"/>
              </a:lnSpc>
            </a:pPr>
            <a:r>
              <a:rPr lang="en-US" altLang="en-US" dirty="0">
                <a:hlinkClick r:id="rId4"/>
              </a:rPr>
              <a:t>https://</a:t>
            </a:r>
            <a:r>
              <a:rPr lang="en-US" altLang="en-US" dirty="0" smtClean="0">
                <a:hlinkClick r:id="rId4"/>
              </a:rPr>
              <a:t>mentor.ieee.org/802.11/dcn/16/11-16-0249-00-000m-revmc-brc-minutes-for-f2f-feb-srt-hosted-ft-lauderdale.docx</a:t>
            </a:r>
            <a:r>
              <a:rPr lang="en-US" altLang="en-US" dirty="0" smtClean="0"/>
              <a:t> </a:t>
            </a:r>
          </a:p>
          <a:p>
            <a:pPr>
              <a:lnSpc>
                <a:spcPct val="90000"/>
              </a:lnSpc>
            </a:pPr>
            <a:r>
              <a:rPr lang="en-US" altLang="en-US" dirty="0" smtClean="0"/>
              <a:t>Editor Report (Adrian Stephens)</a:t>
            </a:r>
          </a:p>
          <a:p>
            <a:pPr lvl="1">
              <a:lnSpc>
                <a:spcPct val="90000"/>
              </a:lnSpc>
            </a:pPr>
            <a:r>
              <a:rPr lang="en-US" altLang="en-US" dirty="0" smtClean="0"/>
              <a:t>Editor </a:t>
            </a:r>
            <a:r>
              <a:rPr lang="en-US" altLang="en-US" dirty="0"/>
              <a:t>report: </a:t>
            </a:r>
            <a:r>
              <a:rPr lang="en-US" altLang="en-US" dirty="0">
                <a:hlinkClick r:id="rId5"/>
              </a:rPr>
              <a:t>https://</a:t>
            </a:r>
            <a:r>
              <a:rPr lang="en-US" altLang="en-US" dirty="0" smtClean="0">
                <a:hlinkClick r:id="rId5"/>
              </a:rPr>
              <a:t>mentor.ieee.org/802.11/dcn/13/11-13-0095-28-000m-editor-reports.pptx</a:t>
            </a:r>
            <a:r>
              <a:rPr lang="en-US" altLang="en-US" dirty="0" smtClean="0"/>
              <a:t> </a:t>
            </a:r>
            <a:endParaRPr lang="en-US"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6</a:t>
            </a:fld>
            <a:endParaRPr lang="en-US" smtClean="0"/>
          </a:p>
        </p:txBody>
      </p:sp>
      <p:sp>
        <p:nvSpPr>
          <p:cNvPr id="8198" name="Rectangle 2"/>
          <p:cNvSpPr>
            <a:spLocks noGrp="1" noChangeArrowheads="1"/>
          </p:cNvSpPr>
          <p:nvPr>
            <p:ph type="title" idx="4294967295"/>
          </p:nvPr>
        </p:nvSpPr>
        <p:spPr/>
        <p:txBody>
          <a:bodyPr/>
          <a:lstStyle/>
          <a:p>
            <a:r>
              <a:rPr lang="en-US" altLang="en-US" smtClean="0"/>
              <a:t>Monday PM1 (continued)</a:t>
            </a:r>
            <a:br>
              <a:rPr lang="en-US" altLang="en-US" smtClean="0"/>
            </a:br>
            <a:endParaRPr lang="en-US" altLang="en-US" sz="180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7</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7</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endParaRPr lang="en-US" altLang="en-US" sz="2000" dirty="0" smtClean="0">
              <a:solidFill>
                <a:srgbClr val="006600"/>
              </a:solidFill>
            </a:endParaRPr>
          </a:p>
          <a:p>
            <a:pPr>
              <a:lnSpc>
                <a:spcPct val="80000"/>
              </a:lnSpc>
            </a:pPr>
            <a:r>
              <a:rPr lang="en-US" altLang="en-US" sz="2000" dirty="0" smtClean="0">
                <a:solidFill>
                  <a:srgbClr val="006600"/>
                </a:solidFill>
              </a:rPr>
              <a:t>D4.0 Initial Sponsor Ballot 2015-03-27 through 2015-04-26</a:t>
            </a:r>
            <a:endParaRPr lang="en-US" altLang="en-US" sz="2000" dirty="0">
              <a:solidFill>
                <a:srgbClr val="006600"/>
              </a:solidFill>
            </a:endParaRPr>
          </a:p>
          <a:p>
            <a:pPr>
              <a:lnSpc>
                <a:spcPct val="80000"/>
              </a:lnSpc>
            </a:pPr>
            <a:r>
              <a:rPr lang="en-US" altLang="en-US" sz="2000" dirty="0">
                <a:solidFill>
                  <a:srgbClr val="006600"/>
                </a:solidFill>
              </a:rPr>
              <a:t>D5.0 </a:t>
            </a:r>
            <a:r>
              <a:rPr lang="en-US" altLang="en-US" sz="2000" dirty="0" smtClean="0">
                <a:solidFill>
                  <a:srgbClr val="006600"/>
                </a:solidFill>
              </a:rPr>
              <a:t>Jan </a:t>
            </a:r>
            <a:r>
              <a:rPr lang="en-US" altLang="en-US" sz="2000" dirty="0">
                <a:solidFill>
                  <a:srgbClr val="006600"/>
                </a:solidFill>
              </a:rPr>
              <a:t>2016 Initial SB recirculation</a:t>
            </a:r>
          </a:p>
          <a:p>
            <a:pPr>
              <a:lnSpc>
                <a:spcPct val="80000"/>
              </a:lnSpc>
            </a:pPr>
            <a:r>
              <a:rPr lang="en-US" altLang="en-US" sz="2000" dirty="0" smtClean="0">
                <a:solidFill>
                  <a:schemeClr val="accent2"/>
                </a:solidFill>
              </a:rPr>
              <a:t>D6.0 April/May 2016 Second Recirculation</a:t>
            </a:r>
          </a:p>
          <a:p>
            <a:pPr>
              <a:lnSpc>
                <a:spcPct val="80000"/>
              </a:lnSpc>
            </a:pPr>
            <a:r>
              <a:rPr lang="en-US" altLang="en-US" sz="2000" dirty="0" smtClean="0">
                <a:solidFill>
                  <a:schemeClr val="accent2"/>
                </a:solidFill>
              </a:rPr>
              <a:t>D6.0/D7.0 May/June Third Recirculation</a:t>
            </a:r>
            <a:endParaRPr lang="en-US" altLang="en-US" sz="2000" dirty="0">
              <a:solidFill>
                <a:schemeClr val="accent2"/>
              </a:solidFill>
            </a:endParaRPr>
          </a:p>
          <a:p>
            <a:pPr>
              <a:lnSpc>
                <a:spcPct val="80000"/>
              </a:lnSpc>
            </a:pPr>
            <a:r>
              <a:rPr lang="en-US" altLang="en-US" sz="2000" dirty="0"/>
              <a:t>July 2016 – WG/EC Final Approval</a:t>
            </a:r>
          </a:p>
          <a:p>
            <a:pPr>
              <a:lnSpc>
                <a:spcPct val="80000"/>
              </a:lnSpc>
            </a:pPr>
            <a:r>
              <a:rPr lang="en-US" altLang="en-US" sz="2000" dirty="0"/>
              <a:t>September </a:t>
            </a:r>
            <a:r>
              <a:rPr lang="en-US" altLang="en-US" sz="2000" dirty="0" smtClean="0"/>
              <a:t>2016 – </a:t>
            </a:r>
            <a:r>
              <a:rPr lang="en-US" altLang="en-US" sz="2000" dirty="0" err="1"/>
              <a:t>RevCom</a:t>
            </a:r>
            <a:r>
              <a:rPr lang="en-US" altLang="en-US" sz="2000" dirty="0"/>
              <a:t>/SASB</a:t>
            </a:r>
            <a:r>
              <a:rPr lang="en-US" altLang="en-US" sz="2000" dirty="0" smtClean="0"/>
              <a:t> Approval</a:t>
            </a:r>
            <a:endParaRPr lang="en-US" altLang="en-US" sz="2000" dirty="0">
              <a:solidFill>
                <a:schemeClr val="accent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8</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4876800"/>
          </a:xfrm>
        </p:spPr>
        <p:txBody>
          <a:bodyPr/>
          <a:lstStyle/>
          <a:p>
            <a:pPr>
              <a:lnSpc>
                <a:spcPct val="80000"/>
              </a:lnSpc>
            </a:pPr>
            <a:r>
              <a:rPr lang="en-US" altLang="en-US" sz="2000" dirty="0" smtClean="0"/>
              <a:t>Initial Sponsor Ballot 2015-03-27 through 2015-04-26 on D4.0</a:t>
            </a:r>
          </a:p>
          <a:p>
            <a:pPr>
              <a:lnSpc>
                <a:spcPct val="80000"/>
              </a:lnSpc>
            </a:pPr>
            <a:r>
              <a:rPr lang="en-US" altLang="en-US" sz="2000" dirty="0" smtClean="0"/>
              <a:t>January/February 2016</a:t>
            </a:r>
          </a:p>
          <a:p>
            <a:pPr lvl="1">
              <a:lnSpc>
                <a:spcPct val="80000"/>
              </a:lnSpc>
            </a:pPr>
            <a:r>
              <a:rPr lang="en-US" altLang="en-US" sz="1800" dirty="0"/>
              <a:t>Initial SB recirculation </a:t>
            </a:r>
            <a:r>
              <a:rPr lang="en-US" altLang="en-US" sz="1800" dirty="0" smtClean="0"/>
              <a:t>D5.0 2016 -01-11 through 2016-01-26</a:t>
            </a:r>
            <a:endParaRPr lang="en-US" altLang="en-US" sz="1800" dirty="0"/>
          </a:p>
          <a:p>
            <a:pPr lvl="1">
              <a:lnSpc>
                <a:spcPct val="80000"/>
              </a:lnSpc>
            </a:pPr>
            <a:r>
              <a:rPr lang="en-US" altLang="en-US" sz="1800" dirty="0" smtClean="0"/>
              <a:t>Teleconferences, Feb 22-25 2016 BRC Ft. Lauderdale meeting </a:t>
            </a:r>
          </a:p>
          <a:p>
            <a:pPr lvl="1">
              <a:lnSpc>
                <a:spcPct val="80000"/>
              </a:lnSpc>
            </a:pPr>
            <a:endParaRPr lang="en-US" altLang="en-US" sz="1800" dirty="0"/>
          </a:p>
          <a:p>
            <a:pPr>
              <a:lnSpc>
                <a:spcPct val="80000"/>
              </a:lnSpc>
            </a:pPr>
            <a:r>
              <a:rPr lang="en-US" altLang="en-US" sz="2000" dirty="0" smtClean="0"/>
              <a:t>March/April/May </a:t>
            </a:r>
            <a:r>
              <a:rPr lang="en-US" altLang="en-US" sz="2000" dirty="0" smtClean="0"/>
              <a:t>2016</a:t>
            </a:r>
          </a:p>
          <a:p>
            <a:pPr lvl="1">
              <a:lnSpc>
                <a:spcPct val="80000"/>
              </a:lnSpc>
            </a:pPr>
            <a:r>
              <a:rPr lang="en-US" altLang="en-US" sz="1800" dirty="0" smtClean="0"/>
              <a:t>Comment resolution</a:t>
            </a:r>
          </a:p>
          <a:p>
            <a:pPr lvl="1">
              <a:lnSpc>
                <a:spcPct val="80000"/>
              </a:lnSpc>
            </a:pPr>
            <a:r>
              <a:rPr lang="en-US" altLang="en-US" sz="1800" dirty="0"/>
              <a:t>2</a:t>
            </a:r>
            <a:r>
              <a:rPr lang="en-US" altLang="en-US" sz="1800" baseline="30000" dirty="0" smtClean="0"/>
              <a:t>rd</a:t>
            </a:r>
            <a:r>
              <a:rPr lang="en-US" altLang="en-US" sz="1800" dirty="0" smtClean="0"/>
              <a:t> </a:t>
            </a:r>
            <a:r>
              <a:rPr lang="en-US" altLang="en-US" sz="1800" dirty="0" smtClean="0"/>
              <a:t>recirculation </a:t>
            </a:r>
            <a:r>
              <a:rPr lang="en-US" altLang="en-US" sz="1800" dirty="0" smtClean="0"/>
              <a:t>May </a:t>
            </a:r>
            <a:r>
              <a:rPr lang="en-US" altLang="en-US" sz="1800" dirty="0" smtClean="0"/>
              <a:t>2016 D6.0 </a:t>
            </a:r>
            <a:endParaRPr lang="en-US" altLang="en-US" sz="1800" dirty="0" smtClean="0"/>
          </a:p>
          <a:p>
            <a:pPr lvl="1">
              <a:lnSpc>
                <a:spcPct val="80000"/>
              </a:lnSpc>
            </a:pPr>
            <a:endParaRPr lang="en-US" altLang="en-US" sz="1800" dirty="0" smtClean="0"/>
          </a:p>
          <a:p>
            <a:pPr>
              <a:lnSpc>
                <a:spcPct val="80000"/>
              </a:lnSpc>
            </a:pPr>
            <a:r>
              <a:rPr lang="en-US" altLang="en-US" sz="2200" dirty="0" smtClean="0"/>
              <a:t>June/July 2016</a:t>
            </a:r>
            <a:endParaRPr lang="en-US" altLang="en-US" sz="2200" dirty="0" smtClean="0"/>
          </a:p>
          <a:p>
            <a:pPr lvl="1">
              <a:lnSpc>
                <a:spcPct val="80000"/>
              </a:lnSpc>
            </a:pPr>
            <a:r>
              <a:rPr lang="en-US" altLang="en-US" sz="1800" dirty="0"/>
              <a:t>3</a:t>
            </a:r>
            <a:r>
              <a:rPr lang="en-US" altLang="en-US" sz="1800" baseline="30000" dirty="0" smtClean="0"/>
              <a:t>th</a:t>
            </a:r>
            <a:r>
              <a:rPr lang="en-US" altLang="en-US" sz="1800" dirty="0" smtClean="0"/>
              <a:t> </a:t>
            </a:r>
            <a:r>
              <a:rPr lang="en-US" altLang="en-US" sz="1800" dirty="0" smtClean="0"/>
              <a:t>recirculation </a:t>
            </a:r>
            <a:r>
              <a:rPr lang="en-US" altLang="en-US" sz="1800" dirty="0" smtClean="0"/>
              <a:t>D6.0 unchanged or D7.0</a:t>
            </a:r>
          </a:p>
          <a:p>
            <a:pPr lvl="1">
              <a:lnSpc>
                <a:spcPct val="80000"/>
              </a:lnSpc>
            </a:pPr>
            <a:endParaRPr lang="en-US" altLang="en-US" sz="1800" dirty="0" smtClean="0"/>
          </a:p>
          <a:p>
            <a:pPr>
              <a:lnSpc>
                <a:spcPct val="80000"/>
              </a:lnSpc>
            </a:pPr>
            <a:r>
              <a:rPr lang="en-US" altLang="en-US" sz="2000" dirty="0" smtClean="0"/>
              <a:t>July </a:t>
            </a:r>
            <a:r>
              <a:rPr lang="en-US" altLang="en-US" sz="2000" dirty="0"/>
              <a:t>2016 – WG/EC Final </a:t>
            </a:r>
            <a:r>
              <a:rPr lang="en-US" altLang="en-US" sz="2000" dirty="0" smtClean="0"/>
              <a:t>Approval </a:t>
            </a:r>
          </a:p>
          <a:p>
            <a:pPr lvl="1">
              <a:lnSpc>
                <a:spcPct val="80000"/>
              </a:lnSpc>
            </a:pPr>
            <a:endParaRPr lang="en-US" altLang="en-US" sz="1600" dirty="0"/>
          </a:p>
          <a:p>
            <a:pPr>
              <a:lnSpc>
                <a:spcPct val="80000"/>
              </a:lnSpc>
            </a:pPr>
            <a:r>
              <a:rPr lang="en-US" altLang="en-US" sz="2000" dirty="0"/>
              <a:t>September 2016 – </a:t>
            </a:r>
            <a:r>
              <a:rPr lang="en-US" altLang="en-US" sz="2000" dirty="0" err="1"/>
              <a:t>RevCom</a:t>
            </a:r>
            <a:r>
              <a:rPr lang="en-US" altLang="en-US" sz="2000" dirty="0"/>
              <a:t>/SASB </a:t>
            </a:r>
            <a:r>
              <a:rPr lang="en-US" altLang="en-US" sz="2000" dirty="0" smtClean="0"/>
              <a:t>Approval </a:t>
            </a:r>
          </a:p>
          <a:p>
            <a:pPr lvl="1">
              <a:lnSpc>
                <a:spcPct val="80000"/>
              </a:lnSpc>
            </a:pPr>
            <a:r>
              <a:rPr lang="en-US" altLang="en-US" sz="1800" b="1" dirty="0" err="1" smtClean="0"/>
              <a:t>RevCom</a:t>
            </a:r>
            <a:r>
              <a:rPr lang="en-US" altLang="en-US" sz="1800" b="1" dirty="0" smtClean="0"/>
              <a:t> </a:t>
            </a:r>
            <a:r>
              <a:rPr lang="en-US" altLang="en-US" sz="1800" b="1" dirty="0" smtClean="0"/>
              <a:t>Submission date: 05 Aug 2016 for Sept 16 </a:t>
            </a:r>
            <a:r>
              <a:rPr lang="en-US" altLang="en-US" sz="1800" b="1" dirty="0" err="1" smtClean="0"/>
              <a:t>RevCom</a:t>
            </a:r>
            <a:r>
              <a:rPr lang="en-US" altLang="en-US" sz="1800" b="1" dirty="0" smtClean="0"/>
              <a:t> </a:t>
            </a:r>
            <a:r>
              <a:rPr lang="en-US" altLang="en-US" sz="1800" b="1" dirty="0" smtClean="0"/>
              <a:t>teleconference</a:t>
            </a:r>
            <a:endParaRPr lang="en-US" altLang="en-US" sz="1800" b="1" dirty="0"/>
          </a:p>
        </p:txBody>
      </p:sp>
    </p:spTree>
    <p:extLst>
      <p:ext uri="{BB962C8B-B14F-4D97-AF65-F5344CB8AC3E}">
        <p14:creationId xmlns:p14="http://schemas.microsoft.com/office/powerpoint/2010/main" val="726543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9</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9</a:t>
            </a:fld>
            <a:endParaRPr lang="en-US" altLang="en-US" sz="1200" b="0"/>
          </a:p>
        </p:txBody>
      </p:sp>
      <p:sp>
        <p:nvSpPr>
          <p:cNvPr id="9222" name="Rectangle 2"/>
          <p:cNvSpPr>
            <a:spLocks noGrp="1" noChangeArrowheads="1"/>
          </p:cNvSpPr>
          <p:nvPr>
            <p:ph type="title" idx="4294967295"/>
          </p:nvPr>
        </p:nvSpPr>
        <p:spPr>
          <a:xfrm>
            <a:off x="685800" y="457200"/>
            <a:ext cx="8153400" cy="1066800"/>
          </a:xfrm>
        </p:spPr>
        <p:txBody>
          <a:bodyPr/>
          <a:lstStyle/>
          <a:p>
            <a:r>
              <a:rPr lang="en-US" altLang="en-US" dirty="0" smtClean="0"/>
              <a:t>Straw poll</a:t>
            </a:r>
            <a:endParaRPr lang="en-US" altLang="en-US"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4876800"/>
          </a:xfrm>
        </p:spPr>
        <p:txBody>
          <a:bodyPr/>
          <a:lstStyle/>
          <a:p>
            <a:pPr>
              <a:lnSpc>
                <a:spcPct val="80000"/>
              </a:lnSpc>
            </a:pPr>
            <a:r>
              <a:rPr lang="en-US" altLang="en-US" sz="2800" dirty="0" smtClean="0"/>
              <a:t>We should</a:t>
            </a:r>
          </a:p>
          <a:p>
            <a:pPr marL="914400" lvl="1" indent="-457200">
              <a:lnSpc>
                <a:spcPct val="80000"/>
              </a:lnSpc>
              <a:buFont typeface="+mj-lt"/>
              <a:buAutoNum type="alphaLcParenR"/>
            </a:pPr>
            <a:r>
              <a:rPr lang="en-US" altLang="en-US" dirty="0" smtClean="0"/>
              <a:t>No change to existing text at present, liaison to WFA 1</a:t>
            </a:r>
          </a:p>
          <a:p>
            <a:pPr marL="914400" lvl="1" indent="-457200">
              <a:lnSpc>
                <a:spcPct val="80000"/>
              </a:lnSpc>
              <a:buFont typeface="+mj-lt"/>
              <a:buAutoNum type="alphaLcParenR"/>
            </a:pPr>
            <a:r>
              <a:rPr lang="en-US" altLang="en-US" dirty="0" smtClean="0"/>
              <a:t>Resolve CID 7142 as revised with the text changes in 11-16-220 16</a:t>
            </a:r>
          </a:p>
          <a:p>
            <a:pPr marL="914400" lvl="1" indent="-457200">
              <a:lnSpc>
                <a:spcPct val="80000"/>
              </a:lnSpc>
              <a:buFont typeface="+mj-lt"/>
              <a:buAutoNum type="alphaLcParenR"/>
            </a:pPr>
            <a:r>
              <a:rPr lang="en-US" altLang="en-US" dirty="0" smtClean="0"/>
              <a:t>Not make the change at this time, send document to </a:t>
            </a:r>
            <a:r>
              <a:rPr lang="en-US" altLang="en-US" dirty="0" err="1" smtClean="0"/>
              <a:t>Tgay</a:t>
            </a:r>
            <a:r>
              <a:rPr lang="en-US" altLang="en-US" dirty="0" smtClean="0"/>
              <a:t> 11</a:t>
            </a:r>
          </a:p>
          <a:p>
            <a:pPr marL="914400" lvl="1" indent="-457200">
              <a:lnSpc>
                <a:spcPct val="80000"/>
              </a:lnSpc>
              <a:buFont typeface="+mj-lt"/>
              <a:buAutoNum type="alphaLcParenR"/>
            </a:pPr>
            <a:r>
              <a:rPr lang="en-US" altLang="en-US" dirty="0" smtClean="0"/>
              <a:t>NO change to existing text 1</a:t>
            </a:r>
          </a:p>
          <a:p>
            <a:pPr marL="914400" lvl="1" indent="-457200">
              <a:lnSpc>
                <a:spcPct val="80000"/>
              </a:lnSpc>
              <a:buFont typeface="+mj-lt"/>
              <a:buAutoNum type="alphaLcParenR"/>
            </a:pPr>
            <a:r>
              <a:rPr lang="en-US" altLang="en-US" dirty="0" smtClean="0"/>
              <a:t>Abstain 8</a:t>
            </a:r>
          </a:p>
          <a:p>
            <a:pPr lvl="1">
              <a:lnSpc>
                <a:spcPct val="80000"/>
              </a:lnSpc>
            </a:pPr>
            <a:endParaRPr lang="en-US" altLang="en-US" dirty="0"/>
          </a:p>
          <a:p>
            <a:pPr>
              <a:lnSpc>
                <a:spcPct val="80000"/>
              </a:lnSpc>
            </a:pPr>
            <a:endParaRPr lang="en-US" altLang="en-US" sz="2800" dirty="0" smtClean="0"/>
          </a:p>
        </p:txBody>
      </p:sp>
    </p:spTree>
    <p:extLst>
      <p:ext uri="{BB962C8B-B14F-4D97-AF65-F5344CB8AC3E}">
        <p14:creationId xmlns:p14="http://schemas.microsoft.com/office/powerpoint/2010/main" val="776191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430244</TotalTime>
  <Words>1558</Words>
  <Application>Microsoft Office PowerPoint</Application>
  <PresentationFormat>On-screen Show (4:3)</PresentationFormat>
  <Paragraphs>349</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802-11-Submission</vt:lpstr>
      <vt:lpstr>Document</vt:lpstr>
      <vt:lpstr>IEEE 802.11 TGmc March 2016 Agenda</vt:lpstr>
      <vt:lpstr>Abstract</vt:lpstr>
      <vt:lpstr>TGmc Agenda</vt:lpstr>
      <vt:lpstr>Current IEEE 802, 802.11 rules documents </vt:lpstr>
      <vt:lpstr>Monday PM1 (continued) </vt:lpstr>
      <vt:lpstr>Monday PM1 (continued) </vt:lpstr>
      <vt:lpstr>TGmc Plan of Record - modified</vt:lpstr>
      <vt:lpstr>TGmc SB Planning</vt:lpstr>
      <vt:lpstr>Straw poll</vt:lpstr>
      <vt:lpstr>Motion 197  – Extended MCS Set</vt:lpstr>
      <vt:lpstr>Motion 198  – OWE</vt:lpstr>
      <vt:lpstr>Motion  – BSS type in SSW feedback subfield</vt:lpstr>
      <vt:lpstr>Motion  – ESP extended element ID change</vt:lpstr>
      <vt:lpstr>Motion  – Mon-Weds &amp; FLL CIDs</vt:lpstr>
      <vt:lpstr>Motion   –  Decoupling MU Beamformee</vt:lpstr>
      <vt:lpstr>March – May 2016 Meeting Planning</vt:lpstr>
      <vt:lpstr>References</vt:lpstr>
    </vt:vector>
  </TitlesOfParts>
  <Company>Hewlett Packard Enterprise (HPE)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2495</cp:revision>
  <cp:lastPrinted>1998-02-10T13:28:06Z</cp:lastPrinted>
  <dcterms:created xsi:type="dcterms:W3CDTF">2005-01-04T21:26:55Z</dcterms:created>
  <dcterms:modified xsi:type="dcterms:W3CDTF">2016-03-17T07:52:35Z</dcterms:modified>
</cp:coreProperties>
</file>