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78" r:id="rId3"/>
    <p:sldId id="417" r:id="rId4"/>
    <p:sldId id="589" r:id="rId5"/>
    <p:sldId id="517" r:id="rId6"/>
    <p:sldId id="579" r:id="rId7"/>
    <p:sldId id="557" r:id="rId8"/>
    <p:sldId id="580" r:id="rId9"/>
    <p:sldId id="587" r:id="rId10"/>
    <p:sldId id="590" r:id="rId11"/>
    <p:sldId id="592" r:id="rId12"/>
    <p:sldId id="591" r:id="rId13"/>
    <p:sldId id="593" r:id="rId14"/>
    <p:sldId id="595" r:id="rId15"/>
    <p:sldId id="298" r:id="rId16"/>
    <p:sldId id="516" r:id="rId17"/>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99CC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02" autoAdjust="0"/>
    <p:restoredTop sz="97842" autoAdjust="0"/>
  </p:normalViewPr>
  <p:slideViewPr>
    <p:cSldViewPr>
      <p:cViewPr>
        <p:scale>
          <a:sx n="90" d="100"/>
          <a:sy n="90" d="100"/>
        </p:scale>
        <p:origin x="-1320" y="-108"/>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802.11-16/0231r4</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2016</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802.11-16/0231r4</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2016</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802.11-16/0231r4</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802.11-16/0231r4</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15</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802.11-16/0231r4</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16</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802.11-16/0231r4</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802.11-16/0231r4</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802.11-16/0231r4</a:t>
            </a:r>
            <a:endParaRPr lang="en-US"/>
          </a:p>
        </p:txBody>
      </p:sp>
      <p:sp>
        <p:nvSpPr>
          <p:cNvPr id="5" name="Date Placeholder 4"/>
          <p:cNvSpPr>
            <a:spLocks noGrp="1"/>
          </p:cNvSpPr>
          <p:nvPr>
            <p:ph type="dt" idx="11"/>
          </p:nvPr>
        </p:nvSpPr>
        <p:spPr/>
        <p:txBody>
          <a:bodyPr/>
          <a:lstStyle/>
          <a:p>
            <a:pPr>
              <a:defRPr/>
            </a:pPr>
            <a:r>
              <a:rPr lang="en-US" smtClean="0"/>
              <a:t>March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802.11-16/0231r4</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5</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5</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802.11-16/0231r4</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6</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6</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802.11-16/0231r4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March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802.11-16/0231r6</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6/11-16-0220-03-000m-clause-20-extended-mcs-set.docx"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5/11-15-1184-07-000m-owe.docx"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0406-02-000m-bss-type-in-ssw-feedback-subfield.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5/11-15-0565-38-000m-revmc-sb-mac-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hyperlink" Target="https://mentor.ieee.org/802.11/dcn/15/11-15-0665-26-000m-revmc-sb-gen-adhoc-comments.xlsx"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www.techstreet.com/ieee/products/1867583"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2/11-12-0594-02-0000-revision-par-proposal-for-802-11-2012.doc"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mentor.ieee.org/802.11/dcn/15/11-15-0532-36-000m-revmc-sponsor-ballot-comments.xls" TargetMode="External"/><Relationship Id="rId4" Type="http://schemas.openxmlformats.org/officeDocument/2006/relationships/hyperlink" Target="https://mentor.ieee.org/802.11/dcn/13/11-13-0233-56-000m-revmc-wg-ballot-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hyperlink" Target="http://www.ieee802.org/PNP/approved/IEEE_802_Chairs_guidelines_v21.pdf" TargetMode="External"/><Relationship Id="rId3" Type="http://schemas.openxmlformats.org/officeDocument/2006/relationships/hyperlink" Target="https://development.standards.ieee.org/myproject/Public/mytools/mob/slideset.ppt" TargetMode="External"/><Relationship Id="rId7" Type="http://schemas.openxmlformats.org/officeDocument/2006/relationships/hyperlink" Target="http://grouper.ieee.org/groups/802/PNP/approved/IEEE_802_LMSC_OM_approved_120725.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ieee802.org/PNP/approved/IEEE_802_WG_PandP_v18.1.pdf" TargetMode="External"/><Relationship Id="rId11" Type="http://schemas.openxmlformats.org/officeDocument/2006/relationships/hyperlink" Target="http://www.ieee802.org/devdocs.shtml" TargetMode="External"/><Relationship Id="rId5" Type="http://schemas.openxmlformats.org/officeDocument/2006/relationships/hyperlink" Target="http://www.ieee802.org/PNP/approved/IEEE_802_OM_v18.pdf" TargetMode="External"/><Relationship Id="rId10" Type="http://schemas.openxmlformats.org/officeDocument/2006/relationships/hyperlink" Target="http://www.ieee802.org/11/Rules/rules.shtml" TargetMode="External"/><Relationship Id="rId4" Type="http://schemas.openxmlformats.org/officeDocument/2006/relationships/hyperlink" Target="http://standards.ieee.org/board/aud/LMSC.pdf" TargetMode="External"/><Relationship Id="rId9" Type="http://schemas.openxmlformats.org/officeDocument/2006/relationships/hyperlink" Target="https://mentor.ieee.org/802.11/dcn/14/11-14-0629-14-0000-802-11-operations-manual.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6/11-16-0244-01-000m-revmc-brc-telecon-minutes-feb-2016.docx"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hyperlink" Target="https://mentor.ieee.org/802.11/dcn/13/11-13-0095-28-000m-editor-reports.pptx" TargetMode="External"/><Relationship Id="rId4" Type="http://schemas.openxmlformats.org/officeDocument/2006/relationships/hyperlink" Target="https://mentor.ieee.org/802.11/dcn/16/11-16-0249-00-000m-revmc-brc-minutes-for-f2f-feb-srt-hosted-ft-lauderdal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1/email/stds-802-11/msg01475.html"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TGmc</a:t>
            </a:r>
            <a:r>
              <a:rPr lang="en-US" altLang="en-US" dirty="0" smtClean="0"/>
              <a:t> March 2016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smtClean="0"/>
              <a:t>:</a:t>
            </a:r>
            <a:r>
              <a:rPr lang="en-US" altLang="en-US" sz="2000" b="0" smtClean="0"/>
              <a:t> </a:t>
            </a:r>
            <a:r>
              <a:rPr lang="en-US" altLang="en-US" sz="2000" b="0" smtClean="0"/>
              <a:t>2016-03-17</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805890967"/>
              </p:ext>
            </p:extLst>
          </p:nvPr>
        </p:nvGraphicFramePr>
        <p:xfrm>
          <a:off x="520700" y="2274888"/>
          <a:ext cx="8186738" cy="2520950"/>
        </p:xfrm>
        <a:graphic>
          <a:graphicData uri="http://schemas.openxmlformats.org/presentationml/2006/ole">
            <mc:AlternateContent xmlns:mc="http://schemas.openxmlformats.org/markup-compatibility/2006">
              <mc:Choice xmlns:v="urn:schemas-microsoft-com:vml" Requires="v">
                <p:oleObj spid="_x0000_s2937" name="Document" r:id="rId4" imgW="8248712" imgH="2546007" progId="Word.Document.8">
                  <p:embed/>
                </p:oleObj>
              </mc:Choice>
              <mc:Fallback>
                <p:oleObj name="Document" r:id="rId4" imgW="8248712" imgH="2546007" progId="Word.Document.8">
                  <p:embed/>
                  <p:pic>
                    <p:nvPicPr>
                      <p:cNvPr id="0" name="Object 11"/>
                      <p:cNvPicPr>
                        <a:picLocks noChangeAspect="1" noChangeArrowheads="1"/>
                      </p:cNvPicPr>
                      <p:nvPr/>
                    </p:nvPicPr>
                    <p:blipFill>
                      <a:blip r:embed="rId5"/>
                      <a:srcRect/>
                      <a:stretch>
                        <a:fillRect/>
                      </a:stretch>
                    </p:blipFill>
                    <p:spPr bwMode="auto">
                      <a:xfrm>
                        <a:off x="520700" y="2274888"/>
                        <a:ext cx="8186738"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10</a:t>
            </a:fld>
            <a:endParaRPr lang="en-US" altLang="en-US" sz="1200" b="0"/>
          </a:p>
        </p:txBody>
      </p:sp>
      <p:sp>
        <p:nvSpPr>
          <p:cNvPr id="9222" name="Rectangle 2"/>
          <p:cNvSpPr>
            <a:spLocks noGrp="1" noChangeArrowheads="1"/>
          </p:cNvSpPr>
          <p:nvPr>
            <p:ph type="title" idx="4294967295"/>
          </p:nvPr>
        </p:nvSpPr>
        <p:spPr>
          <a:xfrm>
            <a:off x="685800" y="457200"/>
            <a:ext cx="8153400" cy="1066800"/>
          </a:xfrm>
        </p:spPr>
        <p:txBody>
          <a:bodyPr/>
          <a:lstStyle/>
          <a:p>
            <a:r>
              <a:rPr lang="en-US" altLang="en-US" dirty="0" smtClean="0"/>
              <a:t>Motion 197  </a:t>
            </a:r>
            <a:r>
              <a:rPr lang="en-US" altLang="en-US" dirty="0" smtClean="0"/>
              <a:t>– </a:t>
            </a:r>
            <a:r>
              <a:rPr lang="en-US" altLang="en-US" dirty="0" smtClean="0"/>
              <a:t>Extended MCS Set</a:t>
            </a:r>
            <a:endParaRPr lang="en-US" altLang="en-US" dirty="0" smtClean="0">
              <a:solidFill>
                <a:srgbClr val="FF0000"/>
              </a:solidFill>
            </a:endParaRPr>
          </a:p>
        </p:txBody>
      </p:sp>
      <p:sp>
        <p:nvSpPr>
          <p:cNvPr id="9223" name="Rectangle 3"/>
          <p:cNvSpPr>
            <a:spLocks noGrp="1" noChangeArrowheads="1"/>
          </p:cNvSpPr>
          <p:nvPr>
            <p:ph type="body" idx="4294967295"/>
          </p:nvPr>
        </p:nvSpPr>
        <p:spPr>
          <a:xfrm>
            <a:off x="685800" y="1447800"/>
            <a:ext cx="8001000" cy="4876800"/>
          </a:xfrm>
        </p:spPr>
        <p:txBody>
          <a:bodyPr/>
          <a:lstStyle/>
          <a:p>
            <a:pPr>
              <a:lnSpc>
                <a:spcPct val="80000"/>
              </a:lnSpc>
            </a:pPr>
            <a:r>
              <a:rPr lang="en-US" altLang="en-US" sz="2800" dirty="0" smtClean="0"/>
              <a:t>Move to</a:t>
            </a:r>
          </a:p>
          <a:p>
            <a:pPr lvl="1">
              <a:lnSpc>
                <a:spcPct val="80000"/>
              </a:lnSpc>
            </a:pPr>
            <a:r>
              <a:rPr lang="en-US" altLang="en-US" dirty="0" smtClean="0"/>
              <a:t>Resolve CID 7142 as “revised” with a resolution of “Incorporate </a:t>
            </a:r>
            <a:r>
              <a:rPr lang="en-US" altLang="en-US" dirty="0" smtClean="0"/>
              <a:t>the text </a:t>
            </a:r>
            <a:r>
              <a:rPr lang="en-US" altLang="en-US" dirty="0"/>
              <a:t>changes in </a:t>
            </a:r>
            <a:r>
              <a:rPr lang="en-US" altLang="en-US" dirty="0">
                <a:hlinkClick r:id="rId3"/>
              </a:rPr>
              <a:t>https://</a:t>
            </a:r>
            <a:r>
              <a:rPr lang="en-US" altLang="en-US" dirty="0" smtClean="0">
                <a:hlinkClick r:id="rId3"/>
              </a:rPr>
              <a:t>mentor.ieee.org/802.11/dcn/16/11-16-0220-03-000m-clause-20-extended-mcs-set.docx</a:t>
            </a:r>
            <a:r>
              <a:rPr lang="en-US" altLang="en-US" dirty="0" smtClean="0"/>
              <a:t> into </a:t>
            </a:r>
            <a:r>
              <a:rPr lang="en-US" altLang="en-US" dirty="0" smtClean="0"/>
              <a:t>the </a:t>
            </a:r>
            <a:r>
              <a:rPr lang="en-US" altLang="en-US" dirty="0" err="1" smtClean="0"/>
              <a:t>TGmc</a:t>
            </a:r>
            <a:r>
              <a:rPr lang="en-US" altLang="en-US" dirty="0" smtClean="0"/>
              <a:t> draft.</a:t>
            </a:r>
          </a:p>
          <a:p>
            <a:pPr>
              <a:lnSpc>
                <a:spcPct val="80000"/>
              </a:lnSpc>
            </a:pPr>
            <a:endParaRPr lang="en-US" altLang="en-US" sz="2800" dirty="0"/>
          </a:p>
          <a:p>
            <a:pPr>
              <a:lnSpc>
                <a:spcPct val="80000"/>
              </a:lnSpc>
            </a:pPr>
            <a:endParaRPr lang="en-US" altLang="en-US" sz="2800" dirty="0" smtClean="0"/>
          </a:p>
          <a:p>
            <a:pPr>
              <a:lnSpc>
                <a:spcPct val="80000"/>
              </a:lnSpc>
            </a:pPr>
            <a:r>
              <a:rPr lang="en-US" altLang="en-US" sz="2800" dirty="0" smtClean="0"/>
              <a:t>Moved: </a:t>
            </a:r>
            <a:r>
              <a:rPr lang="en-US" altLang="en-US" sz="2800" dirty="0" smtClean="0"/>
              <a:t>Assaf Kasher</a:t>
            </a:r>
            <a:endParaRPr lang="en-US" altLang="en-US" sz="2800" dirty="0" smtClean="0"/>
          </a:p>
          <a:p>
            <a:pPr>
              <a:lnSpc>
                <a:spcPct val="80000"/>
              </a:lnSpc>
            </a:pPr>
            <a:r>
              <a:rPr lang="en-US" altLang="en-US" sz="2800" dirty="0" smtClean="0"/>
              <a:t>Seconded: </a:t>
            </a:r>
            <a:r>
              <a:rPr lang="en-US" altLang="en-US" sz="2800" dirty="0" err="1" smtClean="0"/>
              <a:t>Alecsander</a:t>
            </a:r>
            <a:r>
              <a:rPr lang="en-US" altLang="en-US" sz="2800" dirty="0" smtClean="0"/>
              <a:t> </a:t>
            </a:r>
            <a:r>
              <a:rPr lang="en-US" altLang="en-US" sz="2800" dirty="0" err="1" smtClean="0"/>
              <a:t>Eitan</a:t>
            </a:r>
            <a:endParaRPr lang="en-US" altLang="en-US" sz="2800" dirty="0" smtClean="0"/>
          </a:p>
          <a:p>
            <a:pPr>
              <a:lnSpc>
                <a:spcPct val="80000"/>
              </a:lnSpc>
            </a:pPr>
            <a:r>
              <a:rPr lang="en-US" altLang="en-US" sz="2800" dirty="0" smtClean="0"/>
              <a:t>Result: </a:t>
            </a:r>
            <a:r>
              <a:rPr lang="en-US" altLang="en-US" sz="2800" dirty="0" smtClean="0"/>
              <a:t>15-5-11 Motion Passes</a:t>
            </a:r>
            <a:endParaRPr lang="en-US" altLang="en-US" sz="1800" dirty="0"/>
          </a:p>
        </p:txBody>
      </p:sp>
    </p:spTree>
    <p:extLst>
      <p:ext uri="{BB962C8B-B14F-4D97-AF65-F5344CB8AC3E}">
        <p14:creationId xmlns:p14="http://schemas.microsoft.com/office/powerpoint/2010/main" val="34250811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11</a:t>
            </a:fld>
            <a:endParaRPr lang="en-US" altLang="en-US" sz="1200" b="0"/>
          </a:p>
        </p:txBody>
      </p:sp>
      <p:sp>
        <p:nvSpPr>
          <p:cNvPr id="9222" name="Rectangle 2"/>
          <p:cNvSpPr>
            <a:spLocks noGrp="1" noChangeArrowheads="1"/>
          </p:cNvSpPr>
          <p:nvPr>
            <p:ph type="title" idx="4294967295"/>
          </p:nvPr>
        </p:nvSpPr>
        <p:spPr>
          <a:xfrm>
            <a:off x="685800" y="457200"/>
            <a:ext cx="8153400" cy="1066800"/>
          </a:xfrm>
        </p:spPr>
        <p:txBody>
          <a:bodyPr/>
          <a:lstStyle/>
          <a:p>
            <a:r>
              <a:rPr lang="en-US" altLang="en-US" dirty="0" smtClean="0"/>
              <a:t>Motion 198  </a:t>
            </a:r>
            <a:r>
              <a:rPr lang="en-US" altLang="en-US" dirty="0" smtClean="0"/>
              <a:t>– </a:t>
            </a:r>
            <a:r>
              <a:rPr lang="en-US" altLang="en-US" dirty="0" smtClean="0"/>
              <a:t>OWE</a:t>
            </a:r>
            <a:endParaRPr lang="en-US" altLang="en-US" dirty="0" smtClean="0">
              <a:solidFill>
                <a:srgbClr val="FF0000"/>
              </a:solidFill>
            </a:endParaRPr>
          </a:p>
        </p:txBody>
      </p:sp>
      <p:sp>
        <p:nvSpPr>
          <p:cNvPr id="9223" name="Rectangle 3"/>
          <p:cNvSpPr>
            <a:spLocks noGrp="1" noChangeArrowheads="1"/>
          </p:cNvSpPr>
          <p:nvPr>
            <p:ph type="body" idx="4294967295"/>
          </p:nvPr>
        </p:nvSpPr>
        <p:spPr>
          <a:xfrm>
            <a:off x="685800" y="1447800"/>
            <a:ext cx="8001000" cy="4876800"/>
          </a:xfrm>
        </p:spPr>
        <p:txBody>
          <a:bodyPr/>
          <a:lstStyle/>
          <a:p>
            <a:pPr>
              <a:lnSpc>
                <a:spcPct val="80000"/>
              </a:lnSpc>
            </a:pPr>
            <a:r>
              <a:rPr lang="en-US" altLang="en-US" sz="2800" dirty="0" smtClean="0"/>
              <a:t>Move to</a:t>
            </a:r>
          </a:p>
          <a:p>
            <a:pPr lvl="1">
              <a:lnSpc>
                <a:spcPct val="80000"/>
              </a:lnSpc>
            </a:pPr>
            <a:r>
              <a:rPr lang="en-US" altLang="en-US" dirty="0" smtClean="0"/>
              <a:t>Resolve CID 7160 as “revised” with a resolution of “Incorporate </a:t>
            </a:r>
            <a:r>
              <a:rPr lang="en-US" altLang="en-US" dirty="0" smtClean="0"/>
              <a:t>the text </a:t>
            </a:r>
            <a:r>
              <a:rPr lang="en-US" altLang="en-US" dirty="0"/>
              <a:t>changes in </a:t>
            </a:r>
            <a:r>
              <a:rPr lang="en-US" altLang="en-US" dirty="0">
                <a:hlinkClick r:id="rId3"/>
              </a:rPr>
              <a:t>https://</a:t>
            </a:r>
            <a:r>
              <a:rPr lang="en-US" altLang="en-US" dirty="0" smtClean="0">
                <a:hlinkClick r:id="rId3"/>
              </a:rPr>
              <a:t>mentor.ieee.org/802.11/dcn/15/11-15-1184-07-000m-owe.docx</a:t>
            </a:r>
            <a:r>
              <a:rPr lang="en-US" altLang="en-US" dirty="0" smtClean="0"/>
              <a:t> into </a:t>
            </a:r>
            <a:r>
              <a:rPr lang="en-US" altLang="en-US" dirty="0" smtClean="0"/>
              <a:t>the </a:t>
            </a:r>
            <a:r>
              <a:rPr lang="en-US" altLang="en-US" dirty="0" err="1" smtClean="0"/>
              <a:t>TGmc</a:t>
            </a:r>
            <a:r>
              <a:rPr lang="en-US" altLang="en-US" dirty="0" smtClean="0"/>
              <a:t> draft.</a:t>
            </a:r>
          </a:p>
          <a:p>
            <a:pPr>
              <a:lnSpc>
                <a:spcPct val="80000"/>
              </a:lnSpc>
            </a:pPr>
            <a:endParaRPr lang="en-US" altLang="en-US" sz="2800" dirty="0"/>
          </a:p>
          <a:p>
            <a:pPr>
              <a:lnSpc>
                <a:spcPct val="80000"/>
              </a:lnSpc>
            </a:pPr>
            <a:endParaRPr lang="en-US" altLang="en-US" sz="2800" dirty="0" smtClean="0"/>
          </a:p>
          <a:p>
            <a:pPr>
              <a:lnSpc>
                <a:spcPct val="80000"/>
              </a:lnSpc>
            </a:pPr>
            <a:r>
              <a:rPr lang="en-US" altLang="en-US" sz="2800" dirty="0" smtClean="0"/>
              <a:t>Moved: </a:t>
            </a:r>
            <a:r>
              <a:rPr lang="en-US" altLang="en-US" sz="2800" dirty="0" smtClean="0"/>
              <a:t>Dan Harkins</a:t>
            </a:r>
            <a:endParaRPr lang="en-US" altLang="en-US" sz="2800" dirty="0" smtClean="0"/>
          </a:p>
          <a:p>
            <a:pPr>
              <a:lnSpc>
                <a:spcPct val="80000"/>
              </a:lnSpc>
            </a:pPr>
            <a:r>
              <a:rPr lang="en-US" altLang="en-US" sz="2800" dirty="0" smtClean="0"/>
              <a:t>Seconded: </a:t>
            </a:r>
            <a:r>
              <a:rPr lang="en-US" altLang="en-US" sz="2800" dirty="0" smtClean="0"/>
              <a:t>Guido Hiertz</a:t>
            </a:r>
          </a:p>
          <a:p>
            <a:pPr>
              <a:lnSpc>
                <a:spcPct val="80000"/>
              </a:lnSpc>
            </a:pPr>
            <a:r>
              <a:rPr lang="en-US" altLang="en-US" sz="2800" dirty="0" smtClean="0"/>
              <a:t>Result: 16-7-7 Motion fails</a:t>
            </a:r>
            <a:endParaRPr lang="en-US" altLang="en-US" sz="1800" dirty="0"/>
          </a:p>
        </p:txBody>
      </p:sp>
    </p:spTree>
    <p:extLst>
      <p:ext uri="{BB962C8B-B14F-4D97-AF65-F5344CB8AC3E}">
        <p14:creationId xmlns:p14="http://schemas.microsoft.com/office/powerpoint/2010/main" val="1843970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12</a:t>
            </a:fld>
            <a:endParaRPr lang="en-US" altLang="en-US" sz="1200" b="0"/>
          </a:p>
        </p:txBody>
      </p:sp>
      <p:sp>
        <p:nvSpPr>
          <p:cNvPr id="9222" name="Rectangle 2"/>
          <p:cNvSpPr>
            <a:spLocks noGrp="1" noChangeArrowheads="1"/>
          </p:cNvSpPr>
          <p:nvPr>
            <p:ph type="title" idx="4294967295"/>
          </p:nvPr>
        </p:nvSpPr>
        <p:spPr>
          <a:xfrm>
            <a:off x="685800" y="457200"/>
            <a:ext cx="8153400" cy="1066800"/>
          </a:xfrm>
        </p:spPr>
        <p:txBody>
          <a:bodyPr/>
          <a:lstStyle/>
          <a:p>
            <a:r>
              <a:rPr lang="en-US" altLang="en-US" dirty="0" smtClean="0"/>
              <a:t>Motion  – </a:t>
            </a:r>
            <a:r>
              <a:rPr lang="en-US" dirty="0"/>
              <a:t>BSS type in SSW feedback subfield</a:t>
            </a:r>
            <a:endParaRPr lang="en-US" altLang="en-US" dirty="0" smtClean="0">
              <a:solidFill>
                <a:srgbClr val="FF0000"/>
              </a:solidFill>
            </a:endParaRPr>
          </a:p>
        </p:txBody>
      </p:sp>
      <p:sp>
        <p:nvSpPr>
          <p:cNvPr id="9223" name="Rectangle 3"/>
          <p:cNvSpPr>
            <a:spLocks noGrp="1" noChangeArrowheads="1"/>
          </p:cNvSpPr>
          <p:nvPr>
            <p:ph type="body" idx="4294967295"/>
          </p:nvPr>
        </p:nvSpPr>
        <p:spPr>
          <a:xfrm>
            <a:off x="685800" y="1447800"/>
            <a:ext cx="8001000" cy="4876800"/>
          </a:xfrm>
        </p:spPr>
        <p:txBody>
          <a:bodyPr/>
          <a:lstStyle/>
          <a:p>
            <a:pPr>
              <a:lnSpc>
                <a:spcPct val="80000"/>
              </a:lnSpc>
            </a:pPr>
            <a:r>
              <a:rPr lang="en-US" altLang="en-US" sz="2800" dirty="0" smtClean="0"/>
              <a:t>Move to</a:t>
            </a:r>
          </a:p>
          <a:p>
            <a:pPr lvl="1">
              <a:lnSpc>
                <a:spcPct val="80000"/>
              </a:lnSpc>
            </a:pPr>
            <a:r>
              <a:rPr lang="en-US" altLang="en-US" dirty="0" smtClean="0"/>
              <a:t>Incorporate the text </a:t>
            </a:r>
            <a:r>
              <a:rPr lang="en-US" altLang="en-US" dirty="0"/>
              <a:t>changes in </a:t>
            </a:r>
            <a:r>
              <a:rPr lang="en-US" altLang="en-US" dirty="0">
                <a:hlinkClick r:id="rId3"/>
              </a:rPr>
              <a:t>https://</a:t>
            </a:r>
            <a:r>
              <a:rPr lang="en-US" altLang="en-US" dirty="0" smtClean="0">
                <a:hlinkClick r:id="rId3"/>
              </a:rPr>
              <a:t>mentor.ieee.org/802.11/dcn/16/11-16-0406-02-000m-bss-type-in-ssw-feedback-subfield.docx</a:t>
            </a:r>
            <a:r>
              <a:rPr lang="en-US" altLang="en-US" dirty="0" smtClean="0"/>
              <a:t> into the </a:t>
            </a:r>
            <a:r>
              <a:rPr lang="en-US" altLang="en-US" dirty="0" err="1" smtClean="0"/>
              <a:t>TGmc</a:t>
            </a:r>
            <a:r>
              <a:rPr lang="en-US" altLang="en-US" dirty="0" smtClean="0"/>
              <a:t> draft.</a:t>
            </a:r>
          </a:p>
          <a:p>
            <a:pPr>
              <a:lnSpc>
                <a:spcPct val="80000"/>
              </a:lnSpc>
            </a:pPr>
            <a:endParaRPr lang="en-US" altLang="en-US" sz="2800" dirty="0"/>
          </a:p>
          <a:p>
            <a:pPr>
              <a:lnSpc>
                <a:spcPct val="80000"/>
              </a:lnSpc>
            </a:pPr>
            <a:endParaRPr lang="en-US" altLang="en-US" sz="2800" dirty="0" smtClean="0"/>
          </a:p>
          <a:p>
            <a:pPr>
              <a:lnSpc>
                <a:spcPct val="80000"/>
              </a:lnSpc>
            </a:pPr>
            <a:r>
              <a:rPr lang="en-US" altLang="en-US" sz="2800" dirty="0" smtClean="0"/>
              <a:t>Moved: Solomon Trainin</a:t>
            </a:r>
          </a:p>
          <a:p>
            <a:pPr>
              <a:lnSpc>
                <a:spcPct val="80000"/>
              </a:lnSpc>
            </a:pPr>
            <a:r>
              <a:rPr lang="en-US" altLang="en-US" sz="2800" dirty="0" smtClean="0"/>
              <a:t>Seconded: </a:t>
            </a:r>
          </a:p>
          <a:p>
            <a:pPr>
              <a:lnSpc>
                <a:spcPct val="80000"/>
              </a:lnSpc>
            </a:pPr>
            <a:r>
              <a:rPr lang="en-US" altLang="en-US" sz="2800" dirty="0" smtClean="0"/>
              <a:t>Result: </a:t>
            </a:r>
            <a:endParaRPr lang="en-US" altLang="en-US" sz="1800" dirty="0"/>
          </a:p>
        </p:txBody>
      </p:sp>
    </p:spTree>
    <p:extLst>
      <p:ext uri="{BB962C8B-B14F-4D97-AF65-F5344CB8AC3E}">
        <p14:creationId xmlns:p14="http://schemas.microsoft.com/office/powerpoint/2010/main" val="25011940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13</a:t>
            </a:fld>
            <a:endParaRPr lang="en-US" altLang="en-US" sz="1200" b="0"/>
          </a:p>
        </p:txBody>
      </p:sp>
      <p:sp>
        <p:nvSpPr>
          <p:cNvPr id="9222" name="Rectangle 2"/>
          <p:cNvSpPr>
            <a:spLocks noGrp="1" noChangeArrowheads="1"/>
          </p:cNvSpPr>
          <p:nvPr>
            <p:ph type="title" idx="4294967295"/>
          </p:nvPr>
        </p:nvSpPr>
        <p:spPr>
          <a:xfrm>
            <a:off x="685800" y="457200"/>
            <a:ext cx="8153400" cy="1066800"/>
          </a:xfrm>
        </p:spPr>
        <p:txBody>
          <a:bodyPr/>
          <a:lstStyle/>
          <a:p>
            <a:r>
              <a:rPr lang="en-US" altLang="en-US" dirty="0" smtClean="0"/>
              <a:t>Motion  – </a:t>
            </a:r>
            <a:r>
              <a:rPr lang="en-US" altLang="en-US" dirty="0" smtClean="0"/>
              <a:t>Mon-Weds &amp; FLL CIDs</a:t>
            </a:r>
            <a:endParaRPr lang="en-US" altLang="en-US" dirty="0" smtClean="0">
              <a:solidFill>
                <a:srgbClr val="FF0000"/>
              </a:solidFill>
            </a:endParaRPr>
          </a:p>
        </p:txBody>
      </p:sp>
      <p:sp>
        <p:nvSpPr>
          <p:cNvPr id="9223" name="Rectangle 3"/>
          <p:cNvSpPr>
            <a:spLocks noGrp="1" noChangeArrowheads="1"/>
          </p:cNvSpPr>
          <p:nvPr>
            <p:ph type="body" idx="4294967295"/>
          </p:nvPr>
        </p:nvSpPr>
        <p:spPr>
          <a:xfrm>
            <a:off x="685800" y="1447800"/>
            <a:ext cx="8001000" cy="4876800"/>
          </a:xfrm>
        </p:spPr>
        <p:txBody>
          <a:bodyPr/>
          <a:lstStyle/>
          <a:p>
            <a:pPr>
              <a:lnSpc>
                <a:spcPct val="80000"/>
              </a:lnSpc>
            </a:pPr>
            <a:r>
              <a:rPr lang="en-US" altLang="en-US" sz="2800" dirty="0" smtClean="0"/>
              <a:t>Move </a:t>
            </a:r>
            <a:r>
              <a:rPr lang="en-US" altLang="en-US" sz="2800" dirty="0" smtClean="0"/>
              <a:t>to approve the comment resolutions in the</a:t>
            </a:r>
            <a:endParaRPr lang="en-US" altLang="en-US" sz="2800" dirty="0" smtClean="0"/>
          </a:p>
          <a:p>
            <a:pPr lvl="1">
              <a:lnSpc>
                <a:spcPct val="80000"/>
              </a:lnSpc>
            </a:pPr>
            <a:r>
              <a:rPr lang="en-US" altLang="en-US" dirty="0" smtClean="0"/>
              <a:t>“</a:t>
            </a:r>
            <a:r>
              <a:rPr lang="en-US" altLang="en-US" dirty="0" smtClean="0"/>
              <a:t>Motion MAC-BP” and “Motion MAC-BO”</a:t>
            </a:r>
            <a:r>
              <a:rPr lang="en-US" altLang="en-US" dirty="0" smtClean="0"/>
              <a:t> </a:t>
            </a:r>
            <a:r>
              <a:rPr lang="en-US" altLang="en-US" dirty="0"/>
              <a:t>in </a:t>
            </a:r>
            <a:r>
              <a:rPr lang="en-US" altLang="en-US" dirty="0">
                <a:hlinkClick r:id="rId3"/>
              </a:rPr>
              <a:t>https://</a:t>
            </a:r>
            <a:r>
              <a:rPr lang="en-US" altLang="en-US" dirty="0" smtClean="0">
                <a:hlinkClick r:id="rId3"/>
              </a:rPr>
              <a:t>mentor.ieee.org/802.11/dcn/15/11-15-0565-38-000m-revmc-sb-mac-comments.xls</a:t>
            </a:r>
            <a:r>
              <a:rPr lang="en-US" altLang="en-US" dirty="0" smtClean="0"/>
              <a:t> </a:t>
            </a:r>
          </a:p>
          <a:p>
            <a:pPr lvl="1">
              <a:lnSpc>
                <a:spcPct val="80000"/>
              </a:lnSpc>
            </a:pPr>
            <a:r>
              <a:rPr lang="en-US" altLang="en-US" dirty="0"/>
              <a:t>“GEN Macau-A” in </a:t>
            </a:r>
            <a:r>
              <a:rPr lang="en-US" altLang="en-US" dirty="0">
                <a:hlinkClick r:id="rId4"/>
              </a:rPr>
              <a:t>https://</a:t>
            </a:r>
            <a:r>
              <a:rPr lang="en-US" altLang="en-US" dirty="0" smtClean="0">
                <a:hlinkClick r:id="rId4"/>
              </a:rPr>
              <a:t>mentor.ieee.org/802.11/dcn/15/11-15-0665-26-000m-revmc-sb-gen-adhoc-comments.xlsx</a:t>
            </a:r>
            <a:r>
              <a:rPr lang="en-US" altLang="en-US" dirty="0" smtClean="0"/>
              <a:t> and</a:t>
            </a:r>
          </a:p>
          <a:p>
            <a:pPr lvl="1">
              <a:lnSpc>
                <a:spcPct val="80000"/>
              </a:lnSpc>
            </a:pPr>
            <a:r>
              <a:rPr lang="en-US" altLang="en-US" dirty="0" smtClean="0"/>
              <a:t>“Editorials – Ready for motion</a:t>
            </a:r>
            <a:r>
              <a:rPr lang="en-US" altLang="en-US" dirty="0"/>
              <a:t>” in </a:t>
            </a:r>
            <a:r>
              <a:rPr lang="en-US" altLang="en-US"/>
              <a:t>https</a:t>
            </a:r>
            <a:r>
              <a:rPr lang="en-US" altLang="en-US"/>
              <a:t>://</a:t>
            </a:r>
            <a:r>
              <a:rPr lang="en-US" altLang="en-US" smtClean="0"/>
              <a:t>mentor.ieee.org/802.11/dcn/15/11-15-0532-37-000m-revmc-sponsor-ballot-comments.xls</a:t>
            </a:r>
            <a:r>
              <a:rPr lang="en-US" altLang="en-US" dirty="0" smtClean="0"/>
              <a:t> </a:t>
            </a:r>
          </a:p>
          <a:p>
            <a:pPr lvl="1">
              <a:lnSpc>
                <a:spcPct val="80000"/>
              </a:lnSpc>
            </a:pPr>
            <a:endParaRPr lang="en-US" altLang="en-US" dirty="0"/>
          </a:p>
          <a:p>
            <a:pPr lvl="1">
              <a:lnSpc>
                <a:spcPct val="80000"/>
              </a:lnSpc>
            </a:pPr>
            <a:r>
              <a:rPr lang="en-US" altLang="en-US" dirty="0" smtClean="0"/>
              <a:t>And incorporate the text changes into the </a:t>
            </a:r>
            <a:r>
              <a:rPr lang="en-US" altLang="en-US" dirty="0" err="1" smtClean="0"/>
              <a:t>TGmc</a:t>
            </a:r>
            <a:r>
              <a:rPr lang="en-US" altLang="en-US" dirty="0" smtClean="0"/>
              <a:t> draft</a:t>
            </a:r>
            <a:endParaRPr lang="en-US" altLang="en-US" dirty="0" smtClean="0"/>
          </a:p>
          <a:p>
            <a:pPr>
              <a:lnSpc>
                <a:spcPct val="80000"/>
              </a:lnSpc>
            </a:pPr>
            <a:endParaRPr lang="en-US" altLang="en-US" sz="2800" dirty="0"/>
          </a:p>
          <a:p>
            <a:pPr>
              <a:lnSpc>
                <a:spcPct val="80000"/>
              </a:lnSpc>
            </a:pPr>
            <a:endParaRPr lang="en-US" altLang="en-US" sz="2800" dirty="0" smtClean="0"/>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endParaRPr lang="en-US" altLang="en-US" sz="1800" dirty="0"/>
          </a:p>
        </p:txBody>
      </p:sp>
    </p:spTree>
    <p:extLst>
      <p:ext uri="{BB962C8B-B14F-4D97-AF65-F5344CB8AC3E}">
        <p14:creationId xmlns:p14="http://schemas.microsoft.com/office/powerpoint/2010/main" val="42613096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14</a:t>
            </a:fld>
            <a:endParaRPr lang="en-US" altLang="en-US" sz="1200" b="0"/>
          </a:p>
        </p:txBody>
      </p:sp>
      <p:sp>
        <p:nvSpPr>
          <p:cNvPr id="9222" name="Rectangle 2"/>
          <p:cNvSpPr>
            <a:spLocks noGrp="1" noChangeArrowheads="1"/>
          </p:cNvSpPr>
          <p:nvPr>
            <p:ph type="title" idx="4294967295"/>
          </p:nvPr>
        </p:nvSpPr>
        <p:spPr>
          <a:xfrm>
            <a:off x="685800" y="609600"/>
            <a:ext cx="8153400" cy="1066800"/>
          </a:xfrm>
        </p:spPr>
        <p:txBody>
          <a:bodyPr/>
          <a:lstStyle/>
          <a:p>
            <a:r>
              <a:rPr lang="en-US" altLang="en-US" sz="2800" dirty="0" smtClean="0"/>
              <a:t>Motion   </a:t>
            </a:r>
            <a:r>
              <a:rPr lang="en-US" altLang="en-US" sz="2800" dirty="0" smtClean="0"/>
              <a:t>– </a:t>
            </a:r>
            <a:r>
              <a:rPr lang="en-US" altLang="en-US" sz="2800" dirty="0"/>
              <a:t> </a:t>
            </a:r>
            <a:r>
              <a:rPr lang="en-US" altLang="en-US" sz="2800" dirty="0" smtClean="0"/>
              <a:t>Decoupling MU </a:t>
            </a:r>
            <a:r>
              <a:rPr lang="en-US" altLang="en-US" sz="2800" dirty="0" err="1" smtClean="0"/>
              <a:t>Beamformee</a:t>
            </a:r>
            <a:endParaRPr lang="en-US" altLang="en-US" sz="2800" dirty="0" smtClean="0">
              <a:solidFill>
                <a:srgbClr val="FF0000"/>
              </a:solidFill>
            </a:endParaRPr>
          </a:p>
        </p:txBody>
      </p:sp>
      <p:sp>
        <p:nvSpPr>
          <p:cNvPr id="9223" name="Rectangle 3"/>
          <p:cNvSpPr>
            <a:spLocks noGrp="1" noChangeArrowheads="1"/>
          </p:cNvSpPr>
          <p:nvPr>
            <p:ph type="body" idx="4294967295"/>
          </p:nvPr>
        </p:nvSpPr>
        <p:spPr>
          <a:xfrm>
            <a:off x="685800" y="1447800"/>
            <a:ext cx="8001000" cy="6172200"/>
          </a:xfrm>
        </p:spPr>
        <p:txBody>
          <a:bodyPr/>
          <a:lstStyle/>
          <a:p>
            <a:pPr>
              <a:lnSpc>
                <a:spcPct val="80000"/>
              </a:lnSpc>
            </a:pPr>
            <a:r>
              <a:rPr lang="en-US" altLang="en-US" dirty="0" smtClean="0"/>
              <a:t>Move to</a:t>
            </a:r>
          </a:p>
          <a:p>
            <a:pPr lvl="1">
              <a:lnSpc>
                <a:spcPct val="80000"/>
              </a:lnSpc>
            </a:pPr>
            <a:r>
              <a:rPr lang="en-US" altLang="en-US" sz="1800" dirty="0" smtClean="0"/>
              <a:t>Resolve </a:t>
            </a:r>
            <a:r>
              <a:rPr lang="en-US" sz="1800" dirty="0" smtClean="0"/>
              <a:t>CIDs </a:t>
            </a:r>
            <a:r>
              <a:rPr lang="en-US" sz="1800" dirty="0"/>
              <a:t>7166, 7167, 7168 (MAC), and 7169 (MAC): </a:t>
            </a:r>
            <a:r>
              <a:rPr lang="en-US" altLang="en-US" sz="1800" dirty="0" smtClean="0"/>
              <a:t>as “revised” with a resolution of “Rejected” and a reason of:</a:t>
            </a:r>
          </a:p>
          <a:p>
            <a:pPr marL="457200" lvl="1" indent="0">
              <a:lnSpc>
                <a:spcPct val="80000"/>
              </a:lnSpc>
              <a:buNone/>
            </a:pPr>
            <a:r>
              <a:rPr lang="en-US" sz="1200" dirty="0" smtClean="0"/>
              <a:t>“The comment does not indicate an error in the change introduced by the resolution to CID 5879.  The change 	made by CID 5879 is in scope of a revision project. </a:t>
            </a:r>
            <a:br>
              <a:rPr lang="en-US" sz="1200" dirty="0" smtClean="0"/>
            </a:br>
            <a:r>
              <a:rPr lang="en-US" sz="1200" dirty="0" smtClean="0"/>
              <a:t/>
            </a:r>
            <a:br>
              <a:rPr lang="en-US" sz="1200" dirty="0" smtClean="0"/>
            </a:br>
            <a:r>
              <a:rPr lang="en-US" sz="1200" dirty="0" smtClean="0"/>
              <a:t>Regarding specific changes made related to </a:t>
            </a:r>
            <a:r>
              <a:rPr lang="en-US" sz="1200" dirty="0"/>
              <a:t>decoupling MU </a:t>
            </a:r>
            <a:r>
              <a:rPr lang="en-US" sz="1200" dirty="0" err="1"/>
              <a:t>Beamformee</a:t>
            </a:r>
            <a:r>
              <a:rPr lang="en-US" sz="1200" dirty="0"/>
              <a:t> Sounding capability  from MU PPDU reception </a:t>
            </a:r>
            <a:r>
              <a:rPr lang="en-US" sz="1200" dirty="0" smtClean="0"/>
              <a:t>capability</a:t>
            </a:r>
            <a:r>
              <a:rPr lang="en-US" sz="1200" dirty="0"/>
              <a:t>,</a:t>
            </a:r>
            <a:r>
              <a:rPr lang="en-US" sz="1200" dirty="0" smtClean="0"/>
              <a:t> the exact determination of the beamforming matrix by the AP has always been outside the scope of the standard. The AP controls the number of streams that a STA will feed back. As such, it can continue to operate as it did before the text changes and no extra processing or complexity results from the changes made with the resolution of CID 5879. The change is fully backwards compatible with current devices.” </a:t>
            </a:r>
          </a:p>
          <a:p>
            <a:pPr>
              <a:lnSpc>
                <a:spcPct val="80000"/>
              </a:lnSpc>
            </a:pPr>
            <a:endParaRPr lang="en-US" altLang="en-US" dirty="0" smtClean="0"/>
          </a:p>
          <a:p>
            <a:pPr>
              <a:lnSpc>
                <a:spcPct val="80000"/>
              </a:lnSpc>
            </a:pPr>
            <a:r>
              <a:rPr lang="en-US" altLang="en-US" dirty="0" smtClean="0"/>
              <a:t>Moved</a:t>
            </a:r>
            <a:r>
              <a:rPr lang="en-US" altLang="en-US" dirty="0" smtClean="0"/>
              <a:t>: </a:t>
            </a:r>
            <a:r>
              <a:rPr lang="en-US" altLang="en-US" dirty="0" err="1" smtClean="0"/>
              <a:t>Sigurd</a:t>
            </a:r>
            <a:r>
              <a:rPr lang="en-US" altLang="en-US" dirty="0"/>
              <a:t> </a:t>
            </a:r>
            <a:r>
              <a:rPr lang="en-US" altLang="en-US" dirty="0" err="1"/>
              <a:t>Schelstraete</a:t>
            </a:r>
            <a:endParaRPr lang="en-US" altLang="en-US" dirty="0" smtClean="0"/>
          </a:p>
          <a:p>
            <a:pPr>
              <a:lnSpc>
                <a:spcPct val="80000"/>
              </a:lnSpc>
            </a:pPr>
            <a:r>
              <a:rPr lang="en-US" altLang="en-US" dirty="0" smtClean="0"/>
              <a:t>Seconded: </a:t>
            </a:r>
          </a:p>
          <a:p>
            <a:pPr>
              <a:lnSpc>
                <a:spcPct val="80000"/>
              </a:lnSpc>
            </a:pPr>
            <a:r>
              <a:rPr lang="en-US" altLang="en-US" dirty="0" smtClean="0"/>
              <a:t>Result: </a:t>
            </a:r>
            <a:endParaRPr lang="en-US" altLang="en-US" sz="1600" dirty="0"/>
          </a:p>
        </p:txBody>
      </p:sp>
    </p:spTree>
    <p:extLst>
      <p:ext uri="{BB962C8B-B14F-4D97-AF65-F5344CB8AC3E}">
        <p14:creationId xmlns:p14="http://schemas.microsoft.com/office/powerpoint/2010/main" val="21583502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15</a:t>
            </a:fld>
            <a:endParaRPr lang="en-US" smtClean="0"/>
          </a:p>
        </p:txBody>
      </p:sp>
      <p:sp>
        <p:nvSpPr>
          <p:cNvPr id="25605" name="Rectangle 2"/>
          <p:cNvSpPr>
            <a:spLocks noGrp="1" noChangeArrowheads="1"/>
          </p:cNvSpPr>
          <p:nvPr>
            <p:ph type="title"/>
          </p:nvPr>
        </p:nvSpPr>
        <p:spPr/>
        <p:txBody>
          <a:bodyPr/>
          <a:lstStyle/>
          <a:p>
            <a:r>
              <a:rPr lang="en-US" altLang="en-US" dirty="0" smtClean="0"/>
              <a:t>March – May 2016 Meeting Planning</a:t>
            </a:r>
          </a:p>
        </p:txBody>
      </p:sp>
      <p:sp>
        <p:nvSpPr>
          <p:cNvPr id="25606" name="Rectangle 3"/>
          <p:cNvSpPr>
            <a:spLocks noGrp="1" noChangeArrowheads="1"/>
          </p:cNvSpPr>
          <p:nvPr>
            <p:ph type="body" idx="1"/>
          </p:nvPr>
        </p:nvSpPr>
        <p:spPr>
          <a:xfrm>
            <a:off x="685800" y="1524000"/>
            <a:ext cx="7772400" cy="4953000"/>
          </a:xfrm>
        </p:spPr>
        <p:txBody>
          <a:bodyPr/>
          <a:lstStyle/>
          <a:p>
            <a:r>
              <a:rPr lang="en-US" altLang="en-US" sz="2000" dirty="0" smtClean="0"/>
              <a:t>Objectives: Initial Recirculation Sponsor Ballot comment resolution and Second recirculation</a:t>
            </a:r>
          </a:p>
          <a:p>
            <a:r>
              <a:rPr lang="en-US" altLang="en-US" sz="2000" dirty="0" smtClean="0"/>
              <a:t>Conference </a:t>
            </a:r>
            <a:r>
              <a:rPr lang="en-US" altLang="en-US" sz="2000" dirty="0"/>
              <a:t>c</a:t>
            </a:r>
            <a:r>
              <a:rPr lang="en-US" altLang="en-US" sz="2000" dirty="0" smtClean="0"/>
              <a:t>alls 10am Eastern  </a:t>
            </a:r>
            <a:r>
              <a:rPr lang="en-US" altLang="en-US" sz="2000" dirty="0" smtClean="0"/>
              <a:t>3 </a:t>
            </a:r>
            <a:r>
              <a:rPr lang="en-US" altLang="en-US" sz="2000" dirty="0" smtClean="0"/>
              <a:t>hours </a:t>
            </a:r>
          </a:p>
          <a:p>
            <a:pPr lvl="1"/>
            <a:r>
              <a:rPr lang="en-US" altLang="en-US" sz="1800" dirty="0" smtClean="0"/>
              <a:t>Friday April </a:t>
            </a:r>
            <a:r>
              <a:rPr lang="en-US" altLang="en-US" sz="1800" dirty="0" smtClean="0"/>
              <a:t>1, 15, </a:t>
            </a:r>
            <a:r>
              <a:rPr lang="en-US" altLang="en-US" sz="1800" dirty="0" smtClean="0"/>
              <a:t> Thursday April 21, May 6, 13</a:t>
            </a:r>
            <a:endParaRPr lang="en-US" altLang="en-US" sz="1800" dirty="0" smtClean="0"/>
          </a:p>
          <a:p>
            <a:r>
              <a:rPr lang="en-US" altLang="en-US" sz="2000" dirty="0" smtClean="0"/>
              <a:t>Ballot Resolution Committee meeting – </a:t>
            </a:r>
          </a:p>
          <a:p>
            <a:pPr lvl="1"/>
            <a:r>
              <a:rPr lang="en-US" altLang="en-US" sz="1800" dirty="0" smtClean="0"/>
              <a:t>Week April 22 (Cambridge) – </a:t>
            </a:r>
            <a:r>
              <a:rPr lang="en-US" altLang="en-US" sz="1800" dirty="0" smtClean="0"/>
              <a:t>Monday -Thursday  April 25-28</a:t>
            </a:r>
            <a:endParaRPr lang="en-US" altLang="en-US" sz="1800" dirty="0" smtClean="0"/>
          </a:p>
          <a:p>
            <a:r>
              <a:rPr lang="en-US" altLang="en-US" sz="2000" dirty="0" smtClean="0"/>
              <a:t>Schedule review</a:t>
            </a:r>
          </a:p>
          <a:p>
            <a:r>
              <a:rPr lang="en-US" altLang="en-US" sz="2000" dirty="0" smtClean="0"/>
              <a:t>Availability of 11mc in the IEEE store</a:t>
            </a:r>
          </a:p>
          <a:p>
            <a:pPr lvl="1"/>
            <a:r>
              <a:rPr lang="en-US" altLang="en-US" sz="1800" dirty="0" smtClean="0"/>
              <a:t>D5.0 is available (add D5.0 after SB approval), </a:t>
            </a:r>
            <a:r>
              <a:rPr lang="en-US" altLang="en-US" sz="1800" dirty="0"/>
              <a:t>see </a:t>
            </a:r>
            <a:r>
              <a:rPr lang="en-US" altLang="en-US" sz="1800" dirty="0">
                <a:hlinkClick r:id="rId3"/>
              </a:rPr>
              <a:t>http://</a:t>
            </a:r>
            <a:r>
              <a:rPr lang="en-US" altLang="en-US" sz="1800" dirty="0" smtClean="0">
                <a:hlinkClick r:id="rId3"/>
              </a:rPr>
              <a:t>www.techstreet.com/ieee/products/1867583</a:t>
            </a:r>
            <a:r>
              <a:rPr lang="en-US" altLang="en-US" sz="1800" dirty="0" smtClean="0"/>
              <a:t> </a:t>
            </a:r>
          </a:p>
          <a:p>
            <a:r>
              <a:rPr lang="en-US" altLang="en-US" sz="2000" dirty="0" smtClean="0"/>
              <a:t>Forward to ISO JTC1/SC6 WG1</a:t>
            </a:r>
          </a:p>
          <a:p>
            <a:pPr lvl="1"/>
            <a:r>
              <a:rPr lang="en-US" altLang="en-US" sz="1800" dirty="0" smtClean="0"/>
              <a:t>D5.0 forwarded; D6.0 will be forwarded upon SB approval</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16</a:t>
            </a:fld>
            <a:endParaRPr lang="en-US" smtClean="0"/>
          </a:p>
        </p:txBody>
      </p:sp>
      <p:sp>
        <p:nvSpPr>
          <p:cNvPr id="27653" name="Rectangle 2"/>
          <p:cNvSpPr>
            <a:spLocks noGrp="1" noChangeArrowheads="1"/>
          </p:cNvSpPr>
          <p:nvPr>
            <p:ph type="title"/>
          </p:nvPr>
        </p:nvSpPr>
        <p:spPr/>
        <p:txBody>
          <a:bodyPr/>
          <a:lstStyle/>
          <a:p>
            <a:r>
              <a:rPr lang="en-GB" altLang="en-US"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smtClean="0">
                <a:hlinkClick r:id="rId3"/>
              </a:rPr>
              <a:t>https://mentor.ieee.org/802.11/dcn/12/11-12-0594-02-0000-revision-par-proposal-for-802-11-2012.doc</a:t>
            </a:r>
            <a:endParaRPr lang="en-US" altLang="en-US" sz="2000" dirty="0" smtClean="0"/>
          </a:p>
          <a:p>
            <a:r>
              <a:rPr lang="en-US" altLang="en-US" sz="2000" dirty="0">
                <a:hlinkClick r:id="rId4"/>
              </a:rPr>
              <a:t>https://</a:t>
            </a:r>
            <a:r>
              <a:rPr lang="en-US" altLang="en-US" sz="2000" dirty="0" smtClean="0">
                <a:hlinkClick r:id="rId4"/>
              </a:rPr>
              <a:t>mentor.ieee.org/802.11/dcn/13/11-13-0233-56-000m-revmc-wg-ballot-comments.xls</a:t>
            </a:r>
            <a:r>
              <a:rPr lang="en-US" altLang="en-US" sz="2000" dirty="0" smtClean="0"/>
              <a:t> </a:t>
            </a:r>
          </a:p>
          <a:p>
            <a:r>
              <a:rPr lang="en-US" altLang="en-US" sz="2000" dirty="0">
                <a:hlinkClick r:id="rId5"/>
              </a:rPr>
              <a:t>https://</a:t>
            </a:r>
            <a:r>
              <a:rPr lang="en-US" altLang="en-US" sz="2000" dirty="0" smtClean="0">
                <a:hlinkClick r:id="rId5"/>
              </a:rPr>
              <a:t>mentor.ieee.org/802.11/dcn/15/11-15-0532-36-000m-revmc-sponsor-ballot-comments.xls</a:t>
            </a:r>
            <a:r>
              <a:rPr lang="en-US" altLang="en-US" sz="2000" dirty="0"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TGmc</a:t>
            </a:r>
            <a:r>
              <a:rPr lang="en-US" altLang="en-US" dirty="0" smtClean="0"/>
              <a:t> agenda for the March 2016 session. </a:t>
            </a:r>
            <a:r>
              <a:rPr lang="en-US" altLang="en-US" dirty="0" err="1" smtClean="0"/>
              <a:t>TGmc</a:t>
            </a:r>
            <a:r>
              <a:rPr lang="en-US" altLang="en-US" dirty="0" smtClean="0"/>
              <a:t> is operating as the Ballot Resolution Committee for P802.11REVmc.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05666" y="1524000"/>
            <a:ext cx="4010025"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Monday </a:t>
            </a:r>
            <a:r>
              <a:rPr lang="en-US" altLang="en-US" sz="1800" dirty="0"/>
              <a:t>PM1 (Room </a:t>
            </a:r>
            <a:r>
              <a:rPr lang="en-US" altLang="en-US" sz="1800" dirty="0" smtClean="0"/>
              <a:t>2402</a:t>
            </a:r>
            <a:r>
              <a:rPr lang="en-US" altLang="en-US" sz="1800" dirty="0"/>
              <a:t>)</a:t>
            </a:r>
          </a:p>
          <a:p>
            <a:pPr lvl="1"/>
            <a:r>
              <a:rPr lang="en-US" altLang="en-US" sz="1600" dirty="0" smtClean="0"/>
              <a:t>Chair’s </a:t>
            </a:r>
            <a:r>
              <a:rPr lang="en-US" altLang="en-US" sz="1600" dirty="0"/>
              <a:t>Welcome, </a:t>
            </a:r>
            <a:r>
              <a:rPr lang="en-US" altLang="en-US" sz="1600" dirty="0" smtClean="0"/>
              <a:t>Patent reminder, Status</a:t>
            </a:r>
            <a:r>
              <a:rPr lang="en-US" altLang="en-US" sz="1600" dirty="0"/>
              <a:t>, Review of Objectives, Approve </a:t>
            </a:r>
            <a:r>
              <a:rPr lang="en-US" altLang="en-US" sz="1600" dirty="0" smtClean="0"/>
              <a:t>agenda </a:t>
            </a:r>
          </a:p>
          <a:p>
            <a:pPr lvl="1"/>
            <a:r>
              <a:rPr lang="en-US" altLang="en-US" sz="1600" dirty="0" smtClean="0"/>
              <a:t>Editor’s Report</a:t>
            </a:r>
          </a:p>
          <a:p>
            <a:pPr lvl="1"/>
            <a:r>
              <a:rPr lang="en-US" sz="1600" dirty="0" smtClean="0"/>
              <a:t>CIDs - </a:t>
            </a:r>
            <a:r>
              <a:rPr lang="en-US" sz="1600" dirty="0" err="1" smtClean="0"/>
              <a:t>Payam</a:t>
            </a:r>
            <a:r>
              <a:rPr lang="en-US" sz="1600" dirty="0" smtClean="0"/>
              <a:t> </a:t>
            </a:r>
            <a:r>
              <a:rPr lang="en-US" sz="1600" dirty="0"/>
              <a:t>7171, 7174, </a:t>
            </a:r>
            <a:r>
              <a:rPr lang="en-US" sz="1600" dirty="0" smtClean="0"/>
              <a:t>7176 – 11-16-305,CID 7173 – 11-15-1040r2 </a:t>
            </a:r>
          </a:p>
          <a:p>
            <a:pPr lvl="1"/>
            <a:r>
              <a:rPr lang="en-GB" sz="1600" dirty="0" smtClean="0"/>
              <a:t>CIDs Graham Smith 11-16-303</a:t>
            </a:r>
            <a:br>
              <a:rPr lang="en-GB" sz="1600" dirty="0" smtClean="0"/>
            </a:br>
            <a:endParaRPr lang="en-GB" sz="1600" dirty="0" smtClean="0"/>
          </a:p>
        </p:txBody>
      </p:sp>
      <p:sp>
        <p:nvSpPr>
          <p:cNvPr id="4110" name="Rectangle 35"/>
          <p:cNvSpPr>
            <a:spLocks noChangeArrowheads="1"/>
          </p:cNvSpPr>
          <p:nvPr/>
        </p:nvSpPr>
        <p:spPr bwMode="auto">
          <a:xfrm>
            <a:off x="4782436" y="4495800"/>
            <a:ext cx="3990532" cy="205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PM2 </a:t>
            </a:r>
            <a:r>
              <a:rPr lang="en-US" altLang="en-US" sz="1800" dirty="0"/>
              <a:t>(Room 2402)</a:t>
            </a:r>
          </a:p>
          <a:p>
            <a:pPr lvl="1">
              <a:lnSpc>
                <a:spcPct val="80000"/>
              </a:lnSpc>
            </a:pPr>
            <a:r>
              <a:rPr lang="en-US" altLang="en-US" sz="1600" dirty="0" smtClean="0"/>
              <a:t>CIDs – Emily – 11-16-374</a:t>
            </a:r>
          </a:p>
          <a:p>
            <a:pPr lvl="1">
              <a:lnSpc>
                <a:spcPct val="80000"/>
              </a:lnSpc>
            </a:pPr>
            <a:r>
              <a:rPr lang="en-US" altLang="en-US" sz="1600" dirty="0" smtClean="0"/>
              <a:t>CIDs - Mark Rison</a:t>
            </a:r>
          </a:p>
          <a:p>
            <a:pPr lvl="1">
              <a:lnSpc>
                <a:spcPct val="80000"/>
              </a:lnSpc>
            </a:pPr>
            <a:r>
              <a:rPr lang="en-US" altLang="en-US" sz="1600" dirty="0" smtClean="0"/>
              <a:t>CIDs – Carlos </a:t>
            </a:r>
            <a:r>
              <a:rPr lang="en-US" altLang="en-US" sz="1600" dirty="0" smtClean="0"/>
              <a:t>Aldana 11-16-429</a:t>
            </a:r>
            <a:endParaRPr lang="en-US" altLang="en-US" sz="1600" dirty="0" smtClean="0"/>
          </a:p>
          <a:p>
            <a:pPr lvl="1">
              <a:lnSpc>
                <a:spcPct val="80000"/>
              </a:lnSpc>
            </a:pPr>
            <a:r>
              <a:rPr lang="en-US" altLang="en-US" sz="1600" dirty="0" smtClean="0"/>
              <a:t>Motions – minutes, CIDs, presentations</a:t>
            </a:r>
          </a:p>
          <a:p>
            <a:pPr lvl="1">
              <a:lnSpc>
                <a:spcPct val="80000"/>
              </a:lnSpc>
            </a:pPr>
            <a:r>
              <a:rPr lang="en-US" altLang="en-US" sz="1600" dirty="0" smtClean="0"/>
              <a:t>Plans </a:t>
            </a:r>
            <a:r>
              <a:rPr lang="en-US" altLang="en-US" sz="1600" dirty="0"/>
              <a:t>for </a:t>
            </a:r>
            <a:r>
              <a:rPr lang="en-US" altLang="en-US" sz="1600" dirty="0" smtClean="0"/>
              <a:t>March - May</a:t>
            </a:r>
          </a:p>
          <a:p>
            <a:pPr lvl="1">
              <a:lnSpc>
                <a:spcPct val="80000"/>
              </a:lnSpc>
            </a:pPr>
            <a:r>
              <a:rPr lang="en-US" altLang="en-US" sz="1600" dirty="0" smtClean="0"/>
              <a:t>Schedule,  AOB</a:t>
            </a:r>
            <a:r>
              <a:rPr lang="en-US" altLang="en-US" sz="1600" dirty="0"/>
              <a:t>, Adjourn</a:t>
            </a:r>
          </a:p>
        </p:txBody>
      </p:sp>
      <p:sp>
        <p:nvSpPr>
          <p:cNvPr id="10" name="Rectangle 35"/>
          <p:cNvSpPr>
            <a:spLocks noChangeArrowheads="1"/>
          </p:cNvSpPr>
          <p:nvPr/>
        </p:nvSpPr>
        <p:spPr bwMode="auto">
          <a:xfrm>
            <a:off x="305666" y="3886200"/>
            <a:ext cx="4643790" cy="1212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PM1 (Room 2502)</a:t>
            </a:r>
            <a:endParaRPr lang="en-US" altLang="en-US" sz="1800" dirty="0"/>
          </a:p>
          <a:p>
            <a:pPr lvl="1">
              <a:lnSpc>
                <a:spcPct val="80000"/>
              </a:lnSpc>
            </a:pPr>
            <a:r>
              <a:rPr lang="en-US" altLang="en-US" sz="1600" dirty="0" smtClean="0"/>
              <a:t>CIDs – Emily</a:t>
            </a:r>
          </a:p>
          <a:p>
            <a:pPr lvl="1">
              <a:lnSpc>
                <a:spcPct val="80000"/>
              </a:lnSpc>
            </a:pPr>
            <a:r>
              <a:rPr lang="en-US" altLang="en-US" sz="1600" dirty="0" smtClean="0"/>
              <a:t>CIDs </a:t>
            </a:r>
            <a:r>
              <a:rPr lang="en-US" altLang="en-US" sz="1600" dirty="0"/>
              <a:t>– Brian Hart</a:t>
            </a:r>
          </a:p>
          <a:p>
            <a:pPr lvl="1">
              <a:lnSpc>
                <a:spcPct val="80000"/>
              </a:lnSpc>
            </a:pPr>
            <a:r>
              <a:rPr lang="en-US" altLang="en-US" sz="1600" dirty="0" smtClean="0"/>
              <a:t>CIDs – Adrian</a:t>
            </a:r>
            <a:endParaRPr lang="en-US" altLang="en-US" sz="1600" dirty="0"/>
          </a:p>
        </p:txBody>
      </p:sp>
      <p:sp>
        <p:nvSpPr>
          <p:cNvPr id="16" name="Rectangle 35"/>
          <p:cNvSpPr>
            <a:spLocks noChangeArrowheads="1"/>
          </p:cNvSpPr>
          <p:nvPr/>
        </p:nvSpPr>
        <p:spPr bwMode="auto">
          <a:xfrm>
            <a:off x="4724400" y="1219200"/>
            <a:ext cx="4162868"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a:t>
            </a:r>
            <a:r>
              <a:rPr lang="en-US" altLang="en-US" sz="1800" dirty="0"/>
              <a:t>PM2 (Room 2402)</a:t>
            </a:r>
          </a:p>
          <a:p>
            <a:pPr lvl="1"/>
            <a:r>
              <a:rPr lang="en-US" altLang="en-US" sz="1600" dirty="0" smtClean="0"/>
              <a:t>11-16-233, 220 – Assaf (20 mins)</a:t>
            </a:r>
          </a:p>
          <a:p>
            <a:pPr lvl="1"/>
            <a:r>
              <a:rPr lang="en-US" altLang="en-US" sz="1600" dirty="0" smtClean="0"/>
              <a:t>11-16-313,11-15-1184 OWE (20 mins)</a:t>
            </a:r>
          </a:p>
          <a:p>
            <a:pPr lvl="1"/>
            <a:r>
              <a:rPr lang="en-US" altLang="en-US" sz="1600" dirty="0" smtClean="0"/>
              <a:t>CIDs – Dan Harkins (15 mins)</a:t>
            </a:r>
          </a:p>
          <a:p>
            <a:pPr lvl="1"/>
            <a:r>
              <a:rPr lang="en-US" altLang="en-US" sz="1600" dirty="0" smtClean="0"/>
              <a:t>CIDs - Mark </a:t>
            </a:r>
            <a:r>
              <a:rPr lang="en-US" altLang="en-US" sz="1600" dirty="0"/>
              <a:t>Rison </a:t>
            </a:r>
            <a:r>
              <a:rPr lang="en-US" altLang="en-US" sz="1600" dirty="0" smtClean="0"/>
              <a:t>(60 mins)</a:t>
            </a:r>
          </a:p>
          <a:p>
            <a:pPr lvl="1"/>
            <a:endParaRPr lang="en-US" altLang="en-US" sz="1600" dirty="0" smtClean="0"/>
          </a:p>
          <a:p>
            <a:pPr lvl="1"/>
            <a:endParaRPr lang="en-US" altLang="en-US" sz="1600" dirty="0" smtClean="0"/>
          </a:p>
        </p:txBody>
      </p:sp>
      <p:sp>
        <p:nvSpPr>
          <p:cNvPr id="11" name="Rectangle 35"/>
          <p:cNvSpPr>
            <a:spLocks noChangeArrowheads="1"/>
          </p:cNvSpPr>
          <p:nvPr/>
        </p:nvSpPr>
        <p:spPr bwMode="auto">
          <a:xfrm>
            <a:off x="4724400" y="3124200"/>
            <a:ext cx="3990532"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 </a:t>
            </a:r>
            <a:r>
              <a:rPr lang="en-US" altLang="en-US" sz="1800" dirty="0"/>
              <a:t>(Room 2402)</a:t>
            </a:r>
          </a:p>
          <a:p>
            <a:pPr lvl="1">
              <a:lnSpc>
                <a:spcPct val="80000"/>
              </a:lnSpc>
            </a:pPr>
            <a:r>
              <a:rPr lang="en-US" altLang="en-US" sz="1600" dirty="0" smtClean="0"/>
              <a:t>CIDs – Mark Hamilton 11-16-290</a:t>
            </a:r>
          </a:p>
          <a:p>
            <a:pPr lvl="1">
              <a:lnSpc>
                <a:spcPct val="80000"/>
              </a:lnSpc>
            </a:pPr>
            <a:r>
              <a:rPr lang="en-US" altLang="en-US" sz="1600" dirty="0" smtClean="0"/>
              <a:t>CIDs </a:t>
            </a:r>
            <a:r>
              <a:rPr lang="en-US" altLang="en-US" sz="1600" dirty="0"/>
              <a:t>– </a:t>
            </a:r>
            <a:r>
              <a:rPr lang="en-US" altLang="en-US" sz="1600" dirty="0" err="1" smtClean="0"/>
              <a:t>Sigurd</a:t>
            </a:r>
            <a:endParaRPr lang="en-US" altLang="en-US" sz="1600" dirty="0" smtClean="0"/>
          </a:p>
          <a:p>
            <a:pPr lvl="1">
              <a:lnSpc>
                <a:spcPct val="80000"/>
              </a:lnSpc>
            </a:pPr>
            <a:r>
              <a:rPr lang="en-US" altLang="en-US" sz="1600" dirty="0" smtClean="0"/>
              <a:t>CIDs – Peter E</a:t>
            </a:r>
          </a:p>
          <a:p>
            <a:pPr lvl="1">
              <a:lnSpc>
                <a:spcPct val="80000"/>
              </a:lnSpc>
            </a:pPr>
            <a:r>
              <a:rPr lang="en-US" altLang="en-US" sz="1600" dirty="0" smtClean="0"/>
              <a:t>CIDs – Matthew Fischer</a:t>
            </a:r>
            <a:endParaRPr lang="en-US" altLang="en-US" sz="1600" dirty="0"/>
          </a:p>
        </p:txBody>
      </p:sp>
      <p:sp>
        <p:nvSpPr>
          <p:cNvPr id="12" name="Rectangle 35"/>
          <p:cNvSpPr>
            <a:spLocks noChangeArrowheads="1"/>
          </p:cNvSpPr>
          <p:nvPr/>
        </p:nvSpPr>
        <p:spPr bwMode="auto">
          <a:xfrm>
            <a:off x="304800" y="5105400"/>
            <a:ext cx="464379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PM2 </a:t>
            </a:r>
            <a:r>
              <a:rPr lang="en-US" altLang="en-US" sz="1800" dirty="0"/>
              <a:t>(Room 2402)</a:t>
            </a:r>
          </a:p>
          <a:p>
            <a:pPr lvl="1">
              <a:lnSpc>
                <a:spcPct val="80000"/>
              </a:lnSpc>
            </a:pPr>
            <a:r>
              <a:rPr lang="en-US" altLang="en-US" sz="1600" dirty="0"/>
              <a:t>CID 7749 – 11-16-296 </a:t>
            </a:r>
            <a:r>
              <a:rPr lang="en-US" altLang="en-US" sz="1600" dirty="0" smtClean="0"/>
              <a:t>– Solomon</a:t>
            </a:r>
          </a:p>
          <a:p>
            <a:pPr lvl="1">
              <a:lnSpc>
                <a:spcPct val="80000"/>
              </a:lnSpc>
            </a:pPr>
            <a:r>
              <a:rPr lang="en-US" altLang="en-US" sz="1600" dirty="0" smtClean="0"/>
              <a:t>CID 7153 – 11-16-253 – Solomon</a:t>
            </a:r>
          </a:p>
          <a:p>
            <a:pPr lvl="1">
              <a:lnSpc>
                <a:spcPct val="80000"/>
              </a:lnSpc>
            </a:pPr>
            <a:r>
              <a:rPr lang="en-US" altLang="en-US" sz="1600" dirty="0" smtClean="0"/>
              <a:t>11-16-158, 406 – Solomon</a:t>
            </a:r>
          </a:p>
          <a:p>
            <a:pPr lvl="1">
              <a:lnSpc>
                <a:spcPct val="80000"/>
              </a:lnSpc>
            </a:pPr>
            <a:r>
              <a:rPr lang="en-US" altLang="en-US" sz="1600" dirty="0" smtClean="0"/>
              <a:t>CIDs</a:t>
            </a:r>
            <a:r>
              <a:rPr lang="en-US" altLang="en-US" sz="1600" dirty="0"/>
              <a:t> – </a:t>
            </a:r>
            <a:r>
              <a:rPr lang="en-US" altLang="en-US" sz="1600" dirty="0" smtClean="0"/>
              <a:t>Adrian 11-16-273</a:t>
            </a:r>
            <a:endParaRPr lang="en-US" alt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March 2016</a:t>
            </a:r>
            <a:endParaRPr lang="en-US"/>
          </a:p>
        </p:txBody>
      </p:sp>
      <p:sp>
        <p:nvSpPr>
          <p:cNvPr id="8195" name="Footer Placeholder 4"/>
          <p:cNvSpPr>
            <a:spLocks noGrp="1"/>
          </p:cNvSpPr>
          <p:nvPr>
            <p:ph type="ftr" sz="quarter" idx="11"/>
          </p:nvPr>
        </p:nvSpPr>
        <p:spPr>
          <a:noFill/>
        </p:spPr>
        <p:txBody>
          <a:bodyPr/>
          <a:lstStyle/>
          <a:p>
            <a:r>
              <a:rPr lang="en-US" smtClean="0"/>
              <a:t>Dorothy Stanley, HPE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1800" dirty="0" smtClean="0"/>
              <a:t>Patent policy slides</a:t>
            </a:r>
          </a:p>
          <a:p>
            <a:pPr lvl="1"/>
            <a:r>
              <a:rPr lang="en-US" sz="1400" dirty="0">
                <a:hlinkClick r:id="rId3"/>
              </a:rPr>
              <a:t>https://</a:t>
            </a:r>
            <a:r>
              <a:rPr lang="en-US" sz="1400" dirty="0" smtClean="0">
                <a:hlinkClick r:id="rId3"/>
              </a:rPr>
              <a:t>development.standards.ieee.org/myproject/Public/mytools/mob/slideset.ppt</a:t>
            </a:r>
            <a:r>
              <a:rPr lang="en-US" sz="1400" dirty="0" smtClean="0"/>
              <a:t> </a:t>
            </a:r>
            <a:endParaRPr lang="en-US" sz="1400" dirty="0"/>
          </a:p>
          <a:p>
            <a:r>
              <a:rPr lang="en-US" sz="1800" dirty="0" smtClean="0"/>
              <a:t>IEEE </a:t>
            </a:r>
            <a:r>
              <a:rPr lang="en-US" sz="1800" dirty="0"/>
              <a:t>802 Policies &amp; Procedures </a:t>
            </a:r>
          </a:p>
          <a:p>
            <a:pPr lvl="1"/>
            <a:r>
              <a:rPr lang="en-US" sz="1400" dirty="0"/>
              <a:t>(link to </a:t>
            </a:r>
            <a:r>
              <a:rPr lang="en-US" sz="1400" dirty="0" err="1"/>
              <a:t>AudCom</a:t>
            </a:r>
            <a:r>
              <a:rPr lang="en-US" sz="1400" dirty="0"/>
              <a:t>, approved by IEEE-SA Standards Board June 2014) </a:t>
            </a:r>
          </a:p>
          <a:p>
            <a:pPr lvl="1"/>
            <a:r>
              <a:rPr lang="en-US" sz="1400" dirty="0">
                <a:hlinkClick r:id="rId4"/>
              </a:rPr>
              <a:t>http://standards.ieee.org/board/aud/LMSC.pdf</a:t>
            </a:r>
            <a:endParaRPr lang="en-US" sz="1400" dirty="0"/>
          </a:p>
          <a:p>
            <a:r>
              <a:rPr lang="en-US" sz="1800" dirty="0"/>
              <a:t>IEEE 802 Operations Manual </a:t>
            </a:r>
            <a:r>
              <a:rPr lang="en-US" sz="1800" dirty="0" smtClean="0"/>
              <a:t>(13 Nov 2015)</a:t>
            </a:r>
            <a:endParaRPr lang="en-US" sz="1800" dirty="0"/>
          </a:p>
          <a:p>
            <a:pPr lvl="1">
              <a:lnSpc>
                <a:spcPct val="80000"/>
              </a:lnSpc>
              <a:defRPr/>
            </a:pPr>
            <a:r>
              <a:rPr lang="en-US" altLang="en-US" sz="1400" dirty="0" smtClean="0">
                <a:hlinkClick r:id="rId5"/>
              </a:rPr>
              <a:t>http://www.ieee802.org/PNP/approved/IEEE_802_OM_v18.pdf</a:t>
            </a:r>
            <a:endParaRPr lang="en-US" altLang="en-US" sz="1400" dirty="0" smtClean="0"/>
          </a:p>
          <a:p>
            <a:pPr>
              <a:lnSpc>
                <a:spcPct val="80000"/>
              </a:lnSpc>
              <a:defRPr/>
            </a:pPr>
            <a:r>
              <a:rPr lang="en-US" sz="1800" dirty="0" smtClean="0"/>
              <a:t>IEEE 802 Working Group Policies &amp;Procedures (13 Nov 2015)</a:t>
            </a:r>
            <a:r>
              <a:rPr lang="en-US" altLang="en-US" sz="1400" dirty="0" smtClean="0"/>
              <a:t> </a:t>
            </a:r>
          </a:p>
          <a:p>
            <a:pPr lvl="1"/>
            <a:r>
              <a:rPr lang="en-US" altLang="en-US" sz="1400" dirty="0">
                <a:hlinkClick r:id="rId6"/>
              </a:rPr>
              <a:t>http://</a:t>
            </a:r>
            <a:r>
              <a:rPr lang="en-US" altLang="en-US" sz="1400" dirty="0" smtClean="0">
                <a:hlinkClick r:id="rId6"/>
              </a:rPr>
              <a:t>www.ieee802.org/PNP/approved/IEEE_802_WG_PandP_v18.1.pdf</a:t>
            </a:r>
            <a:r>
              <a:rPr lang="en-US" altLang="en-US" sz="1400" dirty="0" smtClean="0"/>
              <a:t> (editor update)</a:t>
            </a:r>
          </a:p>
          <a:p>
            <a:r>
              <a:rPr lang="en-US" sz="1800" dirty="0" smtClean="0"/>
              <a:t>IEEE </a:t>
            </a:r>
            <a:r>
              <a:rPr lang="en-US" sz="1800" dirty="0"/>
              <a:t>802 LMSC Chair's Guidelines </a:t>
            </a:r>
            <a:r>
              <a:rPr lang="en-US" sz="1800" dirty="0" smtClean="0"/>
              <a:t>(13 Nov 2015)</a:t>
            </a:r>
            <a:endParaRPr lang="en-US" sz="1800" dirty="0">
              <a:hlinkClick r:id="rId7"/>
            </a:endParaRPr>
          </a:p>
          <a:p>
            <a:pPr lvl="1"/>
            <a:r>
              <a:rPr lang="en-US" sz="1400" dirty="0">
                <a:hlinkClick r:id="rId8"/>
              </a:rPr>
              <a:t>http://</a:t>
            </a:r>
            <a:r>
              <a:rPr lang="en-US" sz="1400" dirty="0" smtClean="0">
                <a:hlinkClick r:id="rId8"/>
              </a:rPr>
              <a:t>www.ieee802.org/PNP/approved/IEEE_802_Chairs_guidelines_v21.pdf</a:t>
            </a:r>
            <a:r>
              <a:rPr lang="en-US" sz="1400" dirty="0" smtClean="0"/>
              <a:t>  </a:t>
            </a:r>
          </a:p>
          <a:p>
            <a:r>
              <a:rPr lang="en-US" sz="1800" dirty="0" smtClean="0"/>
              <a:t>IEEE </a:t>
            </a:r>
            <a:r>
              <a:rPr lang="en-US" sz="1800" dirty="0"/>
              <a:t>802.11 WG OM: </a:t>
            </a:r>
            <a:r>
              <a:rPr lang="en-US" sz="1800" dirty="0" smtClean="0"/>
              <a:t>(13 Nov 2015)</a:t>
            </a:r>
            <a:endParaRPr lang="en-US" sz="1800" dirty="0"/>
          </a:p>
          <a:p>
            <a:pPr lvl="1"/>
            <a:r>
              <a:rPr lang="en-US" altLang="en-US" sz="1400" dirty="0">
                <a:hlinkClick r:id="rId9"/>
              </a:rPr>
              <a:t>https://</a:t>
            </a:r>
            <a:r>
              <a:rPr lang="en-US" altLang="en-US" sz="1400" dirty="0" smtClean="0">
                <a:hlinkClick r:id="rId9"/>
              </a:rPr>
              <a:t>mentor.ieee.org/802.11/dcn/14/11-14-0629-14-0000-802-11-operations-manual.docx</a:t>
            </a:r>
            <a:r>
              <a:rPr lang="en-US" altLang="en-US" sz="1400" dirty="0" smtClean="0"/>
              <a:t>   </a:t>
            </a:r>
          </a:p>
          <a:p>
            <a:r>
              <a:rPr lang="en-US" sz="1800" dirty="0" smtClean="0"/>
              <a:t>Policies </a:t>
            </a:r>
            <a:r>
              <a:rPr lang="en-US" sz="1800" dirty="0"/>
              <a:t>and Procedures hierarchy</a:t>
            </a:r>
          </a:p>
          <a:p>
            <a:pPr lvl="1"/>
            <a:r>
              <a:rPr lang="en-US" sz="1400" dirty="0">
                <a:hlinkClick r:id="rId10"/>
              </a:rPr>
              <a:t>http://www.ieee802.org/11/Rules/rules.shtml</a:t>
            </a:r>
            <a:endParaRPr lang="en-US" sz="1400" dirty="0"/>
          </a:p>
          <a:p>
            <a:pPr marL="342900" lvl="1" indent="-342900">
              <a:buFontTx/>
              <a:buChar char="•"/>
            </a:pPr>
            <a:r>
              <a:rPr lang="en-US" altLang="en-US" sz="1800" b="1" dirty="0"/>
              <a:t>IEEE 802 Procedural document website: </a:t>
            </a:r>
            <a:r>
              <a:rPr lang="en-US" altLang="en-US" sz="1600" dirty="0">
                <a:hlinkClick r:id="rId11"/>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4</a:t>
            </a:fld>
            <a:endParaRPr lang="en-US"/>
          </a:p>
        </p:txBody>
      </p:sp>
    </p:spTree>
    <p:extLst>
      <p:ext uri="{BB962C8B-B14F-4D97-AF65-F5344CB8AC3E}">
        <p14:creationId xmlns:p14="http://schemas.microsoft.com/office/powerpoint/2010/main" val="1068149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5</a:t>
            </a:fld>
            <a:endParaRPr lang="en-US" smtClean="0"/>
          </a:p>
        </p:txBody>
      </p:sp>
      <p:sp>
        <p:nvSpPr>
          <p:cNvPr id="8198" name="Rectangle 2"/>
          <p:cNvSpPr>
            <a:spLocks noGrp="1" noChangeArrowheads="1"/>
          </p:cNvSpPr>
          <p:nvPr>
            <p:ph type="title" idx="4294967295"/>
          </p:nvPr>
        </p:nvSpPr>
        <p:spPr/>
        <p:txBody>
          <a:bodyPr/>
          <a:lstStyle/>
          <a:p>
            <a:r>
              <a:rPr lang="en-US" altLang="en-US" smtClean="0"/>
              <a:t>Monday PM1 (continued)</a:t>
            </a:r>
            <a:br>
              <a:rPr lang="en-US" altLang="en-US" smtClean="0"/>
            </a:br>
            <a:endParaRPr lang="en-US" altLang="en-US" sz="1800" smtClean="0"/>
          </a:p>
        </p:txBody>
      </p:sp>
      <p:sp>
        <p:nvSpPr>
          <p:cNvPr id="8199" name="Rectangle 3"/>
          <p:cNvSpPr>
            <a:spLocks noGrp="1" noChangeArrowheads="1"/>
          </p:cNvSpPr>
          <p:nvPr>
            <p:ph type="body" idx="4294967295"/>
          </p:nvPr>
        </p:nvSpPr>
        <p:spPr>
          <a:xfrm>
            <a:off x="685800" y="1447800"/>
            <a:ext cx="7772400" cy="5105400"/>
          </a:xfrm>
        </p:spPr>
        <p:txBody>
          <a:bodyPr/>
          <a:lstStyle/>
          <a:p>
            <a:pPr>
              <a:lnSpc>
                <a:spcPct val="90000"/>
              </a:lnSpc>
            </a:pPr>
            <a:r>
              <a:rPr lang="en-US" altLang="en-US" dirty="0" smtClean="0"/>
              <a:t>Objectives</a:t>
            </a:r>
          </a:p>
          <a:p>
            <a:pPr lvl="1">
              <a:lnSpc>
                <a:spcPct val="90000"/>
              </a:lnSpc>
            </a:pPr>
            <a:r>
              <a:rPr lang="en-US" altLang="en-US" dirty="0" smtClean="0"/>
              <a:t>Operate as the Ballot Resolution Group for P802.11-REVmc</a:t>
            </a:r>
          </a:p>
          <a:p>
            <a:pPr>
              <a:lnSpc>
                <a:spcPct val="90000"/>
              </a:lnSpc>
            </a:pPr>
            <a:r>
              <a:rPr lang="en-US" altLang="en-US" dirty="0" smtClean="0"/>
              <a:t>Approve Prior Minutes</a:t>
            </a:r>
          </a:p>
          <a:p>
            <a:pPr lvl="1">
              <a:lnSpc>
                <a:spcPct val="90000"/>
              </a:lnSpc>
            </a:pPr>
            <a:r>
              <a:rPr lang="en-US" altLang="en-US" dirty="0">
                <a:hlinkClick r:id="rId3"/>
              </a:rPr>
              <a:t>https://</a:t>
            </a:r>
            <a:r>
              <a:rPr lang="en-US" altLang="en-US" dirty="0" smtClean="0">
                <a:hlinkClick r:id="rId3"/>
              </a:rPr>
              <a:t>mentor.ieee.org/802.11/dcn/16/11-16-0123-00-000m-revmc-brc-minutes-for-january-2016-atlanta.docx </a:t>
            </a:r>
          </a:p>
          <a:p>
            <a:pPr lvl="1">
              <a:lnSpc>
                <a:spcPct val="90000"/>
              </a:lnSpc>
            </a:pPr>
            <a:r>
              <a:rPr lang="en-US" altLang="en-US" dirty="0" smtClean="0">
                <a:hlinkClick r:id="rId3"/>
              </a:rPr>
              <a:t>https</a:t>
            </a:r>
            <a:r>
              <a:rPr lang="en-US" altLang="en-US" dirty="0">
                <a:hlinkClick r:id="rId3"/>
              </a:rPr>
              <a:t>://</a:t>
            </a:r>
            <a:r>
              <a:rPr lang="en-US" altLang="en-US" dirty="0" smtClean="0">
                <a:hlinkClick r:id="rId3"/>
              </a:rPr>
              <a:t>mentor.ieee.org/802.11/dcn/16/11-16-0244-01-000m-revmc-brc-telecon-minutes-feb-2016.docx</a:t>
            </a:r>
            <a:r>
              <a:rPr lang="en-US" altLang="en-US" dirty="0" smtClean="0"/>
              <a:t> </a:t>
            </a:r>
          </a:p>
          <a:p>
            <a:pPr lvl="1">
              <a:lnSpc>
                <a:spcPct val="90000"/>
              </a:lnSpc>
            </a:pPr>
            <a:r>
              <a:rPr lang="en-US" altLang="en-US" dirty="0">
                <a:hlinkClick r:id="rId4"/>
              </a:rPr>
              <a:t>https://</a:t>
            </a:r>
            <a:r>
              <a:rPr lang="en-US" altLang="en-US" dirty="0" smtClean="0">
                <a:hlinkClick r:id="rId4"/>
              </a:rPr>
              <a:t>mentor.ieee.org/802.11/dcn/16/11-16-0249-00-000m-revmc-brc-minutes-for-f2f-feb-srt-hosted-ft-lauderdale.docx</a:t>
            </a:r>
            <a:r>
              <a:rPr lang="en-US" altLang="en-US" dirty="0" smtClean="0"/>
              <a:t> </a:t>
            </a:r>
          </a:p>
          <a:p>
            <a:pPr>
              <a:lnSpc>
                <a:spcPct val="90000"/>
              </a:lnSpc>
            </a:pPr>
            <a:r>
              <a:rPr lang="en-US" altLang="en-US" dirty="0" smtClean="0"/>
              <a:t>Editor Report (Adrian Stephens)</a:t>
            </a:r>
          </a:p>
          <a:p>
            <a:pPr lvl="1">
              <a:lnSpc>
                <a:spcPct val="90000"/>
              </a:lnSpc>
            </a:pPr>
            <a:r>
              <a:rPr lang="en-US" altLang="en-US" dirty="0" smtClean="0"/>
              <a:t>Editor </a:t>
            </a:r>
            <a:r>
              <a:rPr lang="en-US" altLang="en-US" dirty="0"/>
              <a:t>report: </a:t>
            </a:r>
            <a:r>
              <a:rPr lang="en-US" altLang="en-US" dirty="0">
                <a:hlinkClick r:id="rId5"/>
              </a:rPr>
              <a:t>https://</a:t>
            </a:r>
            <a:r>
              <a:rPr lang="en-US" altLang="en-US" dirty="0" smtClean="0">
                <a:hlinkClick r:id="rId5"/>
              </a:rPr>
              <a:t>mentor.ieee.org/802.11/dcn/13/11-13-0095-28-000m-editor-reports.pptx</a:t>
            </a:r>
            <a:r>
              <a:rPr lang="en-US" altLang="en-US" dirty="0" smtClean="0"/>
              <a:t> </a:t>
            </a:r>
            <a:endParaRPr lang="en-US"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6</a:t>
            </a:fld>
            <a:endParaRPr lang="en-US" smtClean="0"/>
          </a:p>
        </p:txBody>
      </p:sp>
      <p:sp>
        <p:nvSpPr>
          <p:cNvPr id="8198" name="Rectangle 2"/>
          <p:cNvSpPr>
            <a:spLocks noGrp="1" noChangeArrowheads="1"/>
          </p:cNvSpPr>
          <p:nvPr>
            <p:ph type="title" idx="4294967295"/>
          </p:nvPr>
        </p:nvSpPr>
        <p:spPr/>
        <p:txBody>
          <a:bodyPr/>
          <a:lstStyle/>
          <a:p>
            <a:r>
              <a:rPr lang="en-US" altLang="en-US" smtClean="0"/>
              <a:t>Monday PM1 (continued)</a:t>
            </a:r>
            <a:br>
              <a:rPr lang="en-US" altLang="en-US" smtClean="0"/>
            </a:br>
            <a:endParaRPr lang="en-US" altLang="en-US" sz="1800" smtClean="0"/>
          </a:p>
        </p:txBody>
      </p:sp>
      <p:sp>
        <p:nvSpPr>
          <p:cNvPr id="8199" name="Rectangle 3"/>
          <p:cNvSpPr>
            <a:spLocks noGrp="1" noChangeArrowheads="1"/>
          </p:cNvSpPr>
          <p:nvPr>
            <p:ph type="body" idx="4294967295"/>
          </p:nvPr>
        </p:nvSpPr>
        <p:spPr>
          <a:xfrm>
            <a:off x="685800" y="1524000"/>
            <a:ext cx="8305800" cy="4800600"/>
          </a:xfrm>
        </p:spPr>
        <p:txBody>
          <a:bodyPr/>
          <a:lstStyle/>
          <a:p>
            <a:pPr>
              <a:lnSpc>
                <a:spcPct val="90000"/>
              </a:lnSpc>
            </a:pPr>
            <a:r>
              <a:rPr lang="en-US" dirty="0" smtClean="0"/>
              <a:t>WG </a:t>
            </a:r>
            <a:r>
              <a:rPr lang="en-US" dirty="0"/>
              <a:t>chair has delegated </a:t>
            </a:r>
            <a:r>
              <a:rPr lang="en-US" dirty="0" smtClean="0"/>
              <a:t>BRC </a:t>
            </a:r>
            <a:r>
              <a:rPr lang="en-US" altLang="en-US" dirty="0"/>
              <a:t>Ballot Resolution </a:t>
            </a:r>
            <a:r>
              <a:rPr lang="en-US" altLang="en-US" dirty="0" smtClean="0"/>
              <a:t>Committee </a:t>
            </a:r>
            <a:r>
              <a:rPr lang="en-US" dirty="0" smtClean="0"/>
              <a:t>responsibility </a:t>
            </a:r>
            <a:r>
              <a:rPr lang="en-US" dirty="0"/>
              <a:t>to </a:t>
            </a:r>
            <a:r>
              <a:rPr lang="en-US" dirty="0" err="1" smtClean="0"/>
              <a:t>TGmc</a:t>
            </a:r>
            <a:r>
              <a:rPr lang="en-US" dirty="0"/>
              <a:t>: </a:t>
            </a:r>
            <a:r>
              <a:rPr lang="en-US" dirty="0" smtClean="0"/>
              <a:t> </a:t>
            </a:r>
            <a:r>
              <a:rPr lang="en-US" dirty="0" smtClean="0">
                <a:hlinkClick r:id="rId3"/>
              </a:rPr>
              <a:t>ttp</a:t>
            </a:r>
            <a:r>
              <a:rPr lang="en-US" dirty="0">
                <a:hlinkClick r:id="rId3"/>
              </a:rPr>
              <a:t>://</a:t>
            </a:r>
            <a:r>
              <a:rPr lang="en-US" dirty="0" smtClean="0">
                <a:hlinkClick r:id="rId3"/>
              </a:rPr>
              <a:t>www.ieee802.org/11/email/stds-802-11/msg01475.html</a:t>
            </a:r>
            <a:r>
              <a:rPr lang="en-US" dirty="0" smtClean="0"/>
              <a:t> </a:t>
            </a:r>
          </a:p>
          <a:p>
            <a:pPr lvl="1"/>
            <a:r>
              <a:rPr lang="en-US" i="1" dirty="0" smtClean="0"/>
              <a:t>“</a:t>
            </a:r>
            <a:r>
              <a:rPr lang="en-US" sz="2000" b="0" i="1" dirty="0" smtClean="0"/>
              <a:t>The </a:t>
            </a:r>
            <a:r>
              <a:rPr lang="en-US" sz="2000" b="0" i="1" dirty="0"/>
              <a:t>resolution of comments is delegated to </a:t>
            </a:r>
            <a:r>
              <a:rPr lang="en-US" sz="2000" b="0" i="1" dirty="0" err="1"/>
              <a:t>TGmc</a:t>
            </a:r>
            <a:r>
              <a:rPr lang="en-US" sz="2000" b="0" i="1" dirty="0"/>
              <a:t>, acting as a sponsor Ballot Resolution Committee (BRC):</a:t>
            </a:r>
          </a:p>
          <a:p>
            <a:pPr lvl="1"/>
            <a:r>
              <a:rPr lang="en-US" sz="1800" b="0" i="1" dirty="0" smtClean="0"/>
              <a:t>For </a:t>
            </a:r>
            <a:r>
              <a:rPr lang="en-US" sz="1800" b="0" i="1" dirty="0"/>
              <a:t>convenience, we will continue to use the term “</a:t>
            </a:r>
            <a:r>
              <a:rPr lang="en-US" sz="1800" b="0" i="1" dirty="0" err="1"/>
              <a:t>TGmc</a:t>
            </a:r>
            <a:r>
              <a:rPr lang="en-US" sz="1800" b="0" i="1" dirty="0"/>
              <a:t>” to represent this </a:t>
            </a:r>
            <a:r>
              <a:rPr lang="en-US" sz="1800" b="0" i="1" dirty="0" smtClean="0"/>
              <a:t>BRC</a:t>
            </a:r>
          </a:p>
          <a:p>
            <a:pPr lvl="1"/>
            <a:r>
              <a:rPr lang="en-US" sz="1800" b="0" i="1" dirty="0" smtClean="0"/>
              <a:t>Any </a:t>
            </a:r>
            <a:r>
              <a:rPr lang="en-US" sz="1800" b="0" i="1" dirty="0"/>
              <a:t>voting member of 802.11 can vote at </a:t>
            </a:r>
            <a:r>
              <a:rPr lang="en-US" sz="1800" b="0" i="1" dirty="0" err="1"/>
              <a:t>TGmc</a:t>
            </a:r>
            <a:r>
              <a:rPr lang="en-US" sz="1800" b="0" i="1" dirty="0"/>
              <a:t> </a:t>
            </a:r>
            <a:r>
              <a:rPr lang="en-US" sz="1800" b="0" i="1" dirty="0" smtClean="0"/>
              <a:t>meetings</a:t>
            </a:r>
          </a:p>
          <a:p>
            <a:pPr lvl="1"/>
            <a:r>
              <a:rPr lang="en-US" sz="1800" b="0" i="1" dirty="0" err="1" smtClean="0"/>
              <a:t>TGmc</a:t>
            </a:r>
            <a:r>
              <a:rPr lang="en-US" sz="1800" b="0" i="1" dirty="0" smtClean="0"/>
              <a:t> </a:t>
            </a:r>
            <a:r>
              <a:rPr lang="en-US" sz="1800" b="0" i="1" dirty="0"/>
              <a:t>can consider motions (e.g. comment resolution,  other changes to the draft, to recirculate) in any of its meetings – including </a:t>
            </a:r>
            <a:r>
              <a:rPr lang="en-US" sz="1800" b="0" i="1" dirty="0" err="1" smtClean="0"/>
              <a:t>telecons</a:t>
            </a:r>
            <a:endParaRPr lang="en-US" sz="1800" i="1" dirty="0" smtClean="0"/>
          </a:p>
          <a:p>
            <a:pPr lvl="1"/>
            <a:r>
              <a:rPr lang="en-US" sz="1800" b="0" i="1" dirty="0" err="1" smtClean="0"/>
              <a:t>TGmc</a:t>
            </a:r>
            <a:r>
              <a:rPr lang="en-US" sz="1800" b="0" i="1" dirty="0" smtClean="0"/>
              <a:t> </a:t>
            </a:r>
            <a:r>
              <a:rPr lang="en-US" sz="1800" b="0" i="1" dirty="0"/>
              <a:t>will meet during 802.11 F2F meetings</a:t>
            </a:r>
          </a:p>
          <a:p>
            <a:pPr lvl="1"/>
            <a:endParaRPr lang="en-US" sz="1800" b="0" i="1" dirty="0"/>
          </a:p>
          <a:p>
            <a:pPr lvl="1"/>
            <a:r>
              <a:rPr lang="en-US" sz="1800" b="0" i="1" dirty="0"/>
              <a:t>Ultimately the WG is required to approve any request to the executive committee to move </a:t>
            </a:r>
            <a:r>
              <a:rPr lang="en-US" sz="1800" b="0" i="1" dirty="0" smtClean="0"/>
              <a:t>the project </a:t>
            </a:r>
            <a:r>
              <a:rPr lang="en-US" sz="1800" b="0" i="1" dirty="0"/>
              <a:t>to the standards board for approval</a:t>
            </a:r>
            <a:r>
              <a:rPr lang="en-US" sz="1800" b="0" i="1" dirty="0" smtClean="0"/>
              <a:t>.”</a:t>
            </a:r>
            <a:endParaRPr lang="en-US" sz="1800" b="0" i="1" dirty="0"/>
          </a:p>
          <a:p>
            <a:pPr lvl="1">
              <a:lnSpc>
                <a:spcPct val="90000"/>
              </a:lnSpc>
            </a:pPr>
            <a:endParaRPr lang="en-US" altLang="en-US" dirty="0" smtClean="0"/>
          </a:p>
        </p:txBody>
      </p:sp>
    </p:spTree>
    <p:extLst>
      <p:ext uri="{BB962C8B-B14F-4D97-AF65-F5344CB8AC3E}">
        <p14:creationId xmlns:p14="http://schemas.microsoft.com/office/powerpoint/2010/main" val="1847157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7</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7</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Plan of Record - modified</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a:solidFill>
                  <a:srgbClr val="006600"/>
                </a:solidFill>
              </a:rPr>
              <a:t>20 July 2012 – 12 Sept 2012 – Call for Comment/Input</a:t>
            </a:r>
          </a:p>
          <a:p>
            <a:pPr>
              <a:lnSpc>
                <a:spcPct val="80000"/>
              </a:lnSpc>
            </a:pPr>
            <a:r>
              <a:rPr lang="en-US" altLang="en-US" sz="2000" dirty="0">
                <a:solidFill>
                  <a:srgbClr val="006600"/>
                </a:solidFill>
              </a:rPr>
              <a:t>29-30 Aug 2012 – </a:t>
            </a:r>
            <a:r>
              <a:rPr lang="en-US" altLang="en-US" sz="2000" dirty="0" err="1">
                <a:solidFill>
                  <a:srgbClr val="006600"/>
                </a:solidFill>
              </a:rPr>
              <a:t>NesCom</a:t>
            </a:r>
            <a:r>
              <a:rPr lang="en-US" altLang="en-US" sz="2000" dirty="0">
                <a:solidFill>
                  <a:srgbClr val="006600"/>
                </a:solidFill>
              </a:rPr>
              <a:t>, SASB PAR Approval</a:t>
            </a:r>
          </a:p>
          <a:p>
            <a:pPr>
              <a:lnSpc>
                <a:spcPct val="80000"/>
              </a:lnSpc>
            </a:pPr>
            <a:r>
              <a:rPr lang="en-US" altLang="en-US" sz="2000" dirty="0">
                <a:solidFill>
                  <a:srgbClr val="006600"/>
                </a:solidFill>
              </a:rPr>
              <a:t>Sept 2012 – Begin to process CC input, 11aa, 11ae integration</a:t>
            </a:r>
          </a:p>
          <a:p>
            <a:pPr>
              <a:lnSpc>
                <a:spcPct val="80000"/>
              </a:lnSpc>
            </a:pPr>
            <a:r>
              <a:rPr lang="en-US" altLang="en-US" sz="2000" dirty="0">
                <a:solidFill>
                  <a:srgbClr val="006600"/>
                </a:solidFill>
              </a:rPr>
              <a:t>Dec 2012 – March/May 2013  – 11ad integration </a:t>
            </a:r>
          </a:p>
          <a:p>
            <a:pPr>
              <a:lnSpc>
                <a:spcPct val="80000"/>
              </a:lnSpc>
            </a:pPr>
            <a:r>
              <a:rPr lang="en-US" altLang="en-US" sz="2000" dirty="0">
                <a:solidFill>
                  <a:srgbClr val="006600"/>
                </a:solidFill>
              </a:rPr>
              <a:t>Jan 2013 – First WG Letter ballot  - without 11ad – on D1.0</a:t>
            </a:r>
          </a:p>
          <a:p>
            <a:pPr>
              <a:lnSpc>
                <a:spcPct val="80000"/>
              </a:lnSpc>
            </a:pPr>
            <a:r>
              <a:rPr lang="en-US" altLang="en-US" sz="2000" dirty="0">
                <a:solidFill>
                  <a:srgbClr val="006600"/>
                </a:solidFill>
              </a:rPr>
              <a:t>Sept 2013 – Letter ballot on D2.0</a:t>
            </a:r>
          </a:p>
          <a:p>
            <a:pPr>
              <a:lnSpc>
                <a:spcPct val="80000"/>
              </a:lnSpc>
            </a:pPr>
            <a:r>
              <a:rPr lang="en-US" altLang="en-US" sz="2000" dirty="0">
                <a:solidFill>
                  <a:srgbClr val="006600"/>
                </a:solidFill>
              </a:rPr>
              <a:t>Dec 2013 – May 2014 – 11ac, 11af integration – D3.0 in May 2014</a:t>
            </a:r>
          </a:p>
          <a:p>
            <a:pPr>
              <a:lnSpc>
                <a:spcPct val="80000"/>
              </a:lnSpc>
            </a:pPr>
            <a:r>
              <a:rPr lang="en-US" altLang="en-US" sz="2000" dirty="0">
                <a:solidFill>
                  <a:srgbClr val="006600"/>
                </a:solidFill>
              </a:rPr>
              <a:t>July 2014 – Mandatory Draft Review</a:t>
            </a:r>
          </a:p>
          <a:p>
            <a:pPr>
              <a:lnSpc>
                <a:spcPct val="80000"/>
              </a:lnSpc>
            </a:pPr>
            <a:r>
              <a:rPr lang="en-US" altLang="en-US" sz="2000" dirty="0">
                <a:solidFill>
                  <a:srgbClr val="006600"/>
                </a:solidFill>
              </a:rPr>
              <a:t>Jan 2015 – D4.0 Recirculation</a:t>
            </a:r>
          </a:p>
          <a:p>
            <a:pPr>
              <a:lnSpc>
                <a:spcPct val="80000"/>
              </a:lnSpc>
            </a:pPr>
            <a:r>
              <a:rPr lang="en-US" altLang="en-US" sz="2000" dirty="0">
                <a:solidFill>
                  <a:srgbClr val="006600"/>
                </a:solidFill>
              </a:rPr>
              <a:t>Form Sponsor Pool:  Open Dec 15th or so, close Feb 20, 2015 –good for 6 months (end of July 2015) </a:t>
            </a:r>
            <a:endParaRPr lang="en-US" altLang="en-US" sz="2000" dirty="0" smtClean="0">
              <a:solidFill>
                <a:srgbClr val="006600"/>
              </a:solidFill>
            </a:endParaRPr>
          </a:p>
          <a:p>
            <a:pPr>
              <a:lnSpc>
                <a:spcPct val="80000"/>
              </a:lnSpc>
            </a:pPr>
            <a:r>
              <a:rPr lang="en-US" altLang="en-US" sz="2000" dirty="0" smtClean="0">
                <a:solidFill>
                  <a:srgbClr val="006600"/>
                </a:solidFill>
              </a:rPr>
              <a:t>D4.0 Initial Sponsor Ballot 2015-03-27 through 2015-04-26</a:t>
            </a:r>
            <a:endParaRPr lang="en-US" altLang="en-US" sz="2000" dirty="0">
              <a:solidFill>
                <a:srgbClr val="006600"/>
              </a:solidFill>
            </a:endParaRPr>
          </a:p>
          <a:p>
            <a:pPr>
              <a:lnSpc>
                <a:spcPct val="80000"/>
              </a:lnSpc>
            </a:pPr>
            <a:r>
              <a:rPr lang="en-US" altLang="en-US" sz="2000" dirty="0">
                <a:solidFill>
                  <a:srgbClr val="006600"/>
                </a:solidFill>
              </a:rPr>
              <a:t>D5.0 </a:t>
            </a:r>
            <a:r>
              <a:rPr lang="en-US" altLang="en-US" sz="2000" dirty="0" smtClean="0">
                <a:solidFill>
                  <a:srgbClr val="006600"/>
                </a:solidFill>
              </a:rPr>
              <a:t>Jan </a:t>
            </a:r>
            <a:r>
              <a:rPr lang="en-US" altLang="en-US" sz="2000" dirty="0">
                <a:solidFill>
                  <a:srgbClr val="006600"/>
                </a:solidFill>
              </a:rPr>
              <a:t>2016 Initial SB recirculation</a:t>
            </a:r>
          </a:p>
          <a:p>
            <a:pPr>
              <a:lnSpc>
                <a:spcPct val="80000"/>
              </a:lnSpc>
            </a:pPr>
            <a:r>
              <a:rPr lang="en-US" altLang="en-US" sz="2000" dirty="0" smtClean="0">
                <a:solidFill>
                  <a:schemeClr val="accent2"/>
                </a:solidFill>
              </a:rPr>
              <a:t>D6.0 April/May 2016 Second Recirculation</a:t>
            </a:r>
          </a:p>
          <a:p>
            <a:pPr>
              <a:lnSpc>
                <a:spcPct val="80000"/>
              </a:lnSpc>
            </a:pPr>
            <a:r>
              <a:rPr lang="en-US" altLang="en-US" sz="2000" dirty="0" smtClean="0">
                <a:solidFill>
                  <a:schemeClr val="accent2"/>
                </a:solidFill>
              </a:rPr>
              <a:t>D6.0/D7.0 May/June Third Recirculation</a:t>
            </a:r>
            <a:endParaRPr lang="en-US" altLang="en-US" sz="2000" dirty="0">
              <a:solidFill>
                <a:schemeClr val="accent2"/>
              </a:solidFill>
            </a:endParaRPr>
          </a:p>
          <a:p>
            <a:pPr>
              <a:lnSpc>
                <a:spcPct val="80000"/>
              </a:lnSpc>
            </a:pPr>
            <a:r>
              <a:rPr lang="en-US" altLang="en-US" sz="2000" dirty="0"/>
              <a:t>July 2016 – WG/EC Final Approval</a:t>
            </a:r>
          </a:p>
          <a:p>
            <a:pPr>
              <a:lnSpc>
                <a:spcPct val="80000"/>
              </a:lnSpc>
            </a:pPr>
            <a:r>
              <a:rPr lang="en-US" altLang="en-US" sz="2000" dirty="0"/>
              <a:t>September </a:t>
            </a:r>
            <a:r>
              <a:rPr lang="en-US" altLang="en-US" sz="2000" dirty="0" smtClean="0"/>
              <a:t>2016 – </a:t>
            </a:r>
            <a:r>
              <a:rPr lang="en-US" altLang="en-US" sz="2000" dirty="0" err="1"/>
              <a:t>RevCom</a:t>
            </a:r>
            <a:r>
              <a:rPr lang="en-US" altLang="en-US" sz="2000" dirty="0"/>
              <a:t>/SASB</a:t>
            </a:r>
            <a:r>
              <a:rPr lang="en-US" altLang="en-US" sz="2000" dirty="0" smtClean="0"/>
              <a:t> Approval</a:t>
            </a:r>
            <a:endParaRPr lang="en-US" altLang="en-US" sz="2000" dirty="0">
              <a:solidFill>
                <a:schemeClr val="accent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8</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8</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SB Planning</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8001000" cy="4876800"/>
          </a:xfrm>
        </p:spPr>
        <p:txBody>
          <a:bodyPr/>
          <a:lstStyle/>
          <a:p>
            <a:pPr>
              <a:lnSpc>
                <a:spcPct val="80000"/>
              </a:lnSpc>
            </a:pPr>
            <a:r>
              <a:rPr lang="en-US" altLang="en-US" sz="2000" dirty="0" smtClean="0"/>
              <a:t>Initial Sponsor Ballot 2015-03-27 through 2015-04-26 on D4.0</a:t>
            </a:r>
          </a:p>
          <a:p>
            <a:pPr>
              <a:lnSpc>
                <a:spcPct val="80000"/>
              </a:lnSpc>
            </a:pPr>
            <a:r>
              <a:rPr lang="en-US" altLang="en-US" sz="2000" dirty="0" smtClean="0"/>
              <a:t>January/February 2016</a:t>
            </a:r>
          </a:p>
          <a:p>
            <a:pPr lvl="1">
              <a:lnSpc>
                <a:spcPct val="80000"/>
              </a:lnSpc>
            </a:pPr>
            <a:r>
              <a:rPr lang="en-US" altLang="en-US" sz="1800" dirty="0"/>
              <a:t>Initial SB recirculation </a:t>
            </a:r>
            <a:r>
              <a:rPr lang="en-US" altLang="en-US" sz="1800" dirty="0" smtClean="0"/>
              <a:t>D5.0 2016 -01-11 through 2016-01-26</a:t>
            </a:r>
            <a:endParaRPr lang="en-US" altLang="en-US" sz="1800" dirty="0"/>
          </a:p>
          <a:p>
            <a:pPr lvl="1">
              <a:lnSpc>
                <a:spcPct val="80000"/>
              </a:lnSpc>
            </a:pPr>
            <a:r>
              <a:rPr lang="en-US" altLang="en-US" sz="1800" dirty="0" smtClean="0"/>
              <a:t>Teleconferences, Feb 22-25 2016 BRC Ft. Lauderdale meeting </a:t>
            </a:r>
          </a:p>
          <a:p>
            <a:pPr lvl="1">
              <a:lnSpc>
                <a:spcPct val="80000"/>
              </a:lnSpc>
            </a:pPr>
            <a:endParaRPr lang="en-US" altLang="en-US" sz="1800" dirty="0"/>
          </a:p>
          <a:p>
            <a:pPr>
              <a:lnSpc>
                <a:spcPct val="80000"/>
              </a:lnSpc>
            </a:pPr>
            <a:r>
              <a:rPr lang="en-US" altLang="en-US" sz="2000" dirty="0" smtClean="0"/>
              <a:t>March/April/May </a:t>
            </a:r>
            <a:r>
              <a:rPr lang="en-US" altLang="en-US" sz="2000" dirty="0" smtClean="0"/>
              <a:t>2016</a:t>
            </a:r>
          </a:p>
          <a:p>
            <a:pPr lvl="1">
              <a:lnSpc>
                <a:spcPct val="80000"/>
              </a:lnSpc>
            </a:pPr>
            <a:r>
              <a:rPr lang="en-US" altLang="en-US" sz="1800" dirty="0" smtClean="0"/>
              <a:t>Comment resolution</a:t>
            </a:r>
          </a:p>
          <a:p>
            <a:pPr lvl="1">
              <a:lnSpc>
                <a:spcPct val="80000"/>
              </a:lnSpc>
            </a:pPr>
            <a:r>
              <a:rPr lang="en-US" altLang="en-US" sz="1800" dirty="0"/>
              <a:t>2</a:t>
            </a:r>
            <a:r>
              <a:rPr lang="en-US" altLang="en-US" sz="1800" baseline="30000" dirty="0" smtClean="0"/>
              <a:t>rd</a:t>
            </a:r>
            <a:r>
              <a:rPr lang="en-US" altLang="en-US" sz="1800" dirty="0" smtClean="0"/>
              <a:t> </a:t>
            </a:r>
            <a:r>
              <a:rPr lang="en-US" altLang="en-US" sz="1800" dirty="0" smtClean="0"/>
              <a:t>recirculation </a:t>
            </a:r>
            <a:r>
              <a:rPr lang="en-US" altLang="en-US" sz="1800" dirty="0" smtClean="0"/>
              <a:t>May </a:t>
            </a:r>
            <a:r>
              <a:rPr lang="en-US" altLang="en-US" sz="1800" dirty="0" smtClean="0"/>
              <a:t>2016 D6.0 </a:t>
            </a:r>
            <a:endParaRPr lang="en-US" altLang="en-US" sz="1800" dirty="0" smtClean="0"/>
          </a:p>
          <a:p>
            <a:pPr lvl="1">
              <a:lnSpc>
                <a:spcPct val="80000"/>
              </a:lnSpc>
            </a:pPr>
            <a:endParaRPr lang="en-US" altLang="en-US" sz="1800" dirty="0" smtClean="0"/>
          </a:p>
          <a:p>
            <a:pPr>
              <a:lnSpc>
                <a:spcPct val="80000"/>
              </a:lnSpc>
            </a:pPr>
            <a:r>
              <a:rPr lang="en-US" altLang="en-US" sz="2200" dirty="0" smtClean="0"/>
              <a:t>June/July 2016</a:t>
            </a:r>
            <a:endParaRPr lang="en-US" altLang="en-US" sz="2200" dirty="0" smtClean="0"/>
          </a:p>
          <a:p>
            <a:pPr lvl="1">
              <a:lnSpc>
                <a:spcPct val="80000"/>
              </a:lnSpc>
            </a:pPr>
            <a:r>
              <a:rPr lang="en-US" altLang="en-US" sz="1800" dirty="0"/>
              <a:t>3</a:t>
            </a:r>
            <a:r>
              <a:rPr lang="en-US" altLang="en-US" sz="1800" baseline="30000" dirty="0" smtClean="0"/>
              <a:t>th</a:t>
            </a:r>
            <a:r>
              <a:rPr lang="en-US" altLang="en-US" sz="1800" dirty="0" smtClean="0"/>
              <a:t> </a:t>
            </a:r>
            <a:r>
              <a:rPr lang="en-US" altLang="en-US" sz="1800" dirty="0" smtClean="0"/>
              <a:t>recirculation </a:t>
            </a:r>
            <a:r>
              <a:rPr lang="en-US" altLang="en-US" sz="1800" dirty="0" smtClean="0"/>
              <a:t>D6.0 unchanged or D7.0</a:t>
            </a:r>
          </a:p>
          <a:p>
            <a:pPr lvl="1">
              <a:lnSpc>
                <a:spcPct val="80000"/>
              </a:lnSpc>
            </a:pPr>
            <a:endParaRPr lang="en-US" altLang="en-US" sz="1800" dirty="0" smtClean="0"/>
          </a:p>
          <a:p>
            <a:pPr>
              <a:lnSpc>
                <a:spcPct val="80000"/>
              </a:lnSpc>
            </a:pPr>
            <a:r>
              <a:rPr lang="en-US" altLang="en-US" sz="2000" dirty="0" smtClean="0"/>
              <a:t>July </a:t>
            </a:r>
            <a:r>
              <a:rPr lang="en-US" altLang="en-US" sz="2000" dirty="0"/>
              <a:t>2016 – WG/EC Final </a:t>
            </a:r>
            <a:r>
              <a:rPr lang="en-US" altLang="en-US" sz="2000" dirty="0" smtClean="0"/>
              <a:t>Approval </a:t>
            </a:r>
          </a:p>
          <a:p>
            <a:pPr lvl="1">
              <a:lnSpc>
                <a:spcPct val="80000"/>
              </a:lnSpc>
            </a:pPr>
            <a:endParaRPr lang="en-US" altLang="en-US" sz="1600" dirty="0"/>
          </a:p>
          <a:p>
            <a:pPr>
              <a:lnSpc>
                <a:spcPct val="80000"/>
              </a:lnSpc>
            </a:pPr>
            <a:r>
              <a:rPr lang="en-US" altLang="en-US" sz="2000" dirty="0"/>
              <a:t>September 2016 – </a:t>
            </a:r>
            <a:r>
              <a:rPr lang="en-US" altLang="en-US" sz="2000" dirty="0" err="1"/>
              <a:t>RevCom</a:t>
            </a:r>
            <a:r>
              <a:rPr lang="en-US" altLang="en-US" sz="2000" dirty="0"/>
              <a:t>/SASB </a:t>
            </a:r>
            <a:r>
              <a:rPr lang="en-US" altLang="en-US" sz="2000" dirty="0" smtClean="0"/>
              <a:t>Approval </a:t>
            </a:r>
          </a:p>
          <a:p>
            <a:pPr lvl="1">
              <a:lnSpc>
                <a:spcPct val="80000"/>
              </a:lnSpc>
            </a:pPr>
            <a:r>
              <a:rPr lang="en-US" altLang="en-US" sz="1800" b="1" dirty="0" err="1" smtClean="0"/>
              <a:t>RevCom</a:t>
            </a:r>
            <a:r>
              <a:rPr lang="en-US" altLang="en-US" sz="1800" b="1" dirty="0" smtClean="0"/>
              <a:t> </a:t>
            </a:r>
            <a:r>
              <a:rPr lang="en-US" altLang="en-US" sz="1800" b="1" dirty="0" smtClean="0"/>
              <a:t>Submission date: 05 Aug 2016 for Sept 16 </a:t>
            </a:r>
            <a:r>
              <a:rPr lang="en-US" altLang="en-US" sz="1800" b="1" dirty="0" err="1" smtClean="0"/>
              <a:t>RevCom</a:t>
            </a:r>
            <a:r>
              <a:rPr lang="en-US" altLang="en-US" sz="1800" b="1" dirty="0" smtClean="0"/>
              <a:t> </a:t>
            </a:r>
            <a:r>
              <a:rPr lang="en-US" altLang="en-US" sz="1800" b="1" dirty="0" smtClean="0"/>
              <a:t>teleconference</a:t>
            </a:r>
            <a:endParaRPr lang="en-US" altLang="en-US" sz="1800" b="1" dirty="0"/>
          </a:p>
        </p:txBody>
      </p:sp>
    </p:spTree>
    <p:extLst>
      <p:ext uri="{BB962C8B-B14F-4D97-AF65-F5344CB8AC3E}">
        <p14:creationId xmlns:p14="http://schemas.microsoft.com/office/powerpoint/2010/main" val="726543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9</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9</a:t>
            </a:fld>
            <a:endParaRPr lang="en-US" altLang="en-US" sz="1200" b="0"/>
          </a:p>
        </p:txBody>
      </p:sp>
      <p:sp>
        <p:nvSpPr>
          <p:cNvPr id="9222" name="Rectangle 2"/>
          <p:cNvSpPr>
            <a:spLocks noGrp="1" noChangeArrowheads="1"/>
          </p:cNvSpPr>
          <p:nvPr>
            <p:ph type="title" idx="4294967295"/>
          </p:nvPr>
        </p:nvSpPr>
        <p:spPr>
          <a:xfrm>
            <a:off x="685800" y="457200"/>
            <a:ext cx="8153400" cy="1066800"/>
          </a:xfrm>
        </p:spPr>
        <p:txBody>
          <a:bodyPr/>
          <a:lstStyle/>
          <a:p>
            <a:r>
              <a:rPr lang="en-US" altLang="en-US" dirty="0" smtClean="0"/>
              <a:t>Straw poll</a:t>
            </a:r>
            <a:endParaRPr lang="en-US" altLang="en-US" dirty="0" smtClean="0">
              <a:solidFill>
                <a:srgbClr val="FF0000"/>
              </a:solidFill>
            </a:endParaRPr>
          </a:p>
        </p:txBody>
      </p:sp>
      <p:sp>
        <p:nvSpPr>
          <p:cNvPr id="9223" name="Rectangle 3"/>
          <p:cNvSpPr>
            <a:spLocks noGrp="1" noChangeArrowheads="1"/>
          </p:cNvSpPr>
          <p:nvPr>
            <p:ph type="body" idx="4294967295"/>
          </p:nvPr>
        </p:nvSpPr>
        <p:spPr>
          <a:xfrm>
            <a:off x="685800" y="1447800"/>
            <a:ext cx="8001000" cy="4876800"/>
          </a:xfrm>
        </p:spPr>
        <p:txBody>
          <a:bodyPr/>
          <a:lstStyle/>
          <a:p>
            <a:pPr>
              <a:lnSpc>
                <a:spcPct val="80000"/>
              </a:lnSpc>
            </a:pPr>
            <a:r>
              <a:rPr lang="en-US" altLang="en-US" sz="2800" dirty="0" smtClean="0"/>
              <a:t>We should</a:t>
            </a:r>
          </a:p>
          <a:p>
            <a:pPr marL="914400" lvl="1" indent="-457200">
              <a:lnSpc>
                <a:spcPct val="80000"/>
              </a:lnSpc>
              <a:buFont typeface="+mj-lt"/>
              <a:buAutoNum type="alphaLcParenR"/>
            </a:pPr>
            <a:r>
              <a:rPr lang="en-US" altLang="en-US" dirty="0" smtClean="0"/>
              <a:t>No change to existing text at present, liaison to WFA 1</a:t>
            </a:r>
          </a:p>
          <a:p>
            <a:pPr marL="914400" lvl="1" indent="-457200">
              <a:lnSpc>
                <a:spcPct val="80000"/>
              </a:lnSpc>
              <a:buFont typeface="+mj-lt"/>
              <a:buAutoNum type="alphaLcParenR"/>
            </a:pPr>
            <a:r>
              <a:rPr lang="en-US" altLang="en-US" dirty="0" smtClean="0"/>
              <a:t>Resolve CID 7142 as revised with the text changes in 11-16-220 16</a:t>
            </a:r>
          </a:p>
          <a:p>
            <a:pPr marL="914400" lvl="1" indent="-457200">
              <a:lnSpc>
                <a:spcPct val="80000"/>
              </a:lnSpc>
              <a:buFont typeface="+mj-lt"/>
              <a:buAutoNum type="alphaLcParenR"/>
            </a:pPr>
            <a:r>
              <a:rPr lang="en-US" altLang="en-US" dirty="0" smtClean="0"/>
              <a:t>Not make the change at this time, send document to </a:t>
            </a:r>
            <a:r>
              <a:rPr lang="en-US" altLang="en-US" dirty="0" err="1" smtClean="0"/>
              <a:t>Tgay</a:t>
            </a:r>
            <a:r>
              <a:rPr lang="en-US" altLang="en-US" dirty="0" smtClean="0"/>
              <a:t> 11</a:t>
            </a:r>
          </a:p>
          <a:p>
            <a:pPr marL="914400" lvl="1" indent="-457200">
              <a:lnSpc>
                <a:spcPct val="80000"/>
              </a:lnSpc>
              <a:buFont typeface="+mj-lt"/>
              <a:buAutoNum type="alphaLcParenR"/>
            </a:pPr>
            <a:r>
              <a:rPr lang="en-US" altLang="en-US" dirty="0" smtClean="0"/>
              <a:t>NO change to existing text 1</a:t>
            </a:r>
          </a:p>
          <a:p>
            <a:pPr marL="914400" lvl="1" indent="-457200">
              <a:lnSpc>
                <a:spcPct val="80000"/>
              </a:lnSpc>
              <a:buFont typeface="+mj-lt"/>
              <a:buAutoNum type="alphaLcParenR"/>
            </a:pPr>
            <a:r>
              <a:rPr lang="en-US" altLang="en-US" dirty="0" smtClean="0"/>
              <a:t>Abstain 8</a:t>
            </a:r>
          </a:p>
          <a:p>
            <a:pPr lvl="1">
              <a:lnSpc>
                <a:spcPct val="80000"/>
              </a:lnSpc>
            </a:pPr>
            <a:endParaRPr lang="en-US" altLang="en-US" dirty="0"/>
          </a:p>
          <a:p>
            <a:pPr>
              <a:lnSpc>
                <a:spcPct val="80000"/>
              </a:lnSpc>
            </a:pPr>
            <a:endParaRPr lang="en-US" altLang="en-US" sz="2800" dirty="0" smtClean="0"/>
          </a:p>
        </p:txBody>
      </p:sp>
    </p:spTree>
    <p:extLst>
      <p:ext uri="{BB962C8B-B14F-4D97-AF65-F5344CB8AC3E}">
        <p14:creationId xmlns:p14="http://schemas.microsoft.com/office/powerpoint/2010/main" val="77619123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430047</TotalTime>
  <Words>1508</Words>
  <Application>Microsoft Office PowerPoint</Application>
  <PresentationFormat>On-screen Show (4:3)</PresentationFormat>
  <Paragraphs>332</Paragraphs>
  <Slides>16</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802-11-Submission</vt:lpstr>
      <vt:lpstr>Document</vt:lpstr>
      <vt:lpstr>IEEE 802.11 TGmc March 2016 Agenda</vt:lpstr>
      <vt:lpstr>Abstract</vt:lpstr>
      <vt:lpstr>TGmc Agenda</vt:lpstr>
      <vt:lpstr>Current IEEE 802, 802.11 rules documents </vt:lpstr>
      <vt:lpstr>Monday PM1 (continued) </vt:lpstr>
      <vt:lpstr>Monday PM1 (continued) </vt:lpstr>
      <vt:lpstr>TGmc Plan of Record - modified</vt:lpstr>
      <vt:lpstr>TGmc SB Planning</vt:lpstr>
      <vt:lpstr>Straw poll</vt:lpstr>
      <vt:lpstr>Motion 197  – Extended MCS Set</vt:lpstr>
      <vt:lpstr>Motion 198  – OWE</vt:lpstr>
      <vt:lpstr>Motion  – BSS type in SSW feedback subfield</vt:lpstr>
      <vt:lpstr>Motion  – Mon-Weds &amp; FLL CIDs</vt:lpstr>
      <vt:lpstr>Motion   –  Decoupling MU Beamformee</vt:lpstr>
      <vt:lpstr>March – May 2016 Meeting Planning</vt:lpstr>
      <vt:lpstr>References</vt:lpstr>
    </vt:vector>
  </TitlesOfParts>
  <Company>Hewlett Packard Enterprise (HPE)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lastModifiedBy>Dorothy Stanley</cp:lastModifiedBy>
  <cp:revision>2490</cp:revision>
  <cp:lastPrinted>1998-02-10T13:28:06Z</cp:lastPrinted>
  <dcterms:created xsi:type="dcterms:W3CDTF">2005-01-04T21:26:55Z</dcterms:created>
  <dcterms:modified xsi:type="dcterms:W3CDTF">2016-03-17T04:35:55Z</dcterms:modified>
</cp:coreProperties>
</file>