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78" r:id="rId3"/>
    <p:sldId id="417" r:id="rId4"/>
    <p:sldId id="589" r:id="rId5"/>
    <p:sldId id="517" r:id="rId6"/>
    <p:sldId id="579" r:id="rId7"/>
    <p:sldId id="557" r:id="rId8"/>
    <p:sldId id="580" r:id="rId9"/>
    <p:sldId id="587" r:id="rId10"/>
    <p:sldId id="590" r:id="rId11"/>
    <p:sldId id="592" r:id="rId12"/>
    <p:sldId id="591" r:id="rId13"/>
    <p:sldId id="298" r:id="rId14"/>
    <p:sldId id="516" r:id="rId15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7842" autoAdjust="0"/>
  </p:normalViewPr>
  <p:slideViewPr>
    <p:cSldViewPr>
      <p:cViewPr>
        <p:scale>
          <a:sx n="90" d="100"/>
          <a:sy n="90" d="100"/>
        </p:scale>
        <p:origin x="-132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802.11-16/0231r4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802.11-16/0231r4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802.11-16/0231r4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802.11-16/0231r4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802.11-16/0231r4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802.11-16/0231r4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802.11-16/0231r4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802.11-16/0231r4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802.11-16/0231r4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802.11-16/0231r4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802.11-16/0231r4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02219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F4F34E98-D62A-4186-8764-CE3AA6FA445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5714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802.11-16/0231r4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802.11-16/0231r4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802.11-16/0231r4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802.11-16/0231r4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802.11-16/0231r4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802.11-16/0231r5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220-03-000m-clause-20-extended-mcs-set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184-07-000m-owe.doc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406-02-000m-bss-type-in-ssw-feedback-subfield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5/11-15-0532-36-000m-revmc-sponsor-ballot-comments.xls" TargetMode="External"/><Relationship Id="rId4" Type="http://schemas.openxmlformats.org/officeDocument/2006/relationships/hyperlink" Target="https://mentor.ieee.org/802.11/dcn/13/11-13-0233-56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PNP/approved/IEEE_802_Chairs_guidelines_v21.pdf" TargetMode="External"/><Relationship Id="rId3" Type="http://schemas.openxmlformats.org/officeDocument/2006/relationships/hyperlink" Target="https://development.standards.ieee.org/myproject/Public/mytools/mob/slideset.ppt" TargetMode="External"/><Relationship Id="rId7" Type="http://schemas.openxmlformats.org/officeDocument/2006/relationships/hyperlink" Target="http://grouper.ieee.org/groups/802/PNP/approved/IEEE_802_LMSC_OM_approved_120725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ee802.org/PNP/approved/IEEE_802_WG_PandP_v18.1.pdf" TargetMode="External"/><Relationship Id="rId11" Type="http://schemas.openxmlformats.org/officeDocument/2006/relationships/hyperlink" Target="http://www.ieee802.org/devdocs.shtml" TargetMode="External"/><Relationship Id="rId5" Type="http://schemas.openxmlformats.org/officeDocument/2006/relationships/hyperlink" Target="http://www.ieee802.org/PNP/approved/IEEE_802_OM_v18.pdf" TargetMode="External"/><Relationship Id="rId10" Type="http://schemas.openxmlformats.org/officeDocument/2006/relationships/hyperlink" Target="http://www.ieee802.org/11/Rules/rules.shtml" TargetMode="External"/><Relationship Id="rId4" Type="http://schemas.openxmlformats.org/officeDocument/2006/relationships/hyperlink" Target="http://standards.ieee.org/board/aud/LMSC.pdf" TargetMode="External"/><Relationship Id="rId9" Type="http://schemas.openxmlformats.org/officeDocument/2006/relationships/hyperlink" Target="https://mentor.ieee.org/802.11/dcn/14/11-14-0629-14-0000-802-11-operations-manual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244-01-000m-revmc-brc-telecon-minutes-feb-2016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entor.ieee.org/802.11/dcn/13/11-13-0095-28-000m-editor-reports.pptx" TargetMode="External"/><Relationship Id="rId4" Type="http://schemas.openxmlformats.org/officeDocument/2006/relationships/hyperlink" Target="https://mentor.ieee.org/802.11/dcn/16/11-16-0249-00-000m-revmc-brc-minutes-for-f2f-feb-srt-hosted-ft-lauderdale.doc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email/stds-802-11/msg01475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March 2016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2016-03-16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5890967"/>
              </p:ext>
            </p:extLst>
          </p:nvPr>
        </p:nvGraphicFramePr>
        <p:xfrm>
          <a:off x="520700" y="2274888"/>
          <a:ext cx="8186738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3" name="Document" r:id="rId4" imgW="8248712" imgH="2546007" progId="Word.Document.8">
                  <p:embed/>
                </p:oleObj>
              </mc:Choice>
              <mc:Fallback>
                <p:oleObj name="Document" r:id="rId4" imgW="8248712" imgH="254600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4888"/>
                        <a:ext cx="8186738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8153400" cy="1066800"/>
          </a:xfrm>
        </p:spPr>
        <p:txBody>
          <a:bodyPr/>
          <a:lstStyle/>
          <a:p>
            <a:r>
              <a:rPr lang="en-US" altLang="en-US" dirty="0" smtClean="0"/>
              <a:t>Motion 197 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Extended MCS Set</a:t>
            </a:r>
            <a:endParaRPr lang="en-US" altLang="en-US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80010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 smtClean="0"/>
              <a:t>Move to</a:t>
            </a:r>
          </a:p>
          <a:p>
            <a:pPr lvl="1">
              <a:lnSpc>
                <a:spcPct val="80000"/>
              </a:lnSpc>
            </a:pPr>
            <a:r>
              <a:rPr lang="en-US" altLang="en-US" dirty="0" smtClean="0"/>
              <a:t>Resolve CID 7142 as “revised” with a resolution of “Incorporate </a:t>
            </a:r>
            <a:r>
              <a:rPr lang="en-US" altLang="en-US" dirty="0" smtClean="0"/>
              <a:t>the text </a:t>
            </a:r>
            <a:r>
              <a:rPr lang="en-US" altLang="en-US" dirty="0"/>
              <a:t>changes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mentor.ieee.org/802.11/dcn/16/11-16-0220-03-000m-clause-20-extended-mcs-set.docx</a:t>
            </a:r>
            <a:r>
              <a:rPr lang="en-US" altLang="en-US" dirty="0" smtClean="0"/>
              <a:t> into </a:t>
            </a:r>
            <a:r>
              <a:rPr lang="en-US" altLang="en-US" dirty="0" smtClean="0"/>
              <a:t>the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draft.</a:t>
            </a:r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endParaRPr lang="en-US" altLang="en-US" sz="2800" dirty="0" smtClean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Moved: </a:t>
            </a:r>
            <a:r>
              <a:rPr lang="en-US" altLang="en-US" sz="2800" dirty="0" smtClean="0"/>
              <a:t>Assaf Kasher</a:t>
            </a:r>
            <a:endParaRPr lang="en-US" altLang="en-US" sz="2800" dirty="0" smtClean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Seconded: </a:t>
            </a:r>
            <a:r>
              <a:rPr lang="en-US" altLang="en-US" sz="2800" dirty="0" err="1" smtClean="0"/>
              <a:t>Alecsander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Eitan</a:t>
            </a:r>
            <a:endParaRPr lang="en-US" altLang="en-US" sz="2800" dirty="0" smtClean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Result: </a:t>
            </a:r>
            <a:r>
              <a:rPr lang="en-US" altLang="en-US" sz="2800" dirty="0" smtClean="0"/>
              <a:t>15-5-11 Motion Passes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42508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8153400" cy="1066800"/>
          </a:xfrm>
        </p:spPr>
        <p:txBody>
          <a:bodyPr/>
          <a:lstStyle/>
          <a:p>
            <a:r>
              <a:rPr lang="en-US" altLang="en-US" dirty="0" smtClean="0"/>
              <a:t>Motion 198 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OWE</a:t>
            </a:r>
            <a:endParaRPr lang="en-US" altLang="en-US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80010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 smtClean="0"/>
              <a:t>Move to</a:t>
            </a:r>
          </a:p>
          <a:p>
            <a:pPr lvl="1">
              <a:lnSpc>
                <a:spcPct val="80000"/>
              </a:lnSpc>
            </a:pPr>
            <a:r>
              <a:rPr lang="en-US" altLang="en-US" dirty="0" smtClean="0"/>
              <a:t>Resolve CID 7160 as “revised” with a resolution of “Incorporate </a:t>
            </a:r>
            <a:r>
              <a:rPr lang="en-US" altLang="en-US" dirty="0" smtClean="0"/>
              <a:t>the text </a:t>
            </a:r>
            <a:r>
              <a:rPr lang="en-US" altLang="en-US" dirty="0"/>
              <a:t>changes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mentor.ieee.org/802.11/dcn/15/11-15-1184-07-000m-owe.docx</a:t>
            </a:r>
            <a:r>
              <a:rPr lang="en-US" altLang="en-US" dirty="0" smtClean="0"/>
              <a:t> into </a:t>
            </a:r>
            <a:r>
              <a:rPr lang="en-US" altLang="en-US" dirty="0" smtClean="0"/>
              <a:t>the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draft.</a:t>
            </a:r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endParaRPr lang="en-US" altLang="en-US" sz="2800" dirty="0" smtClean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Moved: </a:t>
            </a:r>
            <a:r>
              <a:rPr lang="en-US" altLang="en-US" sz="2800" dirty="0" smtClean="0"/>
              <a:t>Dan Harkins</a:t>
            </a:r>
            <a:endParaRPr lang="en-US" altLang="en-US" sz="2800" dirty="0" smtClean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Seconded: </a:t>
            </a:r>
            <a:r>
              <a:rPr lang="en-US" altLang="en-US" sz="2800" dirty="0" smtClean="0"/>
              <a:t>Guido Hiertz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Result: 16-7-7 Motion fails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84397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8153400" cy="1066800"/>
          </a:xfrm>
        </p:spPr>
        <p:txBody>
          <a:bodyPr/>
          <a:lstStyle/>
          <a:p>
            <a:r>
              <a:rPr lang="en-US" altLang="en-US" dirty="0" smtClean="0"/>
              <a:t>Motion  – </a:t>
            </a:r>
            <a:r>
              <a:rPr lang="en-US" dirty="0"/>
              <a:t>BSS type in SSW feedback subfield</a:t>
            </a:r>
            <a:endParaRPr lang="en-US" altLang="en-US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80010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 smtClean="0"/>
              <a:t>Move to</a:t>
            </a:r>
          </a:p>
          <a:p>
            <a:pPr lvl="1">
              <a:lnSpc>
                <a:spcPct val="80000"/>
              </a:lnSpc>
            </a:pPr>
            <a:r>
              <a:rPr lang="en-US" altLang="en-US" dirty="0" smtClean="0"/>
              <a:t>Incorporate the text </a:t>
            </a:r>
            <a:r>
              <a:rPr lang="en-US" altLang="en-US" dirty="0"/>
              <a:t>changes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mentor.ieee.org/802.11/dcn/16/11-16-0406-02-000m-bss-type-in-ssw-feedback-subfield.docx</a:t>
            </a:r>
            <a:r>
              <a:rPr lang="en-US" altLang="en-US" dirty="0" smtClean="0"/>
              <a:t> into the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draft.</a:t>
            </a:r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endParaRPr lang="en-US" altLang="en-US" sz="2800" dirty="0" smtClean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Moved: Solomon Trainin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Seconded: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Result: 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50119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March – May 2016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sz="2000" dirty="0" smtClean="0"/>
              <a:t>Objectives: Initial Recirculation Sponsor Ballot comment resolution and Second recirculation</a:t>
            </a:r>
          </a:p>
          <a:p>
            <a:r>
              <a:rPr lang="en-US" altLang="en-US" sz="2000" dirty="0" smtClean="0"/>
              <a:t>Conference </a:t>
            </a:r>
            <a:r>
              <a:rPr lang="en-US" altLang="en-US" sz="2000" dirty="0"/>
              <a:t>c</a:t>
            </a:r>
            <a:r>
              <a:rPr lang="en-US" altLang="en-US" sz="2000" dirty="0" smtClean="0"/>
              <a:t>alls 10am Eastern  2 hours (longer?)</a:t>
            </a:r>
          </a:p>
          <a:p>
            <a:pPr lvl="1"/>
            <a:r>
              <a:rPr lang="en-US" altLang="en-US" sz="1800" dirty="0" smtClean="0"/>
              <a:t>April 1, 15, 22</a:t>
            </a:r>
          </a:p>
          <a:p>
            <a:r>
              <a:rPr lang="en-US" altLang="en-US" sz="2000" dirty="0" smtClean="0"/>
              <a:t>Ballot Resolution Committee meeting – </a:t>
            </a:r>
          </a:p>
          <a:p>
            <a:pPr lvl="1"/>
            <a:r>
              <a:rPr lang="en-US" altLang="en-US" sz="1800" dirty="0" smtClean="0"/>
              <a:t>Week April 22 (Cambridge) – if needed</a:t>
            </a:r>
          </a:p>
          <a:p>
            <a:r>
              <a:rPr lang="en-US" altLang="en-US" sz="2000" dirty="0" smtClean="0"/>
              <a:t>Schedule review</a:t>
            </a:r>
          </a:p>
          <a:p>
            <a:r>
              <a:rPr lang="en-US" altLang="en-US" sz="2000" dirty="0" smtClean="0"/>
              <a:t>Availability of 11mc in the IEEE store</a:t>
            </a:r>
          </a:p>
          <a:p>
            <a:pPr lvl="1"/>
            <a:r>
              <a:rPr lang="en-US" altLang="en-US" sz="1800" dirty="0" smtClean="0"/>
              <a:t>D5.0 is available (add D5.0 after SB approval), </a:t>
            </a:r>
            <a:r>
              <a:rPr lang="en-US" altLang="en-US" sz="1800" dirty="0"/>
              <a:t>see </a:t>
            </a:r>
            <a:r>
              <a:rPr lang="en-US" altLang="en-US" sz="1800" dirty="0">
                <a:hlinkClick r:id="rId3"/>
              </a:rPr>
              <a:t>http://</a:t>
            </a:r>
            <a:r>
              <a:rPr lang="en-US" altLang="en-US" sz="1800" dirty="0" smtClean="0">
                <a:hlinkClick r:id="rId3"/>
              </a:rPr>
              <a:t>www.techstreet.com/ieee/products/1867583</a:t>
            </a:r>
            <a:r>
              <a:rPr lang="en-US" altLang="en-US" sz="1800" dirty="0" smtClean="0"/>
              <a:t> </a:t>
            </a:r>
          </a:p>
          <a:p>
            <a:r>
              <a:rPr lang="en-US" altLang="en-US" sz="2000" dirty="0" smtClean="0"/>
              <a:t>Forward to ISO JTC1/SC6 WG1</a:t>
            </a:r>
          </a:p>
          <a:p>
            <a:pPr lvl="1"/>
            <a:r>
              <a:rPr lang="en-US" altLang="en-US" sz="1800" dirty="0" smtClean="0"/>
              <a:t>D5.0 forwarded; D6.0 will be forwarded upon 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mentor.ieee.org/802.11/dcn/13/11-13-0233-56-000m-revmc-wg-ballot-comments.xls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>
                <a:hlinkClick r:id="rId5"/>
              </a:rPr>
              <a:t>https://</a:t>
            </a:r>
            <a:r>
              <a:rPr lang="en-US" altLang="en-US" sz="2000" dirty="0" smtClean="0">
                <a:hlinkClick r:id="rId5"/>
              </a:rPr>
              <a:t>mentor.ieee.org/802.11/dcn/15/11-15-0532-36-000m-revmc-sponsor-ballot-comments.xls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March 2016 session.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is operating as the Ballot Resolution Committee for P802.11REVmc.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05666" y="1524000"/>
            <a:ext cx="4010025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Monday </a:t>
            </a:r>
            <a:r>
              <a:rPr lang="en-US" altLang="en-US" sz="1800" dirty="0"/>
              <a:t>PM1 (Room </a:t>
            </a:r>
            <a:r>
              <a:rPr lang="en-US" altLang="en-US" sz="1800" dirty="0" smtClean="0"/>
              <a:t>2402</a:t>
            </a:r>
            <a:r>
              <a:rPr lang="en-US" altLang="en-US" sz="1800" dirty="0"/>
              <a:t>)</a:t>
            </a:r>
          </a:p>
          <a:p>
            <a:pPr lvl="1"/>
            <a:r>
              <a:rPr lang="en-US" altLang="en-US" sz="1600" dirty="0" smtClean="0"/>
              <a:t>Chair’s </a:t>
            </a:r>
            <a:r>
              <a:rPr lang="en-US" altLang="en-US" sz="1600" dirty="0"/>
              <a:t>Welcome, </a:t>
            </a:r>
            <a:r>
              <a:rPr lang="en-US" altLang="en-US" sz="1600" dirty="0" smtClean="0"/>
              <a:t>Patent reminder, Status</a:t>
            </a:r>
            <a:r>
              <a:rPr lang="en-US" altLang="en-US" sz="1600" dirty="0"/>
              <a:t>, Review of Objectives, Approve </a:t>
            </a:r>
            <a:r>
              <a:rPr lang="en-US" altLang="en-US" sz="1600" dirty="0" smtClean="0"/>
              <a:t>agenda </a:t>
            </a:r>
          </a:p>
          <a:p>
            <a:pPr lvl="1"/>
            <a:r>
              <a:rPr lang="en-US" altLang="en-US" sz="1600" dirty="0" smtClean="0"/>
              <a:t>Editor’s Report</a:t>
            </a:r>
          </a:p>
          <a:p>
            <a:pPr lvl="1"/>
            <a:r>
              <a:rPr lang="en-US" sz="1600" dirty="0" smtClean="0"/>
              <a:t>CIDs - </a:t>
            </a:r>
            <a:r>
              <a:rPr lang="en-US" sz="1600" dirty="0" err="1" smtClean="0"/>
              <a:t>Payam</a:t>
            </a:r>
            <a:r>
              <a:rPr lang="en-US" sz="1600" dirty="0" smtClean="0"/>
              <a:t> </a:t>
            </a:r>
            <a:r>
              <a:rPr lang="en-US" sz="1600" dirty="0"/>
              <a:t>7171, 7174, </a:t>
            </a:r>
            <a:r>
              <a:rPr lang="en-US" sz="1600" dirty="0" smtClean="0"/>
              <a:t>7176 – 11-16-305,CID 7173 – 11-15-1040r2 </a:t>
            </a:r>
          </a:p>
          <a:p>
            <a:pPr lvl="1"/>
            <a:r>
              <a:rPr lang="en-GB" sz="1600" dirty="0" smtClean="0"/>
              <a:t>CIDs Graham Smith 11-16-303</a:t>
            </a:r>
            <a:br>
              <a:rPr lang="en-GB" sz="1600" dirty="0" smtClean="0"/>
            </a:br>
            <a:endParaRPr lang="en-GB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82436" y="4495800"/>
            <a:ext cx="3990532" cy="205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  <a:r>
              <a:rPr lang="en-US" altLang="en-US" sz="1800" dirty="0"/>
              <a:t>(Room 2402)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CIDs – Emily – 11-16-374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CIDs - Mark Rison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CIDs – Carlos Aldana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Motions – minutes, CIDs, presentations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Plans </a:t>
            </a:r>
            <a:r>
              <a:rPr lang="en-US" altLang="en-US" sz="1600" dirty="0"/>
              <a:t>for </a:t>
            </a:r>
            <a:r>
              <a:rPr lang="en-US" altLang="en-US" sz="1600" dirty="0" smtClean="0"/>
              <a:t>March - May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Schedule,  AOB</a:t>
            </a:r>
            <a:r>
              <a:rPr lang="en-US" altLang="en-US" sz="1600" dirty="0"/>
              <a:t>, Adjourn</a:t>
            </a:r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05666" y="3886200"/>
            <a:ext cx="4643790" cy="121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 (Room 2502)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CIDs – Emily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CIDs </a:t>
            </a:r>
            <a:r>
              <a:rPr lang="en-US" altLang="en-US" sz="1600" dirty="0"/>
              <a:t>– Brian Hart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CIDs – Adrian</a:t>
            </a:r>
            <a:endParaRPr lang="en-US" altLang="en-US" sz="1600" dirty="0"/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724400" y="1219200"/>
            <a:ext cx="4162868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</a:t>
            </a:r>
            <a:r>
              <a:rPr lang="en-US" altLang="en-US" sz="1800" dirty="0"/>
              <a:t>PM2 (Room 2402)</a:t>
            </a:r>
          </a:p>
          <a:p>
            <a:pPr lvl="1"/>
            <a:r>
              <a:rPr lang="en-US" altLang="en-US" sz="1600" dirty="0" smtClean="0"/>
              <a:t>11-16-233, 220 – Assaf (20 mins)</a:t>
            </a:r>
          </a:p>
          <a:p>
            <a:pPr lvl="1"/>
            <a:r>
              <a:rPr lang="en-US" altLang="en-US" sz="1600" dirty="0" smtClean="0"/>
              <a:t>11-16-313,11-15-1184 OWE (20 mins)</a:t>
            </a:r>
          </a:p>
          <a:p>
            <a:pPr lvl="1"/>
            <a:r>
              <a:rPr lang="en-US" altLang="en-US" sz="1600" dirty="0" smtClean="0"/>
              <a:t>CIDs – Dan Harkins (15 mins)</a:t>
            </a:r>
          </a:p>
          <a:p>
            <a:pPr lvl="1"/>
            <a:r>
              <a:rPr lang="en-US" altLang="en-US" sz="1600" dirty="0" smtClean="0"/>
              <a:t>CIDs - Mark </a:t>
            </a:r>
            <a:r>
              <a:rPr lang="en-US" altLang="en-US" sz="1600" dirty="0"/>
              <a:t>Rison </a:t>
            </a:r>
            <a:r>
              <a:rPr lang="en-US" altLang="en-US" sz="1600" dirty="0" smtClean="0"/>
              <a:t>(60 mins)</a:t>
            </a:r>
          </a:p>
          <a:p>
            <a:pPr lvl="1"/>
            <a:endParaRPr lang="en-US" altLang="en-US" sz="1600" dirty="0" smtClean="0"/>
          </a:p>
          <a:p>
            <a:pPr lvl="1"/>
            <a:endParaRPr lang="en-US" altLang="en-US" sz="1600" dirty="0" smtClean="0"/>
          </a:p>
        </p:txBody>
      </p:sp>
      <p:sp>
        <p:nvSpPr>
          <p:cNvPr id="11" name="Rectangle 35"/>
          <p:cNvSpPr>
            <a:spLocks noChangeArrowheads="1"/>
          </p:cNvSpPr>
          <p:nvPr/>
        </p:nvSpPr>
        <p:spPr bwMode="auto">
          <a:xfrm>
            <a:off x="4724400" y="3124200"/>
            <a:ext cx="3990532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 </a:t>
            </a:r>
            <a:r>
              <a:rPr lang="en-US" altLang="en-US" sz="1800" dirty="0"/>
              <a:t>(Room 2402)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CIDs – Mark Hamilton 11-16-290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CIDs </a:t>
            </a:r>
            <a:r>
              <a:rPr lang="en-US" altLang="en-US" sz="1600" dirty="0"/>
              <a:t>– </a:t>
            </a:r>
            <a:r>
              <a:rPr lang="en-US" altLang="en-US" sz="1600" dirty="0" err="1" smtClean="0"/>
              <a:t>Sigurd</a:t>
            </a:r>
            <a:endParaRPr lang="en-US" altLang="en-US" sz="1600" dirty="0" smtClean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CIDs – Peter E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CIDs – Matthew Fischer</a:t>
            </a:r>
            <a:endParaRPr lang="en-US" altLang="en-US" sz="1600" dirty="0"/>
          </a:p>
        </p:txBody>
      </p:sp>
      <p:sp>
        <p:nvSpPr>
          <p:cNvPr id="12" name="Rectangle 35"/>
          <p:cNvSpPr>
            <a:spLocks noChangeArrowheads="1"/>
          </p:cNvSpPr>
          <p:nvPr/>
        </p:nvSpPr>
        <p:spPr bwMode="auto">
          <a:xfrm>
            <a:off x="304800" y="5105400"/>
            <a:ext cx="464379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r>
              <a:rPr lang="en-US" altLang="en-US" sz="1800" dirty="0"/>
              <a:t>(Room 2402)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CID 7749 – 11-16-296 </a:t>
            </a:r>
            <a:r>
              <a:rPr lang="en-US" altLang="en-US" sz="1600" dirty="0" smtClean="0"/>
              <a:t>– Solomon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 7153 – 11-16-253 – Solomon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11-16-158, 406 – Solomon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CIDs</a:t>
            </a:r>
            <a:r>
              <a:rPr lang="en-US" altLang="en-US" sz="1600" dirty="0"/>
              <a:t> – </a:t>
            </a:r>
            <a:r>
              <a:rPr lang="en-US" altLang="en-US" sz="1600" dirty="0" smtClean="0"/>
              <a:t>Adrian 11-16-273</a:t>
            </a:r>
            <a:endParaRPr lang="en-US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Current IEEE 802, 802.11 rules documents 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229600" cy="5181600"/>
          </a:xfrm>
          <a:noFill/>
        </p:spPr>
        <p:txBody>
          <a:bodyPr/>
          <a:lstStyle/>
          <a:p>
            <a:r>
              <a:rPr lang="en-US" sz="1800" dirty="0" smtClean="0"/>
              <a:t>Patent policy slides</a:t>
            </a:r>
          </a:p>
          <a:p>
            <a:pPr lvl="1"/>
            <a:r>
              <a:rPr lang="en-US" sz="1400" dirty="0">
                <a:hlinkClick r:id="rId3"/>
              </a:rPr>
              <a:t>https://</a:t>
            </a:r>
            <a:r>
              <a:rPr lang="en-US" sz="1400" dirty="0" smtClean="0">
                <a:hlinkClick r:id="rId3"/>
              </a:rPr>
              <a:t>development.standards.ieee.org/myproject/Public/mytools/mob/slideset.ppt</a:t>
            </a:r>
            <a:r>
              <a:rPr lang="en-US" sz="1400" dirty="0" smtClean="0"/>
              <a:t> </a:t>
            </a:r>
            <a:endParaRPr lang="en-US" sz="1400" dirty="0"/>
          </a:p>
          <a:p>
            <a:r>
              <a:rPr lang="en-US" sz="1800" dirty="0" smtClean="0"/>
              <a:t>IEEE </a:t>
            </a:r>
            <a:r>
              <a:rPr lang="en-US" sz="1800" dirty="0"/>
              <a:t>802 Policies &amp; Procedures </a:t>
            </a:r>
          </a:p>
          <a:p>
            <a:pPr lvl="1"/>
            <a:r>
              <a:rPr lang="en-US" sz="1400" dirty="0"/>
              <a:t>(link to </a:t>
            </a:r>
            <a:r>
              <a:rPr lang="en-US" sz="1400" dirty="0" err="1"/>
              <a:t>AudCom</a:t>
            </a:r>
            <a:r>
              <a:rPr lang="en-US" sz="1400" dirty="0"/>
              <a:t>, approved by IEEE-SA Standards Board June 2014) </a:t>
            </a:r>
          </a:p>
          <a:p>
            <a:pPr lvl="1"/>
            <a:r>
              <a:rPr lang="en-US" sz="1400" dirty="0">
                <a:hlinkClick r:id="rId4"/>
              </a:rPr>
              <a:t>http://standards.ieee.org/board/aud/LMSC.pdf</a:t>
            </a:r>
            <a:endParaRPr lang="en-US" sz="1400" dirty="0"/>
          </a:p>
          <a:p>
            <a:r>
              <a:rPr lang="en-US" sz="1800" dirty="0"/>
              <a:t>IEEE 802 Operations Manual </a:t>
            </a:r>
            <a:r>
              <a:rPr lang="en-US" sz="1800" dirty="0" smtClean="0"/>
              <a:t>(13 Nov 2015)</a:t>
            </a:r>
            <a:endParaRPr lang="en-US" sz="1800" dirty="0"/>
          </a:p>
          <a:p>
            <a:pPr lvl="1">
              <a:lnSpc>
                <a:spcPct val="80000"/>
              </a:lnSpc>
              <a:defRPr/>
            </a:pPr>
            <a:r>
              <a:rPr lang="en-US" altLang="en-US" sz="1400" dirty="0" smtClean="0">
                <a:hlinkClick r:id="rId5"/>
              </a:rPr>
              <a:t>http://www.ieee802.org/PNP/approved/IEEE_802_OM_v18.pdf</a:t>
            </a:r>
            <a:endParaRPr lang="en-US" alt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IEEE 802 Working Group Policies &amp;Procedures (13 Nov 2015)</a:t>
            </a:r>
            <a:r>
              <a:rPr lang="en-US" altLang="en-US" sz="1400" dirty="0" smtClean="0"/>
              <a:t> </a:t>
            </a:r>
          </a:p>
          <a:p>
            <a:pPr lvl="1"/>
            <a:r>
              <a:rPr lang="en-US" altLang="en-US" sz="1400" dirty="0">
                <a:hlinkClick r:id="rId6"/>
              </a:rPr>
              <a:t>http://</a:t>
            </a:r>
            <a:r>
              <a:rPr lang="en-US" altLang="en-US" sz="1400" dirty="0" smtClean="0">
                <a:hlinkClick r:id="rId6"/>
              </a:rPr>
              <a:t>www.ieee802.org/PNP/approved/IEEE_802_WG_PandP_v18.1.pdf</a:t>
            </a:r>
            <a:r>
              <a:rPr lang="en-US" altLang="en-US" sz="1400" dirty="0" smtClean="0"/>
              <a:t> (editor update)</a:t>
            </a:r>
          </a:p>
          <a:p>
            <a:r>
              <a:rPr lang="en-US" sz="1800" dirty="0" smtClean="0"/>
              <a:t>IEEE </a:t>
            </a:r>
            <a:r>
              <a:rPr lang="en-US" sz="1800" dirty="0"/>
              <a:t>802 LMSC Chair's Guidelines </a:t>
            </a:r>
            <a:r>
              <a:rPr lang="en-US" sz="1800" dirty="0" smtClean="0"/>
              <a:t>(13 Nov 2015)</a:t>
            </a:r>
            <a:endParaRPr lang="en-US" sz="1800" dirty="0">
              <a:hlinkClick r:id="rId7"/>
            </a:endParaRPr>
          </a:p>
          <a:p>
            <a:pPr lvl="1"/>
            <a:r>
              <a:rPr lang="en-US" sz="1400" dirty="0">
                <a:hlinkClick r:id="rId8"/>
              </a:rPr>
              <a:t>http://</a:t>
            </a:r>
            <a:r>
              <a:rPr lang="en-US" sz="1400" dirty="0" smtClean="0">
                <a:hlinkClick r:id="rId8"/>
              </a:rPr>
              <a:t>www.ieee802.org/PNP/approved/IEEE_802_Chairs_guidelines_v21.pdf</a:t>
            </a:r>
            <a:r>
              <a:rPr lang="en-US" sz="1400" dirty="0" smtClean="0"/>
              <a:t>  </a:t>
            </a:r>
          </a:p>
          <a:p>
            <a:r>
              <a:rPr lang="en-US" sz="1800" dirty="0" smtClean="0"/>
              <a:t>IEEE </a:t>
            </a:r>
            <a:r>
              <a:rPr lang="en-US" sz="1800" dirty="0"/>
              <a:t>802.11 WG OM: </a:t>
            </a:r>
            <a:r>
              <a:rPr lang="en-US" sz="1800" dirty="0" smtClean="0"/>
              <a:t>(13 Nov 2015)</a:t>
            </a:r>
            <a:endParaRPr lang="en-US" sz="1800" dirty="0"/>
          </a:p>
          <a:p>
            <a:pPr lvl="1"/>
            <a:r>
              <a:rPr lang="en-US" altLang="en-US" sz="1400" dirty="0">
                <a:hlinkClick r:id="rId9"/>
              </a:rPr>
              <a:t>https://</a:t>
            </a:r>
            <a:r>
              <a:rPr lang="en-US" altLang="en-US" sz="1400" dirty="0" smtClean="0">
                <a:hlinkClick r:id="rId9"/>
              </a:rPr>
              <a:t>mentor.ieee.org/802.11/dcn/14/11-14-0629-14-0000-802-11-operations-manual.docx</a:t>
            </a:r>
            <a:r>
              <a:rPr lang="en-US" altLang="en-US" sz="1400" dirty="0" smtClean="0"/>
              <a:t>   </a:t>
            </a:r>
          </a:p>
          <a:p>
            <a:r>
              <a:rPr lang="en-US" sz="1800" dirty="0" smtClean="0"/>
              <a:t>Policies </a:t>
            </a:r>
            <a:r>
              <a:rPr lang="en-US" sz="1800" dirty="0"/>
              <a:t>and Procedures hierarchy</a:t>
            </a:r>
          </a:p>
          <a:p>
            <a:pPr lvl="1"/>
            <a:r>
              <a:rPr lang="en-US" sz="1400" dirty="0">
                <a:hlinkClick r:id="rId10"/>
              </a:rPr>
              <a:t>http://www.ieee802.org/11/Rules/rules.shtml</a:t>
            </a:r>
            <a:endParaRPr lang="en-US" sz="1400" dirty="0"/>
          </a:p>
          <a:p>
            <a:pPr marL="342900" lvl="1" indent="-342900">
              <a:buFontTx/>
              <a:buChar char="•"/>
            </a:pPr>
            <a:r>
              <a:rPr lang="en-US" altLang="en-US" sz="1800" b="1" dirty="0"/>
              <a:t>IEEE 802 Procedural document website: </a:t>
            </a:r>
            <a:r>
              <a:rPr lang="en-US" altLang="en-US" sz="1600" dirty="0">
                <a:hlinkClick r:id="rId11"/>
              </a:rPr>
              <a:t>http://www.ieee802.org/devdocs.shtml</a:t>
            </a:r>
            <a:r>
              <a:rPr lang="en-US" altLang="en-US" sz="1600" dirty="0"/>
              <a:t> </a:t>
            </a:r>
          </a:p>
          <a:p>
            <a:endParaRPr lang="en-US" dirty="0" smtClean="0"/>
          </a:p>
          <a:p>
            <a:pPr lvl="1"/>
            <a:endParaRPr lang="en-US" sz="1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34B414-E725-475F-8EFC-03D12F3C5E1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14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Operate as the Ballot Resolution Group for P802.11-REVmc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mentor.ieee.org/802.11/dcn/16/11-16-0123-00-000m-revmc-brc-minutes-for-january-2016-atlanta.docx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hlinkClick r:id="rId3"/>
              </a:rPr>
              <a:t>https</a:t>
            </a:r>
            <a:r>
              <a:rPr lang="en-US" altLang="en-US" dirty="0">
                <a:hlinkClick r:id="rId3"/>
              </a:rPr>
              <a:t>://</a:t>
            </a:r>
            <a:r>
              <a:rPr lang="en-US" altLang="en-US" dirty="0" smtClean="0">
                <a:hlinkClick r:id="rId3"/>
              </a:rPr>
              <a:t>mentor.ieee.org/802.11/dcn/16/11-16-0244-01-000m-revmc-brc-telecon-minutes-feb-2016.docx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mentor.ieee.org/802.11/dcn/16/11-16-0249-00-000m-revmc-brc-minutes-for-f2f-feb-srt-hosted-ft-lauderdale.docx</a:t>
            </a:r>
            <a:r>
              <a:rPr lang="en-US" altLang="en-US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Editor </a:t>
            </a:r>
            <a:r>
              <a:rPr lang="en-US" altLang="en-US" dirty="0"/>
              <a:t>report: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mentor.ieee.org/802.11/dcn/13/11-13-0095-28-000m-editor-reports.pptx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8305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WG </a:t>
            </a:r>
            <a:r>
              <a:rPr lang="en-US" dirty="0"/>
              <a:t>chair has delegated </a:t>
            </a:r>
            <a:r>
              <a:rPr lang="en-US" dirty="0" smtClean="0"/>
              <a:t>BRC </a:t>
            </a:r>
            <a:r>
              <a:rPr lang="en-US" altLang="en-US" dirty="0"/>
              <a:t>Ballot Resolution </a:t>
            </a:r>
            <a:r>
              <a:rPr lang="en-US" altLang="en-US" dirty="0" smtClean="0"/>
              <a:t>Committee </a:t>
            </a:r>
            <a:r>
              <a:rPr lang="en-US" dirty="0" smtClean="0"/>
              <a:t>responsibility </a:t>
            </a:r>
            <a:r>
              <a:rPr lang="en-US" dirty="0"/>
              <a:t>to </a:t>
            </a:r>
            <a:r>
              <a:rPr lang="en-US" dirty="0" err="1" smtClean="0"/>
              <a:t>TGmc</a:t>
            </a:r>
            <a:r>
              <a:rPr lang="en-US" dirty="0"/>
              <a:t>: 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www.ieee802.org/11/email/stds-802-11/msg01475.html</a:t>
            </a:r>
            <a:r>
              <a:rPr lang="en-US" dirty="0" smtClean="0"/>
              <a:t> </a:t>
            </a:r>
          </a:p>
          <a:p>
            <a:pPr lvl="1"/>
            <a:r>
              <a:rPr lang="en-US" i="1" dirty="0" smtClean="0"/>
              <a:t>“</a:t>
            </a:r>
            <a:r>
              <a:rPr lang="en-US" sz="2000" b="0" i="1" dirty="0" smtClean="0"/>
              <a:t>The </a:t>
            </a:r>
            <a:r>
              <a:rPr lang="en-US" sz="2000" b="0" i="1" dirty="0"/>
              <a:t>resolution of comments is delegated to </a:t>
            </a:r>
            <a:r>
              <a:rPr lang="en-US" sz="2000" b="0" i="1" dirty="0" err="1"/>
              <a:t>TGmc</a:t>
            </a:r>
            <a:r>
              <a:rPr lang="en-US" sz="2000" b="0" i="1" dirty="0"/>
              <a:t>, acting as a sponsor Ballot Resolution Committee (BRC):</a:t>
            </a:r>
          </a:p>
          <a:p>
            <a:pPr lvl="1"/>
            <a:r>
              <a:rPr lang="en-US" sz="1800" b="0" i="1" dirty="0" smtClean="0"/>
              <a:t>For </a:t>
            </a:r>
            <a:r>
              <a:rPr lang="en-US" sz="1800" b="0" i="1" dirty="0"/>
              <a:t>convenience, we will continue to use the term “</a:t>
            </a:r>
            <a:r>
              <a:rPr lang="en-US" sz="1800" b="0" i="1" dirty="0" err="1"/>
              <a:t>TGmc</a:t>
            </a:r>
            <a:r>
              <a:rPr lang="en-US" sz="1800" b="0" i="1" dirty="0"/>
              <a:t>” to represent this </a:t>
            </a:r>
            <a:r>
              <a:rPr lang="en-US" sz="1800" b="0" i="1" dirty="0" smtClean="0"/>
              <a:t>BRC</a:t>
            </a:r>
          </a:p>
          <a:p>
            <a:pPr lvl="1"/>
            <a:r>
              <a:rPr lang="en-US" sz="1800" b="0" i="1" dirty="0" smtClean="0"/>
              <a:t>Any </a:t>
            </a:r>
            <a:r>
              <a:rPr lang="en-US" sz="1800" b="0" i="1" dirty="0"/>
              <a:t>voting member of 802.11 can vote at </a:t>
            </a:r>
            <a:r>
              <a:rPr lang="en-US" sz="1800" b="0" i="1" dirty="0" err="1"/>
              <a:t>TGmc</a:t>
            </a:r>
            <a:r>
              <a:rPr lang="en-US" sz="1800" b="0" i="1" dirty="0"/>
              <a:t> </a:t>
            </a:r>
            <a:r>
              <a:rPr lang="en-US" sz="1800" b="0" i="1" dirty="0" smtClean="0"/>
              <a:t>meetings</a:t>
            </a:r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can consider motions (e.g. comment resolution,  other changes to the draft, to recirculate) in any of its meetings – including </a:t>
            </a:r>
            <a:r>
              <a:rPr lang="en-US" sz="1800" b="0" i="1" dirty="0" err="1" smtClean="0"/>
              <a:t>telecons</a:t>
            </a:r>
            <a:endParaRPr lang="en-US" sz="1800" i="1" dirty="0" smtClean="0"/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will meet during 802.11 F2F meetings</a:t>
            </a:r>
          </a:p>
          <a:p>
            <a:pPr lvl="1"/>
            <a:endParaRPr lang="en-US" sz="1800" b="0" i="1" dirty="0"/>
          </a:p>
          <a:p>
            <a:pPr lvl="1"/>
            <a:r>
              <a:rPr lang="en-US" sz="1800" b="0" i="1" dirty="0"/>
              <a:t>Ultimately the WG is required to approve any request to the executive committee to move </a:t>
            </a:r>
            <a:r>
              <a:rPr lang="en-US" sz="1800" b="0" i="1" dirty="0" smtClean="0"/>
              <a:t>the project </a:t>
            </a:r>
            <a:r>
              <a:rPr lang="en-US" sz="1800" b="0" i="1" dirty="0"/>
              <a:t>to the standards board for approval</a:t>
            </a:r>
            <a:r>
              <a:rPr lang="en-US" sz="1800" b="0" i="1" dirty="0" smtClean="0"/>
              <a:t>.”</a:t>
            </a:r>
            <a:endParaRPr lang="en-US" sz="1800" b="0" i="1" dirty="0"/>
          </a:p>
          <a:p>
            <a:pPr lvl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715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71600"/>
            <a:ext cx="7772400" cy="5210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  <a:endParaRPr lang="en-US" altLang="en-US" sz="20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D4.0 Initial Sponsor Ballot 2015-03-27 through 2015-04-26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D5.0 </a:t>
            </a:r>
            <a:r>
              <a:rPr lang="en-US" altLang="en-US" sz="2000" dirty="0" smtClean="0">
                <a:solidFill>
                  <a:srgbClr val="006600"/>
                </a:solidFill>
              </a:rPr>
              <a:t>Jan </a:t>
            </a:r>
            <a:r>
              <a:rPr lang="en-US" altLang="en-US" sz="2000" dirty="0">
                <a:solidFill>
                  <a:srgbClr val="006600"/>
                </a:solidFill>
              </a:rPr>
              <a:t>2016 Initial SB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D6.0 April/May 2016 Second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D6.0/D7.0 May/June Third Recirculation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/>
              <a:t>July 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September </a:t>
            </a:r>
            <a:r>
              <a:rPr lang="en-US" altLang="en-US" sz="2000" dirty="0" smtClean="0"/>
              <a:t>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</a:t>
            </a:r>
            <a:r>
              <a:rPr lang="en-US" altLang="en-US" sz="2000" dirty="0" smtClean="0"/>
              <a:t> Approval</a:t>
            </a:r>
            <a:endParaRPr lang="en-US" altLang="en-US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SB Planning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71600"/>
            <a:ext cx="80010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/>
              <a:t>Initial Sponsor Ballot 2015-03-27 through 2015-04-26 on D4.0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Jan 11-26 2016 Initial SB recirculation D5.0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Teleconferences, Feb 22-25 2016 BRC Ft. Lauderdale meeting 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Teleconferences, April BRC(TBD)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2</a:t>
            </a:r>
            <a:r>
              <a:rPr lang="en-US" altLang="en-US" sz="1800" baseline="30000" dirty="0" smtClean="0"/>
              <a:t>nd</a:t>
            </a:r>
            <a:r>
              <a:rPr lang="en-US" altLang="en-US" sz="1800" dirty="0" smtClean="0"/>
              <a:t> recirculation on D6.0: </a:t>
            </a:r>
            <a:r>
              <a:rPr lang="en-US" altLang="en-US" sz="1800" strike="sngStrike" dirty="0" smtClean="0"/>
              <a:t>March</a:t>
            </a:r>
            <a:r>
              <a:rPr lang="en-US" altLang="en-US" sz="1800" dirty="0" smtClean="0"/>
              <a:t> </a:t>
            </a:r>
            <a:r>
              <a:rPr lang="en-US" altLang="en-US" sz="1800" u="sng" dirty="0" smtClean="0"/>
              <a:t>April/May</a:t>
            </a:r>
            <a:r>
              <a:rPr lang="en-US" altLang="en-US" sz="1800" dirty="0" smtClean="0"/>
              <a:t> 2016</a:t>
            </a:r>
          </a:p>
          <a:p>
            <a:pPr lvl="1">
              <a:lnSpc>
                <a:spcPct val="80000"/>
              </a:lnSpc>
            </a:pPr>
            <a:endParaRPr lang="en-US" altLang="en-US" sz="1800" dirty="0"/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April/May 2016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Comment resolution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3</a:t>
            </a:r>
            <a:r>
              <a:rPr lang="en-US" altLang="en-US" sz="1800" baseline="30000" dirty="0" smtClean="0"/>
              <a:t>rd</a:t>
            </a:r>
            <a:r>
              <a:rPr lang="en-US" altLang="en-US" sz="1800" dirty="0" smtClean="0"/>
              <a:t> recirculation April/May 2016 D6.0 unchanged or D7.0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4</a:t>
            </a:r>
            <a:r>
              <a:rPr lang="en-US" altLang="en-US" sz="1800" baseline="30000" dirty="0" smtClean="0"/>
              <a:t>th</a:t>
            </a:r>
            <a:r>
              <a:rPr lang="en-US" altLang="en-US" sz="1800" dirty="0" smtClean="0"/>
              <a:t> recirculation D7.0 unchanged if needed May/June 2016</a:t>
            </a:r>
          </a:p>
          <a:p>
            <a:pPr lvl="1">
              <a:lnSpc>
                <a:spcPct val="80000"/>
              </a:lnSpc>
            </a:pPr>
            <a:r>
              <a:rPr lang="en-US" altLang="en-US" sz="1800" b="1" dirty="0" err="1" smtClean="0"/>
              <a:t>Revcom</a:t>
            </a:r>
            <a:r>
              <a:rPr lang="en-US" altLang="en-US" sz="1800" b="1" dirty="0" smtClean="0"/>
              <a:t> Submission date: 20 May 2016 for June 28-30 </a:t>
            </a:r>
            <a:r>
              <a:rPr lang="en-US" altLang="en-US" sz="1800" b="1" dirty="0" err="1" smtClean="0"/>
              <a:t>Revcom</a:t>
            </a:r>
            <a:endParaRPr lang="en-US" altLang="en-US" sz="1800" b="1" dirty="0" smtClean="0"/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EC </a:t>
            </a:r>
            <a:r>
              <a:rPr lang="en-US" altLang="en-US" sz="1800" dirty="0" err="1" smtClean="0"/>
              <a:t>telecon</a:t>
            </a:r>
            <a:r>
              <a:rPr lang="en-US" altLang="en-US" sz="1800" dirty="0" smtClean="0"/>
              <a:t> approval June 2016</a:t>
            </a:r>
          </a:p>
          <a:p>
            <a:pPr lvl="1">
              <a:lnSpc>
                <a:spcPct val="80000"/>
              </a:lnSpc>
            </a:pPr>
            <a:endParaRPr lang="en-US" altLang="en-US" sz="1800" dirty="0" smtClean="0"/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July </a:t>
            </a:r>
            <a:r>
              <a:rPr lang="en-US" altLang="en-US" sz="2000" dirty="0"/>
              <a:t>2016 – WG/EC Final </a:t>
            </a:r>
            <a:r>
              <a:rPr lang="en-US" altLang="en-US" sz="2000" dirty="0" smtClean="0"/>
              <a:t>Approval (if not in June 2016)</a:t>
            </a:r>
          </a:p>
          <a:p>
            <a:pPr lvl="1">
              <a:lnSpc>
                <a:spcPct val="80000"/>
              </a:lnSpc>
            </a:pPr>
            <a:endParaRPr lang="en-US" altLang="en-US" sz="1600" dirty="0"/>
          </a:p>
          <a:p>
            <a:pPr>
              <a:lnSpc>
                <a:spcPct val="80000"/>
              </a:lnSpc>
            </a:pPr>
            <a:r>
              <a:rPr lang="en-US" altLang="en-US" sz="2000" dirty="0"/>
              <a:t>September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</a:t>
            </a:r>
            <a:r>
              <a:rPr lang="en-US" altLang="en-US" sz="2000" dirty="0" smtClean="0"/>
              <a:t>Approval (if not June 2016)</a:t>
            </a:r>
          </a:p>
          <a:p>
            <a:pPr lvl="1">
              <a:lnSpc>
                <a:spcPct val="80000"/>
              </a:lnSpc>
            </a:pPr>
            <a:r>
              <a:rPr lang="en-US" altLang="en-US" sz="1800" b="1" dirty="0" err="1" smtClean="0"/>
              <a:t>Revcom</a:t>
            </a:r>
            <a:r>
              <a:rPr lang="en-US" altLang="en-US" sz="1800" b="1" dirty="0" smtClean="0"/>
              <a:t> Submission date: 05 Aug 2016 for Sept 16 </a:t>
            </a:r>
            <a:r>
              <a:rPr lang="en-US" altLang="en-US" sz="1800" b="1" dirty="0" err="1" smtClean="0"/>
              <a:t>Revcom</a:t>
            </a:r>
            <a:r>
              <a:rPr lang="en-US" altLang="en-US" sz="1800" b="1" dirty="0" smtClean="0"/>
              <a:t> teleconference</a:t>
            </a:r>
            <a:endParaRPr lang="en-US" alt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72654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8153400" cy="1066800"/>
          </a:xfrm>
        </p:spPr>
        <p:txBody>
          <a:bodyPr/>
          <a:lstStyle/>
          <a:p>
            <a:r>
              <a:rPr lang="en-US" altLang="en-US" dirty="0" smtClean="0"/>
              <a:t>Straw poll</a:t>
            </a:r>
            <a:endParaRPr lang="en-US" altLang="en-US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80010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 smtClean="0"/>
              <a:t>We should</a:t>
            </a:r>
          </a:p>
          <a:p>
            <a:pPr marL="914400" lvl="1" indent="-457200">
              <a:lnSpc>
                <a:spcPct val="80000"/>
              </a:lnSpc>
              <a:buFont typeface="+mj-lt"/>
              <a:buAutoNum type="alphaLcParenR"/>
            </a:pPr>
            <a:r>
              <a:rPr lang="en-US" altLang="en-US" dirty="0" smtClean="0"/>
              <a:t>No change to existing text at present, liaison to WFA 1</a:t>
            </a:r>
          </a:p>
          <a:p>
            <a:pPr marL="914400" lvl="1" indent="-457200">
              <a:lnSpc>
                <a:spcPct val="80000"/>
              </a:lnSpc>
              <a:buFont typeface="+mj-lt"/>
              <a:buAutoNum type="alphaLcParenR"/>
            </a:pPr>
            <a:r>
              <a:rPr lang="en-US" altLang="en-US" dirty="0" smtClean="0"/>
              <a:t>Resolve CID 7142 as revised with the text changes in 11-16-220 16</a:t>
            </a:r>
          </a:p>
          <a:p>
            <a:pPr marL="914400" lvl="1" indent="-457200">
              <a:lnSpc>
                <a:spcPct val="80000"/>
              </a:lnSpc>
              <a:buFont typeface="+mj-lt"/>
              <a:buAutoNum type="alphaLcParenR"/>
            </a:pPr>
            <a:r>
              <a:rPr lang="en-US" altLang="en-US" dirty="0" smtClean="0"/>
              <a:t>Not make the change at this time, send document to </a:t>
            </a:r>
            <a:r>
              <a:rPr lang="en-US" altLang="en-US" dirty="0" err="1" smtClean="0"/>
              <a:t>Tgay</a:t>
            </a:r>
            <a:r>
              <a:rPr lang="en-US" altLang="en-US" dirty="0" smtClean="0"/>
              <a:t> 11</a:t>
            </a:r>
          </a:p>
          <a:p>
            <a:pPr marL="914400" lvl="1" indent="-457200">
              <a:lnSpc>
                <a:spcPct val="80000"/>
              </a:lnSpc>
              <a:buFont typeface="+mj-lt"/>
              <a:buAutoNum type="alphaLcParenR"/>
            </a:pPr>
            <a:r>
              <a:rPr lang="en-US" altLang="en-US" dirty="0" smtClean="0"/>
              <a:t>NO change to existing text 1</a:t>
            </a:r>
          </a:p>
          <a:p>
            <a:pPr marL="914400" lvl="1" indent="-457200">
              <a:lnSpc>
                <a:spcPct val="80000"/>
              </a:lnSpc>
              <a:buFont typeface="+mj-lt"/>
              <a:buAutoNum type="alphaLcParenR"/>
            </a:pPr>
            <a:r>
              <a:rPr lang="en-US" altLang="en-US" dirty="0" smtClean="0"/>
              <a:t>Abstain 8</a:t>
            </a:r>
          </a:p>
          <a:p>
            <a:pPr lvl="1">
              <a:lnSpc>
                <a:spcPct val="80000"/>
              </a:lnSpc>
            </a:pPr>
            <a:endParaRPr lang="en-US" altLang="en-US" dirty="0"/>
          </a:p>
          <a:p>
            <a:pPr>
              <a:lnSpc>
                <a:spcPct val="80000"/>
              </a:lnSpc>
            </a:pP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77619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428937</TotalTime>
  <Words>1347</Words>
  <Application>Microsoft Office PowerPoint</Application>
  <PresentationFormat>On-screen Show (4:3)</PresentationFormat>
  <Paragraphs>289</Paragraphs>
  <Slides>14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802-11-Submission</vt:lpstr>
      <vt:lpstr>Document</vt:lpstr>
      <vt:lpstr>IEEE 802.11 TGmc March 2016 Agenda</vt:lpstr>
      <vt:lpstr>Abstract</vt:lpstr>
      <vt:lpstr>TGmc Agenda</vt:lpstr>
      <vt:lpstr>Current IEEE 802, 802.11 rules documents </vt:lpstr>
      <vt:lpstr>Monday PM1 (continued) </vt:lpstr>
      <vt:lpstr>Monday PM1 (continued) </vt:lpstr>
      <vt:lpstr>TGmc Plan of Record - modified</vt:lpstr>
      <vt:lpstr>TGmc SB Planning</vt:lpstr>
      <vt:lpstr>Straw poll</vt:lpstr>
      <vt:lpstr>Motion 197  – Extended MCS Set</vt:lpstr>
      <vt:lpstr>Motion 198  – OWE</vt:lpstr>
      <vt:lpstr>Motion  – BSS type in SSW feedback subfield</vt:lpstr>
      <vt:lpstr>March – May 2016 Meeting Planning</vt:lpstr>
      <vt:lpstr>References</vt:lpstr>
    </vt:vector>
  </TitlesOfParts>
  <Company>Hewlett Packard Enterprise (HPE)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2472</cp:revision>
  <cp:lastPrinted>1998-02-10T13:28:06Z</cp:lastPrinted>
  <dcterms:created xsi:type="dcterms:W3CDTF">2005-01-04T21:26:55Z</dcterms:created>
  <dcterms:modified xsi:type="dcterms:W3CDTF">2016-03-16T10:06:06Z</dcterms:modified>
</cp:coreProperties>
</file>