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8" r:id="rId3"/>
    <p:sldId id="417" r:id="rId4"/>
    <p:sldId id="589" r:id="rId5"/>
    <p:sldId id="517" r:id="rId6"/>
    <p:sldId id="579" r:id="rId7"/>
    <p:sldId id="557" r:id="rId8"/>
    <p:sldId id="580" r:id="rId9"/>
    <p:sldId id="587" r:id="rId10"/>
    <p:sldId id="298" r:id="rId11"/>
    <p:sldId id="516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802.11-16/0231r2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802.11-16/0231r3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6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approved/IEEE_802_Chairs_guidelines_v21.pdf" TargetMode="External"/><Relationship Id="rId3" Type="http://schemas.openxmlformats.org/officeDocument/2006/relationships/hyperlink" Target="https://development.standards.ieee.org/myproject/Public/mytools/mob/slideset.ppt" TargetMode="External"/><Relationship Id="rId7" Type="http://schemas.openxmlformats.org/officeDocument/2006/relationships/hyperlink" Target="http://grouper.ieee.org/groups/802/PNP/approved/IEEE_802_LMSC_OM_approved_1207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NP/approved/IEEE_802_WG_PandP_v18.1.pdf" TargetMode="External"/><Relationship Id="rId11" Type="http://schemas.openxmlformats.org/officeDocument/2006/relationships/hyperlink" Target="http://www.ieee802.org/devdocs.shtml" TargetMode="External"/><Relationship Id="rId5" Type="http://schemas.openxmlformats.org/officeDocument/2006/relationships/hyperlink" Target="http://www.ieee802.org/PNP/approved/IEEE_802_OM_v18.pdf" TargetMode="External"/><Relationship Id="rId10" Type="http://schemas.openxmlformats.org/officeDocument/2006/relationships/hyperlink" Target="http://www.ieee802.org/11/Rules/rules.shtml" TargetMode="External"/><Relationship Id="rId4" Type="http://schemas.openxmlformats.org/officeDocument/2006/relationships/hyperlink" Target="http://standards.ieee.org/board/aud/LMSC.pdf" TargetMode="External"/><Relationship Id="rId9" Type="http://schemas.openxmlformats.org/officeDocument/2006/relationships/hyperlink" Target="https://mentor.ieee.org/802.11/dcn/14/11-14-0629-14-0000-802-11-operations-manual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44-01-000m-revmc-brc-telecon-minutes-feb-2016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8-000m-editor-reports.pptx" TargetMode="External"/><Relationship Id="rId4" Type="http://schemas.openxmlformats.org/officeDocument/2006/relationships/hyperlink" Target="https://mentor.ieee.org/802.11/dcn/16/11-16-0249-00-000m-revmc-brc-minutes-for-f2f-feb-srt-hosted-ft-lauderdale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March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2016-03-14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3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– May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Initial Recirculation Sponsor Ballot comment resolution and Second recirculation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</a:t>
            </a:r>
            <a:r>
              <a:rPr lang="en-US" altLang="en-US" sz="2000" dirty="0" smtClean="0"/>
              <a:t>hours (longer?)</a:t>
            </a:r>
            <a:endParaRPr lang="en-US" altLang="en-US" sz="2000" dirty="0" smtClean="0"/>
          </a:p>
          <a:p>
            <a:pPr lvl="1"/>
            <a:r>
              <a:rPr lang="en-US" altLang="en-US" sz="1800" dirty="0" smtClean="0"/>
              <a:t>April 1, 15, 22</a:t>
            </a:r>
            <a:endParaRPr lang="en-US" altLang="en-US" sz="1800" dirty="0" smtClean="0"/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Week April 22 (Cambridge) </a:t>
            </a:r>
            <a:r>
              <a:rPr lang="en-US" altLang="en-US" sz="1800" dirty="0" smtClean="0"/>
              <a:t>– if needed</a:t>
            </a:r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D5.0 </a:t>
            </a:r>
            <a:r>
              <a:rPr lang="en-US" altLang="en-US" sz="1800" dirty="0" smtClean="0"/>
              <a:t>is available (add D5.0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</a:t>
            </a:r>
            <a:r>
              <a:rPr lang="en-US" altLang="en-US" sz="1800" dirty="0" smtClean="0"/>
              <a:t>forwarded; </a:t>
            </a:r>
            <a:r>
              <a:rPr lang="en-US" altLang="en-US" sz="1800" dirty="0" smtClean="0"/>
              <a:t>D6.0 </a:t>
            </a:r>
            <a:r>
              <a:rPr lang="en-US" altLang="en-US" sz="1800" dirty="0" smtClean="0"/>
              <a:t>will be forwarded upon 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mentor.ieee.org/802.11/dcn/15/11-15-0532-36-000m-revmc-sponsor-ballot-comments.xls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March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524000"/>
            <a:ext cx="40100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</a:t>
            </a:r>
            <a:r>
              <a:rPr lang="en-US" altLang="en-US" sz="1800" dirty="0"/>
              <a:t>PM1 (Room </a:t>
            </a:r>
            <a:r>
              <a:rPr lang="en-US" altLang="en-US" sz="1800" dirty="0" smtClean="0"/>
              <a:t>2402</a:t>
            </a:r>
            <a:r>
              <a:rPr lang="en-US" altLang="en-US" sz="1800" dirty="0"/>
              <a:t>)</a:t>
            </a:r>
          </a:p>
          <a:p>
            <a:pPr lvl="1"/>
            <a:r>
              <a:rPr lang="en-US" altLang="en-US" sz="1600" dirty="0" smtClean="0"/>
              <a:t>Chair’s </a:t>
            </a:r>
            <a:r>
              <a:rPr lang="en-US" altLang="en-US" sz="1600" dirty="0"/>
              <a:t>Welcome, </a:t>
            </a:r>
            <a:r>
              <a:rPr lang="en-US" altLang="en-US" sz="1600" dirty="0" smtClean="0"/>
              <a:t>Patent reminder, Status</a:t>
            </a:r>
            <a:r>
              <a:rPr lang="en-US" altLang="en-US" sz="1600" dirty="0"/>
              <a:t>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sz="1600" dirty="0" smtClean="0"/>
              <a:t>CIDs - </a:t>
            </a:r>
            <a:r>
              <a:rPr lang="en-US" sz="1600" dirty="0" err="1" smtClean="0"/>
              <a:t>Payam</a:t>
            </a:r>
            <a:r>
              <a:rPr lang="en-US" sz="1600" dirty="0" smtClean="0"/>
              <a:t> </a:t>
            </a:r>
            <a:r>
              <a:rPr lang="en-US" sz="1600" dirty="0"/>
              <a:t>7171, 7174, </a:t>
            </a:r>
            <a:r>
              <a:rPr lang="en-US" sz="1600" dirty="0" smtClean="0"/>
              <a:t>7176 – </a:t>
            </a:r>
            <a:r>
              <a:rPr lang="en-US" sz="1600" dirty="0" smtClean="0"/>
              <a:t>11-16-305,CID </a:t>
            </a:r>
            <a:r>
              <a:rPr lang="en-US" sz="1600" dirty="0" smtClean="0"/>
              <a:t>7173 – 11-15-1040r2 </a:t>
            </a:r>
          </a:p>
          <a:p>
            <a:pPr lvl="1"/>
            <a:r>
              <a:rPr lang="en-GB" sz="1600" dirty="0" smtClean="0"/>
              <a:t>CIDs Graham Smith 11-16-303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82436" y="4495800"/>
            <a:ext cx="3990532" cy="205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Mark Rison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</a:t>
            </a:r>
            <a:r>
              <a:rPr lang="en-US" altLang="en-US" sz="1600" dirty="0" smtClean="0"/>
              <a:t>– minutes, CIDs, 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 - May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5666" y="3886200"/>
            <a:ext cx="4643790" cy="121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(Room 2502)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Emily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</a:t>
            </a:r>
            <a:r>
              <a:rPr lang="en-US" altLang="en-US" sz="1600" dirty="0"/>
              <a:t>– Brian Hart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Adrian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1447800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(Room 2402)</a:t>
            </a:r>
          </a:p>
          <a:p>
            <a:pPr lvl="1"/>
            <a:r>
              <a:rPr lang="en-US" altLang="en-US" sz="1600" dirty="0" smtClean="0"/>
              <a:t>11-16-233</a:t>
            </a:r>
            <a:r>
              <a:rPr lang="en-US" altLang="en-US" sz="1600" dirty="0" smtClean="0"/>
              <a:t>, 220 </a:t>
            </a:r>
            <a:r>
              <a:rPr lang="en-US" altLang="en-US" sz="1600" dirty="0" smtClean="0"/>
              <a:t>– Assaf (20 mins)</a:t>
            </a:r>
          </a:p>
          <a:p>
            <a:pPr lvl="1"/>
            <a:r>
              <a:rPr lang="en-US" altLang="en-US" sz="1600" dirty="0" smtClean="0"/>
              <a:t>11-16-313,11-15-1184 OWE (20 mins)</a:t>
            </a:r>
          </a:p>
          <a:p>
            <a:pPr lvl="1"/>
            <a:r>
              <a:rPr lang="en-US" altLang="en-US" sz="1600" dirty="0" smtClean="0"/>
              <a:t>CIDs – Dan Harkins (15 mins)</a:t>
            </a:r>
          </a:p>
          <a:p>
            <a:pPr lvl="1"/>
            <a:r>
              <a:rPr lang="en-US" altLang="en-US" sz="1600" dirty="0" smtClean="0"/>
              <a:t>CIDs - Mark </a:t>
            </a:r>
            <a:r>
              <a:rPr lang="en-US" altLang="en-US" sz="1600" dirty="0"/>
              <a:t>Rison </a:t>
            </a:r>
            <a:r>
              <a:rPr lang="en-US" altLang="en-US" sz="1600" dirty="0" smtClean="0"/>
              <a:t>(60 mins)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4724400" y="3124200"/>
            <a:ext cx="3990532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Mark Hamilton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</a:t>
            </a:r>
            <a:r>
              <a:rPr lang="en-US" altLang="en-US" sz="1600" dirty="0"/>
              <a:t>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Peter 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Carlos Aldana</a:t>
            </a:r>
            <a:endParaRPr lang="en-US" altLang="en-US" sz="1600" dirty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304800" y="5105400"/>
            <a:ext cx="464379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CID 7749 – 11-16-296 </a:t>
            </a:r>
            <a:r>
              <a:rPr lang="en-US" altLang="en-US" sz="1600" dirty="0" smtClean="0"/>
              <a:t>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7153 – 11-16-253 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11-16-158, 406 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</a:t>
            </a:r>
            <a:r>
              <a:rPr lang="en-US" altLang="en-US" sz="1600" dirty="0"/>
              <a:t> – </a:t>
            </a:r>
            <a:r>
              <a:rPr lang="en-US" altLang="en-US" sz="1600" dirty="0" smtClean="0"/>
              <a:t>Graham Smith</a:t>
            </a:r>
            <a:r>
              <a:rPr lang="en-GB" sz="1600" dirty="0"/>
              <a:t> 11-16-303, 304, 221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1800" dirty="0" smtClean="0"/>
              <a:t>Patent policy slides</a:t>
            </a:r>
          </a:p>
          <a:p>
            <a:pPr lvl="1"/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development.standards.ieee.org/myproject/Public/mytools/mob/slideset.ppt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800" dirty="0" smtClean="0"/>
              <a:t>IEEE </a:t>
            </a:r>
            <a:r>
              <a:rPr lang="en-US" sz="1800" dirty="0"/>
              <a:t>802 Policies &amp; Procedures </a:t>
            </a:r>
          </a:p>
          <a:p>
            <a:pPr lvl="1"/>
            <a:r>
              <a:rPr lang="en-US" sz="1400" dirty="0"/>
              <a:t>(link to </a:t>
            </a:r>
            <a:r>
              <a:rPr lang="en-US" sz="1400" dirty="0" err="1"/>
              <a:t>AudCom</a:t>
            </a:r>
            <a:r>
              <a:rPr lang="en-US" sz="1400" dirty="0"/>
              <a:t>, approved by IEEE-SA Standards Board June 2014) </a:t>
            </a:r>
          </a:p>
          <a:p>
            <a:pPr lvl="1"/>
            <a:r>
              <a:rPr lang="en-US" sz="1400" dirty="0">
                <a:hlinkClick r:id="rId4"/>
              </a:rPr>
              <a:t>http://standards.ieee.org/board/aud/LMSC.pdf</a:t>
            </a:r>
            <a:endParaRPr lang="en-US" sz="1400" dirty="0"/>
          </a:p>
          <a:p>
            <a:r>
              <a:rPr lang="en-US" sz="1800" dirty="0"/>
              <a:t>IEEE 802 Operations Manual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altLang="en-US" sz="1400" dirty="0" smtClean="0">
                <a:hlinkClick r:id="rId5"/>
              </a:rPr>
              <a:t>http://www.ieee802.org/PNP/approved/IEEE_802_OM_v18.pdf</a:t>
            </a:r>
            <a:endParaRPr lang="en-US" alt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IEEE 802 Working Group Policies &amp;Procedures (13 Nov 2015)</a:t>
            </a:r>
            <a:r>
              <a:rPr lang="en-US" altLang="en-US" sz="1400" dirty="0" smtClean="0"/>
              <a:t> </a:t>
            </a:r>
          </a:p>
          <a:p>
            <a:pPr lvl="1"/>
            <a:r>
              <a:rPr lang="en-US" altLang="en-US" sz="1400" dirty="0">
                <a:hlinkClick r:id="rId6"/>
              </a:rPr>
              <a:t>http://</a:t>
            </a:r>
            <a:r>
              <a:rPr lang="en-US" altLang="en-US" sz="1400" dirty="0" smtClean="0">
                <a:hlinkClick r:id="rId6"/>
              </a:rPr>
              <a:t>www.ieee802.org/PNP/approved/IEEE_802_WG_PandP_v18.1.pdf</a:t>
            </a:r>
            <a:r>
              <a:rPr lang="en-US" altLang="en-US" sz="1400" dirty="0" smtClean="0"/>
              <a:t> (editor update)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 LMSC Chair's Guidelines </a:t>
            </a:r>
            <a:r>
              <a:rPr lang="en-US" sz="1800" dirty="0" smtClean="0"/>
              <a:t>(13 Nov 2015)</a:t>
            </a:r>
            <a:endParaRPr lang="en-US" sz="1800" dirty="0">
              <a:hlinkClick r:id="rId7"/>
            </a:endParaRPr>
          </a:p>
          <a:p>
            <a:pPr lvl="1"/>
            <a:r>
              <a:rPr lang="en-US" sz="1400" dirty="0">
                <a:hlinkClick r:id="rId8"/>
              </a:rPr>
              <a:t>http://</a:t>
            </a:r>
            <a:r>
              <a:rPr lang="en-US" sz="1400" dirty="0" smtClean="0">
                <a:hlinkClick r:id="rId8"/>
              </a:rPr>
              <a:t>www.ieee802.org/PNP/approved/IEEE_802_Chairs_guidelines_v21.pdf</a:t>
            </a:r>
            <a:r>
              <a:rPr lang="en-US" sz="1400" dirty="0" smtClean="0"/>
              <a:t>  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802.11 WG OM: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/>
            <a:r>
              <a:rPr lang="en-US" altLang="en-US" sz="1400" dirty="0">
                <a:hlinkClick r:id="rId9"/>
              </a:rPr>
              <a:t>https://</a:t>
            </a:r>
            <a:r>
              <a:rPr lang="en-US" altLang="en-US" sz="1400" dirty="0" smtClean="0">
                <a:hlinkClick r:id="rId9"/>
              </a:rPr>
              <a:t>mentor.ieee.org/802.11/dcn/14/11-14-0629-14-0000-802-11-operations-manual.docx</a:t>
            </a:r>
            <a:r>
              <a:rPr lang="en-US" altLang="en-US" sz="1400" dirty="0" smtClean="0"/>
              <a:t>   </a:t>
            </a:r>
          </a:p>
          <a:p>
            <a:r>
              <a:rPr lang="en-US" sz="1800" dirty="0" smtClean="0"/>
              <a:t>Policies </a:t>
            </a:r>
            <a:r>
              <a:rPr lang="en-US" sz="1800" dirty="0"/>
              <a:t>and Procedures hierarchy</a:t>
            </a:r>
          </a:p>
          <a:p>
            <a:pPr lvl="1"/>
            <a:r>
              <a:rPr lang="en-US" sz="1400" dirty="0">
                <a:hlinkClick r:id="rId10"/>
              </a:rPr>
              <a:t>http://www.ieee802.org/11/Rules/rules.shtml</a:t>
            </a: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IEEE 802 Procedural document website: </a:t>
            </a:r>
            <a:r>
              <a:rPr lang="en-US" altLang="en-US" sz="1600" dirty="0">
                <a:hlinkClick r:id="rId11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mentor.ieee.org/802.11/dcn/16/11-16-0123-00-000m-revmc-brc-minutes-for-january-2016-atlanta.docx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mentor.ieee.org/802.11/dcn/16/11-16-0244-01-000m-revmc-brc-telecon-minutes-feb-2016.docx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mentor.ieee.org/802.11/dcn/16/11-16-0249-00-000m-revmc-brc-minutes-for-f2f-feb-srt-hosted-ft-lauderdale.docx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mentor.ieee.org/802.11/dcn/13/11-13-0095-28-000m-editor-reports.pptx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</a:t>
            </a:r>
            <a:r>
              <a:rPr lang="en-US" altLang="en-US" sz="2000" dirty="0" smtClean="0">
                <a:solidFill>
                  <a:srgbClr val="006600"/>
                </a:solidFill>
              </a:rPr>
              <a:t>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April/May 2016 Second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May/June Third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</a:t>
            </a:r>
            <a:r>
              <a:rPr lang="en-US" altLang="en-US" sz="2000" dirty="0" smtClean="0"/>
              <a:t>11-26 2016 Initial SB recirculation D5.0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April BRC(TBD)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</a:t>
            </a:r>
            <a:r>
              <a:rPr lang="en-US" altLang="en-US" sz="1800" strike="sngStrike" dirty="0" smtClean="0"/>
              <a:t>March</a:t>
            </a:r>
            <a:r>
              <a:rPr lang="en-US" altLang="en-US" sz="1800" dirty="0" smtClean="0"/>
              <a:t> </a:t>
            </a:r>
            <a:r>
              <a:rPr lang="en-US" altLang="en-US" sz="1800" u="sng" dirty="0" smtClean="0"/>
              <a:t>April/May</a:t>
            </a:r>
            <a:r>
              <a:rPr lang="en-US" altLang="en-US" sz="1800" dirty="0" smtClean="0"/>
              <a:t> 2016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20 May 2016 for June 28-30 </a:t>
            </a:r>
            <a:r>
              <a:rPr lang="en-US" altLang="en-US" sz="1800" b="1" dirty="0" err="1" smtClean="0"/>
              <a:t>Revcom</a:t>
            </a:r>
            <a:endParaRPr lang="en-US" altLang="en-US" sz="1800" b="1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05 Aug 2016 for Sept 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 –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761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427373</TotalTime>
  <Words>1073</Words>
  <Application>Microsoft Office PowerPoint</Application>
  <PresentationFormat>On-screen Show (4:3)</PresentationFormat>
  <Paragraphs>228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IEEE 802.11 TGmc March 2016 Agenda</vt:lpstr>
      <vt:lpstr>Abstract</vt:lpstr>
      <vt:lpstr>TGmc Agenda</vt:lpstr>
      <vt:lpstr>Current IEEE 802, 802.11 rules documents </vt:lpstr>
      <vt:lpstr>Monday PM1 (continued) </vt:lpstr>
      <vt:lpstr>Monday PM1 (continued) </vt:lpstr>
      <vt:lpstr>TGmc Plan of Record - modified</vt:lpstr>
      <vt:lpstr>TGmc SB Planning</vt:lpstr>
      <vt:lpstr>Motion  – </vt:lpstr>
      <vt:lpstr>March – May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2458</cp:revision>
  <cp:lastPrinted>1998-02-10T13:28:06Z</cp:lastPrinted>
  <dcterms:created xsi:type="dcterms:W3CDTF">2005-01-04T21:26:55Z</dcterms:created>
  <dcterms:modified xsi:type="dcterms:W3CDTF">2016-03-14T11:51:13Z</dcterms:modified>
</cp:coreProperties>
</file>