
<file path=[Content_Types].xml><?xml version="1.0" encoding="utf-8"?>
<Types xmlns="http://schemas.openxmlformats.org/package/2006/content-types">
  <Default Extension="xml" ContentType="application/xml"/>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5"/>
  </p:notesMasterIdLst>
  <p:handoutMasterIdLst>
    <p:handoutMasterId r:id="rId26"/>
  </p:handoutMasterIdLst>
  <p:sldIdLst>
    <p:sldId id="269" r:id="rId2"/>
    <p:sldId id="271" r:id="rId3"/>
    <p:sldId id="358" r:id="rId4"/>
    <p:sldId id="460" r:id="rId5"/>
    <p:sldId id="548" r:id="rId6"/>
    <p:sldId id="443" r:id="rId7"/>
    <p:sldId id="528" r:id="rId8"/>
    <p:sldId id="549" r:id="rId9"/>
    <p:sldId id="470" r:id="rId10"/>
    <p:sldId id="471" r:id="rId11"/>
    <p:sldId id="472" r:id="rId12"/>
    <p:sldId id="474" r:id="rId13"/>
    <p:sldId id="518" r:id="rId14"/>
    <p:sldId id="550" r:id="rId15"/>
    <p:sldId id="535" r:id="rId16"/>
    <p:sldId id="551" r:id="rId17"/>
    <p:sldId id="552" r:id="rId18"/>
    <p:sldId id="430" r:id="rId19"/>
    <p:sldId id="513" r:id="rId20"/>
    <p:sldId id="546" r:id="rId21"/>
    <p:sldId id="493" r:id="rId22"/>
    <p:sldId id="544" r:id="rId23"/>
    <p:sldId id="390" r:id="rId24"/>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1pPr>
    <a:lvl2pPr marL="4572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2pPr>
    <a:lvl3pPr marL="9144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3pPr>
    <a:lvl4pPr marL="13716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4pPr>
    <a:lvl5pPr marL="1828800" algn="l" rtl="0" eaLnBrk="0" fontAlgn="base" hangingPunct="0">
      <a:spcBef>
        <a:spcPct val="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Times New Roman" charset="0"/>
        <a:ea typeface="ＭＳ Ｐゴシック" charset="0"/>
        <a:cs typeface="+mn-cs"/>
      </a:defRPr>
    </a:lvl6pPr>
    <a:lvl7pPr marL="2743200" algn="l" defTabSz="457200" rtl="0" eaLnBrk="1" latinLnBrk="0" hangingPunct="1">
      <a:defRPr sz="1200" kern="1200">
        <a:solidFill>
          <a:schemeClr val="tx1"/>
        </a:solidFill>
        <a:latin typeface="Times New Roman" charset="0"/>
        <a:ea typeface="ＭＳ Ｐゴシック" charset="0"/>
        <a:cs typeface="+mn-cs"/>
      </a:defRPr>
    </a:lvl7pPr>
    <a:lvl8pPr marL="3200400" algn="l" defTabSz="457200" rtl="0" eaLnBrk="1" latinLnBrk="0" hangingPunct="1">
      <a:defRPr sz="1200" kern="1200">
        <a:solidFill>
          <a:schemeClr val="tx1"/>
        </a:solidFill>
        <a:latin typeface="Times New Roman" charset="0"/>
        <a:ea typeface="ＭＳ Ｐゴシック" charset="0"/>
        <a:cs typeface="+mn-cs"/>
      </a:defRPr>
    </a:lvl8pPr>
    <a:lvl9pPr marL="3657600" algn="l" defTabSz="457200" rtl="0" eaLnBrk="1" latinLnBrk="0" hangingPunct="1">
      <a:defRPr sz="1200" kern="1200">
        <a:solidFill>
          <a:schemeClr val="tx1"/>
        </a:solidFill>
        <a:latin typeface="Times New Roman" charset="0"/>
        <a:ea typeface="ＭＳ Ｐゴシック" charset="0"/>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1771" autoAdjust="0"/>
    <p:restoredTop sz="98109" autoAdjust="0"/>
  </p:normalViewPr>
  <p:slideViewPr>
    <p:cSldViewPr>
      <p:cViewPr varScale="1">
        <p:scale>
          <a:sx n="70" d="100"/>
          <a:sy n="70" d="100"/>
        </p:scale>
        <p:origin x="-96" y="-11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7736"/>
    </p:cViewPr>
  </p:sorterViewPr>
  <p:notesViewPr>
    <p:cSldViewPr>
      <p:cViewPr>
        <p:scale>
          <a:sx n="100" d="100"/>
          <a:sy n="100" d="100"/>
        </p:scale>
        <p:origin x="-1968" y="786"/>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notesMaster" Target="notesMasters/notesMaster1.xml"/><Relationship Id="rId26" Type="http://schemas.openxmlformats.org/officeDocument/2006/relationships/handoutMaster" Target="handoutMasters/handoutMaster1.xml"/><Relationship Id="rId27" Type="http://schemas.openxmlformats.org/officeDocument/2006/relationships/printerSettings" Target="printerSettings/printerSettings1.bin"/><Relationship Id="rId28" Type="http://schemas.openxmlformats.org/officeDocument/2006/relationships/presProps" Target="presProps.xml"/><Relationship Id="rId29" Type="http://schemas.openxmlformats.org/officeDocument/2006/relationships/viewProps" Target="viewProps.xml"/><Relationship Id="rId30" Type="http://schemas.openxmlformats.org/officeDocument/2006/relationships/theme" Target="theme/theme1.xml"/><Relationship Id="rId31"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P802.11-16/0229r9</a:t>
            </a:r>
            <a:endParaRPr lang="en-US"/>
          </a:p>
        </p:txBody>
      </p:sp>
      <p:sp>
        <p:nvSpPr>
          <p:cNvPr id="3075" name="Rectangle 3"/>
          <p:cNvSpPr>
            <a:spLocks noGrp="1" noChangeArrowheads="1"/>
          </p:cNvSpPr>
          <p:nvPr>
            <p:ph type="dt" sz="quarter" idx="1"/>
          </p:nvPr>
        </p:nvSpPr>
        <p:spPr bwMode="auto">
          <a:xfrm>
            <a:off x="695325" y="177800"/>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smtClean="0"/>
              <a:t>Donald Eastlake 3rd, 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defTabSz="933450">
              <a:defRPr/>
            </a:lvl1pPr>
          </a:lstStyle>
          <a:p>
            <a:r>
              <a:rPr lang="en-US"/>
              <a:t>Page </a:t>
            </a:r>
            <a:fld id="{BA7524A1-3D73-7D46-9F01-B48D5D3DB9CF}" type="slidenum">
              <a:rPr lang="en-US"/>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3079" name="Rectangle 7"/>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pPr defTabSz="933450"/>
            <a:r>
              <a:rPr lang="en-US"/>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1288486881"/>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lgn="r" defTabSz="933450">
              <a:defRPr sz="1400" b="1"/>
            </a:lvl1pPr>
          </a:lstStyle>
          <a:p>
            <a:r>
              <a:rPr lang="hr-HR" smtClean="0"/>
              <a:t>doc.: IEEE P802.11-16/0229r9</a:t>
            </a:r>
            <a:endParaRPr lang="en-US"/>
          </a:p>
        </p:txBody>
      </p:sp>
      <p:sp>
        <p:nvSpPr>
          <p:cNvPr id="2051" name="Rectangle 3"/>
          <p:cNvSpPr>
            <a:spLocks noGrp="1" noChangeArrowheads="1"/>
          </p:cNvSpPr>
          <p:nvPr>
            <p:ph type="dt" idx="1"/>
          </p:nvPr>
        </p:nvSpPr>
        <p:spPr bwMode="auto">
          <a:xfrm>
            <a:off x="654050" y="98425"/>
            <a:ext cx="82708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defTabSz="933450">
              <a:defRPr sz="1400" b="1"/>
            </a:lvl1pPr>
          </a:lstStyle>
          <a:p>
            <a:r>
              <a:rPr lang="en-US" smtClean="0"/>
              <a:t>March 2016</a:t>
            </a:r>
            <a:endParaRPr lang="en-US"/>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rgbClr val="000000">
                      <a:alpha val="74998"/>
                    </a:srgbClr>
                  </a:outerShdw>
                </a:effectLst>
              </a14:hiddenEffects>
            </a:ext>
            <a:ext uri="{53640926-AAD7-44d8-BBD7-CCE9431645EC}">
              <a14:shadowObscured xmlns:a14="http://schemas.microsoft.com/office/drawing/2010/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3662" tIns="46038" rIns="93662"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5pPr marL="457200" lvl="4" algn="r" defTabSz="933450">
              <a:defRPr/>
            </a:lvl5pPr>
          </a:lstStyle>
          <a:p>
            <a:pPr lvl="4"/>
            <a:r>
              <a:rPr lang="en-US" smtClean="0"/>
              <a:t>Donald Eastlake 3rd, Huawei Technologies</a:t>
            </a:r>
            <a:endParaRPr lang="en-US"/>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defTabSz="933450">
              <a:defRPr/>
            </a:lvl1pPr>
          </a:lstStyle>
          <a:p>
            <a:r>
              <a:rPr lang="en-US"/>
              <a:t>Page </a:t>
            </a:r>
            <a:fld id="{1B7C4E39-0B0F-7845-91A7-D810512B9B6A}" type="slidenum">
              <a:rPr lang="en-US"/>
              <a:pPr/>
              <a:t>‹#›</a:t>
            </a:fld>
            <a:endParaRPr lang="en-US"/>
          </a:p>
        </p:txBody>
      </p:sp>
      <p:sp>
        <p:nvSpPr>
          <p:cNvPr id="2056" name="Rectangle 8"/>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extLst>
      <p:ext uri="{BB962C8B-B14F-4D97-AF65-F5344CB8AC3E}">
        <p14:creationId xmlns:p14="http://schemas.microsoft.com/office/powerpoint/2010/main" val="4122192272"/>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1pPr>
    <a:lvl2pPr marL="1143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2pPr>
    <a:lvl3pPr marL="2286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3pPr>
    <a:lvl4pPr marL="3429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4pPr>
    <a:lvl5pPr marL="457200" algn="l" defTabSz="933450" rtl="0" eaLnBrk="0" fontAlgn="base" hangingPunct="0">
      <a:spcBef>
        <a:spcPct val="30000"/>
      </a:spcBef>
      <a:spcAft>
        <a:spcPct val="0"/>
      </a:spcAft>
      <a:defRPr sz="1200" kern="1200">
        <a:solidFill>
          <a:schemeClr val="tx1"/>
        </a:solidFill>
        <a:latin typeface="Times New Roman" charset="0"/>
        <a:ea typeface="ＭＳ Ｐゴシック" charset="0"/>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1.xml"/></Relationships>
</file>

<file path=ppt/notesSlides/_rels/notesSlide1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1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3.xml"/></Relationships>
</file>

<file path=ppt/notesSlides/_rels/notesSlide1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1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5.xml"/></Relationships>
</file>

<file path=ppt/notesSlides/_rels/notesSlide1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6.xml"/></Relationships>
</file>

<file path=ppt/notesSlides/_rels/notesSlide1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7.xml"/></Relationships>
</file>

<file path=ppt/notesSlides/_rels/notesSlide1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_rels/notesSlide1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9.xml"/></Relationships>
</file>

<file path=ppt/notesSlides/_rels/notesSlide1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0.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0.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1.xml"/></Relationships>
</file>

<file path=ppt/notesSlides/_rels/notesSlide2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2.xml"/></Relationships>
</file>

<file path=ppt/notesSlides/_rels/notesSlide2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3.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4.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6.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9.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0.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P802.11-16/0229r9</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28EBCAB7-A961-C748-BA39-7C2FB2190658}" type="slidenum">
              <a:rPr lang="en-US"/>
              <a:pPr/>
              <a:t>1</a:t>
            </a:fld>
            <a:endParaRPr lang="en-US"/>
          </a:p>
        </p:txBody>
      </p:sp>
      <p:sp>
        <p:nvSpPr>
          <p:cNvPr id="31746"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31747" name="Rectangle 3"/>
          <p:cNvSpPr>
            <a:spLocks noGrp="1" noChangeArrowheads="1"/>
          </p:cNvSpPr>
          <p:nvPr>
            <p:ph type="body" idx="1"/>
          </p:nvPr>
        </p:nvSpPr>
        <p:spPr/>
        <p:txBody>
          <a:bodyPr/>
          <a:lstStyle/>
          <a:p>
            <a:endParaRPr 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Slide Image Placeholder 1"/>
          <p:cNvSpPr>
            <a:spLocks noGrp="1" noRot="1" noChangeAspect="1" noTextEdit="1"/>
          </p:cNvSpPr>
          <p:nvPr>
            <p:ph type="sldImg"/>
          </p:nvPr>
        </p:nvSpPr>
        <p:spPr>
          <a:xfrm>
            <a:off x="1154113" y="701675"/>
            <a:ext cx="4625975" cy="3468688"/>
          </a:xfrm>
          <a:ln/>
        </p:spPr>
      </p:sp>
      <p:sp>
        <p:nvSpPr>
          <p:cNvPr id="3584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5844"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P802.11-16/0229r9</a:t>
            </a:r>
            <a:endParaRPr lang="en-US" sz="1400"/>
          </a:p>
        </p:txBody>
      </p:sp>
      <p:sp>
        <p:nvSpPr>
          <p:cNvPr id="35845"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5846"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5847"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BD6A05F8-778C-4F49-821C-EC5F03E48719}" type="slidenum">
              <a:rPr lang="en-US"/>
              <a:pPr/>
              <a:t>11</a:t>
            </a:fld>
            <a:endParaRPr lang="en-US"/>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97EC3D2F-EAD7-9548-B345-E65DCB3AD535}" type="slidenum">
              <a:rPr lang="en-US"/>
              <a:pPr/>
              <a:t>12</a:t>
            </a:fld>
            <a:endParaRPr lang="en-US"/>
          </a:p>
        </p:txBody>
      </p:sp>
      <p:sp>
        <p:nvSpPr>
          <p:cNvPr id="37891" name="Rectangle 2"/>
          <p:cNvSpPr>
            <a:spLocks noGrp="1" noRot="1" noChangeAspect="1" noChangeArrowheads="1" noTextEdit="1"/>
          </p:cNvSpPr>
          <p:nvPr>
            <p:ph type="sldImg"/>
          </p:nvPr>
        </p:nvSpPr>
        <p:spPr>
          <a:xfrm>
            <a:off x="1154113" y="701675"/>
            <a:ext cx="4625975" cy="3468688"/>
          </a:xfrm>
          <a:ln/>
        </p:spPr>
      </p:sp>
      <p:sp>
        <p:nvSpPr>
          <p:cNvPr id="37892"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P802.11-16/0229r9</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13</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P802.11-16/0229r9</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14</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P802.11-16/0229r9</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15</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P802.11-16/0229r9</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16</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P802.11-16/0229r9</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17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P802.11-16/0229r9</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18</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P802.11-16/0229r9</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19</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P802.11-16/0229r9</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20</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P802.11-16/0229r9</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5F29C1CD-3D70-0D44-B264-FEDD03CBC5EB}" type="slidenum">
              <a:rPr lang="en-US"/>
              <a:pPr/>
              <a:t>2</a:t>
            </a:fld>
            <a:endParaRPr lang="en-US"/>
          </a:p>
        </p:txBody>
      </p:sp>
      <p:sp>
        <p:nvSpPr>
          <p:cNvPr id="35842"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35843" name="Rectangle 3"/>
          <p:cNvSpPr>
            <a:spLocks noGrp="1" noChangeArrowheads="1"/>
          </p:cNvSpPr>
          <p:nvPr>
            <p:ph type="body" idx="1"/>
          </p:nvPr>
        </p:nvSpPr>
        <p:spPr/>
        <p:txBody>
          <a:bodyPr/>
          <a:lstStyle/>
          <a:p>
            <a:endParaRPr lang="en-US"/>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P802.11-16/0229r9</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21</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P802.11-16/0229r9</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01526CC7-C3F3-C34F-819B-5769D9278F4C}" type="slidenum">
              <a:rPr lang="en-US"/>
              <a:pPr/>
              <a:t>22</a:t>
            </a:fld>
            <a:endParaRPr lang="en-US"/>
          </a:p>
        </p:txBody>
      </p:sp>
      <p:sp>
        <p:nvSpPr>
          <p:cNvPr id="21606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21606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P802.11-16/0229r9</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1D1BDB0B-EA10-DA4F-A289-10D32EADFFC2}" type="slidenum">
              <a:rPr lang="en-US"/>
              <a:pPr/>
              <a:t>23</a:t>
            </a:fld>
            <a:endParaRPr lang="en-US"/>
          </a:p>
        </p:txBody>
      </p:sp>
      <p:sp>
        <p:nvSpPr>
          <p:cNvPr id="273410" name="Rectangle 2"/>
          <p:cNvSpPr>
            <a:spLocks noGrp="1" noRot="1" noChangeAspect="1" noChangeArrowheads="1" noTextEdit="1"/>
          </p:cNvSpPr>
          <p:nvPr>
            <p:ph type="sldImg"/>
          </p:nvPr>
        </p:nvSpPr>
        <p:spPr>
          <a:xfrm>
            <a:off x="1154113" y="701675"/>
            <a:ext cx="4627562" cy="3470275"/>
          </a:xfrm>
          <a:ln/>
          <a:extLst>
            <a:ext uri="{FAA26D3D-D897-4be2-8F04-BA451C77F1D7}">
              <ma14:placeholderFlag xmlns:ma14="http://schemas.microsoft.com/office/mac/drawingml/2011/main" val="1"/>
            </a:ext>
          </a:extLst>
        </p:spPr>
      </p:sp>
      <p:sp>
        <p:nvSpPr>
          <p:cNvPr id="273411" name="Rectangle 3"/>
          <p:cNvSpPr>
            <a:spLocks noGrp="1" noChangeArrowheads="1"/>
          </p:cNvSpPr>
          <p:nvPr>
            <p:ph type="body" idx="1"/>
          </p:nvPr>
        </p:nvSpPr>
        <p:spPr/>
        <p:txBody>
          <a:bodyPr/>
          <a:lstStyle/>
          <a:p>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P802.11-16/0229r9</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DBD95C97-01AF-6E4B-8DFC-0F6525CFE0C3}" type="slidenum">
              <a:rPr lang="en-US"/>
              <a:pPr/>
              <a:t>3</a:t>
            </a:fld>
            <a:endParaRPr lang="en-US"/>
          </a:p>
        </p:txBody>
      </p:sp>
      <p:sp>
        <p:nvSpPr>
          <p:cNvPr id="269314" name="Rectangle 2"/>
          <p:cNvSpPr>
            <a:spLocks noGrp="1" noRot="1" noChangeAspect="1" noChangeArrowheads="1" noTextEdit="1"/>
          </p:cNvSpPr>
          <p:nvPr>
            <p:ph type="sldImg"/>
          </p:nvPr>
        </p:nvSpPr>
        <p:spPr>
          <a:xfrm>
            <a:off x="1154113" y="701675"/>
            <a:ext cx="4625975" cy="3468688"/>
          </a:xfrm>
          <a:ln/>
          <a:extLst>
            <a:ext uri="{FAA26D3D-D897-4be2-8F04-BA451C77F1D7}">
              <ma14:placeholderFlag xmlns:ma14="http://schemas.microsoft.com/office/mac/drawingml/2011/main" val="1"/>
            </a:ext>
          </a:extLst>
        </p:spPr>
      </p:sp>
      <p:sp>
        <p:nvSpPr>
          <p:cNvPr id="269315" name="Rectangle 3"/>
          <p:cNvSpPr>
            <a:spLocks noGrp="1" noChangeArrowheads="1"/>
          </p:cNvSpPr>
          <p:nvPr>
            <p:ph type="body" idx="1"/>
          </p:nvPr>
        </p:nvSpPr>
        <p:spPr/>
        <p:txBody>
          <a:bodyPr/>
          <a:lstStyle/>
          <a:p>
            <a:endParaRPr 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P802.11-16/0229r9</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4</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5975" cy="3468688"/>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sz="quarter" idx="10"/>
          </p:nvPr>
        </p:nvSpPr>
        <p:spPr/>
        <p:txBody>
          <a:bodyPr/>
          <a:lstStyle/>
          <a:p>
            <a:r>
              <a:rPr lang="hr-HR" smtClean="0"/>
              <a:t>doc.: IEEE P802.11-16/0229r9</a:t>
            </a:r>
            <a:endParaRPr lang="en-US"/>
          </a:p>
        </p:txBody>
      </p:sp>
      <p:sp>
        <p:nvSpPr>
          <p:cNvPr id="5" name="Date Placeholder 4"/>
          <p:cNvSpPr>
            <a:spLocks noGrp="1"/>
          </p:cNvSpPr>
          <p:nvPr>
            <p:ph type="dt" idx="11"/>
          </p:nvPr>
        </p:nvSpPr>
        <p:spPr/>
        <p:txBody>
          <a:bodyPr/>
          <a:lstStyle/>
          <a:p>
            <a:r>
              <a:rPr lang="en-US" smtClean="0"/>
              <a:t>March 2016</a:t>
            </a:r>
            <a:endParaRPr lang="en-US"/>
          </a:p>
        </p:txBody>
      </p:sp>
      <p:sp>
        <p:nvSpPr>
          <p:cNvPr id="6" name="Footer Placeholder 5"/>
          <p:cNvSpPr>
            <a:spLocks noGrp="1"/>
          </p:cNvSpPr>
          <p:nvPr>
            <p:ph type="ftr" sz="quarter" idx="12"/>
          </p:nvPr>
        </p:nvSpPr>
        <p:spPr/>
        <p:txBody>
          <a:bodyPr/>
          <a:lstStyle/>
          <a:p>
            <a:pPr lvl="4"/>
            <a:r>
              <a:rPr lang="en-US" smtClean="0"/>
              <a:t>Donald Eastlake 3rd, Huawei Technologies</a:t>
            </a:r>
            <a:endParaRPr lang="en-US"/>
          </a:p>
        </p:txBody>
      </p:sp>
      <p:sp>
        <p:nvSpPr>
          <p:cNvPr id="7" name="Slide Number Placeholder 6"/>
          <p:cNvSpPr>
            <a:spLocks noGrp="1"/>
          </p:cNvSpPr>
          <p:nvPr>
            <p:ph type="sldNum" sz="quarter" idx="13"/>
          </p:nvPr>
        </p:nvSpPr>
        <p:spPr/>
        <p:txBody>
          <a:bodyPr/>
          <a:lstStyle/>
          <a:p>
            <a:r>
              <a:rPr lang="en-US" smtClean="0"/>
              <a:t>Page </a:t>
            </a:r>
            <a:fld id="{1B7C4E39-0B0F-7845-91A7-D810512B9B6A}" type="slidenum">
              <a:rPr lang="en-US" smtClean="0"/>
              <a:pPr/>
              <a:t>6</a:t>
            </a:fld>
            <a:endParaRPr lang="en-US"/>
          </a:p>
        </p:txBody>
      </p:sp>
    </p:spTree>
    <p:extLst>
      <p:ext uri="{BB962C8B-B14F-4D97-AF65-F5344CB8AC3E}">
        <p14:creationId xmlns:p14="http://schemas.microsoft.com/office/powerpoint/2010/main" val="36317717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P802.11-16/0229r9</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7</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hr-HR" smtClean="0"/>
              <a:t>doc.: IEEE P802.11-16/0229r9</a:t>
            </a:r>
            <a:endParaRPr lang="en-US"/>
          </a:p>
        </p:txBody>
      </p:sp>
      <p:sp>
        <p:nvSpPr>
          <p:cNvPr id="5" name="Rectangle 3"/>
          <p:cNvSpPr>
            <a:spLocks noGrp="1" noChangeArrowheads="1"/>
          </p:cNvSpPr>
          <p:nvPr>
            <p:ph type="dt" idx="1"/>
          </p:nvPr>
        </p:nvSpPr>
        <p:spPr>
          <a:ln/>
        </p:spPr>
        <p:txBody>
          <a:bodyPr/>
          <a:lstStyle/>
          <a:p>
            <a:r>
              <a:rPr lang="en-US" smtClean="0"/>
              <a:t>March 2016</a:t>
            </a:r>
            <a:endParaRPr lang="en-US"/>
          </a:p>
        </p:txBody>
      </p:sp>
      <p:sp>
        <p:nvSpPr>
          <p:cNvPr id="6" name="Rectangle 6"/>
          <p:cNvSpPr>
            <a:spLocks noGrp="1" noChangeArrowheads="1"/>
          </p:cNvSpPr>
          <p:nvPr>
            <p:ph type="ftr" sz="quarter" idx="4"/>
          </p:nvPr>
        </p:nvSpPr>
        <p:spPr>
          <a:ln/>
        </p:spPr>
        <p:txBody>
          <a:bodyPr/>
          <a:lstStyle/>
          <a:p>
            <a:pPr lvl="4"/>
            <a:r>
              <a:rPr lang="en-US" smtClean="0"/>
              <a:t>Donald Eastlake 3rd, Huawei Technologies</a:t>
            </a:r>
            <a:endParaRPr lang="en-US"/>
          </a:p>
        </p:txBody>
      </p:sp>
      <p:sp>
        <p:nvSpPr>
          <p:cNvPr id="7" name="Rectangle 7"/>
          <p:cNvSpPr>
            <a:spLocks noGrp="1" noChangeArrowheads="1"/>
          </p:cNvSpPr>
          <p:nvPr>
            <p:ph type="sldNum" sz="quarter" idx="5"/>
          </p:nvPr>
        </p:nvSpPr>
        <p:spPr>
          <a:ln/>
        </p:spPr>
        <p:txBody>
          <a:bodyPr/>
          <a:lstStyle/>
          <a:p>
            <a:r>
              <a:rPr lang="en-US"/>
              <a:t>Page </a:t>
            </a:r>
            <a:fld id="{89DCD2E7-F02C-2B4C-8ACD-D8AF887B812A}" type="slidenum">
              <a:rPr lang="en-US"/>
              <a:pPr/>
              <a:t>8</a:t>
            </a:fld>
            <a:endParaRPr lang="en-US"/>
          </a:p>
        </p:txBody>
      </p:sp>
      <p:sp>
        <p:nvSpPr>
          <p:cNvPr id="118786" name="Rectangle 2"/>
          <p:cNvSpPr>
            <a:spLocks noGrp="1" noRot="1" noChangeAspect="1" noChangeArrowheads="1" noTextEdit="1"/>
          </p:cNvSpPr>
          <p:nvPr>
            <p:ph type="sldImg"/>
          </p:nvPr>
        </p:nvSpPr>
        <p:spPr>
          <a:xfrm>
            <a:off x="1154113" y="701675"/>
            <a:ext cx="4627562" cy="3470275"/>
          </a:xfrm>
          <a:ln cap="flat"/>
          <a:extLst>
            <a:ext uri="{FAA26D3D-D897-4be2-8F04-BA451C77F1D7}">
              <ma14:placeholderFlag xmlns:ma14="http://schemas.microsoft.com/office/mac/drawingml/2011/main" val="1"/>
            </a:ext>
          </a:extLst>
        </p:spPr>
      </p:sp>
      <p:sp>
        <p:nvSpPr>
          <p:cNvPr id="118787" name="Rectangle 3"/>
          <p:cNvSpPr>
            <a:spLocks noGrp="1" noChangeArrowheads="1"/>
          </p:cNvSpPr>
          <p:nvPr>
            <p:ph type="body" idx="1"/>
          </p:nvPr>
        </p:nvSpPr>
        <p:spPr>
          <a:ln/>
        </p:spPr>
        <p:txBody>
          <a:bodyPr lIns="95237" tIns="46031" rIns="95237" bIns="46031"/>
          <a:lstStyle/>
          <a:p>
            <a:endParaRPr lang="en-US"/>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xfrm>
            <a:off x="3659188" y="8985250"/>
            <a:ext cx="762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fld id="{34C26461-AD1F-8746-A555-A4BAD75455CA}" type="slidenum">
              <a:rPr lang="en-US"/>
              <a:pPr/>
              <a:t>9</a:t>
            </a:fld>
            <a:endParaRPr lang="en-US"/>
          </a:p>
        </p:txBody>
      </p:sp>
      <p:sp>
        <p:nvSpPr>
          <p:cNvPr id="33795" name="Rectangle 2"/>
          <p:cNvSpPr>
            <a:spLocks noGrp="1" noRot="1" noChangeAspect="1" noChangeArrowheads="1" noTextEdit="1"/>
          </p:cNvSpPr>
          <p:nvPr>
            <p:ph type="sldImg"/>
          </p:nvPr>
        </p:nvSpPr>
        <p:spPr>
          <a:xfrm>
            <a:off x="1154113" y="701675"/>
            <a:ext cx="4625975" cy="3468688"/>
          </a:xfrm>
          <a:ln/>
        </p:spPr>
      </p:sp>
      <p:sp>
        <p:nvSpPr>
          <p:cNvPr id="33796"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a:xfrm>
            <a:off x="1154113" y="701675"/>
            <a:ext cx="4625975" cy="3468688"/>
          </a:xfrm>
          <a:ln/>
        </p:spPr>
      </p:sp>
      <p:sp>
        <p:nvSpPr>
          <p:cNvPr id="3481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FAA26D3D-D897-4be2-8F04-BA451C77F1D7}">
              <ma14:placeholderFlag xmlns:ma14="http://schemas.microsoft.com/office/mac/drawingml/2011/main" val="1"/>
            </a:ext>
          </a:extLst>
        </p:spPr>
        <p:txBody>
          <a:bodyPr/>
          <a:lstStyle/>
          <a:p>
            <a:endParaRPr lang="en-US">
              <a:latin typeface="Times New Roman" charset="0"/>
            </a:endParaRPr>
          </a:p>
        </p:txBody>
      </p:sp>
      <p:sp>
        <p:nvSpPr>
          <p:cNvPr id="34820" name="Header Placeholder 3"/>
          <p:cNvSpPr>
            <a:spLocks noGrp="1"/>
          </p:cNvSpPr>
          <p:nvPr>
            <p:ph type="hdr" sz="quarter"/>
          </p:nvPr>
        </p:nvSpPr>
        <p:spPr>
          <a:xfrm>
            <a:off x="4075113" y="96838"/>
            <a:ext cx="2206625"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hr-HR" sz="1400" smtClean="0"/>
              <a:t>doc.: IEEE P802.11-16/0229r9</a:t>
            </a:r>
            <a:endParaRPr lang="en-US" sz="1400"/>
          </a:p>
        </p:txBody>
      </p:sp>
      <p:sp>
        <p:nvSpPr>
          <p:cNvPr id="34821" name="Date Placeholder 4"/>
          <p:cNvSpPr>
            <a:spLocks noGrp="1"/>
          </p:cNvSpPr>
          <p:nvPr>
            <p:ph type="dt" sz="quarter" idx="1"/>
          </p:nvPr>
        </p:nvSpPr>
        <p:spPr>
          <a:xfrm>
            <a:off x="654050" y="96838"/>
            <a:ext cx="812800" cy="21431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smtClean="0"/>
              <a:t>March 2016</a:t>
            </a:r>
            <a:endParaRPr lang="en-US" sz="1400"/>
          </a:p>
        </p:txBody>
      </p:sp>
      <p:sp>
        <p:nvSpPr>
          <p:cNvPr id="34822" name="Footer Placeholder 5"/>
          <p:cNvSpPr>
            <a:spLocks noGrp="1"/>
          </p:cNvSpPr>
          <p:nvPr>
            <p:ph type="ftr" sz="quarter" idx="4"/>
          </p:nvPr>
        </p:nvSpPr>
        <p:spPr>
          <a:xfrm>
            <a:off x="3641725" y="8985250"/>
            <a:ext cx="2640013"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457200" defTabSz="933450">
              <a:defRPr sz="1200">
                <a:solidFill>
                  <a:schemeClr val="tx1"/>
                </a:solidFill>
                <a:latin typeface="Times New Roman" charset="0"/>
                <a:ea typeface="ＭＳ Ｐゴシック" charset="0"/>
              </a:defRPr>
            </a:lvl5pPr>
            <a:lvl6pPr marL="9144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1371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18288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22860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pPr lvl="4"/>
            <a:r>
              <a:rPr lang="en-US"/>
              <a:t>Rich Kennedy, Research In Motion</a:t>
            </a:r>
          </a:p>
        </p:txBody>
      </p:sp>
      <p:sp>
        <p:nvSpPr>
          <p:cNvPr id="34823" name="Slide Number Placeholder 6"/>
          <p:cNvSpPr>
            <a:spLocks noGrp="1"/>
          </p:cNvSpPr>
          <p:nvPr>
            <p:ph type="sldNum" sz="quarter" idx="5"/>
          </p:nvPr>
        </p:nvSpPr>
        <p:spPr>
          <a:xfrm>
            <a:off x="3319463" y="8985250"/>
            <a:ext cx="414337"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defRPr sz="1200">
                <a:solidFill>
                  <a:schemeClr val="tx1"/>
                </a:solidFill>
                <a:latin typeface="Times New Roman" charset="0"/>
                <a:ea typeface="ＭＳ Ｐゴシック" charset="0"/>
              </a:defRPr>
            </a:lvl1pPr>
            <a:lvl2pPr marL="742950" indent="-285750" defTabSz="933450">
              <a:defRPr sz="1200">
                <a:solidFill>
                  <a:schemeClr val="tx1"/>
                </a:solidFill>
                <a:latin typeface="Times New Roman" charset="0"/>
                <a:ea typeface="ＭＳ Ｐゴシック" charset="0"/>
              </a:defRPr>
            </a:lvl2pPr>
            <a:lvl3pPr marL="1143000" indent="-228600" defTabSz="933450">
              <a:defRPr sz="1200">
                <a:solidFill>
                  <a:schemeClr val="tx1"/>
                </a:solidFill>
                <a:latin typeface="Times New Roman" charset="0"/>
                <a:ea typeface="ＭＳ Ｐゴシック" charset="0"/>
              </a:defRPr>
            </a:lvl3pPr>
            <a:lvl4pPr marL="1600200" indent="-228600" defTabSz="933450">
              <a:defRPr sz="1200">
                <a:solidFill>
                  <a:schemeClr val="tx1"/>
                </a:solidFill>
                <a:latin typeface="Times New Roman" charset="0"/>
                <a:ea typeface="ＭＳ Ｐゴシック" charset="0"/>
              </a:defRPr>
            </a:lvl4pPr>
            <a:lvl5pPr marL="2057400" indent="-228600" defTabSz="93345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42D6D890-B90E-0D4B-83CF-8C7200319E91}" type="slidenum">
              <a:rPr lang="en-US"/>
              <a:pPr/>
              <a:t>10</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E19A702-8D61-DA40-BAED-0D68F7693781}" type="slidenum">
              <a:rPr lang="en-US"/>
              <a:pPr/>
              <a:t>‹#›</a:t>
            </a:fld>
            <a:endParaRPr lang="en-US"/>
          </a:p>
        </p:txBody>
      </p:sp>
    </p:spTree>
    <p:extLst>
      <p:ext uri="{BB962C8B-B14F-4D97-AF65-F5344CB8AC3E}">
        <p14:creationId xmlns:p14="http://schemas.microsoft.com/office/powerpoint/2010/main" val="2741242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F6194611-4792-364C-837E-A04B5261F426}" type="slidenum">
              <a:rPr lang="en-US"/>
              <a:pPr/>
              <a:t>‹#›</a:t>
            </a:fld>
            <a:endParaRPr lang="en-US"/>
          </a:p>
        </p:txBody>
      </p:sp>
    </p:spTree>
    <p:extLst>
      <p:ext uri="{BB962C8B-B14F-4D97-AF65-F5344CB8AC3E}">
        <p14:creationId xmlns:p14="http://schemas.microsoft.com/office/powerpoint/2010/main" val="316818332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9BF2CAFB-ADFD-B848-B800-CBF8451CD13D}" type="slidenum">
              <a:rPr lang="en-US"/>
              <a:pPr/>
              <a:t>‹#›</a:t>
            </a:fld>
            <a:endParaRPr lang="en-US"/>
          </a:p>
        </p:txBody>
      </p:sp>
    </p:spTree>
    <p:extLst>
      <p:ext uri="{BB962C8B-B14F-4D97-AF65-F5344CB8AC3E}">
        <p14:creationId xmlns:p14="http://schemas.microsoft.com/office/powerpoint/2010/main" val="31650777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96913" y="334963"/>
            <a:ext cx="1066800" cy="274637"/>
          </a:xfrm>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a:xfrm>
            <a:off x="8077200" y="6475413"/>
            <a:ext cx="466725" cy="182562"/>
          </a:xfrm>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a:xfrm>
            <a:off x="4344988" y="6475413"/>
            <a:ext cx="530225" cy="182562"/>
          </a:xfrm>
        </p:spPr>
        <p:txBody>
          <a:bodyPr/>
          <a:lstStyle>
            <a:lvl1pPr>
              <a:defRPr/>
            </a:lvl1pPr>
          </a:lstStyle>
          <a:p>
            <a:r>
              <a:rPr lang="en-US"/>
              <a:t>Slide </a:t>
            </a:r>
            <a:fld id="{121BAD72-3FA3-0443-AF57-ABE30D2ACA31}" type="slidenum">
              <a:rPr lang="en-US"/>
              <a:pPr/>
              <a:t>‹#›</a:t>
            </a:fld>
            <a:endParaRPr lang="en-US"/>
          </a:p>
        </p:txBody>
      </p:sp>
    </p:spTree>
    <p:extLst>
      <p:ext uri="{BB962C8B-B14F-4D97-AF65-F5344CB8AC3E}">
        <p14:creationId xmlns:p14="http://schemas.microsoft.com/office/powerpoint/2010/main" val="26850774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E07E2395-9832-434C-915E-5A5554E61FA5}" type="slidenum">
              <a:rPr lang="en-US"/>
              <a:pPr/>
              <a:t>‹#›</a:t>
            </a:fld>
            <a:endParaRPr lang="en-US"/>
          </a:p>
        </p:txBody>
      </p:sp>
    </p:spTree>
    <p:extLst>
      <p:ext uri="{BB962C8B-B14F-4D97-AF65-F5344CB8AC3E}">
        <p14:creationId xmlns:p14="http://schemas.microsoft.com/office/powerpoint/2010/main" val="35248130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US" smtClean="0"/>
              <a:t>March 2016</a:t>
            </a:r>
            <a:endParaRPr lang="en-US"/>
          </a:p>
        </p:txBody>
      </p:sp>
      <p:sp>
        <p:nvSpPr>
          <p:cNvPr id="5" name="Footer Placeholder 4"/>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7D5777D5-75AC-B44F-BE13-06A2EFBD89B5}" type="slidenum">
              <a:rPr lang="en-US"/>
              <a:pPr/>
              <a:t>‹#›</a:t>
            </a:fld>
            <a:endParaRPr lang="en-US"/>
          </a:p>
        </p:txBody>
      </p:sp>
    </p:spTree>
    <p:extLst>
      <p:ext uri="{BB962C8B-B14F-4D97-AF65-F5344CB8AC3E}">
        <p14:creationId xmlns:p14="http://schemas.microsoft.com/office/powerpoint/2010/main" val="24760634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0FDE2964-C12C-2B4C-BAF8-3F56449A3B31}" type="slidenum">
              <a:rPr lang="en-US"/>
              <a:pPr/>
              <a:t>‹#›</a:t>
            </a:fld>
            <a:endParaRPr lang="en-US"/>
          </a:p>
        </p:txBody>
      </p:sp>
    </p:spTree>
    <p:extLst>
      <p:ext uri="{BB962C8B-B14F-4D97-AF65-F5344CB8AC3E}">
        <p14:creationId xmlns:p14="http://schemas.microsoft.com/office/powerpoint/2010/main" val="84297711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US" smtClean="0"/>
              <a:t>March 2016</a:t>
            </a:r>
            <a:endParaRPr lang="en-US"/>
          </a:p>
        </p:txBody>
      </p:sp>
      <p:sp>
        <p:nvSpPr>
          <p:cNvPr id="8" name="Footer Placeholder 7"/>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6477C6A4-E0FE-C54A-8B4C-8D14B0825AFC}" type="slidenum">
              <a:rPr lang="en-US"/>
              <a:pPr/>
              <a:t>‹#›</a:t>
            </a:fld>
            <a:endParaRPr lang="en-US"/>
          </a:p>
        </p:txBody>
      </p:sp>
    </p:spTree>
    <p:extLst>
      <p:ext uri="{BB962C8B-B14F-4D97-AF65-F5344CB8AC3E}">
        <p14:creationId xmlns:p14="http://schemas.microsoft.com/office/powerpoint/2010/main" val="8104034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US" smtClean="0"/>
              <a:t>March 2016</a:t>
            </a:r>
            <a:endParaRPr lang="en-US"/>
          </a:p>
        </p:txBody>
      </p:sp>
      <p:sp>
        <p:nvSpPr>
          <p:cNvPr id="4" name="Footer Placeholder 3"/>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BBB26D7F-8714-4246-8FD6-84ABBFA0E3B2}" type="slidenum">
              <a:rPr lang="en-US"/>
              <a:pPr/>
              <a:t>‹#›</a:t>
            </a:fld>
            <a:endParaRPr lang="en-US"/>
          </a:p>
        </p:txBody>
      </p:sp>
    </p:spTree>
    <p:extLst>
      <p:ext uri="{BB962C8B-B14F-4D97-AF65-F5344CB8AC3E}">
        <p14:creationId xmlns:p14="http://schemas.microsoft.com/office/powerpoint/2010/main" val="27703041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US" smtClean="0"/>
              <a:t>March 2016</a:t>
            </a:r>
            <a:endParaRPr lang="en-US"/>
          </a:p>
        </p:txBody>
      </p:sp>
      <p:sp>
        <p:nvSpPr>
          <p:cNvPr id="3" name="Footer Placeholder 2"/>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94C6A4A8-B33E-7A42-8246-EA297EB53027}" type="slidenum">
              <a:rPr lang="en-US"/>
              <a:pPr/>
              <a:t>‹#›</a:t>
            </a:fld>
            <a:endParaRPr lang="en-US"/>
          </a:p>
        </p:txBody>
      </p:sp>
    </p:spTree>
    <p:extLst>
      <p:ext uri="{BB962C8B-B14F-4D97-AF65-F5344CB8AC3E}">
        <p14:creationId xmlns:p14="http://schemas.microsoft.com/office/powerpoint/2010/main" val="377131256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66A4FEAF-7174-E047-83E5-4846D28097EC}" type="slidenum">
              <a:rPr lang="en-US"/>
              <a:pPr/>
              <a:t>‹#›</a:t>
            </a:fld>
            <a:endParaRPr lang="en-US"/>
          </a:p>
        </p:txBody>
      </p:sp>
    </p:spTree>
    <p:extLst>
      <p:ext uri="{BB962C8B-B14F-4D97-AF65-F5344CB8AC3E}">
        <p14:creationId xmlns:p14="http://schemas.microsoft.com/office/powerpoint/2010/main" val="17031293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US" smtClean="0"/>
              <a:t>March 2016</a:t>
            </a:r>
            <a:endParaRPr lang="en-US"/>
          </a:p>
        </p:txBody>
      </p:sp>
      <p:sp>
        <p:nvSpPr>
          <p:cNvPr id="6" name="Footer Placeholder 5"/>
          <p:cNvSpPr>
            <a:spLocks noGrp="1"/>
          </p:cNvSpPr>
          <p:nvPr>
            <p:ph type="ftr" sz="quarter" idx="11"/>
          </p:nvPr>
        </p:nvSpPr>
        <p:spPr/>
        <p:txBody>
          <a:bodyPr/>
          <a:lstStyle>
            <a:lvl1pPr>
              <a:defRPr/>
            </a:lvl1pPr>
          </a:lstStyle>
          <a:p>
            <a:r>
              <a:rPr lang="en-US" smtClean="0"/>
              <a:t>Donald Eastlake 3rd, Huawei Technologies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3379CD0C-3B38-F74B-83B1-D21E9DF204CB}" type="slidenum">
              <a:rPr lang="en-US"/>
              <a:pPr/>
              <a:t>‹#›</a:t>
            </a:fld>
            <a:endParaRPr lang="en-US"/>
          </a:p>
        </p:txBody>
      </p:sp>
    </p:spTree>
    <p:extLst>
      <p:ext uri="{BB962C8B-B14F-4D97-AF65-F5344CB8AC3E}">
        <p14:creationId xmlns:p14="http://schemas.microsoft.com/office/powerpoint/2010/main" val="1331296181"/>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slideLayout" Target="../slideLayouts/slideLayout12.xml"/><Relationship Id="rId13"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28" name="Rectangle 4"/>
          <p:cNvSpPr>
            <a:spLocks noGrp="1" noChangeArrowheads="1"/>
          </p:cNvSpPr>
          <p:nvPr>
            <p:ph type="dt" sz="half" idx="2"/>
          </p:nvPr>
        </p:nvSpPr>
        <p:spPr bwMode="auto">
          <a:xfrm>
            <a:off x="696913" y="334963"/>
            <a:ext cx="1066800" cy="2746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b" anchorCtr="0" compatLnSpc="1">
            <a:prstTxWarp prst="textNoShape">
              <a:avLst/>
            </a:prstTxWarp>
            <a:spAutoFit/>
          </a:bodyPr>
          <a:lstStyle>
            <a:lvl1pPr>
              <a:defRPr sz="1800" b="1"/>
            </a:lvl1pPr>
          </a:lstStyle>
          <a:p>
            <a:r>
              <a:rPr lang="en-US" smtClean="0"/>
              <a:t>March 2016</a:t>
            </a:r>
            <a:endParaRPr lang="en-US"/>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r">
              <a:defRPr/>
            </a:lvl1pPr>
          </a:lstStyle>
          <a:p>
            <a:r>
              <a:rPr lang="en-US" smtClean="0"/>
              <a:t>Donald Eastlake 3rd, Huawei Technologies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 uri="{FAA26D3D-D897-4be2-8F04-BA451C77F1D7}">
              <ma14:placeholderFlag xmlns:ma14="http://schemas.microsoft.com/office/mac/drawingml/2011/main" val="1"/>
            </a:ext>
          </a:extLst>
        </p:spPr>
        <p:txBody>
          <a:bodyPr vert="horz" wrap="none" lIns="0" tIns="0" rIns="0" bIns="0" numCol="1" anchor="t" anchorCtr="0" compatLnSpc="1">
            <a:prstTxWarp prst="textNoShape">
              <a:avLst/>
            </a:prstTxWarp>
            <a:spAutoFit/>
          </a:bodyPr>
          <a:lstStyle>
            <a:lvl1pPr algn="ctr">
              <a:defRPr/>
            </a:lvl1pPr>
          </a:lstStyle>
          <a:p>
            <a:r>
              <a:rPr lang="en-US"/>
              <a:t>Slide </a:t>
            </a:r>
            <a:fld id="{19E3275A-E46C-D84B-8464-101992D07C13}" type="slidenum">
              <a:rPr lang="en-US"/>
              <a:pPr/>
              <a:t>‹#›</a:t>
            </a:fld>
            <a:endParaRPr lang="en-US"/>
          </a:p>
        </p:txBody>
      </p:sp>
      <p:sp>
        <p:nvSpPr>
          <p:cNvPr id="1031" name="Rectangle 7"/>
          <p:cNvSpPr>
            <a:spLocks noChangeArrowheads="1"/>
          </p:cNvSpPr>
          <p:nvPr/>
        </p:nvSpPr>
        <p:spPr bwMode="auto">
          <a:xfrm>
            <a:off x="5540822" y="332601"/>
            <a:ext cx="2962387" cy="27699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nchor="b">
            <a:spAutoFit/>
          </a:bodyPr>
          <a:lstStyle/>
          <a:p>
            <a:pPr marL="457200" lvl="4" algn="ctr"/>
            <a:r>
              <a:rPr lang="en-US" sz="1800" b="1" dirty="0"/>
              <a:t>doc.: IEEE </a:t>
            </a:r>
            <a:r>
              <a:rPr lang="en-US" sz="1800" b="1" dirty="0" smtClean="0"/>
              <a:t>P802.11-16/</a:t>
            </a:r>
            <a:r>
              <a:rPr lang="en-US" sz="1800" b="1" dirty="0" smtClean="0"/>
              <a:t>0229r9</a:t>
            </a:r>
            <a:endParaRPr lang="en-US" sz="1800" b="1" dirty="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
        <p:nvSpPr>
          <p:cNvPr id="1033" name="Rectangle 9"/>
          <p:cNvSpPr>
            <a:spLocks noChangeArrowheads="1"/>
          </p:cNvSpPr>
          <p:nvPr/>
        </p:nvSpPr>
        <p:spPr bwMode="auto">
          <a:xfrm>
            <a:off x="685800" y="6475413"/>
            <a:ext cx="491396" cy="18466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lIns="0" tIns="0" rIns="0" bIns="0">
            <a:spAutoFit/>
          </a:bodyPr>
          <a:lstStyle/>
          <a:p>
            <a:r>
              <a:rPr lang="en-US" dirty="0" smtClean="0"/>
              <a:t>Agenda</a:t>
            </a:r>
            <a:endParaRPr lang="en-US" dirty="0"/>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charset="0"/>
          <a:ea typeface="ＭＳ Ｐゴシック" charset="0"/>
        </a:defRPr>
      </a:lvl2pPr>
      <a:lvl3pPr algn="ctr" rtl="0" eaLnBrk="0" fontAlgn="base" hangingPunct="0">
        <a:spcBef>
          <a:spcPct val="0"/>
        </a:spcBef>
        <a:spcAft>
          <a:spcPct val="0"/>
        </a:spcAft>
        <a:defRPr sz="3200" b="1">
          <a:solidFill>
            <a:schemeClr val="tx2"/>
          </a:solidFill>
          <a:latin typeface="Times New Roman" charset="0"/>
          <a:ea typeface="ＭＳ Ｐゴシック" charset="0"/>
        </a:defRPr>
      </a:lvl3pPr>
      <a:lvl4pPr algn="ctr" rtl="0" eaLnBrk="0" fontAlgn="base" hangingPunct="0">
        <a:spcBef>
          <a:spcPct val="0"/>
        </a:spcBef>
        <a:spcAft>
          <a:spcPct val="0"/>
        </a:spcAft>
        <a:defRPr sz="3200" b="1">
          <a:solidFill>
            <a:schemeClr val="tx2"/>
          </a:solidFill>
          <a:latin typeface="Times New Roman" charset="0"/>
          <a:ea typeface="ＭＳ Ｐゴシック" charset="0"/>
        </a:defRPr>
      </a:lvl4pPr>
      <a:lvl5pPr algn="ctr" rtl="0" eaLnBrk="0" fontAlgn="base" hangingPunct="0">
        <a:spcBef>
          <a:spcPct val="0"/>
        </a:spcBef>
        <a:spcAft>
          <a:spcPct val="0"/>
        </a:spcAft>
        <a:defRPr sz="3200" b="1">
          <a:solidFill>
            <a:schemeClr val="tx2"/>
          </a:solidFill>
          <a:latin typeface="Times New Roman" charset="0"/>
          <a:ea typeface="ＭＳ Ｐゴシック" charset="0"/>
        </a:defRPr>
      </a:lvl5pPr>
      <a:lvl6pPr marL="457200" algn="ctr" rtl="0" eaLnBrk="0" fontAlgn="base" hangingPunct="0">
        <a:spcBef>
          <a:spcPct val="0"/>
        </a:spcBef>
        <a:spcAft>
          <a:spcPct val="0"/>
        </a:spcAft>
        <a:defRPr sz="3200" b="1">
          <a:solidFill>
            <a:schemeClr val="tx2"/>
          </a:solidFill>
          <a:latin typeface="Times New Roman" charset="0"/>
          <a:ea typeface="ＭＳ Ｐゴシック" charset="0"/>
        </a:defRPr>
      </a:lvl6pPr>
      <a:lvl7pPr marL="914400" algn="ctr" rtl="0" eaLnBrk="0" fontAlgn="base" hangingPunct="0">
        <a:spcBef>
          <a:spcPct val="0"/>
        </a:spcBef>
        <a:spcAft>
          <a:spcPct val="0"/>
        </a:spcAft>
        <a:defRPr sz="3200" b="1">
          <a:solidFill>
            <a:schemeClr val="tx2"/>
          </a:solidFill>
          <a:latin typeface="Times New Roman" charset="0"/>
          <a:ea typeface="ＭＳ Ｐゴシック" charset="0"/>
        </a:defRPr>
      </a:lvl7pPr>
      <a:lvl8pPr marL="1371600" algn="ctr" rtl="0" eaLnBrk="0" fontAlgn="base" hangingPunct="0">
        <a:spcBef>
          <a:spcPct val="0"/>
        </a:spcBef>
        <a:spcAft>
          <a:spcPct val="0"/>
        </a:spcAft>
        <a:defRPr sz="3200" b="1">
          <a:solidFill>
            <a:schemeClr val="tx2"/>
          </a:solidFill>
          <a:latin typeface="Times New Roman" charset="0"/>
          <a:ea typeface="ＭＳ Ｐゴシック" charset="0"/>
        </a:defRPr>
      </a:lvl8pPr>
      <a:lvl9pPr marL="1828800" algn="ctr" rtl="0" eaLnBrk="0" fontAlgn="base" hangingPunct="0">
        <a:spcBef>
          <a:spcPct val="0"/>
        </a:spcBef>
        <a:spcAft>
          <a:spcPct val="0"/>
        </a:spcAft>
        <a:defRPr sz="3200" b="1">
          <a:solidFill>
            <a:schemeClr val="tx2"/>
          </a:solidFill>
          <a:latin typeface="Times New Roman" charset="0"/>
          <a:ea typeface="ＭＳ Ｐゴシック"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ea typeface="+mn-ea"/>
        </a:defRPr>
      </a:lvl2pPr>
      <a:lvl3pPr marL="1085850" indent="-228600" algn="l" rtl="0" eaLnBrk="0" fontAlgn="base" hangingPunct="0">
        <a:spcBef>
          <a:spcPct val="20000"/>
        </a:spcBef>
        <a:spcAft>
          <a:spcPct val="0"/>
        </a:spcAft>
        <a:buChar char="•"/>
        <a:defRPr>
          <a:solidFill>
            <a:schemeClr val="tx1"/>
          </a:solidFill>
          <a:latin typeface="+mn-lt"/>
          <a:ea typeface="+mn-ea"/>
        </a:defRPr>
      </a:lvl3pPr>
      <a:lvl4pPr marL="1428750" indent="-228600" algn="l" rtl="0" eaLnBrk="0" fontAlgn="base" hangingPunct="0">
        <a:spcBef>
          <a:spcPct val="20000"/>
        </a:spcBef>
        <a:spcAft>
          <a:spcPct val="0"/>
        </a:spcAft>
        <a:buChar char="–"/>
        <a:defRPr sz="1600">
          <a:solidFill>
            <a:schemeClr val="tx1"/>
          </a:solidFill>
          <a:latin typeface="+mn-lt"/>
          <a:ea typeface="+mn-ea"/>
        </a:defRPr>
      </a:lvl4pPr>
      <a:lvl5pPr marL="1771650" indent="-228600" algn="l" rtl="0" eaLnBrk="0" fontAlgn="base" hangingPunct="0">
        <a:spcBef>
          <a:spcPct val="20000"/>
        </a:spcBef>
        <a:spcAft>
          <a:spcPct val="0"/>
        </a:spcAft>
        <a:buChar char="•"/>
        <a:defRPr sz="1600">
          <a:solidFill>
            <a:schemeClr val="tx1"/>
          </a:solidFill>
          <a:latin typeface="+mn-lt"/>
          <a:ea typeface="+mn-ea"/>
        </a:defRPr>
      </a:lvl5pPr>
      <a:lvl6pPr marL="2228850" indent="-228600" algn="l" rtl="0" eaLnBrk="0" fontAlgn="base" hangingPunct="0">
        <a:spcBef>
          <a:spcPct val="20000"/>
        </a:spcBef>
        <a:spcAft>
          <a:spcPct val="0"/>
        </a:spcAft>
        <a:buChar char="•"/>
        <a:defRPr sz="1600">
          <a:solidFill>
            <a:schemeClr val="tx1"/>
          </a:solidFill>
          <a:latin typeface="+mn-lt"/>
          <a:ea typeface="+mn-ea"/>
        </a:defRPr>
      </a:lvl6pPr>
      <a:lvl7pPr marL="2686050" indent="-228600" algn="l" rtl="0" eaLnBrk="0" fontAlgn="base" hangingPunct="0">
        <a:spcBef>
          <a:spcPct val="20000"/>
        </a:spcBef>
        <a:spcAft>
          <a:spcPct val="0"/>
        </a:spcAft>
        <a:buChar char="•"/>
        <a:defRPr sz="1600">
          <a:solidFill>
            <a:schemeClr val="tx1"/>
          </a:solidFill>
          <a:latin typeface="+mn-lt"/>
          <a:ea typeface="+mn-ea"/>
        </a:defRPr>
      </a:lvl7pPr>
      <a:lvl8pPr marL="3143250" indent="-228600" algn="l" rtl="0" eaLnBrk="0" fontAlgn="base" hangingPunct="0">
        <a:spcBef>
          <a:spcPct val="20000"/>
        </a:spcBef>
        <a:spcAft>
          <a:spcPct val="0"/>
        </a:spcAft>
        <a:buChar char="•"/>
        <a:defRPr sz="1600">
          <a:solidFill>
            <a:schemeClr val="tx1"/>
          </a:solidFill>
          <a:latin typeface="+mn-lt"/>
          <a:ea typeface="+mn-ea"/>
        </a:defRPr>
      </a:lvl8pPr>
      <a:lvl9pPr marL="3600450" indent="-228600" algn="l" rtl="0" eaLnBrk="0" fontAlgn="base" hangingPunct="0">
        <a:spcBef>
          <a:spcPct val="20000"/>
        </a:spcBef>
        <a:spcAft>
          <a:spcPct val="0"/>
        </a:spcAft>
        <a:buChar char="•"/>
        <a:defRPr sz="1600">
          <a:solidFill>
            <a:schemeClr val="tx1"/>
          </a:solidFill>
          <a:latin typeface="+mn-lt"/>
          <a:ea typeface="+mn-ea"/>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xml"/><Relationship Id="rId3" Type="http://schemas.openxmlformats.org/officeDocument/2006/relationships/hyperlink" Target="mailto:d3e3e3@gmail.com" TargetMode="Externa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9.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0.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1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8.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hyperlink" Target="mailto:d3e3e3@gmail.com"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9.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0.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1.xml"/></Relationships>
</file>

<file path=ppt/slides/_rels/slide23.xml.rels><?xml version="1.0" encoding="UTF-8" standalone="yes"?>
<Relationships xmlns="http://schemas.openxmlformats.org/package/2006/relationships"><Relationship Id="rId3" Type="http://schemas.openxmlformats.org/officeDocument/2006/relationships/hyperlink" Target="http://www.ieee802.org/11/private/Draft_Standards/11ak/Draft%20P802.11ak_D2.0.pdf" TargetMode="External"/><Relationship Id="rId4" Type="http://schemas.openxmlformats.org/officeDocument/2006/relationships/hyperlink" Target="http://www.ieee802.org/1/files/private/bz-drafts/d2/802-1Qbz-d2-4.pdf" TargetMode="External"/><Relationship Id="rId5" Type="http://schemas.openxmlformats.org/officeDocument/2006/relationships/hyperlink" Target="http://www.ieee802.org/1/files/private/ac-rev-drafts/d3/802-1ac-rev-d3-0.pdf" TargetMode="External"/><Relationship Id="rId1" Type="http://schemas.openxmlformats.org/officeDocument/2006/relationships/slideLayout" Target="../slideLayouts/slideLayout2.xml"/><Relationship Id="rId2" Type="http://schemas.openxmlformats.org/officeDocument/2006/relationships/notesSlide" Target="../notesSlides/notesSlide2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3.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 Id="rId2" Type="http://schemas.openxmlformats.org/officeDocument/2006/relationships/notesSlide" Target="../notesSlides/notesSlide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8.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Date Placeholder 4"/>
          <p:cNvSpPr>
            <a:spLocks noGrp="1"/>
          </p:cNvSpPr>
          <p:nvPr>
            <p:ph type="dt" sz="half" idx="10"/>
          </p:nvPr>
        </p:nvSpPr>
        <p:spPr/>
        <p:txBody>
          <a:bodyPr/>
          <a:lstStyle/>
          <a:p>
            <a:r>
              <a:rPr lang="en-US" smtClean="0"/>
              <a:t>March 2016</a:t>
            </a:r>
            <a:endParaRPr lang="en-US"/>
          </a:p>
        </p:txBody>
      </p:sp>
      <p:sp>
        <p:nvSpPr>
          <p:cNvPr id="26" name="Footer Placeholder 5"/>
          <p:cNvSpPr>
            <a:spLocks noGrp="1"/>
          </p:cNvSpPr>
          <p:nvPr>
            <p:ph type="ftr" sz="quarter" idx="11"/>
          </p:nvPr>
        </p:nvSpPr>
        <p:spPr/>
        <p:txBody>
          <a:bodyPr/>
          <a:lstStyle/>
          <a:p>
            <a:r>
              <a:rPr lang="en-US" smtClean="0"/>
              <a:t>Donald Eastlake 3rd, Huawei Technologies</a:t>
            </a:r>
            <a:endParaRPr lang="en-US"/>
          </a:p>
        </p:txBody>
      </p:sp>
      <p:sp>
        <p:nvSpPr>
          <p:cNvPr id="27" name="Slide Number Placeholder 6"/>
          <p:cNvSpPr>
            <a:spLocks noGrp="1"/>
          </p:cNvSpPr>
          <p:nvPr>
            <p:ph type="sldNum" sz="quarter" idx="12"/>
          </p:nvPr>
        </p:nvSpPr>
        <p:spPr/>
        <p:txBody>
          <a:bodyPr/>
          <a:lstStyle/>
          <a:p>
            <a:r>
              <a:rPr lang="en-US"/>
              <a:t>Slide </a:t>
            </a:r>
            <a:fld id="{4CEC91F7-929A-F34C-9B79-77717372B2B7}" type="slidenum">
              <a:rPr lang="en-US"/>
              <a:pPr/>
              <a:t>1</a:t>
            </a:fld>
            <a:endParaRPr lang="en-US"/>
          </a:p>
        </p:txBody>
      </p:sp>
      <p:sp>
        <p:nvSpPr>
          <p:cNvPr id="30722" name="Rectangle 2"/>
          <p:cNvSpPr>
            <a:spLocks noGrp="1" noChangeArrowheads="1"/>
          </p:cNvSpPr>
          <p:nvPr>
            <p:ph type="title"/>
          </p:nvPr>
        </p:nvSpPr>
        <p:spPr>
          <a:noFill/>
          <a:ln/>
        </p:spPr>
        <p:txBody>
          <a:bodyPr/>
          <a:lstStyle/>
          <a:p>
            <a:r>
              <a:rPr lang="en-US" dirty="0" smtClean="0">
                <a:latin typeface="Arial" charset="0"/>
              </a:rPr>
              <a:t>March 2016 802.11ak Agenda</a:t>
            </a:r>
            <a:endParaRPr lang="en-US" dirty="0">
              <a:latin typeface="Arial" charset="0"/>
            </a:endParaRPr>
          </a:p>
        </p:txBody>
      </p:sp>
      <p:sp>
        <p:nvSpPr>
          <p:cNvPr id="30726" name="Rectangle 6"/>
          <p:cNvSpPr>
            <a:spLocks noGrp="1" noChangeArrowheads="1"/>
          </p:cNvSpPr>
          <p:nvPr>
            <p:ph type="body" sz="half" idx="1"/>
          </p:nvPr>
        </p:nvSpPr>
        <p:spPr>
          <a:xfrm>
            <a:off x="685800" y="1752600"/>
            <a:ext cx="7772400" cy="1219200"/>
          </a:xfrm>
          <a:noFill/>
          <a:ln/>
        </p:spPr>
        <p:txBody>
          <a:bodyPr/>
          <a:lstStyle/>
          <a:p>
            <a:pPr algn="ctr">
              <a:buFontTx/>
              <a:buNone/>
            </a:pPr>
            <a:r>
              <a:rPr lang="en-US" sz="1800" dirty="0">
                <a:latin typeface="Arial" charset="0"/>
              </a:rPr>
              <a:t>Date:</a:t>
            </a:r>
            <a:r>
              <a:rPr lang="en-US" sz="1800" b="0" dirty="0">
                <a:latin typeface="Arial" charset="0"/>
              </a:rPr>
              <a:t> </a:t>
            </a:r>
            <a:r>
              <a:rPr lang="en-US" sz="1800" b="0" dirty="0" smtClean="0">
                <a:latin typeface="Arial" charset="0"/>
              </a:rPr>
              <a:t>2016-03-15</a:t>
            </a:r>
            <a:endParaRPr lang="en-US" sz="1800" b="0" dirty="0">
              <a:latin typeface="Arial" charset="0"/>
            </a:endParaRPr>
          </a:p>
        </p:txBody>
      </p:sp>
      <p:sp>
        <p:nvSpPr>
          <p:cNvPr id="30732" name="Rectangle 12"/>
          <p:cNvSpPr>
            <a:spLocks noChangeArrowheads="1"/>
          </p:cNvSpPr>
          <p:nvPr/>
        </p:nvSpPr>
        <p:spPr bwMode="auto">
          <a:xfrm>
            <a:off x="533400" y="2057400"/>
            <a:ext cx="1447800" cy="381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p:spPr>
        <p:txBody>
          <a:bodyPr lIns="92075" tIns="46038" rIns="92075" bIns="46038"/>
          <a:lstStyle/>
          <a:p>
            <a:pPr marL="342900" indent="-342900">
              <a:spcBef>
                <a:spcPct val="20000"/>
              </a:spcBef>
            </a:pPr>
            <a:r>
              <a:rPr lang="en-US" sz="2000" b="1" dirty="0"/>
              <a:t>Authors:</a:t>
            </a:r>
          </a:p>
        </p:txBody>
      </p:sp>
      <p:graphicFrame>
        <p:nvGraphicFramePr>
          <p:cNvPr id="30754" name="Group 34"/>
          <p:cNvGraphicFramePr>
            <a:graphicFrameLocks noGrp="1"/>
          </p:cNvGraphicFramePr>
          <p:nvPr>
            <p:ph sz="half" idx="2"/>
            <p:extLst>
              <p:ext uri="{D42A27DB-BD31-4B8C-83A1-F6EECF244321}">
                <p14:modId xmlns:p14="http://schemas.microsoft.com/office/powerpoint/2010/main" val="3377348777"/>
              </p:ext>
            </p:extLst>
          </p:nvPr>
        </p:nvGraphicFramePr>
        <p:xfrm>
          <a:off x="685800" y="2590799"/>
          <a:ext cx="7772400" cy="1066801"/>
        </p:xfrm>
        <a:graphic>
          <a:graphicData uri="http://schemas.openxmlformats.org/drawingml/2006/table">
            <a:tbl>
              <a:tblPr/>
              <a:tblGrid>
                <a:gridCol w="1701800"/>
                <a:gridCol w="1406525"/>
                <a:gridCol w="1387475"/>
                <a:gridCol w="1600200"/>
                <a:gridCol w="1676400"/>
              </a:tblGrid>
              <a:tr h="344488">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Name</a:t>
                      </a:r>
                    </a:p>
                  </a:txBody>
                  <a:tcPr horzOverflow="overflow">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Affiliations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smtClean="0">
                          <a:ln>
                            <a:noFill/>
                          </a:ln>
                          <a:solidFill>
                            <a:schemeClr val="tx1"/>
                          </a:solidFill>
                          <a:effectLst/>
                          <a:latin typeface="Times New Roman" charset="0"/>
                          <a:ea typeface="ＭＳ Ｐゴシック" charset="0"/>
                        </a:rPr>
                        <a:t>Address</a:t>
                      </a:r>
                      <a:endParaRPr kumimoji="0" lang="en-US" sz="1400" b="1" i="0" u="none" strike="noStrike" cap="none" normalizeH="0" baseline="0" dirty="0">
                        <a:ln>
                          <a:noFill/>
                        </a:ln>
                        <a:solidFill>
                          <a:schemeClr val="tx1"/>
                        </a:solidFill>
                        <a:effectLst/>
                        <a:latin typeface="Times New Roman" charset="0"/>
                        <a:ea typeface="ＭＳ Ｐゴシック" charset="0"/>
                      </a:endParaRP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dirty="0">
                          <a:ln>
                            <a:noFill/>
                          </a:ln>
                          <a:solidFill>
                            <a:schemeClr val="tx1"/>
                          </a:solidFill>
                          <a:effectLst/>
                          <a:latin typeface="Times New Roman" charset="0"/>
                          <a:ea typeface="ＭＳ Ｐゴシック" charset="0"/>
                        </a:rPr>
                        <a:t>Phone</a:t>
                      </a:r>
                    </a:p>
                  </a:txBody>
                  <a:tcPr horzOverflow="overflow">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lvl="0" indent="0" algn="l" defTabSz="914400" rtl="0" eaLnBrk="0" fontAlgn="base" latinLnBrk="0" hangingPunct="0">
                        <a:lnSpc>
                          <a:spcPct val="100000"/>
                        </a:lnSpc>
                        <a:spcBef>
                          <a:spcPct val="20000"/>
                        </a:spcBef>
                        <a:spcAft>
                          <a:spcPct val="0"/>
                        </a:spcAft>
                        <a:buClrTx/>
                        <a:buSzTx/>
                        <a:buFontTx/>
                        <a:buNone/>
                        <a:tabLst/>
                      </a:pPr>
                      <a:r>
                        <a:rPr kumimoji="0" lang="en-US" sz="1400" b="1" i="0" u="none" strike="noStrike" cap="none" normalizeH="0" baseline="0">
                          <a:ln>
                            <a:noFill/>
                          </a:ln>
                          <a:solidFill>
                            <a:schemeClr val="tx1"/>
                          </a:solidFill>
                          <a:effectLst/>
                          <a:latin typeface="Times New Roman" charset="0"/>
                          <a:ea typeface="ＭＳ Ｐゴシック" charset="0"/>
                        </a:rPr>
                        <a:t>Email</a:t>
                      </a:r>
                    </a:p>
                  </a:txBody>
                  <a:tcPr horzOverflow="overflow">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28575"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r h="722313">
                <a:tc>
                  <a:txBody>
                    <a:bodyPr/>
                    <a:lstStyle/>
                    <a:p>
                      <a:pPr marL="0" marR="0" algn="ctr">
                        <a:spcBef>
                          <a:spcPts val="0"/>
                        </a:spcBef>
                        <a:spcAft>
                          <a:spcPts val="1200"/>
                        </a:spcAft>
                      </a:pPr>
                      <a:r>
                        <a:rPr lang="en-US" sz="1600" b="0" dirty="0">
                          <a:effectLst/>
                          <a:latin typeface="Times New Roman"/>
                          <a:ea typeface="Times New Roman"/>
                        </a:rPr>
                        <a:t>Donald Eastlake</a:t>
                      </a:r>
                      <a:endParaRPr lang="en-US" sz="2800" b="1" dirty="0">
                        <a:effectLst/>
                        <a:latin typeface="Times New Roman"/>
                        <a:ea typeface="Times New Roman"/>
                      </a:endParaRPr>
                    </a:p>
                  </a:txBody>
                  <a:tcPr marL="68580" marR="68580" marT="0" marB="0" anchor="ctr">
                    <a:lnL w="28575"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dirty="0">
                          <a:effectLst/>
                          <a:latin typeface="Times New Roman"/>
                          <a:ea typeface="Times New Roman"/>
                        </a:rPr>
                        <a:t>Huawei Technologies</a:t>
                      </a:r>
                      <a:endParaRPr lang="en-US" sz="28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a:effectLst/>
                          <a:latin typeface="Times New Roman"/>
                          <a:ea typeface="Times New Roman"/>
                        </a:rPr>
                        <a:t>155 Beaver Street, Milford, MA 01757 USA</a:t>
                      </a:r>
                      <a:endParaRPr lang="en-US" sz="24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600" b="0">
                          <a:effectLst/>
                          <a:latin typeface="Times New Roman"/>
                          <a:ea typeface="Times New Roman"/>
                        </a:rPr>
                        <a:t>+1-508-333-2270</a:t>
                      </a:r>
                      <a:endParaRPr lang="en-US" sz="2800" b="1">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12700"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c>
                  <a:txBody>
                    <a:bodyPr/>
                    <a:lstStyle/>
                    <a:p>
                      <a:pPr marL="0" marR="0" algn="ctr">
                        <a:spcBef>
                          <a:spcPts val="0"/>
                        </a:spcBef>
                        <a:spcAft>
                          <a:spcPts val="1200"/>
                        </a:spcAft>
                      </a:pPr>
                      <a:r>
                        <a:rPr lang="en-US" sz="1400" b="0" dirty="0">
                          <a:effectLst/>
                          <a:latin typeface="Times New Roman"/>
                          <a:ea typeface="Times New Roman"/>
                          <a:hlinkClick r:id="rId3"/>
                        </a:rPr>
                        <a:t>d3e3e3@gmail.com</a:t>
                      </a:r>
                      <a:endParaRPr lang="en-US" sz="3200" b="1" dirty="0">
                        <a:effectLst/>
                        <a:latin typeface="Times New Roman"/>
                        <a:ea typeface="Times New Roman"/>
                      </a:endParaRPr>
                    </a:p>
                  </a:txBody>
                  <a:tcPr marL="68580" marR="68580" marT="0" marB="0" anchor="ctr">
                    <a:lnL w="12700" cap="flat" cmpd="sng" algn="ctr">
                      <a:solidFill>
                        <a:schemeClr val="tx1"/>
                      </a:solidFill>
                      <a:prstDash val="solid"/>
                      <a:round/>
                      <a:headEnd type="none" w="sm" len="sm"/>
                      <a:tailEnd type="none" w="sm" len="sm"/>
                    </a:lnL>
                    <a:lnR w="28575" cap="flat" cmpd="sng" algn="ctr">
                      <a:solidFill>
                        <a:schemeClr val="tx1"/>
                      </a:solidFill>
                      <a:prstDash val="solid"/>
                      <a:round/>
                      <a:headEnd type="none" w="sm" len="sm"/>
                      <a:tailEnd type="none" w="sm" len="sm"/>
                    </a:lnR>
                    <a:lnT w="12700" cap="flat" cmpd="sng" algn="ctr">
                      <a:solidFill>
                        <a:schemeClr val="tx1"/>
                      </a:solidFill>
                      <a:prstDash val="solid"/>
                      <a:round/>
                      <a:headEnd type="none" w="sm" len="sm"/>
                      <a:tailEnd type="none" w="sm" len="sm"/>
                    </a:lnT>
                    <a:lnB w="12700" cap="flat" cmpd="sng" algn="ctr">
                      <a:solidFill>
                        <a:schemeClr val="tx1"/>
                      </a:solidFill>
                      <a:prstDash val="solid"/>
                      <a:round/>
                      <a:headEnd type="none" w="sm" len="sm"/>
                      <a:tailEnd type="none" w="sm" len="sm"/>
                    </a:lnB>
                    <a:lnTlToBr>
                      <a:noFill/>
                    </a:lnTlToBr>
                    <a:lnBlToTr>
                      <a:noFill/>
                    </a:lnBlToTr>
                    <a:noFill/>
                  </a:tcPr>
                </a:tc>
              </a:tr>
            </a:tbl>
          </a:graphicData>
        </a:graphic>
      </p:graphicFrame>
    </p:spTree>
  </p:cSld>
  <p:clrMapOvr>
    <a:masterClrMapping/>
  </p:clrMapOvr>
  <p:timing>
    <p:tnLst>
      <p:par>
        <p:cTn xmlns:p14="http://schemas.microsoft.com/office/powerpoint/2010/mai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title"/>
          </p:nvPr>
        </p:nvSpPr>
        <p:spPr>
          <a:xfrm>
            <a:off x="457200" y="274638"/>
            <a:ext cx="8229600" cy="1143000"/>
          </a:xfrm>
        </p:spPr>
        <p:txBody>
          <a:bodyPr/>
          <a:lstStyle/>
          <a:p>
            <a:r>
              <a:rPr lang="en-GB">
                <a:latin typeface="Times New Roman" charset="0"/>
              </a:rPr>
              <a:t>Patent Related Links</a:t>
            </a:r>
            <a:endParaRPr lang="en-US">
              <a:latin typeface="Times New Roman" charset="0"/>
            </a:endParaRPr>
          </a:p>
        </p:txBody>
      </p:sp>
      <p:sp>
        <p:nvSpPr>
          <p:cNvPr id="163843" name="Rectangle 3"/>
          <p:cNvSpPr>
            <a:spLocks noGrp="1" noChangeArrowheads="1"/>
          </p:cNvSpPr>
          <p:nvPr>
            <p:ph type="body" idx="1"/>
          </p:nvPr>
        </p:nvSpPr>
        <p:spPr>
          <a:xfrm>
            <a:off x="76200" y="1447800"/>
            <a:ext cx="8991600" cy="3886200"/>
          </a:xfrm>
        </p:spPr>
        <p:txBody>
          <a:bodyPr/>
          <a:lstStyle/>
          <a:p>
            <a:pPr lvl="1">
              <a:lnSpc>
                <a:spcPct val="90000"/>
              </a:lnSpc>
              <a:buFont typeface="Monotype Sorts" charset="0"/>
              <a:buNone/>
            </a:pPr>
            <a:r>
              <a:rPr lang="en-US" sz="2400" dirty="0">
                <a:latin typeface="Times New Roman" charset="0"/>
                <a:cs typeface="Times New Roman" charset="0"/>
              </a:rPr>
              <a:t>	</a:t>
            </a:r>
            <a:r>
              <a:rPr lang="en-US" sz="2400" dirty="0" smtClean="0">
                <a:latin typeface="Arial" charset="0"/>
                <a:cs typeface="Times New Roman" charset="0"/>
              </a:rPr>
              <a:t>All </a:t>
            </a:r>
            <a:r>
              <a:rPr lang="en-US" sz="2400" dirty="0">
                <a:latin typeface="Arial" charset="0"/>
                <a:cs typeface="Times New Roman" charset="0"/>
              </a:rPr>
              <a:t>participants should be familiar with their obligations under the IEEE-SA Policies &amp; Procedures for standards development.</a:t>
            </a:r>
          </a:p>
          <a:p>
            <a:pPr lvl="1">
              <a:lnSpc>
                <a:spcPct val="90000"/>
              </a:lnSpc>
              <a:buFont typeface="Monotype Sorts" charset="0"/>
              <a:buNone/>
            </a:pPr>
            <a:r>
              <a:rPr lang="en-US" sz="2400" dirty="0">
                <a:latin typeface="Arial" charset="0"/>
                <a:cs typeface="Times New Roman" charset="0"/>
              </a:rPr>
              <a:t>	Patent Policy is stated in these sources:</a:t>
            </a:r>
          </a:p>
          <a:p>
            <a:pPr lvl="1">
              <a:lnSpc>
                <a:spcPct val="90000"/>
              </a:lnSpc>
              <a:buFont typeface="Monotype Sorts" charset="0"/>
              <a:buNone/>
            </a:pPr>
            <a:r>
              <a:rPr lang="en-GB" sz="2400" dirty="0">
                <a:latin typeface="Arial" charset="0"/>
              </a:rPr>
              <a:t>		IEEE-SA Standards Boards Bylaws</a:t>
            </a:r>
          </a:p>
          <a:p>
            <a:pPr lvl="1">
              <a:lnSpc>
                <a:spcPct val="90000"/>
              </a:lnSpc>
              <a:buFont typeface="Monotype Sorts" charset="0"/>
              <a:buNone/>
            </a:pPr>
            <a:r>
              <a:rPr lang="en-US" sz="21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/develop/policies/bylaws/sect6-7.html#6</a:t>
            </a:r>
          </a:p>
          <a:p>
            <a:pPr lvl="1">
              <a:lnSpc>
                <a:spcPct val="90000"/>
              </a:lnSpc>
              <a:buFont typeface="Monotype Sorts" charset="0"/>
              <a:buNone/>
            </a:pPr>
            <a:r>
              <a:rPr lang="en-GB" sz="2400" dirty="0">
                <a:latin typeface="Arial" charset="0"/>
              </a:rPr>
              <a:t>		IEEE-SA Standards Board Operations Manual</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/develop/policies/</a:t>
            </a:r>
            <a:r>
              <a:rPr lang="en-US" sz="2100" i="1" dirty="0" err="1">
                <a:latin typeface="Arial" charset="0"/>
              </a:rPr>
              <a:t>opman</a:t>
            </a:r>
            <a:r>
              <a:rPr lang="en-US" sz="2100" i="1" dirty="0">
                <a:latin typeface="Arial" charset="0"/>
              </a:rPr>
              <a:t>/sect6.html#6.3</a:t>
            </a:r>
            <a:endParaRPr lang="en-US" sz="2400" dirty="0">
              <a:latin typeface="Arial" charset="0"/>
            </a:endParaRPr>
          </a:p>
          <a:p>
            <a:pPr lvl="1">
              <a:lnSpc>
                <a:spcPct val="90000"/>
              </a:lnSpc>
              <a:buFont typeface="Monotype Sorts" charset="0"/>
              <a:buNone/>
            </a:pPr>
            <a:r>
              <a:rPr lang="en-US" sz="2400" dirty="0">
                <a:latin typeface="Arial" charset="0"/>
                <a:cs typeface="Times New Roman" charset="0"/>
              </a:rPr>
              <a:t>	Material about the patent policy is available at</a:t>
            </a:r>
            <a:r>
              <a:rPr lang="en-US" sz="2400" dirty="0">
                <a:latin typeface="Arial" charset="0"/>
              </a:rPr>
              <a:t> </a:t>
            </a:r>
          </a:p>
          <a:p>
            <a:pPr lvl="1">
              <a:lnSpc>
                <a:spcPct val="90000"/>
              </a:lnSpc>
              <a:buFont typeface="Monotype Sorts" charset="0"/>
              <a:buNone/>
            </a:pPr>
            <a:r>
              <a:rPr lang="en-US" sz="2400" dirty="0">
                <a:latin typeface="Arial" charset="0"/>
              </a:rPr>
              <a:t>		</a:t>
            </a:r>
            <a:r>
              <a:rPr lang="en-US" sz="2100" i="1" dirty="0">
                <a:latin typeface="Arial" charset="0"/>
              </a:rPr>
              <a:t>http://</a:t>
            </a:r>
            <a:r>
              <a:rPr lang="en-US" sz="2100" i="1" dirty="0" err="1">
                <a:latin typeface="Arial" charset="0"/>
              </a:rPr>
              <a:t>standards.ieee.org</a:t>
            </a:r>
            <a:r>
              <a:rPr lang="en-US" sz="2100" i="1" dirty="0">
                <a:latin typeface="Arial" charset="0"/>
              </a:rPr>
              <a:t>/about/</a:t>
            </a:r>
            <a:r>
              <a:rPr lang="en-US" sz="2100" i="1" dirty="0" err="1">
                <a:latin typeface="Arial" charset="0"/>
              </a:rPr>
              <a:t>sasb</a:t>
            </a:r>
            <a:r>
              <a:rPr lang="en-US" sz="2100" i="1" dirty="0">
                <a:latin typeface="Arial" charset="0"/>
              </a:rPr>
              <a:t>/</a:t>
            </a:r>
            <a:r>
              <a:rPr lang="en-US" sz="2100" i="1" dirty="0" err="1">
                <a:latin typeface="Arial" charset="0"/>
              </a:rPr>
              <a:t>patcom</a:t>
            </a:r>
            <a:r>
              <a:rPr lang="en-US" sz="2100" i="1" dirty="0">
                <a:latin typeface="Arial" charset="0"/>
              </a:rPr>
              <a:t>/</a:t>
            </a:r>
            <a:r>
              <a:rPr lang="en-US" sz="2100" i="1" dirty="0" err="1">
                <a:latin typeface="Arial" charset="0"/>
              </a:rPr>
              <a:t>materials.html</a:t>
            </a:r>
            <a:endParaRPr lang="en-US" sz="2100" i="1" dirty="0">
              <a:latin typeface="Arial" charset="0"/>
            </a:endParaRPr>
          </a:p>
        </p:txBody>
      </p:sp>
      <p:sp>
        <p:nvSpPr>
          <p:cNvPr id="18436" name="Rectangle 7"/>
          <p:cNvSpPr>
            <a:spLocks noChangeArrowheads="1"/>
          </p:cNvSpPr>
          <p:nvPr/>
        </p:nvSpPr>
        <p:spPr bwMode="auto">
          <a:xfrm>
            <a:off x="1295400" y="5273675"/>
            <a:ext cx="6781800" cy="116955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p>
            <a:r>
              <a:rPr lang="en-US" b="1" dirty="0">
                <a:solidFill>
                  <a:srgbClr val="000099"/>
                </a:solidFill>
                <a:latin typeface="Arial" charset="0"/>
              </a:rPr>
              <a:t>If you have questions, contact the IEEE-SA Standards Board Patent Committee Administrator at </a:t>
            </a:r>
            <a:r>
              <a:rPr lang="en-US" b="1" dirty="0" err="1">
                <a:solidFill>
                  <a:srgbClr val="000099"/>
                </a:solidFill>
                <a:latin typeface="Arial" charset="0"/>
              </a:rPr>
              <a:t>patcom@ieee.org</a:t>
            </a:r>
            <a:r>
              <a:rPr lang="en-US" b="1" dirty="0">
                <a:solidFill>
                  <a:srgbClr val="000099"/>
                </a:solidFill>
                <a:latin typeface="Arial" charset="0"/>
              </a:rPr>
              <a:t> or visit http://</a:t>
            </a:r>
            <a:r>
              <a:rPr lang="en-US" b="1" dirty="0" err="1">
                <a:solidFill>
                  <a:srgbClr val="000099"/>
                </a:solidFill>
                <a:latin typeface="Arial" charset="0"/>
              </a:rPr>
              <a:t>standards.ieee.org</a:t>
            </a:r>
            <a:r>
              <a:rPr lang="en-US" b="1" dirty="0">
                <a:solidFill>
                  <a:srgbClr val="000099"/>
                </a:solidFill>
                <a:latin typeface="Arial" charset="0"/>
              </a:rPr>
              <a:t>/about/</a:t>
            </a:r>
            <a:r>
              <a:rPr lang="en-US" b="1" dirty="0" err="1">
                <a:solidFill>
                  <a:srgbClr val="000099"/>
                </a:solidFill>
                <a:latin typeface="Arial" charset="0"/>
              </a:rPr>
              <a:t>sasb</a:t>
            </a:r>
            <a:r>
              <a:rPr lang="en-US" b="1" dirty="0">
                <a:solidFill>
                  <a:srgbClr val="000099"/>
                </a:solidFill>
                <a:latin typeface="Arial" charset="0"/>
              </a:rPr>
              <a:t>/</a:t>
            </a:r>
            <a:r>
              <a:rPr lang="en-US" b="1" dirty="0" err="1">
                <a:solidFill>
                  <a:srgbClr val="000099"/>
                </a:solidFill>
                <a:latin typeface="Arial" charset="0"/>
              </a:rPr>
              <a:t>patcom</a:t>
            </a:r>
            <a:r>
              <a:rPr lang="en-US" b="1" dirty="0">
                <a:solidFill>
                  <a:srgbClr val="000099"/>
                </a:solidFill>
                <a:latin typeface="Arial" charset="0"/>
              </a:rPr>
              <a:t>/</a:t>
            </a:r>
            <a:r>
              <a:rPr lang="en-US" b="1" dirty="0" err="1">
                <a:solidFill>
                  <a:srgbClr val="000099"/>
                </a:solidFill>
                <a:latin typeface="Arial" charset="0"/>
              </a:rPr>
              <a:t>index.html</a:t>
            </a:r>
            <a:endParaRPr lang="en-US" b="1" dirty="0">
              <a:solidFill>
                <a:srgbClr val="000099"/>
              </a:solidFill>
              <a:latin typeface="Arial" charset="0"/>
            </a:endParaRPr>
          </a:p>
          <a:p>
            <a:pPr algn="ctr">
              <a:lnSpc>
                <a:spcPct val="80000"/>
              </a:lnSpc>
              <a:spcBef>
                <a:spcPct val="20000"/>
              </a:spcBef>
              <a:buClr>
                <a:srgbClr val="CC3300"/>
              </a:buClr>
              <a:buSzPct val="50000"/>
            </a:pPr>
            <a:endParaRPr lang="en-US" b="1" dirty="0">
              <a:solidFill>
                <a:srgbClr val="000099"/>
              </a:solidFill>
              <a:latin typeface="Arial" charset="0"/>
            </a:endParaRPr>
          </a:p>
          <a:p>
            <a:pPr algn="ctr">
              <a:lnSpc>
                <a:spcPct val="80000"/>
              </a:lnSpc>
              <a:spcBef>
                <a:spcPct val="20000"/>
              </a:spcBef>
              <a:buClr>
                <a:srgbClr val="CC3300"/>
              </a:buClr>
              <a:buSzPct val="50000"/>
            </a:pPr>
            <a:r>
              <a:rPr lang="en-US" b="1" dirty="0">
                <a:solidFill>
                  <a:srgbClr val="000099"/>
                </a:solidFill>
                <a:latin typeface="Arial" charset="0"/>
              </a:rPr>
              <a:t>This slide set is available at https://</a:t>
            </a:r>
            <a:r>
              <a:rPr lang="en-US" b="1" dirty="0" err="1">
                <a:solidFill>
                  <a:srgbClr val="000099"/>
                </a:solidFill>
                <a:latin typeface="Arial" charset="0"/>
              </a:rPr>
              <a:t>development.standards.ieee.org</a:t>
            </a:r>
            <a:r>
              <a:rPr lang="en-US" b="1" dirty="0">
                <a:solidFill>
                  <a:srgbClr val="000099"/>
                </a:solidFill>
                <a:latin typeface="Arial" charset="0"/>
              </a:rPr>
              <a:t>/</a:t>
            </a:r>
            <a:r>
              <a:rPr lang="en-US" b="1" dirty="0" err="1">
                <a:solidFill>
                  <a:srgbClr val="000099"/>
                </a:solidFill>
                <a:latin typeface="Arial" charset="0"/>
              </a:rPr>
              <a:t>myproject</a:t>
            </a:r>
            <a:r>
              <a:rPr lang="en-US" b="1" dirty="0">
                <a:solidFill>
                  <a:srgbClr val="000099"/>
                </a:solidFill>
                <a:latin typeface="Arial" charset="0"/>
              </a:rPr>
              <a:t>/Public/</a:t>
            </a:r>
            <a:r>
              <a:rPr lang="en-US" b="1" dirty="0" err="1">
                <a:solidFill>
                  <a:srgbClr val="000099"/>
                </a:solidFill>
                <a:latin typeface="Arial" charset="0"/>
              </a:rPr>
              <a:t>mytools</a:t>
            </a:r>
            <a:r>
              <a:rPr lang="en-US" b="1" dirty="0">
                <a:solidFill>
                  <a:srgbClr val="000099"/>
                </a:solidFill>
                <a:latin typeface="Arial" charset="0"/>
              </a:rPr>
              <a:t>/mob/</a:t>
            </a:r>
            <a:r>
              <a:rPr lang="en-US" b="1" dirty="0" err="1">
                <a:solidFill>
                  <a:srgbClr val="000099"/>
                </a:solidFill>
                <a:latin typeface="Arial" charset="0"/>
              </a:rPr>
              <a:t>slideset.ppt</a:t>
            </a:r>
            <a:endParaRPr lang="en-US" b="1" dirty="0">
              <a:solidFill>
                <a:srgbClr val="000099"/>
              </a:solidFill>
              <a:latin typeface="Arial" charset="0"/>
            </a:endParaRPr>
          </a:p>
        </p:txBody>
      </p:sp>
      <p:sp>
        <p:nvSpPr>
          <p:cNvPr id="18437"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84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E27F5376-F929-B348-BA06-2D3AD8D5E77A}" type="slidenum">
              <a:rPr lang="en-US"/>
              <a:pPr/>
              <a:t>10</a:t>
            </a:fld>
            <a:endParaRPr lang="en-US"/>
          </a:p>
        </p:txBody>
      </p:sp>
      <p:sp>
        <p:nvSpPr>
          <p:cNvPr id="18439"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023807683"/>
      </p:ext>
    </p:extLst>
  </p:cSld>
  <p:clrMapOvr>
    <a:masterClrMapping/>
  </p:clrMapOvr>
  <p:timing>
    <p:tnLst>
      <p:par>
        <p:cTn xmlns:p14="http://schemas.microsoft.com/office/powerpoint/2010/mai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1026"/>
          <p:cNvSpPr>
            <a:spLocks noGrp="1" noChangeArrowheads="1"/>
          </p:cNvSpPr>
          <p:nvPr>
            <p:ph type="title"/>
          </p:nvPr>
        </p:nvSpPr>
        <p:spPr>
          <a:xfrm>
            <a:off x="457200" y="304800"/>
            <a:ext cx="8229600" cy="1143000"/>
          </a:xfrm>
        </p:spPr>
        <p:txBody>
          <a:bodyPr/>
          <a:lstStyle/>
          <a:p>
            <a:r>
              <a:rPr lang="en-US">
                <a:latin typeface="Times New Roman" charset="0"/>
              </a:rPr>
              <a:t>Call for Potentially Essential Patents</a:t>
            </a:r>
          </a:p>
        </p:txBody>
      </p:sp>
      <p:sp>
        <p:nvSpPr>
          <p:cNvPr id="19459" name="Rectangle 1027"/>
          <p:cNvSpPr>
            <a:spLocks noGrp="1" noChangeArrowheads="1"/>
          </p:cNvSpPr>
          <p:nvPr>
            <p:ph type="body" idx="1"/>
          </p:nvPr>
        </p:nvSpPr>
        <p:spPr>
          <a:xfrm>
            <a:off x="685800" y="1752600"/>
            <a:ext cx="7772400" cy="4114800"/>
          </a:xfrm>
        </p:spPr>
        <p:txBody>
          <a:bodyPr/>
          <a:lstStyle/>
          <a:p>
            <a:pPr>
              <a:buFont typeface="Arial" charset="0"/>
              <a:buChar char="•"/>
            </a:pPr>
            <a:r>
              <a:rPr lang="en-US" sz="2800" dirty="0" smtClean="0">
                <a:latin typeface="+mj-lt"/>
              </a:rPr>
              <a:t>If </a:t>
            </a:r>
            <a:r>
              <a:rPr lang="en-US" sz="2800" dirty="0">
                <a:latin typeface="+mj-lt"/>
              </a:rPr>
              <a:t>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buFont typeface="Arial" charset="0"/>
              <a:buChar char="•"/>
            </a:pPr>
            <a:r>
              <a:rPr lang="en-US" dirty="0">
                <a:latin typeface="Arial" charset="0"/>
              </a:rPr>
              <a:t>Either speak up now or</a:t>
            </a:r>
          </a:p>
          <a:p>
            <a:pPr lvl="1">
              <a:buFont typeface="Arial" charset="0"/>
              <a:buChar char="•"/>
            </a:pPr>
            <a:r>
              <a:rPr lang="en-US" dirty="0">
                <a:latin typeface="Arial" charset="0"/>
              </a:rPr>
              <a:t>Provide the chair of this group with the identity of the holder(s) of any and all such claims as soon as possible or</a:t>
            </a:r>
          </a:p>
          <a:p>
            <a:pPr lvl="1">
              <a:buFont typeface="Arial" charset="0"/>
              <a:buChar char="•"/>
            </a:pPr>
            <a:r>
              <a:rPr lang="en-US" dirty="0">
                <a:latin typeface="Arial" charset="0"/>
              </a:rPr>
              <a:t>Cause an LOA to be submitted</a:t>
            </a:r>
          </a:p>
        </p:txBody>
      </p:sp>
      <p:sp>
        <p:nvSpPr>
          <p:cNvPr id="19460" name="Date Placeholder 3"/>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DC0438AE-B249-9245-9AF3-FB2763E167E9}" type="slidenum">
              <a:rPr lang="en-US"/>
              <a:pPr/>
              <a:t>11</a:t>
            </a:fld>
            <a:endParaRPr lang="en-US"/>
          </a:p>
        </p:txBody>
      </p:sp>
      <p:sp>
        <p:nvSpPr>
          <p:cNvPr id="19462" name="Footer Placeholder 5"/>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3092596378"/>
      </p:ext>
    </p:extLst>
  </p:cSld>
  <p:clrMapOvr>
    <a:masterClrMapping/>
  </p:clrMapOvr>
  <p:timing>
    <p:tnLst>
      <p:par>
        <p:cTn xmlns:p14="http://schemas.microsoft.com/office/powerpoint/2010/mai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p:nvPr>
        </p:nvSpPr>
        <p:spPr>
          <a:xfrm>
            <a:off x="365125" y="304800"/>
            <a:ext cx="8458200" cy="1143000"/>
          </a:xfrm>
        </p:spPr>
        <p:txBody>
          <a:bodyPr/>
          <a:lstStyle/>
          <a:p>
            <a:r>
              <a:rPr lang="en-US">
                <a:latin typeface="Times New Roman" charset="0"/>
              </a:rPr>
              <a:t>Other Guidelines for IEEE WG Meetings</a:t>
            </a:r>
          </a:p>
        </p:txBody>
      </p:sp>
      <p:sp>
        <p:nvSpPr>
          <p:cNvPr id="21507"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21508" name="Rectangle 4"/>
          <p:cNvSpPr>
            <a:spLocks noChangeArrowheads="1"/>
          </p:cNvSpPr>
          <p:nvPr/>
        </p:nvSpPr>
        <p:spPr bwMode="auto">
          <a:xfrm>
            <a:off x="457200" y="1600200"/>
            <a:ext cx="8229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spcAft>
                <a:spcPct val="40000"/>
              </a:spcAft>
              <a:buClr>
                <a:srgbClr val="CC3300"/>
              </a:buClr>
              <a:buSzPct val="50000"/>
              <a:buFont typeface="Arial" charset="0"/>
              <a:buChar char="•"/>
            </a:pPr>
            <a:r>
              <a:rPr lang="en-US" sz="1800" b="1" dirty="0">
                <a:solidFill>
                  <a:srgbClr val="000099"/>
                </a:solidFill>
                <a:latin typeface="Arial" charset="0"/>
              </a:rPr>
              <a:t>All IEEE-SA standards meetings shall be conducted in compliance with all applicable laws, including antitrust and competition laws.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interpretation, validity, or essentiality of patents/patent claims. </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specific license rates, terms, or conditions.</a:t>
            </a:r>
          </a:p>
          <a:p>
            <a:pPr marL="1143000" lvl="2" indent="-228600">
              <a:lnSpc>
                <a:spcPct val="80000"/>
              </a:lnSpc>
              <a:spcBef>
                <a:spcPct val="20000"/>
              </a:spcBef>
              <a:spcAft>
                <a:spcPct val="40000"/>
              </a:spcAft>
              <a:buClr>
                <a:srgbClr val="CC3300"/>
              </a:buClr>
              <a:buSzPct val="50000"/>
              <a:buFont typeface="Arial" charset="0"/>
              <a:buChar char="•"/>
            </a:pPr>
            <a:r>
              <a:rPr lang="en-US" sz="1400" dirty="0">
                <a:solidFill>
                  <a:srgbClr val="000099"/>
                </a:solidFill>
                <a:latin typeface="Arial" charset="0"/>
              </a:rPr>
              <a:t>Relative costs, including licensing costs of essential patent claims, of different technical approaches may be discussed in standards development meetings. </a:t>
            </a:r>
          </a:p>
          <a:p>
            <a:pPr marL="1600200" lvl="3" indent="-228600">
              <a:lnSpc>
                <a:spcPct val="80000"/>
              </a:lnSpc>
              <a:spcBef>
                <a:spcPct val="20000"/>
              </a:spcBef>
              <a:spcAft>
                <a:spcPct val="40000"/>
              </a:spcAft>
              <a:buClr>
                <a:srgbClr val="CC3300"/>
              </a:buClr>
              <a:buSzPct val="50000"/>
              <a:buFont typeface="Arial" charset="0"/>
              <a:buChar char="•"/>
            </a:pPr>
            <a:r>
              <a:rPr lang="en-GB" sz="1400" dirty="0">
                <a:solidFill>
                  <a:srgbClr val="000099"/>
                </a:solidFill>
                <a:latin typeface="Arial" charset="0"/>
              </a:rPr>
              <a:t>Technical considerations remain primary focus</a:t>
            </a:r>
            <a:endParaRPr lang="en-US" sz="1400" dirty="0">
              <a:solidFill>
                <a:srgbClr val="000099"/>
              </a:solidFill>
              <a:latin typeface="Arial" charset="0"/>
            </a:endParaRP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or engage in the fixing of product prices, allocation of customers, or division of sales markets.</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discuss the status or substance of ongoing or threatened litigation.</a:t>
            </a:r>
          </a:p>
          <a:p>
            <a:pPr marL="630238" lvl="1" indent="-285750">
              <a:lnSpc>
                <a:spcPct val="80000"/>
              </a:lnSpc>
              <a:spcBef>
                <a:spcPct val="20000"/>
              </a:spcBef>
              <a:spcAft>
                <a:spcPct val="40000"/>
              </a:spcAft>
              <a:buClr>
                <a:srgbClr val="CC3300"/>
              </a:buClr>
              <a:buSzPct val="50000"/>
              <a:buFont typeface="Arial" charset="0"/>
              <a:buChar char="•"/>
            </a:pPr>
            <a:r>
              <a:rPr lang="en-US" sz="1600" b="1" dirty="0">
                <a:solidFill>
                  <a:srgbClr val="000099"/>
                </a:solidFill>
                <a:latin typeface="Arial" charset="0"/>
              </a:rPr>
              <a:t>Don’t be silent if inappropriate topics are discussed … do formally object.</a:t>
            </a:r>
          </a:p>
          <a:p>
            <a:pPr marL="230188" indent="-230188" algn="ctr">
              <a:lnSpc>
                <a:spcPct val="80000"/>
              </a:lnSpc>
              <a:spcBef>
                <a:spcPct val="20000"/>
              </a:spcBef>
              <a:buClr>
                <a:srgbClr val="CC3300"/>
              </a:buClr>
              <a:buSzPct val="50000"/>
            </a:pPr>
            <a:r>
              <a:rPr lang="en-US" sz="1000" b="1" dirty="0">
                <a:solidFill>
                  <a:srgbClr val="000099"/>
                </a:solidFill>
                <a:latin typeface="Arial" charset="0"/>
              </a:rPr>
              <a:t>---------------------------------------------------------------   </a:t>
            </a:r>
            <a:endParaRPr lang="en-US" b="1" dirty="0">
              <a:solidFill>
                <a:srgbClr val="000099"/>
              </a:solidFill>
              <a:latin typeface="Arial" charset="0"/>
            </a:endParaRPr>
          </a:p>
          <a:p>
            <a:pPr marL="230188" indent="-230188" algn="ctr">
              <a:lnSpc>
                <a:spcPct val="80000"/>
              </a:lnSpc>
              <a:spcBef>
                <a:spcPct val="20000"/>
              </a:spcBef>
              <a:buClr>
                <a:srgbClr val="CC3300"/>
              </a:buClr>
              <a:buSzPct val="50000"/>
            </a:pPr>
            <a:r>
              <a:rPr lang="en-US" b="1" dirty="0">
                <a:solidFill>
                  <a:srgbClr val="000099"/>
                </a:solidFill>
                <a:latin typeface="Arial" charset="0"/>
              </a:rPr>
              <a:t>See </a:t>
            </a:r>
            <a:r>
              <a:rPr lang="en-US" b="1" i="1" dirty="0">
                <a:solidFill>
                  <a:srgbClr val="000099"/>
                </a:solidFill>
                <a:latin typeface="Arial" charset="0"/>
              </a:rPr>
              <a:t>IEEE-SA Standards Board Operations Manual</a:t>
            </a:r>
            <a:r>
              <a:rPr lang="en-US" b="1" dirty="0">
                <a:solidFill>
                  <a:srgbClr val="000099"/>
                </a:solidFill>
                <a:latin typeface="Arial" charset="0"/>
              </a:rPr>
              <a:t>, clause 5.3.10 and </a:t>
            </a:r>
            <a:r>
              <a:rPr lang="en-GB" b="1" dirty="0">
                <a:solidFill>
                  <a:srgbClr val="000099"/>
                </a:solidFill>
                <a:latin typeface="Arial" charset="0"/>
              </a:rPr>
              <a:t>“Promoting Competition and Innovation: What You Need to Know about the IEEE Standards Association's Antitrust and Competition Policy”</a:t>
            </a:r>
            <a:r>
              <a:rPr lang="en-US" b="1" dirty="0">
                <a:solidFill>
                  <a:srgbClr val="000099"/>
                </a:solidFill>
                <a:latin typeface="Arial" charset="0"/>
              </a:rPr>
              <a:t> for more details.</a:t>
            </a:r>
          </a:p>
        </p:txBody>
      </p:sp>
      <p:sp>
        <p:nvSpPr>
          <p:cNvPr id="21509"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40B2813-39C4-8A4B-BCF8-5587A7D70128}" type="slidenum">
              <a:rPr lang="en-US"/>
              <a:pPr/>
              <a:t>12</a:t>
            </a:fld>
            <a:endParaRPr lang="en-US"/>
          </a:p>
        </p:txBody>
      </p:sp>
      <p:sp>
        <p:nvSpPr>
          <p:cNvPr id="21511"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485493074"/>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13</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Donald Eastlake (Huawei) took notes.</a:t>
            </a:r>
            <a:endParaRPr lang="en-US" b="0" dirty="0" smtClean="0"/>
          </a:p>
          <a:p>
            <a:pPr>
              <a:lnSpc>
                <a:spcPct val="80000"/>
              </a:lnSpc>
            </a:pPr>
            <a:r>
              <a:rPr lang="en-US" b="0" dirty="0" smtClean="0"/>
              <a:t>Call for essential patents</a:t>
            </a:r>
          </a:p>
          <a:p>
            <a:pPr lvl="1">
              <a:lnSpc>
                <a:spcPct val="80000"/>
              </a:lnSpc>
            </a:pPr>
            <a:r>
              <a:rPr lang="en-US" dirty="0" smtClean="0"/>
              <a:t>No response.</a:t>
            </a:r>
            <a:endParaRPr lang="en-US" b="0" dirty="0"/>
          </a:p>
          <a:p>
            <a:pPr>
              <a:lnSpc>
                <a:spcPct val="80000"/>
              </a:lnSpc>
            </a:pPr>
            <a:r>
              <a:rPr lang="en-US" b="0" dirty="0" smtClean="0"/>
              <a:t>Attendance </a:t>
            </a:r>
            <a:r>
              <a:rPr lang="en-US" b="0" dirty="0"/>
              <a:t>Recording Reminder</a:t>
            </a:r>
          </a:p>
          <a:p>
            <a:pPr>
              <a:lnSpc>
                <a:spcPct val="80000"/>
              </a:lnSpc>
            </a:pPr>
            <a:r>
              <a:rPr lang="en-US" b="0" dirty="0" smtClean="0"/>
              <a:t>Agenda approved unanimously.</a:t>
            </a:r>
          </a:p>
          <a:p>
            <a:pPr>
              <a:lnSpc>
                <a:spcPct val="80000"/>
              </a:lnSpc>
            </a:pPr>
            <a:r>
              <a:rPr lang="en-US" dirty="0"/>
              <a:t>Moved, </a:t>
            </a:r>
            <a:r>
              <a:rPr lang="en-US" b="0" dirty="0"/>
              <a:t>to approve 11-16/189r0 as the minutes of the Atlanta </a:t>
            </a:r>
            <a:r>
              <a:rPr lang="en-US" b="0" dirty="0" err="1"/>
              <a:t>TGak</a:t>
            </a:r>
            <a:r>
              <a:rPr lang="en-US" b="0" dirty="0"/>
              <a:t> meeting in January.</a:t>
            </a:r>
          </a:p>
          <a:p>
            <a:pPr lvl="1">
              <a:lnSpc>
                <a:spcPct val="80000"/>
              </a:lnSpc>
            </a:pPr>
            <a:r>
              <a:rPr lang="en-US" dirty="0" smtClean="0"/>
              <a:t>Approved by unanimous consent.</a:t>
            </a:r>
          </a:p>
        </p:txBody>
      </p:sp>
    </p:spTree>
    <p:extLst>
      <p:ext uri="{BB962C8B-B14F-4D97-AF65-F5344CB8AC3E}">
        <p14:creationId xmlns:p14="http://schemas.microsoft.com/office/powerpoint/2010/main" val="3998528733"/>
      </p:ext>
    </p:extLst>
  </p:cSld>
  <p:clrMapOvr>
    <a:masterClrMapping/>
  </p:clrMapOvr>
  <p:timing>
    <p:tnLst>
      <p:par>
        <p:cTn xmlns:p14="http://schemas.microsoft.com/office/powerpoint/2010/mai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14</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 15:</a:t>
            </a:r>
            <a:r>
              <a:rPr lang="en-US" dirty="0">
                <a:latin typeface="Arial" charset="0"/>
                <a:cs typeface="Arial" charset="0"/>
              </a:rPr>
              <a:t>30,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Moved, </a:t>
            </a:r>
            <a:r>
              <a:rPr lang="en-US" b="0" dirty="0"/>
              <a:t>to approve the minutes of teleconferences since January:</a:t>
            </a:r>
          </a:p>
          <a:p>
            <a:pPr lvl="1">
              <a:lnSpc>
                <a:spcPct val="80000"/>
              </a:lnSpc>
            </a:pPr>
            <a:r>
              <a:rPr lang="en-US" dirty="0"/>
              <a:t>11-16/258r0 “11ak </a:t>
            </a:r>
            <a:r>
              <a:rPr lang="en-US" dirty="0" err="1"/>
              <a:t>Telecon</a:t>
            </a:r>
            <a:r>
              <a:rPr lang="en-US" dirty="0"/>
              <a:t> Minutes 20150201”</a:t>
            </a:r>
          </a:p>
          <a:p>
            <a:pPr lvl="1">
              <a:lnSpc>
                <a:spcPct val="80000"/>
              </a:lnSpc>
            </a:pPr>
            <a:r>
              <a:rPr lang="en-US" dirty="0"/>
              <a:t>11-16/259r0 “11ak </a:t>
            </a:r>
            <a:r>
              <a:rPr lang="en-US" dirty="0" err="1"/>
              <a:t>Telecon</a:t>
            </a:r>
            <a:r>
              <a:rPr lang="en-US" dirty="0"/>
              <a:t> Minutes 20150208”</a:t>
            </a:r>
          </a:p>
          <a:p>
            <a:pPr lvl="1">
              <a:lnSpc>
                <a:spcPct val="80000"/>
              </a:lnSpc>
            </a:pPr>
            <a:r>
              <a:rPr lang="en-US" dirty="0"/>
              <a:t>11-16/306r0 “11ak </a:t>
            </a:r>
            <a:r>
              <a:rPr lang="en-US" dirty="0" err="1"/>
              <a:t>Telecon</a:t>
            </a:r>
            <a:r>
              <a:rPr lang="en-US" dirty="0"/>
              <a:t> Minutes 20150222”</a:t>
            </a:r>
          </a:p>
          <a:p>
            <a:pPr lvl="1">
              <a:lnSpc>
                <a:spcPct val="80000"/>
              </a:lnSpc>
            </a:pPr>
            <a:r>
              <a:rPr lang="en-US" dirty="0"/>
              <a:t>11=16/307r0 “11ak </a:t>
            </a:r>
            <a:r>
              <a:rPr lang="en-US" dirty="0" err="1"/>
              <a:t>Telecon</a:t>
            </a:r>
            <a:r>
              <a:rPr lang="en-US" dirty="0"/>
              <a:t> Minutes 20150229”</a:t>
            </a:r>
          </a:p>
          <a:p>
            <a:pPr lvl="1">
              <a:lnSpc>
                <a:spcPct val="80000"/>
              </a:lnSpc>
            </a:pPr>
            <a:r>
              <a:rPr lang="en-US" dirty="0" smtClean="0"/>
              <a:t>Approved unanimously.</a:t>
            </a:r>
            <a:endParaRPr lang="en-US" dirty="0"/>
          </a:p>
          <a:p>
            <a:pPr>
              <a:lnSpc>
                <a:spcPct val="80000"/>
              </a:lnSpc>
            </a:pPr>
            <a:r>
              <a:rPr lang="en-US" b="0" dirty="0"/>
              <a:t>Review Re-circulation LB218 re-circulation ballot comments on Draft D2.0, 11-15/556r21</a:t>
            </a:r>
            <a:r>
              <a:rPr lang="en-US" b="0" dirty="0" smtClean="0"/>
              <a:t>.</a:t>
            </a:r>
          </a:p>
          <a:p>
            <a:pPr lvl="1">
              <a:lnSpc>
                <a:spcPct val="80000"/>
              </a:lnSpc>
            </a:pPr>
            <a:r>
              <a:rPr lang="en-US" dirty="0" smtClean="0"/>
              <a:t>Review of some of the new Editorial comments from LB218.</a:t>
            </a:r>
            <a:endParaRPr lang="en-US" b="0" dirty="0"/>
          </a:p>
          <a:p>
            <a:pPr>
              <a:lnSpc>
                <a:spcPct val="80000"/>
              </a:lnSpc>
            </a:pPr>
            <a:r>
              <a:rPr lang="en-US" dirty="0" smtClean="0"/>
              <a:t>Recess </a:t>
            </a:r>
            <a:r>
              <a:rPr lang="en-US" dirty="0"/>
              <a:t>until 16:00 today</a:t>
            </a:r>
          </a:p>
        </p:txBody>
      </p:sp>
    </p:spTree>
    <p:extLst>
      <p:ext uri="{BB962C8B-B14F-4D97-AF65-F5344CB8AC3E}">
        <p14:creationId xmlns:p14="http://schemas.microsoft.com/office/powerpoint/2010/main" val="3009711989"/>
      </p:ext>
    </p:extLst>
  </p:cSld>
  <p:clrMapOvr>
    <a:masterClrMapping/>
  </p:clrMapOvr>
  <p:timing>
    <p:tnLst>
      <p:par>
        <p:cTn xmlns:p14="http://schemas.microsoft.com/office/powerpoint/2010/mai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15</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a:t>
            </a:r>
            <a:endParaRPr lang="en-US" dirty="0"/>
          </a:p>
          <a:p>
            <a:pPr lvl="1">
              <a:lnSpc>
                <a:spcPct val="80000"/>
              </a:lnSpc>
            </a:pPr>
            <a:r>
              <a:rPr lang="en-US" u="sng" dirty="0">
                <a:solidFill>
                  <a:srgbClr val="FF0000"/>
                </a:solidFill>
              </a:rPr>
              <a:t>Remote participation allowed for this session. See </a:t>
            </a:r>
            <a:r>
              <a:rPr lang="en-US" u="sng" dirty="0" smtClean="0">
                <a:solidFill>
                  <a:srgbClr val="FF0000"/>
                </a:solidFill>
              </a:rPr>
              <a:t>Slide </a:t>
            </a:r>
            <a:r>
              <a:rPr lang="en-US" u="sng" dirty="0">
                <a:solidFill>
                  <a:srgbClr val="FF0000"/>
                </a:solidFill>
              </a:rPr>
              <a:t>5</a:t>
            </a:r>
            <a:r>
              <a:rPr lang="en-US" u="sng" dirty="0" smtClean="0">
                <a:solidFill>
                  <a:srgbClr val="FF0000"/>
                </a:solidFill>
              </a:rPr>
              <a:t>.</a:t>
            </a:r>
            <a:endParaRPr lang="en-US" u="sng" dirty="0">
              <a:solidFill>
                <a:srgbClr val="FF0000"/>
              </a:solidFill>
            </a:endParaRPr>
          </a:p>
          <a:p>
            <a:pPr lvl="2">
              <a:lnSpc>
                <a:spcPct val="80000"/>
              </a:lnSpc>
            </a:pPr>
            <a:r>
              <a:rPr lang="en-US" dirty="0"/>
              <a:t>Remote Participants: Philippe Klein (Broadcom</a:t>
            </a:r>
            <a:r>
              <a:rPr lang="en-US" dirty="0" smtClean="0"/>
              <a:t>), Richard Roy (SRA)</a:t>
            </a:r>
            <a:endParaRPr lang="en-US" dirty="0"/>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smtClean="0"/>
              <a:t>Agenda approved by unanimous consent.</a:t>
            </a:r>
          </a:p>
          <a:p>
            <a:pPr>
              <a:lnSpc>
                <a:spcPct val="80000"/>
              </a:lnSpc>
            </a:pPr>
            <a:r>
              <a:rPr lang="en-US" b="0" dirty="0" smtClean="0"/>
              <a:t>Discussion of scheduling for architecture issues resolution:</a:t>
            </a:r>
          </a:p>
          <a:p>
            <a:pPr lvl="1">
              <a:lnSpc>
                <a:spcPct val="80000"/>
              </a:lnSpc>
            </a:pPr>
            <a:r>
              <a:rPr lang="en-US" dirty="0" smtClean="0"/>
              <a:t>Goal: make the ARC session tomorrow PM1 a joint ARC &amp; </a:t>
            </a:r>
            <a:r>
              <a:rPr lang="en-US" dirty="0" err="1" smtClean="0"/>
              <a:t>TGak</a:t>
            </a:r>
            <a:r>
              <a:rPr lang="en-US" dirty="0" smtClean="0"/>
              <a:t> session to discuss these issues. The Chair of </a:t>
            </a:r>
            <a:r>
              <a:rPr lang="en-US" dirty="0" err="1" smtClean="0"/>
              <a:t>TGak</a:t>
            </a:r>
            <a:r>
              <a:rPr lang="en-US" dirty="0" smtClean="0"/>
              <a:t> will ask the Chair of ARC if this can be done.</a:t>
            </a:r>
            <a:endParaRPr lang="en-US" b="0" dirty="0"/>
          </a:p>
        </p:txBody>
      </p:sp>
    </p:spTree>
    <p:extLst>
      <p:ext uri="{BB962C8B-B14F-4D97-AF65-F5344CB8AC3E}">
        <p14:creationId xmlns:p14="http://schemas.microsoft.com/office/powerpoint/2010/main" val="389538176"/>
      </p:ext>
    </p:extLst>
  </p:cSld>
  <p:clrMapOvr>
    <a:masterClrMapping/>
  </p:clrMapOvr>
  <p:timing>
    <p:tnLst>
      <p:par>
        <p:cTn xmlns:p14="http://schemas.microsoft.com/office/powerpoint/2010/mai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16</a:t>
            </a:fld>
            <a:endParaRPr lang="en-US"/>
          </a:p>
        </p:txBody>
      </p:sp>
      <p:sp>
        <p:nvSpPr>
          <p:cNvPr id="117762" name="Rectangle 2"/>
          <p:cNvSpPr>
            <a:spLocks noGrp="1" noChangeArrowheads="1"/>
          </p:cNvSpPr>
          <p:nvPr>
            <p:ph type="title"/>
          </p:nvPr>
        </p:nvSpPr>
        <p:spPr>
          <a:noFill/>
          <a:ln/>
        </p:spPr>
        <p:txBody>
          <a:bodyPr/>
          <a:lstStyle/>
          <a:p>
            <a:r>
              <a:rPr lang="en-US" sz="4000" dirty="0">
                <a:latin typeface="Arial" charset="0"/>
                <a:cs typeface="Arial" charset="0"/>
              </a:rPr>
              <a:t>Tuesday</a:t>
            </a:r>
            <a:r>
              <a:rPr lang="en-US" sz="4400" dirty="0">
                <a:latin typeface="Arial" charset="0"/>
                <a:cs typeface="Arial" charset="0"/>
              </a:rPr>
              <a:t>, </a:t>
            </a:r>
            <a:r>
              <a:rPr lang="en-US" sz="4000" dirty="0" smtClean="0">
                <a:latin typeface="Arial" charset="0"/>
                <a:cs typeface="Arial" charset="0"/>
              </a:rPr>
              <a:t>15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smtClean="0"/>
              <a:t>Discussion </a:t>
            </a:r>
            <a:r>
              <a:rPr lang="en-US" b="0" dirty="0"/>
              <a:t>of agenda for Thursday morning joint meeting and </a:t>
            </a:r>
            <a:r>
              <a:rPr lang="en-US" b="0" dirty="0" smtClean="0"/>
              <a:t>teleconferences</a:t>
            </a:r>
          </a:p>
          <a:p>
            <a:pPr lvl="1">
              <a:lnSpc>
                <a:spcPct val="80000"/>
              </a:lnSpc>
            </a:pPr>
            <a:r>
              <a:rPr lang="en-US" b="0" dirty="0" smtClean="0"/>
              <a:t>Teleconferences:</a:t>
            </a:r>
            <a:br>
              <a:rPr lang="en-US" b="0" dirty="0" smtClean="0"/>
            </a:br>
            <a:r>
              <a:rPr lang="en-US" b="0" dirty="0" smtClean="0"/>
              <a:t>	March 28, April 18, Aril 25, </a:t>
            </a:r>
            <a:r>
              <a:rPr lang="en-US" b="0" dirty="0" smtClean="0"/>
              <a:t>and May </a:t>
            </a:r>
            <a:r>
              <a:rPr lang="en-US" b="0" dirty="0" smtClean="0"/>
              <a:t>2</a:t>
            </a:r>
            <a:r>
              <a:rPr lang="en-US" b="0" dirty="0" smtClean="0"/>
              <a:t>,</a:t>
            </a:r>
          </a:p>
          <a:p>
            <a:pPr marL="457200" lvl="1" indent="0">
              <a:lnSpc>
                <a:spcPct val="80000"/>
              </a:lnSpc>
              <a:buNone/>
            </a:pPr>
            <a:r>
              <a:rPr lang="en-US" b="0" dirty="0" smtClean="0"/>
              <a:t>	Mondays at 10am Eastern US time</a:t>
            </a:r>
          </a:p>
          <a:p>
            <a:pPr lvl="1">
              <a:lnSpc>
                <a:spcPct val="80000"/>
              </a:lnSpc>
            </a:pPr>
            <a:r>
              <a:rPr lang="en-US" dirty="0" smtClean="0"/>
              <a:t>Architecture related to the DS, ESS, etc.</a:t>
            </a:r>
            <a:endParaRPr lang="en-US" b="0" dirty="0"/>
          </a:p>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dirty="0" smtClean="0"/>
              <a:t>Further discussion of architecture related to 11-14/562r4 lead by Dick Roy.</a:t>
            </a:r>
            <a:endParaRPr lang="en-US" b="0" dirty="0"/>
          </a:p>
          <a:p>
            <a:pPr>
              <a:lnSpc>
                <a:spcPct val="80000"/>
              </a:lnSpc>
            </a:pPr>
            <a:r>
              <a:rPr lang="en-US" dirty="0" smtClean="0"/>
              <a:t>Recess until 08:00 Thursday</a:t>
            </a:r>
            <a:r>
              <a:rPr lang="en-US" dirty="0"/>
              <a:t> </a:t>
            </a:r>
            <a:r>
              <a:rPr lang="en-US" dirty="0" smtClean="0"/>
              <a:t>(or possibly 13:30 Wednesday for joint meeting with ARC)</a:t>
            </a:r>
          </a:p>
        </p:txBody>
      </p:sp>
    </p:spTree>
    <p:extLst>
      <p:ext uri="{BB962C8B-B14F-4D97-AF65-F5344CB8AC3E}">
        <p14:creationId xmlns:p14="http://schemas.microsoft.com/office/powerpoint/2010/main" val="3487367709"/>
      </p:ext>
    </p:extLst>
  </p:cSld>
  <p:clrMapOvr>
    <a:masterClrMapping/>
  </p:clrMapOvr>
  <p:timing>
    <p:tnLst>
      <p:par>
        <p:cTn xmlns:p14="http://schemas.microsoft.com/office/powerpoint/2010/mai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17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Wednesday</a:t>
            </a:r>
            <a:r>
              <a:rPr lang="en-US" sz="4400" dirty="0" smtClean="0">
                <a:latin typeface="Arial" charset="0"/>
                <a:cs typeface="Arial" charset="0"/>
              </a:rPr>
              <a:t>, </a:t>
            </a:r>
            <a:r>
              <a:rPr lang="en-US" sz="4000" dirty="0" smtClean="0">
                <a:latin typeface="Arial" charset="0"/>
                <a:cs typeface="Arial" charset="0"/>
              </a:rPr>
              <a:t>16 March 2016</a:t>
            </a:r>
            <a:r>
              <a:rPr lang="en-US" sz="4000" dirty="0">
                <a:latin typeface="Arial" charset="0"/>
                <a:cs typeface="Arial" charset="0"/>
              </a:rPr>
              <a:t/>
            </a:r>
            <a:br>
              <a:rPr lang="en-US" sz="4000" dirty="0">
                <a:latin typeface="Arial" charset="0"/>
                <a:cs typeface="Arial" charset="0"/>
              </a:rPr>
            </a:br>
            <a:r>
              <a:rPr lang="en-US" dirty="0" smtClean="0">
                <a:latin typeface="Arial" charset="0"/>
                <a:cs typeface="Arial" charset="0"/>
              </a:rPr>
              <a:t>13:30 </a:t>
            </a:r>
            <a:r>
              <a:rPr lang="en-US" dirty="0" smtClean="0">
                <a:latin typeface="Arial" charset="0"/>
                <a:cs typeface="Arial" charset="0"/>
              </a:rPr>
              <a:t>– </a:t>
            </a:r>
            <a:r>
              <a:rPr lang="en-US" dirty="0" smtClean="0">
                <a:latin typeface="Arial" charset="0"/>
                <a:cs typeface="Arial" charset="0"/>
              </a:rPr>
              <a:t>15:</a:t>
            </a:r>
            <a:r>
              <a:rPr lang="en-US" dirty="0">
                <a:latin typeface="Arial" charset="0"/>
                <a:cs typeface="Arial" charset="0"/>
              </a:rPr>
              <a:t>3</a:t>
            </a:r>
            <a:r>
              <a:rPr lang="en-US" dirty="0" smtClean="0">
                <a:latin typeface="Arial" charset="0"/>
                <a:cs typeface="Arial" charset="0"/>
              </a:rPr>
              <a:t>0</a:t>
            </a:r>
            <a:r>
              <a:rPr lang="en-US" dirty="0">
                <a:latin typeface="Arial" charset="0"/>
                <a:cs typeface="Arial" charset="0"/>
              </a:rPr>
              <a:t>, </a:t>
            </a:r>
            <a:r>
              <a:rPr lang="en-US" dirty="0" smtClean="0">
                <a:latin typeface="Arial" charset="0"/>
                <a:cs typeface="Arial" charset="0"/>
              </a:rPr>
              <a:t>Sicily 2402 </a:t>
            </a:r>
            <a:r>
              <a:rPr lang="en-US" dirty="0">
                <a:latin typeface="Arial" charset="0"/>
                <a:cs typeface="Arial" charset="0"/>
              </a:rPr>
              <a:t>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smtClean="0"/>
              <a:t>Call </a:t>
            </a:r>
            <a:r>
              <a:rPr lang="en-US" dirty="0" smtClean="0"/>
              <a:t>joint meeting with ARC SC to </a:t>
            </a:r>
            <a:r>
              <a:rPr lang="en-US" dirty="0"/>
              <a:t>order</a:t>
            </a:r>
          </a:p>
          <a:p>
            <a:pPr lvl="1">
              <a:lnSpc>
                <a:spcPct val="80000"/>
              </a:lnSpc>
            </a:pPr>
            <a:r>
              <a:rPr lang="en-US" u="sng" dirty="0">
                <a:solidFill>
                  <a:srgbClr val="FF0000"/>
                </a:solidFill>
              </a:rPr>
              <a:t>Remote participation allowed for this </a:t>
            </a:r>
            <a:r>
              <a:rPr lang="en-US" u="sng" dirty="0" smtClean="0">
                <a:solidFill>
                  <a:srgbClr val="FF0000"/>
                </a:solidFill>
              </a:rPr>
              <a:t>joint session</a:t>
            </a:r>
            <a:r>
              <a:rPr lang="en-US" u="sng" dirty="0">
                <a:solidFill>
                  <a:srgbClr val="FF0000"/>
                </a:solidFill>
              </a:rPr>
              <a:t>. See Slide </a:t>
            </a:r>
            <a:r>
              <a:rPr lang="en-US" u="sng" dirty="0" smtClean="0">
                <a:solidFill>
                  <a:srgbClr val="FF0000"/>
                </a:solidFill>
              </a:rPr>
              <a:t>5.</a:t>
            </a:r>
            <a:endParaRPr lang="en-US" u="sng" dirty="0">
              <a:solidFill>
                <a:srgbClr val="FF0000"/>
              </a:solidFill>
            </a:endParaRPr>
          </a:p>
          <a:p>
            <a:pPr lvl="2">
              <a:lnSpc>
                <a:spcPct val="80000"/>
              </a:lnSpc>
            </a:pPr>
            <a:r>
              <a:rPr lang="en-US" dirty="0"/>
              <a:t>Remote Participants: Philippe Klein (Broadcom), Richard Roy (SRA)</a:t>
            </a:r>
          </a:p>
          <a:p>
            <a:pPr>
              <a:lnSpc>
                <a:spcPct val="80000"/>
              </a:lnSpc>
            </a:pPr>
            <a:r>
              <a:rPr lang="en-US" b="0" dirty="0" smtClean="0"/>
              <a:t>Call </a:t>
            </a:r>
            <a:r>
              <a:rPr lang="en-US" b="0" dirty="0"/>
              <a:t>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p>
          <a:p>
            <a:pPr lvl="1">
              <a:lnSpc>
                <a:spcPct val="80000"/>
              </a:lnSpc>
            </a:pPr>
            <a:r>
              <a:rPr lang="en-US" b="0" dirty="0" smtClean="0"/>
              <a:t>See 11-16/236r3</a:t>
            </a:r>
          </a:p>
          <a:p>
            <a:pPr>
              <a:lnSpc>
                <a:spcPct val="80000"/>
              </a:lnSpc>
            </a:pPr>
            <a:r>
              <a:rPr lang="en-US" b="0" dirty="0" smtClean="0"/>
              <a:t>11-16/457r0 “</a:t>
            </a:r>
            <a:r>
              <a:rPr lang="en-GB" b="0" dirty="0">
                <a:latin typeface="Times New Roman" pitchFamily="18" charset="0"/>
                <a:ea typeface="MS Gothic" pitchFamily="49" charset="-128"/>
              </a:rPr>
              <a:t>802.11ak/802.1AC/STAs/APs/</a:t>
            </a:r>
            <a:r>
              <a:rPr lang="en-GB" b="0" dirty="0" err="1">
                <a:latin typeface="Times New Roman" pitchFamily="18" charset="0"/>
                <a:ea typeface="MS Gothic" pitchFamily="49" charset="-128"/>
              </a:rPr>
              <a:t>DSes</a:t>
            </a:r>
            <a:r>
              <a:rPr lang="en-GB" b="0" dirty="0">
                <a:latin typeface="Times New Roman" pitchFamily="18" charset="0"/>
                <a:ea typeface="MS Gothic" pitchFamily="49" charset="-128"/>
              </a:rPr>
              <a:t> and Convergence </a:t>
            </a:r>
            <a:r>
              <a:rPr lang="en-GB" b="0" dirty="0" smtClean="0">
                <a:latin typeface="Times New Roman" pitchFamily="18" charset="0"/>
                <a:ea typeface="MS Gothic" pitchFamily="49" charset="-128"/>
              </a:rPr>
              <a:t>Functions”</a:t>
            </a:r>
            <a:r>
              <a:rPr lang="en-US" b="0" dirty="0" smtClean="0"/>
              <a:t> Dick Roy (SRA)</a:t>
            </a:r>
            <a:endParaRPr lang="en-US" b="0" dirty="0"/>
          </a:p>
          <a:p>
            <a:pPr>
              <a:lnSpc>
                <a:spcPct val="80000"/>
              </a:lnSpc>
            </a:pPr>
            <a:r>
              <a:rPr lang="en-US" b="0" dirty="0" smtClean="0"/>
              <a:t>See 802.11 ARC SC minutes</a:t>
            </a:r>
          </a:p>
          <a:p>
            <a:pPr>
              <a:lnSpc>
                <a:spcPct val="80000"/>
              </a:lnSpc>
            </a:pPr>
            <a:r>
              <a:rPr lang="en-US" dirty="0" smtClean="0"/>
              <a:t>Recess </a:t>
            </a:r>
            <a:r>
              <a:rPr lang="en-US" dirty="0" smtClean="0"/>
              <a:t>until 08:00 Thursday</a:t>
            </a:r>
          </a:p>
        </p:txBody>
      </p:sp>
    </p:spTree>
    <p:extLst>
      <p:ext uri="{BB962C8B-B14F-4D97-AF65-F5344CB8AC3E}">
        <p14:creationId xmlns:p14="http://schemas.microsoft.com/office/powerpoint/2010/main" val="3865446936"/>
      </p:ext>
    </p:extLst>
  </p:cSld>
  <p:clrMapOvr>
    <a:masterClrMapping/>
  </p:clrMapOvr>
  <p:timing>
    <p:tnLst>
      <p:par>
        <p:cTn xmlns:p14="http://schemas.microsoft.com/office/powerpoint/2010/mai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18</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08:00 – 10:00, </a:t>
            </a:r>
            <a:r>
              <a:rPr lang="en-US" sz="2800" dirty="0" smtClean="0">
                <a:latin typeface="Arial" charset="0"/>
                <a:cs typeface="Arial" charset="0"/>
              </a:rPr>
              <a:t>Milan 2103-2104 Room, L1</a:t>
            </a:r>
            <a:endParaRPr lang="en-US" sz="2800" dirty="0">
              <a:latin typeface="Arial" charset="0"/>
              <a:cs typeface="Arial" charset="0"/>
            </a:endParaRP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90000"/>
              </a:lnSpc>
            </a:pPr>
            <a:r>
              <a:rPr lang="en-US" dirty="0" smtClean="0"/>
              <a:t>Call 802.11 </a:t>
            </a:r>
            <a:r>
              <a:rPr lang="en-US" dirty="0" err="1" smtClean="0"/>
              <a:t>TGak</a:t>
            </a:r>
            <a:r>
              <a:rPr lang="en-US" dirty="0" smtClean="0"/>
              <a:t> </a:t>
            </a:r>
            <a:r>
              <a:rPr lang="en-US" dirty="0"/>
              <a:t>Joint Meeting with </a:t>
            </a:r>
            <a:r>
              <a:rPr lang="en-US" dirty="0" smtClean="0"/>
              <a:t>802.1 TSN and 802.11 ARC SC to Order</a:t>
            </a:r>
          </a:p>
          <a:p>
            <a:pPr>
              <a:lnSpc>
                <a:spcPct val="90000"/>
              </a:lnSpc>
            </a:pPr>
            <a:r>
              <a:rPr lang="en-US" altLang="ja-JP" b="0" dirty="0" smtClean="0">
                <a:cs typeface="ＭＳ Ｐゴシック" charset="0"/>
              </a:rPr>
              <a:t>IPR </a:t>
            </a:r>
            <a:r>
              <a:rPr lang="en-US" altLang="ja-JP" b="0" dirty="0">
                <a:cs typeface="ＭＳ Ｐゴシック" charset="0"/>
              </a:rPr>
              <a:t>and Attendance Recording </a:t>
            </a:r>
            <a:r>
              <a:rPr lang="en-US" altLang="ja-JP" b="0" dirty="0" smtClean="0">
                <a:cs typeface="ＭＳ Ｐゴシック" charset="0"/>
              </a:rPr>
              <a:t>Reminder</a:t>
            </a:r>
          </a:p>
          <a:p>
            <a:pPr>
              <a:lnSpc>
                <a:spcPct val="90000"/>
              </a:lnSpc>
            </a:pPr>
            <a:r>
              <a:rPr lang="en-US" altLang="ja-JP" b="0" dirty="0" smtClean="0">
                <a:cs typeface="ＭＳ Ｐゴシック" charset="0"/>
              </a:rPr>
              <a:t>Approval of </a:t>
            </a:r>
            <a:r>
              <a:rPr lang="en-US" altLang="ja-JP" b="0" dirty="0" smtClean="0">
                <a:cs typeface="ＭＳ Ｐゴシック" charset="0"/>
              </a:rPr>
              <a:t>Agenda</a:t>
            </a:r>
            <a:endParaRPr lang="en-US" altLang="ja-JP" b="0" dirty="0" smtClean="0">
              <a:cs typeface="ＭＳ Ｐゴシック" charset="0"/>
            </a:endParaRPr>
          </a:p>
          <a:p>
            <a:pPr>
              <a:lnSpc>
                <a:spcPct val="80000"/>
              </a:lnSpc>
            </a:pPr>
            <a:r>
              <a:rPr lang="en-GB" b="0" dirty="0"/>
              <a:t>802.11ak </a:t>
            </a:r>
            <a:r>
              <a:rPr lang="en-GB" b="0" dirty="0" smtClean="0"/>
              <a:t>status</a:t>
            </a:r>
          </a:p>
          <a:p>
            <a:pPr lvl="1">
              <a:lnSpc>
                <a:spcPct val="80000"/>
              </a:lnSpc>
            </a:pPr>
            <a:r>
              <a:rPr lang="en-GB" dirty="0" smtClean="0"/>
              <a:t>Has passed 1</a:t>
            </a:r>
            <a:r>
              <a:rPr lang="en-GB" baseline="30000" dirty="0" smtClean="0"/>
              <a:t>st</a:t>
            </a:r>
            <a:r>
              <a:rPr lang="en-GB" dirty="0" smtClean="0"/>
              <a:t> WG Recirculation Ballot with 91.1% approval, about 340 comments.</a:t>
            </a:r>
            <a:endParaRPr lang="en-GB" b="0" dirty="0" smtClean="0"/>
          </a:p>
          <a:p>
            <a:pPr>
              <a:lnSpc>
                <a:spcPct val="80000"/>
              </a:lnSpc>
            </a:pPr>
            <a:r>
              <a:rPr lang="en-GB" b="0" dirty="0" smtClean="0"/>
              <a:t>802.1Qbz </a:t>
            </a:r>
            <a:r>
              <a:rPr lang="en-GB" b="0" dirty="0" smtClean="0"/>
              <a:t>status</a:t>
            </a:r>
          </a:p>
          <a:p>
            <a:pPr lvl="1">
              <a:lnSpc>
                <a:spcPct val="80000"/>
              </a:lnSpc>
            </a:pPr>
            <a:r>
              <a:rPr lang="en-GB" dirty="0" smtClean="0"/>
              <a:t>Has had a clean Sponsor Recirculation Ballot. Expect to send to REVCOM today.</a:t>
            </a:r>
            <a:endParaRPr lang="en-GB" b="0" dirty="0" smtClean="0"/>
          </a:p>
          <a:p>
            <a:pPr>
              <a:lnSpc>
                <a:spcPct val="80000"/>
              </a:lnSpc>
            </a:pPr>
            <a:r>
              <a:rPr lang="en-GB" b="0" dirty="0" smtClean="0"/>
              <a:t>802.1AC </a:t>
            </a:r>
            <a:r>
              <a:rPr lang="en-GB" b="0" dirty="0" smtClean="0"/>
              <a:t>status</a:t>
            </a:r>
          </a:p>
          <a:p>
            <a:pPr lvl="1">
              <a:lnSpc>
                <a:spcPct val="80000"/>
              </a:lnSpc>
            </a:pPr>
            <a:r>
              <a:rPr lang="en-GB" dirty="0" smtClean="0"/>
              <a:t>Being held up by Ethernet assignment which is being held up by lack of a technical consultant to the IEEE RAC.</a:t>
            </a:r>
            <a:endParaRPr lang="en-GB" b="0" dirty="0" smtClean="0"/>
          </a:p>
        </p:txBody>
      </p:sp>
    </p:spTree>
    <p:extLst>
      <p:ext uri="{BB962C8B-B14F-4D97-AF65-F5344CB8AC3E}">
        <p14:creationId xmlns:p14="http://schemas.microsoft.com/office/powerpoint/2010/main" val="670112874"/>
      </p:ext>
    </p:extLst>
  </p:cSld>
  <p:clrMapOvr>
    <a:masterClrMapping/>
  </p:clrMapOvr>
  <p:timing>
    <p:tnLst>
      <p:par>
        <p:cTn xmlns:p14="http://schemas.microsoft.com/office/powerpoint/2010/mai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19</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08:00 – 10:</a:t>
            </a:r>
            <a:r>
              <a:rPr lang="en-US" dirty="0">
                <a:latin typeface="Arial" charset="0"/>
                <a:cs typeface="Arial" charset="0"/>
              </a:rPr>
              <a:t>00, </a:t>
            </a:r>
            <a:r>
              <a:rPr lang="en-US" sz="2800" dirty="0">
                <a:latin typeface="Arial" charset="0"/>
                <a:cs typeface="Arial" charset="0"/>
              </a:rPr>
              <a:t>Milan 2103-2104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Teleconferences discussion</a:t>
            </a:r>
          </a:p>
          <a:p>
            <a:pPr>
              <a:lnSpc>
                <a:spcPct val="80000"/>
              </a:lnSpc>
            </a:pPr>
            <a:r>
              <a:rPr lang="en-US" dirty="0" smtClean="0"/>
              <a:t>802.11ak </a:t>
            </a:r>
            <a:r>
              <a:rPr lang="en-US" dirty="0"/>
              <a:t>Teleconferences, </a:t>
            </a:r>
            <a:r>
              <a:rPr lang="en-US" b="0" dirty="0"/>
              <a:t>joint with 802.1Qbz if mutually convenient:</a:t>
            </a:r>
          </a:p>
          <a:p>
            <a:pPr lvl="1">
              <a:lnSpc>
                <a:spcPct val="80000"/>
              </a:lnSpc>
            </a:pPr>
            <a:r>
              <a:rPr lang="en-US" b="1" dirty="0"/>
              <a:t>1 ½ </a:t>
            </a:r>
            <a:r>
              <a:rPr lang="en-US" dirty="0"/>
              <a:t>hour teleconferences through the </a:t>
            </a:r>
            <a:r>
              <a:rPr lang="en-US" dirty="0" smtClean="0"/>
              <a:t>May 2016 802.11 </a:t>
            </a:r>
            <a:r>
              <a:rPr lang="en-US" dirty="0"/>
              <a:t>meeting on </a:t>
            </a:r>
            <a:r>
              <a:rPr lang="en-US" dirty="0" smtClean="0"/>
              <a:t>Mar</a:t>
            </a:r>
            <a:r>
              <a:rPr lang="en-US" dirty="0" smtClean="0"/>
              <a:t>ch </a:t>
            </a:r>
            <a:r>
              <a:rPr lang="en-US" dirty="0"/>
              <a:t>28, April 18, Aril 25, and May </a:t>
            </a:r>
            <a:r>
              <a:rPr lang="en-US" dirty="0" smtClean="0"/>
              <a:t>2</a:t>
            </a:r>
            <a:r>
              <a:rPr lang="en-US" dirty="0"/>
              <a:t> </a:t>
            </a:r>
            <a:r>
              <a:rPr lang="en-US" dirty="0" smtClean="0"/>
              <a:t>at 10am Eastern </a:t>
            </a:r>
            <a:r>
              <a:rPr lang="en-US" dirty="0"/>
              <a:t>US </a:t>
            </a:r>
            <a:r>
              <a:rPr lang="en-US" dirty="0" smtClean="0"/>
              <a:t>time.</a:t>
            </a:r>
          </a:p>
          <a:p>
            <a:pPr lvl="1">
              <a:lnSpc>
                <a:spcPct val="80000"/>
              </a:lnSpc>
            </a:pPr>
            <a:r>
              <a:rPr lang="en-US" dirty="0" smtClean="0"/>
              <a:t>Approved by unanimous consent.</a:t>
            </a:r>
            <a:endParaRPr lang="en-US" dirty="0" smtClean="0"/>
          </a:p>
          <a:p>
            <a:pPr lvl="1">
              <a:lnSpc>
                <a:spcPct val="80000"/>
              </a:lnSpc>
            </a:pPr>
            <a:endParaRPr lang="en-US" dirty="0"/>
          </a:p>
          <a:p>
            <a:pPr>
              <a:lnSpc>
                <a:spcPct val="80000"/>
              </a:lnSpc>
            </a:pPr>
            <a:r>
              <a:rPr lang="en-US" dirty="0" smtClean="0"/>
              <a:t>Recess </a:t>
            </a:r>
            <a:r>
              <a:rPr lang="en-US" dirty="0" smtClean="0"/>
              <a:t>802.11 </a:t>
            </a:r>
            <a:r>
              <a:rPr lang="en-US" dirty="0" err="1" smtClean="0"/>
              <a:t>TGak</a:t>
            </a:r>
            <a:r>
              <a:rPr lang="en-US" dirty="0" smtClean="0"/>
              <a:t> </a:t>
            </a:r>
            <a:r>
              <a:rPr lang="en-US" dirty="0"/>
              <a:t>until 10:30 </a:t>
            </a:r>
            <a:r>
              <a:rPr lang="en-US" dirty="0" smtClean="0"/>
              <a:t>today</a:t>
            </a:r>
          </a:p>
          <a:p>
            <a:pPr>
              <a:lnSpc>
                <a:spcPct val="80000"/>
              </a:lnSpc>
            </a:pPr>
            <a:r>
              <a:rPr lang="en-US" dirty="0" smtClean="0"/>
              <a:t>Adjourn 802.11 ARC SC</a:t>
            </a:r>
            <a:endParaRPr lang="en-US" dirty="0"/>
          </a:p>
          <a:p>
            <a:pPr>
              <a:lnSpc>
                <a:spcPct val="80000"/>
              </a:lnSpc>
            </a:pPr>
            <a:endParaRPr lang="en-US" b="0" dirty="0"/>
          </a:p>
        </p:txBody>
      </p:sp>
    </p:spTree>
    <p:extLst>
      <p:ext uri="{BB962C8B-B14F-4D97-AF65-F5344CB8AC3E}">
        <p14:creationId xmlns:p14="http://schemas.microsoft.com/office/powerpoint/2010/main" val="3119976724"/>
      </p:ext>
    </p:extLst>
  </p:cSld>
  <p:clrMapOvr>
    <a:masterClrMapping/>
  </p:clrMapOvr>
  <p:timing>
    <p:tnLst>
      <p:par>
        <p:cTn xmlns:p14="http://schemas.microsoft.com/office/powerpoint/2010/mai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2D372B59-F8C8-A348-8935-513C18E2AEC1}" type="slidenum">
              <a:rPr lang="en-US"/>
              <a:pPr/>
              <a:t>2</a:t>
            </a:fld>
            <a:endParaRPr lang="en-US"/>
          </a:p>
        </p:txBody>
      </p:sp>
      <p:sp>
        <p:nvSpPr>
          <p:cNvPr id="34818" name="Rectangle 2"/>
          <p:cNvSpPr>
            <a:spLocks noGrp="1" noChangeArrowheads="1"/>
          </p:cNvSpPr>
          <p:nvPr>
            <p:ph type="title"/>
          </p:nvPr>
        </p:nvSpPr>
        <p:spPr>
          <a:xfrm>
            <a:off x="685800" y="762000"/>
            <a:ext cx="7772400" cy="2362200"/>
          </a:xfrm>
          <a:noFill/>
          <a:ln/>
        </p:spPr>
        <p:txBody>
          <a:bodyPr/>
          <a:lstStyle/>
          <a:p>
            <a:r>
              <a:rPr lang="en-US" sz="4000" dirty="0">
                <a:solidFill>
                  <a:srgbClr val="0000FF"/>
                </a:solidFill>
                <a:latin typeface="Arial Black" charset="0"/>
              </a:rPr>
              <a:t>IEEE </a:t>
            </a:r>
            <a:r>
              <a:rPr lang="en-US" sz="4000" dirty="0" smtClean="0">
                <a:solidFill>
                  <a:srgbClr val="0000FF"/>
                </a:solidFill>
                <a:latin typeface="Arial Black" charset="0"/>
              </a:rPr>
              <a:t>802.11ak/GLK:</a:t>
            </a:r>
            <a:r>
              <a:rPr lang="en-US" sz="4000" dirty="0">
                <a:solidFill>
                  <a:srgbClr val="0000FF"/>
                </a:solidFill>
                <a:latin typeface="Arial Black" charset="0"/>
              </a:rPr>
              <a:t/>
            </a:r>
            <a:br>
              <a:rPr lang="en-US" sz="4000" dirty="0">
                <a:solidFill>
                  <a:srgbClr val="0000FF"/>
                </a:solidFill>
                <a:latin typeface="Arial Black" charset="0"/>
              </a:rPr>
            </a:br>
            <a:r>
              <a:rPr lang="en-GB" sz="4000" dirty="0">
                <a:solidFill>
                  <a:srgbClr val="0000FF"/>
                </a:solidFill>
                <a:latin typeface="Arial"/>
                <a:cs typeface="Arial"/>
              </a:rPr>
              <a:t>Enhancements For Transit Links Within Bridged </a:t>
            </a:r>
            <a:r>
              <a:rPr lang="en-GB" sz="4000" dirty="0" smtClean="0">
                <a:solidFill>
                  <a:srgbClr val="0000FF"/>
                </a:solidFill>
                <a:latin typeface="Arial"/>
                <a:cs typeface="Arial"/>
              </a:rPr>
              <a:t>Networks</a:t>
            </a:r>
            <a:endParaRPr lang="en-US" sz="4000" dirty="0">
              <a:solidFill>
                <a:srgbClr val="0000FF"/>
              </a:solidFill>
              <a:latin typeface="Arial Black" charset="0"/>
            </a:endParaRPr>
          </a:p>
        </p:txBody>
      </p:sp>
      <p:sp>
        <p:nvSpPr>
          <p:cNvPr id="34819" name="Rectangle 3"/>
          <p:cNvSpPr>
            <a:spLocks noGrp="1" noChangeArrowheads="1"/>
          </p:cNvSpPr>
          <p:nvPr>
            <p:ph type="body" idx="1"/>
          </p:nvPr>
        </p:nvSpPr>
        <p:spPr>
          <a:xfrm>
            <a:off x="609600" y="3200400"/>
            <a:ext cx="7924800" cy="3352800"/>
          </a:xfrm>
          <a:noFill/>
          <a:ln/>
        </p:spPr>
        <p:txBody>
          <a:bodyPr/>
          <a:lstStyle/>
          <a:p>
            <a:pPr algn="ctr">
              <a:lnSpc>
                <a:spcPct val="90000"/>
              </a:lnSpc>
              <a:buFontTx/>
              <a:buNone/>
            </a:pPr>
            <a:r>
              <a:rPr lang="en-US" sz="2800" dirty="0" smtClean="0">
                <a:latin typeface="Arial" charset="0"/>
              </a:rPr>
              <a:t>Macau, China</a:t>
            </a:r>
          </a:p>
          <a:p>
            <a:pPr algn="ctr">
              <a:lnSpc>
                <a:spcPct val="90000"/>
              </a:lnSpc>
              <a:buFontTx/>
              <a:buNone/>
            </a:pPr>
            <a:r>
              <a:rPr lang="en-US" sz="2800" dirty="0" smtClean="0">
                <a:latin typeface="Arial" charset="0"/>
              </a:rPr>
              <a:t>14-17 March, 2016</a:t>
            </a:r>
          </a:p>
          <a:p>
            <a:pPr algn="ctr">
              <a:lnSpc>
                <a:spcPct val="90000"/>
              </a:lnSpc>
              <a:buFontTx/>
              <a:buNone/>
            </a:pPr>
            <a:endParaRPr lang="en-US" dirty="0">
              <a:latin typeface="Arial" charset="0"/>
            </a:endParaRPr>
          </a:p>
          <a:p>
            <a:pPr algn="ctr">
              <a:lnSpc>
                <a:spcPct val="90000"/>
              </a:lnSpc>
              <a:buFontTx/>
              <a:buNone/>
            </a:pPr>
            <a:r>
              <a:rPr lang="en-US" dirty="0" smtClean="0">
                <a:latin typeface="Arial" charset="0"/>
              </a:rPr>
              <a:t>Chair &amp; Editor: </a:t>
            </a:r>
            <a:r>
              <a:rPr lang="en-US" dirty="0">
                <a:latin typeface="Arial" charset="0"/>
              </a:rPr>
              <a:t>Donald E. Eastlake </a:t>
            </a:r>
            <a:r>
              <a:rPr lang="en-US" dirty="0" smtClean="0">
                <a:latin typeface="Arial" charset="0"/>
              </a:rPr>
              <a:t>3</a:t>
            </a:r>
            <a:r>
              <a:rPr lang="en-US" baseline="30000" dirty="0" smtClean="0">
                <a:latin typeface="Arial" charset="0"/>
              </a:rPr>
              <a:t>rd</a:t>
            </a:r>
            <a:r>
              <a:rPr lang="en-US" dirty="0" smtClean="0">
                <a:latin typeface="Arial" charset="0"/>
              </a:rPr>
              <a:t> (Huawei)</a:t>
            </a:r>
            <a:endParaRPr lang="en-US" dirty="0">
              <a:latin typeface="Arial" charset="0"/>
            </a:endParaRPr>
          </a:p>
          <a:p>
            <a:pPr algn="ctr">
              <a:lnSpc>
                <a:spcPct val="90000"/>
              </a:lnSpc>
              <a:buFontTx/>
              <a:buNone/>
            </a:pPr>
            <a:r>
              <a:rPr lang="en-US" sz="1600" dirty="0" smtClean="0">
                <a:latin typeface="Arial" charset="0"/>
                <a:hlinkClick r:id="rId3"/>
              </a:rPr>
              <a:t>d3e3e3@gmail.com</a:t>
            </a:r>
            <a:r>
              <a:rPr lang="en-US" sz="1600" dirty="0" smtClean="0">
                <a:latin typeface="Arial" charset="0"/>
              </a:rPr>
              <a:t>     +</a:t>
            </a:r>
            <a:r>
              <a:rPr lang="en-US" sz="1600" dirty="0">
                <a:latin typeface="Arial" charset="0"/>
              </a:rPr>
              <a:t>1-508</a:t>
            </a:r>
            <a:r>
              <a:rPr lang="en-US" sz="1600" dirty="0" smtClean="0">
                <a:latin typeface="Arial" charset="0"/>
              </a:rPr>
              <a:t>-333-2270</a:t>
            </a:r>
          </a:p>
          <a:p>
            <a:pPr algn="ctr">
              <a:lnSpc>
                <a:spcPct val="90000"/>
              </a:lnSpc>
              <a:buFontTx/>
              <a:buNone/>
            </a:pPr>
            <a:r>
              <a:rPr lang="en-US" sz="1800" dirty="0" smtClean="0">
                <a:latin typeface="Arial" charset="0"/>
              </a:rPr>
              <a:t>Vice Chair: Mark Hamilton (Ruckus Wireless)</a:t>
            </a:r>
          </a:p>
          <a:p>
            <a:pPr algn="ctr">
              <a:lnSpc>
                <a:spcPct val="90000"/>
              </a:lnSpc>
              <a:buFontTx/>
              <a:buNone/>
            </a:pPr>
            <a:r>
              <a:rPr lang="en-US" sz="1800" dirty="0" smtClean="0">
                <a:latin typeface="Arial" charset="0"/>
              </a:rPr>
              <a:t>Vice Editor: Norm Finn (Cisco)</a:t>
            </a:r>
            <a:endParaRPr lang="en-US" sz="1800" dirty="0">
              <a:latin typeface="Arial" charset="0"/>
            </a:endParaRPr>
          </a:p>
          <a:p>
            <a:pPr algn="ctr">
              <a:lnSpc>
                <a:spcPct val="90000"/>
              </a:lnSpc>
              <a:buFontTx/>
              <a:buNone/>
            </a:pPr>
            <a:r>
              <a:rPr lang="en-US" sz="1800" dirty="0" smtClean="0">
                <a:latin typeface="Arial" charset="0"/>
              </a:rPr>
              <a:t>Secretary: </a:t>
            </a:r>
            <a:r>
              <a:rPr lang="en-US" sz="1800" dirty="0" smtClean="0">
                <a:solidFill>
                  <a:srgbClr val="FF0000"/>
                </a:solidFill>
                <a:latin typeface="Arial" charset="0"/>
              </a:rPr>
              <a:t>Vacant</a:t>
            </a:r>
            <a:endParaRPr lang="en-US" sz="1800" b="0" dirty="0" smtClean="0">
              <a:solidFill>
                <a:srgbClr val="FF0000"/>
              </a:solidFill>
              <a:latin typeface="Arial" charset="0"/>
            </a:endParaRPr>
          </a:p>
          <a:p>
            <a:pPr algn="ctr">
              <a:lnSpc>
                <a:spcPct val="90000"/>
              </a:lnSpc>
              <a:buFontTx/>
              <a:buNone/>
            </a:pPr>
            <a:r>
              <a:rPr lang="en-US" sz="1600" b="0" dirty="0" smtClean="0">
                <a:latin typeface="Arial" charset="0"/>
              </a:rPr>
              <a:t>Mailing list: STDS-802-11-TGAK@listserv.ieee.org</a:t>
            </a:r>
            <a:endParaRPr lang="en-US" sz="1600" dirty="0">
              <a:solidFill>
                <a:srgbClr val="FF0000"/>
              </a:solidFill>
              <a:latin typeface="Arial" charset="0"/>
            </a:endParaRPr>
          </a:p>
        </p:txBody>
      </p:sp>
    </p:spTree>
  </p:cSld>
  <p:clrMapOvr>
    <a:masterClrMapping/>
  </p:clrMapOvr>
  <p:timing>
    <p:tnLst>
      <p:par>
        <p:cTn xmlns:p14="http://schemas.microsoft.com/office/powerpoint/2010/mai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20</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smtClean="0">
                <a:latin typeface="Arial" charset="0"/>
                <a:cs typeface="Arial" charset="0"/>
              </a:rPr>
              <a:t>Thursday, 17 March 2016</a:t>
            </a:r>
            <a:br>
              <a:rPr lang="en-US" sz="4000" dirty="0" smtClean="0">
                <a:latin typeface="Arial" charset="0"/>
                <a:cs typeface="Arial" charset="0"/>
              </a:rPr>
            </a:br>
            <a:r>
              <a:rPr lang="en-US" dirty="0" smtClean="0">
                <a:latin typeface="Arial" charset="0"/>
                <a:cs typeface="Arial" charset="0"/>
              </a:rPr>
              <a:t>10:30 – 12:</a:t>
            </a:r>
            <a:r>
              <a:rPr lang="en-US" dirty="0">
                <a:latin typeface="Arial" charset="0"/>
                <a:cs typeface="Arial" charset="0"/>
              </a:rPr>
              <a:t>30,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order</a:t>
            </a:r>
          </a:p>
          <a:p>
            <a:pPr>
              <a:lnSpc>
                <a:spcPct val="80000"/>
              </a:lnSpc>
            </a:pPr>
            <a:r>
              <a:rPr lang="en-US" b="0" dirty="0"/>
              <a:t>Appointment 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smtClean="0"/>
          </a:p>
          <a:p>
            <a:pPr>
              <a:lnSpc>
                <a:spcPct val="80000"/>
              </a:lnSpc>
            </a:pPr>
            <a:r>
              <a:rPr lang="en-US" b="0" dirty="0" smtClean="0"/>
              <a:t>Attendance </a:t>
            </a:r>
            <a:r>
              <a:rPr lang="en-US" b="0" dirty="0"/>
              <a:t>Recording Reminder</a:t>
            </a:r>
          </a:p>
          <a:p>
            <a:pPr>
              <a:lnSpc>
                <a:spcPct val="80000"/>
              </a:lnSpc>
            </a:pPr>
            <a:r>
              <a:rPr lang="en-US" b="0" dirty="0"/>
              <a:t>Approval of Agenda</a:t>
            </a:r>
          </a:p>
          <a:p>
            <a:pPr>
              <a:lnSpc>
                <a:spcPct val="80000"/>
              </a:lnSpc>
            </a:pPr>
            <a:r>
              <a:rPr lang="en-US" b="0" dirty="0" smtClean="0"/>
              <a:t>Discussions to </a:t>
            </a:r>
            <a:r>
              <a:rPr lang="en-US" b="0" dirty="0"/>
              <a:t>resolve comments and improve the </a:t>
            </a:r>
            <a:r>
              <a:rPr lang="en-US" b="0" dirty="0" err="1"/>
              <a:t>TGak</a:t>
            </a:r>
            <a:r>
              <a:rPr lang="en-US" b="0" dirty="0"/>
              <a:t> </a:t>
            </a:r>
            <a:r>
              <a:rPr lang="en-US" b="0" dirty="0" smtClean="0"/>
              <a:t>Draft</a:t>
            </a:r>
          </a:p>
          <a:p>
            <a:pPr lvl="1">
              <a:lnSpc>
                <a:spcPct val="80000"/>
              </a:lnSpc>
            </a:pPr>
            <a:r>
              <a:rPr lang="en-US" dirty="0" smtClean="0"/>
              <a:t>Worked on comments from LB218</a:t>
            </a:r>
            <a:endParaRPr lang="en-US" dirty="0"/>
          </a:p>
          <a:p>
            <a:pPr>
              <a:lnSpc>
                <a:spcPct val="80000"/>
              </a:lnSpc>
            </a:pPr>
            <a:r>
              <a:rPr lang="en-US" dirty="0" smtClean="0"/>
              <a:t>Recess </a:t>
            </a:r>
            <a:r>
              <a:rPr lang="en-US" dirty="0" err="1"/>
              <a:t>TGk</a:t>
            </a:r>
            <a:r>
              <a:rPr lang="en-US" dirty="0"/>
              <a:t> until </a:t>
            </a:r>
            <a:r>
              <a:rPr lang="en-US" dirty="0" smtClean="0"/>
              <a:t>16:00 today</a:t>
            </a:r>
            <a:endParaRPr lang="en-US" dirty="0"/>
          </a:p>
          <a:p>
            <a:pPr>
              <a:lnSpc>
                <a:spcPct val="80000"/>
              </a:lnSpc>
            </a:pPr>
            <a:endParaRPr lang="en-US" b="0" dirty="0"/>
          </a:p>
        </p:txBody>
      </p:sp>
    </p:spTree>
    <p:extLst>
      <p:ext uri="{BB962C8B-B14F-4D97-AF65-F5344CB8AC3E}">
        <p14:creationId xmlns:p14="http://schemas.microsoft.com/office/powerpoint/2010/main" val="403544845"/>
      </p:ext>
    </p:extLst>
  </p:cSld>
  <p:clrMapOvr>
    <a:masterClrMapping/>
  </p:clrMapOvr>
  <p:timing>
    <p:tnLst>
      <p:par>
        <p:cTn xmlns:p14="http://schemas.microsoft.com/office/powerpoint/2010/mai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21</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smtClean="0">
                <a:latin typeface="Arial" charset="0"/>
                <a:cs typeface="Arial" charset="0"/>
              </a:rPr>
              <a:t>16:00 – 18:</a:t>
            </a:r>
            <a:r>
              <a:rPr lang="en-US" dirty="0">
                <a:latin typeface="Arial" charset="0"/>
                <a:cs typeface="Arial" charset="0"/>
              </a:rPr>
              <a:t>00,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dirty="0"/>
              <a:t>Call meeting to </a:t>
            </a:r>
            <a:r>
              <a:rPr lang="en-US" dirty="0" smtClean="0"/>
              <a:t>order</a:t>
            </a:r>
            <a:endParaRPr lang="en-US" dirty="0"/>
          </a:p>
          <a:p>
            <a:pPr lvl="1">
              <a:lnSpc>
                <a:spcPct val="80000"/>
              </a:lnSpc>
            </a:pPr>
            <a:r>
              <a:rPr lang="en-US" u="sng" dirty="0">
                <a:solidFill>
                  <a:srgbClr val="FF0000"/>
                </a:solidFill>
              </a:rPr>
              <a:t>Remote participation allowed for this session. See Slide 5.</a:t>
            </a:r>
          </a:p>
          <a:p>
            <a:pPr lvl="2">
              <a:lnSpc>
                <a:spcPct val="80000"/>
              </a:lnSpc>
            </a:pPr>
            <a:r>
              <a:rPr lang="en-US" dirty="0"/>
              <a:t>Remote Participants: Philippe Klein (Broadcom), Richard Roy (SRA)</a:t>
            </a:r>
          </a:p>
          <a:p>
            <a:pPr>
              <a:lnSpc>
                <a:spcPct val="80000"/>
              </a:lnSpc>
            </a:pPr>
            <a:r>
              <a:rPr lang="en-US" b="0" dirty="0" smtClean="0"/>
              <a:t>Appointment </a:t>
            </a:r>
            <a:r>
              <a:rPr lang="en-US" b="0" dirty="0"/>
              <a:t>of </a:t>
            </a:r>
            <a:r>
              <a:rPr lang="en-US" b="0" dirty="0" smtClean="0"/>
              <a:t>Secretary</a:t>
            </a:r>
          </a:p>
          <a:p>
            <a:pPr lvl="1">
              <a:lnSpc>
                <a:spcPct val="80000"/>
              </a:lnSpc>
            </a:pPr>
            <a:r>
              <a:rPr lang="en-US" dirty="0" smtClean="0"/>
              <a:t>Donald Eastlake took notes.</a:t>
            </a:r>
            <a:endParaRPr lang="en-US" b="0" dirty="0"/>
          </a:p>
          <a:p>
            <a:pPr>
              <a:lnSpc>
                <a:spcPct val="80000"/>
              </a:lnSpc>
            </a:pPr>
            <a:r>
              <a:rPr lang="en-US" b="0" dirty="0"/>
              <a:t>Call for essential </a:t>
            </a:r>
            <a:r>
              <a:rPr lang="en-US" b="0" dirty="0" smtClean="0"/>
              <a:t>patents</a:t>
            </a:r>
          </a:p>
          <a:p>
            <a:pPr lvl="1">
              <a:lnSpc>
                <a:spcPct val="80000"/>
              </a:lnSpc>
            </a:pPr>
            <a:r>
              <a:rPr lang="en-US" dirty="0" smtClean="0"/>
              <a:t>No response.</a:t>
            </a:r>
            <a:endParaRPr lang="en-US" b="0" dirty="0"/>
          </a:p>
          <a:p>
            <a:pPr>
              <a:lnSpc>
                <a:spcPct val="80000"/>
              </a:lnSpc>
            </a:pPr>
            <a:r>
              <a:rPr lang="en-US" b="0" dirty="0"/>
              <a:t>Attendance Recording Reminder</a:t>
            </a:r>
          </a:p>
          <a:p>
            <a:pPr>
              <a:lnSpc>
                <a:spcPct val="80000"/>
              </a:lnSpc>
            </a:pPr>
            <a:r>
              <a:rPr lang="en-US" b="0" dirty="0"/>
              <a:t>Approval of </a:t>
            </a:r>
            <a:r>
              <a:rPr lang="en-US" b="0" dirty="0" smtClean="0"/>
              <a:t>Agenda</a:t>
            </a:r>
            <a:endParaRPr lang="en-US" b="0" dirty="0"/>
          </a:p>
          <a:p>
            <a:pPr>
              <a:lnSpc>
                <a:spcPct val="80000"/>
              </a:lnSpc>
            </a:pPr>
            <a:r>
              <a:rPr lang="en-US" b="0" dirty="0"/>
              <a:t>Presentations and discussion to resolve comments and improve the </a:t>
            </a:r>
            <a:r>
              <a:rPr lang="en-US" b="0" dirty="0" err="1"/>
              <a:t>TGak</a:t>
            </a:r>
            <a:r>
              <a:rPr lang="en-US" b="0" dirty="0"/>
              <a:t> Draft</a:t>
            </a:r>
            <a:r>
              <a:rPr lang="en-US" b="0" dirty="0" smtClean="0"/>
              <a:t>.</a:t>
            </a:r>
          </a:p>
          <a:p>
            <a:pPr>
              <a:lnSpc>
                <a:spcPct val="80000"/>
              </a:lnSpc>
            </a:pPr>
            <a:endParaRPr lang="en-US" b="0" dirty="0"/>
          </a:p>
        </p:txBody>
      </p:sp>
    </p:spTree>
    <p:extLst>
      <p:ext uri="{BB962C8B-B14F-4D97-AF65-F5344CB8AC3E}">
        <p14:creationId xmlns:p14="http://schemas.microsoft.com/office/powerpoint/2010/main" val="1530829508"/>
      </p:ext>
    </p:extLst>
  </p:cSld>
  <p:clrMapOvr>
    <a:masterClrMapping/>
  </p:clrMapOvr>
  <p:timing>
    <p:tnLst>
      <p:par>
        <p:cTn xmlns:p14="http://schemas.microsoft.com/office/powerpoint/2010/mai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AA981372-4318-8C44-81C8-86CAAEBB2C39}" type="slidenum">
              <a:rPr lang="en-US"/>
              <a:pPr/>
              <a:t>22</a:t>
            </a:fld>
            <a:endParaRPr lang="en-US"/>
          </a:p>
        </p:txBody>
      </p:sp>
      <p:sp>
        <p:nvSpPr>
          <p:cNvPr id="215042" name="Rectangle 2"/>
          <p:cNvSpPr>
            <a:spLocks noGrp="1" noChangeArrowheads="1"/>
          </p:cNvSpPr>
          <p:nvPr>
            <p:ph type="title"/>
          </p:nvPr>
        </p:nvSpPr>
        <p:spPr>
          <a:xfrm>
            <a:off x="685800" y="685800"/>
            <a:ext cx="7772400" cy="1219200"/>
          </a:xfrm>
          <a:noFill/>
          <a:ln/>
        </p:spPr>
        <p:txBody>
          <a:bodyPr/>
          <a:lstStyle/>
          <a:p>
            <a:r>
              <a:rPr lang="en-US" sz="4000" dirty="0">
                <a:latin typeface="Arial" charset="0"/>
                <a:cs typeface="Arial" charset="0"/>
              </a:rPr>
              <a:t>Thursday, </a:t>
            </a:r>
            <a:r>
              <a:rPr lang="en-US" sz="4000" dirty="0" smtClean="0">
                <a:latin typeface="Arial" charset="0"/>
                <a:cs typeface="Arial" charset="0"/>
              </a:rPr>
              <a:t>17 March 2016</a:t>
            </a:r>
            <a:br>
              <a:rPr lang="en-US" sz="4000" dirty="0" smtClean="0">
                <a:latin typeface="Arial" charset="0"/>
                <a:cs typeface="Arial" charset="0"/>
              </a:rPr>
            </a:br>
            <a:r>
              <a:rPr lang="en-US" dirty="0">
                <a:latin typeface="Arial" charset="0"/>
                <a:cs typeface="Arial" charset="0"/>
              </a:rPr>
              <a:t>16:00 – 18:00, Florence 2304 Room, L1</a:t>
            </a:r>
          </a:p>
        </p:txBody>
      </p:sp>
      <p:sp>
        <p:nvSpPr>
          <p:cNvPr id="215043" name="Rectangle 3"/>
          <p:cNvSpPr>
            <a:spLocks noGrp="1" noChangeArrowheads="1"/>
          </p:cNvSpPr>
          <p:nvPr>
            <p:ph type="body" idx="1"/>
          </p:nvPr>
        </p:nvSpPr>
        <p:spPr>
          <a:xfrm>
            <a:off x="838200" y="1981200"/>
            <a:ext cx="7620000" cy="4495800"/>
          </a:xfrm>
          <a:noFill/>
          <a:ln/>
        </p:spPr>
        <p:txBody>
          <a:bodyPr/>
          <a:lstStyle/>
          <a:p>
            <a:pPr>
              <a:lnSpc>
                <a:spcPct val="80000"/>
              </a:lnSpc>
            </a:pPr>
            <a:r>
              <a:rPr lang="en-US" b="0" dirty="0"/>
              <a:t>11-16/457r0 “</a:t>
            </a:r>
            <a:r>
              <a:rPr lang="en-GB" b="0" dirty="0">
                <a:latin typeface="Times New Roman" pitchFamily="18" charset="0"/>
                <a:ea typeface="MS Gothic" pitchFamily="49" charset="-128"/>
              </a:rPr>
              <a:t>802.11ak/802.1AC/STAs/APs/</a:t>
            </a:r>
            <a:r>
              <a:rPr lang="en-GB" b="0" dirty="0" err="1">
                <a:latin typeface="Times New Roman" pitchFamily="18" charset="0"/>
                <a:ea typeface="MS Gothic" pitchFamily="49" charset="-128"/>
              </a:rPr>
              <a:t>DSes</a:t>
            </a:r>
            <a:r>
              <a:rPr lang="en-GB" b="0" dirty="0">
                <a:latin typeface="Times New Roman" pitchFamily="18" charset="0"/>
                <a:ea typeface="MS Gothic" pitchFamily="49" charset="-128"/>
              </a:rPr>
              <a:t> and Convergence Functions”</a:t>
            </a:r>
            <a:r>
              <a:rPr lang="en-US" b="0" dirty="0"/>
              <a:t> Dick Roy (SRA)</a:t>
            </a:r>
          </a:p>
          <a:p>
            <a:pPr>
              <a:lnSpc>
                <a:spcPct val="80000"/>
              </a:lnSpc>
            </a:pPr>
            <a:r>
              <a:rPr lang="en-US" dirty="0" smtClean="0"/>
              <a:t>Moved</a:t>
            </a:r>
            <a:r>
              <a:rPr lang="en-US" dirty="0" smtClean="0"/>
              <a:t>, </a:t>
            </a:r>
            <a:r>
              <a:rPr lang="en-US" b="0" dirty="0" smtClean="0"/>
              <a:t>to approve the comment resolutions </a:t>
            </a:r>
            <a:r>
              <a:rPr lang="en-US" b="0" dirty="0" smtClean="0"/>
              <a:t>in 11-16/556r22 with the </a:t>
            </a:r>
            <a:r>
              <a:rPr lang="en-US" b="0" dirty="0" err="1" smtClean="0"/>
              <a:t>Resn</a:t>
            </a:r>
            <a:r>
              <a:rPr lang="en-US" b="0" dirty="0" smtClean="0"/>
              <a:t> Status column blank and the Resolution column non-blank</a:t>
            </a:r>
            <a:r>
              <a:rPr lang="en-US" dirty="0"/>
              <a:t> </a:t>
            </a:r>
            <a:r>
              <a:rPr lang="en-US" b="0" dirty="0" smtClean="0"/>
              <a:t>and </a:t>
            </a:r>
            <a:r>
              <a:rPr lang="en-US" b="0" dirty="0" smtClean="0"/>
              <a:t>direct the Editor to incorporate them into the 802.11ak Draft.</a:t>
            </a:r>
          </a:p>
          <a:p>
            <a:pPr lvl="1">
              <a:lnSpc>
                <a:spcPct val="80000"/>
              </a:lnSpc>
            </a:pPr>
            <a:r>
              <a:rPr lang="en-US" dirty="0" smtClean="0"/>
              <a:t>Mover</a:t>
            </a:r>
            <a:r>
              <a:rPr lang="en-US" dirty="0"/>
              <a:t>: </a:t>
            </a:r>
            <a:r>
              <a:rPr lang="en-US" dirty="0" smtClean="0"/>
              <a:t>Joseph Levy (</a:t>
            </a:r>
            <a:r>
              <a:rPr lang="en-US" dirty="0" err="1" smtClean="0"/>
              <a:t>Interdigital</a:t>
            </a:r>
            <a:r>
              <a:rPr lang="en-US" dirty="0" smtClean="0"/>
              <a:t>)  </a:t>
            </a:r>
          </a:p>
          <a:p>
            <a:pPr lvl="1">
              <a:lnSpc>
                <a:spcPct val="80000"/>
              </a:lnSpc>
            </a:pPr>
            <a:r>
              <a:rPr lang="en-US" dirty="0" smtClean="0"/>
              <a:t>Seconder</a:t>
            </a:r>
            <a:r>
              <a:rPr lang="en-US" dirty="0"/>
              <a:t>: </a:t>
            </a:r>
            <a:r>
              <a:rPr lang="en-US" dirty="0" smtClean="0"/>
              <a:t>Donald Eastlake (Huawei)</a:t>
            </a:r>
            <a:endParaRPr lang="en-US" dirty="0"/>
          </a:p>
          <a:p>
            <a:pPr lvl="1">
              <a:lnSpc>
                <a:spcPct val="80000"/>
              </a:lnSpc>
            </a:pPr>
            <a:r>
              <a:rPr lang="en-US" dirty="0"/>
              <a:t>Yes: </a:t>
            </a:r>
            <a:r>
              <a:rPr lang="en-US" dirty="0" smtClean="0"/>
              <a:t>2   </a:t>
            </a:r>
            <a:r>
              <a:rPr lang="en-US" dirty="0"/>
              <a:t>No: </a:t>
            </a:r>
            <a:r>
              <a:rPr lang="en-US" dirty="0" smtClean="0"/>
              <a:t>0   </a:t>
            </a:r>
            <a:r>
              <a:rPr lang="en-US" dirty="0"/>
              <a:t>Abstain: </a:t>
            </a:r>
            <a:r>
              <a:rPr lang="en-US" dirty="0" smtClean="0"/>
              <a:t>0</a:t>
            </a:r>
            <a:endParaRPr lang="en-US" dirty="0"/>
          </a:p>
          <a:p>
            <a:pPr>
              <a:lnSpc>
                <a:spcPct val="80000"/>
              </a:lnSpc>
            </a:pPr>
            <a:r>
              <a:rPr lang="en-US" b="0" dirty="0" smtClean="0"/>
              <a:t>It was noted that ther</a:t>
            </a:r>
            <a:r>
              <a:rPr lang="en-US" b="0" dirty="0" smtClean="0"/>
              <a:t>e is an ARC SC teleconference 30 March where </a:t>
            </a:r>
            <a:r>
              <a:rPr lang="en-US" b="0" dirty="0"/>
              <a:t>11-16/</a:t>
            </a:r>
            <a:r>
              <a:rPr lang="en-US" b="0" dirty="0" smtClean="0"/>
              <a:t>457r1 should be presented.</a:t>
            </a:r>
            <a:endParaRPr lang="en-US" b="0" dirty="0" smtClean="0"/>
          </a:p>
          <a:p>
            <a:pPr>
              <a:lnSpc>
                <a:spcPct val="80000"/>
              </a:lnSpc>
            </a:pPr>
            <a:r>
              <a:rPr lang="en-US" dirty="0" smtClean="0"/>
              <a:t>Adjourn </a:t>
            </a:r>
            <a:r>
              <a:rPr lang="en-US" dirty="0" err="1" smtClean="0"/>
              <a:t>TGak</a:t>
            </a:r>
            <a:endParaRPr lang="en-US" dirty="0" smtClean="0"/>
          </a:p>
          <a:p>
            <a:pPr lvl="1">
              <a:lnSpc>
                <a:spcPct val="80000"/>
              </a:lnSpc>
            </a:pPr>
            <a:endParaRPr lang="en-US" b="1" dirty="0"/>
          </a:p>
          <a:p>
            <a:pPr>
              <a:lnSpc>
                <a:spcPct val="80000"/>
              </a:lnSpc>
            </a:pPr>
            <a:endParaRPr lang="en-US" b="0" dirty="0"/>
          </a:p>
        </p:txBody>
      </p:sp>
    </p:spTree>
    <p:extLst>
      <p:ext uri="{BB962C8B-B14F-4D97-AF65-F5344CB8AC3E}">
        <p14:creationId xmlns:p14="http://schemas.microsoft.com/office/powerpoint/2010/main" val="604074830"/>
      </p:ext>
    </p:extLst>
  </p:cSld>
  <p:clrMapOvr>
    <a:masterClrMapping/>
  </p:clrMapOvr>
  <p:timing>
    <p:tnLst>
      <p:par>
        <p:cTn xmlns:p14="http://schemas.microsoft.com/office/powerpoint/2010/mai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a:t>Slide </a:t>
            </a:r>
            <a:fld id="{93622A3E-762C-A04E-8D69-CA7ECAB993F8}" type="slidenum">
              <a:rPr lang="en-US"/>
              <a:pPr/>
              <a:t>23</a:t>
            </a:fld>
            <a:endParaRPr lang="en-US"/>
          </a:p>
        </p:txBody>
      </p:sp>
      <p:sp>
        <p:nvSpPr>
          <p:cNvPr id="272386" name="Rectangle 2"/>
          <p:cNvSpPr>
            <a:spLocks noGrp="1" noChangeArrowheads="1"/>
          </p:cNvSpPr>
          <p:nvPr>
            <p:ph type="title"/>
          </p:nvPr>
        </p:nvSpPr>
        <p:spPr>
          <a:xfrm>
            <a:off x="685800" y="685800"/>
            <a:ext cx="7772400" cy="685800"/>
          </a:xfrm>
        </p:spPr>
        <p:txBody>
          <a:bodyPr/>
          <a:lstStyle/>
          <a:p>
            <a:r>
              <a:rPr lang="en-US" sz="3600">
                <a:latin typeface="Arial" charset="0"/>
                <a:cs typeface="Arial" charset="0"/>
              </a:rPr>
              <a:t>[Reference Information]</a:t>
            </a:r>
          </a:p>
        </p:txBody>
      </p:sp>
      <p:sp>
        <p:nvSpPr>
          <p:cNvPr id="272387" name="Rectangle 3"/>
          <p:cNvSpPr>
            <a:spLocks noGrp="1" noChangeArrowheads="1"/>
          </p:cNvSpPr>
          <p:nvPr>
            <p:ph type="body" idx="1"/>
          </p:nvPr>
        </p:nvSpPr>
        <p:spPr>
          <a:xfrm>
            <a:off x="685800" y="1371600"/>
            <a:ext cx="7772400" cy="5105400"/>
          </a:xfrm>
        </p:spPr>
        <p:txBody>
          <a:bodyPr/>
          <a:lstStyle/>
          <a:p>
            <a:pPr>
              <a:lnSpc>
                <a:spcPct val="80000"/>
              </a:lnSpc>
            </a:pPr>
            <a:r>
              <a:rPr lang="en-GB" dirty="0" smtClean="0"/>
              <a:t>802.11ak PAR </a:t>
            </a:r>
            <a:r>
              <a:rPr lang="en-GB" dirty="0"/>
              <a:t>and Five Criterion</a:t>
            </a:r>
          </a:p>
          <a:p>
            <a:pPr lvl="1">
              <a:lnSpc>
                <a:spcPct val="80000"/>
              </a:lnSpc>
            </a:pPr>
            <a:r>
              <a:rPr lang="en-GB" dirty="0" smtClean="0"/>
              <a:t>11-12</a:t>
            </a:r>
            <a:r>
              <a:rPr lang="en-GB" dirty="0"/>
              <a:t>/1207r1, “802.11 GLK Draft PAR”</a:t>
            </a:r>
          </a:p>
          <a:p>
            <a:pPr lvl="1">
              <a:lnSpc>
                <a:spcPct val="80000"/>
              </a:lnSpc>
            </a:pPr>
            <a:r>
              <a:rPr lang="en-GB" dirty="0" smtClean="0"/>
              <a:t>11-12</a:t>
            </a:r>
            <a:r>
              <a:rPr lang="en-GB" dirty="0"/>
              <a:t>/1208r0, “802.11 GLK Draft 5C</a:t>
            </a:r>
            <a:r>
              <a:rPr lang="en-GB" dirty="0" smtClean="0"/>
              <a:t>”</a:t>
            </a:r>
          </a:p>
          <a:p>
            <a:pPr>
              <a:lnSpc>
                <a:spcPct val="80000"/>
              </a:lnSpc>
            </a:pPr>
            <a:r>
              <a:rPr lang="en-GB" dirty="0" smtClean="0"/>
              <a:t>Draft 2.0 of 802.11ak and results of Letter Ballot 212:</a:t>
            </a:r>
          </a:p>
          <a:p>
            <a:pPr lvl="1">
              <a:lnSpc>
                <a:spcPct val="80000"/>
              </a:lnSpc>
            </a:pPr>
            <a:r>
              <a:rPr lang="en-GB" dirty="0" smtClean="0">
                <a:hlinkClick r:id="rId3"/>
              </a:rPr>
              <a:t>http://www.ieee802.org/11/private/Draft_Standards/11ak/Draft P802.11ak_D2.0.pdf</a:t>
            </a:r>
            <a:r>
              <a:rPr lang="en-GB" dirty="0" smtClean="0"/>
              <a:t> </a:t>
            </a:r>
          </a:p>
          <a:p>
            <a:pPr lvl="1">
              <a:lnSpc>
                <a:spcPct val="80000"/>
              </a:lnSpc>
            </a:pPr>
            <a:r>
              <a:rPr lang="en-GB" dirty="0" smtClean="0"/>
              <a:t>11-15/556r21, “</a:t>
            </a:r>
            <a:r>
              <a:rPr lang="en-GB" dirty="0" err="1" smtClean="0"/>
              <a:t>TGak</a:t>
            </a:r>
            <a:r>
              <a:rPr lang="en-GB" dirty="0" smtClean="0"/>
              <a:t> LB212 Comments”</a:t>
            </a:r>
            <a:endParaRPr lang="en-GB" dirty="0"/>
          </a:p>
          <a:p>
            <a:pPr>
              <a:lnSpc>
                <a:spcPct val="80000"/>
              </a:lnSpc>
            </a:pPr>
            <a:r>
              <a:rPr lang="en-GB" dirty="0" smtClean="0"/>
              <a:t>Draft 2.4 of 802.1Qbz is at</a:t>
            </a:r>
          </a:p>
          <a:p>
            <a:pPr lvl="1">
              <a:lnSpc>
                <a:spcPct val="80000"/>
              </a:lnSpc>
            </a:pPr>
            <a:r>
              <a:rPr lang="en-GB" dirty="0" smtClean="0">
                <a:hlinkClick r:id="rId4"/>
              </a:rPr>
              <a:t>http://www.ieee802.org/1/files/private/bz-drafts/d2/802-1Qbz-d2-4.pdf</a:t>
            </a:r>
            <a:endParaRPr lang="en-GB" dirty="0" smtClean="0"/>
          </a:p>
          <a:p>
            <a:pPr>
              <a:lnSpc>
                <a:spcPct val="80000"/>
              </a:lnSpc>
            </a:pPr>
            <a:r>
              <a:rPr lang="en-US" dirty="0" smtClean="0"/>
              <a:t>Draft 3.0 of 802.1AC-REV is at</a:t>
            </a:r>
          </a:p>
          <a:p>
            <a:pPr lvl="1">
              <a:lnSpc>
                <a:spcPct val="80000"/>
              </a:lnSpc>
            </a:pPr>
            <a:r>
              <a:rPr lang="en-US" dirty="0" smtClean="0">
                <a:hlinkClick r:id="rId5"/>
              </a:rPr>
              <a:t>http://www.ieee802.org/1/files/private/ac-rev-drafts/d3/802-1ac-rev-d3-0.pdf</a:t>
            </a:r>
            <a:r>
              <a:rPr lang="en-US" dirty="0" smtClean="0"/>
              <a:t> </a:t>
            </a:r>
            <a:endParaRPr lang="en-US" dirty="0"/>
          </a:p>
          <a:p>
            <a:pPr marL="457200" lvl="1" indent="0">
              <a:lnSpc>
                <a:spcPct val="80000"/>
              </a:lnSpc>
              <a:buNone/>
            </a:pPr>
            <a:r>
              <a:rPr lang="en-US" dirty="0" smtClean="0"/>
              <a:t>(You can access 802.1 drafts with the group 802.11 user name and password and vice versa.)</a:t>
            </a:r>
          </a:p>
        </p:txBody>
      </p:sp>
    </p:spTree>
  </p:cSld>
  <p:clrMapOvr>
    <a:masterClrMapping/>
  </p:clrMapOvr>
  <p:timing>
    <p:tnLst>
      <p:par>
        <p:cTn xmlns:p14="http://schemas.microsoft.com/office/powerpoint/2010/mai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ate Placeholder 3"/>
          <p:cNvSpPr>
            <a:spLocks noGrp="1"/>
          </p:cNvSpPr>
          <p:nvPr>
            <p:ph type="dt" sz="half" idx="10"/>
          </p:nvPr>
        </p:nvSpPr>
        <p:spPr/>
        <p:txBody>
          <a:bodyPr/>
          <a:lstStyle/>
          <a:p>
            <a:r>
              <a:rPr lang="en-US" smtClean="0"/>
              <a:t>March 2016</a:t>
            </a:r>
            <a:endParaRPr lang="en-US"/>
          </a:p>
        </p:txBody>
      </p:sp>
      <p:sp>
        <p:nvSpPr>
          <p:cNvPr id="6" name="Footer Placeholder 4"/>
          <p:cNvSpPr>
            <a:spLocks noGrp="1"/>
          </p:cNvSpPr>
          <p:nvPr>
            <p:ph type="ftr" sz="quarter" idx="11"/>
          </p:nvPr>
        </p:nvSpPr>
        <p:spPr/>
        <p:txBody>
          <a:bodyPr/>
          <a:lstStyle/>
          <a:p>
            <a:r>
              <a:rPr lang="en-US" smtClean="0"/>
              <a:t>Donald Eastlake 3rd, Huawei Technologies</a:t>
            </a:r>
            <a:endParaRPr lang="en-US"/>
          </a:p>
        </p:txBody>
      </p:sp>
      <p:sp>
        <p:nvSpPr>
          <p:cNvPr id="7" name="Slide Number Placeholder 5"/>
          <p:cNvSpPr>
            <a:spLocks noGrp="1"/>
          </p:cNvSpPr>
          <p:nvPr>
            <p:ph type="sldNum" sz="quarter" idx="12"/>
          </p:nvPr>
        </p:nvSpPr>
        <p:spPr/>
        <p:txBody>
          <a:bodyPr/>
          <a:lstStyle/>
          <a:p>
            <a:r>
              <a:rPr lang="en-US"/>
              <a:t>Slide </a:t>
            </a:r>
            <a:fld id="{FAD3192D-A78F-5D4B-BF63-EAFB958AE3C7}" type="slidenum">
              <a:rPr lang="en-US"/>
              <a:pPr/>
              <a:t>3</a:t>
            </a:fld>
            <a:endParaRPr lang="en-US"/>
          </a:p>
        </p:txBody>
      </p:sp>
      <p:sp>
        <p:nvSpPr>
          <p:cNvPr id="205828" name="Rectangle 4"/>
          <p:cNvSpPr>
            <a:spLocks noGrp="1" noChangeArrowheads="1"/>
          </p:cNvSpPr>
          <p:nvPr>
            <p:ph type="ctrTitle"/>
          </p:nvPr>
        </p:nvSpPr>
        <p:spPr>
          <a:xfrm>
            <a:off x="685800" y="609600"/>
            <a:ext cx="7772400" cy="609600"/>
          </a:xfrm>
        </p:spPr>
        <p:txBody>
          <a:bodyPr/>
          <a:lstStyle/>
          <a:p>
            <a:r>
              <a:rPr lang="en-US" dirty="0"/>
              <a:t>Venue</a:t>
            </a:r>
          </a:p>
        </p:txBody>
      </p:sp>
      <p:sp>
        <p:nvSpPr>
          <p:cNvPr id="205829" name="Rectangle 5"/>
          <p:cNvSpPr>
            <a:spLocks noGrp="1" noChangeArrowheads="1"/>
          </p:cNvSpPr>
          <p:nvPr>
            <p:ph type="subTitle" idx="1"/>
          </p:nvPr>
        </p:nvSpPr>
        <p:spPr>
          <a:xfrm>
            <a:off x="685800" y="5791200"/>
            <a:ext cx="7772400" cy="685800"/>
          </a:xfrm>
        </p:spPr>
        <p:txBody>
          <a:bodyPr/>
          <a:lstStyle/>
          <a:p>
            <a:r>
              <a:rPr lang="en-US" dirty="0" smtClean="0">
                <a:latin typeface="Arial"/>
                <a:cs typeface="Arial"/>
              </a:rPr>
              <a:t>Sands Venetian, Macau, China</a:t>
            </a:r>
            <a:endParaRPr lang="en-US" dirty="0">
              <a:latin typeface="Arial"/>
              <a:cs typeface="Arial"/>
            </a:endParaRPr>
          </a:p>
        </p:txBody>
      </p:sp>
      <p:pic>
        <p:nvPicPr>
          <p:cNvPr id="3" name="Picture 2"/>
          <p:cNvPicPr>
            <a:picLocks noChangeAspect="1"/>
          </p:cNvPicPr>
          <p:nvPr/>
        </p:nvPicPr>
        <p:blipFill>
          <a:blip r:embed="rId3"/>
          <a:stretch>
            <a:fillRect/>
          </a:stretch>
        </p:blipFill>
        <p:spPr>
          <a:xfrm>
            <a:off x="1371600" y="1300645"/>
            <a:ext cx="6400800" cy="4244008"/>
          </a:xfrm>
          <a:prstGeom prst="rect">
            <a:avLst/>
          </a:prstGeom>
        </p:spPr>
      </p:pic>
    </p:spTree>
  </p:cSld>
  <p:clrMapOvr>
    <a:masterClrMapping/>
  </p:clrMapOvr>
  <p:timing>
    <p:tnLst>
      <p:par>
        <p:cTn xmlns:p14="http://schemas.microsoft.com/office/powerpoint/2010/mai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600" dirty="0" err="1" smtClean="0">
                <a:latin typeface="Arial"/>
                <a:cs typeface="Arial"/>
              </a:rPr>
              <a:t>TGak</a:t>
            </a:r>
            <a:r>
              <a:rPr lang="en-US" sz="3600" dirty="0" smtClean="0">
                <a:latin typeface="Arial"/>
                <a:cs typeface="Arial"/>
              </a:rPr>
              <a:t> Timeline At Start of Meeting</a:t>
            </a:r>
            <a:endParaRPr lang="en-US" sz="3600" dirty="0">
              <a:latin typeface="Arial"/>
              <a:cs typeface="Arial"/>
            </a:endParaRPr>
          </a:p>
        </p:txBody>
      </p:sp>
      <p:sp>
        <p:nvSpPr>
          <p:cNvPr id="3" name="Content Placeholder 2"/>
          <p:cNvSpPr>
            <a:spLocks noGrp="1"/>
          </p:cNvSpPr>
          <p:nvPr>
            <p:ph idx="1"/>
          </p:nvPr>
        </p:nvSpPr>
        <p:spPr/>
        <p:txBody>
          <a:bodyPr/>
          <a:lstStyle/>
          <a:p>
            <a:pPr lvl="1">
              <a:lnSpc>
                <a:spcPct val="80000"/>
              </a:lnSpc>
            </a:pPr>
            <a:r>
              <a:rPr lang="en-US" sz="2400" b="1" dirty="0" smtClean="0">
                <a:solidFill>
                  <a:srgbClr val="008000"/>
                </a:solidFill>
                <a:latin typeface="Arial"/>
                <a:cs typeface="Arial"/>
              </a:rPr>
              <a:t>March 2015 – </a:t>
            </a:r>
            <a:r>
              <a:rPr lang="en-US" sz="2400" b="1" dirty="0">
                <a:solidFill>
                  <a:srgbClr val="008000"/>
                </a:solidFill>
                <a:latin typeface="Arial"/>
                <a:cs typeface="Arial"/>
              </a:rPr>
              <a:t>Initial WG </a:t>
            </a:r>
            <a:r>
              <a:rPr lang="en-US" sz="2400" b="1" dirty="0" smtClean="0">
                <a:solidFill>
                  <a:srgbClr val="008000"/>
                </a:solidFill>
                <a:latin typeface="Arial"/>
                <a:cs typeface="Arial"/>
              </a:rPr>
              <a:t>Letter Ballot</a:t>
            </a:r>
            <a:endParaRPr lang="en-US" sz="2400" b="1" dirty="0">
              <a:solidFill>
                <a:srgbClr val="008000"/>
              </a:solidFill>
              <a:latin typeface="Arial"/>
              <a:cs typeface="Arial"/>
            </a:endParaRPr>
          </a:p>
          <a:p>
            <a:pPr lvl="1">
              <a:lnSpc>
                <a:spcPct val="80000"/>
              </a:lnSpc>
            </a:pPr>
            <a:r>
              <a:rPr lang="en-US" sz="2400" b="1" dirty="0" smtClean="0">
                <a:solidFill>
                  <a:srgbClr val="008000"/>
                </a:solidFill>
                <a:latin typeface="Arial"/>
                <a:cs typeface="Arial"/>
              </a:rPr>
              <a:t>February 2016 – </a:t>
            </a:r>
            <a:r>
              <a:rPr lang="en-US" sz="2400" b="1" dirty="0">
                <a:solidFill>
                  <a:srgbClr val="008000"/>
                </a:solidFill>
                <a:latin typeface="Arial"/>
                <a:cs typeface="Arial"/>
              </a:rPr>
              <a:t>WG Recirculation</a:t>
            </a:r>
          </a:p>
          <a:p>
            <a:pPr lvl="1">
              <a:lnSpc>
                <a:spcPct val="80000"/>
              </a:lnSpc>
            </a:pPr>
            <a:r>
              <a:rPr lang="en-US" sz="2400" dirty="0" smtClean="0"/>
              <a:t>May 2016 – </a:t>
            </a:r>
            <a:r>
              <a:rPr lang="en-US" sz="2400" dirty="0"/>
              <a:t>Sponsor Ballot Pool Formation</a:t>
            </a:r>
          </a:p>
          <a:p>
            <a:pPr lvl="1">
              <a:lnSpc>
                <a:spcPct val="80000"/>
              </a:lnSpc>
            </a:pPr>
            <a:r>
              <a:rPr lang="en-US" sz="2400" dirty="0" smtClean="0"/>
              <a:t>July 2016 </a:t>
            </a:r>
            <a:r>
              <a:rPr lang="en-US" sz="2400" dirty="0"/>
              <a:t>– MEC/MDR Done</a:t>
            </a:r>
          </a:p>
          <a:p>
            <a:pPr lvl="1">
              <a:lnSpc>
                <a:spcPct val="80000"/>
              </a:lnSpc>
            </a:pPr>
            <a:r>
              <a:rPr lang="en-US" sz="2400" dirty="0" smtClean="0"/>
              <a:t>September 2016 </a:t>
            </a:r>
            <a:r>
              <a:rPr lang="en-US" sz="2400" dirty="0"/>
              <a:t>– Initial Sponsor Ballot</a:t>
            </a:r>
          </a:p>
          <a:p>
            <a:pPr lvl="1">
              <a:lnSpc>
                <a:spcPct val="80000"/>
              </a:lnSpc>
            </a:pPr>
            <a:r>
              <a:rPr lang="en-US" sz="2400" dirty="0" smtClean="0"/>
              <a:t>January 2017 </a:t>
            </a:r>
            <a:r>
              <a:rPr lang="en-US" sz="2400" dirty="0"/>
              <a:t>– Sponsor Recirculation</a:t>
            </a:r>
          </a:p>
          <a:p>
            <a:pPr lvl="1">
              <a:lnSpc>
                <a:spcPct val="80000"/>
              </a:lnSpc>
            </a:pPr>
            <a:r>
              <a:rPr lang="en-US" sz="2400" dirty="0" smtClean="0"/>
              <a:t>March 2017 </a:t>
            </a:r>
            <a:r>
              <a:rPr lang="en-US" sz="2400" dirty="0"/>
              <a:t>– Final WG &amp; </a:t>
            </a:r>
            <a:r>
              <a:rPr lang="en-US" sz="2400" dirty="0" err="1"/>
              <a:t>ExecComm</a:t>
            </a:r>
            <a:r>
              <a:rPr lang="en-US" sz="2400" dirty="0"/>
              <a:t> &amp; </a:t>
            </a:r>
            <a:r>
              <a:rPr lang="en-US" sz="2400" dirty="0" err="1"/>
              <a:t>RevCom</a:t>
            </a:r>
            <a:r>
              <a:rPr lang="en-US" sz="2400" dirty="0"/>
              <a:t> </a:t>
            </a:r>
            <a:r>
              <a:rPr lang="en-US" sz="2400" dirty="0" smtClean="0"/>
              <a:t>Approval</a:t>
            </a:r>
            <a:endParaRPr lang="en-US" sz="2400"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4</a:t>
            </a:fld>
            <a:endParaRPr lang="en-US"/>
          </a:p>
        </p:txBody>
      </p:sp>
    </p:spTree>
    <p:extLst>
      <p:ext uri="{BB962C8B-B14F-4D97-AF65-F5344CB8AC3E}">
        <p14:creationId xmlns:p14="http://schemas.microsoft.com/office/powerpoint/2010/main" val="927397838"/>
      </p:ext>
    </p:extLst>
  </p:cSld>
  <p:clrMapOvr>
    <a:masterClrMapping/>
  </p:clrMapOvr>
  <p:timing>
    <p:tnLst>
      <p:par>
        <p:cTn xmlns:p14="http://schemas.microsoft.com/office/powerpoint/2010/mai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0" y="1066800"/>
            <a:ext cx="7315200" cy="762000"/>
          </a:xfrm>
          <a:ln w="76200" cmpd="tri">
            <a:solidFill>
              <a:schemeClr val="tx1"/>
            </a:solidFill>
          </a:ln>
        </p:spPr>
        <p:txBody>
          <a:bodyPr/>
          <a:lstStyle/>
          <a:p>
            <a:r>
              <a:rPr lang="en-US" sz="4000" dirty="0" smtClean="0">
                <a:solidFill>
                  <a:srgbClr val="FF0000"/>
                </a:solidFill>
                <a:latin typeface="Arial"/>
                <a:cs typeface="Arial"/>
              </a:rPr>
              <a:t>REMOTE PARTICIPATION</a:t>
            </a:r>
            <a:endParaRPr lang="en-US" sz="4000" dirty="0">
              <a:solidFill>
                <a:srgbClr val="FF0000"/>
              </a:solidFill>
              <a:latin typeface="Arial"/>
              <a:cs typeface="Arial"/>
            </a:endParaRPr>
          </a:p>
        </p:txBody>
      </p:sp>
      <p:sp>
        <p:nvSpPr>
          <p:cNvPr id="3" name="Content Placeholder 2"/>
          <p:cNvSpPr>
            <a:spLocks noGrp="1"/>
          </p:cNvSpPr>
          <p:nvPr>
            <p:ph idx="1"/>
          </p:nvPr>
        </p:nvSpPr>
        <p:spPr/>
        <p:txBody>
          <a:bodyPr/>
          <a:lstStyle/>
          <a:p>
            <a:r>
              <a:rPr lang="en-US" dirty="0" smtClean="0"/>
              <a:t>By Special Dispensation of the Chair, 802.11ak is being permitted to have </a:t>
            </a:r>
            <a:r>
              <a:rPr lang="en-US" dirty="0" smtClean="0"/>
              <a:t>a few sessions </a:t>
            </a:r>
            <a:r>
              <a:rPr lang="en-US" dirty="0" smtClean="0"/>
              <a:t>with remote participation.</a:t>
            </a:r>
            <a:r>
              <a:rPr lang="en-US" dirty="0"/>
              <a:t> This permission is one time for this 802.11 WG meeting only.</a:t>
            </a:r>
            <a:endParaRPr lang="en-US" dirty="0" smtClean="0"/>
          </a:p>
          <a:p>
            <a:r>
              <a:rPr lang="en-US" dirty="0" smtClean="0"/>
              <a:t>Remote participants </a:t>
            </a:r>
            <a:r>
              <a:rPr lang="en-US" u="sng" dirty="0" smtClean="0"/>
              <a:t>cannot</a:t>
            </a:r>
            <a:r>
              <a:rPr lang="en-US" dirty="0" smtClean="0"/>
              <a:t> vote or make motions and this </a:t>
            </a:r>
            <a:r>
              <a:rPr lang="en-US" u="sng" dirty="0" smtClean="0"/>
              <a:t>does not count </a:t>
            </a:r>
            <a:r>
              <a:rPr lang="en-US" dirty="0" smtClean="0"/>
              <a:t>towards voting qualification. </a:t>
            </a:r>
          </a:p>
          <a:p>
            <a:r>
              <a:rPr lang="en-US" dirty="0" smtClean="0"/>
              <a:t>We will be using the standard 802.11 http://</a:t>
            </a:r>
            <a:r>
              <a:rPr lang="en-US" dirty="0" err="1" smtClean="0"/>
              <a:t>join.me</a:t>
            </a:r>
            <a:r>
              <a:rPr lang="en-US" dirty="0" smtClean="0"/>
              <a:t> account. Information will be mailed to the </a:t>
            </a:r>
            <a:r>
              <a:rPr lang="en-US" dirty="0" err="1" smtClean="0"/>
              <a:t>TGak</a:t>
            </a:r>
            <a:r>
              <a:rPr lang="en-US" dirty="0" smtClean="0"/>
              <a:t> mailing list.</a:t>
            </a:r>
            <a:endParaRPr lang="en-US" dirty="0"/>
          </a:p>
        </p:txBody>
      </p:sp>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5</a:t>
            </a:fld>
            <a:endParaRPr lang="en-US"/>
          </a:p>
        </p:txBody>
      </p:sp>
    </p:spTree>
    <p:extLst>
      <p:ext uri="{BB962C8B-B14F-4D97-AF65-F5344CB8AC3E}">
        <p14:creationId xmlns:p14="http://schemas.microsoft.com/office/powerpoint/2010/main" val="2297880505"/>
      </p:ext>
    </p:extLst>
  </p:cSld>
  <p:clrMapOvr>
    <a:masterClrMapping/>
  </p:clrMapOvr>
  <p:timing>
    <p:tnLst>
      <p:par>
        <p:cTn xmlns:p14="http://schemas.microsoft.com/office/powerpoint/2010/mai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smtClean="0">
                <a:latin typeface="Arial"/>
                <a:cs typeface="Arial"/>
              </a:rPr>
              <a:t>Sessions</a:t>
            </a:r>
            <a:endParaRPr lang="en-US" sz="4000" dirty="0">
              <a:latin typeface="Arial"/>
              <a:cs typeface="Aria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45788766"/>
              </p:ext>
            </p:extLst>
          </p:nvPr>
        </p:nvGraphicFramePr>
        <p:xfrm>
          <a:off x="685800" y="1828800"/>
          <a:ext cx="7696199" cy="4529009"/>
        </p:xfrm>
        <a:graphic>
          <a:graphicData uri="http://schemas.openxmlformats.org/drawingml/2006/table">
            <a:tbl>
              <a:tblPr firstRow="1" bandRow="1">
                <a:tableStyleId>{5C22544A-7EE6-4342-B048-85BDC9FD1C3A}</a:tableStyleId>
              </a:tblPr>
              <a:tblGrid>
                <a:gridCol w="1828800"/>
                <a:gridCol w="3352800"/>
                <a:gridCol w="2514599"/>
              </a:tblGrid>
              <a:tr h="438695">
                <a:tc>
                  <a:txBody>
                    <a:bodyPr/>
                    <a:lstStyle/>
                    <a:p>
                      <a:pPr algn="ctr"/>
                      <a:r>
                        <a:rPr lang="en-US" sz="2000" dirty="0" smtClean="0"/>
                        <a:t>Day</a:t>
                      </a:r>
                      <a:endParaRPr lang="en-US" sz="2000" dirty="0"/>
                    </a:p>
                  </a:txBody>
                  <a:tcPr/>
                </a:tc>
                <a:tc>
                  <a:txBody>
                    <a:bodyPr/>
                    <a:lstStyle/>
                    <a:p>
                      <a:pPr algn="ctr"/>
                      <a:r>
                        <a:rPr lang="en-US" sz="2000" dirty="0" smtClean="0"/>
                        <a:t>Time</a:t>
                      </a:r>
                      <a:endParaRPr lang="en-US" sz="2000" dirty="0"/>
                    </a:p>
                  </a:txBody>
                  <a:tcPr/>
                </a:tc>
                <a:tc>
                  <a:txBody>
                    <a:bodyPr/>
                    <a:lstStyle/>
                    <a:p>
                      <a:pPr algn="ctr"/>
                      <a:r>
                        <a:rPr lang="en-US" sz="2000" dirty="0" smtClean="0"/>
                        <a:t>Room</a:t>
                      </a:r>
                      <a:endParaRPr lang="en-US" sz="2000" dirty="0"/>
                    </a:p>
                  </a:txBody>
                  <a:tcPr/>
                </a:tc>
              </a:tr>
              <a:tr h="494759">
                <a:tc>
                  <a:txBody>
                    <a:bodyPr/>
                    <a:lstStyle/>
                    <a:p>
                      <a:r>
                        <a:rPr lang="en-US" sz="2000" strike="sngStrike" dirty="0" smtClean="0"/>
                        <a:t>Monday</a:t>
                      </a:r>
                      <a:endParaRPr lang="en-US" sz="2000" strike="sngStrike" dirty="0"/>
                    </a:p>
                  </a:txBody>
                  <a:tcPr/>
                </a:tc>
                <a:tc>
                  <a:txBody>
                    <a:bodyPr/>
                    <a:lstStyle/>
                    <a:p>
                      <a:r>
                        <a:rPr lang="en-US" sz="2000" strike="sngStrike" dirty="0" smtClean="0"/>
                        <a:t>EVE</a:t>
                      </a:r>
                      <a:r>
                        <a:rPr lang="en-US" sz="2000" strike="noStrike" dirty="0" smtClean="0"/>
                        <a:t> (Cancelled)</a:t>
                      </a:r>
                      <a:endParaRPr lang="en-US" sz="2000" strike="noStrike" dirty="0"/>
                    </a:p>
                  </a:txBody>
                  <a:tcPr/>
                </a:tc>
                <a:tc>
                  <a:txBody>
                    <a:bodyPr/>
                    <a:lstStyle/>
                    <a:p>
                      <a:r>
                        <a:rPr lang="en-US" sz="2000" strike="sngStrike" dirty="0" smtClean="0">
                          <a:latin typeface="+mn-lt"/>
                          <a:cs typeface="Arial" charset="0"/>
                        </a:rPr>
                        <a:t>TBD</a:t>
                      </a:r>
                      <a:endParaRPr lang="en-US" sz="2000" strike="sngStrike"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AM1</a:t>
                      </a:r>
                      <a:r>
                        <a:rPr lang="en-US" sz="2000" baseline="0" dirty="0" smtClean="0"/>
                        <a:t> </a:t>
                      </a:r>
                      <a:r>
                        <a:rPr lang="en-US" sz="2000" baseline="0" dirty="0" smtClean="0">
                          <a:solidFill>
                            <a:srgbClr val="FF0000"/>
                          </a:solidFill>
                        </a:rPr>
                        <a:t>(Remote Participation)</a:t>
                      </a:r>
                      <a:endParaRPr lang="en-US" sz="2000" dirty="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r>
                        <a:rPr lang="en-US" sz="2000" dirty="0" smtClean="0"/>
                        <a:t>PM1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Tuesday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PM2 </a:t>
                      </a:r>
                      <a:r>
                        <a:rPr lang="en-US" sz="2000" baseline="0" dirty="0" smtClean="0">
                          <a:solidFill>
                            <a:srgbClr val="FF0000"/>
                          </a:solidFill>
                        </a:rPr>
                        <a:t>(Remote Participation)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Wednesday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PM1 </a:t>
                      </a:r>
                      <a:r>
                        <a:rPr lang="en-US" sz="2000" baseline="0" dirty="0" smtClean="0">
                          <a:solidFill>
                            <a:srgbClr val="FF0000"/>
                          </a:solidFill>
                        </a:rPr>
                        <a:t>(Remote Participation)</a:t>
                      </a:r>
                      <a:endParaRPr lang="en-US" sz="2000" dirty="0" smtClean="0"/>
                    </a:p>
                    <a:p>
                      <a:r>
                        <a:rPr lang="en-US" sz="2000" dirty="0" smtClean="0"/>
                        <a:t>Joint with</a:t>
                      </a:r>
                      <a:r>
                        <a:rPr lang="en-US" sz="2000" baseline="0" dirty="0" smtClean="0"/>
                        <a:t> </a:t>
                      </a:r>
                      <a:r>
                        <a:rPr lang="en-US" sz="2000" baseline="0" dirty="0" smtClean="0"/>
                        <a:t>ARC</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Sicily 2402</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AM1</a:t>
                      </a:r>
                    </a:p>
                    <a:p>
                      <a:r>
                        <a:rPr lang="en-US" sz="2000" dirty="0" smtClean="0"/>
                        <a:t>Joint with</a:t>
                      </a:r>
                      <a:r>
                        <a:rPr lang="en-US" sz="2000" baseline="0" dirty="0" smtClean="0"/>
                        <a:t> ARC and 802.1</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Milan 2103-2104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r>
                        <a:rPr lang="en-US" sz="2000" dirty="0" smtClean="0"/>
                        <a:t>AM2</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r h="438695">
                <a:tc>
                  <a:txBody>
                    <a:bodyPr/>
                    <a:lstStyle/>
                    <a:p>
                      <a:r>
                        <a:rPr lang="en-US" sz="2000" dirty="0" smtClean="0"/>
                        <a:t>Thursday</a:t>
                      </a:r>
                      <a:endParaRPr lang="en-US" sz="2000"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t>PM2 </a:t>
                      </a:r>
                      <a:r>
                        <a:rPr lang="en-US" sz="2000" baseline="0" dirty="0" smtClean="0">
                          <a:solidFill>
                            <a:srgbClr val="FF0000"/>
                          </a:solidFill>
                        </a:rPr>
                        <a:t>(Remote Participation)</a:t>
                      </a:r>
                      <a:endParaRPr lang="en-US" sz="2000" dirty="0" smtClean="0">
                        <a:solidFill>
                          <a:srgbClr val="FF0000"/>
                        </a:solidFill>
                      </a:endParaRPr>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en-US" sz="2000" dirty="0" smtClean="0">
                          <a:latin typeface="+mn-lt"/>
                          <a:cs typeface="Arial" charset="0"/>
                        </a:rPr>
                        <a:t>Florence 2304 </a:t>
                      </a:r>
                      <a:endParaRPr lang="en-US" sz="2000" dirty="0" smtClean="0">
                        <a:latin typeface="+mn-lt"/>
                      </a:endParaRPr>
                    </a:p>
                  </a:txBody>
                  <a:tcPr/>
                </a:tc>
              </a:tr>
            </a:tbl>
          </a:graphicData>
        </a:graphic>
      </p:graphicFrame>
      <p:sp>
        <p:nvSpPr>
          <p:cNvPr id="4" name="Date Placeholder 3"/>
          <p:cNvSpPr>
            <a:spLocks noGrp="1"/>
          </p:cNvSpPr>
          <p:nvPr>
            <p:ph type="dt" sz="half" idx="10"/>
          </p:nvPr>
        </p:nvSpPr>
        <p:spPr/>
        <p:txBody>
          <a:bodyPr/>
          <a:lstStyle/>
          <a:p>
            <a:r>
              <a:rPr lang="en-US" smtClean="0"/>
              <a:t>March 2016</a:t>
            </a:r>
            <a:endParaRPr lang="en-US"/>
          </a:p>
        </p:txBody>
      </p:sp>
      <p:sp>
        <p:nvSpPr>
          <p:cNvPr id="5" name="Footer Placeholder 4"/>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5"/>
          <p:cNvSpPr>
            <a:spLocks noGrp="1"/>
          </p:cNvSpPr>
          <p:nvPr>
            <p:ph type="sldNum" sz="quarter" idx="12"/>
          </p:nvPr>
        </p:nvSpPr>
        <p:spPr/>
        <p:txBody>
          <a:bodyPr/>
          <a:lstStyle/>
          <a:p>
            <a:r>
              <a:rPr lang="en-US" smtClean="0"/>
              <a:t>Slide </a:t>
            </a:r>
            <a:fld id="{E07E2395-9832-434C-915E-5A5554E61FA5}" type="slidenum">
              <a:rPr lang="en-US" smtClean="0"/>
              <a:pPr/>
              <a:t>6</a:t>
            </a:fld>
            <a:endParaRPr lang="en-US"/>
          </a:p>
        </p:txBody>
      </p:sp>
    </p:spTree>
    <p:extLst>
      <p:ext uri="{BB962C8B-B14F-4D97-AF65-F5344CB8AC3E}">
        <p14:creationId xmlns:p14="http://schemas.microsoft.com/office/powerpoint/2010/main" val="4249385698"/>
      </p:ext>
    </p:extLst>
  </p:cSld>
  <p:clrMapOvr>
    <a:masterClrMapping/>
  </p:clrMapOvr>
  <p:timing>
    <p:tnLst>
      <p:par>
        <p:cTn xmlns:p14="http://schemas.microsoft.com/office/powerpoint/2010/mai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7</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dirty="0"/>
              <a:t>Call meeting to </a:t>
            </a:r>
            <a:r>
              <a:rPr lang="en-US" dirty="0" smtClean="0"/>
              <a:t>order at 08:25</a:t>
            </a:r>
          </a:p>
          <a:p>
            <a:pPr lvl="1">
              <a:lnSpc>
                <a:spcPct val="80000"/>
              </a:lnSpc>
            </a:pPr>
            <a:r>
              <a:rPr lang="en-US" u="sng" dirty="0" smtClean="0">
                <a:solidFill>
                  <a:srgbClr val="FF0000"/>
                </a:solidFill>
              </a:rPr>
              <a:t>Remote participation allowed for this session. See Slide </a:t>
            </a:r>
            <a:r>
              <a:rPr lang="en-US" u="sng" dirty="0" smtClean="0">
                <a:solidFill>
                  <a:srgbClr val="FF0000"/>
                </a:solidFill>
              </a:rPr>
              <a:t>5.</a:t>
            </a:r>
            <a:endParaRPr lang="en-US" u="sng" dirty="0" smtClean="0">
              <a:solidFill>
                <a:srgbClr val="FF0000"/>
              </a:solidFill>
            </a:endParaRPr>
          </a:p>
          <a:p>
            <a:pPr lvl="2">
              <a:lnSpc>
                <a:spcPct val="80000"/>
              </a:lnSpc>
            </a:pPr>
            <a:r>
              <a:rPr lang="en-US" dirty="0" smtClean="0"/>
              <a:t>Remote Participants: Philippe Klein (Broadcom), Richard Roy (SRA)</a:t>
            </a:r>
          </a:p>
          <a:p>
            <a:pPr>
              <a:lnSpc>
                <a:spcPct val="80000"/>
              </a:lnSpc>
            </a:pPr>
            <a:r>
              <a:rPr lang="en-US" b="0" dirty="0"/>
              <a:t>Appointment of </a:t>
            </a:r>
            <a:r>
              <a:rPr lang="en-US" b="0" dirty="0" smtClean="0"/>
              <a:t>Secretary</a:t>
            </a:r>
          </a:p>
          <a:p>
            <a:pPr lvl="1">
              <a:lnSpc>
                <a:spcPct val="80000"/>
              </a:lnSpc>
            </a:pPr>
            <a:r>
              <a:rPr lang="en-US" dirty="0" smtClean="0"/>
              <a:t>Donald Eastlake (Huawei) will take notes.</a:t>
            </a:r>
            <a:endParaRPr lang="en-US" b="0" dirty="0"/>
          </a:p>
          <a:p>
            <a:pPr>
              <a:lnSpc>
                <a:spcPct val="80000"/>
              </a:lnSpc>
            </a:pPr>
            <a:r>
              <a:rPr lang="en-US" b="0" dirty="0"/>
              <a:t>Review of IEEE 802 and 802.11 Policies and Procedures on Intellectual Property, Inappropriate Topics, Etc</a:t>
            </a:r>
            <a:r>
              <a:rPr lang="en-US" b="0" dirty="0" smtClean="0"/>
              <a:t>.</a:t>
            </a:r>
          </a:p>
          <a:p>
            <a:pPr lvl="1">
              <a:lnSpc>
                <a:spcPct val="80000"/>
              </a:lnSpc>
            </a:pPr>
            <a:r>
              <a:rPr lang="en-US" dirty="0" smtClean="0"/>
              <a:t>No response to call for potentially essential patents.</a:t>
            </a:r>
            <a:endParaRPr lang="en-US" b="0" dirty="0"/>
          </a:p>
          <a:p>
            <a:pPr>
              <a:lnSpc>
                <a:spcPct val="80000"/>
              </a:lnSpc>
            </a:pPr>
            <a:r>
              <a:rPr lang="en-US" b="0" dirty="0"/>
              <a:t>Attendance Recording </a:t>
            </a:r>
            <a:r>
              <a:rPr lang="en-US" b="0" dirty="0" smtClean="0"/>
              <a:t>Reminder</a:t>
            </a:r>
            <a:endParaRPr lang="en-US" b="0" dirty="0"/>
          </a:p>
          <a:p>
            <a:pPr>
              <a:lnSpc>
                <a:spcPct val="80000"/>
              </a:lnSpc>
            </a:pPr>
            <a:r>
              <a:rPr lang="en-US" b="0" dirty="0" smtClean="0"/>
              <a:t>Agenda approved.</a:t>
            </a:r>
          </a:p>
          <a:p>
            <a:pPr>
              <a:lnSpc>
                <a:spcPct val="80000"/>
              </a:lnSpc>
            </a:pPr>
            <a:r>
              <a:rPr lang="en-US" b="0" dirty="0" smtClean="0"/>
              <a:t>Which other 11ak sessions should allow remote participation?</a:t>
            </a:r>
          </a:p>
          <a:p>
            <a:pPr lvl="1">
              <a:lnSpc>
                <a:spcPct val="80000"/>
              </a:lnSpc>
            </a:pPr>
            <a:r>
              <a:rPr lang="en-US" dirty="0" smtClean="0"/>
              <a:t>PM2 sessions Tuesday and Thursday.</a:t>
            </a:r>
            <a:endParaRPr lang="en-US" b="0" dirty="0" smtClean="0"/>
          </a:p>
          <a:p>
            <a:pPr>
              <a:lnSpc>
                <a:spcPct val="80000"/>
              </a:lnSpc>
            </a:pPr>
            <a:endParaRPr lang="en-US" b="0" dirty="0"/>
          </a:p>
        </p:txBody>
      </p:sp>
    </p:spTree>
    <p:extLst>
      <p:ext uri="{BB962C8B-B14F-4D97-AF65-F5344CB8AC3E}">
        <p14:creationId xmlns:p14="http://schemas.microsoft.com/office/powerpoint/2010/main" val="2543566092"/>
      </p:ext>
    </p:extLst>
  </p:cSld>
  <p:clrMapOvr>
    <a:masterClrMapping/>
  </p:clrMapOvr>
  <p:timing>
    <p:tnLst>
      <p:par>
        <p:cTn xmlns:p14="http://schemas.microsoft.com/office/powerpoint/2010/mai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4"/>
          <p:cNvSpPr>
            <a:spLocks noGrp="1"/>
          </p:cNvSpPr>
          <p:nvPr>
            <p:ph type="dt" sz="half" idx="10"/>
          </p:nvPr>
        </p:nvSpPr>
        <p:spPr/>
        <p:txBody>
          <a:bodyPr/>
          <a:lstStyle/>
          <a:p>
            <a:r>
              <a:rPr lang="en-US" smtClean="0"/>
              <a:t>March 2016</a:t>
            </a:r>
            <a:endParaRPr lang="en-US"/>
          </a:p>
        </p:txBody>
      </p:sp>
      <p:sp>
        <p:nvSpPr>
          <p:cNvPr id="5" name="Footer Placeholder 5"/>
          <p:cNvSpPr>
            <a:spLocks noGrp="1"/>
          </p:cNvSpPr>
          <p:nvPr>
            <p:ph type="ftr" sz="quarter" idx="11"/>
          </p:nvPr>
        </p:nvSpPr>
        <p:spPr/>
        <p:txBody>
          <a:bodyPr/>
          <a:lstStyle/>
          <a:p>
            <a:r>
              <a:rPr lang="en-US" smtClean="0"/>
              <a:t>Donald Eastlake 3rd, Huawei Technologies</a:t>
            </a:r>
            <a:endParaRPr lang="en-US"/>
          </a:p>
        </p:txBody>
      </p:sp>
      <p:sp>
        <p:nvSpPr>
          <p:cNvPr id="6" name="Slide Number Placeholder 6"/>
          <p:cNvSpPr>
            <a:spLocks noGrp="1"/>
          </p:cNvSpPr>
          <p:nvPr>
            <p:ph type="sldNum" sz="quarter" idx="12"/>
          </p:nvPr>
        </p:nvSpPr>
        <p:spPr/>
        <p:txBody>
          <a:bodyPr/>
          <a:lstStyle/>
          <a:p>
            <a:r>
              <a:rPr lang="en-US"/>
              <a:t>Slide </a:t>
            </a:r>
            <a:fld id="{F1620625-C7EE-1E42-AB09-090160D67E26}" type="slidenum">
              <a:rPr lang="en-US"/>
              <a:pPr/>
              <a:t>8</a:t>
            </a:fld>
            <a:endParaRPr lang="en-US"/>
          </a:p>
        </p:txBody>
      </p:sp>
      <p:sp>
        <p:nvSpPr>
          <p:cNvPr id="117762" name="Rectangle 2"/>
          <p:cNvSpPr>
            <a:spLocks noGrp="1" noChangeArrowheads="1"/>
          </p:cNvSpPr>
          <p:nvPr>
            <p:ph type="title"/>
          </p:nvPr>
        </p:nvSpPr>
        <p:spPr>
          <a:noFill/>
          <a:ln/>
        </p:spPr>
        <p:txBody>
          <a:bodyPr/>
          <a:lstStyle/>
          <a:p>
            <a:r>
              <a:rPr lang="en-US" sz="4000" dirty="0" smtClean="0">
                <a:latin typeface="Arial" charset="0"/>
                <a:cs typeface="Arial" charset="0"/>
              </a:rPr>
              <a:t>Tuesday</a:t>
            </a:r>
            <a:r>
              <a:rPr lang="en-US" sz="4400" dirty="0" smtClean="0">
                <a:latin typeface="Arial" charset="0"/>
                <a:cs typeface="Arial" charset="0"/>
              </a:rPr>
              <a:t>, </a:t>
            </a:r>
            <a:r>
              <a:rPr lang="en-US" sz="4000" dirty="0" smtClean="0">
                <a:latin typeface="Arial" charset="0"/>
                <a:cs typeface="Arial" charset="0"/>
              </a:rPr>
              <a:t>15 March 2016</a:t>
            </a:r>
            <a:r>
              <a:rPr lang="en-US" dirty="0">
                <a:latin typeface="Arial" charset="0"/>
                <a:cs typeface="Arial" charset="0"/>
              </a:rPr>
              <a:t/>
            </a:r>
            <a:br>
              <a:rPr lang="en-US" dirty="0">
                <a:latin typeface="Arial" charset="0"/>
                <a:cs typeface="Arial" charset="0"/>
              </a:rPr>
            </a:br>
            <a:r>
              <a:rPr lang="en-US" dirty="0" smtClean="0">
                <a:latin typeface="Arial" charset="0"/>
                <a:cs typeface="Arial" charset="0"/>
              </a:rPr>
              <a:t>08:00– 10:</a:t>
            </a:r>
            <a:r>
              <a:rPr lang="en-US" dirty="0">
                <a:latin typeface="Arial" charset="0"/>
                <a:cs typeface="Arial" charset="0"/>
              </a:rPr>
              <a:t>00, Florence 2304 Room, L1</a:t>
            </a:r>
            <a:endParaRPr lang="en-US" dirty="0">
              <a:latin typeface="Arial" charset="0"/>
            </a:endParaRPr>
          </a:p>
        </p:txBody>
      </p:sp>
      <p:sp>
        <p:nvSpPr>
          <p:cNvPr id="117763" name="Rectangle 3"/>
          <p:cNvSpPr>
            <a:spLocks noGrp="1" noChangeArrowheads="1"/>
          </p:cNvSpPr>
          <p:nvPr>
            <p:ph type="body" sz="half" idx="1"/>
          </p:nvPr>
        </p:nvSpPr>
        <p:spPr>
          <a:xfrm>
            <a:off x="685800" y="1905000"/>
            <a:ext cx="7924800" cy="4572000"/>
          </a:xfrm>
          <a:noFill/>
          <a:ln/>
        </p:spPr>
        <p:txBody>
          <a:bodyPr/>
          <a:lstStyle/>
          <a:p>
            <a:pPr>
              <a:lnSpc>
                <a:spcPct val="80000"/>
              </a:lnSpc>
            </a:pPr>
            <a:r>
              <a:rPr lang="en-US" b="0" dirty="0"/>
              <a:t>Presentations and discussion to resolve comments and improve the </a:t>
            </a:r>
            <a:r>
              <a:rPr lang="en-US" b="0" dirty="0" err="1"/>
              <a:t>TGak</a:t>
            </a:r>
            <a:r>
              <a:rPr lang="en-US" b="0" dirty="0"/>
              <a:t> </a:t>
            </a:r>
            <a:r>
              <a:rPr lang="en-US" b="0" dirty="0" smtClean="0"/>
              <a:t>Draft</a:t>
            </a:r>
          </a:p>
          <a:p>
            <a:pPr lvl="1">
              <a:lnSpc>
                <a:spcPct val="80000"/>
              </a:lnSpc>
            </a:pPr>
            <a:r>
              <a:rPr lang="en-US" dirty="0" smtClean="0"/>
              <a:t>Richard Roy (SRA) lead a discussion of some ideas based on changes in architecture that would simplify many of the diagrams in 11-14/562r4. 11-16/251r3 was also discussed to a limited extent. Everyone involved agreed to go off and think about it and discuss during later sessions.</a:t>
            </a:r>
            <a:endParaRPr lang="en-US" b="0" dirty="0"/>
          </a:p>
          <a:p>
            <a:pPr>
              <a:lnSpc>
                <a:spcPct val="80000"/>
              </a:lnSpc>
            </a:pPr>
            <a:r>
              <a:rPr lang="en-US" dirty="0" smtClean="0"/>
              <a:t>Recess </a:t>
            </a:r>
            <a:r>
              <a:rPr lang="en-US" dirty="0"/>
              <a:t>until 13:30 </a:t>
            </a:r>
            <a:r>
              <a:rPr lang="en-US" dirty="0" smtClean="0"/>
              <a:t>today</a:t>
            </a:r>
            <a:endParaRPr lang="en-US" dirty="0"/>
          </a:p>
          <a:p>
            <a:pPr>
              <a:lnSpc>
                <a:spcPct val="80000"/>
              </a:lnSpc>
            </a:pPr>
            <a:endParaRPr lang="en-US" b="0" dirty="0"/>
          </a:p>
        </p:txBody>
      </p:sp>
    </p:spTree>
    <p:extLst>
      <p:ext uri="{BB962C8B-B14F-4D97-AF65-F5344CB8AC3E}">
        <p14:creationId xmlns:p14="http://schemas.microsoft.com/office/powerpoint/2010/main" val="3556338055"/>
      </p:ext>
    </p:extLst>
  </p:cSld>
  <p:clrMapOvr>
    <a:masterClrMapping/>
  </p:clrMapOvr>
  <p:timing>
    <p:tnLst>
      <p:par>
        <p:cTn xmlns:p14="http://schemas.microsoft.com/office/powerpoint/2010/mai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365125" y="274638"/>
            <a:ext cx="8458200" cy="1143000"/>
          </a:xfrm>
        </p:spPr>
        <p:txBody>
          <a:bodyPr/>
          <a:lstStyle/>
          <a:p>
            <a:r>
              <a:rPr lang="en-US" dirty="0">
                <a:latin typeface="Times New Roman" charset="0"/>
              </a:rPr>
              <a:t>Participants, Patents, and Duty to Inform</a:t>
            </a:r>
          </a:p>
        </p:txBody>
      </p:sp>
      <p:sp>
        <p:nvSpPr>
          <p:cNvPr id="17411" name="Rectangle 3"/>
          <p:cNvSpPr>
            <a:spLocks noChangeArrowheads="1"/>
          </p:cNvSpPr>
          <p:nvPr/>
        </p:nvSpPr>
        <p:spPr bwMode="auto">
          <a:xfrm>
            <a:off x="533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p>
            <a:pPr algn="ctr"/>
            <a:endParaRPr lang="en-US" b="1" u="sng">
              <a:solidFill>
                <a:srgbClr val="000099"/>
              </a:solidFill>
              <a:latin typeface="Helvetica" charset="0"/>
            </a:endParaRPr>
          </a:p>
        </p:txBody>
      </p:sp>
      <p:sp>
        <p:nvSpPr>
          <p:cNvPr id="17412" name="Rectangle 4"/>
          <p:cNvSpPr>
            <a:spLocks noChangeArrowheads="1"/>
          </p:cNvSpPr>
          <p:nvPr/>
        </p:nvSpPr>
        <p:spPr bwMode="auto">
          <a:xfrm>
            <a:off x="457200" y="1371600"/>
            <a:ext cx="83058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marL="230188" indent="-230188">
              <a:lnSpc>
                <a:spcPct val="80000"/>
              </a:lnSpc>
              <a:spcBef>
                <a:spcPct val="20000"/>
              </a:spcBef>
              <a:buClr>
                <a:srgbClr val="CC3300"/>
              </a:buClr>
              <a:buSzPct val="50000"/>
              <a:buFont typeface="Monotype Sorts" charset="0"/>
              <a:buChar char="l"/>
            </a:pPr>
            <a:endParaRPr lang="en-US" sz="500" u="sng" dirty="0">
              <a:solidFill>
                <a:srgbClr val="FF0000"/>
              </a:solidFill>
              <a:latin typeface="Arial" charset="0"/>
            </a:endParaRPr>
          </a:p>
          <a:p>
            <a:pPr marL="285750" indent="-285750">
              <a:buFont typeface="Wingdings" charset="2"/>
              <a:buChar char="Ø"/>
            </a:pPr>
            <a:r>
              <a:rPr lang="en-US" sz="1600" b="1" dirty="0" smtClean="0">
                <a:latin typeface="Arial" charset="0"/>
              </a:rPr>
              <a:t>All </a:t>
            </a:r>
            <a:r>
              <a:rPr lang="en-US" sz="1600" b="1" dirty="0">
                <a:latin typeface="Arial" charset="0"/>
              </a:rPr>
              <a:t>participants in this meeting have certain obligations under the IEEE-SA Patent Policy. </a:t>
            </a:r>
            <a:endParaRPr lang="en-US" sz="1600" b="1" dirty="0" smtClean="0">
              <a:latin typeface="Arial" charset="0"/>
            </a:endParaRPr>
          </a:p>
          <a:p>
            <a:pPr marL="285750" indent="-285750">
              <a:buFont typeface="Arial"/>
              <a:buChar char="•"/>
            </a:pPr>
            <a:r>
              <a:rPr lang="en-US" sz="1600" b="1" dirty="0" smtClean="0">
                <a:solidFill>
                  <a:srgbClr val="003399"/>
                </a:solidFill>
                <a:latin typeface="Arial" charset="0"/>
              </a:rPr>
              <a:t>Participants </a:t>
            </a:r>
            <a:r>
              <a:rPr lang="en-US" sz="1600" b="1" dirty="0">
                <a:solidFill>
                  <a:srgbClr val="003399"/>
                </a:solidFill>
                <a:latin typeface="Arial" charset="0"/>
              </a:rPr>
              <a:t>[Note: </a:t>
            </a:r>
            <a:r>
              <a:rPr lang="en-GB" sz="1600" b="1" dirty="0">
                <a:solidFill>
                  <a:srgbClr val="003399"/>
                </a:solidFill>
                <a:latin typeface="Arial" charset="0"/>
              </a:rPr>
              <a:t>Quoted text excerpted from IEEE-SA Standards Board Bylaws </a:t>
            </a:r>
            <a:r>
              <a:rPr lang="en-GB" sz="1600" b="1" dirty="0" err="1">
                <a:solidFill>
                  <a:srgbClr val="003399"/>
                </a:solidFill>
                <a:latin typeface="Arial" charset="0"/>
              </a:rPr>
              <a:t>subclause</a:t>
            </a:r>
            <a:r>
              <a:rPr lang="en-GB" sz="1600" b="1" dirty="0">
                <a:solidFill>
                  <a:srgbClr val="003399"/>
                </a:solidFill>
                <a:latin typeface="Arial" charset="0"/>
              </a:rPr>
              <a:t> 6.2</a:t>
            </a:r>
            <a:r>
              <a:rPr lang="en-US" sz="1600" b="1" dirty="0">
                <a:solidFill>
                  <a:srgbClr val="003399"/>
                </a:solidFill>
                <a:latin typeface="Arial" charset="0"/>
              </a:rPr>
              <a:t>]</a:t>
            </a:r>
            <a:r>
              <a:rPr lang="en-US" sz="1600" b="1" dirty="0" smtClean="0">
                <a:solidFill>
                  <a:srgbClr val="003399"/>
                </a:solidFill>
                <a:latin typeface="Arial" charset="0"/>
              </a:rPr>
              <a: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a:t>
            </a:r>
            <a:r>
              <a:rPr lang="en-US" sz="1600" b="1" dirty="0" smtClean="0">
                <a:solidFill>
                  <a:srgbClr val="003399"/>
                </a:solidFill>
                <a:latin typeface="Arial" charset="0"/>
              </a:rPr>
              <a:t>represent.</a:t>
            </a:r>
          </a:p>
          <a:p>
            <a:pPr marL="742950" lvl="1" indent="-285750">
              <a:buFont typeface="Arial"/>
              <a:buChar char="•"/>
            </a:pPr>
            <a:r>
              <a:rPr lang="en-US" sz="1600" b="1" dirty="0" smtClean="0">
                <a:solidFill>
                  <a:srgbClr val="003399"/>
                </a:solidFill>
                <a:latin typeface="Arial" charset="0"/>
              </a:rPr>
              <a:t>“</a:t>
            </a:r>
            <a:r>
              <a:rPr lang="en-US" sz="1600" b="1" dirty="0">
                <a:solidFill>
                  <a:srgbClr val="003399"/>
                </a:solidFill>
                <a:latin typeface="Arial" charset="0"/>
              </a:rPr>
              <a:t>Should inform the IEEE (or cause the IEEE to be informed)” of the identity of “any other holders of potential Essential Patent Claims” (that is, third parties that are not affiliated with the participant, with the participant’s employer, or with anyone else that the participant is from or otherwise represents</a:t>
            </a:r>
            <a:r>
              <a:rPr lang="en-US" sz="1600" b="1" dirty="0" smtClean="0">
                <a:solidFill>
                  <a:srgbClr val="003399"/>
                </a:solidFill>
                <a:latin typeface="Arial" charset="0"/>
              </a:rPr>
              <a:t>)</a:t>
            </a:r>
          </a:p>
          <a:p>
            <a:pPr marL="285750" indent="-285750">
              <a:buFont typeface="Arial"/>
              <a:buChar char="•"/>
            </a:pPr>
            <a:r>
              <a:rPr lang="en-US" sz="1600" b="1" dirty="0" smtClean="0">
                <a:solidFill>
                  <a:srgbClr val="003399"/>
                </a:solidFill>
                <a:latin typeface="Arial" charset="0"/>
              </a:rPr>
              <a:t>The </a:t>
            </a:r>
            <a:r>
              <a:rPr lang="en-US" sz="1600" b="1" dirty="0">
                <a:solidFill>
                  <a:srgbClr val="003399"/>
                </a:solidFill>
                <a:latin typeface="Arial" charset="0"/>
              </a:rPr>
              <a:t>above does not apply if the patent claim is already the subject of an Accepted Letter of Assurance that applies to the proposed standard(s) under consideration by this </a:t>
            </a:r>
            <a:r>
              <a:rPr lang="en-US" sz="1600" b="1" dirty="0" smtClean="0">
                <a:solidFill>
                  <a:srgbClr val="003399"/>
                </a:solidFill>
                <a:latin typeface="Arial" charset="0"/>
              </a:rPr>
              <a:t>group</a:t>
            </a:r>
          </a:p>
          <a:p>
            <a:pPr marL="285750" indent="-285750">
              <a:buFont typeface="Arial"/>
              <a:buChar char="•"/>
            </a:pPr>
            <a:r>
              <a:rPr lang="en-US" sz="1600" b="1" dirty="0" smtClean="0">
                <a:solidFill>
                  <a:srgbClr val="003399"/>
                </a:solidFill>
                <a:latin typeface="Arial" charset="0"/>
              </a:rPr>
              <a:t>Early </a:t>
            </a:r>
            <a:r>
              <a:rPr lang="en-US" sz="1600" b="1" dirty="0">
                <a:solidFill>
                  <a:srgbClr val="003399"/>
                </a:solidFill>
                <a:latin typeface="Arial" charset="0"/>
              </a:rPr>
              <a:t>identification of holders of potential Essential Patent Claims is strongly </a:t>
            </a:r>
            <a:r>
              <a:rPr lang="en-US" sz="1600" b="1" dirty="0" smtClean="0">
                <a:solidFill>
                  <a:srgbClr val="003399"/>
                </a:solidFill>
                <a:latin typeface="Arial" charset="0"/>
              </a:rPr>
              <a:t>encouraged</a:t>
            </a:r>
          </a:p>
          <a:p>
            <a:pPr marL="285750" indent="-285750">
              <a:buFont typeface="Arial"/>
              <a:buChar char="•"/>
            </a:pPr>
            <a:r>
              <a:rPr lang="en-US" sz="1600" b="1" dirty="0" smtClean="0">
                <a:solidFill>
                  <a:srgbClr val="003399"/>
                </a:solidFill>
                <a:latin typeface="Arial" charset="0"/>
              </a:rPr>
              <a:t>No </a:t>
            </a:r>
            <a:r>
              <a:rPr lang="en-US" sz="1600" b="1" dirty="0">
                <a:solidFill>
                  <a:srgbClr val="003399"/>
                </a:solidFill>
                <a:latin typeface="Arial" charset="0"/>
              </a:rPr>
              <a:t>duty to perform a patent search</a:t>
            </a:r>
            <a:endParaRPr lang="en-US" sz="1600" dirty="0">
              <a:latin typeface="Arial" charset="0"/>
            </a:endParaRPr>
          </a:p>
          <a:p>
            <a:pPr marL="230188" indent="-230188">
              <a:spcBef>
                <a:spcPct val="20000"/>
              </a:spcBef>
              <a:buClr>
                <a:srgbClr val="CC3300"/>
              </a:buClr>
              <a:buSzPct val="50000"/>
              <a:buFont typeface="Monotype Sorts" charset="0"/>
              <a:buChar char="l"/>
            </a:pPr>
            <a:endParaRPr lang="en-GB" sz="1600" b="1" dirty="0">
              <a:solidFill>
                <a:srgbClr val="000099"/>
              </a:solidFill>
              <a:latin typeface="Arial" charset="0"/>
            </a:endParaRPr>
          </a:p>
        </p:txBody>
      </p:sp>
      <p:sp>
        <p:nvSpPr>
          <p:cNvPr id="17413" name="Date Placeholder 4"/>
          <p:cNvSpPr>
            <a:spLocks noGrp="1"/>
          </p:cNvSpPr>
          <p:nvPr>
            <p:ph type="dt" sz="quarter" idx="10"/>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800" smtClean="0"/>
              <a:t>March 2016</a:t>
            </a:r>
            <a:endParaRPr lang="en-US" sz="1800"/>
          </a:p>
        </p:txBody>
      </p:sp>
      <p:sp>
        <p:nvSpPr>
          <p:cNvPr id="1741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Slide </a:t>
            </a:r>
            <a:fld id="{62F37B4C-7187-734C-BADF-C261D9DB3F43}" type="slidenum">
              <a:rPr lang="en-US"/>
              <a:pPr/>
              <a:t>9</a:t>
            </a:fld>
            <a:endParaRPr lang="en-US"/>
          </a:p>
        </p:txBody>
      </p:sp>
      <p:sp>
        <p:nvSpPr>
          <p:cNvPr id="17415" name="Footer Placeholder 6"/>
          <p:cNvSpPr>
            <a:spLocks noGrp="1"/>
          </p:cNvSpPr>
          <p:nvPr>
            <p:ph type="ftr" sz="quarter" idx="1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1200">
                <a:solidFill>
                  <a:schemeClr val="tx1"/>
                </a:solidFill>
                <a:latin typeface="Times New Roman" charset="0"/>
                <a:ea typeface="ＭＳ Ｐゴシック" charset="0"/>
              </a:defRPr>
            </a:lvl1pPr>
            <a:lvl2pPr marL="742950" indent="-285750">
              <a:defRPr sz="1200">
                <a:solidFill>
                  <a:schemeClr val="tx1"/>
                </a:solidFill>
                <a:latin typeface="Times New Roman" charset="0"/>
                <a:ea typeface="ＭＳ Ｐゴシック" charset="0"/>
              </a:defRPr>
            </a:lvl2pPr>
            <a:lvl3pPr marL="1143000" indent="-228600">
              <a:defRPr sz="1200">
                <a:solidFill>
                  <a:schemeClr val="tx1"/>
                </a:solidFill>
                <a:latin typeface="Times New Roman" charset="0"/>
                <a:ea typeface="ＭＳ Ｐゴシック" charset="0"/>
              </a:defRPr>
            </a:lvl3pPr>
            <a:lvl4pPr marL="1600200" indent="-228600">
              <a:defRPr sz="1200">
                <a:solidFill>
                  <a:schemeClr val="tx1"/>
                </a:solidFill>
                <a:latin typeface="Times New Roman" charset="0"/>
                <a:ea typeface="ＭＳ Ｐゴシック" charset="0"/>
              </a:defRPr>
            </a:lvl4pPr>
            <a:lvl5pPr marL="2057400" indent="-22860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mtClean="0"/>
              <a:t>Donald Eastlake 3rd, Huawei Technologies</a:t>
            </a:r>
            <a:endParaRPr lang="en-US"/>
          </a:p>
        </p:txBody>
      </p:sp>
    </p:spTree>
    <p:extLst>
      <p:ext uri="{BB962C8B-B14F-4D97-AF65-F5344CB8AC3E}">
        <p14:creationId xmlns:p14="http://schemas.microsoft.com/office/powerpoint/2010/main" val="2595989812"/>
      </p:ext>
    </p:extLst>
  </p:cSld>
  <p:clrMapOvr>
    <a:masterClrMapping/>
  </p:clrMapOvr>
  <p:transition xmlns:p14="http://schemas.microsoft.com/office/powerpoint/2010/main"/>
  <p:timing>
    <p:tnLst>
      <p:par>
        <p:cTn xmlns:p14="http://schemas.microsoft.com/office/powerpoint/2010/mai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ＭＳ Ｐゴシック"/>
        <a:cs typeface=""/>
      </a:majorFont>
      <a:minorFont>
        <a:latin typeface="Times New Roman"/>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blurRad="63500" dist="38099" dir="2700000" algn="ctr" rotWithShape="0">
                  <a:schemeClr val="bg2">
                    <a:alpha val="74998"/>
                  </a:schemeClr>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charset="0"/>
            <a:ea typeface="ＭＳ Ｐゴシック"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97427</TotalTime>
  <Words>2607</Words>
  <Application>Microsoft Macintosh PowerPoint</Application>
  <PresentationFormat>On-screen Show (4:3)</PresentationFormat>
  <Paragraphs>383</Paragraphs>
  <Slides>23</Slides>
  <Notes>22</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802-11-Submission</vt:lpstr>
      <vt:lpstr>March 2016 802.11ak Agenda</vt:lpstr>
      <vt:lpstr>IEEE 802.11ak/GLK: Enhancements For Transit Links Within Bridged Networks</vt:lpstr>
      <vt:lpstr>Venue</vt:lpstr>
      <vt:lpstr>TGak Timeline At Start of Meeting</vt:lpstr>
      <vt:lpstr>REMOTE PARTICIPATION</vt:lpstr>
      <vt:lpstr>Sessions</vt:lpstr>
      <vt:lpstr>Tuesday, 15 March 2016 08:00– 10:00, Florence 2304 Room, L1</vt:lpstr>
      <vt:lpstr>Tuesday, 15 March 2016 08:00– 10:00, Florence 2304 Room, L1</vt:lpstr>
      <vt:lpstr>Participants, Patents, and Duty to Inform</vt:lpstr>
      <vt:lpstr>Patent Related Links</vt:lpstr>
      <vt:lpstr>Call for Potentially Essential Patents</vt:lpstr>
      <vt:lpstr>Other Guidelines for IEEE WG Meetings</vt:lpstr>
      <vt:lpstr>Tuesday, 15 March 2016 13:30 – 15:30, Florence 2304 Room, L1</vt:lpstr>
      <vt:lpstr>Tuesday, 15 March 2016 13:30 – 15:30, Florence 2304 Room, L1</vt:lpstr>
      <vt:lpstr>Tuesday, 15 March 2016 16:00 – 18:00, Florence 2304 Room, L1</vt:lpstr>
      <vt:lpstr>Tuesday, 15 March 2016 16:00 – 18:00, Florence 2304 Room, L1</vt:lpstr>
      <vt:lpstr>Wednesday, 16 March 2016 13:30 – 15:30, Sicily 2402 Room, L1</vt:lpstr>
      <vt:lpstr>Thursday, 17 March 2016 08:00 – 10:00, Milan 2103-2104 Room, L1</vt:lpstr>
      <vt:lpstr>Thursday, 17 March 2016 08:00 – 10:00, Milan 2103-2104 Room, L1</vt:lpstr>
      <vt:lpstr>Thursday, 17 March 2016 10:30 – 12:30, Florence 2304 Room, L1</vt:lpstr>
      <vt:lpstr>Thursday, 17 March 2016 16:00 – 18:00, Florence 2304 Room, L1</vt:lpstr>
      <vt:lpstr>Thursday, 17 March 2016 16:00 – 18:00, Florence 2304 Room, L1</vt:lpstr>
      <vt:lpstr>[Reference Information]</vt:lpstr>
    </vt:vector>
  </TitlesOfParts>
  <Company>Huawei Technologies</Company>
  <LinksUpToDate>false</LinksUpToDate>
  <SharedDoc>false</SharedDoc>
  <HyperlinkBase/>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September 2014 802.11ak Agenda</dc:title>
  <dc:creator>Donald Eastlake 3rd</dc:creator>
  <dc:description>Donald Eastlake, Huawei Technologies</dc:description>
  <cp:lastModifiedBy>Donald Eastlake</cp:lastModifiedBy>
  <cp:revision>1133</cp:revision>
  <cp:lastPrinted>1998-02-10T13:28:06Z</cp:lastPrinted>
  <dcterms:created xsi:type="dcterms:W3CDTF">2006-12-04T03:46:13Z</dcterms:created>
  <dcterms:modified xsi:type="dcterms:W3CDTF">2016-03-17T10:01:22Z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sflag">
    <vt:lpwstr>1431624824</vt:lpwstr>
  </property>
</Properties>
</file>