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69" r:id="rId2"/>
    <p:sldId id="271" r:id="rId3"/>
    <p:sldId id="358" r:id="rId4"/>
    <p:sldId id="460" r:id="rId5"/>
    <p:sldId id="548" r:id="rId6"/>
    <p:sldId id="443" r:id="rId7"/>
    <p:sldId id="528" r:id="rId8"/>
    <p:sldId id="549" r:id="rId9"/>
    <p:sldId id="470" r:id="rId10"/>
    <p:sldId id="471" r:id="rId11"/>
    <p:sldId id="472" r:id="rId12"/>
    <p:sldId id="474" r:id="rId13"/>
    <p:sldId id="518" r:id="rId14"/>
    <p:sldId id="550" r:id="rId15"/>
    <p:sldId id="535" r:id="rId16"/>
    <p:sldId id="551" r:id="rId17"/>
    <p:sldId id="552" r:id="rId18"/>
    <p:sldId id="533" r:id="rId19"/>
    <p:sldId id="430" r:id="rId20"/>
    <p:sldId id="513" r:id="rId21"/>
    <p:sldId id="546" r:id="rId22"/>
    <p:sldId id="493" r:id="rId23"/>
    <p:sldId id="544" r:id="rId24"/>
    <p:sldId id="39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84" d="100"/>
          <a:sy n="84" d="100"/>
        </p:scale>
        <p:origin x="-104" y="-12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6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P802.11-16/0229r8</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P802.11-16/0229r8</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P802.11-16/0229r8</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P802.11-16/0229r8</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P802.11-16/0229r8</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P802.11-16/0229r8</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P802.11-16/0229r8</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P802.11-16/0229r8</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P802.11-16/0229r8</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P802.11-16/0229r8</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18</a:t>
            </a:fld>
            <a:endParaRPr lang="en-US"/>
          </a:p>
        </p:txBody>
      </p:sp>
    </p:spTree>
    <p:extLst>
      <p:ext uri="{BB962C8B-B14F-4D97-AF65-F5344CB8AC3E}">
        <p14:creationId xmlns:p14="http://schemas.microsoft.com/office/powerpoint/2010/main" val="25006098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P802.11-16/0229r8</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P802.11-16/0229r8</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P802.11-16/0229r8</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P802.11-16/0229r8</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P802.11-16/0229r8</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P802.11-16/0229r8</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P802.11-16/0229r8</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P802.11-16/0229r8</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P802.11-16/0229r8</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P802.11-16/0229r8</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P802.11-16/0229r8</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P802.11-16/0229r8</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P802.11-16/0229r8</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0229r8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2.0.pdf" TargetMode="External"/><Relationship Id="rId4" Type="http://schemas.openxmlformats.org/officeDocument/2006/relationships/hyperlink" Target="http://www.ieee802.org/1/files/private/bz-drafts/d2/802-1Qbz-d2-4.pdf" TargetMode="External"/><Relationship Id="rId5" Type="http://schemas.openxmlformats.org/officeDocument/2006/relationships/hyperlink" Target="http://www.ieee802.org/1/files/private/ac-rev-drafts/d3/802-1ac-rev-d3-0.pdf" TargetMode="Externa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2016-03-15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Donald Eastlake (Huawei) took notes.</a:t>
            </a:r>
            <a:endParaRPr lang="en-US" b="0" dirty="0" smtClean="0"/>
          </a:p>
          <a:p>
            <a:pPr>
              <a:lnSpc>
                <a:spcPct val="80000"/>
              </a:lnSpc>
            </a:pPr>
            <a:r>
              <a:rPr lang="en-US" b="0" dirty="0" smtClean="0"/>
              <a:t>Call for essential patents</a:t>
            </a:r>
          </a:p>
          <a:p>
            <a:pPr lvl="1">
              <a:lnSpc>
                <a:spcPct val="80000"/>
              </a:lnSpc>
            </a:pPr>
            <a:r>
              <a:rPr lang="en-US" dirty="0" smtClean="0"/>
              <a:t>No response.</a:t>
            </a:r>
            <a:endParaRPr lang="en-US" b="0" dirty="0"/>
          </a:p>
          <a:p>
            <a:pPr>
              <a:lnSpc>
                <a:spcPct val="80000"/>
              </a:lnSpc>
            </a:pPr>
            <a:r>
              <a:rPr lang="en-US" b="0" dirty="0" smtClean="0"/>
              <a:t>Attendance </a:t>
            </a:r>
            <a:r>
              <a:rPr lang="en-US" b="0" dirty="0"/>
              <a:t>Recording Reminder</a:t>
            </a:r>
          </a:p>
          <a:p>
            <a:pPr>
              <a:lnSpc>
                <a:spcPct val="80000"/>
              </a:lnSpc>
            </a:pPr>
            <a:r>
              <a:rPr lang="en-US" b="0" dirty="0" smtClean="0"/>
              <a:t>Agenda approved unanimously.</a:t>
            </a:r>
          </a:p>
          <a:p>
            <a:pPr>
              <a:lnSpc>
                <a:spcPct val="80000"/>
              </a:lnSpc>
            </a:pPr>
            <a:r>
              <a:rPr lang="en-US" dirty="0"/>
              <a:t>Moved, </a:t>
            </a:r>
            <a:r>
              <a:rPr lang="en-US" b="0" dirty="0"/>
              <a:t>to approve 11-16/189r0 as the minutes of the Atlanta </a:t>
            </a:r>
            <a:r>
              <a:rPr lang="en-US" b="0" dirty="0" err="1"/>
              <a:t>TGak</a:t>
            </a:r>
            <a:r>
              <a:rPr lang="en-US" b="0" dirty="0"/>
              <a:t> meeting in January.</a:t>
            </a:r>
          </a:p>
          <a:p>
            <a:pPr lvl="1">
              <a:lnSpc>
                <a:spcPct val="80000"/>
              </a:lnSpc>
            </a:pPr>
            <a:r>
              <a:rPr lang="en-US" dirty="0" smtClean="0"/>
              <a:t>Approved by unanimous consent.</a:t>
            </a:r>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Moved, </a:t>
            </a:r>
            <a:r>
              <a:rPr lang="en-US" b="0" dirty="0"/>
              <a:t>to approve the minutes of teleconferences since January:</a:t>
            </a:r>
          </a:p>
          <a:p>
            <a:pPr lvl="1">
              <a:lnSpc>
                <a:spcPct val="80000"/>
              </a:lnSpc>
            </a:pPr>
            <a:r>
              <a:rPr lang="en-US" dirty="0"/>
              <a:t>11-16/258r0 “11ak </a:t>
            </a:r>
            <a:r>
              <a:rPr lang="en-US" dirty="0" err="1"/>
              <a:t>Telecon</a:t>
            </a:r>
            <a:r>
              <a:rPr lang="en-US" dirty="0"/>
              <a:t> Minutes 20150201”</a:t>
            </a:r>
          </a:p>
          <a:p>
            <a:pPr lvl="1">
              <a:lnSpc>
                <a:spcPct val="80000"/>
              </a:lnSpc>
            </a:pPr>
            <a:r>
              <a:rPr lang="en-US" dirty="0"/>
              <a:t>11-16/259r0 “11ak </a:t>
            </a:r>
            <a:r>
              <a:rPr lang="en-US" dirty="0" err="1"/>
              <a:t>Telecon</a:t>
            </a:r>
            <a:r>
              <a:rPr lang="en-US" dirty="0"/>
              <a:t> Minutes 20150208”</a:t>
            </a:r>
          </a:p>
          <a:p>
            <a:pPr lvl="1">
              <a:lnSpc>
                <a:spcPct val="80000"/>
              </a:lnSpc>
            </a:pPr>
            <a:r>
              <a:rPr lang="en-US" dirty="0"/>
              <a:t>11-16/306r0 “11ak </a:t>
            </a:r>
            <a:r>
              <a:rPr lang="en-US" dirty="0" err="1"/>
              <a:t>Telecon</a:t>
            </a:r>
            <a:r>
              <a:rPr lang="en-US" dirty="0"/>
              <a:t> Minutes 20150222”</a:t>
            </a:r>
          </a:p>
          <a:p>
            <a:pPr lvl="1">
              <a:lnSpc>
                <a:spcPct val="80000"/>
              </a:lnSpc>
            </a:pPr>
            <a:r>
              <a:rPr lang="en-US" dirty="0"/>
              <a:t>11=16/307r0 “11ak </a:t>
            </a:r>
            <a:r>
              <a:rPr lang="en-US" dirty="0" err="1"/>
              <a:t>Telecon</a:t>
            </a:r>
            <a:r>
              <a:rPr lang="en-US" dirty="0"/>
              <a:t> Minutes 20150229”</a:t>
            </a:r>
          </a:p>
          <a:p>
            <a:pPr lvl="1">
              <a:lnSpc>
                <a:spcPct val="80000"/>
              </a:lnSpc>
            </a:pPr>
            <a:r>
              <a:rPr lang="en-US" dirty="0" smtClean="0"/>
              <a:t>Approved unanimously.</a:t>
            </a:r>
            <a:endParaRPr lang="en-US" dirty="0"/>
          </a:p>
          <a:p>
            <a:pPr>
              <a:lnSpc>
                <a:spcPct val="80000"/>
              </a:lnSpc>
            </a:pPr>
            <a:r>
              <a:rPr lang="en-US" b="0" dirty="0"/>
              <a:t>Review Re-circulation LB218 re-circulation ballot comments on Draft D2.0, 11-15/556r21</a:t>
            </a:r>
            <a:r>
              <a:rPr lang="en-US" b="0" dirty="0" smtClean="0"/>
              <a:t>.</a:t>
            </a:r>
          </a:p>
          <a:p>
            <a:pPr lvl="1">
              <a:lnSpc>
                <a:spcPct val="80000"/>
              </a:lnSpc>
            </a:pPr>
            <a:r>
              <a:rPr lang="en-US" dirty="0" smtClean="0"/>
              <a:t>Review of some of the new Editorial comments from LB218.</a:t>
            </a:r>
            <a:endParaRPr lang="en-US" b="0" dirty="0"/>
          </a:p>
          <a:p>
            <a:pPr>
              <a:lnSpc>
                <a:spcPct val="80000"/>
              </a:lnSpc>
            </a:pPr>
            <a:r>
              <a:rPr lang="en-US" dirty="0" smtClean="0"/>
              <a:t>Recess </a:t>
            </a:r>
            <a:r>
              <a:rPr lang="en-US" dirty="0"/>
              <a:t>until 16:00 today</a:t>
            </a:r>
          </a:p>
        </p:txBody>
      </p:sp>
    </p:spTree>
    <p:extLst>
      <p:ext uri="{BB962C8B-B14F-4D97-AF65-F5344CB8AC3E}">
        <p14:creationId xmlns:p14="http://schemas.microsoft.com/office/powerpoint/2010/main" val="300971198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lvl="1">
              <a:lnSpc>
                <a:spcPct val="80000"/>
              </a:lnSpc>
            </a:pPr>
            <a:r>
              <a:rPr lang="en-US" u="sng" dirty="0">
                <a:solidFill>
                  <a:srgbClr val="FF0000"/>
                </a:solidFill>
              </a:rPr>
              <a:t>Remote participation allowed for this session. See </a:t>
            </a:r>
            <a:r>
              <a:rPr lang="en-US" u="sng" dirty="0" smtClean="0">
                <a:solidFill>
                  <a:srgbClr val="FF0000"/>
                </a:solidFill>
              </a:rPr>
              <a:t>Slide </a:t>
            </a:r>
            <a:r>
              <a:rPr lang="en-US" u="sng" dirty="0">
                <a:solidFill>
                  <a:srgbClr val="FF0000"/>
                </a:solidFill>
              </a:rPr>
              <a:t>5</a:t>
            </a:r>
            <a:r>
              <a:rPr lang="en-US" u="sng" dirty="0" smtClean="0">
                <a:solidFill>
                  <a:srgbClr val="FF0000"/>
                </a:solidFill>
              </a:rPr>
              <a:t>.</a:t>
            </a:r>
            <a:endParaRPr lang="en-US" u="sng" dirty="0">
              <a:solidFill>
                <a:srgbClr val="FF0000"/>
              </a:solidFill>
            </a:endParaRPr>
          </a:p>
          <a:p>
            <a:pPr lvl="2">
              <a:lnSpc>
                <a:spcPct val="80000"/>
              </a:lnSpc>
            </a:pPr>
            <a:r>
              <a:rPr lang="en-US" dirty="0"/>
              <a:t>Remote Participants: Philippe Klein (Broadcom</a:t>
            </a:r>
            <a:r>
              <a:rPr lang="en-US" dirty="0" smtClean="0"/>
              <a:t>), Richard Roy (SRA)</a:t>
            </a:r>
            <a:endParaRPr lang="en-US" dirty="0"/>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smtClean="0"/>
              <a:t>Agenda approved by unanimous consent.</a:t>
            </a:r>
          </a:p>
          <a:p>
            <a:pPr>
              <a:lnSpc>
                <a:spcPct val="80000"/>
              </a:lnSpc>
            </a:pPr>
            <a:r>
              <a:rPr lang="en-US" b="0" dirty="0" smtClean="0"/>
              <a:t>Discussion of scheduling for architecture issues resolution:</a:t>
            </a:r>
          </a:p>
          <a:p>
            <a:pPr lvl="1">
              <a:lnSpc>
                <a:spcPct val="80000"/>
              </a:lnSpc>
            </a:pPr>
            <a:r>
              <a:rPr lang="en-US" dirty="0" smtClean="0"/>
              <a:t>Goal: make the ARC session tomorrow PM1 a joint ARC &amp; </a:t>
            </a:r>
            <a:r>
              <a:rPr lang="en-US" dirty="0" err="1" smtClean="0"/>
              <a:t>TGak</a:t>
            </a:r>
            <a:r>
              <a:rPr lang="en-US" dirty="0" smtClean="0"/>
              <a:t> session to discuss these issues. The Chair of </a:t>
            </a:r>
            <a:r>
              <a:rPr lang="en-US" dirty="0" err="1" smtClean="0"/>
              <a:t>TGak</a:t>
            </a:r>
            <a:r>
              <a:rPr lang="en-US" dirty="0" smtClean="0"/>
              <a:t> will ask the Chair of ARC if this can be done.</a:t>
            </a:r>
            <a:endParaRPr lang="en-US" b="0"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of agenda for Thursday morning joint meeting and </a:t>
            </a:r>
            <a:r>
              <a:rPr lang="en-US" b="0" dirty="0" smtClean="0"/>
              <a:t>teleconferences</a:t>
            </a:r>
          </a:p>
          <a:p>
            <a:pPr lvl="1">
              <a:lnSpc>
                <a:spcPct val="80000"/>
              </a:lnSpc>
            </a:pPr>
            <a:r>
              <a:rPr lang="en-US" b="0" dirty="0" smtClean="0"/>
              <a:t>Teleconferences:</a:t>
            </a:r>
            <a:br>
              <a:rPr lang="en-US" b="0" dirty="0" smtClean="0"/>
            </a:br>
            <a:r>
              <a:rPr lang="en-US" b="0" dirty="0" smtClean="0"/>
              <a:t>	March 28, April 18, Aril 25, </a:t>
            </a:r>
            <a:r>
              <a:rPr lang="en-US" b="0" dirty="0" smtClean="0"/>
              <a:t>and May </a:t>
            </a:r>
            <a:r>
              <a:rPr lang="en-US" b="0" dirty="0" smtClean="0"/>
              <a:t>2</a:t>
            </a:r>
            <a:r>
              <a:rPr lang="en-US" b="0" dirty="0" smtClean="0"/>
              <a:t>,</a:t>
            </a:r>
          </a:p>
          <a:p>
            <a:pPr marL="457200" lvl="1" indent="0">
              <a:lnSpc>
                <a:spcPct val="80000"/>
              </a:lnSpc>
              <a:buNone/>
            </a:pPr>
            <a:r>
              <a:rPr lang="en-US" b="0" dirty="0" smtClean="0"/>
              <a:t>	Mondays at 10am Eastern US time</a:t>
            </a:r>
          </a:p>
          <a:p>
            <a:pPr lvl="1">
              <a:lnSpc>
                <a:spcPct val="80000"/>
              </a:lnSpc>
            </a:pPr>
            <a:r>
              <a:rPr lang="en-US" dirty="0" smtClean="0"/>
              <a:t>Architecture related to the DS, ESS, etc.</a:t>
            </a:r>
            <a:endParaRPr lang="en-US" b="0" dirty="0"/>
          </a:p>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lvl="1">
              <a:lnSpc>
                <a:spcPct val="80000"/>
              </a:lnSpc>
            </a:pPr>
            <a:r>
              <a:rPr lang="en-US" dirty="0" smtClean="0"/>
              <a:t>Further discussion of architecture related to 11-14/562r4 lead by Dick Roy.</a:t>
            </a:r>
            <a:endParaRPr lang="en-US" b="0" dirty="0"/>
          </a:p>
          <a:p>
            <a:pPr>
              <a:lnSpc>
                <a:spcPct val="80000"/>
              </a:lnSpc>
            </a:pPr>
            <a:r>
              <a:rPr lang="en-US" dirty="0" smtClean="0"/>
              <a:t>Recess until 08:00 Thursday</a:t>
            </a:r>
            <a:r>
              <a:rPr lang="en-US" dirty="0"/>
              <a:t> </a:t>
            </a:r>
            <a:r>
              <a:rPr lang="en-US" dirty="0" smtClean="0"/>
              <a:t>(or possibly 13:30 Wednesday for joint meeting with ARC)</a:t>
            </a:r>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a:t>
            </a:r>
            <a:r>
              <a:rPr lang="en-US" sz="4400" dirty="0" smtClean="0">
                <a:latin typeface="Arial" charset="0"/>
                <a:cs typeface="Arial" charset="0"/>
              </a:rPr>
              <a:t>, </a:t>
            </a:r>
            <a:r>
              <a:rPr lang="en-US" sz="4000" dirty="0" smtClean="0">
                <a:latin typeface="Arial" charset="0"/>
                <a:cs typeface="Arial" charset="0"/>
              </a:rPr>
              <a:t>16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a:t>
            </a:r>
            <a:r>
              <a:rPr lang="en-US" dirty="0" smtClean="0">
                <a:latin typeface="Arial" charset="0"/>
                <a:cs typeface="Arial" charset="0"/>
              </a:rPr>
              <a:t>Sicily 2402 </a:t>
            </a:r>
            <a:r>
              <a:rPr lang="en-US" dirty="0">
                <a:latin typeface="Arial" charset="0"/>
                <a:cs typeface="Arial" charset="0"/>
              </a:rPr>
              <a:t>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Call </a:t>
            </a:r>
            <a:r>
              <a:rPr lang="en-US" dirty="0" smtClean="0"/>
              <a:t>joint meeting with ARC SC to </a:t>
            </a:r>
            <a:r>
              <a:rPr lang="en-US" dirty="0"/>
              <a:t>order</a:t>
            </a:r>
          </a:p>
          <a:p>
            <a:pPr lvl="1">
              <a:lnSpc>
                <a:spcPct val="80000"/>
              </a:lnSpc>
            </a:pPr>
            <a:r>
              <a:rPr lang="en-US" u="sng" dirty="0">
                <a:solidFill>
                  <a:srgbClr val="FF0000"/>
                </a:solidFill>
              </a:rPr>
              <a:t>Remote participation allowed for this </a:t>
            </a:r>
            <a:r>
              <a:rPr lang="en-US" u="sng" dirty="0" smtClean="0">
                <a:solidFill>
                  <a:srgbClr val="FF0000"/>
                </a:solidFill>
              </a:rPr>
              <a:t>joint session</a:t>
            </a:r>
            <a:r>
              <a:rPr lang="en-US" u="sng" dirty="0">
                <a:solidFill>
                  <a:srgbClr val="FF0000"/>
                </a:solidFill>
              </a:rPr>
              <a:t>. See Slide </a:t>
            </a:r>
            <a:r>
              <a:rPr lang="en-US" u="sng" dirty="0" smtClean="0">
                <a:solidFill>
                  <a:srgbClr val="FF0000"/>
                </a:solidFill>
              </a:rPr>
              <a:t>5.</a:t>
            </a:r>
            <a:endParaRPr lang="en-US" u="sng" dirty="0">
              <a:solidFill>
                <a:srgbClr val="FF0000"/>
              </a:solidFill>
            </a:endParaRPr>
          </a:p>
          <a:p>
            <a:pPr lvl="2">
              <a:lnSpc>
                <a:spcPct val="80000"/>
              </a:lnSpc>
            </a:pPr>
            <a:r>
              <a:rPr lang="en-US" dirty="0"/>
              <a:t>Remote Participants: Philippe Klein (Broadcom), Richard Roy (SRA)</a:t>
            </a:r>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 See 11-16/236r3</a:t>
            </a:r>
            <a:endParaRPr lang="en-US" b="0" dirty="0"/>
          </a:p>
          <a:p>
            <a:pPr>
              <a:lnSpc>
                <a:spcPct val="80000"/>
              </a:lnSpc>
            </a:pPr>
            <a:r>
              <a:rPr lang="en-US" b="0" dirty="0" smtClean="0"/>
              <a:t>See 802.11 ARC SC </a:t>
            </a:r>
            <a:r>
              <a:rPr lang="en-US" b="0" dirty="0" err="1" smtClean="0"/>
              <a:t>minues</a:t>
            </a:r>
            <a:endParaRPr lang="en-US" b="0" dirty="0" smtClean="0"/>
          </a:p>
          <a:p>
            <a:pPr>
              <a:lnSpc>
                <a:spcPct val="80000"/>
              </a:lnSpc>
            </a:pPr>
            <a:r>
              <a:rPr lang="en-US" dirty="0" smtClean="0"/>
              <a:t>Recess </a:t>
            </a:r>
            <a:r>
              <a:rPr lang="en-US" dirty="0" smtClean="0"/>
              <a:t>until 08:00 Thursday</a:t>
            </a:r>
          </a:p>
        </p:txBody>
      </p:sp>
    </p:spTree>
    <p:extLst>
      <p:ext uri="{BB962C8B-B14F-4D97-AF65-F5344CB8AC3E}">
        <p14:creationId xmlns:p14="http://schemas.microsoft.com/office/powerpoint/2010/main" val="386544693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latin typeface="Arial"/>
                <a:cs typeface="Arial"/>
              </a:rPr>
              <a:t>Submissions </a:t>
            </a:r>
            <a:r>
              <a:rPr lang="en-US" dirty="0" smtClean="0">
                <a:latin typeface="Arial"/>
                <a:cs typeface="Arial"/>
              </a:rPr>
              <a:t>List</a:t>
            </a:r>
            <a:endParaRPr lang="en-US" dirty="0">
              <a:latin typeface="Arial"/>
              <a:cs typeface="Arial"/>
            </a:endParaRPr>
          </a:p>
        </p:txBody>
      </p:sp>
      <p:sp>
        <p:nvSpPr>
          <p:cNvPr id="8" name="Content Placeholder 7"/>
          <p:cNvSpPr>
            <a:spLocks noGrp="1"/>
          </p:cNvSpPr>
          <p:nvPr>
            <p:ph idx="1"/>
          </p:nvPr>
        </p:nvSpPr>
        <p:spPr>
          <a:xfrm>
            <a:off x="685800" y="1600200"/>
            <a:ext cx="7772400" cy="4495800"/>
          </a:xfrm>
        </p:spPr>
        <p:txBody>
          <a:bodyPr/>
          <a:lstStyle/>
          <a:p>
            <a:r>
              <a:rPr lang="en-US" sz="2000" b="0" dirty="0" smtClean="0"/>
              <a:t>11-16/251r2 </a:t>
            </a:r>
            <a:r>
              <a:rPr lang="en-US" sz="2000" dirty="0" smtClean="0"/>
              <a:t>“</a:t>
            </a:r>
            <a:r>
              <a:rPr lang="en-US" sz="2000" dirty="0"/>
              <a:t>GLK ESS </a:t>
            </a:r>
            <a:r>
              <a:rPr lang="en-US" sz="2000" dirty="0" smtClean="0"/>
              <a:t>Removal”</a:t>
            </a:r>
            <a:r>
              <a:rPr lang="en-US" sz="2000" b="0" dirty="0" smtClean="0"/>
              <a:t> Philippe Klein (Broadcom)</a:t>
            </a:r>
          </a:p>
          <a:p>
            <a:r>
              <a:rPr lang="en-US" sz="2000" b="0" dirty="0" smtClean="0"/>
              <a:t>11-16/251r3 </a:t>
            </a:r>
            <a:r>
              <a:rPr lang="en-US" sz="2000" dirty="0" smtClean="0"/>
              <a:t>“</a:t>
            </a:r>
            <a:r>
              <a:rPr lang="en-US" sz="2000" dirty="0"/>
              <a:t>Fig 4-13b &amp; 4-</a:t>
            </a:r>
            <a:r>
              <a:rPr lang="en-US" sz="2000" dirty="0" smtClean="0"/>
              <a:t>13c” </a:t>
            </a:r>
            <a:r>
              <a:rPr lang="en-US" sz="2000" b="0" dirty="0" smtClean="0"/>
              <a:t>Philippe Klein (Broadcom)</a:t>
            </a:r>
          </a:p>
          <a:p>
            <a:endParaRPr lang="en-US" sz="2000" b="0" dirty="0"/>
          </a:p>
        </p:txBody>
      </p:sp>
      <p:sp>
        <p:nvSpPr>
          <p:cNvPr id="5" name="Date Placeholder 4"/>
          <p:cNvSpPr>
            <a:spLocks noGrp="1"/>
          </p:cNvSpPr>
          <p:nvPr>
            <p:ph type="dt" sz="half" idx="10"/>
          </p:nvPr>
        </p:nvSpPr>
        <p:spPr/>
        <p:txBody>
          <a:bodyPr/>
          <a:lstStyle/>
          <a:p>
            <a:r>
              <a:rPr lang="en-US" smtClean="0"/>
              <a:t>March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18</a:t>
            </a:fld>
            <a:endParaRPr lang="en-US"/>
          </a:p>
        </p:txBody>
      </p:sp>
    </p:spTree>
    <p:extLst>
      <p:ext uri="{BB962C8B-B14F-4D97-AF65-F5344CB8AC3E}">
        <p14:creationId xmlns:p14="http://schemas.microsoft.com/office/powerpoint/2010/main" val="252101853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charset="0"/>
                <a:cs typeface="Arial" charset="0"/>
              </a:rPr>
              <a:t>Milan 2103-2104 Room, L1</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t>
            </a:r>
            <a:r>
              <a:rPr lang="en-US" altLang="ja-JP" b="0" dirty="0" smtClean="0">
                <a:cs typeface="ＭＳ Ｐゴシック" charset="0"/>
              </a:rPr>
              <a:t>Agenda</a:t>
            </a:r>
            <a:endParaRPr lang="en-US" altLang="ja-JP" b="0" dirty="0" smtClean="0">
              <a:cs typeface="ＭＳ Ｐゴシック" charset="0"/>
            </a:endParaRPr>
          </a:p>
          <a:p>
            <a:pPr>
              <a:lnSpc>
                <a:spcPct val="80000"/>
              </a:lnSpc>
            </a:pPr>
            <a:r>
              <a:rPr lang="en-GB" b="0" dirty="0"/>
              <a:t>802.11ak </a:t>
            </a:r>
            <a:r>
              <a:rPr lang="en-GB" b="0" dirty="0" smtClean="0"/>
              <a:t>status</a:t>
            </a:r>
          </a:p>
          <a:p>
            <a:pPr lvl="1">
              <a:lnSpc>
                <a:spcPct val="80000"/>
              </a:lnSpc>
            </a:pPr>
            <a:r>
              <a:rPr lang="en-GB" dirty="0" smtClean="0"/>
              <a:t>Has passed 1</a:t>
            </a:r>
            <a:r>
              <a:rPr lang="en-GB" baseline="30000" dirty="0" smtClean="0"/>
              <a:t>st</a:t>
            </a:r>
            <a:r>
              <a:rPr lang="en-GB" dirty="0" smtClean="0"/>
              <a:t> WG Recirculation Ballot with 91.1% approval, about 340 comments.</a:t>
            </a:r>
            <a:endParaRPr lang="en-GB" b="0" dirty="0" smtClean="0"/>
          </a:p>
          <a:p>
            <a:pPr>
              <a:lnSpc>
                <a:spcPct val="80000"/>
              </a:lnSpc>
            </a:pPr>
            <a:r>
              <a:rPr lang="en-GB" b="0" dirty="0" smtClean="0"/>
              <a:t>802.1Qbz </a:t>
            </a:r>
            <a:r>
              <a:rPr lang="en-GB" b="0" dirty="0" smtClean="0"/>
              <a:t>status</a:t>
            </a:r>
          </a:p>
          <a:p>
            <a:pPr lvl="1">
              <a:lnSpc>
                <a:spcPct val="80000"/>
              </a:lnSpc>
            </a:pPr>
            <a:r>
              <a:rPr lang="en-GB" dirty="0" smtClean="0"/>
              <a:t>Has had a clean Sponsor Recirculation Ballot. Expect to send to REVCOM today.</a:t>
            </a:r>
            <a:endParaRPr lang="en-GB" b="0" dirty="0" smtClean="0"/>
          </a:p>
          <a:p>
            <a:pPr>
              <a:lnSpc>
                <a:spcPct val="80000"/>
              </a:lnSpc>
            </a:pPr>
            <a:r>
              <a:rPr lang="en-GB" b="0" dirty="0" smtClean="0"/>
              <a:t>802.1AC </a:t>
            </a:r>
            <a:r>
              <a:rPr lang="en-GB" b="0" dirty="0" smtClean="0"/>
              <a:t>status</a:t>
            </a:r>
          </a:p>
          <a:p>
            <a:pPr lvl="1">
              <a:lnSpc>
                <a:spcPct val="80000"/>
              </a:lnSpc>
            </a:pPr>
            <a:r>
              <a:rPr lang="en-GB" dirty="0" smtClean="0"/>
              <a:t>Being held up by Ethernet assignment which is being held up by lack of a technical consultant to the IEEE RAC.</a:t>
            </a: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Macau, China</a:t>
            </a:r>
          </a:p>
          <a:p>
            <a:pPr algn="ctr">
              <a:lnSpc>
                <a:spcPct val="90000"/>
              </a:lnSpc>
              <a:buFontTx/>
              <a:buNone/>
            </a:pPr>
            <a:r>
              <a:rPr lang="en-US" sz="2800" dirty="0" smtClean="0">
                <a:latin typeface="Arial" charset="0"/>
              </a:rPr>
              <a:t>14-17 March,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March 2016</a:t>
            </a:r>
            <a:br>
              <a:rPr lang="en-US" sz="4000" dirty="0" smtClean="0">
                <a:latin typeface="Arial" charset="0"/>
                <a:cs typeface="Arial" charset="0"/>
              </a:rPr>
            </a:br>
            <a:r>
              <a:rPr lang="en-US" dirty="0" smtClean="0">
                <a:latin typeface="Arial" charset="0"/>
                <a:cs typeface="Arial" charset="0"/>
              </a:rPr>
              <a:t>08:00 – 10:</a:t>
            </a:r>
            <a:r>
              <a:rPr lang="en-US" dirty="0">
                <a:latin typeface="Arial" charset="0"/>
                <a:cs typeface="Arial" charset="0"/>
              </a:rPr>
              <a:t>00, </a:t>
            </a:r>
            <a:r>
              <a:rPr lang="en-US" sz="2800" dirty="0">
                <a:latin typeface="Arial" charset="0"/>
                <a:cs typeface="Arial" charset="0"/>
              </a:rPr>
              <a:t>Milan 2103-2104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May 2016 802.11 </a:t>
            </a:r>
            <a:r>
              <a:rPr lang="en-US" dirty="0"/>
              <a:t>meeting on </a:t>
            </a:r>
            <a:r>
              <a:rPr lang="en-US" dirty="0" smtClean="0"/>
              <a:t>Mar</a:t>
            </a:r>
            <a:r>
              <a:rPr lang="en-US" dirty="0" smtClean="0"/>
              <a:t>ch </a:t>
            </a:r>
            <a:r>
              <a:rPr lang="en-US" dirty="0"/>
              <a:t>28, April 18, Aril 25, and May </a:t>
            </a:r>
            <a:r>
              <a:rPr lang="en-US" dirty="0" smtClean="0"/>
              <a:t>2</a:t>
            </a:r>
            <a:r>
              <a:rPr lang="en-US" dirty="0"/>
              <a:t> </a:t>
            </a:r>
            <a:r>
              <a:rPr lang="en-US" dirty="0" smtClean="0"/>
              <a:t>at 10am Eastern </a:t>
            </a:r>
            <a:r>
              <a:rPr lang="en-US" dirty="0"/>
              <a:t>US </a:t>
            </a:r>
            <a:r>
              <a:rPr lang="en-US" dirty="0" smtClean="0"/>
              <a:t>time.</a:t>
            </a:r>
          </a:p>
          <a:p>
            <a:pPr lvl="1">
              <a:lnSpc>
                <a:spcPct val="80000"/>
              </a:lnSpc>
            </a:pPr>
            <a:r>
              <a:rPr lang="en-US" dirty="0" smtClean="0"/>
              <a:t>Approved by unanimous consent.</a:t>
            </a:r>
            <a:endParaRPr lang="en-US" dirty="0" smtClean="0"/>
          </a:p>
          <a:p>
            <a:pPr lvl="1">
              <a:lnSpc>
                <a:spcPct val="80000"/>
              </a:lnSpc>
            </a:pPr>
            <a:endParaRPr lang="en-US" dirty="0"/>
          </a:p>
          <a:p>
            <a:pPr>
              <a:lnSpc>
                <a:spcPct val="80000"/>
              </a:lnSpc>
            </a:pPr>
            <a:r>
              <a:rPr lang="en-US" dirty="0" smtClean="0"/>
              <a:t>Recess </a:t>
            </a:r>
            <a:r>
              <a:rPr lang="en-US" dirty="0" smtClean="0"/>
              <a:t>802.11 </a:t>
            </a:r>
            <a:r>
              <a:rPr lang="en-US" dirty="0" err="1" smtClean="0"/>
              <a:t>TGak</a:t>
            </a:r>
            <a:r>
              <a:rPr lang="en-US" dirty="0" smtClean="0"/>
              <a:t> </a:t>
            </a:r>
            <a:r>
              <a:rPr lang="en-US" dirty="0"/>
              <a:t>until 10:30 </a:t>
            </a:r>
            <a:r>
              <a:rPr lang="en-US" dirty="0" smtClean="0"/>
              <a:t>today</a:t>
            </a:r>
          </a:p>
          <a:p>
            <a:pPr>
              <a:lnSpc>
                <a:spcPct val="80000"/>
              </a:lnSpc>
            </a:pPr>
            <a:r>
              <a:rPr lang="en-US" dirty="0" smtClean="0"/>
              <a:t>Adjourn 802.11 ARC SC</a:t>
            </a:r>
            <a:endParaRPr lang="en-US"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March 2016</a:t>
            </a:r>
            <a:br>
              <a:rPr lang="en-US" sz="40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 Florence 2304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Agenda</a:t>
            </a:r>
          </a:p>
          <a:p>
            <a:pPr>
              <a:lnSpc>
                <a:spcPct val="80000"/>
              </a:lnSpc>
            </a:pPr>
            <a:r>
              <a:rPr lang="en-US" b="0" dirty="0" smtClean="0"/>
              <a:t>Discussions to </a:t>
            </a:r>
            <a:r>
              <a:rPr lang="en-US" b="0" dirty="0"/>
              <a:t>resolve comments and improve the </a:t>
            </a:r>
            <a:r>
              <a:rPr lang="en-US" b="0" dirty="0" err="1"/>
              <a:t>TGak</a:t>
            </a:r>
            <a:r>
              <a:rPr lang="en-US" b="0" dirty="0"/>
              <a:t> </a:t>
            </a:r>
            <a:r>
              <a:rPr lang="en-US" b="0" dirty="0" smtClean="0"/>
              <a:t>Draft</a:t>
            </a:r>
          </a:p>
          <a:p>
            <a:pPr lvl="1">
              <a:lnSpc>
                <a:spcPct val="80000"/>
              </a:lnSpc>
            </a:pPr>
            <a:r>
              <a:rPr lang="en-US" dirty="0" smtClean="0"/>
              <a:t>Worked on comments from LB218</a:t>
            </a:r>
            <a:endParaRPr lang="en-US" dirty="0"/>
          </a:p>
          <a:p>
            <a:pPr>
              <a:lnSpc>
                <a:spcPct val="80000"/>
              </a:lnSpc>
            </a:pPr>
            <a:r>
              <a:rPr lang="en-US" dirty="0" smtClean="0"/>
              <a:t>Recess </a:t>
            </a:r>
            <a:r>
              <a:rPr lang="en-US" dirty="0" err="1"/>
              <a:t>TGk</a:t>
            </a:r>
            <a:r>
              <a:rPr lang="en-US" dirty="0"/>
              <a:t> until </a:t>
            </a:r>
            <a:r>
              <a:rPr lang="en-US" dirty="0" smtClean="0"/>
              <a:t>16:00 today</a:t>
            </a:r>
            <a:endParaRPr lang="en-US" dirty="0"/>
          </a:p>
          <a:p>
            <a:pPr>
              <a:lnSpc>
                <a:spcPct val="80000"/>
              </a:lnSpc>
            </a:pPr>
            <a:endParaRPr lang="en-US" b="0" dirty="0"/>
          </a:p>
        </p:txBody>
      </p:sp>
    </p:spTree>
    <p:extLst>
      <p:ext uri="{BB962C8B-B14F-4D97-AF65-F5344CB8AC3E}">
        <p14:creationId xmlns:p14="http://schemas.microsoft.com/office/powerpoint/2010/main" val="40354484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Florence 2304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endParaRPr lang="en-US" b="0" dirty="0"/>
          </a:p>
          <a:p>
            <a:pPr>
              <a:lnSpc>
                <a:spcPct val="80000"/>
              </a:lnSpc>
            </a:pPr>
            <a:r>
              <a:rPr lang="en-US" b="0" dirty="0"/>
              <a:t>Call for essential </a:t>
            </a:r>
            <a:r>
              <a:rPr lang="en-US" b="0" dirty="0" smtClean="0"/>
              <a:t>patents</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endParaRPr lang="en-US" b="0" dirty="0"/>
          </a:p>
          <a:p>
            <a:pPr>
              <a:lnSpc>
                <a:spcPct val="80000"/>
              </a:lnSpc>
            </a:pPr>
            <a:r>
              <a:rPr lang="en-US" b="0" dirty="0"/>
              <a:t>Presentations and discussion to resolve comments and improve the </a:t>
            </a:r>
            <a:r>
              <a:rPr lang="en-US" b="0" dirty="0" err="1"/>
              <a:t>TGak</a:t>
            </a:r>
            <a:r>
              <a:rPr lang="en-US" b="0" dirty="0"/>
              <a:t> Draft</a:t>
            </a:r>
            <a:r>
              <a:rPr lang="en-US" b="0" dirty="0" smtClean="0"/>
              <a:t>.</a:t>
            </a:r>
          </a:p>
          <a:p>
            <a:pPr lvl="1">
              <a:lnSpc>
                <a:spcPct val="80000"/>
              </a:lnSpc>
            </a:pPr>
            <a:endParaRPr lang="en-US" b="1" dirty="0"/>
          </a:p>
          <a:p>
            <a:pPr>
              <a:lnSpc>
                <a:spcPct val="80000"/>
              </a:lnSpc>
            </a:pP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a:latin typeface="Arial" charset="0"/>
                <a:cs typeface="Arial" charset="0"/>
              </a:rPr>
              <a:t>16:00 – 18:00, Florence 2304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Moved, </a:t>
            </a:r>
            <a:r>
              <a:rPr lang="en-US" b="0" dirty="0" smtClean="0"/>
              <a:t>to approve the comment resolutions </a:t>
            </a:r>
            <a:r>
              <a:rPr lang="en-US" b="0" dirty="0" smtClean="0"/>
              <a:t>in 11-16/556r22 with the </a:t>
            </a:r>
            <a:r>
              <a:rPr lang="en-US" b="0" dirty="0" err="1" smtClean="0"/>
              <a:t>Resn</a:t>
            </a:r>
            <a:r>
              <a:rPr lang="en-US" b="0" dirty="0" smtClean="0"/>
              <a:t> Status column blank and the Resolution column non-blank</a:t>
            </a:r>
            <a:r>
              <a:rPr lang="en-US" dirty="0"/>
              <a:t> </a:t>
            </a:r>
            <a:r>
              <a:rPr lang="en-US" b="0" dirty="0" smtClean="0"/>
              <a:t>and </a:t>
            </a:r>
            <a:r>
              <a:rPr lang="en-US" b="0" dirty="0" smtClean="0"/>
              <a:t>direct the Editor to incorporate them into the 802.11ak Draft.</a:t>
            </a:r>
          </a:p>
          <a:p>
            <a:pPr lvl="1">
              <a:lnSpc>
                <a:spcPct val="80000"/>
              </a:lnSpc>
            </a:pPr>
            <a:r>
              <a:rPr lang="en-US" dirty="0" smtClean="0"/>
              <a:t>Mover</a:t>
            </a:r>
            <a:r>
              <a:rPr lang="en-US" dirty="0"/>
              <a:t>:    Seconder: </a:t>
            </a:r>
          </a:p>
          <a:p>
            <a:pPr lvl="1">
              <a:lnSpc>
                <a:spcPct val="80000"/>
              </a:lnSpc>
            </a:pPr>
            <a:r>
              <a:rPr lang="en-US" dirty="0"/>
              <a:t>Yes:    No:    Abstain: </a:t>
            </a:r>
          </a:p>
          <a:p>
            <a:pPr lvl="1">
              <a:lnSpc>
                <a:spcPct val="80000"/>
              </a:lnSpc>
            </a:pPr>
            <a:endParaRPr lang="en-US" dirty="0" smtClean="0"/>
          </a:p>
          <a:p>
            <a:pPr>
              <a:lnSpc>
                <a:spcPct val="80000"/>
              </a:lnSpc>
            </a:pPr>
            <a:r>
              <a:rPr lang="en-US" dirty="0" smtClean="0"/>
              <a:t>Adjourn </a:t>
            </a:r>
            <a:r>
              <a:rPr lang="en-US" dirty="0" err="1" smtClean="0"/>
              <a:t>TGak</a:t>
            </a:r>
            <a:endParaRPr lang="en-US" dirty="0" smtClean="0"/>
          </a:p>
          <a:p>
            <a:pPr lvl="1">
              <a:lnSpc>
                <a:spcPct val="80000"/>
              </a:lnSpc>
            </a:pPr>
            <a:endParaRPr lang="en-US" b="1" dirty="0"/>
          </a:p>
          <a:p>
            <a:pPr>
              <a:lnSpc>
                <a:spcPct val="80000"/>
              </a:lnSpc>
            </a:pPr>
            <a:endParaRPr lang="en-US" b="0" dirty="0"/>
          </a:p>
        </p:txBody>
      </p:sp>
    </p:spTree>
    <p:extLst>
      <p:ext uri="{BB962C8B-B14F-4D97-AF65-F5344CB8AC3E}">
        <p14:creationId xmlns:p14="http://schemas.microsoft.com/office/powerpoint/2010/main" val="60407483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smtClean="0"/>
              <a:t>11-12</a:t>
            </a:r>
            <a:r>
              <a:rPr lang="en-GB" dirty="0"/>
              <a:t>/1207r1, “802.11 GLK Draft PAR”</a:t>
            </a:r>
          </a:p>
          <a:p>
            <a:pPr lvl="1">
              <a:lnSpc>
                <a:spcPct val="80000"/>
              </a:lnSpc>
            </a:pPr>
            <a:r>
              <a:rPr lang="en-GB" dirty="0" smtClean="0"/>
              <a:t>11-12</a:t>
            </a:r>
            <a:r>
              <a:rPr lang="en-GB" dirty="0"/>
              <a:t>/1208r0, “802.11 GLK Draft 5C</a:t>
            </a:r>
            <a:r>
              <a:rPr lang="en-GB" dirty="0" smtClean="0"/>
              <a:t>”</a:t>
            </a:r>
          </a:p>
          <a:p>
            <a:pPr>
              <a:lnSpc>
                <a:spcPct val="80000"/>
              </a:lnSpc>
            </a:pPr>
            <a:r>
              <a:rPr lang="en-GB" dirty="0" smtClean="0"/>
              <a:t>Draft 2.0 of 802.11ak and results of Letter Ballot 212:</a:t>
            </a:r>
          </a:p>
          <a:p>
            <a:pPr lvl="1">
              <a:lnSpc>
                <a:spcPct val="80000"/>
              </a:lnSpc>
            </a:pPr>
            <a:r>
              <a:rPr lang="en-GB" dirty="0" smtClean="0">
                <a:hlinkClick r:id="rId3"/>
              </a:rPr>
              <a:t>http://www.ieee802.org/11/private/Draft_Standards/11ak/Draft P802.11ak_D2.0.pdf</a:t>
            </a:r>
            <a:r>
              <a:rPr lang="en-GB" dirty="0" smtClean="0"/>
              <a:t> </a:t>
            </a:r>
          </a:p>
          <a:p>
            <a:pPr lvl="1">
              <a:lnSpc>
                <a:spcPct val="80000"/>
              </a:lnSpc>
            </a:pPr>
            <a:r>
              <a:rPr lang="en-GB" dirty="0" smtClean="0"/>
              <a:t>11-15/556r21,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4"/>
              </a:rPr>
              <a:t>http://www.ieee802.org/1/files/private/bz-drafts/d2/802-1Qbz-d2-4.pdf</a:t>
            </a:r>
            <a:endParaRPr lang="en-GB" dirty="0" smtClean="0"/>
          </a:p>
          <a:p>
            <a:pPr>
              <a:lnSpc>
                <a:spcPct val="80000"/>
              </a:lnSpc>
            </a:pPr>
            <a:r>
              <a:rPr lang="en-US" dirty="0" smtClean="0"/>
              <a:t>Draft 3.0 of 802.1AC-REV is at</a:t>
            </a:r>
          </a:p>
          <a:p>
            <a:pPr lvl="1">
              <a:lnSpc>
                <a:spcPct val="80000"/>
              </a:lnSpc>
            </a:pPr>
            <a:r>
              <a:rPr lang="en-US" dirty="0" smtClean="0">
                <a:hlinkClick r:id="rId5"/>
              </a:rPr>
              <a:t>http://www.ieee802.org/1/files/private/ac-rev-drafts/d3/802-1ac-rev-d3-0.pdf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Sands Venetian, Macau, China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371600" y="1300645"/>
            <a:ext cx="6400800" cy="424400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66800"/>
            <a:ext cx="7315200" cy="762000"/>
          </a:xfrm>
          <a:ln w="76200" cmpd="tri">
            <a:solidFill>
              <a:schemeClr val="tx1"/>
            </a:solidFill>
          </a:ln>
        </p:spPr>
        <p:txBody>
          <a:bodyPr/>
          <a:lstStyle/>
          <a:p>
            <a:r>
              <a:rPr lang="en-US" sz="4000" dirty="0" smtClean="0">
                <a:solidFill>
                  <a:srgbClr val="FF0000"/>
                </a:solidFill>
                <a:latin typeface="Arial"/>
                <a:cs typeface="Arial"/>
              </a:rPr>
              <a:t>REMOTE PARTICIPATION</a:t>
            </a:r>
            <a:endParaRPr lang="en-US" sz="4000" dirty="0">
              <a:solidFill>
                <a:srgbClr val="FF0000"/>
              </a:solidFill>
              <a:latin typeface="Arial"/>
              <a:cs typeface="Arial"/>
            </a:endParaRPr>
          </a:p>
        </p:txBody>
      </p:sp>
      <p:sp>
        <p:nvSpPr>
          <p:cNvPr id="3" name="Content Placeholder 2"/>
          <p:cNvSpPr>
            <a:spLocks noGrp="1"/>
          </p:cNvSpPr>
          <p:nvPr>
            <p:ph idx="1"/>
          </p:nvPr>
        </p:nvSpPr>
        <p:spPr/>
        <p:txBody>
          <a:bodyPr/>
          <a:lstStyle/>
          <a:p>
            <a:r>
              <a:rPr lang="en-US" dirty="0" smtClean="0"/>
              <a:t>By Special Dispensation of the Chair, 802.11ak is being permitted to have </a:t>
            </a:r>
            <a:r>
              <a:rPr lang="en-US" dirty="0" smtClean="0"/>
              <a:t>a few sessions </a:t>
            </a:r>
            <a:r>
              <a:rPr lang="en-US" dirty="0" smtClean="0"/>
              <a:t>with remote participation.</a:t>
            </a:r>
            <a:r>
              <a:rPr lang="en-US" dirty="0"/>
              <a:t> This permission is one time for this 802.11 WG meeting only.</a:t>
            </a:r>
            <a:endParaRPr lang="en-US" dirty="0" smtClean="0"/>
          </a:p>
          <a:p>
            <a:r>
              <a:rPr lang="en-US" dirty="0" smtClean="0"/>
              <a:t>Remote participants </a:t>
            </a:r>
            <a:r>
              <a:rPr lang="en-US" u="sng" dirty="0" smtClean="0"/>
              <a:t>cannot</a:t>
            </a:r>
            <a:r>
              <a:rPr lang="en-US" dirty="0" smtClean="0"/>
              <a:t> vote or make motions and this </a:t>
            </a:r>
            <a:r>
              <a:rPr lang="en-US" u="sng" dirty="0" smtClean="0"/>
              <a:t>does not count </a:t>
            </a:r>
            <a:r>
              <a:rPr lang="en-US" dirty="0" smtClean="0"/>
              <a:t>towards voting qualification. </a:t>
            </a:r>
          </a:p>
          <a:p>
            <a:r>
              <a:rPr lang="en-US" dirty="0" smtClean="0"/>
              <a:t>We will be using the standard 802.11 http://</a:t>
            </a:r>
            <a:r>
              <a:rPr lang="en-US" dirty="0" err="1" smtClean="0"/>
              <a:t>join.me</a:t>
            </a:r>
            <a:r>
              <a:rPr lang="en-US" dirty="0" smtClean="0"/>
              <a:t> account. Information will be mailed to the </a:t>
            </a:r>
            <a:r>
              <a:rPr lang="en-US" dirty="0" err="1" smtClean="0"/>
              <a:t>TGak</a:t>
            </a:r>
            <a:r>
              <a:rPr lang="en-US" dirty="0" smtClean="0"/>
              <a:t> mailing list.</a:t>
            </a:r>
            <a:endParaRPr lang="en-US" dirty="0"/>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229788050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788766"/>
              </p:ext>
            </p:extLst>
          </p:nvPr>
        </p:nvGraphicFramePr>
        <p:xfrm>
          <a:off x="685800" y="1828800"/>
          <a:ext cx="7696199" cy="452900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sngStrike" dirty="0" smtClean="0"/>
                        <a:t>Monday</a:t>
                      </a:r>
                      <a:endParaRPr lang="en-US" sz="2000" strike="sngStrike" dirty="0"/>
                    </a:p>
                  </a:txBody>
                  <a:tcPr/>
                </a:tc>
                <a:tc>
                  <a:txBody>
                    <a:bodyPr/>
                    <a:lstStyle/>
                    <a:p>
                      <a:r>
                        <a:rPr lang="en-US" sz="2000" strike="sngStrike" dirty="0" smtClean="0"/>
                        <a:t>EVE</a:t>
                      </a:r>
                      <a:r>
                        <a:rPr lang="en-US" sz="2000" strike="noStrike" dirty="0" smtClean="0"/>
                        <a:t> (Cancelled)</a:t>
                      </a:r>
                      <a:endParaRPr lang="en-US" sz="2000" strike="noStrike" dirty="0"/>
                    </a:p>
                  </a:txBody>
                  <a:tcPr/>
                </a:tc>
                <a:tc>
                  <a:txBody>
                    <a:bodyPr/>
                    <a:lstStyle/>
                    <a:p>
                      <a:r>
                        <a:rPr lang="en-US" sz="2000" strike="sngStrike" dirty="0" smtClean="0">
                          <a:latin typeface="+mn-lt"/>
                          <a:cs typeface="Arial" charset="0"/>
                        </a:rPr>
                        <a:t>TBD</a:t>
                      </a:r>
                      <a:endParaRPr lang="en-US" sz="2000" strike="sng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AM1</a:t>
                      </a:r>
                      <a:r>
                        <a:rPr lang="en-US" sz="2000" baseline="0" dirty="0" smtClean="0"/>
                        <a:t> </a:t>
                      </a:r>
                      <a:r>
                        <a:rPr lang="en-US" sz="2000" baseline="0" dirty="0" smtClean="0">
                          <a:solidFill>
                            <a:srgbClr val="FF0000"/>
                          </a:solidFill>
                        </a:rPr>
                        <a:t>(Remote Participation)</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PM2 </a:t>
                      </a:r>
                      <a:r>
                        <a:rPr lang="en-US" sz="2000" baseline="0" dirty="0" smtClean="0">
                          <a:solidFill>
                            <a:srgbClr val="FF0000"/>
                          </a:solidFill>
                        </a:rPr>
                        <a:t>(Remote Participation)</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PM1 </a:t>
                      </a:r>
                      <a:r>
                        <a:rPr lang="en-US" sz="2000" baseline="0" dirty="0" smtClean="0">
                          <a:solidFill>
                            <a:srgbClr val="FF0000"/>
                          </a:solidFill>
                        </a:rPr>
                        <a:t>(Remote Participation)</a:t>
                      </a:r>
                      <a:endParaRPr lang="en-US" sz="2000" dirty="0" smtClean="0"/>
                    </a:p>
                    <a:p>
                      <a:r>
                        <a:rPr lang="en-US" sz="2000" dirty="0" smtClean="0"/>
                        <a:t>Joint with</a:t>
                      </a:r>
                      <a:r>
                        <a:rPr lang="en-US" sz="2000" baseline="0" dirty="0" smtClean="0"/>
                        <a:t> </a:t>
                      </a:r>
                      <a:r>
                        <a:rPr lang="en-US" sz="2000" baseline="0" dirty="0" smtClean="0"/>
                        <a:t>ARC</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Sicily 2402</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 and 802.1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Milan 2103-2104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PM2 </a:t>
                      </a:r>
                      <a:r>
                        <a:rPr lang="en-US" sz="2000" baseline="0" dirty="0" smtClean="0">
                          <a:solidFill>
                            <a:srgbClr val="FF0000"/>
                          </a:solidFill>
                        </a:rPr>
                        <a:t>(Remote Participation)</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March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10:00,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 at 08:25</a:t>
            </a:r>
          </a:p>
          <a:p>
            <a:pPr lvl="1">
              <a:lnSpc>
                <a:spcPct val="80000"/>
              </a:lnSpc>
            </a:pPr>
            <a:r>
              <a:rPr lang="en-US" u="sng" dirty="0" smtClean="0">
                <a:solidFill>
                  <a:srgbClr val="FF0000"/>
                </a:solidFill>
              </a:rPr>
              <a:t>Remote participation allowed for this session. See Slide </a:t>
            </a:r>
            <a:r>
              <a:rPr lang="en-US" u="sng" dirty="0" smtClean="0">
                <a:solidFill>
                  <a:srgbClr val="FF0000"/>
                </a:solidFill>
              </a:rPr>
              <a:t>5.</a:t>
            </a:r>
            <a:endParaRPr lang="en-US" u="sng" dirty="0" smtClean="0">
              <a:solidFill>
                <a:srgbClr val="FF0000"/>
              </a:solidFill>
            </a:endParaRPr>
          </a:p>
          <a:p>
            <a:pPr lvl="2">
              <a:lnSpc>
                <a:spcPct val="80000"/>
              </a:lnSpc>
            </a:pPr>
            <a:r>
              <a:rPr lang="en-US" dirty="0" smtClean="0"/>
              <a:t>Remote Participants: Philippe Klein (Broadcom), Richard Roy (SRA)</a:t>
            </a:r>
          </a:p>
          <a:p>
            <a:pPr>
              <a:lnSpc>
                <a:spcPct val="80000"/>
              </a:lnSpc>
            </a:pPr>
            <a:r>
              <a:rPr lang="en-US" b="0" dirty="0"/>
              <a:t>Appointment of </a:t>
            </a:r>
            <a:r>
              <a:rPr lang="en-US" b="0" dirty="0" smtClean="0"/>
              <a:t>Secretary</a:t>
            </a:r>
          </a:p>
          <a:p>
            <a:pPr lvl="1">
              <a:lnSpc>
                <a:spcPct val="80000"/>
              </a:lnSpc>
            </a:pPr>
            <a:r>
              <a:rPr lang="en-US" dirty="0" smtClean="0"/>
              <a:t>Donald Eastlake (Huawei) will take notes.</a:t>
            </a:r>
            <a:endParaRPr lang="en-US" b="0" dirty="0"/>
          </a:p>
          <a:p>
            <a:pPr>
              <a:lnSpc>
                <a:spcPct val="80000"/>
              </a:lnSpc>
            </a:pPr>
            <a:r>
              <a:rPr lang="en-US" b="0" dirty="0"/>
              <a:t>Review of IEEE 802 and 802.11 Policies and Procedures on Intellectual Property, Inappropriate Topics, Etc</a:t>
            </a:r>
            <a:r>
              <a:rPr lang="en-US" b="0" dirty="0" smtClean="0"/>
              <a:t>.</a:t>
            </a:r>
          </a:p>
          <a:p>
            <a:pPr lvl="1">
              <a:lnSpc>
                <a:spcPct val="80000"/>
              </a:lnSpc>
            </a:pPr>
            <a:r>
              <a:rPr lang="en-US" dirty="0" smtClean="0"/>
              <a:t>No response to call for potentially essential patents.</a:t>
            </a:r>
            <a:endParaRPr lang="en-US" b="0" dirty="0"/>
          </a:p>
          <a:p>
            <a:pPr>
              <a:lnSpc>
                <a:spcPct val="80000"/>
              </a:lnSpc>
            </a:pPr>
            <a:r>
              <a:rPr lang="en-US" b="0" dirty="0"/>
              <a:t>Attendance Recording </a:t>
            </a:r>
            <a:r>
              <a:rPr lang="en-US" b="0" dirty="0" smtClean="0"/>
              <a:t>Reminder</a:t>
            </a:r>
            <a:endParaRPr lang="en-US" b="0" dirty="0"/>
          </a:p>
          <a:p>
            <a:pPr>
              <a:lnSpc>
                <a:spcPct val="80000"/>
              </a:lnSpc>
            </a:pPr>
            <a:r>
              <a:rPr lang="en-US" b="0" dirty="0" smtClean="0"/>
              <a:t>Agenda approved.</a:t>
            </a:r>
          </a:p>
          <a:p>
            <a:pPr>
              <a:lnSpc>
                <a:spcPct val="80000"/>
              </a:lnSpc>
            </a:pPr>
            <a:r>
              <a:rPr lang="en-US" b="0" dirty="0" smtClean="0"/>
              <a:t>Which other 11ak sessions should allow remote participation?</a:t>
            </a:r>
          </a:p>
          <a:p>
            <a:pPr lvl="1">
              <a:lnSpc>
                <a:spcPct val="80000"/>
              </a:lnSpc>
            </a:pPr>
            <a:r>
              <a:rPr lang="en-US" dirty="0" smtClean="0"/>
              <a:t>PM2 sessions Tuesday and Thursday.</a:t>
            </a:r>
            <a:endParaRPr lang="en-US" b="0" dirty="0" smtClean="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March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10:</a:t>
            </a:r>
            <a:r>
              <a:rPr lang="en-US" dirty="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lvl="1">
              <a:lnSpc>
                <a:spcPct val="80000"/>
              </a:lnSpc>
            </a:pPr>
            <a:r>
              <a:rPr lang="en-US" dirty="0" smtClean="0"/>
              <a:t>Richard Roy (SRA) lead a discussion of some ideas based on changes in architecture that would simplify many of the diagrams in 11-14/562r4. 11-16/251r3 was also discussed to a limited extent. Everyone involved agreed to go off and think about it and discuss during later sessions.</a:t>
            </a:r>
            <a:endParaRPr lang="en-US" b="0" dirty="0"/>
          </a:p>
          <a:p>
            <a:pPr>
              <a:lnSpc>
                <a:spcPct val="80000"/>
              </a:lnSpc>
            </a:pPr>
            <a:r>
              <a:rPr lang="en-US" dirty="0" smtClean="0"/>
              <a:t>Recess </a:t>
            </a:r>
            <a:r>
              <a:rPr lang="en-US" dirty="0"/>
              <a:t>until 13:30 </a:t>
            </a:r>
            <a:r>
              <a:rPr lang="en-US" dirty="0" smtClean="0"/>
              <a:t>today</a:t>
            </a:r>
            <a:endParaRPr lang="en-US" dirty="0"/>
          </a:p>
          <a:p>
            <a:pPr>
              <a:lnSpc>
                <a:spcPct val="80000"/>
              </a:lnSpc>
            </a:pPr>
            <a:endParaRPr lang="en-US" b="0" dirty="0"/>
          </a:p>
        </p:txBody>
      </p:sp>
    </p:spTree>
    <p:extLst>
      <p:ext uri="{BB962C8B-B14F-4D97-AF65-F5344CB8AC3E}">
        <p14:creationId xmlns:p14="http://schemas.microsoft.com/office/powerpoint/2010/main" val="35563380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97176</TotalTime>
  <Words>2557</Words>
  <Application>Microsoft Macintosh PowerPoint</Application>
  <PresentationFormat>On-screen Show (4:3)</PresentationFormat>
  <Paragraphs>386</Paragraphs>
  <Slides>24</Slides>
  <Notes>23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802-11-Submission</vt:lpstr>
      <vt:lpstr>March 2016 802.11ak Agenda</vt:lpstr>
      <vt:lpstr>IEEE 802.11ak/GLK: Enhancements For Transit Links Within Bridged Networks</vt:lpstr>
      <vt:lpstr>Venue</vt:lpstr>
      <vt:lpstr>TGak Timeline At Start of Meeting</vt:lpstr>
      <vt:lpstr>REMOTE PARTICIPATION</vt:lpstr>
      <vt:lpstr>Sessions</vt:lpstr>
      <vt:lpstr>Tuesday, 15 March 2016 08:00– 10:00, Florence 2304 Room, L1</vt:lpstr>
      <vt:lpstr>Tuesday, 15 March 2016 08:00– 10:00, Florence 2304 Room, L1</vt:lpstr>
      <vt:lpstr>Participants, Patents, and Duty to Inform</vt:lpstr>
      <vt:lpstr>Patent Related Links</vt:lpstr>
      <vt:lpstr>Call for Potentially Essential Patents</vt:lpstr>
      <vt:lpstr>Other Guidelines for IEEE WG Meetings</vt:lpstr>
      <vt:lpstr>Tuesday, 15 March 2016 13:30 – 15:30, Florence 2304 Room, L1</vt:lpstr>
      <vt:lpstr>Tuesday, 15 March 2016 13:30 – 15:30, Florence 2304 Room, L1</vt:lpstr>
      <vt:lpstr>Tuesday, 15 March 2016 16:00 – 18:00, Florence 2304 Room, L1</vt:lpstr>
      <vt:lpstr>Tuesday, 15 March 2016 16:00 – 18:00, Florence 2304 Room, L1</vt:lpstr>
      <vt:lpstr>Wednesday, 16 March 2016 16:00 – 18:00, Sicily 2402 Room, L1</vt:lpstr>
      <vt:lpstr>Submissions List</vt:lpstr>
      <vt:lpstr>Thursday, 17 March 2016 08:00 – 10:00, Milan 2103-2104 Room, L1</vt:lpstr>
      <vt:lpstr>Thursday, 17 March 2016 08:00 – 10:00, Milan 2103-2104 Room, L1</vt:lpstr>
      <vt:lpstr>Thursday, 17 March 2016 10:30 – 12:30, Florence 2304 Room, L1</vt:lpstr>
      <vt:lpstr>Thursday, 17 March 2016 16:00 – 18:00, Florence 2304 Room, L1</vt:lpstr>
      <vt:lpstr>Thursday, 17 March 2016 16:00 – 18:00, Florence 2304 Room, L1</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1125</cp:revision>
  <cp:lastPrinted>1998-02-10T13:28:06Z</cp:lastPrinted>
  <dcterms:created xsi:type="dcterms:W3CDTF">2006-12-04T03:46:13Z</dcterms:created>
  <dcterms:modified xsi:type="dcterms:W3CDTF">2016-03-17T05:50:23Z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