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6"/>
  </p:notesMasterIdLst>
  <p:handoutMasterIdLst>
    <p:handoutMasterId r:id="rId27"/>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5" r:id="rId16"/>
    <p:sldId id="551" r:id="rId17"/>
    <p:sldId id="552" r:id="rId18"/>
    <p:sldId id="533" r:id="rId19"/>
    <p:sldId id="430" r:id="rId20"/>
    <p:sldId id="513" r:id="rId21"/>
    <p:sldId id="546" r:id="rId22"/>
    <p:sldId id="493" r:id="rId23"/>
    <p:sldId id="544" r:id="rId24"/>
    <p:sldId id="390"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88" d="100"/>
          <a:sy n="88" d="100"/>
        </p:scale>
        <p:origin x="-9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P802.11-16/0229r6</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18</a:t>
            </a:fld>
            <a:endParaRPr lang="en-US"/>
          </a:p>
        </p:txBody>
      </p:sp>
    </p:spTree>
    <p:extLst>
      <p:ext uri="{BB962C8B-B14F-4D97-AF65-F5344CB8AC3E}">
        <p14:creationId xmlns:p14="http://schemas.microsoft.com/office/powerpoint/2010/main" val="2500609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24</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P802.11-16/0229r6</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P802.11-16/0229r6</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P802.11-16/0229r6</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(Huawei) took notes.</a:t>
            </a:r>
            <a:endParaRPr lang="en-US" b="0" dirty="0" smtClean="0"/>
          </a:p>
          <a:p>
            <a:pPr>
              <a:lnSpc>
                <a:spcPct val="80000"/>
              </a:lnSpc>
            </a:pPr>
            <a:r>
              <a:rPr lang="en-US" b="0" dirty="0" smtClean="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smtClean="0"/>
              <a:t>Agenda approved unanimously.</a:t>
            </a:r>
            <a:endParaRPr lang="en-US" b="0" dirty="0" smtClean="0"/>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smtClean="0"/>
              <a:t>Approved by unanimous consent.</a:t>
            </a:r>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smtClean="0"/>
              <a:t>Approved unanimously.</a:t>
            </a:r>
            <a:endParaRPr lang="en-US" dirty="0"/>
          </a:p>
          <a:p>
            <a:pPr>
              <a:lnSpc>
                <a:spcPct val="80000"/>
              </a:lnSpc>
            </a:pPr>
            <a:r>
              <a:rPr lang="en-US" b="0" dirty="0"/>
              <a:t>Review Re-circulation LB218 re-circulation ballot comments on Draft D2.0, 11-15/556r21</a:t>
            </a:r>
            <a:r>
              <a:rPr lang="en-US" b="0" dirty="0" smtClean="0"/>
              <a:t>.</a:t>
            </a:r>
          </a:p>
          <a:p>
            <a:pPr lvl="1">
              <a:lnSpc>
                <a:spcPct val="80000"/>
              </a:lnSpc>
            </a:pPr>
            <a:r>
              <a:rPr lang="en-US" dirty="0" smtClean="0"/>
              <a:t>Review of some of the new Editorial comments from LB218.</a:t>
            </a:r>
            <a:endParaRPr lang="en-US" b="0" dirty="0"/>
          </a:p>
          <a:p>
            <a:pPr>
              <a:lnSpc>
                <a:spcPct val="80000"/>
              </a:lnSpc>
            </a:pPr>
            <a:r>
              <a:rPr lang="en-US" dirty="0" smtClean="0"/>
              <a:t>Recess </a:t>
            </a:r>
            <a:r>
              <a:rPr lang="en-US" dirty="0"/>
              <a:t>until 16:00 today</a:t>
            </a:r>
            <a:endParaRPr lang="en-US" dirty="0"/>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lvl="1">
              <a:lnSpc>
                <a:spcPct val="80000"/>
              </a:lnSpc>
            </a:pPr>
            <a:r>
              <a:rPr lang="en-US" u="sng" dirty="0">
                <a:solidFill>
                  <a:srgbClr val="FF0000"/>
                </a:solidFill>
              </a:rPr>
              <a:t>Remote participation allowed for this session. See </a:t>
            </a:r>
            <a:r>
              <a:rPr lang="en-US" u="sng" dirty="0" smtClean="0">
                <a:solidFill>
                  <a:srgbClr val="FF0000"/>
                </a:solidFill>
              </a:rPr>
              <a:t>Slide </a:t>
            </a:r>
            <a:r>
              <a:rPr lang="en-US" u="sng" dirty="0">
                <a:solidFill>
                  <a:srgbClr val="FF0000"/>
                </a:solidFill>
              </a:rPr>
              <a:t>6.</a:t>
            </a:r>
          </a:p>
          <a:p>
            <a:pPr lvl="2">
              <a:lnSpc>
                <a:spcPct val="80000"/>
              </a:lnSpc>
            </a:pPr>
            <a:r>
              <a:rPr lang="en-US" dirty="0"/>
              <a:t>Remote Participants: Philippe Klein (Broadcom</a:t>
            </a:r>
            <a:r>
              <a:rPr lang="en-US" dirty="0" smtClean="0"/>
              <a:t>), Richard Roy (SRA)</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by unanimous consent.</a:t>
            </a:r>
          </a:p>
          <a:p>
            <a:pPr>
              <a:lnSpc>
                <a:spcPct val="80000"/>
              </a:lnSpc>
            </a:pPr>
            <a:r>
              <a:rPr lang="en-US" b="0" dirty="0" smtClean="0"/>
              <a:t>Discussion of scheduling for architecture issues resolution:</a:t>
            </a:r>
          </a:p>
          <a:p>
            <a:pPr lvl="1">
              <a:lnSpc>
                <a:spcPct val="80000"/>
              </a:lnSpc>
            </a:pPr>
            <a:r>
              <a:rPr lang="en-US" dirty="0" smtClean="0"/>
              <a:t>Goal: make the ARC session tomorrow PM1 a joint ARC &amp; </a:t>
            </a:r>
            <a:r>
              <a:rPr lang="en-US" dirty="0" err="1" smtClean="0"/>
              <a:t>TGak</a:t>
            </a:r>
            <a:r>
              <a:rPr lang="en-US" dirty="0" smtClean="0"/>
              <a:t> session to discuss these issues. The Chair of </a:t>
            </a:r>
            <a:r>
              <a:rPr lang="en-US" dirty="0" err="1" smtClean="0"/>
              <a:t>TGak</a:t>
            </a:r>
            <a:r>
              <a:rPr lang="en-US" dirty="0" smtClean="0"/>
              <a:t> will ask the Chair of ARC if this can be done.</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br>
              <a:rPr lang="en-US" b="0" dirty="0" smtClean="0"/>
            </a:br>
            <a:r>
              <a:rPr lang="en-US" b="0" dirty="0" smtClean="0"/>
              <a:t>	March 28, April 18, Aril 25, May 2,</a:t>
            </a:r>
            <a:br>
              <a:rPr lang="en-US" b="0" dirty="0" smtClean="0"/>
            </a:br>
            <a:r>
              <a:rPr lang="en-US" b="0" dirty="0" smtClean="0"/>
              <a:t>	Mondays at 10am Eastern US time</a:t>
            </a:r>
          </a:p>
          <a:p>
            <a:pPr lvl="1">
              <a:lnSpc>
                <a:spcPct val="80000"/>
              </a:lnSpc>
            </a:pPr>
            <a:r>
              <a:rPr lang="en-US" dirty="0" smtClean="0"/>
              <a:t>Architecture related to the DS, ESS, etc.</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Further discussion of architecture related to 11-14/562r4 lead by Dick Roy.</a:t>
            </a:r>
            <a:endParaRPr lang="en-US" b="0" dirty="0"/>
          </a:p>
          <a:p>
            <a:pPr>
              <a:lnSpc>
                <a:spcPct val="80000"/>
              </a:lnSpc>
            </a:pPr>
            <a:r>
              <a:rPr lang="en-US" dirty="0" smtClean="0"/>
              <a:t>Recess until </a:t>
            </a:r>
            <a:r>
              <a:rPr lang="en-US" dirty="0" smtClean="0"/>
              <a:t>08:00 </a:t>
            </a:r>
            <a:r>
              <a:rPr lang="en-US" dirty="0" smtClean="0"/>
              <a:t>Thursday</a:t>
            </a:r>
            <a:r>
              <a:rPr lang="en-US" dirty="0"/>
              <a:t> </a:t>
            </a:r>
            <a:r>
              <a:rPr lang="en-US" dirty="0" smtClean="0"/>
              <a:t>(or possibly 13:30 Wednesday for joint meeting with ARC)</a:t>
            </a:r>
            <a:endParaRPr lang="en-US" dirty="0" smtClean="0"/>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16 </a:t>
            </a:r>
            <a:r>
              <a:rPr lang="en-US" sz="4000" dirty="0" smtClean="0">
                <a:latin typeface="Arial" charset="0"/>
                <a:cs typeface="Arial" charset="0"/>
              </a:rPr>
              <a:t>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a:t>
            </a:r>
            <a:r>
              <a:rPr lang="en-US" dirty="0" smtClean="0">
                <a:latin typeface="Arial" charset="0"/>
                <a:cs typeface="Arial" charset="0"/>
              </a:rPr>
              <a:t>Sicily 2402 </a:t>
            </a:r>
            <a:r>
              <a:rPr lang="en-US" dirty="0">
                <a:latin typeface="Arial" charset="0"/>
                <a:cs typeface="Arial" charset="0"/>
              </a:rPr>
              <a:t>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(Tentative, pending approval and announcement, joint meeting with 802.11 ARC SC.)</a:t>
            </a:r>
          </a:p>
          <a:p>
            <a:pPr>
              <a:lnSpc>
                <a:spcPct val="80000"/>
              </a:lnSpc>
            </a:pPr>
            <a:r>
              <a:rPr lang="en-US" dirty="0"/>
              <a:t>Call </a:t>
            </a:r>
            <a:r>
              <a:rPr lang="en-US" dirty="0" smtClean="0"/>
              <a:t>joint meeting with ARC SC to </a:t>
            </a:r>
            <a:r>
              <a:rPr lang="en-US" dirty="0"/>
              <a:t>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b="0" dirty="0"/>
          </a:p>
          <a:p>
            <a:pPr>
              <a:lnSpc>
                <a:spcPct val="80000"/>
              </a:lnSpc>
            </a:pPr>
            <a:r>
              <a:rPr lang="en-US" dirty="0" smtClean="0"/>
              <a:t>Recess until </a:t>
            </a:r>
            <a:r>
              <a:rPr lang="en-US" dirty="0" smtClean="0"/>
              <a:t>08:00 </a:t>
            </a:r>
            <a:r>
              <a:rPr lang="en-US" dirty="0" smtClean="0"/>
              <a:t>Thursday</a:t>
            </a:r>
          </a:p>
        </p:txBody>
      </p:sp>
    </p:spTree>
    <p:extLst>
      <p:ext uri="{BB962C8B-B14F-4D97-AF65-F5344CB8AC3E}">
        <p14:creationId xmlns:p14="http://schemas.microsoft.com/office/powerpoint/2010/main" val="38654469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smtClean="0">
                <a:latin typeface="Arial"/>
                <a:cs typeface="Arial"/>
              </a:rPr>
              <a:t>Submissions </a:t>
            </a:r>
            <a:r>
              <a:rPr lang="en-US" dirty="0" smtClean="0">
                <a:latin typeface="Arial"/>
                <a:cs typeface="Arial"/>
              </a:rPr>
              <a:t>List</a:t>
            </a:r>
            <a:endParaRPr lang="en-US" dirty="0">
              <a:latin typeface="Arial"/>
              <a:cs typeface="Arial"/>
            </a:endParaRPr>
          </a:p>
        </p:txBody>
      </p:sp>
      <p:sp>
        <p:nvSpPr>
          <p:cNvPr id="8" name="Content Placeholder 7"/>
          <p:cNvSpPr>
            <a:spLocks noGrp="1"/>
          </p:cNvSpPr>
          <p:nvPr>
            <p:ph idx="1"/>
          </p:nvPr>
        </p:nvSpPr>
        <p:spPr>
          <a:xfrm>
            <a:off x="685800" y="1600200"/>
            <a:ext cx="7772400" cy="4495800"/>
          </a:xfrm>
        </p:spPr>
        <p:txBody>
          <a:bodyPr/>
          <a:lstStyle/>
          <a:p>
            <a:r>
              <a:rPr lang="en-US" sz="2000" b="0" dirty="0" smtClean="0"/>
              <a:t>11-16/251r2 </a:t>
            </a:r>
            <a:r>
              <a:rPr lang="en-US" sz="2000" dirty="0" smtClean="0"/>
              <a:t>“</a:t>
            </a:r>
            <a:r>
              <a:rPr lang="en-US" sz="2000" dirty="0"/>
              <a:t>GLK ESS </a:t>
            </a:r>
            <a:r>
              <a:rPr lang="en-US" sz="2000" dirty="0" smtClean="0"/>
              <a:t>Removal”</a:t>
            </a:r>
            <a:r>
              <a:rPr lang="en-US" sz="2000" b="0" dirty="0" smtClean="0"/>
              <a:t> Philippe Klein (Broadcom)</a:t>
            </a:r>
          </a:p>
          <a:p>
            <a:r>
              <a:rPr lang="en-US" sz="2000" b="0" dirty="0" smtClean="0"/>
              <a:t>11-16/251r3 </a:t>
            </a:r>
            <a:r>
              <a:rPr lang="en-US" sz="2000" dirty="0" smtClean="0"/>
              <a:t>“</a:t>
            </a:r>
            <a:r>
              <a:rPr lang="en-US" sz="2000" dirty="0"/>
              <a:t>Fig 4-13b &amp; 4-</a:t>
            </a:r>
            <a:r>
              <a:rPr lang="en-US" sz="2000" dirty="0" smtClean="0"/>
              <a:t>13c” </a:t>
            </a:r>
            <a:r>
              <a:rPr lang="en-US" sz="2000" b="0" dirty="0" smtClean="0"/>
              <a:t>Philippe Klein (Broadcom)</a:t>
            </a:r>
          </a:p>
          <a:p>
            <a:endParaRPr lang="en-US" sz="2000" b="0" dirty="0"/>
          </a:p>
        </p:txBody>
      </p:sp>
      <p:sp>
        <p:nvSpPr>
          <p:cNvPr id="5" name="Date Placeholder 4"/>
          <p:cNvSpPr>
            <a:spLocks noGrp="1"/>
          </p:cNvSpPr>
          <p:nvPr>
            <p:ph type="dt" sz="half" idx="10"/>
          </p:nvPr>
        </p:nvSpPr>
        <p:spPr/>
        <p:txBody>
          <a:bodyPr/>
          <a:lstStyle/>
          <a:p>
            <a:r>
              <a:rPr lang="en-US" smtClean="0"/>
              <a:t>March 2016</a:t>
            </a:r>
            <a:endParaRPr lang="en-US"/>
          </a:p>
        </p:txBody>
      </p:sp>
      <p:sp>
        <p:nvSpPr>
          <p:cNvPr id="6" name="Footer Placeholder 5"/>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p>
            <a:r>
              <a:rPr lang="en-US" smtClean="0"/>
              <a:t>Slide </a:t>
            </a:r>
            <a:fld id="{121BAD72-3FA3-0443-AF57-ABE30D2ACA31}" type="slidenum">
              <a:rPr lang="en-US" smtClean="0"/>
              <a:pPr/>
              <a:t>18</a:t>
            </a:fld>
            <a:endParaRPr lang="en-US"/>
          </a:p>
        </p:txBody>
      </p:sp>
    </p:spTree>
    <p:extLst>
      <p:ext uri="{BB962C8B-B14F-4D97-AF65-F5344CB8AC3E}">
        <p14:creationId xmlns:p14="http://schemas.microsoft.com/office/powerpoint/2010/main" val="252101853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endParaRPr lang="en-US" altLang="ja-JP" b="0" dirty="0" smtClean="0">
              <a:cs typeface="ＭＳ Ｐゴシック" charset="0"/>
            </a:endParaRPr>
          </a:p>
          <a:p>
            <a:pPr>
              <a:lnSpc>
                <a:spcPct val="80000"/>
              </a:lnSpc>
            </a:pPr>
            <a:r>
              <a:rPr lang="en-GB" b="0" dirty="0"/>
              <a:t>802.11ak </a:t>
            </a:r>
            <a:r>
              <a:rPr lang="en-GB" b="0" dirty="0" smtClean="0"/>
              <a:t>status</a:t>
            </a:r>
          </a:p>
          <a:p>
            <a:pPr>
              <a:lnSpc>
                <a:spcPct val="80000"/>
              </a:lnSpc>
            </a:pPr>
            <a:r>
              <a:rPr lang="en-GB" b="0" dirty="0" smtClean="0"/>
              <a:t>802.1Qbz status</a:t>
            </a:r>
          </a:p>
          <a:p>
            <a:pPr>
              <a:lnSpc>
                <a:spcPct val="80000"/>
              </a:lnSpc>
            </a:pPr>
            <a:r>
              <a:rPr lang="en-GB" b="0" dirty="0" smtClean="0"/>
              <a:t>802.1AC status</a:t>
            </a:r>
          </a:p>
          <a:p>
            <a:pPr>
              <a:lnSpc>
                <a:spcPct val="80000"/>
              </a:lnSpc>
            </a:pPr>
            <a:endParaRPr lang="en-GB" b="0" dirty="0" smtClean="0"/>
          </a:p>
          <a:p>
            <a:pPr>
              <a:lnSpc>
                <a:spcPct val="80000"/>
              </a:lnSpc>
            </a:pPr>
            <a:r>
              <a:rPr lang="en-US" b="0" dirty="0"/>
              <a:t>Teleconferences </a:t>
            </a:r>
            <a:r>
              <a:rPr lang="en-US" b="0" dirty="0" smtClean="0"/>
              <a:t>discussion</a:t>
            </a:r>
            <a:endParaRPr lang="en-US" b="0" dirty="0"/>
          </a:p>
          <a:p>
            <a:pPr>
              <a:lnSpc>
                <a:spcPct val="80000"/>
              </a:lnSpc>
            </a:pP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TBD at TBD Eastern </a:t>
            </a:r>
            <a:r>
              <a:rPr lang="en-US" dirty="0"/>
              <a:t>US time.</a:t>
            </a:r>
          </a:p>
          <a:p>
            <a:pPr lvl="1">
              <a:lnSpc>
                <a:spcPct val="80000"/>
              </a:lnSpc>
            </a:pPr>
            <a:r>
              <a:rPr lang="en-US" dirty="0"/>
              <a:t>Mover:    Seconder: </a:t>
            </a:r>
          </a:p>
          <a:p>
            <a:pPr lvl="1">
              <a:lnSpc>
                <a:spcPct val="80000"/>
              </a:lnSpc>
            </a:pPr>
            <a:r>
              <a:rPr lang="en-US" dirty="0"/>
              <a:t>Yes:    No:    Abstain: </a:t>
            </a:r>
            <a:endParaRPr lang="en-US" dirty="0" smtClean="0"/>
          </a:p>
          <a:p>
            <a:pPr lvl="1">
              <a:lnSpc>
                <a:spcPct val="80000"/>
              </a:lnSpc>
            </a:pPr>
            <a:endParaRPr lang="en-US" dirty="0"/>
          </a:p>
          <a:p>
            <a:pPr>
              <a:lnSpc>
                <a:spcPct val="80000"/>
              </a:lnSpc>
            </a:pPr>
            <a:r>
              <a:rPr lang="en-US" dirty="0" smtClean="0"/>
              <a:t>Recess </a:t>
            </a:r>
            <a:r>
              <a:rPr lang="en-US" dirty="0" err="1"/>
              <a:t>TGk</a:t>
            </a:r>
            <a:r>
              <a:rPr lang="en-US" dirty="0"/>
              <a:t> until 10:30 today</a:t>
            </a:r>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Secretary</a:t>
            </a:r>
          </a:p>
          <a:p>
            <a:pPr>
              <a:lnSpc>
                <a:spcPct val="80000"/>
              </a:lnSpc>
            </a:pPr>
            <a:r>
              <a:rPr lang="en-US" b="0" dirty="0"/>
              <a:t>Call for essential patents</a:t>
            </a:r>
          </a:p>
          <a:p>
            <a:pPr>
              <a:lnSpc>
                <a:spcPct val="80000"/>
              </a:lnSpc>
            </a:pPr>
            <a:r>
              <a:rPr lang="en-US" b="0" dirty="0"/>
              <a:t>Attendance Recording Reminder</a:t>
            </a:r>
          </a:p>
          <a:p>
            <a:pPr>
              <a:lnSpc>
                <a:spcPct val="80000"/>
              </a:lnSpc>
            </a:pPr>
            <a:r>
              <a:rPr lang="en-US" b="0" dirty="0"/>
              <a:t>Approval of Agenda</a:t>
            </a:r>
          </a:p>
          <a:p>
            <a:pPr>
              <a:lnSpc>
                <a:spcPct val="80000"/>
              </a:lnSpc>
            </a:pPr>
            <a:r>
              <a:rPr lang="en-US" b="0" dirty="0"/>
              <a:t>Presentations and discussion to resolve comments and improve the </a:t>
            </a:r>
            <a:r>
              <a:rPr lang="en-US" b="0" dirty="0" err="1"/>
              <a:t>TGak</a:t>
            </a:r>
            <a:r>
              <a:rPr lang="en-US" b="0" dirty="0"/>
              <a:t> </a:t>
            </a:r>
            <a:r>
              <a:rPr lang="en-US" b="0" dirty="0" smtClean="0"/>
              <a:t>Draft</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endParaRPr lang="en-US" b="0" dirty="0"/>
          </a:p>
          <a:p>
            <a:pPr>
              <a:lnSpc>
                <a:spcPct val="80000"/>
              </a:lnSpc>
            </a:pPr>
            <a:r>
              <a:rPr lang="en-US" b="0" dirty="0"/>
              <a:t>Call for essential </a:t>
            </a:r>
            <a:r>
              <a:rPr lang="en-US" b="0" dirty="0" smtClean="0"/>
              <a:t>patents</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a:lnSpc>
                <a:spcPct val="80000"/>
              </a:lnSpc>
            </a:pP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Moved, </a:t>
            </a:r>
            <a:r>
              <a:rPr lang="en-US" b="0" dirty="0" smtClean="0"/>
              <a:t>to approve the comment resolutions in</a:t>
            </a:r>
          </a:p>
          <a:p>
            <a:pPr lvl="1">
              <a:lnSpc>
                <a:spcPct val="80000"/>
              </a:lnSpc>
            </a:pPr>
            <a:r>
              <a:rPr lang="en-US" dirty="0" smtClean="0"/>
              <a:t>TBD</a:t>
            </a:r>
          </a:p>
          <a:p>
            <a:pPr>
              <a:lnSpc>
                <a:spcPct val="80000"/>
              </a:lnSpc>
            </a:pPr>
            <a:r>
              <a:rPr lang="en-US" b="0" dirty="0" smtClean="0"/>
              <a:t>and direct the Editor to incorporate them into the 802.11ak Draft.</a:t>
            </a:r>
          </a:p>
          <a:p>
            <a:pPr lvl="1">
              <a:lnSpc>
                <a:spcPct val="80000"/>
              </a:lnSpc>
            </a:pPr>
            <a:r>
              <a:rPr lang="en-US" dirty="0" smtClean="0"/>
              <a:t>Mover</a:t>
            </a:r>
            <a:r>
              <a:rPr lang="en-US" dirty="0"/>
              <a:t>:    Seconder: </a:t>
            </a:r>
          </a:p>
          <a:p>
            <a:pPr lvl="1">
              <a:lnSpc>
                <a:spcPct val="80000"/>
              </a:lnSpc>
            </a:pPr>
            <a:r>
              <a:rPr lang="en-US" dirty="0"/>
              <a:t>Yes:    No:    Abstain: </a:t>
            </a:r>
          </a:p>
          <a:p>
            <a:pPr lvl="1">
              <a:lnSpc>
                <a:spcPct val="80000"/>
              </a:lnSpc>
            </a:pPr>
            <a:endParaRPr lang="en-US"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24</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up to three session 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450361"/>
              </p:ext>
            </p:extLst>
          </p:nvPr>
        </p:nvGraphicFramePr>
        <p:xfrm>
          <a:off x="685800" y="2097126"/>
          <a:ext cx="7696199" cy="382796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endParaRPr lang="en-US" dirty="0" smtClean="0"/>
          </a:p>
          <a:p>
            <a:pPr lvl="1">
              <a:lnSpc>
                <a:spcPct val="80000"/>
              </a:lnSpc>
            </a:pPr>
            <a:r>
              <a:rPr lang="en-US" u="sng" dirty="0" smtClean="0">
                <a:solidFill>
                  <a:srgbClr val="FF0000"/>
                </a:solidFill>
              </a:rPr>
              <a:t>Remote participation allowed for this session. See </a:t>
            </a:r>
            <a:r>
              <a:rPr lang="en-US" u="sng" dirty="0" smtClean="0">
                <a:solidFill>
                  <a:srgbClr val="FF0000"/>
                </a:solidFill>
              </a:rPr>
              <a:t>Slide 6.</a:t>
            </a:r>
          </a:p>
          <a:p>
            <a:pPr lvl="2">
              <a:lnSpc>
                <a:spcPct val="80000"/>
              </a:lnSpc>
            </a:pPr>
            <a:r>
              <a:rPr lang="en-US" dirty="0" smtClean="0"/>
              <a:t>Remote Participants: Philippe Klein (Broadcom), Richard Roy (SRA)</a:t>
            </a:r>
            <a:endParaRPr lang="en-US" dirty="0" smtClean="0"/>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No response to call for potentially essential patents.</a:t>
            </a:r>
            <a:endParaRPr lang="en-US" b="0" dirty="0"/>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endParaRPr lang="en-US" b="0" dirty="0" smtClean="0"/>
          </a:p>
          <a:p>
            <a:pPr>
              <a:lnSpc>
                <a:spcPct val="80000"/>
              </a:lnSpc>
            </a:pPr>
            <a:r>
              <a:rPr lang="en-US" b="0" dirty="0" smtClean="0"/>
              <a:t>Which other 11ak sessions should allow remote participation</a:t>
            </a:r>
            <a:r>
              <a:rPr lang="en-US" b="0" dirty="0" smtClean="0"/>
              <a:t>?</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95758</TotalTime>
  <Words>2449</Words>
  <Application>Microsoft Macintosh PowerPoint</Application>
  <PresentationFormat>On-screen Show (4:3)</PresentationFormat>
  <Paragraphs>378</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Tuesday, 15 March 2016 16:00 – 18:00, Florence 2304 Room, L1</vt:lpstr>
      <vt:lpstr>Tuesday, 15 March 2016 16:00 – 18:00, Florence 2304 Room, L1</vt:lpstr>
      <vt:lpstr>Wednesday, 16 March 2016 16:00 – 18:00, Sicily 2402 Room, L1</vt:lpstr>
      <vt:lpstr>Submissions List</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1118</cp:revision>
  <cp:lastPrinted>1998-02-10T13:28:06Z</cp:lastPrinted>
  <dcterms:created xsi:type="dcterms:W3CDTF">2006-12-04T03:46:13Z</dcterms:created>
  <dcterms:modified xsi:type="dcterms:W3CDTF">2016-03-15T15:14:58Z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