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01" d="100"/>
          <a:sy n="101" d="100"/>
        </p:scale>
        <p:origin x="-96" y="-3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802.11-16/0227r1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February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Stuart Strickland, HPE</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802.11-16/0227r1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February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Stuart Strickland, HPE</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802.11-16/0227r1</a:t>
            </a:r>
            <a:endParaRPr lang="en-US"/>
          </a:p>
        </p:txBody>
      </p:sp>
      <p:sp>
        <p:nvSpPr>
          <p:cNvPr id="5" name="Rectangle 3"/>
          <p:cNvSpPr>
            <a:spLocks noGrp="1" noChangeArrowheads="1"/>
          </p:cNvSpPr>
          <p:nvPr>
            <p:ph type="dt"/>
          </p:nvPr>
        </p:nvSpPr>
        <p:spPr>
          <a:ln/>
        </p:spPr>
        <p:txBody>
          <a:bodyPr/>
          <a:lstStyle/>
          <a:p>
            <a:r>
              <a:rPr lang="en-US" smtClean="0"/>
              <a:t>February 2016</a:t>
            </a:r>
            <a:endParaRPr lang="en-US"/>
          </a:p>
        </p:txBody>
      </p:sp>
      <p:sp>
        <p:nvSpPr>
          <p:cNvPr id="6" name="Rectangle 6"/>
          <p:cNvSpPr>
            <a:spLocks noGrp="1" noChangeArrowheads="1"/>
          </p:cNvSpPr>
          <p:nvPr>
            <p:ph type="ftr"/>
          </p:nvPr>
        </p:nvSpPr>
        <p:spPr>
          <a:ln/>
        </p:spPr>
        <p:txBody>
          <a:bodyPr/>
          <a:lstStyle/>
          <a:p>
            <a:r>
              <a:rPr lang="en-US" smtClean="0"/>
              <a:t>Stuart Strickland, HPE</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2016</a:t>
            </a:r>
            <a:endParaRPr lang="en-GB"/>
          </a:p>
        </p:txBody>
      </p:sp>
      <p:sp>
        <p:nvSpPr>
          <p:cNvPr id="6" name="Footer Placeholder 5"/>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sv-SE" smtClean="0"/>
              <a:t>Stuart Strickland, Hewlett Packard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2016</a:t>
            </a:r>
            <a:endParaRPr lang="en-GB"/>
          </a:p>
        </p:txBody>
      </p:sp>
      <p:sp>
        <p:nvSpPr>
          <p:cNvPr id="4" name="Footer Placeholder 3"/>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2016</a:t>
            </a:r>
            <a:endParaRPr lang="en-GB"/>
          </a:p>
        </p:txBody>
      </p:sp>
      <p:sp>
        <p:nvSpPr>
          <p:cNvPr id="3" name="Footer Placeholder 2"/>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2016</a:t>
            </a:r>
            <a:endParaRPr lang="en-GB"/>
          </a:p>
        </p:txBody>
      </p:sp>
      <p:sp>
        <p:nvSpPr>
          <p:cNvPr id="5" name="Footer Placeholder 4"/>
          <p:cNvSpPr>
            <a:spLocks noGrp="1"/>
          </p:cNvSpPr>
          <p:nvPr>
            <p:ph type="ftr" idx="11"/>
          </p:nvPr>
        </p:nvSpPr>
        <p:spPr/>
        <p:txBody>
          <a:bodyPr/>
          <a:lstStyle>
            <a:lvl1pPr>
              <a:defRPr/>
            </a:lvl1pPr>
          </a:lstStyle>
          <a:p>
            <a:r>
              <a:rPr lang="sv-SE" smtClean="0"/>
              <a:t>Stuart Strickland, Hewlett Packard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sv-SE" smtClean="0"/>
              <a:t>Stuart Strickland, Hewlett Packard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802.11-16/0227r1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Network Based Use Case</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35379591"/>
              </p:ext>
            </p:extLst>
          </p:nvPr>
        </p:nvGraphicFramePr>
        <p:xfrm>
          <a:off x="519113" y="2281238"/>
          <a:ext cx="8078787" cy="2582862"/>
        </p:xfrm>
        <a:graphic>
          <a:graphicData uri="http://schemas.openxmlformats.org/presentationml/2006/ole">
            <mc:AlternateContent xmlns:mc="http://schemas.openxmlformats.org/markup-compatibility/2006">
              <mc:Choice xmlns:v="urn:schemas-microsoft-com:vml" Requires="v">
                <p:oleObj spid="_x0000_s3084" name="Document" r:id="rId4" imgW="8248712" imgH="2647342" progId="Word.Document.8">
                  <p:embed/>
                </p:oleObj>
              </mc:Choice>
              <mc:Fallback>
                <p:oleObj name="Document" r:id="rId4" imgW="8248712" imgH="2647342" progId="Word.Document.8">
                  <p:embed/>
                  <p:pic>
                    <p:nvPicPr>
                      <p:cNvPr id="0" name="Picture 3"/>
                      <p:cNvPicPr>
                        <a:picLocks noChangeAspect="1" noChangeArrowheads="1"/>
                      </p:cNvPicPr>
                      <p:nvPr/>
                    </p:nvPicPr>
                    <p:blipFill>
                      <a:blip r:embed="rId5"/>
                      <a:srcRect/>
                      <a:stretch>
                        <a:fillRect/>
                      </a:stretch>
                    </p:blipFill>
                    <p:spPr bwMode="auto">
                      <a:xfrm>
                        <a:off x="519113" y="2281238"/>
                        <a:ext cx="8078787" cy="25828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February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sv-SE"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document contains the description of an additional </a:t>
            </a:r>
            <a:r>
              <a:rPr lang="en-GB" dirty="0" err="1" smtClean="0"/>
              <a:t>TGaz</a:t>
            </a:r>
            <a:r>
              <a:rPr lang="en-GB" dirty="0" smtClean="0"/>
              <a:t> network based location use case.</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05400" y="6475413"/>
            <a:ext cx="3436938" cy="1539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1219200" y="684213"/>
            <a:ext cx="7239000" cy="534987"/>
          </a:xfrm>
          <a:ln/>
        </p:spPr>
        <p:txBody>
          <a:bodyPr lIns="90000" tIns="46800" rIns="90000" bIns="46800"/>
          <a:lstStyle/>
          <a:p>
            <a:r>
              <a:rPr lang="en-US" sz="2800" dirty="0" smtClean="0"/>
              <a:t>Location Based Network Management</a:t>
            </a:r>
            <a:endParaRPr lang="en-US" sz="2800" dirty="0"/>
          </a:p>
        </p:txBody>
      </p:sp>
      <p:sp>
        <p:nvSpPr>
          <p:cNvPr id="9218" name="Rectangle 2"/>
          <p:cNvSpPr>
            <a:spLocks noGrp="1" noChangeArrowheads="1"/>
          </p:cNvSpPr>
          <p:nvPr>
            <p:ph type="body" idx="1"/>
          </p:nvPr>
        </p:nvSpPr>
        <p:spPr>
          <a:xfrm>
            <a:off x="685800" y="1219200"/>
            <a:ext cx="7772400" cy="5257800"/>
          </a:xfrm>
          <a:ln/>
        </p:spPr>
        <p:txBody>
          <a:bodyPr/>
          <a:lstStyle/>
          <a:p>
            <a:pPr>
              <a:buFont typeface="Arial" panose="020B0604020202020204" pitchFamily="34" charset="0"/>
              <a:buChar char="•"/>
            </a:pPr>
            <a:r>
              <a:rPr lang="en-US" sz="1200" dirty="0"/>
              <a:t>User: </a:t>
            </a:r>
            <a:r>
              <a:rPr lang="en-US" sz="1200" b="0" dirty="0"/>
              <a:t>Venue owner, network administrator, or software system responsible for allocating and managing network resources, authenticating access, and configuring network parameters</a:t>
            </a:r>
          </a:p>
          <a:p>
            <a:pPr>
              <a:buFont typeface="Arial" panose="020B0604020202020204" pitchFamily="34" charset="0"/>
              <a:buChar char="•"/>
            </a:pPr>
            <a:r>
              <a:rPr lang="en-US" sz="1200" dirty="0"/>
              <a:t>Environment: </a:t>
            </a:r>
            <a:r>
              <a:rPr lang="en-US" sz="1200" b="0" dirty="0"/>
              <a:t>A constellation of 802.11 APs has been deployed throughout a venue according to standard network coverage and capacity guidelines for AP density and channel configuration.  Each AP supports up to 512 associated STAs in each band (2.4GHz and 5GHz).  The venue may be either accessible to the public or restricted to authorized visitors.  Some STAs associated with or otherwise visible to the network may be capable of supporting NGP; others may not.  Some may have single antennas; others may have multiple antennas.  No assumptions are made about any venue-specific applications running on the STA or whether the STA or its user has any awareness of its own location.</a:t>
            </a:r>
          </a:p>
          <a:p>
            <a:pPr>
              <a:buFont typeface="Arial" panose="020B0604020202020204" pitchFamily="34" charset="0"/>
              <a:buChar char="•"/>
            </a:pPr>
            <a:r>
              <a:rPr lang="en-US" sz="1200" dirty="0"/>
              <a:t>Use case:</a:t>
            </a:r>
          </a:p>
          <a:p>
            <a:pPr marL="914400" lvl="1" indent="-457200">
              <a:lnSpc>
                <a:spcPct val="80000"/>
              </a:lnSpc>
              <a:spcBef>
                <a:spcPts val="288"/>
              </a:spcBef>
              <a:buFont typeface="+mj-lt"/>
              <a:buAutoNum type="arabicPeriod"/>
            </a:pPr>
            <a:r>
              <a:rPr lang="en-US" sz="1200" dirty="0"/>
              <a:t>STAs are distributed throughout the venue, entering and leaving the venue continuously.  STAs may be mobile phones carried by visitors, mobile or stationary wireless appliances, or tags attached to other </a:t>
            </a:r>
            <a:r>
              <a:rPr lang="en-US" sz="1200" dirty="0" smtClean="0"/>
              <a:t>assets</a:t>
            </a:r>
          </a:p>
          <a:p>
            <a:pPr marL="914400" lvl="1" indent="-457200">
              <a:lnSpc>
                <a:spcPct val="80000"/>
              </a:lnSpc>
              <a:spcBef>
                <a:spcPts val="288"/>
              </a:spcBef>
              <a:buFont typeface="+mj-lt"/>
              <a:buAutoNum type="arabicPeriod"/>
            </a:pPr>
            <a:r>
              <a:rPr lang="en-US" sz="1200" dirty="0" smtClean="0"/>
              <a:t>APs detect each STA as it enters or departs the venue or a region of the venue, triggering the network to coordinate measurements among proximate APs, which may be operating on other channels, to determine and continuously monitor the location of each STA </a:t>
            </a:r>
          </a:p>
          <a:p>
            <a:pPr marL="914400" lvl="1" indent="-457200">
              <a:lnSpc>
                <a:spcPct val="80000"/>
              </a:lnSpc>
              <a:spcBef>
                <a:spcPts val="288"/>
              </a:spcBef>
              <a:buFont typeface="+mj-lt"/>
              <a:buAutoNum type="arabicPeriod"/>
            </a:pPr>
            <a:r>
              <a:rPr lang="en-US" sz="1200" dirty="0" smtClean="0"/>
              <a:t>The </a:t>
            </a:r>
            <a:r>
              <a:rPr lang="en-US" sz="1200" dirty="0"/>
              <a:t>network maintains information about the location of each associated STA, its path through the venue, its network activity, resource consumption, credentials, </a:t>
            </a:r>
            <a:r>
              <a:rPr lang="en-US" sz="1200" dirty="0" err="1"/>
              <a:t>QoS</a:t>
            </a:r>
            <a:r>
              <a:rPr lang="en-US" sz="1200" dirty="0"/>
              <a:t> requirements, and other information the network user deems relevant to its objectives</a:t>
            </a:r>
          </a:p>
          <a:p>
            <a:pPr marL="914400" lvl="1" indent="-457200">
              <a:lnSpc>
                <a:spcPct val="80000"/>
              </a:lnSpc>
              <a:spcBef>
                <a:spcPts val="288"/>
              </a:spcBef>
              <a:buFont typeface="+mj-lt"/>
              <a:buAutoNum type="arabicPeriod"/>
            </a:pPr>
            <a:r>
              <a:rPr lang="en-US" sz="1200" dirty="0"/>
              <a:t>Based upon this information, the network user allocates resources, configures network parameters, and generates alerts in real time, and may create off-line recommendations to modify the physical configuration of the network or take other </a:t>
            </a:r>
            <a:r>
              <a:rPr lang="en-US" sz="1200" dirty="0" smtClean="0"/>
              <a:t>action</a:t>
            </a:r>
          </a:p>
          <a:p>
            <a:pPr>
              <a:lnSpc>
                <a:spcPct val="80000"/>
              </a:lnSpc>
              <a:buFont typeface="Arial" panose="020B0604020202020204" pitchFamily="34" charset="0"/>
              <a:buChar char="•"/>
            </a:pPr>
            <a:r>
              <a:rPr lang="en-US" sz="1200" dirty="0"/>
              <a:t>Expected:</a:t>
            </a:r>
          </a:p>
          <a:p>
            <a:pPr marL="914400" lvl="1" indent="-457200" eaLnBrk="0" hangingPunct="0">
              <a:lnSpc>
                <a:spcPct val="80000"/>
              </a:lnSpc>
              <a:spcBef>
                <a:spcPct val="20000"/>
              </a:spcBef>
              <a:buChar char="–"/>
            </a:pPr>
            <a:r>
              <a:rPr lang="en-US" sz="1200" dirty="0" smtClean="0">
                <a:solidFill>
                  <a:schemeClr val="tx1"/>
                </a:solidFill>
              </a:rPr>
              <a:t>Horizontal </a:t>
            </a:r>
            <a:r>
              <a:rPr lang="en-US" sz="1200" dirty="0">
                <a:solidFill>
                  <a:schemeClr val="tx1"/>
                </a:solidFill>
              </a:rPr>
              <a:t>accuracy: ≤ 2 m @ 90% in open space; resolvable to a specific room in enclosed space @ 99%</a:t>
            </a:r>
          </a:p>
          <a:p>
            <a:pPr marL="914400" lvl="1" indent="-457200" eaLnBrk="0" hangingPunct="0">
              <a:lnSpc>
                <a:spcPct val="80000"/>
              </a:lnSpc>
              <a:spcBef>
                <a:spcPct val="20000"/>
              </a:spcBef>
              <a:buChar char="–"/>
            </a:pPr>
            <a:r>
              <a:rPr lang="en-US" sz="1200" dirty="0">
                <a:solidFill>
                  <a:schemeClr val="tx1"/>
                </a:solidFill>
              </a:rPr>
              <a:t>Vertical  accuracy: ≤ 2 m @ 90% in open space; resolvable to floor level in enclosed space @ 99%</a:t>
            </a:r>
          </a:p>
          <a:p>
            <a:pPr marL="914400" lvl="1" indent="-457200" eaLnBrk="0" hangingPunct="0">
              <a:lnSpc>
                <a:spcPct val="80000"/>
              </a:lnSpc>
              <a:spcBef>
                <a:spcPct val="20000"/>
              </a:spcBef>
              <a:buChar char="–"/>
            </a:pPr>
            <a:r>
              <a:rPr lang="en-US" sz="1200" dirty="0">
                <a:solidFill>
                  <a:schemeClr val="tx1"/>
                </a:solidFill>
              </a:rPr>
              <a:t>Latency: ≤ 500 </a:t>
            </a:r>
            <a:r>
              <a:rPr lang="en-US" sz="1200" dirty="0" err="1">
                <a:solidFill>
                  <a:schemeClr val="tx1"/>
                </a:solidFill>
              </a:rPr>
              <a:t>ms</a:t>
            </a:r>
            <a:endParaRPr lang="en-US" sz="1200" dirty="0">
              <a:solidFill>
                <a:schemeClr val="tx1"/>
              </a:solidFill>
            </a:endParaRPr>
          </a:p>
          <a:p>
            <a:pPr marL="914400" lvl="1" indent="-457200" eaLnBrk="0" hangingPunct="0">
              <a:lnSpc>
                <a:spcPct val="80000"/>
              </a:lnSpc>
              <a:spcBef>
                <a:spcPct val="20000"/>
              </a:spcBef>
              <a:buChar char="–"/>
            </a:pPr>
            <a:r>
              <a:rPr lang="en-US" sz="1200" dirty="0">
                <a:solidFill>
                  <a:schemeClr val="tx1"/>
                </a:solidFill>
              </a:rPr>
              <a:t>Frequency: ≥ 1 Hz</a:t>
            </a:r>
          </a:p>
          <a:p>
            <a:pPr marL="914400" lvl="1" indent="-457200" eaLnBrk="0" hangingPunct="0">
              <a:lnSpc>
                <a:spcPct val="80000"/>
              </a:lnSpc>
              <a:spcBef>
                <a:spcPct val="20000"/>
              </a:spcBef>
              <a:buChar char="–"/>
            </a:pPr>
            <a:r>
              <a:rPr lang="en-US" sz="1200" dirty="0">
                <a:solidFill>
                  <a:schemeClr val="tx1"/>
                </a:solidFill>
              </a:rPr>
              <a:t>Impact on network resources: &lt; 10% of available airtime (Note: The frequency and number of STAs tracked must be configurable by the network user to accommodate venue-specific requirements and manage the availability of network resources)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181600" y="6475413"/>
            <a:ext cx="33607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Motion on submission </a:t>
            </a:r>
            <a:r>
              <a:rPr lang="en-US" dirty="0" smtClean="0"/>
              <a:t>16-0227/r0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marL="0" indent="0">
              <a:buNone/>
            </a:pPr>
            <a:r>
              <a:rPr lang="en-US" altLang="en-US" dirty="0"/>
              <a:t>Motion</a:t>
            </a:r>
          </a:p>
          <a:p>
            <a:pPr marL="0" indent="0">
              <a:buNone/>
            </a:pPr>
            <a:r>
              <a:rPr lang="en-US" altLang="en-US" dirty="0"/>
              <a:t>To instruct the use case document editor to add the use case depicted by slide </a:t>
            </a:r>
            <a:r>
              <a:rPr lang="en-US" altLang="en-US" dirty="0" smtClean="0"/>
              <a:t>3 </a:t>
            </a:r>
            <a:r>
              <a:rPr lang="en-US" altLang="en-US" dirty="0"/>
              <a:t>of submission </a:t>
            </a:r>
            <a:r>
              <a:rPr lang="en-US" altLang="en-US" dirty="0" smtClean="0"/>
              <a:t>11-16-0227/r0 </a:t>
            </a:r>
            <a:r>
              <a:rPr lang="en-US" altLang="en-US" dirty="0"/>
              <a:t>to the </a:t>
            </a:r>
            <a:r>
              <a:rPr lang="en-US" altLang="en-US" dirty="0" err="1" smtClean="0"/>
              <a:t>TGaz</a:t>
            </a:r>
            <a:r>
              <a:rPr lang="en-US" altLang="en-US" dirty="0" smtClean="0"/>
              <a:t> NGP use </a:t>
            </a:r>
            <a:r>
              <a:rPr lang="en-US" altLang="en-US" dirty="0"/>
              <a:t>case document </a:t>
            </a:r>
            <a:r>
              <a:rPr lang="en-US" altLang="en-US" dirty="0" smtClean="0"/>
              <a:t>11-16-0137</a:t>
            </a:r>
            <a:r>
              <a:rPr lang="en-US" altLang="en-US" dirty="0"/>
              <a:t>.</a:t>
            </a:r>
          </a:p>
          <a:p>
            <a:pPr marL="0" indent="0">
              <a:buNone/>
            </a:pPr>
            <a:endParaRPr lang="en-US" altLang="en-US" dirty="0"/>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February 2016</a:t>
            </a:r>
            <a:endParaRPr lang="en-GB"/>
          </a:p>
        </p:txBody>
      </p:sp>
      <p:sp>
        <p:nvSpPr>
          <p:cNvPr id="5" name="Footer Placeholder 4"/>
          <p:cNvSpPr>
            <a:spLocks noGrp="1"/>
          </p:cNvSpPr>
          <p:nvPr>
            <p:ph type="ftr" idx="14"/>
          </p:nvPr>
        </p:nvSpPr>
        <p:spPr>
          <a:xfrm>
            <a:off x="5334000" y="6475413"/>
            <a:ext cx="3208338" cy="230187"/>
          </a:xfrm>
        </p:spPr>
        <p:txBody>
          <a:bodyPr/>
          <a:lstStyle/>
          <a:p>
            <a:r>
              <a:rPr lang="sv-SE" dirty="0" smtClean="0"/>
              <a:t>Stuart Strickland, Hewlett Packard Enterprise</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t>https://</a:t>
            </a:r>
            <a:r>
              <a:rPr lang="en-US" smtClean="0"/>
              <a:t>mentor.ieee.org/802.11/dcn/16/11-16-0137-00-00az-ngp-use-case-document.pptx</a:t>
            </a:r>
            <a:r>
              <a:rPr lang="en-US" dirty="0" smtClean="0"/>
              <a:t>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TotalTime>
  <Words>590</Words>
  <Application>Microsoft Office PowerPoint</Application>
  <PresentationFormat>On-screen Show (4:3)</PresentationFormat>
  <Paragraphs>63</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Microsoft Word 97 - 2003 Document</vt:lpstr>
      <vt:lpstr>Network Based Use Case</vt:lpstr>
      <vt:lpstr>Abstract</vt:lpstr>
      <vt:lpstr>Location Based Network Management</vt:lpstr>
      <vt:lpstr>Motion on submission 16-0227/r0</vt:lpstr>
      <vt:lpstr>References</vt:lpstr>
    </vt:vector>
  </TitlesOfParts>
  <Company>Hewlett Packard Enterprise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Location-Based Network Management Use Case</dc:title>
  <dc:creator>Stuart Strickland</dc:creator>
  <cp:lastModifiedBy>Dorothy Stanley</cp:lastModifiedBy>
  <cp:revision>7</cp:revision>
  <cp:lastPrinted>1601-01-01T00:00:00Z</cp:lastPrinted>
  <dcterms:created xsi:type="dcterms:W3CDTF">2016-02-02T17:07:56Z</dcterms:created>
  <dcterms:modified xsi:type="dcterms:W3CDTF">2016-02-02T22:18:55Z</dcterms:modified>
</cp:coreProperties>
</file>