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charts/chart1.xml" ContentType="application/vnd.openxmlformats-officedocument.drawingml.chart+xml"/>
  <Override PartName="/ppt/notesSlides/notesSlide167.xml" ContentType="application/vnd.openxmlformats-officedocument.presentationml.notesSlide+xml"/>
  <Override PartName="/ppt/charts/chart2.xml" ContentType="application/vnd.openxmlformats-officedocument.drawingml.chart+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1"/>
  </p:notesMasterIdLst>
  <p:handoutMasterIdLst>
    <p:handoutMasterId r:id="rId272"/>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551" r:id="rId21"/>
    <p:sldId id="552" r:id="rId22"/>
    <p:sldId id="553" r:id="rId23"/>
    <p:sldId id="554" r:id="rId24"/>
    <p:sldId id="555" r:id="rId25"/>
    <p:sldId id="556" r:id="rId26"/>
    <p:sldId id="557" r:id="rId27"/>
    <p:sldId id="558" r:id="rId28"/>
    <p:sldId id="559" r:id="rId29"/>
    <p:sldId id="560" r:id="rId30"/>
    <p:sldId id="561" r:id="rId31"/>
    <p:sldId id="562" r:id="rId32"/>
    <p:sldId id="563" r:id="rId33"/>
    <p:sldId id="564" r:id="rId34"/>
    <p:sldId id="565" r:id="rId35"/>
    <p:sldId id="566" r:id="rId36"/>
    <p:sldId id="567" r:id="rId37"/>
    <p:sldId id="568" r:id="rId38"/>
    <p:sldId id="569" r:id="rId39"/>
    <p:sldId id="570" r:id="rId40"/>
    <p:sldId id="571" r:id="rId41"/>
    <p:sldId id="572" r:id="rId42"/>
    <p:sldId id="573" r:id="rId43"/>
    <p:sldId id="574" r:id="rId44"/>
    <p:sldId id="575" r:id="rId45"/>
    <p:sldId id="576" r:id="rId46"/>
    <p:sldId id="577" r:id="rId47"/>
    <p:sldId id="578" r:id="rId48"/>
    <p:sldId id="579" r:id="rId49"/>
    <p:sldId id="580" r:id="rId50"/>
    <p:sldId id="581" r:id="rId51"/>
    <p:sldId id="582" r:id="rId52"/>
    <p:sldId id="583" r:id="rId53"/>
    <p:sldId id="584" r:id="rId54"/>
    <p:sldId id="585" r:id="rId55"/>
    <p:sldId id="586" r:id="rId56"/>
    <p:sldId id="587" r:id="rId57"/>
    <p:sldId id="588"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 id="301" r:id="rId72"/>
    <p:sldId id="302" r:id="rId73"/>
    <p:sldId id="303" r:id="rId74"/>
    <p:sldId id="304" r:id="rId75"/>
    <p:sldId id="305" r:id="rId76"/>
    <p:sldId id="306"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2" r:id="rId93"/>
    <p:sldId id="323" r:id="rId94"/>
    <p:sldId id="324" r:id="rId95"/>
    <p:sldId id="325" r:id="rId96"/>
    <p:sldId id="326" r:id="rId97"/>
    <p:sldId id="327" r:id="rId98"/>
    <p:sldId id="328" r:id="rId99"/>
    <p:sldId id="329" r:id="rId100"/>
    <p:sldId id="330" r:id="rId101"/>
    <p:sldId id="331" r:id="rId102"/>
    <p:sldId id="332" r:id="rId103"/>
    <p:sldId id="333" r:id="rId104"/>
    <p:sldId id="334" r:id="rId105"/>
    <p:sldId id="335" r:id="rId106"/>
    <p:sldId id="336" r:id="rId107"/>
    <p:sldId id="337" r:id="rId108"/>
    <p:sldId id="338" r:id="rId109"/>
    <p:sldId id="339" r:id="rId110"/>
    <p:sldId id="340" r:id="rId111"/>
    <p:sldId id="341" r:id="rId112"/>
    <p:sldId id="342" r:id="rId113"/>
    <p:sldId id="343" r:id="rId114"/>
    <p:sldId id="344" r:id="rId115"/>
    <p:sldId id="345" r:id="rId116"/>
    <p:sldId id="346" r:id="rId117"/>
    <p:sldId id="347" r:id="rId118"/>
    <p:sldId id="348" r:id="rId119"/>
    <p:sldId id="349" r:id="rId120"/>
    <p:sldId id="350" r:id="rId121"/>
    <p:sldId id="351" r:id="rId122"/>
    <p:sldId id="352" r:id="rId123"/>
    <p:sldId id="353" r:id="rId124"/>
    <p:sldId id="354" r:id="rId125"/>
    <p:sldId id="355" r:id="rId126"/>
    <p:sldId id="356" r:id="rId127"/>
    <p:sldId id="357" r:id="rId128"/>
    <p:sldId id="358" r:id="rId129"/>
    <p:sldId id="528" r:id="rId130"/>
    <p:sldId id="529" r:id="rId131"/>
    <p:sldId id="530" r:id="rId132"/>
    <p:sldId id="531" r:id="rId133"/>
    <p:sldId id="532" r:id="rId134"/>
    <p:sldId id="533" r:id="rId135"/>
    <p:sldId id="534" r:id="rId136"/>
    <p:sldId id="535" r:id="rId137"/>
    <p:sldId id="536" r:id="rId138"/>
    <p:sldId id="537" r:id="rId139"/>
    <p:sldId id="538" r:id="rId140"/>
    <p:sldId id="539" r:id="rId141"/>
    <p:sldId id="540" r:id="rId142"/>
    <p:sldId id="541" r:id="rId143"/>
    <p:sldId id="542" r:id="rId144"/>
    <p:sldId id="543" r:id="rId145"/>
    <p:sldId id="544" r:id="rId146"/>
    <p:sldId id="545" r:id="rId147"/>
    <p:sldId id="546" r:id="rId148"/>
    <p:sldId id="547" r:id="rId149"/>
    <p:sldId id="548" r:id="rId150"/>
    <p:sldId id="549" r:id="rId151"/>
    <p:sldId id="550" r:id="rId152"/>
    <p:sldId id="655" r:id="rId153"/>
    <p:sldId id="656" r:id="rId154"/>
    <p:sldId id="657" r:id="rId155"/>
    <p:sldId id="658" r:id="rId156"/>
    <p:sldId id="659" r:id="rId157"/>
    <p:sldId id="359" r:id="rId158"/>
    <p:sldId id="360" r:id="rId159"/>
    <p:sldId id="361" r:id="rId160"/>
    <p:sldId id="362" r:id="rId161"/>
    <p:sldId id="363" r:id="rId162"/>
    <p:sldId id="364" r:id="rId163"/>
    <p:sldId id="365" r:id="rId164"/>
    <p:sldId id="366" r:id="rId165"/>
    <p:sldId id="367" r:id="rId166"/>
    <p:sldId id="368" r:id="rId167"/>
    <p:sldId id="369" r:id="rId168"/>
    <p:sldId id="370" r:id="rId169"/>
    <p:sldId id="371" r:id="rId170"/>
    <p:sldId id="372" r:id="rId171"/>
    <p:sldId id="373" r:id="rId172"/>
    <p:sldId id="374" r:id="rId173"/>
    <p:sldId id="375" r:id="rId174"/>
    <p:sldId id="376" r:id="rId175"/>
    <p:sldId id="377" r:id="rId176"/>
    <p:sldId id="378" r:id="rId177"/>
    <p:sldId id="379" r:id="rId178"/>
    <p:sldId id="380" r:id="rId179"/>
    <p:sldId id="381" r:id="rId180"/>
    <p:sldId id="382" r:id="rId181"/>
    <p:sldId id="383" r:id="rId182"/>
    <p:sldId id="384" r:id="rId183"/>
    <p:sldId id="385" r:id="rId184"/>
    <p:sldId id="386" r:id="rId185"/>
    <p:sldId id="387" r:id="rId186"/>
    <p:sldId id="388" r:id="rId187"/>
    <p:sldId id="389" r:id="rId188"/>
    <p:sldId id="390" r:id="rId189"/>
    <p:sldId id="391" r:id="rId190"/>
    <p:sldId id="392" r:id="rId191"/>
    <p:sldId id="393" r:id="rId192"/>
    <p:sldId id="394" r:id="rId193"/>
    <p:sldId id="395" r:id="rId194"/>
    <p:sldId id="396" r:id="rId195"/>
    <p:sldId id="397" r:id="rId196"/>
    <p:sldId id="398" r:id="rId197"/>
    <p:sldId id="399" r:id="rId198"/>
    <p:sldId id="400" r:id="rId199"/>
    <p:sldId id="401" r:id="rId200"/>
    <p:sldId id="402" r:id="rId201"/>
    <p:sldId id="403" r:id="rId202"/>
    <p:sldId id="404" r:id="rId203"/>
    <p:sldId id="405" r:id="rId204"/>
    <p:sldId id="406" r:id="rId205"/>
    <p:sldId id="407" r:id="rId206"/>
    <p:sldId id="408" r:id="rId207"/>
    <p:sldId id="409" r:id="rId208"/>
    <p:sldId id="660" r:id="rId209"/>
    <p:sldId id="661" r:id="rId210"/>
    <p:sldId id="662" r:id="rId211"/>
    <p:sldId id="663" r:id="rId212"/>
    <p:sldId id="664" r:id="rId213"/>
    <p:sldId id="410" r:id="rId214"/>
    <p:sldId id="411" r:id="rId215"/>
    <p:sldId id="412" r:id="rId216"/>
    <p:sldId id="413" r:id="rId217"/>
    <p:sldId id="414" r:id="rId218"/>
    <p:sldId id="415" r:id="rId219"/>
    <p:sldId id="416" r:id="rId220"/>
    <p:sldId id="589" r:id="rId221"/>
    <p:sldId id="590" r:id="rId222"/>
    <p:sldId id="591" r:id="rId223"/>
    <p:sldId id="592" r:id="rId224"/>
    <p:sldId id="593" r:id="rId225"/>
    <p:sldId id="594" r:id="rId226"/>
    <p:sldId id="595" r:id="rId227"/>
    <p:sldId id="596" r:id="rId228"/>
    <p:sldId id="597" r:id="rId229"/>
    <p:sldId id="598" r:id="rId230"/>
    <p:sldId id="599" r:id="rId231"/>
    <p:sldId id="600" r:id="rId232"/>
    <p:sldId id="601" r:id="rId233"/>
    <p:sldId id="602" r:id="rId234"/>
    <p:sldId id="603" r:id="rId235"/>
    <p:sldId id="604" r:id="rId236"/>
    <p:sldId id="605" r:id="rId237"/>
    <p:sldId id="606" r:id="rId238"/>
    <p:sldId id="417" r:id="rId239"/>
    <p:sldId id="418" r:id="rId240"/>
    <p:sldId id="419" r:id="rId241"/>
    <p:sldId id="420" r:id="rId242"/>
    <p:sldId id="421" r:id="rId243"/>
    <p:sldId id="422" r:id="rId244"/>
    <p:sldId id="423" r:id="rId245"/>
    <p:sldId id="424" r:id="rId246"/>
    <p:sldId id="425" r:id="rId247"/>
    <p:sldId id="665" r:id="rId248"/>
    <p:sldId id="666" r:id="rId249"/>
    <p:sldId id="667" r:id="rId250"/>
    <p:sldId id="668" r:id="rId251"/>
    <p:sldId id="669" r:id="rId252"/>
    <p:sldId id="670" r:id="rId253"/>
    <p:sldId id="671" r:id="rId254"/>
    <p:sldId id="426" r:id="rId255"/>
    <p:sldId id="427" r:id="rId256"/>
    <p:sldId id="428" r:id="rId257"/>
    <p:sldId id="429" r:id="rId258"/>
    <p:sldId id="430" r:id="rId259"/>
    <p:sldId id="431" r:id="rId260"/>
    <p:sldId id="432" r:id="rId261"/>
    <p:sldId id="433" r:id="rId262"/>
    <p:sldId id="434" r:id="rId263"/>
    <p:sldId id="435" r:id="rId264"/>
    <p:sldId id="436" r:id="rId265"/>
    <p:sldId id="437" r:id="rId266"/>
    <p:sldId id="438" r:id="rId267"/>
    <p:sldId id="439" r:id="rId268"/>
    <p:sldId id="440" r:id="rId269"/>
    <p:sldId id="441" r:id="rId270"/>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8849" autoAdjust="0"/>
  </p:normalViewPr>
  <p:slideViewPr>
    <p:cSldViewPr>
      <p:cViewPr>
        <p:scale>
          <a:sx n="90" d="100"/>
          <a:sy n="90" d="100"/>
        </p:scale>
        <p:origin x="-99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notesMaster" Target="notesMasters/notesMaster1.xml"/><Relationship Id="rId276"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Homedrives\Homedrives$\Federico.Boccardi\Federico\MDS\5GHz\spectrum_proje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57306824803644E-2"/>
          <c:y val="4.245548945562036E-2"/>
          <c:w val="0.77058316889676359"/>
          <c:h val="0.91508902108875934"/>
        </c:manualLayout>
      </c:layout>
      <c:barChart>
        <c:barDir val="col"/>
        <c:grouping val="clustered"/>
        <c:varyColors val="0"/>
        <c:ser>
          <c:idx val="0"/>
          <c:order val="0"/>
          <c:tx>
            <c:strRef>
              <c:f>Sheet1!$B$1</c:f>
              <c:strCache>
                <c:ptCount val="1"/>
                <c:pt idx="0">
                  <c:v>Wi-Fi</c:v>
                </c:pt>
              </c:strCache>
            </c:strRef>
          </c:tx>
          <c:spPr>
            <a:solidFill>
              <a:srgbClr val="642566"/>
            </a:solidFill>
            <a:ln>
              <a:solidFill>
                <a:srgbClr val="642566"/>
              </a:solidFill>
              <a:prstDash val="solid"/>
            </a:ln>
          </c:spPr>
          <c:invertIfNegative val="0"/>
          <c:dLbls>
            <c:dLbl>
              <c:idx val="0"/>
              <c:layout/>
              <c:tx>
                <c:rich>
                  <a:bodyPr/>
                  <a:lstStyle/>
                  <a:p>
                    <a:r>
                      <a:rPr lang="en-US" dirty="0" smtClean="0"/>
                      <a:t>1209</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1440</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17%</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 Cisco VNI</c:v>
                </c:pt>
                <c:pt idx="1">
                  <c:v>2014 IR</c:v>
                </c:pt>
              </c:strCache>
            </c:strRef>
          </c:cat>
          <c:val>
            <c:numRef>
              <c:f>Sheet1!$B$2:$B$3</c:f>
              <c:numCache>
                <c:formatCode>General</c:formatCode>
                <c:ptCount val="2"/>
                <c:pt idx="0">
                  <c:v>1209</c:v>
                </c:pt>
                <c:pt idx="1">
                  <c:v>1440</c:v>
                </c:pt>
              </c:numCache>
            </c:numRef>
          </c:val>
        </c:ser>
        <c:ser>
          <c:idx val="1"/>
          <c:order val="1"/>
          <c:tx>
            <c:strRef>
              <c:f>Sheet1!$C$1</c:f>
              <c:strCache>
                <c:ptCount val="1"/>
                <c:pt idx="0">
                  <c:v>Cellular</c:v>
                </c:pt>
              </c:strCache>
            </c:strRef>
          </c:tx>
          <c:spPr>
            <a:solidFill>
              <a:srgbClr val="A9CF38"/>
            </a:solidFill>
            <a:ln>
              <a:solidFill>
                <a:srgbClr val="A9CF38"/>
              </a:solidFill>
              <a:prstDash val="solid"/>
            </a:ln>
          </c:spPr>
          <c:invertIfNegative val="0"/>
          <c:dLbls>
            <c:dLbl>
              <c:idx val="0"/>
              <c:layout/>
              <c:tx>
                <c:rich>
                  <a:bodyPr/>
                  <a:lstStyle/>
                  <a:p>
                    <a:r>
                      <a:rPr lang="en-US" dirty="0" smtClean="0"/>
                      <a:t>74</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44PB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71%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74%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a:solidFill>
                      <a:srgbClr val="642566"/>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 Cisco VNI</c:v>
                </c:pt>
                <c:pt idx="1">
                  <c:v>2014 IR</c:v>
                </c:pt>
              </c:strCache>
            </c:strRef>
          </c:cat>
          <c:val>
            <c:numRef>
              <c:f>Sheet1!$C$2:$C$3</c:f>
              <c:numCache>
                <c:formatCode>General</c:formatCode>
                <c:ptCount val="2"/>
                <c:pt idx="0">
                  <c:v>74</c:v>
                </c:pt>
                <c:pt idx="1">
                  <c:v>44.3</c:v>
                </c:pt>
              </c:numCache>
            </c:numRef>
          </c:val>
        </c:ser>
        <c:dLbls>
          <c:showLegendKey val="0"/>
          <c:showVal val="0"/>
          <c:showCatName val="0"/>
          <c:showSerName val="0"/>
          <c:showPercent val="0"/>
          <c:showBubbleSize val="0"/>
        </c:dLbls>
        <c:gapWidth val="150"/>
        <c:axId val="105937536"/>
        <c:axId val="105947520"/>
      </c:barChart>
      <c:catAx>
        <c:axId val="105937536"/>
        <c:scaling>
          <c:orientation val="minMax"/>
        </c:scaling>
        <c:delete val="1"/>
        <c:axPos val="b"/>
        <c:numFmt formatCode="General" sourceLinked="1"/>
        <c:majorTickMark val="out"/>
        <c:minorTickMark val="none"/>
        <c:tickLblPos val="nextTo"/>
        <c:crossAx val="105947520"/>
        <c:crosses val="autoZero"/>
        <c:auto val="1"/>
        <c:lblAlgn val="ctr"/>
        <c:lblOffset val="100"/>
        <c:noMultiLvlLbl val="1"/>
      </c:catAx>
      <c:valAx>
        <c:axId val="105947520"/>
        <c:scaling>
          <c:orientation val="minMax"/>
          <c:max val="1600"/>
          <c:min val="0"/>
        </c:scaling>
        <c:delete val="0"/>
        <c:axPos val="l"/>
        <c:majorGridlines>
          <c:spPr>
            <a:ln w="25400">
              <a:solidFill>
                <a:srgbClr val="BFBFBF"/>
              </a:solidFill>
              <a:prstDash val="solid"/>
            </a:ln>
          </c:spPr>
        </c:majorGridlines>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642566">
                    <a:tint val="75000"/>
                    <a:shade val="95000"/>
                    <a:satMod val="105000"/>
                  </a:srgbClr>
                </a:solidFill>
                <a:prstDash val="solid"/>
                <a:round/>
              </a14:hiddenLine>
            </a:ext>
          </a:extLst>
        </c:spPr>
        <c:crossAx val="105937536"/>
        <c:crosses val="autoZero"/>
        <c:crossBetween val="between"/>
        <c:majorUnit val="400"/>
        <c:minorUnit val="400"/>
      </c:valAx>
    </c:plotArea>
    <c:legend>
      <c:legendPos val="r"/>
      <c:layout>
        <c:manualLayout>
          <c:xMode val="edge"/>
          <c:yMode val="edge"/>
          <c:x val="0.85054895358599081"/>
          <c:y val="0.24153420275590548"/>
          <c:w val="0.14945104641400919"/>
          <c:h val="0.49071300835946596"/>
        </c:manualLayout>
      </c:layout>
      <c:overlay val="0"/>
      <c:txPr>
        <a:bodyPr/>
        <a:lstStyle/>
        <a:p>
          <a:pPr>
            <a:defRPr sz="1600"/>
          </a:pPr>
          <a:endParaRPr lang="en-US"/>
        </a:p>
      </c:txPr>
    </c:legend>
    <c:plotVisOnly val="1"/>
    <c:dispBlanksAs val="gap"/>
    <c:showDLblsOverMax val="0"/>
  </c:chart>
  <c:txPr>
    <a:bodyPr/>
    <a:lstStyle/>
    <a:p>
      <a:pPr>
        <a:defRPr sz="1400" b="0">
          <a:solidFill>
            <a:srgbClr val="642566"/>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Cellular spectrum (MHz)</c:v>
          </c:tx>
          <c:spPr>
            <a:ln w="38100">
              <a:solidFill>
                <a:srgbClr val="A9CF38"/>
              </a:solidFill>
            </a:ln>
          </c:spPr>
          <c:marker>
            <c:symbol val="none"/>
          </c:marker>
          <c:cat>
            <c:numRef>
              <c:f>(Sheet1!$A$36,Sheet1!$A$41,Sheet1!$A$46,Sheet1!$A$51)</c:f>
              <c:numCache>
                <c:formatCode>General</c:formatCode>
                <c:ptCount val="4"/>
                <c:pt idx="0">
                  <c:v>2015</c:v>
                </c:pt>
                <c:pt idx="1">
                  <c:v>2020</c:v>
                </c:pt>
                <c:pt idx="2">
                  <c:v>2025</c:v>
                </c:pt>
                <c:pt idx="3">
                  <c:v>2030</c:v>
                </c:pt>
              </c:numCache>
            </c:numRef>
          </c:cat>
          <c:val>
            <c:numRef>
              <c:f>(Sheet1!$B$36,Sheet1!$B$41,Sheet1!$B$46,Sheet1!$B$51)</c:f>
              <c:numCache>
                <c:formatCode>General</c:formatCode>
                <c:ptCount val="4"/>
                <c:pt idx="0">
                  <c:v>770</c:v>
                </c:pt>
                <c:pt idx="1">
                  <c:v>1000</c:v>
                </c:pt>
                <c:pt idx="2">
                  <c:v>1261</c:v>
                </c:pt>
                <c:pt idx="3">
                  <c:v>1803</c:v>
                </c:pt>
              </c:numCache>
            </c:numRef>
          </c:val>
          <c:smooth val="0"/>
        </c:ser>
        <c:ser>
          <c:idx val="1"/>
          <c:order val="1"/>
          <c:tx>
            <c:v>Wi-Fi spectrum (MHz)</c:v>
          </c:tx>
          <c:spPr>
            <a:ln w="38100">
              <a:solidFill>
                <a:schemeClr val="tx1"/>
              </a:solidFill>
              <a:prstDash val="dash"/>
            </a:ln>
          </c:spPr>
          <c:marker>
            <c:symbol val="none"/>
          </c:marker>
          <c:cat>
            <c:numRef>
              <c:f>(Sheet1!$A$36,Sheet1!$A$41,Sheet1!$A$46,Sheet1!$A$51)</c:f>
              <c:numCache>
                <c:formatCode>General</c:formatCode>
                <c:ptCount val="4"/>
                <c:pt idx="0">
                  <c:v>2015</c:v>
                </c:pt>
                <c:pt idx="1">
                  <c:v>2020</c:v>
                </c:pt>
                <c:pt idx="2">
                  <c:v>2025</c:v>
                </c:pt>
                <c:pt idx="3">
                  <c:v>2030</c:v>
                </c:pt>
              </c:numCache>
            </c:numRef>
          </c:cat>
          <c:val>
            <c:numRef>
              <c:f>(Sheet1!$E$36,Sheet1!$E$41,Sheet1!$E$46,Sheet1!$E$51)</c:f>
              <c:numCache>
                <c:formatCode>General</c:formatCode>
                <c:ptCount val="4"/>
                <c:pt idx="0">
                  <c:v>538</c:v>
                </c:pt>
                <c:pt idx="1">
                  <c:v>698.7012987012987</c:v>
                </c:pt>
                <c:pt idx="2">
                  <c:v>881.06233766233765</c:v>
                </c:pt>
                <c:pt idx="3">
                  <c:v>1259.7584415584415</c:v>
                </c:pt>
              </c:numCache>
            </c:numRef>
          </c:val>
          <c:smooth val="0"/>
        </c:ser>
        <c:dLbls>
          <c:showLegendKey val="0"/>
          <c:showVal val="0"/>
          <c:showCatName val="0"/>
          <c:showSerName val="0"/>
          <c:showPercent val="0"/>
          <c:showBubbleSize val="0"/>
        </c:dLbls>
        <c:marker val="1"/>
        <c:smooth val="0"/>
        <c:axId val="65471232"/>
        <c:axId val="65472768"/>
      </c:lineChart>
      <c:catAx>
        <c:axId val="65471232"/>
        <c:scaling>
          <c:orientation val="minMax"/>
        </c:scaling>
        <c:delete val="0"/>
        <c:axPos val="b"/>
        <c:numFmt formatCode="General" sourceLinked="1"/>
        <c:majorTickMark val="out"/>
        <c:minorTickMark val="none"/>
        <c:tickLblPos val="nextTo"/>
        <c:crossAx val="65472768"/>
        <c:crosses val="autoZero"/>
        <c:auto val="1"/>
        <c:lblAlgn val="ctr"/>
        <c:lblOffset val="100"/>
        <c:noMultiLvlLbl val="0"/>
      </c:catAx>
      <c:valAx>
        <c:axId val="65472768"/>
        <c:scaling>
          <c:orientation val="minMax"/>
          <c:min val="400"/>
        </c:scaling>
        <c:delete val="0"/>
        <c:axPos val="l"/>
        <c:majorGridlines/>
        <c:numFmt formatCode="General" sourceLinked="1"/>
        <c:majorTickMark val="out"/>
        <c:minorTickMark val="none"/>
        <c:tickLblPos val="nextTo"/>
        <c:crossAx val="65471232"/>
        <c:crosses val="autoZero"/>
        <c:crossBetween val="between"/>
      </c:valAx>
    </c:plotArea>
    <c:legend>
      <c:legendPos val="r"/>
      <c:layout>
        <c:manualLayout>
          <c:xMode val="edge"/>
          <c:yMode val="edge"/>
          <c:x val="0.13391666666666666"/>
          <c:y val="8.7670239136774575E-2"/>
          <c:w val="0.30066945606694562"/>
          <c:h val="0.26225134445606885"/>
        </c:manualLayout>
      </c:layout>
      <c:overlay val="1"/>
      <c:spPr>
        <a:solidFill>
          <a:schemeClr val="bg1">
            <a:lumMod val="85000"/>
          </a:schemeClr>
        </a:solidFill>
      </c:spPr>
    </c:legend>
    <c:plotVisOnly val="1"/>
    <c:dispBlanksAs val="gap"/>
    <c:showDLblsOverMax val="0"/>
  </c:chart>
  <c:spPr>
    <a:no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802.11-16/0225r1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March 2016</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802.11-16/0225r1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March 2016</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802.11-16/0225r1</a:t>
            </a:r>
            <a:endParaRPr lang="en-US" sz="1400" smtClean="0"/>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March 2016</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4425" y="703263"/>
            <a:ext cx="4629150" cy="3473450"/>
          </a:xfrm>
          <a:ln/>
        </p:spPr>
      </p:sp>
      <p:sp>
        <p:nvSpPr>
          <p:cNvPr id="5837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469737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802.11-16/0225r1</a:t>
            </a:r>
            <a:endParaRPr lang="en-US"/>
          </a:p>
        </p:txBody>
      </p:sp>
      <p:sp>
        <p:nvSpPr>
          <p:cNvPr id="5" name="Rectangle 3"/>
          <p:cNvSpPr>
            <a:spLocks noGrp="1" noChangeArrowheads="1"/>
          </p:cNvSpPr>
          <p:nvPr>
            <p:ph type="dt"/>
          </p:nvPr>
        </p:nvSpPr>
        <p:spPr>
          <a:xfrm>
            <a:off x="646113" y="95706"/>
            <a:ext cx="920060" cy="215444"/>
          </a:xfrm>
          <a:ln/>
        </p:spPr>
        <p:txBody>
          <a:bodyPr/>
          <a:lstStyle/>
          <a:p>
            <a:r>
              <a:rPr lang="en-US" smtClean="0"/>
              <a:t>March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100</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802.11-16/0225r1</a:t>
            </a:r>
            <a:endParaRPr lang="en-GB" sz="1400" smtClean="0"/>
          </a:p>
        </p:txBody>
      </p:sp>
      <p:sp>
        <p:nvSpPr>
          <p:cNvPr id="6147"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2016</a:t>
            </a:r>
            <a:endParaRPr lang="en-GB" sz="1400" smtClean="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101</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802.11-16/0225r1</a:t>
            </a:r>
            <a:endParaRPr lang="en-GB" sz="1400" smtClean="0"/>
          </a:p>
        </p:txBody>
      </p:sp>
      <p:sp>
        <p:nvSpPr>
          <p:cNvPr id="7171"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2016</a:t>
            </a:r>
            <a:endParaRPr lang="en-GB" sz="1400" smtClean="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102</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802.11-16/0225r1</a:t>
            </a:r>
            <a:endParaRPr lang="en-GB" sz="1400" smtClean="0"/>
          </a:p>
        </p:txBody>
      </p:sp>
      <p:sp>
        <p:nvSpPr>
          <p:cNvPr id="8195"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2016</a:t>
            </a:r>
            <a:endParaRPr lang="en-GB" sz="1400" smtClean="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103</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104</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105</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106</a:t>
            </a:fld>
            <a:endParaRPr lang="en-US"/>
          </a:p>
        </p:txBody>
      </p:sp>
    </p:spTree>
    <p:extLst>
      <p:ext uri="{BB962C8B-B14F-4D97-AF65-F5344CB8AC3E}">
        <p14:creationId xmlns:p14="http://schemas.microsoft.com/office/powerpoint/2010/main" val="28959389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107</a:t>
            </a:fld>
            <a:endParaRPr lang="en-US"/>
          </a:p>
        </p:txBody>
      </p:sp>
    </p:spTree>
    <p:extLst>
      <p:ext uri="{BB962C8B-B14F-4D97-AF65-F5344CB8AC3E}">
        <p14:creationId xmlns:p14="http://schemas.microsoft.com/office/powerpoint/2010/main" val="33693356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108</a:t>
            </a:fld>
            <a:endParaRPr lang="en-US"/>
          </a:p>
        </p:txBody>
      </p:sp>
    </p:spTree>
    <p:extLst>
      <p:ext uri="{BB962C8B-B14F-4D97-AF65-F5344CB8AC3E}">
        <p14:creationId xmlns:p14="http://schemas.microsoft.com/office/powerpoint/2010/main" val="27477818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59395" name="Slide Image Placeholder 1"/>
          <p:cNvSpPr>
            <a:spLocks noGrp="1" noRot="1" noChangeAspect="1" noTextEdit="1"/>
          </p:cNvSpPr>
          <p:nvPr>
            <p:ph type="sldImg"/>
          </p:nvPr>
        </p:nvSpPr>
        <p:spPr>
          <a:xfrm>
            <a:off x="1114425" y="703263"/>
            <a:ext cx="4629150" cy="3473450"/>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3756586" y="9000621"/>
            <a:ext cx="2456122" cy="184666"/>
          </a:xfrm>
          <a:noFill/>
        </p:spPr>
        <p:txBody>
          <a:bodyPr/>
          <a:lstStyle/>
          <a:p>
            <a:pPr lvl="4"/>
            <a:r>
              <a:rPr lang="en-US" smtClean="0"/>
              <a:t>Peter Ecclesine (Cisco Systems)</a:t>
            </a:r>
          </a:p>
        </p:txBody>
      </p:sp>
      <p:sp>
        <p:nvSpPr>
          <p:cNvPr id="59399" name="Slide Number Placeholder 5"/>
          <p:cNvSpPr>
            <a:spLocks noGrp="1"/>
          </p:cNvSpPr>
          <p:nvPr>
            <p:ph type="sldNum" sz="quarter" idx="5"/>
          </p:nvPr>
        </p:nvSpPr>
        <p:spPr>
          <a:xfrm>
            <a:off x="3278936" y="9001125"/>
            <a:ext cx="415177" cy="184666"/>
          </a:xfrm>
          <a:noFill/>
        </p:spPr>
        <p:txBody>
          <a:bodyPr/>
          <a:lstStyle/>
          <a:p>
            <a:r>
              <a:rPr lang="en-US" smtClean="0"/>
              <a:t>Page </a:t>
            </a:r>
            <a:fld id="{617E4734-E93D-4119-AD53-64F2B1E3BFF1}" type="slidenum">
              <a:rPr lang="en-US" smtClean="0"/>
              <a:pPr/>
              <a:t>11</a:t>
            </a:fld>
            <a:endParaRPr lang="en-US" smtClean="0"/>
          </a:p>
        </p:txBody>
      </p:sp>
    </p:spTree>
    <p:extLst>
      <p:ext uri="{BB962C8B-B14F-4D97-AF65-F5344CB8AC3E}">
        <p14:creationId xmlns:p14="http://schemas.microsoft.com/office/powerpoint/2010/main" val="28342880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doc.: IEEE 802.11-16/0225r1</a:t>
            </a:r>
            <a:endParaRPr lang="en-US" altLang="en-US" sz="1400" smtClean="0"/>
          </a:p>
        </p:txBody>
      </p:sp>
      <p:sp>
        <p:nvSpPr>
          <p:cNvPr id="16387" name="Rectangle 3"/>
          <p:cNvSpPr>
            <a:spLocks noGrp="1" noChangeArrowheads="1"/>
          </p:cNvSpPr>
          <p:nvPr>
            <p:ph type="dt" sz="quarter" idx="1"/>
          </p:nvPr>
        </p:nvSpPr>
        <p:spPr>
          <a:xfrm>
            <a:off x="646113" y="95706"/>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xfrm>
            <a:off x="3451950" y="9001125"/>
            <a:ext cx="2761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457200" defTabSz="933450">
              <a:spcBef>
                <a:spcPct val="30000"/>
              </a:spcBef>
              <a:defRPr sz="1200">
                <a:solidFill>
                  <a:schemeClr val="tx1"/>
                </a:solidFill>
                <a:latin typeface="Times New Roman" pitchFamily="18" charset="0"/>
                <a:ea typeface="MS PGothic" pitchFamily="34" charset="-128"/>
              </a:defRPr>
            </a:lvl5pPr>
            <a:lvl6pPr marL="9144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1371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18288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22860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0BD02524-920F-486D-B58D-8D6A6D7676F9}" type="slidenum">
              <a:rPr lang="en-US" altLang="en-US"/>
              <a:pPr>
                <a:spcBef>
                  <a:spcPct val="0"/>
                </a:spcBef>
              </a:pPr>
              <a:t>111</a:t>
            </a:fld>
            <a:endParaRPr lang="en-US" altLang="en-US"/>
          </a:p>
        </p:txBody>
      </p:sp>
      <p:sp>
        <p:nvSpPr>
          <p:cNvPr id="16390" name="Rectangle 2"/>
          <p:cNvSpPr>
            <a:spLocks noGrp="1" noRot="1" noChangeAspect="1" noChangeArrowheads="1" noTextEdit="1"/>
          </p:cNvSpPr>
          <p:nvPr>
            <p:ph type="sldImg"/>
          </p:nvPr>
        </p:nvSpPr>
        <p:spPr>
          <a:xfrm>
            <a:off x="1114425" y="703263"/>
            <a:ext cx="4629150" cy="3473450"/>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802.11-16/0225r1</a:t>
            </a:r>
            <a:endParaRPr lang="en-US" smtClean="0"/>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4B15A9B2-BB2C-4137-AB50-1A62ABDF5423}" type="slidenum">
              <a:rPr lang="en-US" altLang="en-US"/>
              <a:pPr>
                <a:spcBef>
                  <a:spcPct val="0"/>
                </a:spcBef>
              </a:pPr>
              <a:t>112</a:t>
            </a:fld>
            <a:endParaRPr lang="en-US" altLang="en-US"/>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14425" y="703263"/>
            <a:ext cx="4629150" cy="347345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802.11-16/0225r1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0487"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5B721084-B70E-4B4B-B2FC-AE5312E17479}" type="slidenum">
              <a:rPr lang="en-US" altLang="en-US"/>
              <a:pPr>
                <a:spcBef>
                  <a:spcPct val="0"/>
                </a:spcBef>
              </a:pPr>
              <a:t>113</a:t>
            </a:fld>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14425" y="703263"/>
            <a:ext cx="4629150" cy="34734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802.11-16/0225r1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2535"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2BE02271-C6E3-44F9-A944-EE07295D9300}" type="slidenum">
              <a:rPr lang="en-US" altLang="en-US"/>
              <a:pPr>
                <a:spcBef>
                  <a:spcPct val="0"/>
                </a:spcBef>
              </a:pPr>
              <a:t>114</a:t>
            </a:fld>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14425" y="703263"/>
            <a:ext cx="4629150" cy="34734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802.11-16/0225r1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4583"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660F1721-352F-4EC6-BBEA-00913996DF4E}" type="slidenum">
              <a:rPr lang="en-US" altLang="en-US"/>
              <a:pPr>
                <a:spcBef>
                  <a:spcPct val="0"/>
                </a:spcBef>
              </a:pPr>
              <a:t>115</a:t>
            </a:fld>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14425" y="703263"/>
            <a:ext cx="4629150" cy="347345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802.11-16/0225r1</a:t>
            </a:r>
            <a:endParaRPr lang="en-US"/>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6631"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08F6E763-A46B-4B6B-A0EE-AA8ED92F3AFA}" type="slidenum">
              <a:rPr lang="en-US" altLang="en-US"/>
              <a:pPr>
                <a:spcBef>
                  <a:spcPct val="0"/>
                </a:spcBef>
              </a:pPr>
              <a:t>116</a:t>
            </a:fld>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117</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3682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118</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40325982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119</a:t>
            </a:fld>
            <a:endParaRPr lang="en-US"/>
          </a:p>
        </p:txBody>
      </p:sp>
    </p:spTree>
    <p:extLst>
      <p:ext uri="{BB962C8B-B14F-4D97-AF65-F5344CB8AC3E}">
        <p14:creationId xmlns:p14="http://schemas.microsoft.com/office/powerpoint/2010/main" val="258862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14425" y="701675"/>
            <a:ext cx="4630738" cy="3475038"/>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1630492" y="9000621"/>
            <a:ext cx="4582216" cy="369332"/>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2831924" y="9000621"/>
            <a:ext cx="862416" cy="369332"/>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12</a:t>
            </a:fld>
            <a:endParaRPr lang="en-US"/>
          </a:p>
        </p:txBody>
      </p:sp>
    </p:spTree>
    <p:extLst>
      <p:ext uri="{BB962C8B-B14F-4D97-AF65-F5344CB8AC3E}">
        <p14:creationId xmlns:p14="http://schemas.microsoft.com/office/powerpoint/2010/main" val="21691283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120</a:t>
            </a:fld>
            <a:endParaRPr lang="en-US"/>
          </a:p>
        </p:txBody>
      </p:sp>
    </p:spTree>
    <p:extLst>
      <p:ext uri="{BB962C8B-B14F-4D97-AF65-F5344CB8AC3E}">
        <p14:creationId xmlns:p14="http://schemas.microsoft.com/office/powerpoint/2010/main" val="111844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121</a:t>
            </a:fld>
            <a:endParaRPr lang="en-US"/>
          </a:p>
        </p:txBody>
      </p:sp>
    </p:spTree>
    <p:extLst>
      <p:ext uri="{BB962C8B-B14F-4D97-AF65-F5344CB8AC3E}">
        <p14:creationId xmlns:p14="http://schemas.microsoft.com/office/powerpoint/2010/main" val="36199859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a:p>
        </p:txBody>
      </p:sp>
      <p:sp>
        <p:nvSpPr>
          <p:cNvPr id="5" name="Rectangle 3"/>
          <p:cNvSpPr>
            <a:spLocks noGrp="1" noChangeArrowheads="1"/>
          </p:cNvSpPr>
          <p:nvPr>
            <p:ph type="dt"/>
          </p:nvPr>
        </p:nvSpPr>
        <p:spPr>
          <a:xfrm>
            <a:off x="646113" y="95706"/>
            <a:ext cx="920060" cy="215444"/>
          </a:xfrm>
          <a:ln/>
        </p:spPr>
        <p:txBody>
          <a:bodyPr/>
          <a:lstStyle/>
          <a:p>
            <a:r>
              <a:rPr lang="en-US" smtClean="0"/>
              <a:t>March 2016</a:t>
            </a:r>
            <a:endParaRPr lang="en-US"/>
          </a:p>
        </p:txBody>
      </p:sp>
      <p:sp>
        <p:nvSpPr>
          <p:cNvPr id="6" name="Rectangle 6"/>
          <p:cNvSpPr>
            <a:spLocks noGrp="1" noChangeArrowheads="1"/>
          </p:cNvSpPr>
          <p:nvPr>
            <p:ph type="ftr"/>
          </p:nvPr>
        </p:nvSpPr>
        <p:spPr>
          <a:xfrm>
            <a:off x="5287963" y="9001125"/>
            <a:ext cx="2578335" cy="369332"/>
          </a:xfrm>
          <a:ln/>
        </p:spPr>
        <p:txBody>
          <a:bodyPr/>
          <a:lstStyle/>
          <a:p>
            <a:r>
              <a:rPr lang="en-US" smtClean="0"/>
              <a:t>Tim Godfrey, EPRI</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122</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123</a:t>
            </a:fld>
            <a:endParaRPr lang="en-US"/>
          </a:p>
        </p:txBody>
      </p:sp>
    </p:spTree>
    <p:extLst>
      <p:ext uri="{BB962C8B-B14F-4D97-AF65-F5344CB8AC3E}">
        <p14:creationId xmlns:p14="http://schemas.microsoft.com/office/powerpoint/2010/main" val="29148885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124</a:t>
            </a:fld>
            <a:endParaRPr lang="en-US"/>
          </a:p>
        </p:txBody>
      </p:sp>
    </p:spTree>
    <p:extLst>
      <p:ext uri="{BB962C8B-B14F-4D97-AF65-F5344CB8AC3E}">
        <p14:creationId xmlns:p14="http://schemas.microsoft.com/office/powerpoint/2010/main" val="275760908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125</a:t>
            </a:fld>
            <a:endParaRPr lang="en-US"/>
          </a:p>
        </p:txBody>
      </p:sp>
    </p:spTree>
    <p:extLst>
      <p:ext uri="{BB962C8B-B14F-4D97-AF65-F5344CB8AC3E}">
        <p14:creationId xmlns:p14="http://schemas.microsoft.com/office/powerpoint/2010/main" val="428535217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126</a:t>
            </a:fld>
            <a:endParaRPr lang="en-US"/>
          </a:p>
        </p:txBody>
      </p:sp>
    </p:spTree>
    <p:extLst>
      <p:ext uri="{BB962C8B-B14F-4D97-AF65-F5344CB8AC3E}">
        <p14:creationId xmlns:p14="http://schemas.microsoft.com/office/powerpoint/2010/main" val="11007871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127</a:t>
            </a:fld>
            <a:endParaRPr lang="en-US"/>
          </a:p>
        </p:txBody>
      </p:sp>
    </p:spTree>
    <p:extLst>
      <p:ext uri="{BB962C8B-B14F-4D97-AF65-F5344CB8AC3E}">
        <p14:creationId xmlns:p14="http://schemas.microsoft.com/office/powerpoint/2010/main" val="28903558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128</a:t>
            </a:fld>
            <a:endParaRPr lang="en-US"/>
          </a:p>
        </p:txBody>
      </p:sp>
    </p:spTree>
    <p:extLst>
      <p:ext uri="{BB962C8B-B14F-4D97-AF65-F5344CB8AC3E}">
        <p14:creationId xmlns:p14="http://schemas.microsoft.com/office/powerpoint/2010/main" val="4365400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3789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7892"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802.11-16/0225r1</a:t>
            </a:r>
            <a:endParaRPr lang="en-US" altLang="en-US" sz="1400"/>
          </a:p>
        </p:txBody>
      </p:sp>
      <p:sp>
        <p:nvSpPr>
          <p:cNvPr id="3789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7894" name="Rectangle 6"/>
          <p:cNvSpPr>
            <a:spLocks noGrp="1" noChangeArrowheads="1"/>
          </p:cNvSpPr>
          <p:nvPr>
            <p:ph type="ftr" sz="quarter" idx="4"/>
          </p:nvPr>
        </p:nvSpPr>
        <p:spPr>
          <a:xfrm>
            <a:off x="4253838" y="9000621"/>
            <a:ext cx="195887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a:t>Clint Chaplin, Imagicon</a:t>
            </a:r>
          </a:p>
        </p:txBody>
      </p:sp>
      <p:sp>
        <p:nvSpPr>
          <p:cNvPr id="37895"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78D1C539-5E95-4905-940C-1AE5CD501DDC}" type="slidenum">
              <a:rPr lang="en-US" altLang="en-US"/>
              <a:pPr>
                <a:spcBef>
                  <a:spcPct val="0"/>
                </a:spcBef>
              </a:pPr>
              <a:t>129</a:t>
            </a:fld>
            <a:endParaRPr lang="en-US" altLang="en-US"/>
          </a:p>
        </p:txBody>
      </p:sp>
      <p:sp>
        <p:nvSpPr>
          <p:cNvPr id="37896" name="Rectangle 2"/>
          <p:cNvSpPr>
            <a:spLocks noGrp="1" noRot="1" noChangeAspect="1" noChangeArrowheads="1" noTextEdit="1"/>
          </p:cNvSpPr>
          <p:nvPr>
            <p:ph type="sldImg"/>
          </p:nvPr>
        </p:nvSpPr>
        <p:spPr>
          <a:xfrm>
            <a:off x="1114425" y="703263"/>
            <a:ext cx="4629150" cy="3473450"/>
          </a:xfrm>
          <a:ln/>
        </p:spPr>
      </p:sp>
      <p:sp>
        <p:nvSpPr>
          <p:cNvPr id="378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a:t>
            </a:fld>
            <a:endParaRPr lang="en-US"/>
          </a:p>
        </p:txBody>
      </p:sp>
    </p:spTree>
    <p:extLst>
      <p:ext uri="{BB962C8B-B14F-4D97-AF65-F5344CB8AC3E}">
        <p14:creationId xmlns:p14="http://schemas.microsoft.com/office/powerpoint/2010/main" val="32434188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3891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8916"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802.11-16/0225r1</a:t>
            </a:r>
            <a:endParaRPr lang="en-US" altLang="en-US" sz="1400"/>
          </a:p>
        </p:txBody>
      </p:sp>
      <p:sp>
        <p:nvSpPr>
          <p:cNvPr id="3891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8918" name="Rectangle 6"/>
          <p:cNvSpPr>
            <a:spLocks noGrp="1" noChangeArrowheads="1"/>
          </p:cNvSpPr>
          <p:nvPr>
            <p:ph type="ftr" sz="quarter" idx="4"/>
          </p:nvPr>
        </p:nvSpPr>
        <p:spPr>
          <a:xfrm>
            <a:off x="4253838" y="9000621"/>
            <a:ext cx="195887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a:t>Clint Chaplin, Imagicon</a:t>
            </a:r>
          </a:p>
        </p:txBody>
      </p:sp>
      <p:sp>
        <p:nvSpPr>
          <p:cNvPr id="3891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C6521C46-F49C-4F0B-BF8C-655FF78986D1}" type="slidenum">
              <a:rPr lang="en-US" altLang="en-US"/>
              <a:pPr>
                <a:spcBef>
                  <a:spcPct val="0"/>
                </a:spcBef>
              </a:pPr>
              <a:t>130</a:t>
            </a:fld>
            <a:endParaRPr lang="en-US" altLang="en-US"/>
          </a:p>
        </p:txBody>
      </p:sp>
      <p:sp>
        <p:nvSpPr>
          <p:cNvPr id="38920" name="Rectangle 2"/>
          <p:cNvSpPr>
            <a:spLocks noGrp="1" noRot="1" noChangeAspect="1" noChangeArrowheads="1" noTextEdit="1"/>
          </p:cNvSpPr>
          <p:nvPr>
            <p:ph type="sldImg"/>
          </p:nvPr>
        </p:nvSpPr>
        <p:spPr>
          <a:xfrm>
            <a:off x="1114425" y="703263"/>
            <a:ext cx="4629150" cy="3473450"/>
          </a:xfrm>
          <a:ln cap="flat"/>
        </p:spPr>
      </p:sp>
      <p:sp>
        <p:nvSpPr>
          <p:cNvPr id="389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3993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3994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3994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3994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3994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275FFF2-E487-4C0D-9911-9CCA2C5A591B}" type="slidenum">
              <a:rPr lang="en-US" altLang="en-US"/>
              <a:pPr algn="r">
                <a:spcBef>
                  <a:spcPct val="0"/>
                </a:spcBef>
              </a:pPr>
              <a:t>131</a:t>
            </a:fld>
            <a:endParaRPr lang="en-US" altLang="en-US"/>
          </a:p>
        </p:txBody>
      </p:sp>
      <p:sp>
        <p:nvSpPr>
          <p:cNvPr id="3994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3994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3994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3994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BC73A59-C573-4770-9EAB-28CC9CE16861}" type="slidenum">
              <a:rPr lang="en-US" altLang="en-US"/>
              <a:pPr algn="r">
                <a:spcBef>
                  <a:spcPct val="0"/>
                </a:spcBef>
              </a:pPr>
              <a:t>131</a:t>
            </a:fld>
            <a:endParaRPr lang="en-US" altLang="en-US"/>
          </a:p>
        </p:txBody>
      </p:sp>
      <p:sp>
        <p:nvSpPr>
          <p:cNvPr id="39948" name="Rectangle 2"/>
          <p:cNvSpPr>
            <a:spLocks noGrp="1" noRot="1" noChangeAspect="1" noChangeArrowheads="1" noTextEdit="1"/>
          </p:cNvSpPr>
          <p:nvPr>
            <p:ph type="sldImg"/>
          </p:nvPr>
        </p:nvSpPr>
        <p:spPr>
          <a:xfrm>
            <a:off x="1258888" y="808038"/>
            <a:ext cx="4340225" cy="3255962"/>
          </a:xfrm>
          <a:ln/>
        </p:spPr>
      </p:sp>
      <p:sp>
        <p:nvSpPr>
          <p:cNvPr id="3994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096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096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096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096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096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FD0B0B96-8395-4225-93F1-74EC5AA45E5E}" type="slidenum">
              <a:rPr lang="en-US" altLang="en-US"/>
              <a:pPr algn="r">
                <a:spcBef>
                  <a:spcPct val="0"/>
                </a:spcBef>
              </a:pPr>
              <a:t>132</a:t>
            </a:fld>
            <a:endParaRPr lang="en-US" altLang="en-US"/>
          </a:p>
        </p:txBody>
      </p:sp>
      <p:sp>
        <p:nvSpPr>
          <p:cNvPr id="4096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096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097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097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2CCEDBC3-A898-4503-BB12-800D079755F1}" type="slidenum">
              <a:rPr lang="en-US" altLang="en-US"/>
              <a:pPr algn="r">
                <a:spcBef>
                  <a:spcPct val="0"/>
                </a:spcBef>
              </a:pPr>
              <a:t>132</a:t>
            </a:fld>
            <a:endParaRPr lang="en-US" altLang="en-US"/>
          </a:p>
        </p:txBody>
      </p:sp>
      <p:sp>
        <p:nvSpPr>
          <p:cNvPr id="40972" name="Rectangle 2"/>
          <p:cNvSpPr>
            <a:spLocks noGrp="1" noRot="1" noChangeAspect="1" noChangeArrowheads="1" noTextEdit="1"/>
          </p:cNvSpPr>
          <p:nvPr>
            <p:ph type="sldImg"/>
          </p:nvPr>
        </p:nvSpPr>
        <p:spPr>
          <a:xfrm>
            <a:off x="1258888" y="808038"/>
            <a:ext cx="4340225" cy="3255962"/>
          </a:xfrm>
          <a:ln/>
        </p:spPr>
      </p:sp>
      <p:sp>
        <p:nvSpPr>
          <p:cNvPr id="4097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198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198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198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199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199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076FA0C-16EE-4FF4-83EB-D173FC5AEF69}" type="slidenum">
              <a:rPr lang="en-US" altLang="en-US"/>
              <a:pPr algn="r">
                <a:spcBef>
                  <a:spcPct val="0"/>
                </a:spcBef>
              </a:pPr>
              <a:t>133</a:t>
            </a:fld>
            <a:endParaRPr lang="en-US" altLang="en-US"/>
          </a:p>
        </p:txBody>
      </p:sp>
      <p:sp>
        <p:nvSpPr>
          <p:cNvPr id="4199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199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199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199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F415C981-1FFE-4BA8-8F8F-88935B51C4F8}" type="slidenum">
              <a:rPr lang="en-US" altLang="en-US"/>
              <a:pPr algn="r">
                <a:spcBef>
                  <a:spcPct val="0"/>
                </a:spcBef>
              </a:pPr>
              <a:t>133</a:t>
            </a:fld>
            <a:endParaRPr lang="en-US" altLang="en-US"/>
          </a:p>
        </p:txBody>
      </p:sp>
      <p:sp>
        <p:nvSpPr>
          <p:cNvPr id="41996" name="Rectangle 2"/>
          <p:cNvSpPr>
            <a:spLocks noGrp="1" noRot="1" noChangeAspect="1" noChangeArrowheads="1" noTextEdit="1"/>
          </p:cNvSpPr>
          <p:nvPr>
            <p:ph type="sldImg"/>
          </p:nvPr>
        </p:nvSpPr>
        <p:spPr>
          <a:xfrm>
            <a:off x="1258888" y="808038"/>
            <a:ext cx="4340225" cy="3255962"/>
          </a:xfrm>
          <a:ln/>
        </p:spPr>
      </p:sp>
      <p:sp>
        <p:nvSpPr>
          <p:cNvPr id="4199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301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301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301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301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301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E8399CC-3927-43F8-B0A5-AEA94C6B4EC2}" type="slidenum">
              <a:rPr lang="en-US" altLang="en-US"/>
              <a:pPr algn="r">
                <a:spcBef>
                  <a:spcPct val="0"/>
                </a:spcBef>
              </a:pPr>
              <a:t>134</a:t>
            </a:fld>
            <a:endParaRPr lang="en-US" altLang="en-US"/>
          </a:p>
        </p:txBody>
      </p:sp>
      <p:sp>
        <p:nvSpPr>
          <p:cNvPr id="4301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301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301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301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85B68E3-CFDD-444E-8CCD-108DA6BF6773}" type="slidenum">
              <a:rPr lang="en-US" altLang="en-US"/>
              <a:pPr algn="r">
                <a:spcBef>
                  <a:spcPct val="0"/>
                </a:spcBef>
              </a:pPr>
              <a:t>134</a:t>
            </a:fld>
            <a:endParaRPr lang="en-US" altLang="en-US"/>
          </a:p>
        </p:txBody>
      </p:sp>
      <p:sp>
        <p:nvSpPr>
          <p:cNvPr id="43020" name="Rectangle 2"/>
          <p:cNvSpPr>
            <a:spLocks noGrp="1" noRot="1" noChangeAspect="1" noChangeArrowheads="1" noTextEdit="1"/>
          </p:cNvSpPr>
          <p:nvPr>
            <p:ph type="sldImg"/>
          </p:nvPr>
        </p:nvSpPr>
        <p:spPr>
          <a:xfrm>
            <a:off x="1258888" y="808038"/>
            <a:ext cx="4340225" cy="3255962"/>
          </a:xfrm>
          <a:ln/>
        </p:spPr>
      </p:sp>
      <p:sp>
        <p:nvSpPr>
          <p:cNvPr id="4302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403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403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403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403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403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26506CC-DCEE-4A9C-989D-85496316D4AA}" type="slidenum">
              <a:rPr lang="en-US" altLang="en-US"/>
              <a:pPr algn="r">
                <a:spcBef>
                  <a:spcPct val="0"/>
                </a:spcBef>
              </a:pPr>
              <a:t>135</a:t>
            </a:fld>
            <a:endParaRPr lang="en-US" altLang="en-US"/>
          </a:p>
        </p:txBody>
      </p:sp>
      <p:sp>
        <p:nvSpPr>
          <p:cNvPr id="4404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404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404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404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AD474901-BE11-4C87-9C03-4DBB09EBF4AF}" type="slidenum">
              <a:rPr lang="en-US" altLang="en-US"/>
              <a:pPr algn="r">
                <a:spcBef>
                  <a:spcPct val="0"/>
                </a:spcBef>
              </a:pPr>
              <a:t>135</a:t>
            </a:fld>
            <a:endParaRPr lang="en-US" altLang="en-US"/>
          </a:p>
        </p:txBody>
      </p:sp>
      <p:sp>
        <p:nvSpPr>
          <p:cNvPr id="44044" name="Rectangle 2"/>
          <p:cNvSpPr>
            <a:spLocks noGrp="1" noRot="1" noChangeAspect="1" noChangeArrowheads="1" noTextEdit="1"/>
          </p:cNvSpPr>
          <p:nvPr>
            <p:ph type="sldImg"/>
          </p:nvPr>
        </p:nvSpPr>
        <p:spPr>
          <a:xfrm>
            <a:off x="1258888" y="808038"/>
            <a:ext cx="4340225" cy="3255962"/>
          </a:xfrm>
          <a:ln/>
        </p:spPr>
      </p:sp>
      <p:sp>
        <p:nvSpPr>
          <p:cNvPr id="4404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505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506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506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506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5063"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41ED13AD-EEEB-4DD1-AB40-1F3547BDCF4E}" type="slidenum">
              <a:rPr lang="en-US" altLang="en-US"/>
              <a:pPr algn="r">
                <a:spcBef>
                  <a:spcPct val="0"/>
                </a:spcBef>
              </a:pPr>
              <a:t>136</a:t>
            </a:fld>
            <a:endParaRPr lang="en-US" altLang="en-US"/>
          </a:p>
        </p:txBody>
      </p:sp>
      <p:sp>
        <p:nvSpPr>
          <p:cNvPr id="4506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506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506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506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FC22A25-0CD3-4DB1-8E92-A54C3B198E84}" type="slidenum">
              <a:rPr lang="en-US" altLang="en-US"/>
              <a:pPr algn="r">
                <a:spcBef>
                  <a:spcPct val="0"/>
                </a:spcBef>
              </a:pPr>
              <a:t>136</a:t>
            </a:fld>
            <a:endParaRPr lang="en-US" altLang="en-US"/>
          </a:p>
        </p:txBody>
      </p:sp>
      <p:sp>
        <p:nvSpPr>
          <p:cNvPr id="45068" name="Rectangle 2"/>
          <p:cNvSpPr>
            <a:spLocks noGrp="1" noRot="1" noChangeAspect="1" noChangeArrowheads="1" noTextEdit="1"/>
          </p:cNvSpPr>
          <p:nvPr>
            <p:ph type="sldImg"/>
          </p:nvPr>
        </p:nvSpPr>
        <p:spPr>
          <a:xfrm>
            <a:off x="1258888" y="808038"/>
            <a:ext cx="4340225" cy="3255962"/>
          </a:xfrm>
          <a:ln/>
        </p:spPr>
      </p:sp>
      <p:sp>
        <p:nvSpPr>
          <p:cNvPr id="4506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608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608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608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608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608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C303EE6F-0D91-4BBC-A67D-689A44406444}" type="slidenum">
              <a:rPr lang="en-US" altLang="en-US"/>
              <a:pPr algn="r">
                <a:spcBef>
                  <a:spcPct val="0"/>
                </a:spcBef>
              </a:pPr>
              <a:t>137</a:t>
            </a:fld>
            <a:endParaRPr lang="en-US" altLang="en-US"/>
          </a:p>
        </p:txBody>
      </p:sp>
      <p:sp>
        <p:nvSpPr>
          <p:cNvPr id="4608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608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609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609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FC99DB3C-5AEC-47C2-B4F0-91B2E66DE547}" type="slidenum">
              <a:rPr lang="en-US" altLang="en-US"/>
              <a:pPr algn="r">
                <a:spcBef>
                  <a:spcPct val="0"/>
                </a:spcBef>
              </a:pPr>
              <a:t>137</a:t>
            </a:fld>
            <a:endParaRPr lang="en-US" altLang="en-US"/>
          </a:p>
        </p:txBody>
      </p:sp>
      <p:sp>
        <p:nvSpPr>
          <p:cNvPr id="46092" name="Rectangle 2"/>
          <p:cNvSpPr>
            <a:spLocks noGrp="1" noRot="1" noChangeAspect="1" noChangeArrowheads="1" noTextEdit="1"/>
          </p:cNvSpPr>
          <p:nvPr>
            <p:ph type="sldImg"/>
          </p:nvPr>
        </p:nvSpPr>
        <p:spPr>
          <a:xfrm>
            <a:off x="1258888" y="808038"/>
            <a:ext cx="4340225" cy="3255962"/>
          </a:xfrm>
          <a:ln/>
        </p:spPr>
      </p:sp>
      <p:sp>
        <p:nvSpPr>
          <p:cNvPr id="4609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710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710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710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711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711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179530D-720E-45EF-9F4D-2816115AAE6E}" type="slidenum">
              <a:rPr lang="en-US" altLang="en-US"/>
              <a:pPr algn="r">
                <a:spcBef>
                  <a:spcPct val="0"/>
                </a:spcBef>
              </a:pPr>
              <a:t>138</a:t>
            </a:fld>
            <a:endParaRPr lang="en-US" altLang="en-US"/>
          </a:p>
        </p:txBody>
      </p:sp>
      <p:sp>
        <p:nvSpPr>
          <p:cNvPr id="4711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711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711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711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B177F2B-BBAB-4D58-AEF3-1AE6B10CC0D3}" type="slidenum">
              <a:rPr lang="en-US" altLang="en-US"/>
              <a:pPr algn="r">
                <a:spcBef>
                  <a:spcPct val="0"/>
                </a:spcBef>
              </a:pPr>
              <a:t>138</a:t>
            </a:fld>
            <a:endParaRPr lang="en-US" altLang="en-US"/>
          </a:p>
        </p:txBody>
      </p:sp>
      <p:sp>
        <p:nvSpPr>
          <p:cNvPr id="47116" name="Rectangle 2"/>
          <p:cNvSpPr>
            <a:spLocks noGrp="1" noRot="1" noChangeAspect="1" noChangeArrowheads="1" noTextEdit="1"/>
          </p:cNvSpPr>
          <p:nvPr>
            <p:ph type="sldImg"/>
          </p:nvPr>
        </p:nvSpPr>
        <p:spPr>
          <a:xfrm>
            <a:off x="1258888" y="808038"/>
            <a:ext cx="4340225" cy="3255962"/>
          </a:xfrm>
          <a:ln/>
        </p:spPr>
      </p:sp>
      <p:sp>
        <p:nvSpPr>
          <p:cNvPr id="4711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813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813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813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813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8135" name="Rectangle 7"/>
          <p:cNvSpPr txBox="1">
            <a:spLocks noGrp="1" noChangeArrowheads="1"/>
          </p:cNvSpPr>
          <p:nvPr/>
        </p:nvSpPr>
        <p:spPr bwMode="auto">
          <a:xfrm>
            <a:off x="3193049" y="9000621"/>
            <a:ext cx="5012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FF7D4065-5455-4FA1-8E6E-B658E140B952}" type="slidenum">
              <a:rPr lang="en-US" altLang="en-US"/>
              <a:pPr algn="r">
                <a:spcBef>
                  <a:spcPct val="0"/>
                </a:spcBef>
              </a:pPr>
              <a:t>139</a:t>
            </a:fld>
            <a:endParaRPr lang="en-US" altLang="en-US"/>
          </a:p>
        </p:txBody>
      </p:sp>
      <p:sp>
        <p:nvSpPr>
          <p:cNvPr id="4813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813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813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8139" name="Rectangle 7"/>
          <p:cNvSpPr txBox="1">
            <a:spLocks noGrp="1" noChangeArrowheads="1"/>
          </p:cNvSpPr>
          <p:nvPr/>
        </p:nvSpPr>
        <p:spPr bwMode="auto">
          <a:xfrm>
            <a:off x="3193049" y="9000621"/>
            <a:ext cx="5012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558785A4-0614-4F57-9D9A-E1CFCECF2C84}" type="slidenum">
              <a:rPr lang="en-US" altLang="en-US"/>
              <a:pPr algn="r">
                <a:spcBef>
                  <a:spcPct val="0"/>
                </a:spcBef>
              </a:pPr>
              <a:t>139</a:t>
            </a:fld>
            <a:endParaRPr lang="en-US" altLang="en-US"/>
          </a:p>
        </p:txBody>
      </p:sp>
      <p:sp>
        <p:nvSpPr>
          <p:cNvPr id="48140" name="Rectangle 2"/>
          <p:cNvSpPr>
            <a:spLocks noGrp="1" noRot="1" noChangeAspect="1" noChangeArrowheads="1" noTextEdit="1"/>
          </p:cNvSpPr>
          <p:nvPr>
            <p:ph type="sldImg"/>
          </p:nvPr>
        </p:nvSpPr>
        <p:spPr>
          <a:xfrm>
            <a:off x="1258888" y="808038"/>
            <a:ext cx="4340225" cy="3255962"/>
          </a:xfrm>
          <a:ln/>
        </p:spPr>
      </p:sp>
      <p:sp>
        <p:nvSpPr>
          <p:cNvPr id="4814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19459"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19460" name="Rectangle 6"/>
          <p:cNvSpPr>
            <a:spLocks noGrp="1" noChangeArrowheads="1"/>
          </p:cNvSpPr>
          <p:nvPr>
            <p:ph type="ftr" sz="quarter" idx="4"/>
          </p:nvPr>
        </p:nvSpPr>
        <p:spPr>
          <a:xfrm>
            <a:off x="4113220" y="9001125"/>
            <a:ext cx="2100255" cy="184666"/>
          </a:xfrm>
          <a:noFill/>
        </p:spPr>
        <p:txBody>
          <a:bodyPr/>
          <a:lstStyle/>
          <a:p>
            <a:pPr lvl="4"/>
            <a:r>
              <a:rPr lang="en-US" smtClean="0"/>
              <a:t>Joseph Levy (InterDigital)</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14</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693993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4915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4915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4915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4915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4915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27EAF1E-A381-4A9B-ADF5-34599F3D3FB9}" type="slidenum">
              <a:rPr lang="en-US" altLang="en-US"/>
              <a:pPr algn="r">
                <a:spcBef>
                  <a:spcPct val="0"/>
                </a:spcBef>
              </a:pPr>
              <a:t>140</a:t>
            </a:fld>
            <a:endParaRPr lang="en-US" altLang="en-US"/>
          </a:p>
        </p:txBody>
      </p:sp>
      <p:sp>
        <p:nvSpPr>
          <p:cNvPr id="4916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4916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4916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4916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CC7D1391-DC19-4111-B770-160482492908}" type="slidenum">
              <a:rPr lang="en-US" altLang="en-US"/>
              <a:pPr algn="r">
                <a:spcBef>
                  <a:spcPct val="0"/>
                </a:spcBef>
              </a:pPr>
              <a:t>140</a:t>
            </a:fld>
            <a:endParaRPr lang="en-US" altLang="en-US"/>
          </a:p>
        </p:txBody>
      </p:sp>
      <p:sp>
        <p:nvSpPr>
          <p:cNvPr id="49164" name="Rectangle 2"/>
          <p:cNvSpPr>
            <a:spLocks noGrp="1" noRot="1" noChangeAspect="1" noChangeArrowheads="1" noTextEdit="1"/>
          </p:cNvSpPr>
          <p:nvPr>
            <p:ph type="sldImg"/>
          </p:nvPr>
        </p:nvSpPr>
        <p:spPr>
          <a:xfrm>
            <a:off x="1258888" y="808038"/>
            <a:ext cx="4340225" cy="3255962"/>
          </a:xfrm>
          <a:ln/>
        </p:spPr>
      </p:sp>
      <p:sp>
        <p:nvSpPr>
          <p:cNvPr id="4916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017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018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018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018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018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06A19DC8-E364-48AB-ABC6-56692148C110}" type="slidenum">
              <a:rPr lang="en-US" altLang="en-US"/>
              <a:pPr algn="r">
                <a:spcBef>
                  <a:spcPct val="0"/>
                </a:spcBef>
              </a:pPr>
              <a:t>141</a:t>
            </a:fld>
            <a:endParaRPr lang="en-US" altLang="en-US"/>
          </a:p>
        </p:txBody>
      </p:sp>
      <p:sp>
        <p:nvSpPr>
          <p:cNvPr id="5018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018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018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018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491778A-509A-4B7E-B211-BA044438350E}" type="slidenum">
              <a:rPr lang="en-US" altLang="en-US"/>
              <a:pPr algn="r">
                <a:spcBef>
                  <a:spcPct val="0"/>
                </a:spcBef>
              </a:pPr>
              <a:t>141</a:t>
            </a:fld>
            <a:endParaRPr lang="en-US" altLang="en-US"/>
          </a:p>
        </p:txBody>
      </p:sp>
      <p:sp>
        <p:nvSpPr>
          <p:cNvPr id="50188" name="Rectangle 2"/>
          <p:cNvSpPr>
            <a:spLocks noGrp="1" noRot="1" noChangeAspect="1" noChangeArrowheads="1" noTextEdit="1"/>
          </p:cNvSpPr>
          <p:nvPr>
            <p:ph type="sldImg"/>
          </p:nvPr>
        </p:nvSpPr>
        <p:spPr>
          <a:xfrm>
            <a:off x="1258888" y="808038"/>
            <a:ext cx="4340225" cy="3255962"/>
          </a:xfrm>
          <a:ln/>
        </p:spPr>
      </p:sp>
      <p:sp>
        <p:nvSpPr>
          <p:cNvPr id="5018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120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120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120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120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120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FDF49AA-6D4C-4918-9941-88F603E39442}" type="slidenum">
              <a:rPr lang="en-US" altLang="en-US"/>
              <a:pPr algn="r">
                <a:spcBef>
                  <a:spcPct val="0"/>
                </a:spcBef>
              </a:pPr>
              <a:t>142</a:t>
            </a:fld>
            <a:endParaRPr lang="en-US" altLang="en-US"/>
          </a:p>
        </p:txBody>
      </p:sp>
      <p:sp>
        <p:nvSpPr>
          <p:cNvPr id="5120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120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121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121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15218947-2D9F-473B-9384-1884AC7E470E}" type="slidenum">
              <a:rPr lang="en-US" altLang="en-US"/>
              <a:pPr algn="r">
                <a:spcBef>
                  <a:spcPct val="0"/>
                </a:spcBef>
              </a:pPr>
              <a:t>142</a:t>
            </a:fld>
            <a:endParaRPr lang="en-US" altLang="en-US"/>
          </a:p>
        </p:txBody>
      </p:sp>
      <p:sp>
        <p:nvSpPr>
          <p:cNvPr id="51212" name="Rectangle 2"/>
          <p:cNvSpPr>
            <a:spLocks noGrp="1" noRot="1" noChangeAspect="1" noChangeArrowheads="1" noTextEdit="1"/>
          </p:cNvSpPr>
          <p:nvPr>
            <p:ph type="sldImg"/>
          </p:nvPr>
        </p:nvSpPr>
        <p:spPr>
          <a:xfrm>
            <a:off x="1258888" y="808038"/>
            <a:ext cx="4340225" cy="3255962"/>
          </a:xfrm>
          <a:ln/>
        </p:spPr>
      </p:sp>
      <p:sp>
        <p:nvSpPr>
          <p:cNvPr id="5121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222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222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222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223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223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8E9335F-A5EB-4046-B9C5-105B1EA9505B}" type="slidenum">
              <a:rPr lang="en-US" altLang="en-US"/>
              <a:pPr algn="r">
                <a:spcBef>
                  <a:spcPct val="0"/>
                </a:spcBef>
              </a:pPr>
              <a:t>143</a:t>
            </a:fld>
            <a:endParaRPr lang="en-US" altLang="en-US"/>
          </a:p>
        </p:txBody>
      </p:sp>
      <p:sp>
        <p:nvSpPr>
          <p:cNvPr id="5223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223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223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223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8029F277-D378-4F4F-A7CD-9B5A7EC67220}" type="slidenum">
              <a:rPr lang="en-US" altLang="en-US"/>
              <a:pPr algn="r">
                <a:spcBef>
                  <a:spcPct val="0"/>
                </a:spcBef>
              </a:pPr>
              <a:t>143</a:t>
            </a:fld>
            <a:endParaRPr lang="en-US" altLang="en-US"/>
          </a:p>
        </p:txBody>
      </p:sp>
      <p:sp>
        <p:nvSpPr>
          <p:cNvPr id="52236" name="Rectangle 2"/>
          <p:cNvSpPr>
            <a:spLocks noGrp="1" noRot="1" noChangeAspect="1" noChangeArrowheads="1" noTextEdit="1"/>
          </p:cNvSpPr>
          <p:nvPr>
            <p:ph type="sldImg"/>
          </p:nvPr>
        </p:nvSpPr>
        <p:spPr>
          <a:xfrm>
            <a:off x="1258888" y="808038"/>
            <a:ext cx="4340225" cy="3255962"/>
          </a:xfrm>
          <a:ln/>
        </p:spPr>
      </p:sp>
      <p:sp>
        <p:nvSpPr>
          <p:cNvPr id="5223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325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325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325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325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325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6260056-410F-4558-8828-9F1B67584C6B}" type="slidenum">
              <a:rPr lang="en-US" altLang="en-US"/>
              <a:pPr algn="r">
                <a:spcBef>
                  <a:spcPct val="0"/>
                </a:spcBef>
              </a:pPr>
              <a:t>144</a:t>
            </a:fld>
            <a:endParaRPr lang="en-US" altLang="en-US"/>
          </a:p>
        </p:txBody>
      </p:sp>
      <p:sp>
        <p:nvSpPr>
          <p:cNvPr id="5325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325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325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325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91A6078-8F7D-4423-A7FD-5F27D325EF8D}" type="slidenum">
              <a:rPr lang="en-US" altLang="en-US"/>
              <a:pPr algn="r">
                <a:spcBef>
                  <a:spcPct val="0"/>
                </a:spcBef>
              </a:pPr>
              <a:t>144</a:t>
            </a:fld>
            <a:endParaRPr lang="en-US" altLang="en-US"/>
          </a:p>
        </p:txBody>
      </p:sp>
      <p:sp>
        <p:nvSpPr>
          <p:cNvPr id="53260" name="Rectangle 2"/>
          <p:cNvSpPr>
            <a:spLocks noGrp="1" noRot="1" noChangeAspect="1" noChangeArrowheads="1" noTextEdit="1"/>
          </p:cNvSpPr>
          <p:nvPr>
            <p:ph type="sldImg"/>
          </p:nvPr>
        </p:nvSpPr>
        <p:spPr>
          <a:xfrm>
            <a:off x="1258888" y="808038"/>
            <a:ext cx="4340225" cy="3255962"/>
          </a:xfrm>
          <a:ln/>
        </p:spPr>
      </p:sp>
      <p:sp>
        <p:nvSpPr>
          <p:cNvPr id="5326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427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427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427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427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427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8B32B72-68BE-4B15-8A12-7CD6B6AFDD24}" type="slidenum">
              <a:rPr lang="en-US" altLang="en-US"/>
              <a:pPr algn="r">
                <a:spcBef>
                  <a:spcPct val="0"/>
                </a:spcBef>
              </a:pPr>
              <a:t>145</a:t>
            </a:fld>
            <a:endParaRPr lang="en-US" altLang="en-US"/>
          </a:p>
        </p:txBody>
      </p:sp>
      <p:sp>
        <p:nvSpPr>
          <p:cNvPr id="5428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428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428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428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81000899-C0F1-41D8-A6F0-32161D6F7F82}" type="slidenum">
              <a:rPr lang="en-US" altLang="en-US"/>
              <a:pPr algn="r">
                <a:spcBef>
                  <a:spcPct val="0"/>
                </a:spcBef>
              </a:pPr>
              <a:t>145</a:t>
            </a:fld>
            <a:endParaRPr lang="en-US" altLang="en-US"/>
          </a:p>
        </p:txBody>
      </p:sp>
      <p:sp>
        <p:nvSpPr>
          <p:cNvPr id="54284" name="Rectangle 2"/>
          <p:cNvSpPr>
            <a:spLocks noGrp="1" noRot="1" noChangeAspect="1" noChangeArrowheads="1" noTextEdit="1"/>
          </p:cNvSpPr>
          <p:nvPr>
            <p:ph type="sldImg"/>
          </p:nvPr>
        </p:nvSpPr>
        <p:spPr>
          <a:xfrm>
            <a:off x="1258888" y="808038"/>
            <a:ext cx="4340225" cy="3255962"/>
          </a:xfrm>
          <a:ln/>
        </p:spPr>
      </p:sp>
      <p:sp>
        <p:nvSpPr>
          <p:cNvPr id="5428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529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530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530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5302"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530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E332EEDF-2C06-48F2-9E66-6604384AFC53}" type="slidenum">
              <a:rPr lang="en-US" altLang="en-US"/>
              <a:pPr algn="r">
                <a:spcBef>
                  <a:spcPct val="0"/>
                </a:spcBef>
              </a:pPr>
              <a:t>146</a:t>
            </a:fld>
            <a:endParaRPr lang="en-US" altLang="en-US"/>
          </a:p>
        </p:txBody>
      </p:sp>
      <p:sp>
        <p:nvSpPr>
          <p:cNvPr id="5530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530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530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530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11BFA8E8-E17C-41AF-A984-0E7A8E0F7D84}" type="slidenum">
              <a:rPr lang="en-US" altLang="en-US"/>
              <a:pPr algn="r">
                <a:spcBef>
                  <a:spcPct val="0"/>
                </a:spcBef>
              </a:pPr>
              <a:t>146</a:t>
            </a:fld>
            <a:endParaRPr lang="en-US" altLang="en-US"/>
          </a:p>
        </p:txBody>
      </p:sp>
      <p:sp>
        <p:nvSpPr>
          <p:cNvPr id="55308" name="Rectangle 2"/>
          <p:cNvSpPr>
            <a:spLocks noGrp="1" noRot="1" noChangeAspect="1" noChangeArrowheads="1" noTextEdit="1"/>
          </p:cNvSpPr>
          <p:nvPr>
            <p:ph type="sldImg"/>
          </p:nvPr>
        </p:nvSpPr>
        <p:spPr>
          <a:xfrm>
            <a:off x="1258888" y="808038"/>
            <a:ext cx="4340225" cy="3255962"/>
          </a:xfrm>
          <a:ln/>
        </p:spPr>
      </p:sp>
      <p:sp>
        <p:nvSpPr>
          <p:cNvPr id="55309"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632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632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632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632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632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0F306F8-D6DC-451D-8AC8-7EB0DB6C8B3E}" type="slidenum">
              <a:rPr lang="en-US" altLang="en-US"/>
              <a:pPr algn="r">
                <a:spcBef>
                  <a:spcPct val="0"/>
                </a:spcBef>
              </a:pPr>
              <a:t>147</a:t>
            </a:fld>
            <a:endParaRPr lang="en-US" altLang="en-US"/>
          </a:p>
        </p:txBody>
      </p:sp>
      <p:sp>
        <p:nvSpPr>
          <p:cNvPr id="5632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632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633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633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E45AA9E-03C6-46E6-9060-5CBC2F2F61EB}" type="slidenum">
              <a:rPr lang="en-US" altLang="en-US"/>
              <a:pPr algn="r">
                <a:spcBef>
                  <a:spcPct val="0"/>
                </a:spcBef>
              </a:pPr>
              <a:t>147</a:t>
            </a:fld>
            <a:endParaRPr lang="en-US" altLang="en-US"/>
          </a:p>
        </p:txBody>
      </p:sp>
      <p:sp>
        <p:nvSpPr>
          <p:cNvPr id="56332" name="Rectangle 2"/>
          <p:cNvSpPr>
            <a:spLocks noGrp="1" noRot="1" noChangeAspect="1" noChangeArrowheads="1" noTextEdit="1"/>
          </p:cNvSpPr>
          <p:nvPr>
            <p:ph type="sldImg"/>
          </p:nvPr>
        </p:nvSpPr>
        <p:spPr>
          <a:xfrm>
            <a:off x="1258888" y="808038"/>
            <a:ext cx="4340225" cy="3255962"/>
          </a:xfrm>
          <a:ln/>
        </p:spPr>
      </p:sp>
      <p:sp>
        <p:nvSpPr>
          <p:cNvPr id="5633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734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734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734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735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7351"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4695413-B97F-4EE9-9CD3-0A76DB4E9757}" type="slidenum">
              <a:rPr lang="en-US" altLang="en-US"/>
              <a:pPr algn="r">
                <a:spcBef>
                  <a:spcPct val="0"/>
                </a:spcBef>
              </a:pPr>
              <a:t>148</a:t>
            </a:fld>
            <a:endParaRPr lang="en-US" altLang="en-US"/>
          </a:p>
        </p:txBody>
      </p:sp>
      <p:sp>
        <p:nvSpPr>
          <p:cNvPr id="5735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735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735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735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A46B7B1-D4CA-480D-A0B6-CD2703E641B5}" type="slidenum">
              <a:rPr lang="en-US" altLang="en-US"/>
              <a:pPr algn="r">
                <a:spcBef>
                  <a:spcPct val="0"/>
                </a:spcBef>
              </a:pPr>
              <a:t>148</a:t>
            </a:fld>
            <a:endParaRPr lang="en-US" altLang="en-US"/>
          </a:p>
        </p:txBody>
      </p:sp>
      <p:sp>
        <p:nvSpPr>
          <p:cNvPr id="57356" name="Rectangle 2"/>
          <p:cNvSpPr>
            <a:spLocks noGrp="1" noRot="1" noChangeAspect="1" noChangeArrowheads="1" noTextEdit="1"/>
          </p:cNvSpPr>
          <p:nvPr>
            <p:ph type="sldImg"/>
          </p:nvPr>
        </p:nvSpPr>
        <p:spPr>
          <a:xfrm>
            <a:off x="1258888" y="808038"/>
            <a:ext cx="4340225" cy="3255962"/>
          </a:xfrm>
          <a:ln/>
        </p:spPr>
      </p:sp>
      <p:sp>
        <p:nvSpPr>
          <p:cNvPr id="5735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837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837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837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8374"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8375"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8D63C17-D08E-4CDB-AF18-6440354859C6}" type="slidenum">
              <a:rPr lang="en-US" altLang="en-US"/>
              <a:pPr algn="r">
                <a:spcBef>
                  <a:spcPct val="0"/>
                </a:spcBef>
              </a:pPr>
              <a:t>149</a:t>
            </a:fld>
            <a:endParaRPr lang="en-US" altLang="en-US"/>
          </a:p>
        </p:txBody>
      </p:sp>
      <p:sp>
        <p:nvSpPr>
          <p:cNvPr id="5837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837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837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837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0433DB61-854D-4237-B2C7-7A6D9FA7C09C}" type="slidenum">
              <a:rPr lang="en-US" altLang="en-US"/>
              <a:pPr algn="r">
                <a:spcBef>
                  <a:spcPct val="0"/>
                </a:spcBef>
              </a:pPr>
              <a:t>149</a:t>
            </a:fld>
            <a:endParaRPr lang="en-US" altLang="en-US"/>
          </a:p>
        </p:txBody>
      </p:sp>
      <p:sp>
        <p:nvSpPr>
          <p:cNvPr id="58380" name="Rectangle 2"/>
          <p:cNvSpPr>
            <a:spLocks noGrp="1" noRot="1" noChangeAspect="1" noChangeArrowheads="1" noTextEdit="1"/>
          </p:cNvSpPr>
          <p:nvPr>
            <p:ph type="sldImg"/>
          </p:nvPr>
        </p:nvSpPr>
        <p:spPr>
          <a:xfrm>
            <a:off x="1258888" y="808038"/>
            <a:ext cx="4340225" cy="3255962"/>
          </a:xfrm>
          <a:ln/>
        </p:spPr>
      </p:sp>
      <p:sp>
        <p:nvSpPr>
          <p:cNvPr id="58381"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20483"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20484" name="Rectangle 6"/>
          <p:cNvSpPr>
            <a:spLocks noGrp="1" noChangeArrowheads="1"/>
          </p:cNvSpPr>
          <p:nvPr>
            <p:ph type="ftr" sz="quarter" idx="4"/>
          </p:nvPr>
        </p:nvSpPr>
        <p:spPr>
          <a:xfrm>
            <a:off x="4113220" y="9001125"/>
            <a:ext cx="2100255" cy="184666"/>
          </a:xfrm>
          <a:noFill/>
        </p:spPr>
        <p:txBody>
          <a:bodyPr/>
          <a:lstStyle/>
          <a:p>
            <a:pPr lvl="4"/>
            <a:r>
              <a:rPr lang="en-US" smtClean="0"/>
              <a:t>Joseph Levy (InterDigital)</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15</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72789148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5939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5939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5939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59398"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59399"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CFCF90F-7E22-4A5A-AD12-A7BC6268349C}" type="slidenum">
              <a:rPr lang="en-US" altLang="en-US"/>
              <a:pPr algn="r">
                <a:spcBef>
                  <a:spcPct val="0"/>
                </a:spcBef>
              </a:pPr>
              <a:t>150</a:t>
            </a:fld>
            <a:endParaRPr lang="en-US" altLang="en-US"/>
          </a:p>
        </p:txBody>
      </p:sp>
      <p:sp>
        <p:nvSpPr>
          <p:cNvPr id="59400"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59401"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59402"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59403"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0AD5E0A-8DD0-43F3-9E6B-D0D39F01AB39}" type="slidenum">
              <a:rPr lang="en-US" altLang="en-US"/>
              <a:pPr algn="r">
                <a:spcBef>
                  <a:spcPct val="0"/>
                </a:spcBef>
              </a:pPr>
              <a:t>150</a:t>
            </a:fld>
            <a:endParaRPr lang="en-US" altLang="en-US"/>
          </a:p>
        </p:txBody>
      </p:sp>
      <p:sp>
        <p:nvSpPr>
          <p:cNvPr id="59404" name="Rectangle 2"/>
          <p:cNvSpPr>
            <a:spLocks noGrp="1" noRot="1" noChangeAspect="1" noChangeArrowheads="1" noTextEdit="1"/>
          </p:cNvSpPr>
          <p:nvPr>
            <p:ph type="sldImg"/>
          </p:nvPr>
        </p:nvSpPr>
        <p:spPr>
          <a:xfrm>
            <a:off x="1258888" y="808038"/>
            <a:ext cx="4340225" cy="3255962"/>
          </a:xfrm>
          <a:ln/>
        </p:spPr>
      </p:sp>
      <p:sp>
        <p:nvSpPr>
          <p:cNvPr id="59405"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6041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60420"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802.11-16/0225r1</a:t>
            </a:r>
            <a:endParaRPr lang="en-US" altLang="en-US" sz="1400"/>
          </a:p>
        </p:txBody>
      </p:sp>
      <p:sp>
        <p:nvSpPr>
          <p:cNvPr id="6042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60422" name="Rectangle 6"/>
          <p:cNvSpPr>
            <a:spLocks noGrp="1" noChangeArrowheads="1"/>
          </p:cNvSpPr>
          <p:nvPr>
            <p:ph type="ftr" sz="quarter" idx="4"/>
          </p:nvPr>
        </p:nvSpPr>
        <p:spPr>
          <a:xfrm>
            <a:off x="4253838" y="9000621"/>
            <a:ext cx="195887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a:t>Clint Chaplin, Imagicon</a:t>
            </a:r>
          </a:p>
        </p:txBody>
      </p:sp>
      <p:sp>
        <p:nvSpPr>
          <p:cNvPr id="60423" name="Rectangle 7"/>
          <p:cNvSpPr>
            <a:spLocks noGrp="1" noChangeArrowheads="1"/>
          </p:cNvSpPr>
          <p:nvPr>
            <p:ph type="sldNum" sz="quarter" idx="5"/>
          </p:nvPr>
        </p:nvSpPr>
        <p:spPr>
          <a:xfrm>
            <a:off x="3201992" y="9001125"/>
            <a:ext cx="492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2C55189B-2EB2-483F-8712-521E04C7DE80}" type="slidenum">
              <a:rPr lang="en-US" altLang="en-US"/>
              <a:pPr>
                <a:spcBef>
                  <a:spcPct val="0"/>
                </a:spcBef>
              </a:pPr>
              <a:t>151</a:t>
            </a:fld>
            <a:endParaRPr lang="en-US" altLang="en-US"/>
          </a:p>
        </p:txBody>
      </p:sp>
      <p:sp>
        <p:nvSpPr>
          <p:cNvPr id="6042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60425"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60426"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60427" name="Rectangle 7"/>
          <p:cNvSpPr txBox="1">
            <a:spLocks noGrp="1" noChangeArrowheads="1"/>
          </p:cNvSpPr>
          <p:nvPr/>
        </p:nvSpPr>
        <p:spPr bwMode="auto">
          <a:xfrm>
            <a:off x="3184585" y="9000621"/>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BCE034D8-D290-41E2-B212-AEB8F57EC3B7}" type="slidenum">
              <a:rPr lang="en-US" altLang="en-US"/>
              <a:pPr algn="r">
                <a:spcBef>
                  <a:spcPct val="0"/>
                </a:spcBef>
              </a:pPr>
              <a:t>151</a:t>
            </a:fld>
            <a:endParaRPr lang="en-US" altLang="en-US"/>
          </a:p>
        </p:txBody>
      </p:sp>
      <p:sp>
        <p:nvSpPr>
          <p:cNvPr id="60428" name="Rectangle 2"/>
          <p:cNvSpPr>
            <a:spLocks noGrp="1" noRot="1" noChangeAspect="1" noChangeArrowheads="1" noTextEdit="1"/>
          </p:cNvSpPr>
          <p:nvPr>
            <p:ph type="sldImg"/>
          </p:nvPr>
        </p:nvSpPr>
        <p:spPr>
          <a:xfrm>
            <a:off x="1114425" y="703263"/>
            <a:ext cx="4629150" cy="3473450"/>
          </a:xfrm>
          <a:ln/>
        </p:spPr>
      </p:sp>
      <p:sp>
        <p:nvSpPr>
          <p:cNvPr id="60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802.11-16/0225r1</a:t>
            </a:r>
            <a:endParaRPr lang="en-US" smtClean="0"/>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C7B547E0-ABC6-0142-8C0C-BBB2D05AE544}" type="slidenum">
              <a:rPr lang="en-US"/>
              <a:pPr/>
              <a:t>152</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235508316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153</a:t>
            </a:fld>
            <a:endParaRPr lang="en-US"/>
          </a:p>
        </p:txBody>
      </p:sp>
    </p:spTree>
    <p:extLst>
      <p:ext uri="{BB962C8B-B14F-4D97-AF65-F5344CB8AC3E}">
        <p14:creationId xmlns:p14="http://schemas.microsoft.com/office/powerpoint/2010/main" val="65800267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154</a:t>
            </a:fld>
            <a:endParaRPr lang="en-US"/>
          </a:p>
        </p:txBody>
      </p:sp>
    </p:spTree>
    <p:extLst>
      <p:ext uri="{BB962C8B-B14F-4D97-AF65-F5344CB8AC3E}">
        <p14:creationId xmlns:p14="http://schemas.microsoft.com/office/powerpoint/2010/main" val="40648884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155</a:t>
            </a:fld>
            <a:endParaRPr lang="en-US"/>
          </a:p>
        </p:txBody>
      </p:sp>
    </p:spTree>
    <p:extLst>
      <p:ext uri="{BB962C8B-B14F-4D97-AF65-F5344CB8AC3E}">
        <p14:creationId xmlns:p14="http://schemas.microsoft.com/office/powerpoint/2010/main" val="412024620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156</a:t>
            </a:fld>
            <a:endParaRPr lang="en-US"/>
          </a:p>
        </p:txBody>
      </p:sp>
    </p:spTree>
    <p:extLst>
      <p:ext uri="{BB962C8B-B14F-4D97-AF65-F5344CB8AC3E}">
        <p14:creationId xmlns:p14="http://schemas.microsoft.com/office/powerpoint/2010/main" val="426164627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4179779" y="9000621"/>
            <a:ext cx="2032929" cy="184666"/>
          </a:xfrm>
          <a:noFill/>
        </p:spPr>
        <p:txBody>
          <a:bodyPr/>
          <a:lstStyle/>
          <a:p>
            <a:pPr lvl="4"/>
            <a:r>
              <a:rPr lang="en-US" smtClean="0"/>
              <a:t>Andy Gowans (OFCOM)</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157</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617169" y="9001125"/>
            <a:ext cx="76944" cy="184666"/>
          </a:xfrm>
        </p:spPr>
        <p:txBody>
          <a:bodyPr/>
          <a:lstStyle/>
          <a:p>
            <a:pPr>
              <a:defRPr/>
            </a:pPr>
            <a:fld id="{DF0B9D28-421D-4A37-9DF6-163A252C22EC}" type="slidenum">
              <a:rPr lang="en-GB" smtClean="0"/>
              <a:pPr>
                <a:defRPr/>
              </a:pPr>
              <a:t>158</a:t>
            </a:fld>
            <a:endParaRPr lang="en-GB"/>
          </a:p>
        </p:txBody>
      </p:sp>
    </p:spTree>
    <p:extLst>
      <p:ext uri="{BB962C8B-B14F-4D97-AF65-F5344CB8AC3E}">
        <p14:creationId xmlns:p14="http://schemas.microsoft.com/office/powerpoint/2010/main" val="20143535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159</a:t>
            </a:fld>
            <a:endParaRPr lang="en-US"/>
          </a:p>
        </p:txBody>
      </p:sp>
    </p:spTree>
    <p:extLst>
      <p:ext uri="{BB962C8B-B14F-4D97-AF65-F5344CB8AC3E}">
        <p14:creationId xmlns:p14="http://schemas.microsoft.com/office/powerpoint/2010/main" val="170202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21509"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16</a:t>
            </a:fld>
            <a:endParaRPr lang="en-US" smtClean="0"/>
          </a:p>
        </p:txBody>
      </p:sp>
    </p:spTree>
    <p:extLst>
      <p:ext uri="{BB962C8B-B14F-4D97-AF65-F5344CB8AC3E}">
        <p14:creationId xmlns:p14="http://schemas.microsoft.com/office/powerpoint/2010/main" val="59175010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r>
              <a:rPr lang="en-GB" dirty="0" smtClean="0"/>
              <a:t>In this slides (inspired by a presentation given by</a:t>
            </a:r>
            <a:r>
              <a:rPr lang="en-GB" baseline="0" dirty="0" smtClean="0"/>
              <a:t> Nokia) I summarised some of the services forecasted for the next 5-10 years. Some of the them are familiar (like broadband,…), some others are new. New emerging services include Car2X, Wireless factories and Robotics, M2M, Tactile Internet,…I divided them in three families. </a:t>
            </a:r>
            <a:endParaRPr lang="en-GB" dirty="0"/>
          </a:p>
        </p:txBody>
      </p:sp>
      <p:sp>
        <p:nvSpPr>
          <p:cNvPr id="4" name="Slide Number Placeholder 3"/>
          <p:cNvSpPr>
            <a:spLocks noGrp="1"/>
          </p:cNvSpPr>
          <p:nvPr>
            <p:ph type="sldNum" sz="quarter" idx="10"/>
          </p:nvPr>
        </p:nvSpPr>
        <p:spPr>
          <a:xfrm>
            <a:off x="3617169" y="9001125"/>
            <a:ext cx="76944" cy="184666"/>
          </a:xfrm>
        </p:spPr>
        <p:txBody>
          <a:bodyPr/>
          <a:lstStyle/>
          <a:p>
            <a:fld id="{C6919444-37C3-437C-BEB2-B710D6DD978B}" type="slidenum">
              <a:rPr lang="en-GB" altLang="en-US" smtClean="0"/>
              <a:pPr/>
              <a:t>160</a:t>
            </a:fld>
            <a:endParaRPr lang="en-GB" altLang="en-US" dirty="0"/>
          </a:p>
        </p:txBody>
      </p:sp>
    </p:spTree>
    <p:extLst>
      <p:ext uri="{BB962C8B-B14F-4D97-AF65-F5344CB8AC3E}">
        <p14:creationId xmlns:p14="http://schemas.microsoft.com/office/powerpoint/2010/main" val="80646394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r>
              <a:rPr lang="en-GB" dirty="0" smtClean="0"/>
              <a:t>For</a:t>
            </a:r>
            <a:r>
              <a:rPr lang="en-GB" baseline="0" dirty="0" smtClean="0"/>
              <a:t> each family of services introduced in the previous slide, these are the related enabling technology standards. For broadband++ and critical communication it’s the usual battle between the two usual ecosystem (IEEE and 3GPPP). For M2M there is a lack of a dominant standard, and we will see in the next slides what this means in terms of technology adoption.</a:t>
            </a:r>
          </a:p>
          <a:p>
            <a:endParaRPr lang="en-GB" baseline="0" dirty="0" smtClean="0"/>
          </a:p>
          <a:p>
            <a:r>
              <a:rPr lang="en-GB" baseline="0" dirty="0" smtClean="0"/>
              <a:t>In the remaining part of this presentation I will spend a few slides on each of this families. Focus on questions rather than answers. And on the work needed to give good answers to those questions.</a:t>
            </a:r>
            <a:endParaRPr lang="en-GB" dirty="0"/>
          </a:p>
        </p:txBody>
      </p:sp>
      <p:sp>
        <p:nvSpPr>
          <p:cNvPr id="4" name="Slide Number Placeholder 3"/>
          <p:cNvSpPr>
            <a:spLocks noGrp="1"/>
          </p:cNvSpPr>
          <p:nvPr>
            <p:ph type="sldNum" sz="quarter" idx="10"/>
          </p:nvPr>
        </p:nvSpPr>
        <p:spPr>
          <a:xfrm>
            <a:off x="3617169" y="9001125"/>
            <a:ext cx="76944" cy="184666"/>
          </a:xfrm>
        </p:spPr>
        <p:txBody>
          <a:bodyPr/>
          <a:lstStyle/>
          <a:p>
            <a:fld id="{C6919444-37C3-437C-BEB2-B710D6DD978B}" type="slidenum">
              <a:rPr lang="en-GB" altLang="en-US" smtClean="0"/>
              <a:pPr/>
              <a:t>161</a:t>
            </a:fld>
            <a:endParaRPr lang="en-GB" altLang="en-US" dirty="0"/>
          </a:p>
        </p:txBody>
      </p:sp>
    </p:spTree>
    <p:extLst>
      <p:ext uri="{BB962C8B-B14F-4D97-AF65-F5344CB8AC3E}">
        <p14:creationId xmlns:p14="http://schemas.microsoft.com/office/powerpoint/2010/main" val="249243879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What have we done to date:</a:t>
            </a:r>
          </a:p>
          <a:p>
            <a:r>
              <a:rPr lang="en-GB" dirty="0" smtClean="0"/>
              <a:t>Rapid growth in use of mobile broadband is set to continue </a:t>
            </a:r>
          </a:p>
          <a:p>
            <a:r>
              <a:rPr lang="en-GB" dirty="0" smtClean="0"/>
              <a:t>Network upgrades can help deal with growth, but spectrum is also needed</a:t>
            </a:r>
            <a:endParaRPr lang="en-GB" dirty="0"/>
          </a:p>
        </p:txBody>
      </p:sp>
      <p:sp>
        <p:nvSpPr>
          <p:cNvPr id="4" name="Slide Number Placeholder 3"/>
          <p:cNvSpPr>
            <a:spLocks noGrp="1"/>
          </p:cNvSpPr>
          <p:nvPr>
            <p:ph type="sldNum" sz="quarter" idx="10"/>
          </p:nvPr>
        </p:nvSpPr>
        <p:spPr>
          <a:xfrm>
            <a:off x="3617169" y="9001125"/>
            <a:ext cx="76944" cy="184666"/>
          </a:xfrm>
        </p:spPr>
        <p:txBody>
          <a:bodyPr/>
          <a:lstStyle/>
          <a:p>
            <a:pPr>
              <a:defRPr/>
            </a:pPr>
            <a:fld id="{7CB0F9DC-4657-45D3-A307-728750D4CF45}" type="slidenum">
              <a:rPr lang="en-GB" smtClean="0">
                <a:solidFill>
                  <a:prstClr val="black"/>
                </a:solidFill>
              </a:rPr>
              <a:pPr>
                <a:defRPr/>
              </a:pPr>
              <a:t>162</a:t>
            </a:fld>
            <a:endParaRPr lang="en-GB">
              <a:solidFill>
                <a:prstClr val="black"/>
              </a:solidFill>
            </a:endParaRPr>
          </a:p>
        </p:txBody>
      </p:sp>
    </p:spTree>
    <p:extLst>
      <p:ext uri="{BB962C8B-B14F-4D97-AF65-F5344CB8AC3E}">
        <p14:creationId xmlns:p14="http://schemas.microsoft.com/office/powerpoint/2010/main" val="24475500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163</a:t>
            </a:fld>
            <a:endParaRPr lang="en-US"/>
          </a:p>
        </p:txBody>
      </p:sp>
    </p:spTree>
    <p:extLst>
      <p:ext uri="{BB962C8B-B14F-4D97-AF65-F5344CB8AC3E}">
        <p14:creationId xmlns:p14="http://schemas.microsoft.com/office/powerpoint/2010/main" val="215267896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smtClean="0"/>
              <a:t>We have used our approach to identify</a:t>
            </a:r>
            <a:r>
              <a:rPr lang="en-GB" sz="1200" baseline="0" dirty="0" smtClean="0"/>
              <a:t> potential new bands </a:t>
            </a:r>
          </a:p>
          <a:p>
            <a:pPr marL="0" indent="0">
              <a:buFont typeface="Arial" panose="020B0604020202020204" pitchFamily="34" charset="0"/>
              <a:buNone/>
            </a:pPr>
            <a:r>
              <a:rPr lang="en-GB" sz="1200" baseline="0" dirty="0" smtClean="0"/>
              <a:t>We have c</a:t>
            </a:r>
            <a:r>
              <a:rPr lang="en-GB" sz="1200" dirty="0" smtClean="0"/>
              <a:t>onsidered:</a:t>
            </a:r>
          </a:p>
          <a:p>
            <a:pPr marL="0" indent="0">
              <a:buFont typeface="Arial" panose="020B0604020202020204" pitchFamily="34" charset="0"/>
              <a:buNone/>
            </a:pPr>
            <a:r>
              <a:rPr lang="en-GB" sz="1200" dirty="0" smtClean="0"/>
              <a:t>Benefits-</a:t>
            </a:r>
          </a:p>
          <a:p>
            <a:pPr marL="171450" indent="-171450">
              <a:buFont typeface="Arial" panose="020B0604020202020204" pitchFamily="34" charset="0"/>
              <a:buChar char="•"/>
            </a:pPr>
            <a:r>
              <a:rPr lang="en-GB" sz="1200" dirty="0" smtClean="0"/>
              <a:t>Capacity</a:t>
            </a:r>
          </a:p>
          <a:p>
            <a:pPr marL="171450" indent="-171450">
              <a:buFont typeface="Arial" panose="020B0604020202020204" pitchFamily="34" charset="0"/>
              <a:buChar char="•"/>
            </a:pPr>
            <a:r>
              <a:rPr lang="en-GB" sz="1200" dirty="0" smtClean="0"/>
              <a:t>Coverage</a:t>
            </a:r>
          </a:p>
          <a:p>
            <a:pPr marL="0" indent="0">
              <a:buFont typeface="Arial" panose="020B0604020202020204" pitchFamily="34" charset="0"/>
              <a:buNone/>
            </a:pPr>
            <a:endParaRPr lang="en-GB" sz="1200" dirty="0" smtClean="0"/>
          </a:p>
          <a:p>
            <a:pPr marL="285750" indent="-285750">
              <a:buFont typeface="Arial" panose="020B0604020202020204" pitchFamily="34" charset="0"/>
              <a:buChar char="•"/>
            </a:pPr>
            <a:r>
              <a:rPr lang="en-GB" sz="1200" dirty="0" smtClean="0"/>
              <a:t>Potential for international harmonisation</a:t>
            </a:r>
          </a:p>
          <a:p>
            <a:endParaRPr lang="en-GB" sz="1200" dirty="0" smtClean="0"/>
          </a:p>
          <a:p>
            <a:pPr marL="285750" indent="-285750">
              <a:buFont typeface="Arial" panose="020B0604020202020204" pitchFamily="34" charset="0"/>
              <a:buChar char="•"/>
            </a:pPr>
            <a:r>
              <a:rPr lang="en-GB" sz="1200" dirty="0" smtClean="0"/>
              <a:t>Costs and constraints of making available for sharing and re-purposing</a:t>
            </a:r>
          </a:p>
          <a:p>
            <a:endParaRPr lang="en-GB" dirty="0"/>
          </a:p>
        </p:txBody>
      </p:sp>
      <p:sp>
        <p:nvSpPr>
          <p:cNvPr id="4" name="Slide Number Placeholder 3"/>
          <p:cNvSpPr>
            <a:spLocks noGrp="1"/>
          </p:cNvSpPr>
          <p:nvPr>
            <p:ph type="sldNum" sz="quarter" idx="10"/>
          </p:nvPr>
        </p:nvSpPr>
        <p:spPr>
          <a:xfrm>
            <a:off x="3617169" y="9001125"/>
            <a:ext cx="76944" cy="184666"/>
          </a:xfrm>
        </p:spPr>
        <p:txBody>
          <a:bodyPr/>
          <a:lstStyle/>
          <a:p>
            <a:pPr>
              <a:defRPr/>
            </a:pPr>
            <a:fld id="{7CB0F9DC-4657-45D3-A307-728750D4CF45}" type="slidenum">
              <a:rPr lang="en-GB" smtClean="0">
                <a:solidFill>
                  <a:prstClr val="black"/>
                </a:solidFill>
              </a:rPr>
              <a:pPr>
                <a:defRPr/>
              </a:pPr>
              <a:t>164</a:t>
            </a:fld>
            <a:endParaRPr lang="en-GB">
              <a:solidFill>
                <a:prstClr val="black"/>
              </a:solidFill>
            </a:endParaRPr>
          </a:p>
        </p:txBody>
      </p:sp>
    </p:spTree>
    <p:extLst>
      <p:ext uri="{BB962C8B-B14F-4D97-AF65-F5344CB8AC3E}">
        <p14:creationId xmlns:p14="http://schemas.microsoft.com/office/powerpoint/2010/main" val="231889597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165</a:t>
            </a:fld>
            <a:endParaRPr lang="en-US"/>
          </a:p>
        </p:txBody>
      </p:sp>
    </p:spTree>
    <p:extLst>
      <p:ext uri="{BB962C8B-B14F-4D97-AF65-F5344CB8AC3E}">
        <p14:creationId xmlns:p14="http://schemas.microsoft.com/office/powerpoint/2010/main" val="169921559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pPr marL="0" indent="0">
              <a:buNone/>
            </a:pPr>
            <a:r>
              <a:rPr lang="en-GB" sz="1200" dirty="0" smtClean="0"/>
              <a:t>According to Cisco VNI, 3% of all IP traffic is carried by mobile, compared to 49% over Wi-Fi and 48% wired. This is despite Wi-Fi having access to less spectrum </a:t>
            </a:r>
            <a:r>
              <a:rPr lang="en-GB" sz="1200" dirty="0" smtClean="0">
                <a:solidFill>
                  <a:srgbClr val="C00000"/>
                </a:solidFill>
              </a:rPr>
              <a:t>(538.5 MHz) </a:t>
            </a:r>
            <a:r>
              <a:rPr lang="en-GB" sz="1200" dirty="0" smtClean="0"/>
              <a:t>compared to mobile </a:t>
            </a:r>
            <a:r>
              <a:rPr lang="en-GB" sz="1200" dirty="0" smtClean="0">
                <a:solidFill>
                  <a:srgbClr val="C00000"/>
                </a:solidFill>
              </a:rPr>
              <a:t>(602 MHz)</a:t>
            </a:r>
            <a:r>
              <a:rPr lang="en-GB" sz="1200" dirty="0" smtClean="0"/>
              <a:t>.</a:t>
            </a:r>
          </a:p>
          <a:p>
            <a:r>
              <a:rPr lang="en-GB" sz="1200" dirty="0" smtClean="0">
                <a:solidFill>
                  <a:srgbClr val="C90044"/>
                </a:solidFill>
              </a:rPr>
              <a:t>Source: Cisco VNI, Office of National Statistics, Ofcom CMR 2014 and Ofcom Infrastructure Report 2014</a:t>
            </a:r>
          </a:p>
          <a:p>
            <a:r>
              <a:rPr lang="en-GB" sz="1200" dirty="0" smtClean="0">
                <a:solidFill>
                  <a:srgbClr val="C90044"/>
                </a:solidFill>
              </a:rPr>
              <a:t>Notes: Infrastructure Report data is based on June 2014 only and assumes 93% use wireless routers (CMR 2014). </a:t>
            </a:r>
          </a:p>
        </p:txBody>
      </p:sp>
      <p:sp>
        <p:nvSpPr>
          <p:cNvPr id="4" name="Slide Number Placeholder 3"/>
          <p:cNvSpPr>
            <a:spLocks noGrp="1"/>
          </p:cNvSpPr>
          <p:nvPr>
            <p:ph type="sldNum" sz="quarter" idx="10"/>
          </p:nvPr>
        </p:nvSpPr>
        <p:spPr>
          <a:xfrm>
            <a:off x="3540225" y="9001125"/>
            <a:ext cx="153888" cy="184666"/>
          </a:xfrm>
        </p:spPr>
        <p:txBody>
          <a:bodyPr/>
          <a:lstStyle/>
          <a:p>
            <a:pPr>
              <a:defRPr/>
            </a:pPr>
            <a:fld id="{DF0B9D28-421D-4A37-9DF6-163A252C22EC}" type="slidenum">
              <a:rPr lang="en-GB" smtClean="0"/>
              <a:pPr>
                <a:defRPr/>
              </a:pPr>
              <a:t>166</a:t>
            </a:fld>
            <a:endParaRPr lang="en-GB"/>
          </a:p>
        </p:txBody>
      </p:sp>
    </p:spTree>
    <p:extLst>
      <p:ext uri="{BB962C8B-B14F-4D97-AF65-F5344CB8AC3E}">
        <p14:creationId xmlns:p14="http://schemas.microsoft.com/office/powerpoint/2010/main" val="377358552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167</a:t>
            </a:fld>
            <a:endParaRPr lang="en-US"/>
          </a:p>
        </p:txBody>
      </p:sp>
    </p:spTree>
    <p:extLst>
      <p:ext uri="{BB962C8B-B14F-4D97-AF65-F5344CB8AC3E}">
        <p14:creationId xmlns:p14="http://schemas.microsoft.com/office/powerpoint/2010/main" val="133642946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168</a:t>
            </a:fld>
            <a:endParaRPr lang="en-US"/>
          </a:p>
        </p:txBody>
      </p:sp>
    </p:spTree>
    <p:extLst>
      <p:ext uri="{BB962C8B-B14F-4D97-AF65-F5344CB8AC3E}">
        <p14:creationId xmlns:p14="http://schemas.microsoft.com/office/powerpoint/2010/main" val="156785998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169</a:t>
            </a:fld>
            <a:endParaRPr lang="en-US"/>
          </a:p>
        </p:txBody>
      </p:sp>
    </p:spTree>
    <p:extLst>
      <p:ext uri="{BB962C8B-B14F-4D97-AF65-F5344CB8AC3E}">
        <p14:creationId xmlns:p14="http://schemas.microsoft.com/office/powerpoint/2010/main" val="228741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21509"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17</a:t>
            </a:fld>
            <a:endParaRPr lang="en-US" smtClean="0"/>
          </a:p>
        </p:txBody>
      </p:sp>
    </p:spTree>
    <p:extLst>
      <p:ext uri="{BB962C8B-B14F-4D97-AF65-F5344CB8AC3E}">
        <p14:creationId xmlns:p14="http://schemas.microsoft.com/office/powerpoint/2010/main" val="228995276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r>
              <a:rPr lang="en-GB" dirty="0" smtClean="0"/>
              <a:t>Questions for LAA/LTE-U </a:t>
            </a:r>
          </a:p>
          <a:p>
            <a:pPr lvl="1"/>
            <a:r>
              <a:rPr lang="en-GB" dirty="0" smtClean="0"/>
              <a:t>Will LAA/LTE-U be disruptive to incumbent technologies and services?</a:t>
            </a:r>
          </a:p>
          <a:p>
            <a:pPr lvl="1"/>
            <a:r>
              <a:rPr lang="en-GB" dirty="0" smtClean="0"/>
              <a:t>Will LAA/ULTE change the future usage profile (power and bandwidth) of the current bands Wi-Fi use?  If Yes </a:t>
            </a:r>
          </a:p>
          <a:p>
            <a:pPr lvl="2"/>
            <a:r>
              <a:rPr lang="en-GB" dirty="0" smtClean="0"/>
              <a:t>What effect will it have on sharing with incumbents? </a:t>
            </a:r>
          </a:p>
          <a:p>
            <a:pPr lvl="2"/>
            <a:r>
              <a:rPr lang="en-GB" dirty="0" smtClean="0"/>
              <a:t>What effect will it have on the share of the markets? </a:t>
            </a:r>
          </a:p>
          <a:p>
            <a:pPr lvl="2"/>
            <a:r>
              <a:rPr lang="en-GB" dirty="0" smtClean="0"/>
              <a:t>Which Wi-Fi markets will LAA/LTE-U address?</a:t>
            </a:r>
          </a:p>
        </p:txBody>
      </p:sp>
      <p:sp>
        <p:nvSpPr>
          <p:cNvPr id="4" name="Slide Number Placeholder 3"/>
          <p:cNvSpPr>
            <a:spLocks noGrp="1"/>
          </p:cNvSpPr>
          <p:nvPr>
            <p:ph type="sldNum" sz="quarter" idx="10"/>
          </p:nvPr>
        </p:nvSpPr>
        <p:spPr>
          <a:xfrm>
            <a:off x="3540225" y="9001125"/>
            <a:ext cx="153888" cy="184666"/>
          </a:xfrm>
        </p:spPr>
        <p:txBody>
          <a:bodyPr/>
          <a:lstStyle/>
          <a:p>
            <a:pPr>
              <a:defRPr/>
            </a:pPr>
            <a:fld id="{DF0B9D28-421D-4A37-9DF6-163A252C22EC}" type="slidenum">
              <a:rPr lang="en-GB" smtClean="0"/>
              <a:pPr>
                <a:defRPr/>
              </a:pPr>
              <a:t>170</a:t>
            </a:fld>
            <a:endParaRPr lang="en-GB"/>
          </a:p>
        </p:txBody>
      </p:sp>
    </p:spTree>
    <p:extLst>
      <p:ext uri="{BB962C8B-B14F-4D97-AF65-F5344CB8AC3E}">
        <p14:creationId xmlns:p14="http://schemas.microsoft.com/office/powerpoint/2010/main" val="422477891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171</a:t>
            </a:fld>
            <a:endParaRPr lang="en-US"/>
          </a:p>
        </p:txBody>
      </p:sp>
    </p:spTree>
    <p:extLst>
      <p:ext uri="{BB962C8B-B14F-4D97-AF65-F5344CB8AC3E}">
        <p14:creationId xmlns:p14="http://schemas.microsoft.com/office/powerpoint/2010/main" val="207410520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172</a:t>
            </a:fld>
            <a:endParaRPr lang="en-US"/>
          </a:p>
        </p:txBody>
      </p:sp>
    </p:spTree>
    <p:extLst>
      <p:ext uri="{BB962C8B-B14F-4D97-AF65-F5344CB8AC3E}">
        <p14:creationId xmlns:p14="http://schemas.microsoft.com/office/powerpoint/2010/main" val="426034363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173</a:t>
            </a:fld>
            <a:endParaRPr lang="en-US"/>
          </a:p>
        </p:txBody>
      </p:sp>
    </p:spTree>
    <p:extLst>
      <p:ext uri="{BB962C8B-B14F-4D97-AF65-F5344CB8AC3E}">
        <p14:creationId xmlns:p14="http://schemas.microsoft.com/office/powerpoint/2010/main" val="415535087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174</a:t>
            </a:fld>
            <a:endParaRPr lang="en-US"/>
          </a:p>
        </p:txBody>
      </p:sp>
    </p:spTree>
    <p:extLst>
      <p:ext uri="{BB962C8B-B14F-4D97-AF65-F5344CB8AC3E}">
        <p14:creationId xmlns:p14="http://schemas.microsoft.com/office/powerpoint/2010/main" val="143528621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175</a:t>
            </a:fld>
            <a:endParaRPr lang="en-US"/>
          </a:p>
        </p:txBody>
      </p:sp>
    </p:spTree>
    <p:extLst>
      <p:ext uri="{BB962C8B-B14F-4D97-AF65-F5344CB8AC3E}">
        <p14:creationId xmlns:p14="http://schemas.microsoft.com/office/powerpoint/2010/main" val="73259671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176</a:t>
            </a:fld>
            <a:endParaRPr lang="en-US"/>
          </a:p>
        </p:txBody>
      </p:sp>
    </p:spTree>
    <p:extLst>
      <p:ext uri="{BB962C8B-B14F-4D97-AF65-F5344CB8AC3E}">
        <p14:creationId xmlns:p14="http://schemas.microsoft.com/office/powerpoint/2010/main" val="344276385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177</a:t>
            </a:fld>
            <a:endParaRPr lang="en-US"/>
          </a:p>
        </p:txBody>
      </p:sp>
    </p:spTree>
    <p:extLst>
      <p:ext uri="{BB962C8B-B14F-4D97-AF65-F5344CB8AC3E}">
        <p14:creationId xmlns:p14="http://schemas.microsoft.com/office/powerpoint/2010/main" val="272348103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178</a:t>
            </a:fld>
            <a:endParaRPr lang="en-US"/>
          </a:p>
        </p:txBody>
      </p:sp>
    </p:spTree>
    <p:extLst>
      <p:ext uri="{BB962C8B-B14F-4D97-AF65-F5344CB8AC3E}">
        <p14:creationId xmlns:p14="http://schemas.microsoft.com/office/powerpoint/2010/main" val="314784195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179</a:t>
            </a:fld>
            <a:endParaRPr lang="en-US"/>
          </a:p>
        </p:txBody>
      </p:sp>
    </p:spTree>
    <p:extLst>
      <p:ext uri="{BB962C8B-B14F-4D97-AF65-F5344CB8AC3E}">
        <p14:creationId xmlns:p14="http://schemas.microsoft.com/office/powerpoint/2010/main" val="4163389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23557"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3558"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18</a:t>
            </a:fld>
            <a:endParaRPr lang="en-US" smtClean="0"/>
          </a:p>
        </p:txBody>
      </p:sp>
    </p:spTree>
    <p:extLst>
      <p:ext uri="{BB962C8B-B14F-4D97-AF65-F5344CB8AC3E}">
        <p14:creationId xmlns:p14="http://schemas.microsoft.com/office/powerpoint/2010/main" val="403773986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180</a:t>
            </a:fld>
            <a:endParaRPr lang="en-US"/>
          </a:p>
        </p:txBody>
      </p:sp>
    </p:spTree>
    <p:extLst>
      <p:ext uri="{BB962C8B-B14F-4D97-AF65-F5344CB8AC3E}">
        <p14:creationId xmlns:p14="http://schemas.microsoft.com/office/powerpoint/2010/main" val="89135955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181</a:t>
            </a:fld>
            <a:endParaRPr lang="en-US"/>
          </a:p>
        </p:txBody>
      </p:sp>
    </p:spTree>
    <p:extLst>
      <p:ext uri="{BB962C8B-B14F-4D97-AF65-F5344CB8AC3E}">
        <p14:creationId xmlns:p14="http://schemas.microsoft.com/office/powerpoint/2010/main" val="347853906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182</a:t>
            </a:fld>
            <a:endParaRPr lang="en-US"/>
          </a:p>
        </p:txBody>
      </p:sp>
    </p:spTree>
    <p:extLst>
      <p:ext uri="{BB962C8B-B14F-4D97-AF65-F5344CB8AC3E}">
        <p14:creationId xmlns:p14="http://schemas.microsoft.com/office/powerpoint/2010/main" val="346360311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183</a:t>
            </a:fld>
            <a:endParaRPr lang="en-US"/>
          </a:p>
        </p:txBody>
      </p:sp>
    </p:spTree>
    <p:extLst>
      <p:ext uri="{BB962C8B-B14F-4D97-AF65-F5344CB8AC3E}">
        <p14:creationId xmlns:p14="http://schemas.microsoft.com/office/powerpoint/2010/main" val="191759590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184</a:t>
            </a:fld>
            <a:endParaRPr lang="en-US"/>
          </a:p>
        </p:txBody>
      </p:sp>
    </p:spTree>
    <p:extLst>
      <p:ext uri="{BB962C8B-B14F-4D97-AF65-F5344CB8AC3E}">
        <p14:creationId xmlns:p14="http://schemas.microsoft.com/office/powerpoint/2010/main" val="71315832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185</a:t>
            </a:fld>
            <a:endParaRPr lang="en-US"/>
          </a:p>
        </p:txBody>
      </p:sp>
    </p:spTree>
    <p:extLst>
      <p:ext uri="{BB962C8B-B14F-4D97-AF65-F5344CB8AC3E}">
        <p14:creationId xmlns:p14="http://schemas.microsoft.com/office/powerpoint/2010/main" val="223919179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186</a:t>
            </a:fld>
            <a:endParaRPr lang="en-US"/>
          </a:p>
        </p:txBody>
      </p:sp>
    </p:spTree>
    <p:extLst>
      <p:ext uri="{BB962C8B-B14F-4D97-AF65-F5344CB8AC3E}">
        <p14:creationId xmlns:p14="http://schemas.microsoft.com/office/powerpoint/2010/main" val="349053413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187</a:t>
            </a:fld>
            <a:endParaRPr lang="en-US"/>
          </a:p>
        </p:txBody>
      </p:sp>
    </p:spTree>
    <p:extLst>
      <p:ext uri="{BB962C8B-B14F-4D97-AF65-F5344CB8AC3E}">
        <p14:creationId xmlns:p14="http://schemas.microsoft.com/office/powerpoint/2010/main" val="53441103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188</a:t>
            </a:fld>
            <a:endParaRPr lang="en-US"/>
          </a:p>
        </p:txBody>
      </p:sp>
    </p:spTree>
    <p:extLst>
      <p:ext uri="{BB962C8B-B14F-4D97-AF65-F5344CB8AC3E}">
        <p14:creationId xmlns:p14="http://schemas.microsoft.com/office/powerpoint/2010/main" val="88313724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189</a:t>
            </a:fld>
            <a:endParaRPr lang="en-US"/>
          </a:p>
        </p:txBody>
      </p:sp>
    </p:spTree>
    <p:extLst>
      <p:ext uri="{BB962C8B-B14F-4D97-AF65-F5344CB8AC3E}">
        <p14:creationId xmlns:p14="http://schemas.microsoft.com/office/powerpoint/2010/main" val="879760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23557" name="Date Placeholder 4"/>
          <p:cNvSpPr>
            <a:spLocks noGrp="1"/>
          </p:cNvSpPr>
          <p:nvPr>
            <p:ph type="dt" sz="quarter" idx="1"/>
          </p:nvPr>
        </p:nvSpPr>
        <p:spPr>
          <a:xfrm>
            <a:off x="646113" y="95706"/>
            <a:ext cx="1041952" cy="215444"/>
          </a:xfrm>
          <a:noFill/>
        </p:spPr>
        <p:txBody>
          <a:bodyPr/>
          <a:lstStyle/>
          <a:p>
            <a:r>
              <a:rPr lang="en-US" smtClean="0"/>
              <a:t>January 2016</a:t>
            </a:r>
          </a:p>
        </p:txBody>
      </p:sp>
      <p:sp>
        <p:nvSpPr>
          <p:cNvPr id="23558" name="Footer Placeholder 5"/>
          <p:cNvSpPr>
            <a:spLocks noGrp="1"/>
          </p:cNvSpPr>
          <p:nvPr>
            <p:ph type="ftr" sz="quarter" idx="4"/>
          </p:nvPr>
        </p:nvSpPr>
        <p:spPr>
          <a:xfrm>
            <a:off x="4113220" y="9001125"/>
            <a:ext cx="2100255" cy="184666"/>
          </a:xfrm>
          <a:noFill/>
        </p:spPr>
        <p:txBody>
          <a:bodyPr/>
          <a:lstStyle/>
          <a:p>
            <a:pPr lvl="4"/>
            <a:r>
              <a:rPr lang="en-US" smtClean="0"/>
              <a:t>Joseph Levy (InterDigital)</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19</a:t>
            </a:fld>
            <a:endParaRPr lang="en-US" smtClean="0"/>
          </a:p>
        </p:txBody>
      </p:sp>
    </p:spTree>
    <p:extLst>
      <p:ext uri="{BB962C8B-B14F-4D97-AF65-F5344CB8AC3E}">
        <p14:creationId xmlns:p14="http://schemas.microsoft.com/office/powerpoint/2010/main" val="236653271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190</a:t>
            </a:fld>
            <a:endParaRPr lang="en-US"/>
          </a:p>
        </p:txBody>
      </p:sp>
    </p:spTree>
    <p:extLst>
      <p:ext uri="{BB962C8B-B14F-4D97-AF65-F5344CB8AC3E}">
        <p14:creationId xmlns:p14="http://schemas.microsoft.com/office/powerpoint/2010/main" val="43320920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191</a:t>
            </a:fld>
            <a:endParaRPr lang="en-US"/>
          </a:p>
        </p:txBody>
      </p:sp>
    </p:spTree>
    <p:extLst>
      <p:ext uri="{BB962C8B-B14F-4D97-AF65-F5344CB8AC3E}">
        <p14:creationId xmlns:p14="http://schemas.microsoft.com/office/powerpoint/2010/main" val="303140444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192</a:t>
            </a:fld>
            <a:endParaRPr lang="en-US"/>
          </a:p>
        </p:txBody>
      </p:sp>
    </p:spTree>
    <p:extLst>
      <p:ext uri="{BB962C8B-B14F-4D97-AF65-F5344CB8AC3E}">
        <p14:creationId xmlns:p14="http://schemas.microsoft.com/office/powerpoint/2010/main" val="25845124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193</a:t>
            </a:fld>
            <a:endParaRPr lang="en-US"/>
          </a:p>
        </p:txBody>
      </p:sp>
    </p:spTree>
    <p:extLst>
      <p:ext uri="{BB962C8B-B14F-4D97-AF65-F5344CB8AC3E}">
        <p14:creationId xmlns:p14="http://schemas.microsoft.com/office/powerpoint/2010/main" val="178250497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194</a:t>
            </a:fld>
            <a:endParaRPr lang="en-US"/>
          </a:p>
        </p:txBody>
      </p:sp>
    </p:spTree>
    <p:extLst>
      <p:ext uri="{BB962C8B-B14F-4D97-AF65-F5344CB8AC3E}">
        <p14:creationId xmlns:p14="http://schemas.microsoft.com/office/powerpoint/2010/main" val="254838622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195</a:t>
            </a:fld>
            <a:endParaRPr lang="en-US"/>
          </a:p>
        </p:txBody>
      </p:sp>
    </p:spTree>
    <p:extLst>
      <p:ext uri="{BB962C8B-B14F-4D97-AF65-F5344CB8AC3E}">
        <p14:creationId xmlns:p14="http://schemas.microsoft.com/office/powerpoint/2010/main" val="59501565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196</a:t>
            </a:fld>
            <a:endParaRPr lang="en-US"/>
          </a:p>
        </p:txBody>
      </p:sp>
    </p:spTree>
    <p:extLst>
      <p:ext uri="{BB962C8B-B14F-4D97-AF65-F5344CB8AC3E}">
        <p14:creationId xmlns:p14="http://schemas.microsoft.com/office/powerpoint/2010/main" val="410962167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197</a:t>
            </a:fld>
            <a:endParaRPr lang="en-US"/>
          </a:p>
        </p:txBody>
      </p:sp>
    </p:spTree>
    <p:extLst>
      <p:ext uri="{BB962C8B-B14F-4D97-AF65-F5344CB8AC3E}">
        <p14:creationId xmlns:p14="http://schemas.microsoft.com/office/powerpoint/2010/main" val="209603541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198</a:t>
            </a:fld>
            <a:endParaRPr lang="en-US"/>
          </a:p>
        </p:txBody>
      </p:sp>
    </p:spTree>
    <p:extLst>
      <p:ext uri="{BB962C8B-B14F-4D97-AF65-F5344CB8AC3E}">
        <p14:creationId xmlns:p14="http://schemas.microsoft.com/office/powerpoint/2010/main" val="192374242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199</a:t>
            </a:fld>
            <a:endParaRPr lang="en-US"/>
          </a:p>
        </p:txBody>
      </p:sp>
    </p:spTree>
    <p:extLst>
      <p:ext uri="{BB962C8B-B14F-4D97-AF65-F5344CB8AC3E}">
        <p14:creationId xmlns:p14="http://schemas.microsoft.com/office/powerpoint/2010/main" val="247903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802.11-16/0225r1</a:t>
            </a:r>
            <a:endParaRPr lang="en-US" sz="1400" smtClean="0"/>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March 2016</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3913422" y="95706"/>
            <a:ext cx="2300053" cy="215444"/>
          </a:xfrm>
          <a:ln/>
        </p:spPr>
        <p:txBody>
          <a:bodyPr/>
          <a:lstStyle/>
          <a:p>
            <a:r>
              <a:rPr lang="en-US" smtClean="0"/>
              <a:t>doc.: IEEE 802.11-16/0225r1</a:t>
            </a:r>
            <a:endParaRPr lang="en-US"/>
          </a:p>
        </p:txBody>
      </p:sp>
      <p:sp>
        <p:nvSpPr>
          <p:cNvPr id="5" name="Rectangle 3"/>
          <p:cNvSpPr>
            <a:spLocks noGrp="1" noChangeArrowheads="1"/>
          </p:cNvSpPr>
          <p:nvPr>
            <p:ph type="dt"/>
          </p:nvPr>
        </p:nvSpPr>
        <p:spPr>
          <a:xfrm>
            <a:off x="646113" y="95706"/>
            <a:ext cx="920060" cy="215444"/>
          </a:xfrm>
          <a:ln/>
        </p:spPr>
        <p:txBody>
          <a:bodyPr/>
          <a:lstStyle/>
          <a:p>
            <a:r>
              <a:rPr lang="en-US" smtClean="0"/>
              <a:t>March 2016</a:t>
            </a:r>
            <a:endParaRPr lang="en-US"/>
          </a:p>
        </p:txBody>
      </p:sp>
      <p:sp>
        <p:nvSpPr>
          <p:cNvPr id="6" name="Rectangle 6"/>
          <p:cNvSpPr>
            <a:spLocks noGrp="1" noChangeArrowheads="1"/>
          </p:cNvSpPr>
          <p:nvPr>
            <p:ph type="ftr"/>
          </p:nvPr>
        </p:nvSpPr>
        <p:spPr>
          <a:xfrm>
            <a:off x="5287963" y="9001125"/>
            <a:ext cx="3446456" cy="369332"/>
          </a:xfrm>
          <a:ln/>
        </p:spPr>
        <p:txBody>
          <a:bodyPr/>
          <a:lstStyle/>
          <a:p>
            <a:r>
              <a:rPr lang="en-US" smtClean="0"/>
              <a:t>Jon Rosdahl, (Qualcomm)</a:t>
            </a:r>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
        <p:nvSpPr>
          <p:cNvPr id="2" name="Slide Number Placeholder 1"/>
          <p:cNvSpPr>
            <a:spLocks noGrp="1"/>
          </p:cNvSpPr>
          <p:nvPr>
            <p:ph type="sldNum" idx="10"/>
          </p:nvPr>
        </p:nvSpPr>
        <p:spPr>
          <a:xfrm>
            <a:off x="3278936" y="9001125"/>
            <a:ext cx="415177" cy="184666"/>
          </a:xfrm>
        </p:spPr>
        <p:txBody>
          <a:bodyPr/>
          <a:lstStyle/>
          <a:p>
            <a:r>
              <a:rPr lang="en-US" smtClean="0"/>
              <a:t>Page </a:t>
            </a:r>
            <a:fld id="{47A7FEEB-9CD2-43FE-843C-C5350BEACB45}" type="slidenum">
              <a:rPr lang="en-US" smtClean="0"/>
              <a:pPr/>
              <a:t>20</a:t>
            </a:fld>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200</a:t>
            </a:fld>
            <a:endParaRPr lang="en-US"/>
          </a:p>
        </p:txBody>
      </p:sp>
    </p:spTree>
    <p:extLst>
      <p:ext uri="{BB962C8B-B14F-4D97-AF65-F5344CB8AC3E}">
        <p14:creationId xmlns:p14="http://schemas.microsoft.com/office/powerpoint/2010/main" val="247566314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201</a:t>
            </a:fld>
            <a:endParaRPr lang="en-US"/>
          </a:p>
        </p:txBody>
      </p:sp>
    </p:spTree>
    <p:extLst>
      <p:ext uri="{BB962C8B-B14F-4D97-AF65-F5344CB8AC3E}">
        <p14:creationId xmlns:p14="http://schemas.microsoft.com/office/powerpoint/2010/main" val="57572335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202</a:t>
            </a:fld>
            <a:endParaRPr lang="en-US"/>
          </a:p>
        </p:txBody>
      </p:sp>
    </p:spTree>
    <p:extLst>
      <p:ext uri="{BB962C8B-B14F-4D97-AF65-F5344CB8AC3E}">
        <p14:creationId xmlns:p14="http://schemas.microsoft.com/office/powerpoint/2010/main" val="387882178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203</a:t>
            </a:fld>
            <a:endParaRPr lang="en-US"/>
          </a:p>
        </p:txBody>
      </p:sp>
    </p:spTree>
    <p:extLst>
      <p:ext uri="{BB962C8B-B14F-4D97-AF65-F5344CB8AC3E}">
        <p14:creationId xmlns:p14="http://schemas.microsoft.com/office/powerpoint/2010/main" val="15235312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204</a:t>
            </a:fld>
            <a:endParaRPr lang="en-US"/>
          </a:p>
        </p:txBody>
      </p:sp>
    </p:spTree>
    <p:extLst>
      <p:ext uri="{BB962C8B-B14F-4D97-AF65-F5344CB8AC3E}">
        <p14:creationId xmlns:p14="http://schemas.microsoft.com/office/powerpoint/2010/main" val="99735833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205</a:t>
            </a:fld>
            <a:endParaRPr lang="en-US"/>
          </a:p>
        </p:txBody>
      </p:sp>
    </p:spTree>
    <p:extLst>
      <p:ext uri="{BB962C8B-B14F-4D97-AF65-F5344CB8AC3E}">
        <p14:creationId xmlns:p14="http://schemas.microsoft.com/office/powerpoint/2010/main" val="113332538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802.11-16/0225r1</a:t>
            </a:r>
            <a:endParaRPr lang="en-GB" smtClean="0"/>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206</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207</a:t>
            </a:fld>
            <a:endParaRPr lang="en-US"/>
          </a:p>
        </p:txBody>
      </p:sp>
    </p:spTree>
    <p:extLst>
      <p:ext uri="{BB962C8B-B14F-4D97-AF65-F5344CB8AC3E}">
        <p14:creationId xmlns:p14="http://schemas.microsoft.com/office/powerpoint/2010/main" val="330852278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8195"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8196"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802.11-16/0225r1</a:t>
            </a:r>
            <a:endParaRPr lang="en-US" altLang="en-US" sz="1400"/>
          </a:p>
        </p:txBody>
      </p:sp>
      <p:sp>
        <p:nvSpPr>
          <p:cNvPr id="8197"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8198" name="Rectangle 6"/>
          <p:cNvSpPr>
            <a:spLocks noGrp="1" noChangeArrowheads="1"/>
          </p:cNvSpPr>
          <p:nvPr>
            <p:ph type="ftr" sz="quarter" idx="4"/>
          </p:nvPr>
        </p:nvSpPr>
        <p:spPr>
          <a:xfrm>
            <a:off x="4253838" y="9000621"/>
            <a:ext cx="195887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a:t>Clint Chaplin, Imagicon</a:t>
            </a:r>
          </a:p>
        </p:txBody>
      </p:sp>
      <p:sp>
        <p:nvSpPr>
          <p:cNvPr id="819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522D0F7D-A191-44FB-924E-7741FBA6AFB6}" type="slidenum">
              <a:rPr lang="en-US" altLang="en-US"/>
              <a:pPr>
                <a:spcBef>
                  <a:spcPct val="0"/>
                </a:spcBef>
              </a:pPr>
              <a:t>208</a:t>
            </a:fld>
            <a:endParaRPr lang="en-US" altLang="en-US"/>
          </a:p>
        </p:txBody>
      </p:sp>
      <p:sp>
        <p:nvSpPr>
          <p:cNvPr id="8200" name="Rectangle 2"/>
          <p:cNvSpPr>
            <a:spLocks noGrp="1" noRot="1" noChangeAspect="1" noChangeArrowheads="1" noTextEdit="1"/>
          </p:cNvSpPr>
          <p:nvPr>
            <p:ph type="sldImg"/>
          </p:nvPr>
        </p:nvSpPr>
        <p:spPr>
          <a:xfrm>
            <a:off x="1114425" y="703263"/>
            <a:ext cx="4629150" cy="3473450"/>
          </a:xfrm>
          <a:ln/>
        </p:spPr>
      </p:sp>
      <p:sp>
        <p:nvSpPr>
          <p:cNvPr id="82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9219"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9220"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802.11-16/0225r1</a:t>
            </a:r>
            <a:endParaRPr lang="en-US" altLang="en-US" sz="1400"/>
          </a:p>
        </p:txBody>
      </p:sp>
      <p:sp>
        <p:nvSpPr>
          <p:cNvPr id="9221"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9222" name="Rectangle 6"/>
          <p:cNvSpPr>
            <a:spLocks noGrp="1" noChangeArrowheads="1"/>
          </p:cNvSpPr>
          <p:nvPr>
            <p:ph type="ftr" sz="quarter" idx="4"/>
          </p:nvPr>
        </p:nvSpPr>
        <p:spPr>
          <a:xfrm>
            <a:off x="4253838" y="9000621"/>
            <a:ext cx="195887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a:t>Clint Chaplin, Imagicon</a:t>
            </a:r>
          </a:p>
        </p:txBody>
      </p:sp>
      <p:sp>
        <p:nvSpPr>
          <p:cNvPr id="922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A76D8B7C-0A22-47CA-A7BE-1425AFAF194F}" type="slidenum">
              <a:rPr lang="en-US" altLang="en-US"/>
              <a:pPr>
                <a:spcBef>
                  <a:spcPct val="0"/>
                </a:spcBef>
              </a:pPr>
              <a:t>209</a:t>
            </a:fld>
            <a:endParaRPr lang="en-US" altLang="en-US"/>
          </a:p>
        </p:txBody>
      </p:sp>
      <p:sp>
        <p:nvSpPr>
          <p:cNvPr id="9224" name="Rectangle 2"/>
          <p:cNvSpPr>
            <a:spLocks noGrp="1" noRot="1" noChangeAspect="1" noChangeArrowheads="1" noTextEdit="1"/>
          </p:cNvSpPr>
          <p:nvPr>
            <p:ph type="sldImg"/>
          </p:nvPr>
        </p:nvSpPr>
        <p:spPr>
          <a:xfrm>
            <a:off x="1114425" y="703263"/>
            <a:ext cx="4629150" cy="3473450"/>
          </a:xfrm>
          <a:ln cap="flat"/>
        </p:spPr>
      </p:sp>
      <p:sp>
        <p:nvSpPr>
          <p:cNvPr id="92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3913422" y="95706"/>
            <a:ext cx="2300053" cy="215444"/>
          </a:xfrm>
          <a:ln/>
        </p:spPr>
        <p:txBody>
          <a:bodyPr/>
          <a:lstStyle/>
          <a:p>
            <a:r>
              <a:rPr lang="en-US" smtClean="0"/>
              <a:t>doc.: IEEE 802.11-16/0225r1</a:t>
            </a:r>
            <a:endParaRPr lang="en-US"/>
          </a:p>
        </p:txBody>
      </p:sp>
      <p:sp>
        <p:nvSpPr>
          <p:cNvPr id="5" name="Rectangle 3"/>
          <p:cNvSpPr>
            <a:spLocks noGrp="1" noChangeArrowheads="1"/>
          </p:cNvSpPr>
          <p:nvPr>
            <p:ph type="dt"/>
          </p:nvPr>
        </p:nvSpPr>
        <p:spPr>
          <a:xfrm>
            <a:off x="646113" y="95706"/>
            <a:ext cx="920060" cy="215444"/>
          </a:xfrm>
          <a:ln/>
        </p:spPr>
        <p:txBody>
          <a:bodyPr/>
          <a:lstStyle/>
          <a:p>
            <a:r>
              <a:rPr lang="en-US" smtClean="0"/>
              <a:t>March 2016</a:t>
            </a:r>
            <a:endParaRPr lang="en-US"/>
          </a:p>
        </p:txBody>
      </p:sp>
      <p:sp>
        <p:nvSpPr>
          <p:cNvPr id="6" name="Rectangle 6"/>
          <p:cNvSpPr>
            <a:spLocks noGrp="1" noChangeArrowheads="1"/>
          </p:cNvSpPr>
          <p:nvPr>
            <p:ph type="ftr"/>
          </p:nvPr>
        </p:nvSpPr>
        <p:spPr>
          <a:xfrm>
            <a:off x="5287963" y="9001125"/>
            <a:ext cx="3446456" cy="369332"/>
          </a:xfrm>
          <a:ln/>
        </p:spPr>
        <p:txBody>
          <a:bodyPr/>
          <a:lstStyle/>
          <a:p>
            <a:r>
              <a:rPr lang="en-US" smtClean="0"/>
              <a:t>Jon Rosdahl, (Qualcomm)</a:t>
            </a:r>
            <a:endParaRPr lang="en-US"/>
          </a:p>
        </p:txBody>
      </p:sp>
      <p:sp>
        <p:nvSpPr>
          <p:cNvPr id="13313"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
        <p:nvSpPr>
          <p:cNvPr id="2" name="Slide Number Placeholder 1"/>
          <p:cNvSpPr>
            <a:spLocks noGrp="1"/>
          </p:cNvSpPr>
          <p:nvPr>
            <p:ph type="sldNum" idx="10"/>
          </p:nvPr>
        </p:nvSpPr>
        <p:spPr>
          <a:xfrm>
            <a:off x="3278936" y="9001125"/>
            <a:ext cx="415177" cy="184666"/>
          </a:xfrm>
        </p:spPr>
        <p:txBody>
          <a:bodyPr/>
          <a:lstStyle/>
          <a:p>
            <a:r>
              <a:rPr lang="en-US" smtClean="0"/>
              <a:t>Page </a:t>
            </a:r>
            <a:fld id="{47A7FEEB-9CD2-43FE-843C-C5350BEACB45}" type="slidenum">
              <a:rPr lang="en-US" smtClean="0"/>
              <a:pPr/>
              <a:t>21</a:t>
            </a:fld>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10243"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10244"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10245"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10246"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10247"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D23FD8C5-08D1-40B9-89C0-F08A9F9286AF}" type="slidenum">
              <a:rPr lang="en-US" altLang="en-US"/>
              <a:pPr algn="r">
                <a:spcBef>
                  <a:spcPct val="0"/>
                </a:spcBef>
              </a:pPr>
              <a:t>210</a:t>
            </a:fld>
            <a:endParaRPr lang="en-US" altLang="en-US"/>
          </a:p>
        </p:txBody>
      </p:sp>
      <p:sp>
        <p:nvSpPr>
          <p:cNvPr id="1024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10249"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10250"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1025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851ADFBB-6273-4761-ACC2-F1C58C853D61}" type="slidenum">
              <a:rPr lang="en-US" altLang="en-US"/>
              <a:pPr algn="r">
                <a:spcBef>
                  <a:spcPct val="0"/>
                </a:spcBef>
              </a:pPr>
              <a:t>210</a:t>
            </a:fld>
            <a:endParaRPr lang="en-US" altLang="en-US"/>
          </a:p>
        </p:txBody>
      </p:sp>
      <p:sp>
        <p:nvSpPr>
          <p:cNvPr id="10252" name="Rectangle 2"/>
          <p:cNvSpPr>
            <a:spLocks noGrp="1" noRot="1" noChangeAspect="1" noChangeArrowheads="1" noTextEdit="1"/>
          </p:cNvSpPr>
          <p:nvPr>
            <p:ph type="sldImg"/>
          </p:nvPr>
        </p:nvSpPr>
        <p:spPr>
          <a:xfrm>
            <a:off x="1258888" y="808038"/>
            <a:ext cx="4340225" cy="3255962"/>
          </a:xfrm>
          <a:ln/>
        </p:spPr>
      </p:sp>
      <p:sp>
        <p:nvSpPr>
          <p:cNvPr id="10253"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11267"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11268"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802.11-08/xxxxr0</a:t>
            </a:r>
          </a:p>
        </p:txBody>
      </p:sp>
      <p:sp>
        <p:nvSpPr>
          <p:cNvPr id="11269"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11270" name="Rectangle 6"/>
          <p:cNvSpPr txBox="1">
            <a:spLocks noGrp="1" noChangeArrowheads="1"/>
          </p:cNvSpPr>
          <p:nvPr/>
        </p:nvSpPr>
        <p:spPr bwMode="auto">
          <a:xfrm>
            <a:off x="3403798" y="9000621"/>
            <a:ext cx="2808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 Electronics</a:t>
            </a:r>
          </a:p>
        </p:txBody>
      </p:sp>
      <p:sp>
        <p:nvSpPr>
          <p:cNvPr id="11271"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888EB6BC-B504-4218-B816-CA423D466A5A}" type="slidenum">
              <a:rPr lang="en-US" altLang="en-US"/>
              <a:pPr algn="r">
                <a:spcBef>
                  <a:spcPct val="0"/>
                </a:spcBef>
              </a:pPr>
              <a:t>211</a:t>
            </a:fld>
            <a:endParaRPr lang="en-US" altLang="en-US"/>
          </a:p>
        </p:txBody>
      </p:sp>
      <p:sp>
        <p:nvSpPr>
          <p:cNvPr id="11272"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38C8B87C-A021-4EE2-9CAF-9F616D772464}" type="slidenum">
              <a:rPr lang="en-US" altLang="en-US"/>
              <a:pPr algn="r">
                <a:spcBef>
                  <a:spcPct val="0"/>
                </a:spcBef>
              </a:pPr>
              <a:t>211</a:t>
            </a:fld>
            <a:endParaRPr lang="en-US" altLang="en-US"/>
          </a:p>
        </p:txBody>
      </p:sp>
      <p:sp>
        <p:nvSpPr>
          <p:cNvPr id="11276" name="Rectangle 2"/>
          <p:cNvSpPr>
            <a:spLocks noGrp="1" noRot="1" noChangeAspect="1" noChangeArrowheads="1" noTextEdit="1"/>
          </p:cNvSpPr>
          <p:nvPr>
            <p:ph type="sldImg"/>
          </p:nvPr>
        </p:nvSpPr>
        <p:spPr>
          <a:xfrm>
            <a:off x="1258888" y="808038"/>
            <a:ext cx="4340225" cy="3255962"/>
          </a:xfrm>
          <a:ln/>
        </p:spPr>
      </p:sp>
      <p:sp>
        <p:nvSpPr>
          <p:cNvPr id="11277" name="Rectangle 3"/>
          <p:cNvSpPr>
            <a:spLocks noGrp="1" noChangeArrowheads="1"/>
          </p:cNvSpPr>
          <p:nvPr>
            <p:ph type="body" idx="1"/>
          </p:nvPr>
        </p:nvSpPr>
        <p:spPr>
          <a:xfrm>
            <a:off x="913772" y="4430340"/>
            <a:ext cx="5030456" cy="4204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March 2016</a:t>
            </a:r>
          </a:p>
        </p:txBody>
      </p:sp>
      <p:sp>
        <p:nvSpPr>
          <p:cNvPr id="12291" name="Rectangle 3"/>
          <p:cNvSpPr txBox="1">
            <a:spLocks noGrp="1" noChangeArrowheads="1"/>
          </p:cNvSpPr>
          <p:nvPr/>
        </p:nvSpPr>
        <p:spPr bwMode="auto">
          <a:xfrm>
            <a:off x="646863" y="96239"/>
            <a:ext cx="2269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January 2009September 2008</a:t>
            </a:r>
          </a:p>
        </p:txBody>
      </p:sp>
      <p:sp>
        <p:nvSpPr>
          <p:cNvPr id="12292" name="Rectangle 2"/>
          <p:cNvSpPr>
            <a:spLocks noGrp="1" noChangeArrowheads="1"/>
          </p:cNvSpPr>
          <p:nvPr>
            <p:ph type="hdr" sz="quarter"/>
          </p:nvPr>
        </p:nvSpPr>
        <p:spPr>
          <a:xfrm>
            <a:off x="4016850" y="96239"/>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doc.: IEEE 802.11-16/0225r1</a:t>
            </a:r>
            <a:endParaRPr lang="en-US" altLang="en-US" sz="1400"/>
          </a:p>
        </p:txBody>
      </p:sp>
      <p:sp>
        <p:nvSpPr>
          <p:cNvPr id="12293" name="Rectangle 3"/>
          <p:cNvSpPr txBox="1">
            <a:spLocks noGrp="1" noChangeArrowheads="1"/>
          </p:cNvSpPr>
          <p:nvPr/>
        </p:nvSpPr>
        <p:spPr bwMode="auto">
          <a:xfrm>
            <a:off x="646863" y="96239"/>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September 2008</a:t>
            </a:r>
          </a:p>
        </p:txBody>
      </p:sp>
      <p:sp>
        <p:nvSpPr>
          <p:cNvPr id="12294" name="Rectangle 6"/>
          <p:cNvSpPr>
            <a:spLocks noGrp="1" noChangeArrowheads="1"/>
          </p:cNvSpPr>
          <p:nvPr>
            <p:ph type="ftr" sz="quarter" idx="4"/>
          </p:nvPr>
        </p:nvSpPr>
        <p:spPr>
          <a:xfrm>
            <a:off x="4253838" y="9000621"/>
            <a:ext cx="195887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a:t>Clint Chaplin, Imagicon</a:t>
            </a:r>
          </a:p>
        </p:txBody>
      </p:sp>
      <p:sp>
        <p:nvSpPr>
          <p:cNvPr id="12295"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a:t>Page </a:t>
            </a:r>
            <a:fld id="{820C2BDB-F6F1-4884-A88D-27BD8FFC8B6E}" type="slidenum">
              <a:rPr lang="en-US" altLang="en-US"/>
              <a:pPr>
                <a:spcBef>
                  <a:spcPct val="0"/>
                </a:spcBef>
              </a:pPr>
              <a:t>212</a:t>
            </a:fld>
            <a:endParaRPr lang="en-US" altLang="en-US"/>
          </a:p>
        </p:txBody>
      </p:sp>
      <p:sp>
        <p:nvSpPr>
          <p:cNvPr id="12296" name="Rectangle 2"/>
          <p:cNvSpPr txBox="1">
            <a:spLocks noGrp="1" noChangeArrowheads="1"/>
          </p:cNvSpPr>
          <p:nvPr/>
        </p:nvSpPr>
        <p:spPr bwMode="auto">
          <a:xfrm>
            <a:off x="4016850" y="96239"/>
            <a:ext cx="2195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t>doc.: IEEE 802.11-08/0697r0</a:t>
            </a:r>
          </a:p>
        </p:txBody>
      </p:sp>
      <p:sp>
        <p:nvSpPr>
          <p:cNvPr id="12297" name="Rectangle 3"/>
          <p:cNvSpPr txBox="1">
            <a:spLocks noGrp="1" noChangeArrowheads="1"/>
          </p:cNvSpPr>
          <p:nvPr/>
        </p:nvSpPr>
        <p:spPr bwMode="auto">
          <a:xfrm>
            <a:off x="646863" y="96239"/>
            <a:ext cx="7534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t>May 2008</a:t>
            </a:r>
          </a:p>
        </p:txBody>
      </p:sp>
      <p:sp>
        <p:nvSpPr>
          <p:cNvPr id="12298" name="Rectangle 6"/>
          <p:cNvSpPr txBox="1">
            <a:spLocks noGrp="1" noChangeArrowheads="1"/>
          </p:cNvSpPr>
          <p:nvPr/>
        </p:nvSpPr>
        <p:spPr bwMode="auto">
          <a:xfrm>
            <a:off x="4176894" y="9000621"/>
            <a:ext cx="20358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t>Clint Chaplin, Samsung</a:t>
            </a:r>
          </a:p>
        </p:txBody>
      </p:sp>
      <p:sp>
        <p:nvSpPr>
          <p:cNvPr id="12299" name="Rectangle 7"/>
          <p:cNvSpPr txBox="1">
            <a:spLocks noGrp="1" noChangeArrowheads="1"/>
          </p:cNvSpPr>
          <p:nvPr/>
        </p:nvSpPr>
        <p:spPr bwMode="auto">
          <a:xfrm>
            <a:off x="3261529" y="9000621"/>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26E4CED1-7BFC-4697-87A3-2072092659FD}" type="slidenum">
              <a:rPr lang="en-US" altLang="en-US"/>
              <a:pPr algn="r">
                <a:spcBef>
                  <a:spcPct val="0"/>
                </a:spcBef>
              </a:pPr>
              <a:t>212</a:t>
            </a:fld>
            <a:endParaRPr lang="en-US" altLang="en-US"/>
          </a:p>
        </p:txBody>
      </p:sp>
      <p:sp>
        <p:nvSpPr>
          <p:cNvPr id="12300" name="Rectangle 2"/>
          <p:cNvSpPr>
            <a:spLocks noGrp="1" noRot="1" noChangeAspect="1" noChangeArrowheads="1" noTextEdit="1"/>
          </p:cNvSpPr>
          <p:nvPr>
            <p:ph type="sldImg"/>
          </p:nvPr>
        </p:nvSpPr>
        <p:spPr>
          <a:xfrm>
            <a:off x="1114425" y="703263"/>
            <a:ext cx="4629150" cy="3473450"/>
          </a:xfrm>
          <a:ln/>
        </p:spPr>
      </p:sp>
      <p:sp>
        <p:nvSpPr>
          <p:cNvPr id="12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7345" y="99161"/>
            <a:ext cx="713337" cy="215444"/>
          </a:xfrm>
          <a:noFill/>
        </p:spPr>
        <p:txBody>
          <a:bodyPr/>
          <a:lstStyle/>
          <a:p>
            <a:r>
              <a:rPr lang="en-US" smtClean="0"/>
              <a:t>Nov 2015</a:t>
            </a:r>
            <a:endParaRPr lang="en-GB" dirty="0" smtClean="0"/>
          </a:p>
        </p:txBody>
      </p:sp>
      <p:sp>
        <p:nvSpPr>
          <p:cNvPr id="11268" name="Rectangle 6"/>
          <p:cNvSpPr>
            <a:spLocks noGrp="1" noChangeArrowheads="1"/>
          </p:cNvSpPr>
          <p:nvPr>
            <p:ph type="ftr" sz="quarter" idx="4"/>
          </p:nvPr>
        </p:nvSpPr>
        <p:spPr>
          <a:xfrm>
            <a:off x="4471267" y="9001125"/>
            <a:ext cx="1742208" cy="184666"/>
          </a:xfrm>
          <a:noFill/>
        </p:spPr>
        <p:txBody>
          <a:bodyPr/>
          <a:lstStyle/>
          <a:p>
            <a:pPr lvl="4"/>
            <a:r>
              <a:rPr lang="en-GB" smtClean="0"/>
              <a:t>Tim Godfrey (EPRI)</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213</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027014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214</a:t>
            </a:fld>
            <a:endParaRPr lang="en-US"/>
          </a:p>
        </p:txBody>
      </p:sp>
    </p:spTree>
    <p:extLst>
      <p:ext uri="{BB962C8B-B14F-4D97-AF65-F5344CB8AC3E}">
        <p14:creationId xmlns:p14="http://schemas.microsoft.com/office/powerpoint/2010/main" val="64180877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215</a:t>
            </a:fld>
            <a:endParaRPr lang="en-US"/>
          </a:p>
        </p:txBody>
      </p:sp>
    </p:spTree>
    <p:extLst>
      <p:ext uri="{BB962C8B-B14F-4D97-AF65-F5344CB8AC3E}">
        <p14:creationId xmlns:p14="http://schemas.microsoft.com/office/powerpoint/2010/main" val="2285955742"/>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a:p>
        </p:txBody>
      </p:sp>
      <p:sp>
        <p:nvSpPr>
          <p:cNvPr id="5" name="Rectangle 3"/>
          <p:cNvSpPr>
            <a:spLocks noGrp="1" noChangeArrowheads="1"/>
          </p:cNvSpPr>
          <p:nvPr>
            <p:ph type="dt"/>
          </p:nvPr>
        </p:nvSpPr>
        <p:spPr>
          <a:xfrm>
            <a:off x="646113" y="95706"/>
            <a:ext cx="916020" cy="215444"/>
          </a:xfrm>
          <a:ln/>
        </p:spPr>
        <p:txBody>
          <a:bodyPr/>
          <a:lstStyle/>
          <a:p>
            <a:r>
              <a:rPr lang="en-US"/>
              <a:t>Month Year</a:t>
            </a:r>
          </a:p>
        </p:txBody>
      </p:sp>
      <p:sp>
        <p:nvSpPr>
          <p:cNvPr id="6" name="Rectangle 6"/>
          <p:cNvSpPr>
            <a:spLocks noGrp="1" noChangeArrowheads="1"/>
          </p:cNvSpPr>
          <p:nvPr>
            <p:ph type="ftr"/>
          </p:nvPr>
        </p:nvSpPr>
        <p:spPr>
          <a:xfrm>
            <a:off x="5287963" y="9001125"/>
            <a:ext cx="3473708" cy="369332"/>
          </a:xfrm>
          <a:ln/>
        </p:spPr>
        <p:txBody>
          <a:bodyPr/>
          <a:lstStyle/>
          <a:p>
            <a:r>
              <a:rPr lang="en-US"/>
              <a:t>John Doe, Some Company</a:t>
            </a:r>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216</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217</a:t>
            </a:fld>
            <a:endParaRPr lang="en-US"/>
          </a:p>
        </p:txBody>
      </p:sp>
    </p:spTree>
    <p:extLst>
      <p:ext uri="{BB962C8B-B14F-4D97-AF65-F5344CB8AC3E}">
        <p14:creationId xmlns:p14="http://schemas.microsoft.com/office/powerpoint/2010/main" val="101796261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218</a:t>
            </a:fld>
            <a:endParaRPr lang="en-US"/>
          </a:p>
        </p:txBody>
      </p:sp>
    </p:spTree>
    <p:extLst>
      <p:ext uri="{BB962C8B-B14F-4D97-AF65-F5344CB8AC3E}">
        <p14:creationId xmlns:p14="http://schemas.microsoft.com/office/powerpoint/2010/main" val="312207312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219</a:t>
            </a:fld>
            <a:endParaRPr lang="en-US"/>
          </a:p>
        </p:txBody>
      </p:sp>
    </p:spTree>
    <p:extLst>
      <p:ext uri="{BB962C8B-B14F-4D97-AF65-F5344CB8AC3E}">
        <p14:creationId xmlns:p14="http://schemas.microsoft.com/office/powerpoint/2010/main" val="234418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8" name="Slide Number Placeholder 7"/>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22</a:t>
            </a:fld>
            <a:endParaRPr lang="en-US"/>
          </a:p>
        </p:txBody>
      </p:sp>
    </p:spTree>
    <p:extLst>
      <p:ext uri="{BB962C8B-B14F-4D97-AF65-F5344CB8AC3E}">
        <p14:creationId xmlns:p14="http://schemas.microsoft.com/office/powerpoint/2010/main" val="259068158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dirty="0"/>
          </a:p>
        </p:txBody>
      </p:sp>
      <p:sp>
        <p:nvSpPr>
          <p:cNvPr id="5" name="Rectangle 3"/>
          <p:cNvSpPr>
            <a:spLocks noGrp="1" noChangeArrowheads="1"/>
          </p:cNvSpPr>
          <p:nvPr>
            <p:ph type="dt"/>
          </p:nvPr>
        </p:nvSpPr>
        <p:spPr>
          <a:xfrm>
            <a:off x="646113" y="95706"/>
            <a:ext cx="920060" cy="215444"/>
          </a:xfrm>
          <a:ln/>
        </p:spPr>
        <p:txBody>
          <a:bodyPr/>
          <a:lstStyle/>
          <a:p>
            <a:r>
              <a:rPr lang="en-US" dirty="0" smtClean="0"/>
              <a:t>March 2016</a:t>
            </a:r>
            <a:endParaRPr lang="en-US" dirty="0"/>
          </a:p>
        </p:txBody>
      </p:sp>
      <p:sp>
        <p:nvSpPr>
          <p:cNvPr id="6" name="Rectangle 6"/>
          <p:cNvSpPr>
            <a:spLocks noGrp="1" noChangeArrowheads="1"/>
          </p:cNvSpPr>
          <p:nvPr>
            <p:ph type="ftr"/>
          </p:nvPr>
        </p:nvSpPr>
        <p:spPr>
          <a:xfrm>
            <a:off x="5287963" y="9001125"/>
            <a:ext cx="3470502" cy="369332"/>
          </a:xfrm>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xfrm>
            <a:off x="3278936" y="9001125"/>
            <a:ext cx="415177" cy="184666"/>
          </a:xfrm>
          <a:ln/>
        </p:spPr>
        <p:txBody>
          <a:bodyPr/>
          <a:lstStyle/>
          <a:p>
            <a:r>
              <a:rPr lang="en-US" dirty="0"/>
              <a:t>Page </a:t>
            </a:r>
            <a:fld id="{465D53FD-DB5F-4815-BF01-6488A8FBD189}" type="slidenum">
              <a:rPr lang="en-US"/>
              <a:pPr/>
              <a:t>220</a:t>
            </a:fld>
            <a:endParaRPr lang="en-US" dirty="0"/>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dirty="0"/>
          </a:p>
        </p:txBody>
      </p:sp>
      <p:sp>
        <p:nvSpPr>
          <p:cNvPr id="5" name="Rectangle 3"/>
          <p:cNvSpPr>
            <a:spLocks noGrp="1" noChangeArrowheads="1"/>
          </p:cNvSpPr>
          <p:nvPr>
            <p:ph type="dt"/>
          </p:nvPr>
        </p:nvSpPr>
        <p:spPr>
          <a:xfrm>
            <a:off x="646113" y="95706"/>
            <a:ext cx="920060" cy="215444"/>
          </a:xfrm>
          <a:ln/>
        </p:spPr>
        <p:txBody>
          <a:bodyPr/>
          <a:lstStyle/>
          <a:p>
            <a:r>
              <a:rPr lang="en-US" dirty="0" smtClean="0"/>
              <a:t>March 2016</a:t>
            </a:r>
            <a:endParaRPr lang="en-US" dirty="0"/>
          </a:p>
        </p:txBody>
      </p:sp>
      <p:sp>
        <p:nvSpPr>
          <p:cNvPr id="6" name="Rectangle 6"/>
          <p:cNvSpPr>
            <a:spLocks noGrp="1" noChangeArrowheads="1"/>
          </p:cNvSpPr>
          <p:nvPr>
            <p:ph type="ftr"/>
          </p:nvPr>
        </p:nvSpPr>
        <p:spPr>
          <a:xfrm>
            <a:off x="5287963" y="9001125"/>
            <a:ext cx="3470502" cy="369332"/>
          </a:xfrm>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xfrm>
            <a:off x="3278936" y="9001125"/>
            <a:ext cx="415177" cy="184666"/>
          </a:xfrm>
          <a:ln/>
        </p:spPr>
        <p:txBody>
          <a:bodyPr/>
          <a:lstStyle/>
          <a:p>
            <a:r>
              <a:rPr lang="en-US" dirty="0"/>
              <a:t>Page </a:t>
            </a:r>
            <a:fld id="{CA5AFF69-4AEE-4693-9CD6-98E2EBC076EC}" type="slidenum">
              <a:rPr lang="en-US"/>
              <a:pPr/>
              <a:t>221</a:t>
            </a:fld>
            <a:endParaRPr lang="en-US" dirty="0"/>
          </a:p>
        </p:txBody>
      </p:sp>
      <p:sp>
        <p:nvSpPr>
          <p:cNvPr id="13313"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dirty="0"/>
          </a:p>
        </p:txBody>
      </p:sp>
      <p:sp>
        <p:nvSpPr>
          <p:cNvPr id="5" name="Rectangle 3"/>
          <p:cNvSpPr>
            <a:spLocks noGrp="1" noChangeArrowheads="1"/>
          </p:cNvSpPr>
          <p:nvPr>
            <p:ph type="dt"/>
          </p:nvPr>
        </p:nvSpPr>
        <p:spPr>
          <a:xfrm>
            <a:off x="646113" y="95706"/>
            <a:ext cx="920060" cy="215444"/>
          </a:xfrm>
          <a:ln/>
        </p:spPr>
        <p:txBody>
          <a:bodyPr/>
          <a:lstStyle/>
          <a:p>
            <a:r>
              <a:rPr lang="en-US" dirty="0" smtClean="0"/>
              <a:t>March 2016</a:t>
            </a:r>
            <a:endParaRPr lang="en-US" dirty="0"/>
          </a:p>
        </p:txBody>
      </p:sp>
      <p:sp>
        <p:nvSpPr>
          <p:cNvPr id="6" name="Rectangle 6"/>
          <p:cNvSpPr>
            <a:spLocks noGrp="1" noChangeArrowheads="1"/>
          </p:cNvSpPr>
          <p:nvPr>
            <p:ph type="ftr"/>
          </p:nvPr>
        </p:nvSpPr>
        <p:spPr>
          <a:xfrm>
            <a:off x="5287963" y="9001125"/>
            <a:ext cx="3470502" cy="369332"/>
          </a:xfrm>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xfrm>
            <a:off x="3278936" y="9001125"/>
            <a:ext cx="415177" cy="184666"/>
          </a:xfrm>
          <a:ln/>
        </p:spPr>
        <p:txBody>
          <a:bodyPr/>
          <a:lstStyle/>
          <a:p>
            <a:r>
              <a:rPr lang="en-US" dirty="0"/>
              <a:t>Page </a:t>
            </a:r>
            <a:fld id="{35E0D7E8-EBB2-4683-98FD-8E18BC106EDA}" type="slidenum">
              <a:rPr lang="en-US"/>
              <a:pPr/>
              <a:t>222</a:t>
            </a:fld>
            <a:endParaRPr lang="en-US" dirty="0"/>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8888929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dirty="0"/>
          </a:p>
        </p:txBody>
      </p:sp>
      <p:sp>
        <p:nvSpPr>
          <p:cNvPr id="5" name="Rectangle 3"/>
          <p:cNvSpPr>
            <a:spLocks noGrp="1" noChangeArrowheads="1"/>
          </p:cNvSpPr>
          <p:nvPr>
            <p:ph type="dt"/>
          </p:nvPr>
        </p:nvSpPr>
        <p:spPr>
          <a:xfrm>
            <a:off x="646113" y="95706"/>
            <a:ext cx="920060" cy="215444"/>
          </a:xfrm>
          <a:ln/>
        </p:spPr>
        <p:txBody>
          <a:bodyPr/>
          <a:lstStyle/>
          <a:p>
            <a:r>
              <a:rPr lang="en-US" dirty="0" smtClean="0"/>
              <a:t>March 2016</a:t>
            </a:r>
            <a:endParaRPr lang="en-US" dirty="0"/>
          </a:p>
        </p:txBody>
      </p:sp>
      <p:sp>
        <p:nvSpPr>
          <p:cNvPr id="6" name="Rectangle 6"/>
          <p:cNvSpPr>
            <a:spLocks noGrp="1" noChangeArrowheads="1"/>
          </p:cNvSpPr>
          <p:nvPr>
            <p:ph type="ftr"/>
          </p:nvPr>
        </p:nvSpPr>
        <p:spPr>
          <a:xfrm>
            <a:off x="5287963" y="9001125"/>
            <a:ext cx="3470502" cy="369332"/>
          </a:xfrm>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xfrm>
            <a:off x="3278936" y="9001125"/>
            <a:ext cx="415177" cy="184666"/>
          </a:xfrm>
          <a:ln/>
        </p:spPr>
        <p:txBody>
          <a:bodyPr/>
          <a:lstStyle/>
          <a:p>
            <a:r>
              <a:rPr lang="en-US" dirty="0"/>
              <a:t>Page </a:t>
            </a:r>
            <a:fld id="{07B9ED38-6DD0-4691-9FC3-0BE6EBBA3E57}" type="slidenum">
              <a:rPr lang="en-US"/>
              <a:pPr/>
              <a:t>223</a:t>
            </a:fld>
            <a:endParaRPr lang="en-US" dirty="0"/>
          </a:p>
        </p:txBody>
      </p:sp>
      <p:sp>
        <p:nvSpPr>
          <p:cNvPr id="19457"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0157030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dirty="0"/>
          </a:p>
        </p:txBody>
      </p:sp>
      <p:sp>
        <p:nvSpPr>
          <p:cNvPr id="5" name="Rectangle 3"/>
          <p:cNvSpPr>
            <a:spLocks noGrp="1" noChangeArrowheads="1"/>
          </p:cNvSpPr>
          <p:nvPr>
            <p:ph type="dt"/>
          </p:nvPr>
        </p:nvSpPr>
        <p:spPr>
          <a:xfrm>
            <a:off x="646113" y="95706"/>
            <a:ext cx="920060" cy="215444"/>
          </a:xfrm>
          <a:ln/>
        </p:spPr>
        <p:txBody>
          <a:bodyPr/>
          <a:lstStyle/>
          <a:p>
            <a:r>
              <a:rPr lang="en-US" dirty="0" smtClean="0"/>
              <a:t>March 2016</a:t>
            </a:r>
            <a:endParaRPr lang="en-US" dirty="0"/>
          </a:p>
        </p:txBody>
      </p:sp>
      <p:sp>
        <p:nvSpPr>
          <p:cNvPr id="6" name="Rectangle 6"/>
          <p:cNvSpPr>
            <a:spLocks noGrp="1" noChangeArrowheads="1"/>
          </p:cNvSpPr>
          <p:nvPr>
            <p:ph type="ftr"/>
          </p:nvPr>
        </p:nvSpPr>
        <p:spPr>
          <a:xfrm>
            <a:off x="5287963" y="9001125"/>
            <a:ext cx="3470502" cy="369332"/>
          </a:xfrm>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xfrm>
            <a:off x="3278936" y="9001125"/>
            <a:ext cx="415177" cy="184666"/>
          </a:xfrm>
          <a:ln/>
        </p:spPr>
        <p:txBody>
          <a:bodyPr/>
          <a:lstStyle/>
          <a:p>
            <a:r>
              <a:rPr lang="en-US" dirty="0"/>
              <a:t>Page </a:t>
            </a:r>
            <a:fld id="{07B9ED38-6DD0-4691-9FC3-0BE6EBBA3E57}" type="slidenum">
              <a:rPr lang="en-US"/>
              <a:pPr/>
              <a:t>224</a:t>
            </a:fld>
            <a:endParaRPr lang="en-US" dirty="0"/>
          </a:p>
        </p:txBody>
      </p:sp>
      <p:sp>
        <p:nvSpPr>
          <p:cNvPr id="19457"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8206631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225</a:t>
            </a:fld>
            <a:endParaRPr lang="en-US"/>
          </a:p>
        </p:txBody>
      </p:sp>
    </p:spTree>
    <p:extLst>
      <p:ext uri="{BB962C8B-B14F-4D97-AF65-F5344CB8AC3E}">
        <p14:creationId xmlns:p14="http://schemas.microsoft.com/office/powerpoint/2010/main" val="193592429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a:xfrm>
            <a:off x="4017617" y="95706"/>
            <a:ext cx="2195858" cy="215444"/>
          </a:xfrm>
        </p:spPr>
        <p:txBody>
          <a:bodyPr/>
          <a:lstStyle/>
          <a:p>
            <a:r>
              <a:rPr lang="en-US" smtClean="0"/>
              <a:t>doc.: IEEE 802.11-16/0225r1</a:t>
            </a:r>
            <a:endParaRPr lang="en-US" dirty="0"/>
          </a:p>
        </p:txBody>
      </p:sp>
      <p:sp>
        <p:nvSpPr>
          <p:cNvPr id="5" name="Date Placeholder 4"/>
          <p:cNvSpPr>
            <a:spLocks noGrp="1"/>
          </p:cNvSpPr>
          <p:nvPr>
            <p:ph type="dt" idx="11"/>
          </p:nvPr>
        </p:nvSpPr>
        <p:spPr>
          <a:xfrm>
            <a:off x="646113" y="95706"/>
            <a:ext cx="920060" cy="215444"/>
          </a:xfrm>
        </p:spPr>
        <p:txBody>
          <a:bodyPr/>
          <a:lstStyle/>
          <a:p>
            <a:r>
              <a:rPr lang="en-US" dirty="0" smtClean="0"/>
              <a:t>March 2016</a:t>
            </a:r>
            <a:endParaRPr lang="en-US" dirty="0"/>
          </a:p>
        </p:txBody>
      </p:sp>
      <p:sp>
        <p:nvSpPr>
          <p:cNvPr id="6" name="Footer Placeholder 5"/>
          <p:cNvSpPr>
            <a:spLocks noGrp="1"/>
          </p:cNvSpPr>
          <p:nvPr>
            <p:ph type="ftr" idx="12"/>
          </p:nvPr>
        </p:nvSpPr>
        <p:spPr>
          <a:xfrm>
            <a:off x="5287963" y="9001125"/>
            <a:ext cx="3470502" cy="369332"/>
          </a:xfrm>
        </p:spPr>
        <p:txBody>
          <a:bodyPr/>
          <a:lstStyle/>
          <a:p>
            <a:r>
              <a:rPr lang="en-US" dirty="0" smtClean="0"/>
              <a:t>Joseph Levy (InterDigital)</a:t>
            </a:r>
            <a:endParaRPr lang="en-US" dirty="0"/>
          </a:p>
        </p:txBody>
      </p:sp>
      <p:sp>
        <p:nvSpPr>
          <p:cNvPr id="7" name="Slide Number Placeholder 6"/>
          <p:cNvSpPr>
            <a:spLocks noGrp="1"/>
          </p:cNvSpPr>
          <p:nvPr>
            <p:ph type="sldNum" idx="13"/>
          </p:nvPr>
        </p:nvSpPr>
        <p:spPr>
          <a:xfrm>
            <a:off x="3278936" y="9001125"/>
            <a:ext cx="415177" cy="184666"/>
          </a:xfrm>
        </p:spPr>
        <p:txBody>
          <a:bodyPr/>
          <a:lstStyle/>
          <a:p>
            <a:r>
              <a:rPr lang="en-US" dirty="0" smtClean="0"/>
              <a:t>Page </a:t>
            </a:r>
            <a:fld id="{47A7FEEB-9CD2-43FE-843C-C5350BEACB45}" type="slidenum">
              <a:rPr lang="en-US" smtClean="0"/>
              <a:pPr/>
              <a:t>226</a:t>
            </a:fld>
            <a:endParaRPr lang="en-US" dirty="0"/>
          </a:p>
        </p:txBody>
      </p:sp>
    </p:spTree>
    <p:extLst>
      <p:ext uri="{BB962C8B-B14F-4D97-AF65-F5344CB8AC3E}">
        <p14:creationId xmlns:p14="http://schemas.microsoft.com/office/powerpoint/2010/main" val="218767167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dirty="0"/>
          </a:p>
        </p:txBody>
      </p:sp>
      <p:sp>
        <p:nvSpPr>
          <p:cNvPr id="5" name="Rectangle 3"/>
          <p:cNvSpPr>
            <a:spLocks noGrp="1" noChangeArrowheads="1"/>
          </p:cNvSpPr>
          <p:nvPr>
            <p:ph type="dt"/>
          </p:nvPr>
        </p:nvSpPr>
        <p:spPr>
          <a:xfrm>
            <a:off x="646113" y="95706"/>
            <a:ext cx="920060" cy="215444"/>
          </a:xfrm>
          <a:ln/>
        </p:spPr>
        <p:txBody>
          <a:bodyPr/>
          <a:lstStyle/>
          <a:p>
            <a:r>
              <a:rPr lang="en-US" dirty="0" smtClean="0"/>
              <a:t>March 2016</a:t>
            </a:r>
            <a:endParaRPr lang="en-US" dirty="0"/>
          </a:p>
        </p:txBody>
      </p:sp>
      <p:sp>
        <p:nvSpPr>
          <p:cNvPr id="6" name="Rectangle 6"/>
          <p:cNvSpPr>
            <a:spLocks noGrp="1" noChangeArrowheads="1"/>
          </p:cNvSpPr>
          <p:nvPr>
            <p:ph type="ftr"/>
          </p:nvPr>
        </p:nvSpPr>
        <p:spPr>
          <a:xfrm>
            <a:off x="5287963" y="9001125"/>
            <a:ext cx="3470502" cy="369332"/>
          </a:xfrm>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xfrm>
            <a:off x="3278936" y="9001125"/>
            <a:ext cx="415177" cy="184666"/>
          </a:xfrm>
          <a:ln/>
        </p:spPr>
        <p:txBody>
          <a:bodyPr/>
          <a:lstStyle/>
          <a:p>
            <a:r>
              <a:rPr lang="en-US" dirty="0"/>
              <a:t>Page </a:t>
            </a:r>
            <a:fld id="{07B9ED38-6DD0-4691-9FC3-0BE6EBBA3E57}" type="slidenum">
              <a:rPr lang="en-US"/>
              <a:pPr/>
              <a:t>227</a:t>
            </a:fld>
            <a:endParaRPr lang="en-US" dirty="0"/>
          </a:p>
        </p:txBody>
      </p:sp>
      <p:sp>
        <p:nvSpPr>
          <p:cNvPr id="19457"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5728802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228</a:t>
            </a:fld>
            <a:endParaRPr lang="en-US"/>
          </a:p>
        </p:txBody>
      </p:sp>
    </p:spTree>
    <p:extLst>
      <p:ext uri="{BB962C8B-B14F-4D97-AF65-F5344CB8AC3E}">
        <p14:creationId xmlns:p14="http://schemas.microsoft.com/office/powerpoint/2010/main" val="372152344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229</a:t>
            </a:fld>
            <a:endParaRPr lang="en-US"/>
          </a:p>
        </p:txBody>
      </p:sp>
    </p:spTree>
    <p:extLst>
      <p:ext uri="{BB962C8B-B14F-4D97-AF65-F5344CB8AC3E}">
        <p14:creationId xmlns:p14="http://schemas.microsoft.com/office/powerpoint/2010/main" val="2025002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23</a:t>
            </a:fld>
            <a:endParaRPr lang="en-US"/>
          </a:p>
        </p:txBody>
      </p:sp>
    </p:spTree>
    <p:extLst>
      <p:ext uri="{BB962C8B-B14F-4D97-AF65-F5344CB8AC3E}">
        <p14:creationId xmlns:p14="http://schemas.microsoft.com/office/powerpoint/2010/main" val="161543613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230</a:t>
            </a:fld>
            <a:endParaRPr lang="en-US"/>
          </a:p>
        </p:txBody>
      </p:sp>
    </p:spTree>
    <p:extLst>
      <p:ext uri="{BB962C8B-B14F-4D97-AF65-F5344CB8AC3E}">
        <p14:creationId xmlns:p14="http://schemas.microsoft.com/office/powerpoint/2010/main" val="422433573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802.11-16/0225r1</a:t>
            </a:r>
            <a:endParaRPr lang="en-US" dirty="0"/>
          </a:p>
        </p:txBody>
      </p:sp>
      <p:sp>
        <p:nvSpPr>
          <p:cNvPr id="5" name="Rectangle 3"/>
          <p:cNvSpPr>
            <a:spLocks noGrp="1" noChangeArrowheads="1"/>
          </p:cNvSpPr>
          <p:nvPr>
            <p:ph type="dt"/>
          </p:nvPr>
        </p:nvSpPr>
        <p:spPr>
          <a:xfrm>
            <a:off x="646113" y="95706"/>
            <a:ext cx="920060" cy="215444"/>
          </a:xfrm>
          <a:ln/>
        </p:spPr>
        <p:txBody>
          <a:bodyPr/>
          <a:lstStyle/>
          <a:p>
            <a:r>
              <a:rPr lang="en-US" dirty="0" smtClean="0"/>
              <a:t>March 2016</a:t>
            </a:r>
            <a:endParaRPr lang="en-US" dirty="0"/>
          </a:p>
        </p:txBody>
      </p:sp>
      <p:sp>
        <p:nvSpPr>
          <p:cNvPr id="6" name="Rectangle 6"/>
          <p:cNvSpPr>
            <a:spLocks noGrp="1" noChangeArrowheads="1"/>
          </p:cNvSpPr>
          <p:nvPr>
            <p:ph type="ftr"/>
          </p:nvPr>
        </p:nvSpPr>
        <p:spPr>
          <a:xfrm>
            <a:off x="5287963" y="9001125"/>
            <a:ext cx="3470502" cy="369332"/>
          </a:xfrm>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xfrm>
            <a:off x="3201992" y="9001125"/>
            <a:ext cx="492121" cy="184666"/>
          </a:xfrm>
          <a:ln/>
        </p:spPr>
        <p:txBody>
          <a:bodyPr/>
          <a:lstStyle/>
          <a:p>
            <a:r>
              <a:rPr lang="en-US" dirty="0"/>
              <a:t>Page </a:t>
            </a:r>
            <a:fld id="{E6AF579C-E269-44CC-A9F4-B7D1E2EA3836}" type="slidenum">
              <a:rPr lang="en-US"/>
              <a:pPr/>
              <a:t>231</a:t>
            </a:fld>
            <a:endParaRPr lang="en-US" dirty="0"/>
          </a:p>
        </p:txBody>
      </p:sp>
      <p:sp>
        <p:nvSpPr>
          <p:cNvPr id="20481"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232</a:t>
            </a:fld>
            <a:endParaRPr lang="en-US"/>
          </a:p>
        </p:txBody>
      </p:sp>
    </p:spTree>
    <p:extLst>
      <p:ext uri="{BB962C8B-B14F-4D97-AF65-F5344CB8AC3E}">
        <p14:creationId xmlns:p14="http://schemas.microsoft.com/office/powerpoint/2010/main" val="235342160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233</a:t>
            </a:fld>
            <a:endParaRPr lang="en-US"/>
          </a:p>
        </p:txBody>
      </p:sp>
    </p:spTree>
    <p:extLst>
      <p:ext uri="{BB962C8B-B14F-4D97-AF65-F5344CB8AC3E}">
        <p14:creationId xmlns:p14="http://schemas.microsoft.com/office/powerpoint/2010/main" val="4082400667"/>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234</a:t>
            </a:fld>
            <a:endParaRPr lang="en-US"/>
          </a:p>
        </p:txBody>
      </p:sp>
    </p:spTree>
    <p:extLst>
      <p:ext uri="{BB962C8B-B14F-4D97-AF65-F5344CB8AC3E}">
        <p14:creationId xmlns:p14="http://schemas.microsoft.com/office/powerpoint/2010/main" val="2692722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235</a:t>
            </a:fld>
            <a:endParaRPr lang="en-US"/>
          </a:p>
        </p:txBody>
      </p:sp>
    </p:spTree>
    <p:extLst>
      <p:ext uri="{BB962C8B-B14F-4D97-AF65-F5344CB8AC3E}">
        <p14:creationId xmlns:p14="http://schemas.microsoft.com/office/powerpoint/2010/main" val="48654875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236</a:t>
            </a:fld>
            <a:endParaRPr lang="en-US"/>
          </a:p>
        </p:txBody>
      </p:sp>
    </p:spTree>
    <p:extLst>
      <p:ext uri="{BB962C8B-B14F-4D97-AF65-F5344CB8AC3E}">
        <p14:creationId xmlns:p14="http://schemas.microsoft.com/office/powerpoint/2010/main" val="252204298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237</a:t>
            </a:fld>
            <a:endParaRPr lang="en-US"/>
          </a:p>
        </p:txBody>
      </p:sp>
    </p:spTree>
    <p:extLst>
      <p:ext uri="{BB962C8B-B14F-4D97-AF65-F5344CB8AC3E}">
        <p14:creationId xmlns:p14="http://schemas.microsoft.com/office/powerpoint/2010/main" val="422765298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19459" name="Rectangle 3"/>
          <p:cNvSpPr>
            <a:spLocks noGrp="1" noChangeArrowheads="1"/>
          </p:cNvSpPr>
          <p:nvPr>
            <p:ph type="dt" sz="quarter" idx="1"/>
          </p:nvPr>
        </p:nvSpPr>
        <p:spPr>
          <a:xfrm>
            <a:off x="646113" y="95706"/>
            <a:ext cx="1041952" cy="215444"/>
          </a:xfrm>
          <a:noFill/>
        </p:spPr>
        <p:txBody>
          <a:bodyPr/>
          <a:lstStyle/>
          <a:p>
            <a:r>
              <a:rPr lang="en-US" smtClean="0"/>
              <a:t>January 2016</a:t>
            </a:r>
          </a:p>
        </p:txBody>
      </p:sp>
      <p:sp>
        <p:nvSpPr>
          <p:cNvPr id="19460" name="Rectangle 6"/>
          <p:cNvSpPr>
            <a:spLocks noGrp="1" noChangeArrowheads="1"/>
          </p:cNvSpPr>
          <p:nvPr>
            <p:ph type="ftr" sz="quarter" idx="4"/>
          </p:nvPr>
        </p:nvSpPr>
        <p:spPr>
          <a:xfrm>
            <a:off x="4113220" y="9001125"/>
            <a:ext cx="2100255" cy="184666"/>
          </a:xfrm>
          <a:noFill/>
        </p:spPr>
        <p:txBody>
          <a:bodyPr/>
          <a:lstStyle/>
          <a:p>
            <a:pPr lvl="4"/>
            <a:r>
              <a:rPr lang="en-US" smtClean="0"/>
              <a:t>Joseph Levy (InterDigital)</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238</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243785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239</a:t>
            </a:fld>
            <a:endParaRPr lang="en-US"/>
          </a:p>
        </p:txBody>
      </p:sp>
    </p:spTree>
    <p:extLst>
      <p:ext uri="{BB962C8B-B14F-4D97-AF65-F5344CB8AC3E}">
        <p14:creationId xmlns:p14="http://schemas.microsoft.com/office/powerpoint/2010/main" val="131760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24</a:t>
            </a:fld>
            <a:endParaRPr lang="en-US"/>
          </a:p>
        </p:txBody>
      </p:sp>
    </p:spTree>
    <p:extLst>
      <p:ext uri="{BB962C8B-B14F-4D97-AF65-F5344CB8AC3E}">
        <p14:creationId xmlns:p14="http://schemas.microsoft.com/office/powerpoint/2010/main" val="306234619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240</a:t>
            </a:fld>
            <a:endParaRPr lang="en-US"/>
          </a:p>
        </p:txBody>
      </p:sp>
    </p:spTree>
    <p:extLst>
      <p:ext uri="{BB962C8B-B14F-4D97-AF65-F5344CB8AC3E}">
        <p14:creationId xmlns:p14="http://schemas.microsoft.com/office/powerpoint/2010/main" val="296097364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241</a:t>
            </a:fld>
            <a:endParaRPr lang="en-US"/>
          </a:p>
        </p:txBody>
      </p:sp>
    </p:spTree>
    <p:extLst>
      <p:ext uri="{BB962C8B-B14F-4D97-AF65-F5344CB8AC3E}">
        <p14:creationId xmlns:p14="http://schemas.microsoft.com/office/powerpoint/2010/main" val="337154477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r>
              <a:rPr lang="en-US"/>
              <a:t>Coffee shop, hotel, shopping mall – APs</a:t>
            </a:r>
            <a:r>
              <a:rPr lang="en-US" baseline="0"/>
              <a:t> all run by the same company, guy/device roaming from one to the next (dotted line path between them)</a:t>
            </a:r>
            <a:endParaRPr lang="en-US"/>
          </a:p>
        </p:txBody>
      </p:sp>
      <p:sp>
        <p:nvSpPr>
          <p:cNvPr id="4" name="Slide Number Placeholder 3"/>
          <p:cNvSpPr>
            <a:spLocks noGrp="1"/>
          </p:cNvSpPr>
          <p:nvPr>
            <p:ph type="sldNum" sz="quarter" idx="10"/>
          </p:nvPr>
        </p:nvSpPr>
        <p:spPr>
          <a:xfrm>
            <a:off x="3617169" y="9001125"/>
            <a:ext cx="76944" cy="184666"/>
          </a:xfrm>
        </p:spPr>
        <p:txBody>
          <a:bodyPr/>
          <a:lstStyle/>
          <a:p>
            <a:fld id="{3DF800FB-C413-EA4E-A12D-FE54BC5236FF}" type="slidenum">
              <a:rPr lang="en-US"/>
              <a:pPr/>
              <a:t>242</a:t>
            </a:fld>
            <a:endParaRPr lang="en-US"/>
          </a:p>
        </p:txBody>
      </p:sp>
    </p:spTree>
    <p:extLst>
      <p:ext uri="{BB962C8B-B14F-4D97-AF65-F5344CB8AC3E}">
        <p14:creationId xmlns:p14="http://schemas.microsoft.com/office/powerpoint/2010/main" val="268819847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243</a:t>
            </a:fld>
            <a:endParaRPr lang="en-US"/>
          </a:p>
        </p:txBody>
      </p:sp>
    </p:spTree>
    <p:extLst>
      <p:ext uri="{BB962C8B-B14F-4D97-AF65-F5344CB8AC3E}">
        <p14:creationId xmlns:p14="http://schemas.microsoft.com/office/powerpoint/2010/main" val="241215629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244</a:t>
            </a:fld>
            <a:endParaRPr lang="en-US"/>
          </a:p>
        </p:txBody>
      </p:sp>
    </p:spTree>
    <p:extLst>
      <p:ext uri="{BB962C8B-B14F-4D97-AF65-F5344CB8AC3E}">
        <p14:creationId xmlns:p14="http://schemas.microsoft.com/office/powerpoint/2010/main" val="256943172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245</a:t>
            </a:fld>
            <a:endParaRPr lang="en-US"/>
          </a:p>
        </p:txBody>
      </p:sp>
    </p:spTree>
    <p:extLst>
      <p:ext uri="{BB962C8B-B14F-4D97-AF65-F5344CB8AC3E}">
        <p14:creationId xmlns:p14="http://schemas.microsoft.com/office/powerpoint/2010/main" val="223249207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246</a:t>
            </a:fld>
            <a:endParaRPr lang="en-US"/>
          </a:p>
        </p:txBody>
      </p:sp>
    </p:spTree>
    <p:extLst>
      <p:ext uri="{BB962C8B-B14F-4D97-AF65-F5344CB8AC3E}">
        <p14:creationId xmlns:p14="http://schemas.microsoft.com/office/powerpoint/2010/main" val="404494839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altLang="en-US" smtClean="0">
                <a:cs typeface="Arial" charset="0"/>
              </a:rPr>
              <a:t>doc.: IEEE 802.11-16/0225r1</a:t>
            </a:r>
            <a:endParaRPr lang="en-US" altLang="en-US" smtClean="0">
              <a:cs typeface="Arial" charset="0"/>
            </a:endParaRPr>
          </a:p>
        </p:txBody>
      </p:sp>
      <p:sp>
        <p:nvSpPr>
          <p:cNvPr id="31746" name="Rectangle 3"/>
          <p:cNvSpPr>
            <a:spLocks noGrp="1" noChangeArrowheads="1"/>
          </p:cNvSpPr>
          <p:nvPr>
            <p:ph type="dt" sz="quarter" idx="1"/>
          </p:nvPr>
        </p:nvSpPr>
        <p:spPr>
          <a:noFill/>
        </p:spPr>
        <p:txBody>
          <a:bodyPr/>
          <a:lstStyle/>
          <a:p>
            <a:r>
              <a:rPr lang="en-US" altLang="en-US" smtClean="0">
                <a:cs typeface="Arial" charset="0"/>
              </a:rPr>
              <a:t>May 2011</a:t>
            </a:r>
          </a:p>
        </p:txBody>
      </p:sp>
      <p:sp>
        <p:nvSpPr>
          <p:cNvPr id="31747" name="Rectangle 6"/>
          <p:cNvSpPr>
            <a:spLocks noGrp="1" noChangeArrowheads="1"/>
          </p:cNvSpPr>
          <p:nvPr>
            <p:ph type="ftr" sz="quarter" idx="4"/>
          </p:nvPr>
        </p:nvSpPr>
        <p:spPr>
          <a:noFill/>
        </p:spPr>
        <p:txBody>
          <a:bodyPr/>
          <a:lstStyle/>
          <a:p>
            <a:pPr lvl="4"/>
            <a:r>
              <a:rPr lang="en-US" altLang="en-US" smtClean="0">
                <a:cs typeface="Arial" charset="0"/>
              </a:rPr>
              <a:t>Adrian Stephens, Intel Corporation</a:t>
            </a:r>
          </a:p>
        </p:txBody>
      </p:sp>
      <p:sp>
        <p:nvSpPr>
          <p:cNvPr id="31748" name="Rectangle 7"/>
          <p:cNvSpPr>
            <a:spLocks noGrp="1" noChangeArrowheads="1"/>
          </p:cNvSpPr>
          <p:nvPr>
            <p:ph type="sldNum" sz="quarter" idx="5"/>
          </p:nvPr>
        </p:nvSpPr>
        <p:spPr>
          <a:noFill/>
        </p:spPr>
        <p:txBody>
          <a:bodyPr/>
          <a:lstStyle/>
          <a:p>
            <a:r>
              <a:rPr lang="en-US" altLang="en-US" smtClean="0">
                <a:cs typeface="Arial" charset="0"/>
              </a:rPr>
              <a:t>Page </a:t>
            </a:r>
            <a:fld id="{17A261D3-4320-4079-9205-9D0E95786EFF}" type="slidenum">
              <a:rPr lang="en-US" altLang="en-US" smtClean="0">
                <a:cs typeface="Arial" charset="0"/>
              </a:rPr>
              <a:pPr/>
              <a:t>247</a:t>
            </a:fld>
            <a:endParaRPr lang="en-US" altLang="en-US" smtClean="0">
              <a:cs typeface="Arial" charset="0"/>
            </a:endParaRP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GB" altLang="en-US" smtClean="0"/>
          </a:p>
        </p:txBody>
      </p:sp>
    </p:spTree>
    <p:extLst>
      <p:ext uri="{BB962C8B-B14F-4D97-AF65-F5344CB8AC3E}">
        <p14:creationId xmlns:p14="http://schemas.microsoft.com/office/powerpoint/2010/main" val="300380356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248</a:t>
            </a:fld>
            <a:endParaRPr lang="en-US"/>
          </a:p>
        </p:txBody>
      </p:sp>
    </p:spTree>
    <p:extLst>
      <p:ext uri="{BB962C8B-B14F-4D97-AF65-F5344CB8AC3E}">
        <p14:creationId xmlns:p14="http://schemas.microsoft.com/office/powerpoint/2010/main" val="2559833484"/>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DCF159-8D73-4714-A568-975D3D069939}" type="slidenum">
              <a:rPr lang="en-GB" altLang="en-US" smtClean="0">
                <a:solidFill>
                  <a:srgbClr val="000000"/>
                </a:solidFill>
              </a:rPr>
              <a:pPr>
                <a:spcBef>
                  <a:spcPct val="0"/>
                </a:spcBef>
              </a:pPr>
              <a:t>249</a:t>
            </a:fld>
            <a:endParaRPr lang="en-GB" altLang="en-US" smtClean="0">
              <a:solidFill>
                <a:srgbClr val="000000"/>
              </a:solidFill>
            </a:endParaRPr>
          </a:p>
        </p:txBody>
      </p:sp>
      <p:sp>
        <p:nvSpPr>
          <p:cNvPr id="6147" name="Rectangle 2"/>
          <p:cNvSpPr>
            <a:spLocks noGrp="1" noRot="1" noChangeAspect="1" noChangeArrowheads="1" noTextEdit="1"/>
          </p:cNvSpPr>
          <p:nvPr>
            <p:ph type="sldImg"/>
          </p:nvPr>
        </p:nvSpPr>
        <p:spPr>
          <a:xfrm>
            <a:off x="915988" y="742950"/>
            <a:ext cx="4967287" cy="3725863"/>
          </a:xfrm>
          <a:ln/>
        </p:spPr>
      </p:sp>
      <p:sp>
        <p:nvSpPr>
          <p:cNvPr id="6148"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0568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25</a:t>
            </a:fld>
            <a:endParaRPr lang="en-US"/>
          </a:p>
        </p:txBody>
      </p:sp>
    </p:spTree>
    <p:extLst>
      <p:ext uri="{BB962C8B-B14F-4D97-AF65-F5344CB8AC3E}">
        <p14:creationId xmlns:p14="http://schemas.microsoft.com/office/powerpoint/2010/main" val="314039173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250</a:t>
            </a:fld>
            <a:endParaRPr lang="en-US"/>
          </a:p>
        </p:txBody>
      </p:sp>
    </p:spTree>
    <p:extLst>
      <p:ext uri="{BB962C8B-B14F-4D97-AF65-F5344CB8AC3E}">
        <p14:creationId xmlns:p14="http://schemas.microsoft.com/office/powerpoint/2010/main" val="308439849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7B3C656-009F-403C-8129-729415145BFD}" type="slidenum">
              <a:rPr lang="en-GB" altLang="en-US" smtClean="0">
                <a:solidFill>
                  <a:srgbClr val="000000"/>
                </a:solidFill>
              </a:rPr>
              <a:pPr>
                <a:defRPr/>
              </a:pPr>
              <a:t>251</a:t>
            </a:fld>
            <a:endParaRPr lang="en-GB" altLang="en-US">
              <a:solidFill>
                <a:srgbClr val="000000"/>
              </a:solidFill>
            </a:endParaRPr>
          </a:p>
        </p:txBody>
      </p:sp>
    </p:spTree>
    <p:extLst>
      <p:ext uri="{BB962C8B-B14F-4D97-AF65-F5344CB8AC3E}">
        <p14:creationId xmlns:p14="http://schemas.microsoft.com/office/powerpoint/2010/main" val="1406913980"/>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252</a:t>
            </a:fld>
            <a:endParaRPr lang="en-US"/>
          </a:p>
        </p:txBody>
      </p:sp>
    </p:spTree>
    <p:extLst>
      <p:ext uri="{BB962C8B-B14F-4D97-AF65-F5344CB8AC3E}">
        <p14:creationId xmlns:p14="http://schemas.microsoft.com/office/powerpoint/2010/main" val="287345732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253</a:t>
            </a:fld>
            <a:endParaRPr lang="en-US"/>
          </a:p>
        </p:txBody>
      </p:sp>
    </p:spTree>
    <p:extLst>
      <p:ext uri="{BB962C8B-B14F-4D97-AF65-F5344CB8AC3E}">
        <p14:creationId xmlns:p14="http://schemas.microsoft.com/office/powerpoint/2010/main" val="136638081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3555"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3556"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254</a:t>
            </a:fld>
            <a:endParaRPr lang="en-US" smtClean="0"/>
          </a:p>
        </p:txBody>
      </p:sp>
      <p:sp>
        <p:nvSpPr>
          <p:cNvPr id="23558" name="Rectangle 2"/>
          <p:cNvSpPr>
            <a:spLocks noGrp="1" noRot="1" noChangeAspect="1" noChangeArrowheads="1" noTextEdit="1"/>
          </p:cNvSpPr>
          <p:nvPr>
            <p:ph type="sldImg"/>
          </p:nvPr>
        </p:nvSpPr>
        <p:spPr>
          <a:xfrm>
            <a:off x="1114425" y="703263"/>
            <a:ext cx="4629150" cy="3473450"/>
          </a:xfrm>
          <a:ln/>
        </p:spPr>
      </p:sp>
      <p:sp>
        <p:nvSpPr>
          <p:cNvPr id="235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4579"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4580"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255</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256</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257</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258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259</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26</a:t>
            </a:fld>
            <a:endParaRPr lang="en-US"/>
          </a:p>
        </p:txBody>
      </p:sp>
    </p:spTree>
    <p:extLst>
      <p:ext uri="{BB962C8B-B14F-4D97-AF65-F5344CB8AC3E}">
        <p14:creationId xmlns:p14="http://schemas.microsoft.com/office/powerpoint/2010/main" val="1733522869"/>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260</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4198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261</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40963"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0964"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262</a:t>
            </a:fld>
            <a:endParaRPr lang="en-US" smtClean="0"/>
          </a:p>
        </p:txBody>
      </p:sp>
      <p:sp>
        <p:nvSpPr>
          <p:cNvPr id="40966" name="Rectangle 2"/>
          <p:cNvSpPr>
            <a:spLocks noGrp="1" noRot="1" noChangeAspect="1" noChangeArrowheads="1" noTextEdit="1"/>
          </p:cNvSpPr>
          <p:nvPr>
            <p:ph type="sldImg"/>
          </p:nvPr>
        </p:nvSpPr>
        <p:spPr>
          <a:xfrm>
            <a:off x="1114425" y="703263"/>
            <a:ext cx="4629150" cy="3473450"/>
          </a:xfrm>
          <a:ln/>
        </p:spPr>
      </p:sp>
      <p:sp>
        <p:nvSpPr>
          <p:cNvPr id="409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38915"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38916"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38917"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263</a:t>
            </a:fld>
            <a:endParaRPr lang="en-US" smtClean="0"/>
          </a:p>
        </p:txBody>
      </p:sp>
      <p:sp>
        <p:nvSpPr>
          <p:cNvPr id="38918" name="Rectangle 2"/>
          <p:cNvSpPr>
            <a:spLocks noGrp="1" noRot="1" noChangeAspect="1" noChangeArrowheads="1" noTextEdit="1"/>
          </p:cNvSpPr>
          <p:nvPr>
            <p:ph type="sldImg"/>
          </p:nvPr>
        </p:nvSpPr>
        <p:spPr>
          <a:xfrm>
            <a:off x="1114425" y="703263"/>
            <a:ext cx="4629150" cy="3473450"/>
          </a:xfrm>
          <a:ln/>
        </p:spPr>
      </p:sp>
      <p:sp>
        <p:nvSpPr>
          <p:cNvPr id="389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7698" y="9001125"/>
            <a:ext cx="486415"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264</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265</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266</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267</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26627"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268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43011" name="Rectangle 3"/>
          <p:cNvSpPr>
            <a:spLocks noGrp="1" noChangeArrowheads="1"/>
          </p:cNvSpPr>
          <p:nvPr>
            <p:ph type="dt" sz="quarter" idx="1"/>
          </p:nvPr>
        </p:nvSpPr>
        <p:spPr>
          <a:xfrm>
            <a:off x="646113"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43012"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3013"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28398B4-DAE8-4FA7-83C8-26E5BDC6591B}" type="slidenum">
              <a:rPr lang="en-US" smtClean="0"/>
              <a:pPr/>
              <a:t>269</a:t>
            </a:fld>
            <a:endParaRPr lang="en-US" smtClean="0"/>
          </a:p>
        </p:txBody>
      </p:sp>
      <p:sp>
        <p:nvSpPr>
          <p:cNvPr id="43014" name="Rectangle 2"/>
          <p:cNvSpPr>
            <a:spLocks noGrp="1" noRot="1" noChangeAspect="1" noChangeArrowheads="1" noTextEdit="1"/>
          </p:cNvSpPr>
          <p:nvPr>
            <p:ph type="sldImg"/>
          </p:nvPr>
        </p:nvSpPr>
        <p:spPr>
          <a:xfrm>
            <a:off x="1114425" y="703263"/>
            <a:ext cx="4629150" cy="3473450"/>
          </a:xfrm>
          <a:ln/>
        </p:spPr>
      </p:sp>
      <p:sp>
        <p:nvSpPr>
          <p:cNvPr id="430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27</a:t>
            </a:fld>
            <a:endParaRPr lang="en-US"/>
          </a:p>
        </p:txBody>
      </p:sp>
    </p:spTree>
    <p:extLst>
      <p:ext uri="{BB962C8B-B14F-4D97-AF65-F5344CB8AC3E}">
        <p14:creationId xmlns:p14="http://schemas.microsoft.com/office/powerpoint/2010/main" val="4064710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28</a:t>
            </a:fld>
            <a:endParaRPr lang="en-US"/>
          </a:p>
        </p:txBody>
      </p:sp>
    </p:spTree>
    <p:extLst>
      <p:ext uri="{BB962C8B-B14F-4D97-AF65-F5344CB8AC3E}">
        <p14:creationId xmlns:p14="http://schemas.microsoft.com/office/powerpoint/2010/main" val="2236921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29</a:t>
            </a:fld>
            <a:endParaRPr lang="en-US"/>
          </a:p>
        </p:txBody>
      </p:sp>
    </p:spTree>
    <p:extLst>
      <p:ext uri="{BB962C8B-B14F-4D97-AF65-F5344CB8AC3E}">
        <p14:creationId xmlns:p14="http://schemas.microsoft.com/office/powerpoint/2010/main" val="372070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7698" y="9001125"/>
            <a:ext cx="486415" cy="184666"/>
          </a:xfrm>
        </p:spPr>
        <p:txBody>
          <a:bodyPr/>
          <a:lstStyle/>
          <a:p>
            <a:r>
              <a:rPr lang="en-US" smtClean="0"/>
              <a:t>Page </a:t>
            </a:r>
            <a:fld id="{47A7FEEB-9CD2-43FE-843C-C5350BEACB45}" type="slidenum">
              <a:rPr lang="en-US" smtClean="0"/>
              <a:pPr/>
              <a:t>30</a:t>
            </a:fld>
            <a:endParaRPr lang="en-US"/>
          </a:p>
        </p:txBody>
      </p:sp>
    </p:spTree>
    <p:extLst>
      <p:ext uri="{BB962C8B-B14F-4D97-AF65-F5344CB8AC3E}">
        <p14:creationId xmlns:p14="http://schemas.microsoft.com/office/powerpoint/2010/main" val="4014476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31</a:t>
            </a:fld>
            <a:endParaRPr lang="en-US"/>
          </a:p>
        </p:txBody>
      </p:sp>
    </p:spTree>
    <p:extLst>
      <p:ext uri="{BB962C8B-B14F-4D97-AF65-F5344CB8AC3E}">
        <p14:creationId xmlns:p14="http://schemas.microsoft.com/office/powerpoint/2010/main" val="3539304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32</a:t>
            </a:fld>
            <a:endParaRPr lang="en-US"/>
          </a:p>
        </p:txBody>
      </p:sp>
    </p:spTree>
    <p:extLst>
      <p:ext uri="{BB962C8B-B14F-4D97-AF65-F5344CB8AC3E}">
        <p14:creationId xmlns:p14="http://schemas.microsoft.com/office/powerpoint/2010/main" val="1058120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33</a:t>
            </a:fld>
            <a:endParaRPr lang="en-US"/>
          </a:p>
        </p:txBody>
      </p:sp>
    </p:spTree>
    <p:extLst>
      <p:ext uri="{BB962C8B-B14F-4D97-AF65-F5344CB8AC3E}">
        <p14:creationId xmlns:p14="http://schemas.microsoft.com/office/powerpoint/2010/main" val="316842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34</a:t>
            </a:fld>
            <a:endParaRPr lang="en-US"/>
          </a:p>
        </p:txBody>
      </p:sp>
    </p:spTree>
    <p:extLst>
      <p:ext uri="{BB962C8B-B14F-4D97-AF65-F5344CB8AC3E}">
        <p14:creationId xmlns:p14="http://schemas.microsoft.com/office/powerpoint/2010/main" val="4145580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8" name="Slide Number Placeholder 7"/>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35</a:t>
            </a:fld>
            <a:endParaRPr lang="en-US"/>
          </a:p>
        </p:txBody>
      </p:sp>
    </p:spTree>
    <p:extLst>
      <p:ext uri="{BB962C8B-B14F-4D97-AF65-F5344CB8AC3E}">
        <p14:creationId xmlns:p14="http://schemas.microsoft.com/office/powerpoint/2010/main" val="1142988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36</a:t>
            </a:fld>
            <a:endParaRPr lang="en-US"/>
          </a:p>
        </p:txBody>
      </p:sp>
    </p:spTree>
    <p:extLst>
      <p:ext uri="{BB962C8B-B14F-4D97-AF65-F5344CB8AC3E}">
        <p14:creationId xmlns:p14="http://schemas.microsoft.com/office/powerpoint/2010/main" val="2760041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37</a:t>
            </a:fld>
            <a:endParaRPr lang="en-US"/>
          </a:p>
        </p:txBody>
      </p:sp>
    </p:spTree>
    <p:extLst>
      <p:ext uri="{BB962C8B-B14F-4D97-AF65-F5344CB8AC3E}">
        <p14:creationId xmlns:p14="http://schemas.microsoft.com/office/powerpoint/2010/main" val="3628711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8" name="Slide Number Placeholder 7"/>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38</a:t>
            </a:fld>
            <a:endParaRPr lang="en-US"/>
          </a:p>
        </p:txBody>
      </p:sp>
    </p:spTree>
    <p:extLst>
      <p:ext uri="{BB962C8B-B14F-4D97-AF65-F5344CB8AC3E}">
        <p14:creationId xmlns:p14="http://schemas.microsoft.com/office/powerpoint/2010/main" val="3999000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39</a:t>
            </a:fld>
            <a:endParaRPr lang="en-US"/>
          </a:p>
        </p:txBody>
      </p:sp>
    </p:spTree>
    <p:extLst>
      <p:ext uri="{BB962C8B-B14F-4D97-AF65-F5344CB8AC3E}">
        <p14:creationId xmlns:p14="http://schemas.microsoft.com/office/powerpoint/2010/main" val="62937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40</a:t>
            </a:fld>
            <a:endParaRPr lang="en-US"/>
          </a:p>
        </p:txBody>
      </p:sp>
    </p:spTree>
    <p:extLst>
      <p:ext uri="{BB962C8B-B14F-4D97-AF65-F5344CB8AC3E}">
        <p14:creationId xmlns:p14="http://schemas.microsoft.com/office/powerpoint/2010/main" val="4165785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41</a:t>
            </a:fld>
            <a:endParaRPr lang="en-US"/>
          </a:p>
        </p:txBody>
      </p:sp>
    </p:spTree>
    <p:extLst>
      <p:ext uri="{BB962C8B-B14F-4D97-AF65-F5344CB8AC3E}">
        <p14:creationId xmlns:p14="http://schemas.microsoft.com/office/powerpoint/2010/main" val="3873441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42</a:t>
            </a:fld>
            <a:endParaRPr lang="en-US"/>
          </a:p>
        </p:txBody>
      </p:sp>
    </p:spTree>
    <p:extLst>
      <p:ext uri="{BB962C8B-B14F-4D97-AF65-F5344CB8AC3E}">
        <p14:creationId xmlns:p14="http://schemas.microsoft.com/office/powerpoint/2010/main" val="3331379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43</a:t>
            </a:fld>
            <a:endParaRPr lang="en-US"/>
          </a:p>
        </p:txBody>
      </p:sp>
    </p:spTree>
    <p:extLst>
      <p:ext uri="{BB962C8B-B14F-4D97-AF65-F5344CB8AC3E}">
        <p14:creationId xmlns:p14="http://schemas.microsoft.com/office/powerpoint/2010/main" val="93011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44</a:t>
            </a:fld>
            <a:endParaRPr lang="en-US"/>
          </a:p>
        </p:txBody>
      </p:sp>
    </p:spTree>
    <p:extLst>
      <p:ext uri="{BB962C8B-B14F-4D97-AF65-F5344CB8AC3E}">
        <p14:creationId xmlns:p14="http://schemas.microsoft.com/office/powerpoint/2010/main" val="1311990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45</a:t>
            </a:fld>
            <a:endParaRPr lang="en-US"/>
          </a:p>
        </p:txBody>
      </p:sp>
    </p:spTree>
    <p:extLst>
      <p:ext uri="{BB962C8B-B14F-4D97-AF65-F5344CB8AC3E}">
        <p14:creationId xmlns:p14="http://schemas.microsoft.com/office/powerpoint/2010/main" val="1438417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076398" y="95706"/>
            <a:ext cx="313707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solidFill>
                  <a:srgbClr val="000000"/>
                </a:solidFill>
              </a:rPr>
              <a:t>doc.: IEEE 802.11-16/0225r1</a:t>
            </a:r>
            <a:endParaRPr lang="en-US" sz="1400">
              <a:solidFill>
                <a:srgbClr val="000000"/>
              </a:solidFill>
            </a:endParaRPr>
          </a:p>
        </p:txBody>
      </p:sp>
      <p:sp>
        <p:nvSpPr>
          <p:cNvPr id="22530" name="Rectangle 3"/>
          <p:cNvSpPr>
            <a:spLocks noGrp="1" noChangeArrowheads="1"/>
          </p:cNvSpPr>
          <p:nvPr>
            <p:ph type="dt" sz="quarter" idx="1"/>
          </p:nvPr>
        </p:nvSpPr>
        <p:spPr>
          <a:xfrm>
            <a:off x="646113" y="95706"/>
            <a:ext cx="1086836"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solidFill>
                  <a:srgbClr val="000000"/>
                </a:solidFill>
              </a:rPr>
              <a:t>&lt;month year&gt;</a:t>
            </a:r>
          </a:p>
        </p:txBody>
      </p:sp>
      <p:sp>
        <p:nvSpPr>
          <p:cNvPr id="22532" name="Rectangle 3"/>
          <p:cNvSpPr txBox="1">
            <a:spLocks noGrp="1" noChangeArrowheads="1"/>
          </p:cNvSpPr>
          <p:nvPr/>
        </p:nvSpPr>
        <p:spPr bwMode="auto">
          <a:xfrm>
            <a:off x="646863" y="97003"/>
            <a:ext cx="2706775" cy="21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buClrTx/>
              <a:buSzTx/>
              <a:buFontTx/>
              <a:buNone/>
            </a:pPr>
            <a:fld id="{87609D7A-8D68-0C4E-B6E8-29D6626DBB4F}" type="datetime6">
              <a:rPr lang="en-US" sz="1400" b="1">
                <a:solidFill>
                  <a:srgbClr val="000000"/>
                </a:solidFill>
              </a:rPr>
              <a:pPr>
                <a:buClrTx/>
                <a:buSzTx/>
                <a:buFontTx/>
                <a:buNone/>
              </a:pPr>
              <a:t>March 16</a:t>
            </a:fld>
            <a:endParaRPr lang="en-US" sz="1400" b="1">
              <a:solidFill>
                <a:srgbClr val="000000"/>
              </a:solidFill>
            </a:endParaRPr>
          </a:p>
        </p:txBody>
      </p:sp>
      <p:sp>
        <p:nvSpPr>
          <p:cNvPr id="22533" name="Rectangle 7"/>
          <p:cNvSpPr txBox="1">
            <a:spLocks noGrp="1" noChangeArrowheads="1"/>
          </p:cNvSpPr>
          <p:nvPr/>
        </p:nvSpPr>
        <p:spPr bwMode="auto">
          <a:xfrm>
            <a:off x="2901462" y="9000620"/>
            <a:ext cx="792878" cy="18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buClrTx/>
              <a:buSzTx/>
              <a:buFontTx/>
              <a:buNone/>
            </a:pPr>
            <a:r>
              <a:rPr lang="en-US">
                <a:solidFill>
                  <a:srgbClr val="000000"/>
                </a:solidFill>
              </a:rPr>
              <a:t>Page </a:t>
            </a:r>
            <a:fld id="{261516EE-A388-784B-BBAA-6D838802DAB7}" type="slidenum">
              <a:rPr lang="en-US">
                <a:solidFill>
                  <a:srgbClr val="000000"/>
                </a:solidFill>
              </a:rPr>
              <a:pPr algn="r">
                <a:buClrTx/>
                <a:buSzTx/>
                <a:buFontTx/>
                <a:buNone/>
              </a:pPr>
              <a:t>46</a:t>
            </a:fld>
            <a:endParaRPr lang="en-US">
              <a:solidFill>
                <a:srgbClr val="000000"/>
              </a:solidFill>
            </a:endParaRPr>
          </a:p>
        </p:txBody>
      </p:sp>
      <p:sp>
        <p:nvSpPr>
          <p:cNvPr id="22534" name="Rectangle 2"/>
          <p:cNvSpPr>
            <a:spLocks noGrp="1" noRot="1" noChangeAspect="1" noChangeArrowheads="1" noTextEdit="1"/>
          </p:cNvSpPr>
          <p:nvPr>
            <p:ph type="sldImg"/>
          </p:nvPr>
        </p:nvSpPr>
        <p:spPr>
          <a:xfrm>
            <a:off x="1116013" y="703263"/>
            <a:ext cx="4630737" cy="3473450"/>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
        <p:nvSpPr>
          <p:cNvPr id="2" name="Slide Number Placeholder 1"/>
          <p:cNvSpPr>
            <a:spLocks noGrp="1"/>
          </p:cNvSpPr>
          <p:nvPr>
            <p:ph type="sldNum" idx="10"/>
          </p:nvPr>
        </p:nvSpPr>
        <p:spPr>
          <a:xfrm>
            <a:off x="3201992" y="9001125"/>
            <a:ext cx="492121" cy="184666"/>
          </a:xfrm>
        </p:spPr>
        <p:txBody>
          <a:bodyPr/>
          <a:lstStyle/>
          <a:p>
            <a:r>
              <a:rPr lang="en-US" smtClean="0"/>
              <a:t>Page </a:t>
            </a:r>
            <a:fld id="{47A7FEEB-9CD2-43FE-843C-C5350BEACB45}" type="slidenum">
              <a:rPr lang="en-US" smtClean="0"/>
              <a:pPr/>
              <a:t>46</a:t>
            </a:fld>
            <a:endParaRPr lang="en-US"/>
          </a:p>
        </p:txBody>
      </p:sp>
    </p:spTree>
    <p:extLst>
      <p:ext uri="{BB962C8B-B14F-4D97-AF65-F5344CB8AC3E}">
        <p14:creationId xmlns:p14="http://schemas.microsoft.com/office/powerpoint/2010/main" val="4090015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076398" y="95706"/>
            <a:ext cx="313707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solidFill>
                  <a:srgbClr val="000000"/>
                </a:solidFill>
              </a:rPr>
              <a:t>doc.: IEEE 802.11-16/0225r1</a:t>
            </a:r>
            <a:endParaRPr lang="en-US" sz="1400">
              <a:solidFill>
                <a:srgbClr val="000000"/>
              </a:solidFill>
            </a:endParaRPr>
          </a:p>
        </p:txBody>
      </p:sp>
      <p:sp>
        <p:nvSpPr>
          <p:cNvPr id="22530" name="Rectangle 3"/>
          <p:cNvSpPr>
            <a:spLocks noGrp="1" noChangeArrowheads="1"/>
          </p:cNvSpPr>
          <p:nvPr>
            <p:ph type="dt" sz="quarter" idx="1"/>
          </p:nvPr>
        </p:nvSpPr>
        <p:spPr>
          <a:xfrm>
            <a:off x="646113" y="95706"/>
            <a:ext cx="1086836"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solidFill>
                  <a:srgbClr val="000000"/>
                </a:solidFill>
              </a:rPr>
              <a:t>&lt;month year&gt;</a:t>
            </a:r>
          </a:p>
        </p:txBody>
      </p:sp>
      <p:sp>
        <p:nvSpPr>
          <p:cNvPr id="22532" name="Rectangle 3"/>
          <p:cNvSpPr txBox="1">
            <a:spLocks noGrp="1" noChangeArrowheads="1"/>
          </p:cNvSpPr>
          <p:nvPr/>
        </p:nvSpPr>
        <p:spPr bwMode="auto">
          <a:xfrm>
            <a:off x="646863" y="97003"/>
            <a:ext cx="2706775" cy="21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buClrTx/>
              <a:buSzTx/>
              <a:buFontTx/>
              <a:buNone/>
            </a:pPr>
            <a:fld id="{87609D7A-8D68-0C4E-B6E8-29D6626DBB4F}" type="datetime6">
              <a:rPr lang="en-US" sz="1400" b="1">
                <a:solidFill>
                  <a:srgbClr val="000000"/>
                </a:solidFill>
              </a:rPr>
              <a:pPr>
                <a:buClrTx/>
                <a:buSzTx/>
                <a:buFontTx/>
                <a:buNone/>
              </a:pPr>
              <a:t>March 16</a:t>
            </a:fld>
            <a:endParaRPr lang="en-US" sz="1400" b="1">
              <a:solidFill>
                <a:srgbClr val="000000"/>
              </a:solidFill>
            </a:endParaRPr>
          </a:p>
        </p:txBody>
      </p:sp>
      <p:sp>
        <p:nvSpPr>
          <p:cNvPr id="22533" name="Rectangle 7"/>
          <p:cNvSpPr txBox="1">
            <a:spLocks noGrp="1" noChangeArrowheads="1"/>
          </p:cNvSpPr>
          <p:nvPr/>
        </p:nvSpPr>
        <p:spPr bwMode="auto">
          <a:xfrm>
            <a:off x="2901462" y="9000620"/>
            <a:ext cx="792878" cy="18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buClrTx/>
              <a:buSzTx/>
              <a:buFontTx/>
              <a:buNone/>
            </a:pPr>
            <a:r>
              <a:rPr lang="en-US">
                <a:solidFill>
                  <a:srgbClr val="000000"/>
                </a:solidFill>
              </a:rPr>
              <a:t>Page </a:t>
            </a:r>
            <a:fld id="{261516EE-A388-784B-BBAA-6D838802DAB7}" type="slidenum">
              <a:rPr lang="en-US">
                <a:solidFill>
                  <a:srgbClr val="000000"/>
                </a:solidFill>
              </a:rPr>
              <a:pPr algn="r">
                <a:buClrTx/>
                <a:buSzTx/>
                <a:buFontTx/>
                <a:buNone/>
              </a:pPr>
              <a:t>47</a:t>
            </a:fld>
            <a:endParaRPr lang="en-US">
              <a:solidFill>
                <a:srgbClr val="000000"/>
              </a:solidFill>
            </a:endParaRPr>
          </a:p>
        </p:txBody>
      </p:sp>
      <p:sp>
        <p:nvSpPr>
          <p:cNvPr id="22534" name="Rectangle 2"/>
          <p:cNvSpPr>
            <a:spLocks noGrp="1" noRot="1" noChangeAspect="1" noChangeArrowheads="1" noTextEdit="1"/>
          </p:cNvSpPr>
          <p:nvPr>
            <p:ph type="sldImg"/>
          </p:nvPr>
        </p:nvSpPr>
        <p:spPr>
          <a:xfrm>
            <a:off x="1116013" y="703263"/>
            <a:ext cx="4630737" cy="3473450"/>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
        <p:nvSpPr>
          <p:cNvPr id="2" name="Slide Number Placeholder 1"/>
          <p:cNvSpPr>
            <a:spLocks noGrp="1"/>
          </p:cNvSpPr>
          <p:nvPr>
            <p:ph type="sldNum" idx="10"/>
          </p:nvPr>
        </p:nvSpPr>
        <p:spPr>
          <a:xfrm>
            <a:off x="3201992" y="9001125"/>
            <a:ext cx="492121" cy="184666"/>
          </a:xfrm>
        </p:spPr>
        <p:txBody>
          <a:bodyPr/>
          <a:lstStyle/>
          <a:p>
            <a:r>
              <a:rPr lang="en-US" smtClean="0"/>
              <a:t>Page </a:t>
            </a:r>
            <a:fld id="{47A7FEEB-9CD2-43FE-843C-C5350BEACB45}" type="slidenum">
              <a:rPr lang="en-US" smtClean="0"/>
              <a:pPr/>
              <a:t>47</a:t>
            </a:fld>
            <a:endParaRPr lang="en-US"/>
          </a:p>
        </p:txBody>
      </p:sp>
    </p:spTree>
    <p:extLst>
      <p:ext uri="{BB962C8B-B14F-4D97-AF65-F5344CB8AC3E}">
        <p14:creationId xmlns:p14="http://schemas.microsoft.com/office/powerpoint/2010/main" val="2892453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xfrm>
            <a:off x="3076398" y="95706"/>
            <a:ext cx="313707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solidFill>
                  <a:srgbClr val="000000"/>
                </a:solidFill>
              </a:rPr>
              <a:t>doc.: IEEE 802.11-16/0225r1</a:t>
            </a:r>
            <a:endParaRPr lang="en-US" sz="1400">
              <a:solidFill>
                <a:srgbClr val="000000"/>
              </a:solidFill>
            </a:endParaRPr>
          </a:p>
        </p:txBody>
      </p:sp>
      <p:sp>
        <p:nvSpPr>
          <p:cNvPr id="22530" name="Rectangle 3"/>
          <p:cNvSpPr>
            <a:spLocks noGrp="1" noChangeArrowheads="1"/>
          </p:cNvSpPr>
          <p:nvPr>
            <p:ph type="dt" sz="quarter" idx="1"/>
          </p:nvPr>
        </p:nvSpPr>
        <p:spPr>
          <a:xfrm>
            <a:off x="646113" y="95706"/>
            <a:ext cx="1086836"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solidFill>
                  <a:srgbClr val="000000"/>
                </a:solidFill>
              </a:rPr>
              <a:t>&lt;month year&gt;</a:t>
            </a:r>
          </a:p>
        </p:txBody>
      </p:sp>
      <p:sp>
        <p:nvSpPr>
          <p:cNvPr id="22532" name="Rectangle 3"/>
          <p:cNvSpPr txBox="1">
            <a:spLocks noGrp="1" noChangeArrowheads="1"/>
          </p:cNvSpPr>
          <p:nvPr/>
        </p:nvSpPr>
        <p:spPr bwMode="auto">
          <a:xfrm>
            <a:off x="646863" y="97003"/>
            <a:ext cx="2706775" cy="21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buClrTx/>
              <a:buSzTx/>
              <a:buFontTx/>
              <a:buNone/>
            </a:pPr>
            <a:fld id="{87609D7A-8D68-0C4E-B6E8-29D6626DBB4F}" type="datetime6">
              <a:rPr lang="en-US" sz="1400" b="1">
                <a:solidFill>
                  <a:srgbClr val="000000"/>
                </a:solidFill>
              </a:rPr>
              <a:pPr>
                <a:buClrTx/>
                <a:buSzTx/>
                <a:buFontTx/>
                <a:buNone/>
              </a:pPr>
              <a:t>March 16</a:t>
            </a:fld>
            <a:endParaRPr lang="en-US" sz="1400" b="1">
              <a:solidFill>
                <a:srgbClr val="000000"/>
              </a:solidFill>
            </a:endParaRPr>
          </a:p>
        </p:txBody>
      </p:sp>
      <p:sp>
        <p:nvSpPr>
          <p:cNvPr id="22533" name="Rectangle 7"/>
          <p:cNvSpPr txBox="1">
            <a:spLocks noGrp="1" noChangeArrowheads="1"/>
          </p:cNvSpPr>
          <p:nvPr/>
        </p:nvSpPr>
        <p:spPr bwMode="auto">
          <a:xfrm>
            <a:off x="2901462" y="9000620"/>
            <a:ext cx="792878" cy="18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buClrTx/>
              <a:buSzTx/>
              <a:buFontTx/>
              <a:buNone/>
            </a:pPr>
            <a:r>
              <a:rPr lang="en-US">
                <a:solidFill>
                  <a:srgbClr val="000000"/>
                </a:solidFill>
              </a:rPr>
              <a:t>Page </a:t>
            </a:r>
            <a:fld id="{261516EE-A388-784B-BBAA-6D838802DAB7}" type="slidenum">
              <a:rPr lang="en-US">
                <a:solidFill>
                  <a:srgbClr val="000000"/>
                </a:solidFill>
              </a:rPr>
              <a:pPr algn="r">
                <a:buClrTx/>
                <a:buSzTx/>
                <a:buFontTx/>
                <a:buNone/>
              </a:pPr>
              <a:t>48</a:t>
            </a:fld>
            <a:endParaRPr lang="en-US">
              <a:solidFill>
                <a:srgbClr val="000000"/>
              </a:solidFill>
            </a:endParaRPr>
          </a:p>
        </p:txBody>
      </p:sp>
      <p:sp>
        <p:nvSpPr>
          <p:cNvPr id="22534" name="Rectangle 2"/>
          <p:cNvSpPr>
            <a:spLocks noGrp="1" noRot="1" noChangeAspect="1" noChangeArrowheads="1" noTextEdit="1"/>
          </p:cNvSpPr>
          <p:nvPr>
            <p:ph type="sldImg"/>
          </p:nvPr>
        </p:nvSpPr>
        <p:spPr>
          <a:xfrm>
            <a:off x="1116013" y="703263"/>
            <a:ext cx="4630737" cy="3473450"/>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
        <p:nvSpPr>
          <p:cNvPr id="2" name="Slide Number Placeholder 1"/>
          <p:cNvSpPr>
            <a:spLocks noGrp="1"/>
          </p:cNvSpPr>
          <p:nvPr>
            <p:ph type="sldNum" idx="10"/>
          </p:nvPr>
        </p:nvSpPr>
        <p:spPr>
          <a:xfrm>
            <a:off x="3201992" y="9001125"/>
            <a:ext cx="492121" cy="184666"/>
          </a:xfrm>
        </p:spPr>
        <p:txBody>
          <a:bodyPr/>
          <a:lstStyle/>
          <a:p>
            <a:r>
              <a:rPr lang="en-US" smtClean="0"/>
              <a:t>Page </a:t>
            </a:r>
            <a:fld id="{47A7FEEB-9CD2-43FE-843C-C5350BEACB45}" type="slidenum">
              <a:rPr lang="en-US" smtClean="0"/>
              <a:pPr/>
              <a:t>48</a:t>
            </a:fld>
            <a:endParaRPr lang="en-US"/>
          </a:p>
        </p:txBody>
      </p:sp>
    </p:spTree>
    <p:extLst>
      <p:ext uri="{BB962C8B-B14F-4D97-AF65-F5344CB8AC3E}">
        <p14:creationId xmlns:p14="http://schemas.microsoft.com/office/powerpoint/2010/main" val="31871868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dt" sz="quarter" idx="1"/>
          </p:nvPr>
        </p:nvSpPr>
        <p:spPr>
          <a:xfrm>
            <a:off x="646113" y="95706"/>
            <a:ext cx="637995" cy="215444"/>
          </a:xfrm>
          <a:noFill/>
        </p:spPr>
        <p:txBody>
          <a:bodyPr/>
          <a:lstStyle>
            <a:lvl1pPr defTabSz="933450">
              <a:defRPr sz="1200">
                <a:solidFill>
                  <a:schemeClr val="tx1"/>
                </a:solidFill>
                <a:latin typeface="Times New Roman" panose="02020603050405020304" pitchFamily="18" charset="0"/>
              </a:defRPr>
            </a:lvl1pPr>
            <a:lvl2pPr marL="742950" indent="-285750" defTabSz="933450">
              <a:defRPr sz="1200">
                <a:solidFill>
                  <a:schemeClr val="tx1"/>
                </a:solidFill>
                <a:latin typeface="Times New Roman" panose="02020603050405020304" pitchFamily="18" charset="0"/>
              </a:defRPr>
            </a:lvl2pPr>
            <a:lvl3pPr marL="1143000" indent="-228600" defTabSz="933450">
              <a:defRPr sz="1200">
                <a:solidFill>
                  <a:schemeClr val="tx1"/>
                </a:solidFill>
                <a:latin typeface="Times New Roman" panose="02020603050405020304" pitchFamily="18" charset="0"/>
              </a:defRPr>
            </a:lvl3pPr>
            <a:lvl4pPr marL="1600200" indent="-228600" defTabSz="933450">
              <a:defRPr sz="1200">
                <a:solidFill>
                  <a:schemeClr val="tx1"/>
                </a:solidFill>
                <a:latin typeface="Times New Roman" panose="02020603050405020304" pitchFamily="18" charset="0"/>
              </a:defRPr>
            </a:lvl4pPr>
            <a:lvl5pPr marL="2057400" indent="-228600" defTabSz="933450">
              <a:defRPr sz="12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400" smtClean="0">
                <a:solidFill>
                  <a:srgbClr val="000000"/>
                </a:solidFill>
              </a:rPr>
              <a:t>07/12/10</a:t>
            </a:r>
          </a:p>
        </p:txBody>
      </p:sp>
      <p:sp>
        <p:nvSpPr>
          <p:cNvPr id="22529" name="Text Box 1"/>
          <p:cNvSpPr txBox="1">
            <a:spLocks noChangeArrowheads="1"/>
          </p:cNvSpPr>
          <p:nvPr/>
        </p:nvSpPr>
        <p:spPr bwMode="auto">
          <a:xfrm>
            <a:off x="639013" y="94649"/>
            <a:ext cx="267851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914400">
              <a:buClrTx/>
              <a:buFontTx/>
              <a:buNone/>
              <a:defRPr/>
            </a:pPr>
            <a:r>
              <a:rPr lang="en-US" sz="1400" b="1" smtClean="0"/>
              <a:t>Jul 12, 2010</a:t>
            </a:r>
          </a:p>
        </p:txBody>
      </p:sp>
      <p:sp>
        <p:nvSpPr>
          <p:cNvPr id="22530" name="Text Box 2"/>
          <p:cNvSpPr txBox="1">
            <a:spLocks noChangeArrowheads="1"/>
          </p:cNvSpPr>
          <p:nvPr/>
        </p:nvSpPr>
        <p:spPr bwMode="auto">
          <a:xfrm>
            <a:off x="2870061" y="8957685"/>
            <a:ext cx="78345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defRPr>
            </a:lvl9pPr>
          </a:lstStyle>
          <a:p>
            <a:pPr algn="r" defTabSz="914400" eaLnBrk="1" hangingPunct="1">
              <a:buClrTx/>
              <a:buFontTx/>
              <a:buNone/>
            </a:pPr>
            <a:r>
              <a:rPr lang="en-US" altLang="en-US" smtClean="0">
                <a:solidFill>
                  <a:srgbClr val="000000"/>
                </a:solidFill>
                <a:ea typeface="MS PGothic" panose="020B0600070205080204" pitchFamily="34" charset="-128"/>
              </a:rPr>
              <a:t>Page </a:t>
            </a:r>
            <a:fld id="{AE6B7B88-ABDC-4D5D-A9E0-6995CCDAB41C}" type="slidenum">
              <a:rPr lang="en-US" altLang="en-US" smtClean="0">
                <a:solidFill>
                  <a:srgbClr val="000000"/>
                </a:solidFill>
                <a:ea typeface="MS PGothic" panose="020B0600070205080204" pitchFamily="34" charset="-128"/>
              </a:rPr>
              <a:pPr algn="r" defTabSz="914400" eaLnBrk="1" hangingPunct="1">
                <a:buClrTx/>
                <a:buFontTx/>
                <a:buNone/>
              </a:pPr>
              <a:t>49</a:t>
            </a:fld>
            <a:endParaRPr lang="en-US" altLang="en-US" smtClean="0">
              <a:solidFill>
                <a:srgbClr val="000000"/>
              </a:solidFill>
              <a:ea typeface="MS PGothic" panose="020B0600070205080204" pitchFamily="34" charset="-128"/>
            </a:endParaRPr>
          </a:p>
        </p:txBody>
      </p:sp>
      <p:sp>
        <p:nvSpPr>
          <p:cNvPr id="22531" name="Text Box 3"/>
          <p:cNvSpPr>
            <a:spLocks noGrp="1" noRot="1" noChangeAspect="1" noChangeArrowheads="1" noTextEdit="1"/>
          </p:cNvSpPr>
          <p:nvPr>
            <p:ph type="sldImg"/>
          </p:nvPr>
        </p:nvSpPr>
        <p:spPr>
          <a:xfrm>
            <a:off x="1090613" y="700088"/>
            <a:ext cx="4605337" cy="345598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04352" y="4395356"/>
            <a:ext cx="4967654" cy="4156823"/>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ltLang="en-US" dirty="0">
              <a:ea typeface="MS PGothic" charset="-128"/>
            </a:endParaRPr>
          </a:p>
        </p:txBody>
      </p:sp>
      <p:sp>
        <p:nvSpPr>
          <p:cNvPr id="2" name="Slide Number Placeholder 1"/>
          <p:cNvSpPr>
            <a:spLocks noGrp="1"/>
          </p:cNvSpPr>
          <p:nvPr>
            <p:ph type="sldNum" idx="10"/>
          </p:nvPr>
        </p:nvSpPr>
        <p:spPr>
          <a:xfrm>
            <a:off x="3201992" y="9001125"/>
            <a:ext cx="492121" cy="184666"/>
          </a:xfrm>
        </p:spPr>
        <p:txBody>
          <a:bodyPr/>
          <a:lstStyle/>
          <a:p>
            <a:r>
              <a:rPr lang="en-US" smtClean="0"/>
              <a:t>Page </a:t>
            </a:r>
            <a:fld id="{47A7FEEB-9CD2-43FE-843C-C5350BEACB45}" type="slidenum">
              <a:rPr lang="en-US" smtClean="0"/>
              <a:pPr/>
              <a:t>49</a:t>
            </a:fld>
            <a:endParaRPr lang="en-US"/>
          </a:p>
        </p:txBody>
      </p:sp>
    </p:spTree>
    <p:extLst>
      <p:ext uri="{BB962C8B-B14F-4D97-AF65-F5344CB8AC3E}">
        <p14:creationId xmlns:p14="http://schemas.microsoft.com/office/powerpoint/2010/main" val="152999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50</a:t>
            </a:fld>
            <a:endParaRPr lang="en-US"/>
          </a:p>
        </p:txBody>
      </p:sp>
    </p:spTree>
    <p:extLst>
      <p:ext uri="{BB962C8B-B14F-4D97-AF65-F5344CB8AC3E}">
        <p14:creationId xmlns:p14="http://schemas.microsoft.com/office/powerpoint/2010/main" val="1390035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8" name="Slide Number Placeholder 7"/>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51</a:t>
            </a:fld>
            <a:endParaRPr lang="en-US"/>
          </a:p>
        </p:txBody>
      </p:sp>
    </p:spTree>
    <p:extLst>
      <p:ext uri="{BB962C8B-B14F-4D97-AF65-F5344CB8AC3E}">
        <p14:creationId xmlns:p14="http://schemas.microsoft.com/office/powerpoint/2010/main" val="821338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8" name="Slide Number Placeholder 7"/>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52</a:t>
            </a:fld>
            <a:endParaRPr lang="en-US"/>
          </a:p>
        </p:txBody>
      </p:sp>
    </p:spTree>
    <p:extLst>
      <p:ext uri="{BB962C8B-B14F-4D97-AF65-F5344CB8AC3E}">
        <p14:creationId xmlns:p14="http://schemas.microsoft.com/office/powerpoint/2010/main" val="3560566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53</a:t>
            </a:fld>
            <a:endParaRPr lang="en-US"/>
          </a:p>
        </p:txBody>
      </p:sp>
    </p:spTree>
    <p:extLst>
      <p:ext uri="{BB962C8B-B14F-4D97-AF65-F5344CB8AC3E}">
        <p14:creationId xmlns:p14="http://schemas.microsoft.com/office/powerpoint/2010/main" val="2334126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54</a:t>
            </a:fld>
            <a:endParaRPr lang="en-US"/>
          </a:p>
        </p:txBody>
      </p:sp>
    </p:spTree>
    <p:extLst>
      <p:ext uri="{BB962C8B-B14F-4D97-AF65-F5344CB8AC3E}">
        <p14:creationId xmlns:p14="http://schemas.microsoft.com/office/powerpoint/2010/main" val="1489816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55</a:t>
            </a:fld>
            <a:endParaRPr lang="en-US"/>
          </a:p>
        </p:txBody>
      </p:sp>
    </p:spTree>
    <p:extLst>
      <p:ext uri="{BB962C8B-B14F-4D97-AF65-F5344CB8AC3E}">
        <p14:creationId xmlns:p14="http://schemas.microsoft.com/office/powerpoint/2010/main" val="860974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3913422" y="95706"/>
            <a:ext cx="2300053" cy="215444"/>
          </a:xfrm>
        </p:spPr>
        <p:txBody>
          <a:bodyPr/>
          <a:lstStyle/>
          <a:p>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r>
              <a:rPr lang="en-US" smtClean="0"/>
              <a:t>March 2016</a:t>
            </a:r>
            <a:endParaRPr lang="en-US"/>
          </a:p>
        </p:txBody>
      </p:sp>
      <p:sp>
        <p:nvSpPr>
          <p:cNvPr id="6" name="Footer Placeholder 5"/>
          <p:cNvSpPr>
            <a:spLocks noGrp="1"/>
          </p:cNvSpPr>
          <p:nvPr>
            <p:ph type="ftr" idx="12"/>
          </p:nvPr>
        </p:nvSpPr>
        <p:spPr>
          <a:xfrm>
            <a:off x="5287963" y="9001125"/>
            <a:ext cx="3446456" cy="369332"/>
          </a:xfrm>
        </p:spPr>
        <p:txBody>
          <a:bodyPr/>
          <a:lstStyle/>
          <a:p>
            <a:r>
              <a:rPr lang="en-US" smtClean="0"/>
              <a:t>Jon Rosdahl, (Qualcomm)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56</a:t>
            </a:fld>
            <a:endParaRPr lang="en-US"/>
          </a:p>
        </p:txBody>
      </p:sp>
    </p:spTree>
    <p:extLst>
      <p:ext uri="{BB962C8B-B14F-4D97-AF65-F5344CB8AC3E}">
        <p14:creationId xmlns:p14="http://schemas.microsoft.com/office/powerpoint/2010/main" val="2292765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3913422" y="95706"/>
            <a:ext cx="2300053" cy="215444"/>
          </a:xfrm>
          <a:ln/>
        </p:spPr>
        <p:txBody>
          <a:bodyPr/>
          <a:lstStyle/>
          <a:p>
            <a:r>
              <a:rPr lang="en-US" smtClean="0"/>
              <a:t>doc.: IEEE 802.11-16/0225r1</a:t>
            </a:r>
            <a:endParaRPr lang="en-US"/>
          </a:p>
        </p:txBody>
      </p:sp>
      <p:sp>
        <p:nvSpPr>
          <p:cNvPr id="5" name="Rectangle 3"/>
          <p:cNvSpPr>
            <a:spLocks noGrp="1" noChangeArrowheads="1"/>
          </p:cNvSpPr>
          <p:nvPr>
            <p:ph type="dt"/>
          </p:nvPr>
        </p:nvSpPr>
        <p:spPr>
          <a:xfrm>
            <a:off x="646113" y="95706"/>
            <a:ext cx="920060" cy="215444"/>
          </a:xfrm>
          <a:ln/>
        </p:spPr>
        <p:txBody>
          <a:bodyPr/>
          <a:lstStyle/>
          <a:p>
            <a:r>
              <a:rPr lang="en-US" smtClean="0"/>
              <a:t>March 2016</a:t>
            </a:r>
            <a:endParaRPr lang="en-US"/>
          </a:p>
        </p:txBody>
      </p:sp>
      <p:sp>
        <p:nvSpPr>
          <p:cNvPr id="6" name="Rectangle 6"/>
          <p:cNvSpPr>
            <a:spLocks noGrp="1" noChangeArrowheads="1"/>
          </p:cNvSpPr>
          <p:nvPr>
            <p:ph type="ftr"/>
          </p:nvPr>
        </p:nvSpPr>
        <p:spPr>
          <a:xfrm>
            <a:off x="5287963" y="9001125"/>
            <a:ext cx="3446456" cy="369332"/>
          </a:xfrm>
          <a:ln/>
        </p:spPr>
        <p:txBody>
          <a:bodyPr/>
          <a:lstStyle/>
          <a:p>
            <a:r>
              <a:rPr lang="en-US" smtClean="0"/>
              <a:t>Jon Rosdahl, (Qualcomm)</a:t>
            </a:r>
            <a:endParaRPr lang="en-US"/>
          </a:p>
        </p:txBody>
      </p:sp>
      <p:sp>
        <p:nvSpPr>
          <p:cNvPr id="20481"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
        <p:nvSpPr>
          <p:cNvPr id="2" name="Slide Number Placeholder 1"/>
          <p:cNvSpPr>
            <a:spLocks noGrp="1"/>
          </p:cNvSpPr>
          <p:nvPr>
            <p:ph type="sldNum" idx="10"/>
          </p:nvPr>
        </p:nvSpPr>
        <p:spPr>
          <a:xfrm>
            <a:off x="3201992" y="9001125"/>
            <a:ext cx="492121" cy="184666"/>
          </a:xfrm>
        </p:spPr>
        <p:txBody>
          <a:bodyPr/>
          <a:lstStyle/>
          <a:p>
            <a:r>
              <a:rPr lang="en-US" smtClean="0"/>
              <a:t>Page </a:t>
            </a:r>
            <a:fld id="{47A7FEEB-9CD2-43FE-843C-C5350BEACB45}" type="slidenum">
              <a:rPr lang="en-US" smtClean="0"/>
              <a:pPr/>
              <a:t>57</a:t>
            </a:fld>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802.11-16/0225r1</a:t>
            </a:r>
            <a:endParaRPr lang="en-US" smtClean="0"/>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58</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802.11-16/0225r1</a:t>
            </a:r>
            <a:endParaRPr lang="en-US" smtClean="0"/>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59</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802.11-16/0225r1</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60</a:t>
            </a:fld>
            <a:endParaRPr lang="en-US"/>
          </a:p>
        </p:txBody>
      </p:sp>
    </p:spTree>
    <p:extLst>
      <p:ext uri="{BB962C8B-B14F-4D97-AF65-F5344CB8AC3E}">
        <p14:creationId xmlns:p14="http://schemas.microsoft.com/office/powerpoint/2010/main" val="11357646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802.11-16/0225r1</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61</a:t>
            </a:fld>
            <a:endParaRPr lang="en-US"/>
          </a:p>
        </p:txBody>
      </p:sp>
    </p:spTree>
    <p:extLst>
      <p:ext uri="{BB962C8B-B14F-4D97-AF65-F5344CB8AC3E}">
        <p14:creationId xmlns:p14="http://schemas.microsoft.com/office/powerpoint/2010/main" val="2061991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62</a:t>
            </a:fld>
            <a:endParaRPr lang="en-US"/>
          </a:p>
        </p:txBody>
      </p:sp>
    </p:spTree>
    <p:extLst>
      <p:ext uri="{BB962C8B-B14F-4D97-AF65-F5344CB8AC3E}">
        <p14:creationId xmlns:p14="http://schemas.microsoft.com/office/powerpoint/2010/main" val="811426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63</a:t>
            </a:fld>
            <a:endParaRPr lang="en-US"/>
          </a:p>
        </p:txBody>
      </p:sp>
    </p:spTree>
    <p:extLst>
      <p:ext uri="{BB962C8B-B14F-4D97-AF65-F5344CB8AC3E}">
        <p14:creationId xmlns:p14="http://schemas.microsoft.com/office/powerpoint/2010/main" val="10159604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802.11-16/0225r1</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64</a:t>
            </a:fld>
            <a:endParaRPr lang="en-US"/>
          </a:p>
        </p:txBody>
      </p:sp>
    </p:spTree>
    <p:extLst>
      <p:ext uri="{BB962C8B-B14F-4D97-AF65-F5344CB8AC3E}">
        <p14:creationId xmlns:p14="http://schemas.microsoft.com/office/powerpoint/2010/main" val="5374504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802.11-16/0225r1</a:t>
            </a:r>
            <a:endParaRPr lang="en-GB" altLang="en-US" sz="1400" smtClean="0"/>
          </a:p>
        </p:txBody>
      </p:sp>
      <p:sp>
        <p:nvSpPr>
          <p:cNvPr id="17411"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7413"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65</a:t>
            </a:fld>
            <a:endParaRPr lang="en-GB" altLang="en-US"/>
          </a:p>
        </p:txBody>
      </p:sp>
      <p:sp>
        <p:nvSpPr>
          <p:cNvPr id="17414" name="Rectangle 2"/>
          <p:cNvSpPr>
            <a:spLocks noGrp="1" noRot="1" noChangeAspect="1" noChangeArrowheads="1" noTextEdit="1"/>
          </p:cNvSpPr>
          <p:nvPr>
            <p:ph type="sldImg"/>
          </p:nvPr>
        </p:nvSpPr>
        <p:spPr>
          <a:xfrm>
            <a:off x="1112838" y="703263"/>
            <a:ext cx="4632325" cy="3473450"/>
          </a:xfrm>
          <a:ln/>
        </p:spPr>
      </p:sp>
      <p:sp>
        <p:nvSpPr>
          <p:cNvPr id="174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9439783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802.11-16/0225r1</a:t>
            </a:r>
            <a:endParaRPr lang="en-GB" altLang="en-US" sz="1400" smtClean="0"/>
          </a:p>
        </p:txBody>
      </p:sp>
      <p:sp>
        <p:nvSpPr>
          <p:cNvPr id="18435"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8437"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66</a:t>
            </a:fld>
            <a:endParaRPr lang="en-GB" altLang="en-US"/>
          </a:p>
        </p:txBody>
      </p:sp>
      <p:sp>
        <p:nvSpPr>
          <p:cNvPr id="18438" name="Rectangle 2"/>
          <p:cNvSpPr>
            <a:spLocks noGrp="1" noRot="1" noChangeAspect="1" noChangeArrowheads="1" noTextEdit="1"/>
          </p:cNvSpPr>
          <p:nvPr>
            <p:ph type="sldImg"/>
          </p:nvPr>
        </p:nvSpPr>
        <p:spPr>
          <a:xfrm>
            <a:off x="1112838" y="703263"/>
            <a:ext cx="4632325" cy="3473450"/>
          </a:xfrm>
          <a:ln cap="flat"/>
        </p:spPr>
      </p:sp>
      <p:sp>
        <p:nvSpPr>
          <p:cNvPr id="18439" name="Rectangle 3"/>
          <p:cNvSpPr>
            <a:spLocks noGrp="1" noChangeArrowheads="1"/>
          </p:cNvSpPr>
          <p:nvPr>
            <p:ph type="body" idx="1"/>
          </p:nvPr>
        </p:nvSpPr>
        <p:spPr>
          <a:noFill/>
        </p:spPr>
        <p:txBody>
          <a:bodyPr lIns="95335" rIns="95335"/>
          <a:lstStyle/>
          <a:p>
            <a:endParaRPr lang="en-US" altLang="en-US" smtClean="0"/>
          </a:p>
        </p:txBody>
      </p:sp>
    </p:spTree>
    <p:extLst>
      <p:ext uri="{BB962C8B-B14F-4D97-AF65-F5344CB8AC3E}">
        <p14:creationId xmlns:p14="http://schemas.microsoft.com/office/powerpoint/2010/main" val="1362846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802.11-16/0225r1</a:t>
            </a:r>
            <a:endParaRPr lang="en-GB" altLang="en-US" sz="1400" smtClean="0"/>
          </a:p>
        </p:txBody>
      </p:sp>
      <p:sp>
        <p:nvSpPr>
          <p:cNvPr id="19459"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9461"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67</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13332" y="4416385"/>
            <a:ext cx="5031336" cy="4183083"/>
          </a:xfrm>
          <a:noFill/>
        </p:spPr>
        <p:txBody>
          <a:bodyPr lIns="95230" tIns="46028" rIns="95230" bIns="46028"/>
          <a:lstStyle/>
          <a:p>
            <a:endParaRPr lang="en-US" altLang="en-US" smtClean="0"/>
          </a:p>
        </p:txBody>
      </p:sp>
    </p:spTree>
    <p:extLst>
      <p:ext uri="{BB962C8B-B14F-4D97-AF65-F5344CB8AC3E}">
        <p14:creationId xmlns:p14="http://schemas.microsoft.com/office/powerpoint/2010/main" val="38985657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802.11-16/0225r1</a:t>
            </a:r>
            <a:endParaRPr lang="en-GB" smtClean="0"/>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68</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p:spPr>
        <p:txBody>
          <a:bodyPr/>
          <a:lstStyle/>
          <a:p>
            <a:r>
              <a:rPr lang="en-GB" smtClean="0"/>
              <a:t>doc.: IEEE 802.11-16/0225r1</a:t>
            </a:r>
            <a:endParaRPr lang="en-GB" smtClean="0"/>
          </a:p>
        </p:txBody>
      </p:sp>
      <p:sp>
        <p:nvSpPr>
          <p:cNvPr id="12291"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2292"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2293" name="Rectangle 7"/>
          <p:cNvSpPr>
            <a:spLocks noGrp="1" noChangeArrowheads="1"/>
          </p:cNvSpPr>
          <p:nvPr>
            <p:ph type="sldNum" sz="quarter" idx="5"/>
          </p:nvPr>
        </p:nvSpPr>
        <p:spPr>
          <a:xfrm>
            <a:off x="3278936" y="9001125"/>
            <a:ext cx="415177" cy="184666"/>
          </a:xfrm>
          <a:noFill/>
        </p:spPr>
        <p:txBody>
          <a:bodyPr/>
          <a:lstStyle/>
          <a:p>
            <a:r>
              <a:rPr lang="en-GB" smtClean="0"/>
              <a:t>Page </a:t>
            </a:r>
            <a:fld id="{DA46D214-75BD-4AB5-B513-4DDEA98DA4CD}" type="slidenum">
              <a:rPr lang="en-GB" smtClean="0"/>
              <a:pPr/>
              <a:t>69</a:t>
            </a:fld>
            <a:endParaRPr lang="en-GB" smtClean="0"/>
          </a:p>
        </p:txBody>
      </p:sp>
      <p:sp>
        <p:nvSpPr>
          <p:cNvPr id="12294" name="Rectangle 2"/>
          <p:cNvSpPr>
            <a:spLocks noGrp="1" noRot="1" noChangeAspect="1" noChangeArrowheads="1" noTextEdit="1"/>
          </p:cNvSpPr>
          <p:nvPr>
            <p:ph type="sldImg"/>
          </p:nvPr>
        </p:nvSpPr>
        <p:spPr>
          <a:xfrm>
            <a:off x="1112838" y="703263"/>
            <a:ext cx="4632325" cy="3473450"/>
          </a:xfrm>
          <a:ln cap="flat"/>
        </p:spPr>
      </p:sp>
      <p:sp>
        <p:nvSpPr>
          <p:cNvPr id="12295" name="Rectangle 3"/>
          <p:cNvSpPr>
            <a:spLocks noGrp="1" noChangeArrowheads="1"/>
          </p:cNvSpPr>
          <p:nvPr>
            <p:ph type="body" idx="1"/>
          </p:nvPr>
        </p:nvSpPr>
        <p:spPr>
          <a:noFill/>
          <a:ln/>
        </p:spPr>
        <p:txBody>
          <a:bodyPr lIns="95335" rIns="95335"/>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7</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70</a:t>
            </a:fld>
            <a:endParaRPr lang="en-US"/>
          </a:p>
        </p:txBody>
      </p:sp>
    </p:spTree>
    <p:extLst>
      <p:ext uri="{BB962C8B-B14F-4D97-AF65-F5344CB8AC3E}">
        <p14:creationId xmlns:p14="http://schemas.microsoft.com/office/powerpoint/2010/main" val="39114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71</a:t>
            </a:fld>
            <a:endParaRPr lang="en-US"/>
          </a:p>
        </p:txBody>
      </p:sp>
    </p:spTree>
    <p:extLst>
      <p:ext uri="{BB962C8B-B14F-4D97-AF65-F5344CB8AC3E}">
        <p14:creationId xmlns:p14="http://schemas.microsoft.com/office/powerpoint/2010/main" val="29506744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72</a:t>
            </a:fld>
            <a:endParaRPr lang="en-US"/>
          </a:p>
        </p:txBody>
      </p:sp>
    </p:spTree>
    <p:extLst>
      <p:ext uri="{BB962C8B-B14F-4D97-AF65-F5344CB8AC3E}">
        <p14:creationId xmlns:p14="http://schemas.microsoft.com/office/powerpoint/2010/main" val="25826351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24579" name="Rectangle 3"/>
          <p:cNvSpPr>
            <a:spLocks noGrp="1" noChangeArrowheads="1"/>
          </p:cNvSpPr>
          <p:nvPr>
            <p:ph type="dt" sz="quarter" idx="1"/>
          </p:nvPr>
        </p:nvSpPr>
        <p:spPr>
          <a:xfrm>
            <a:off x="646113" y="95706"/>
            <a:ext cx="920060" cy="215444"/>
          </a:xfrm>
          <a:noFill/>
        </p:spPr>
        <p:txBody>
          <a:bodyPr/>
          <a:lstStyle/>
          <a:p>
            <a:r>
              <a:rPr lang="en-US" smtClean="0"/>
              <a:t>March 2016</a:t>
            </a:r>
          </a:p>
        </p:txBody>
      </p:sp>
      <p:sp>
        <p:nvSpPr>
          <p:cNvPr id="24580" name="Rectangle 6"/>
          <p:cNvSpPr>
            <a:spLocks noGrp="1" noChangeArrowheads="1"/>
          </p:cNvSpPr>
          <p:nvPr>
            <p:ph type="ftr" sz="quarter" idx="4"/>
          </p:nvPr>
        </p:nvSpPr>
        <p:spPr>
          <a:xfrm>
            <a:off x="4378101" y="9001125"/>
            <a:ext cx="1835374" cy="184666"/>
          </a:xfrm>
          <a:noFill/>
        </p:spPr>
        <p:txBody>
          <a:bodyPr/>
          <a:lstStyle/>
          <a:p>
            <a:pPr lvl="4"/>
            <a:r>
              <a:rPr lang="en-US" smtClean="0"/>
              <a:t>Dorothy Stanley, HPE</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73</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802.11-16/0225r1</a:t>
            </a:r>
            <a:endParaRPr lang="en-US" sz="1400" smtClean="0"/>
          </a:p>
        </p:txBody>
      </p:sp>
      <p:sp>
        <p:nvSpPr>
          <p:cNvPr id="10243" name="Rectangle 3"/>
          <p:cNvSpPr>
            <a:spLocks noGrp="1" noChangeArrowheads="1"/>
          </p:cNvSpPr>
          <p:nvPr>
            <p:ph type="dt" sz="quarter" idx="1"/>
          </p:nvPr>
        </p:nvSpPr>
        <p:spPr>
          <a:xfrm>
            <a:off x="646113"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2016</a:t>
            </a:r>
          </a:p>
        </p:txBody>
      </p:sp>
      <p:sp>
        <p:nvSpPr>
          <p:cNvPr id="10244"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74</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802.11-16/0225r1</a:t>
            </a:r>
            <a:endParaRPr lang="en-US"/>
          </a:p>
        </p:txBody>
      </p:sp>
      <p:sp>
        <p:nvSpPr>
          <p:cNvPr id="5" name="Date Placeholder 4"/>
          <p:cNvSpPr>
            <a:spLocks noGrp="1"/>
          </p:cNvSpPr>
          <p:nvPr>
            <p:ph type="dt" idx="11"/>
          </p:nvPr>
        </p:nvSpPr>
        <p:spPr>
          <a:xfrm>
            <a:off x="646113" y="95706"/>
            <a:ext cx="920060" cy="215444"/>
          </a:xfrm>
        </p:spPr>
        <p:txBody>
          <a:bodyPr/>
          <a:lstStyle/>
          <a:p>
            <a:pPr>
              <a:defRPr/>
            </a:pPr>
            <a:r>
              <a:rPr lang="en-US" smtClean="0"/>
              <a:t>March 2016</a:t>
            </a:r>
            <a:endParaRPr lang="en-US"/>
          </a:p>
        </p:txBody>
      </p:sp>
      <p:sp>
        <p:nvSpPr>
          <p:cNvPr id="6" name="Footer Placeholder 5"/>
          <p:cNvSpPr>
            <a:spLocks noGrp="1"/>
          </p:cNvSpPr>
          <p:nvPr>
            <p:ph type="ftr" sz="quarter" idx="12"/>
          </p:nvPr>
        </p:nvSpPr>
        <p:spPr>
          <a:xfrm>
            <a:off x="4378101" y="9001125"/>
            <a:ext cx="1835374" cy="184666"/>
          </a:xfrm>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75</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802.11-16/0225r1</a:t>
            </a:r>
            <a:endParaRPr lang="en-US" sz="1400" smtClean="0"/>
          </a:p>
        </p:txBody>
      </p:sp>
      <p:sp>
        <p:nvSpPr>
          <p:cNvPr id="24579" name="Rectangle 3"/>
          <p:cNvSpPr>
            <a:spLocks noGrp="1" noChangeArrowheads="1"/>
          </p:cNvSpPr>
          <p:nvPr>
            <p:ph type="dt" sz="quarter" idx="1"/>
          </p:nvPr>
        </p:nvSpPr>
        <p:spPr>
          <a:xfrm>
            <a:off x="646114" y="95707"/>
            <a:ext cx="920060"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2016</a:t>
            </a:r>
          </a:p>
        </p:txBody>
      </p:sp>
      <p:sp>
        <p:nvSpPr>
          <p:cNvPr id="24580" name="Rectangle 6"/>
          <p:cNvSpPr>
            <a:spLocks noGrp="1" noChangeArrowheads="1"/>
          </p:cNvSpPr>
          <p:nvPr>
            <p:ph type="ftr" sz="quarter" idx="4"/>
          </p:nvPr>
        </p:nvSpPr>
        <p:spPr>
          <a:xfrm>
            <a:off x="4380024" y="9001125"/>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76</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76</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802.11-16/0225r1</a:t>
            </a:r>
            <a:endParaRPr lang="en-US" sz="1400" smtClean="0"/>
          </a:p>
        </p:txBody>
      </p:sp>
      <p:sp>
        <p:nvSpPr>
          <p:cNvPr id="24579" name="Rectangle 3"/>
          <p:cNvSpPr>
            <a:spLocks noGrp="1" noChangeArrowheads="1"/>
          </p:cNvSpPr>
          <p:nvPr>
            <p:ph type="dt" sz="quarter" idx="1"/>
          </p:nvPr>
        </p:nvSpPr>
        <p:spPr>
          <a:xfrm>
            <a:off x="646114" y="95707"/>
            <a:ext cx="920060"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2016</a:t>
            </a:r>
          </a:p>
        </p:txBody>
      </p:sp>
      <p:sp>
        <p:nvSpPr>
          <p:cNvPr id="24580" name="Rectangle 6"/>
          <p:cNvSpPr>
            <a:spLocks noGrp="1" noChangeArrowheads="1"/>
          </p:cNvSpPr>
          <p:nvPr>
            <p:ph type="ftr" sz="quarter" idx="4"/>
          </p:nvPr>
        </p:nvSpPr>
        <p:spPr>
          <a:xfrm>
            <a:off x="4380024" y="9001125"/>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77</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77</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16850" y="96238"/>
            <a:ext cx="2195858"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802.11-16/0225r1</a:t>
            </a:r>
            <a:endParaRPr lang="en-US" sz="1400" smtClean="0"/>
          </a:p>
        </p:txBody>
      </p:sp>
      <p:sp>
        <p:nvSpPr>
          <p:cNvPr id="28675" name="Rectangle 3"/>
          <p:cNvSpPr>
            <a:spLocks noGrp="1" noChangeArrowheads="1"/>
          </p:cNvSpPr>
          <p:nvPr>
            <p:ph type="dt" sz="quarter" idx="1"/>
          </p:nvPr>
        </p:nvSpPr>
        <p:spPr>
          <a:xfrm>
            <a:off x="646863" y="96238"/>
            <a:ext cx="920060"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2016</a:t>
            </a:r>
          </a:p>
        </p:txBody>
      </p:sp>
      <p:sp>
        <p:nvSpPr>
          <p:cNvPr id="28676" name="Rectangle 6"/>
          <p:cNvSpPr>
            <a:spLocks noGrp="1" noChangeArrowheads="1"/>
          </p:cNvSpPr>
          <p:nvPr>
            <p:ph type="ftr" sz="quarter" idx="4"/>
          </p:nvPr>
        </p:nvSpPr>
        <p:spPr>
          <a:xfrm>
            <a:off x="4379257" y="9000620"/>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8677" name="Rectangle 7"/>
          <p:cNvSpPr>
            <a:spLocks noGrp="1" noChangeArrowheads="1"/>
          </p:cNvSpPr>
          <p:nvPr>
            <p:ph type="sldNum" sz="quarter" idx="5"/>
          </p:nvPr>
        </p:nvSpPr>
        <p:spPr>
          <a:xfrm>
            <a:off x="3279163" y="9000620"/>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B0490C72-9D1F-4F71-BAF4-D65F148C9A45}" type="slidenum">
              <a:rPr lang="en-US" smtClean="0"/>
              <a:pPr>
                <a:defRPr/>
              </a:pPr>
              <a:t>78</a:t>
            </a:fld>
            <a:endParaRPr lang="en-US" smtClean="0"/>
          </a:p>
        </p:txBody>
      </p:sp>
      <p:sp>
        <p:nvSpPr>
          <p:cNvPr id="53254" name="Rectangle 2"/>
          <p:cNvSpPr>
            <a:spLocks noGrp="1" noRot="1" noChangeAspect="1" noChangeArrowheads="1" noTextEdit="1"/>
          </p:cNvSpPr>
          <p:nvPr>
            <p:ph type="sldImg"/>
          </p:nvPr>
        </p:nvSpPr>
        <p:spPr>
          <a:xfrm>
            <a:off x="1114425" y="703263"/>
            <a:ext cx="4629150" cy="3473450"/>
          </a:xfrm>
          <a:ln/>
        </p:spPr>
      </p:sp>
      <p:sp>
        <p:nvSpPr>
          <p:cNvPr id="5325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802.11-16/0225r1</a:t>
            </a:r>
            <a:endParaRPr lang="en-US" smtClean="0"/>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79</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186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8</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2611842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smtClean="0">
                <a:latin typeface="Times New Roman" charset="0"/>
                <a:cs typeface="ＭＳ Ｐゴシック" charset="-128"/>
              </a:rPr>
              <a:t>doc.: IEEE 802.11-16/0225r1</a:t>
            </a:r>
            <a:endParaRPr lang="en-US" altLang="ja-JP">
              <a:latin typeface="Times New Roman" charset="0"/>
              <a:cs typeface="ＭＳ Ｐゴシック" charset="-128"/>
            </a:endParaRP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80</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6479605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81</a:t>
            </a:fld>
            <a:endParaRPr lang="en-US"/>
          </a:p>
        </p:txBody>
      </p:sp>
    </p:spTree>
    <p:extLst>
      <p:ext uri="{BB962C8B-B14F-4D97-AF65-F5344CB8AC3E}">
        <p14:creationId xmlns:p14="http://schemas.microsoft.com/office/powerpoint/2010/main" val="28219436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82</a:t>
            </a:fld>
            <a:endParaRPr lang="en-US"/>
          </a:p>
        </p:txBody>
      </p:sp>
    </p:spTree>
    <p:extLst>
      <p:ext uri="{BB962C8B-B14F-4D97-AF65-F5344CB8AC3E}">
        <p14:creationId xmlns:p14="http://schemas.microsoft.com/office/powerpoint/2010/main" val="19559605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83</a:t>
            </a:fld>
            <a:endParaRPr lang="en-US"/>
          </a:p>
        </p:txBody>
      </p:sp>
    </p:spTree>
    <p:extLst>
      <p:ext uri="{BB962C8B-B14F-4D97-AF65-F5344CB8AC3E}">
        <p14:creationId xmlns:p14="http://schemas.microsoft.com/office/powerpoint/2010/main" val="38768993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84</a:t>
            </a:fld>
            <a:endParaRPr lang="en-US"/>
          </a:p>
        </p:txBody>
      </p:sp>
    </p:spTree>
    <p:extLst>
      <p:ext uri="{BB962C8B-B14F-4D97-AF65-F5344CB8AC3E}">
        <p14:creationId xmlns:p14="http://schemas.microsoft.com/office/powerpoint/2010/main" val="31837776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85</a:t>
            </a:fld>
            <a:endParaRPr lang="en-US"/>
          </a:p>
        </p:txBody>
      </p:sp>
    </p:spTree>
    <p:extLst>
      <p:ext uri="{BB962C8B-B14F-4D97-AF65-F5344CB8AC3E}">
        <p14:creationId xmlns:p14="http://schemas.microsoft.com/office/powerpoint/2010/main" val="34174018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86</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82130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87</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6977079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xfrm>
            <a:off x="1114425" y="703263"/>
            <a:ext cx="4629150" cy="3473450"/>
          </a:xfrm>
          <a:ln/>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723170" lvl="1">
              <a:tabLst>
                <a:tab pos="803357" algn="l"/>
                <a:tab pos="1076587" algn="l"/>
              </a:tabLst>
            </a:pPr>
            <a:endParaRPr lang="en-US" altLang="zh-CN" sz="2000">
              <a:latin typeface="Times New Roman" charset="0"/>
              <a:ea typeface="宋体" charset="0"/>
              <a:cs typeface="宋体" charset="0"/>
            </a:endParaRPr>
          </a:p>
        </p:txBody>
      </p:sp>
      <p:sp>
        <p:nvSpPr>
          <p:cNvPr id="4" name="页眉占位符 3"/>
          <p:cNvSpPr>
            <a:spLocks noGrp="1"/>
          </p:cNvSpPr>
          <p:nvPr>
            <p:ph type="hdr" sz="quarter"/>
          </p:nvPr>
        </p:nvSpPr>
        <p:spPr>
          <a:xfrm>
            <a:off x="4016851" y="96238"/>
            <a:ext cx="2195858" cy="215444"/>
          </a:xfrm>
        </p:spPr>
        <p:txBody>
          <a:bodyPr/>
          <a:lstStyle/>
          <a:p>
            <a:pPr>
              <a:defRPr/>
            </a:pPr>
            <a:r>
              <a:rPr lang="en-US" smtClean="0"/>
              <a:t>doc.: IEEE 802.11-16/0225r1</a:t>
            </a:r>
            <a:endParaRPr lang="en-US"/>
          </a:p>
        </p:txBody>
      </p:sp>
      <p:sp>
        <p:nvSpPr>
          <p:cNvPr id="5" name="日期占位符 4"/>
          <p:cNvSpPr>
            <a:spLocks noGrp="1"/>
          </p:cNvSpPr>
          <p:nvPr>
            <p:ph type="dt" sz="quarter" idx="1"/>
          </p:nvPr>
        </p:nvSpPr>
        <p:spPr>
          <a:xfrm>
            <a:off x="646863" y="96238"/>
            <a:ext cx="916020" cy="215444"/>
          </a:xfrm>
        </p:spPr>
        <p:txBody>
          <a:bodyPr/>
          <a:lstStyle/>
          <a:p>
            <a:pPr>
              <a:defRPr/>
            </a:pPr>
            <a:r>
              <a:rPr lang="en-US" smtClean="0"/>
              <a:t>Month Year</a:t>
            </a:r>
            <a:endParaRPr lang="en-US"/>
          </a:p>
        </p:txBody>
      </p:sp>
      <p:sp>
        <p:nvSpPr>
          <p:cNvPr id="6" name="页脚占位符 5"/>
          <p:cNvSpPr>
            <a:spLocks noGrp="1"/>
          </p:cNvSpPr>
          <p:nvPr>
            <p:ph type="ftr" sz="quarter" idx="4"/>
          </p:nvPr>
        </p:nvSpPr>
        <p:spPr>
          <a:xfrm>
            <a:off x="4097699" y="9000795"/>
            <a:ext cx="2114681" cy="184666"/>
          </a:xfrm>
        </p:spPr>
        <p:txBody>
          <a:bodyPr/>
          <a:lstStyle/>
          <a:p>
            <a:pPr lvl="4">
              <a:defRPr/>
            </a:pPr>
            <a:r>
              <a:rPr lang="en-US"/>
              <a:t>John Doe, Some Company</a:t>
            </a:r>
          </a:p>
        </p:txBody>
      </p:sp>
      <p:sp>
        <p:nvSpPr>
          <p:cNvPr id="7" name="灯片编号占位符 6"/>
          <p:cNvSpPr>
            <a:spLocks noGrp="1"/>
          </p:cNvSpPr>
          <p:nvPr>
            <p:ph type="sldNum" sz="quarter" idx="5"/>
          </p:nvPr>
        </p:nvSpPr>
        <p:spPr>
          <a:xfrm>
            <a:off x="3314391" y="9000795"/>
            <a:ext cx="379912" cy="169277"/>
          </a:xfrm>
        </p:spPr>
        <p:txBody>
          <a:bodyPr/>
          <a:lstStyle>
            <a:lvl1pPr defTabSz="932547" eaLnBrk="0" hangingPunct="0">
              <a:defRPr sz="1100">
                <a:solidFill>
                  <a:schemeClr val="tx1"/>
                </a:solidFill>
                <a:latin typeface="Times New Roman" charset="0"/>
                <a:ea typeface="宋体" charset="0"/>
                <a:cs typeface="宋体" charset="0"/>
              </a:defRPr>
            </a:lvl1pPr>
            <a:lvl2pPr marL="694955" indent="-267291" defTabSz="932547" eaLnBrk="0" hangingPunct="0">
              <a:defRPr sz="1100">
                <a:solidFill>
                  <a:schemeClr val="tx1"/>
                </a:solidFill>
                <a:latin typeface="Times New Roman" charset="0"/>
                <a:ea typeface="宋体" charset="0"/>
                <a:cs typeface="宋体" charset="0"/>
              </a:defRPr>
            </a:lvl2pPr>
            <a:lvl3pPr marL="1069162" indent="-213832" defTabSz="932547" eaLnBrk="0" hangingPunct="0">
              <a:defRPr sz="1100">
                <a:solidFill>
                  <a:schemeClr val="tx1"/>
                </a:solidFill>
                <a:latin typeface="Times New Roman" charset="0"/>
                <a:ea typeface="宋体" charset="0"/>
                <a:cs typeface="宋体" charset="0"/>
              </a:defRPr>
            </a:lvl3pPr>
            <a:lvl4pPr marL="1496827" indent="-213832" defTabSz="932547" eaLnBrk="0" hangingPunct="0">
              <a:defRPr sz="1100">
                <a:solidFill>
                  <a:schemeClr val="tx1"/>
                </a:solidFill>
                <a:latin typeface="Times New Roman" charset="0"/>
                <a:ea typeface="宋体" charset="0"/>
                <a:cs typeface="宋体" charset="0"/>
              </a:defRPr>
            </a:lvl4pPr>
            <a:lvl5pPr marL="1924492" indent="-213832" defTabSz="932547" eaLnBrk="0" hangingPunct="0">
              <a:defRPr sz="1100">
                <a:solidFill>
                  <a:schemeClr val="tx1"/>
                </a:solidFill>
                <a:latin typeface="Times New Roman" charset="0"/>
                <a:ea typeface="宋体" charset="0"/>
                <a:cs typeface="宋体" charset="0"/>
              </a:defRPr>
            </a:lvl5pPr>
            <a:lvl6pPr marL="2352157" indent="-213832" defTabSz="932547" eaLnBrk="0" fontAlgn="base" hangingPunct="0">
              <a:spcBef>
                <a:spcPct val="0"/>
              </a:spcBef>
              <a:spcAft>
                <a:spcPct val="0"/>
              </a:spcAft>
              <a:defRPr sz="1100">
                <a:solidFill>
                  <a:schemeClr val="tx1"/>
                </a:solidFill>
                <a:latin typeface="Times New Roman" charset="0"/>
                <a:ea typeface="宋体" charset="0"/>
                <a:cs typeface="宋体" charset="0"/>
              </a:defRPr>
            </a:lvl6pPr>
            <a:lvl7pPr marL="2779822" indent="-213832" defTabSz="932547" eaLnBrk="0" fontAlgn="base" hangingPunct="0">
              <a:spcBef>
                <a:spcPct val="0"/>
              </a:spcBef>
              <a:spcAft>
                <a:spcPct val="0"/>
              </a:spcAft>
              <a:defRPr sz="1100">
                <a:solidFill>
                  <a:schemeClr val="tx1"/>
                </a:solidFill>
                <a:latin typeface="Times New Roman" charset="0"/>
                <a:ea typeface="宋体" charset="0"/>
                <a:cs typeface="宋体" charset="0"/>
              </a:defRPr>
            </a:lvl7pPr>
            <a:lvl8pPr marL="3207487" indent="-213832" defTabSz="932547" eaLnBrk="0" fontAlgn="base" hangingPunct="0">
              <a:spcBef>
                <a:spcPct val="0"/>
              </a:spcBef>
              <a:spcAft>
                <a:spcPct val="0"/>
              </a:spcAft>
              <a:defRPr sz="1100">
                <a:solidFill>
                  <a:schemeClr val="tx1"/>
                </a:solidFill>
                <a:latin typeface="Times New Roman" charset="0"/>
                <a:ea typeface="宋体" charset="0"/>
                <a:cs typeface="宋体" charset="0"/>
              </a:defRPr>
            </a:lvl8pPr>
            <a:lvl9pPr marL="3635151" indent="-213832" defTabSz="932547" eaLnBrk="0" fontAlgn="base" hangingPunct="0">
              <a:spcBef>
                <a:spcPct val="0"/>
              </a:spcBef>
              <a:spcAft>
                <a:spcPct val="0"/>
              </a:spcAft>
              <a:defRPr sz="1100">
                <a:solidFill>
                  <a:schemeClr val="tx1"/>
                </a:solidFill>
                <a:latin typeface="Times New Roman" charset="0"/>
                <a:ea typeface="宋体" charset="0"/>
                <a:cs typeface="宋体" charset="0"/>
              </a:defRPr>
            </a:lvl9pPr>
          </a:lstStyle>
          <a:p>
            <a:r>
              <a:rPr lang="en-US" altLang="zh-CN"/>
              <a:t>Page </a:t>
            </a:r>
            <a:fld id="{288E0ED7-8F96-714A-B24E-DB94F21819B7}" type="slidenum">
              <a:rPr lang="en-US" altLang="zh-CN"/>
              <a:pPr/>
              <a:t>88</a:t>
            </a:fld>
            <a:endParaRPr lang="en-US" altLang="zh-C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14425" y="703263"/>
            <a:ext cx="4629150" cy="3473450"/>
          </a:xfrm>
          <a:ln/>
        </p:spPr>
      </p:sp>
      <p:sp>
        <p:nvSpPr>
          <p:cNvPr id="15363" name="Notes Placeholder 2"/>
          <p:cNvSpPr>
            <a:spLocks noGrp="1"/>
          </p:cNvSpPr>
          <p:nvPr>
            <p:ph type="body" idx="1"/>
          </p:nvPr>
        </p:nvSpPr>
        <p:spPr>
          <a:noFill/>
          <a:ln/>
        </p:spPr>
        <p:txBody>
          <a:bodyPr/>
          <a:lstStyle/>
          <a:p>
            <a:endParaRPr lang="en-CA" smtClean="0"/>
          </a:p>
        </p:txBody>
      </p:sp>
      <p:sp>
        <p:nvSpPr>
          <p:cNvPr id="15364" name="Header Placeholder 3"/>
          <p:cNvSpPr>
            <a:spLocks noGrp="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5365"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5366"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5367" name="Slide Number Placeholder 6"/>
          <p:cNvSpPr>
            <a:spLocks noGrp="1"/>
          </p:cNvSpPr>
          <p:nvPr>
            <p:ph type="sldNum" sz="quarter" idx="5"/>
          </p:nvPr>
        </p:nvSpPr>
        <p:spPr>
          <a:xfrm>
            <a:off x="3278936" y="9001125"/>
            <a:ext cx="415177" cy="184666"/>
          </a:xfrm>
          <a:noFill/>
        </p:spPr>
        <p:txBody>
          <a:bodyPr/>
          <a:lstStyle/>
          <a:p>
            <a:r>
              <a:rPr lang="en-US" smtClean="0"/>
              <a:t>Page </a:t>
            </a:r>
            <a:fld id="{1C2A2418-DC63-42A1-8EB1-9A89097F5C1F}" type="slidenum">
              <a:rPr lang="en-US" smtClean="0"/>
              <a:pPr/>
              <a:t>89</a:t>
            </a:fld>
            <a:endParaRPr lang="en-US" smtClean="0"/>
          </a:p>
        </p:txBody>
      </p:sp>
    </p:spTree>
    <p:extLst>
      <p:ext uri="{BB962C8B-B14F-4D97-AF65-F5344CB8AC3E}">
        <p14:creationId xmlns:p14="http://schemas.microsoft.com/office/powerpoint/2010/main" val="51264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a:t>
            </a:fld>
            <a:endParaRPr lang="en-US"/>
          </a:p>
        </p:txBody>
      </p:sp>
    </p:spTree>
    <p:extLst>
      <p:ext uri="{BB962C8B-B14F-4D97-AF65-F5344CB8AC3E}">
        <p14:creationId xmlns:p14="http://schemas.microsoft.com/office/powerpoint/2010/main" val="41516719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14425" y="703263"/>
            <a:ext cx="4629150" cy="3473450"/>
          </a:xfrm>
          <a:ln/>
        </p:spPr>
      </p:sp>
      <p:sp>
        <p:nvSpPr>
          <p:cNvPr id="15363" name="Notes Placeholder 2"/>
          <p:cNvSpPr>
            <a:spLocks noGrp="1"/>
          </p:cNvSpPr>
          <p:nvPr>
            <p:ph type="body" idx="1"/>
          </p:nvPr>
        </p:nvSpPr>
        <p:spPr>
          <a:noFill/>
          <a:ln/>
        </p:spPr>
        <p:txBody>
          <a:bodyPr/>
          <a:lstStyle/>
          <a:p>
            <a:endParaRPr lang="en-CA" smtClean="0"/>
          </a:p>
        </p:txBody>
      </p:sp>
      <p:sp>
        <p:nvSpPr>
          <p:cNvPr id="15364" name="Header Placeholder 3"/>
          <p:cNvSpPr>
            <a:spLocks noGrp="1"/>
          </p:cNvSpPr>
          <p:nvPr>
            <p:ph type="hdr" sz="quarter"/>
          </p:nvPr>
        </p:nvSpPr>
        <p:spPr>
          <a:xfrm>
            <a:off x="4027492" y="95706"/>
            <a:ext cx="2185983" cy="215444"/>
          </a:xfrm>
          <a:noFill/>
        </p:spPr>
        <p:txBody>
          <a:bodyPr/>
          <a:lstStyle/>
          <a:p>
            <a:r>
              <a:rPr lang="en-US" smtClean="0"/>
              <a:t>doc.: IEEE 802.11-16/0225r1</a:t>
            </a:r>
            <a:endParaRPr lang="en-US" smtClean="0"/>
          </a:p>
        </p:txBody>
      </p:sp>
      <p:sp>
        <p:nvSpPr>
          <p:cNvPr id="15365"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5366"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5367" name="Slide Number Placeholder 6"/>
          <p:cNvSpPr>
            <a:spLocks noGrp="1"/>
          </p:cNvSpPr>
          <p:nvPr>
            <p:ph type="sldNum" sz="quarter" idx="5"/>
          </p:nvPr>
        </p:nvSpPr>
        <p:spPr>
          <a:xfrm>
            <a:off x="3278936" y="9001125"/>
            <a:ext cx="415177" cy="184666"/>
          </a:xfrm>
          <a:noFill/>
        </p:spPr>
        <p:txBody>
          <a:bodyPr/>
          <a:lstStyle/>
          <a:p>
            <a:r>
              <a:rPr lang="en-US" smtClean="0"/>
              <a:t>Page </a:t>
            </a:r>
            <a:fld id="{1C2A2418-DC63-42A1-8EB1-9A89097F5C1F}" type="slidenum">
              <a:rPr lang="en-US" smtClean="0"/>
              <a:pPr/>
              <a:t>90</a:t>
            </a:fld>
            <a:endParaRPr lang="en-US" smtClean="0"/>
          </a:p>
        </p:txBody>
      </p:sp>
    </p:spTree>
    <p:extLst>
      <p:ext uri="{BB962C8B-B14F-4D97-AF65-F5344CB8AC3E}">
        <p14:creationId xmlns:p14="http://schemas.microsoft.com/office/powerpoint/2010/main" val="5126491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91</a:t>
            </a:fld>
            <a:endParaRPr lang="en-US"/>
          </a:p>
        </p:txBody>
      </p:sp>
    </p:spTree>
    <p:extLst>
      <p:ext uri="{BB962C8B-B14F-4D97-AF65-F5344CB8AC3E}">
        <p14:creationId xmlns:p14="http://schemas.microsoft.com/office/powerpoint/2010/main" val="5886922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92</a:t>
            </a:fld>
            <a:endParaRPr lang="en-US"/>
          </a:p>
        </p:txBody>
      </p:sp>
    </p:spTree>
    <p:extLst>
      <p:ext uri="{BB962C8B-B14F-4D97-AF65-F5344CB8AC3E}">
        <p14:creationId xmlns:p14="http://schemas.microsoft.com/office/powerpoint/2010/main" val="19246265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93</a:t>
            </a:fld>
            <a:endParaRPr lang="en-US"/>
          </a:p>
        </p:txBody>
      </p:sp>
    </p:spTree>
    <p:extLst>
      <p:ext uri="{BB962C8B-B14F-4D97-AF65-F5344CB8AC3E}">
        <p14:creationId xmlns:p14="http://schemas.microsoft.com/office/powerpoint/2010/main" val="10128041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94</a:t>
            </a:fld>
            <a:endParaRPr lang="en-US"/>
          </a:p>
        </p:txBody>
      </p:sp>
    </p:spTree>
    <p:extLst>
      <p:ext uri="{BB962C8B-B14F-4D97-AF65-F5344CB8AC3E}">
        <p14:creationId xmlns:p14="http://schemas.microsoft.com/office/powerpoint/2010/main" val="31669696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802.11-16/0225r1</a:t>
            </a:r>
            <a:endParaRPr lang="en-US"/>
          </a:p>
        </p:txBody>
      </p:sp>
      <p:sp>
        <p:nvSpPr>
          <p:cNvPr id="5" name="Date Placeholder 4"/>
          <p:cNvSpPr>
            <a:spLocks noGrp="1"/>
          </p:cNvSpPr>
          <p:nvPr>
            <p:ph type="dt" idx="11"/>
          </p:nvPr>
        </p:nvSpPr>
        <p:spPr/>
        <p:txBody>
          <a:bodyPr/>
          <a:lstStyle/>
          <a:p>
            <a:pPr>
              <a:defRPr/>
            </a:pPr>
            <a:r>
              <a:rPr lang="en-US" smtClean="0"/>
              <a:t>March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95</a:t>
            </a:fld>
            <a:endParaRPr lang="en-US"/>
          </a:p>
        </p:txBody>
      </p:sp>
    </p:spTree>
    <p:extLst>
      <p:ext uri="{BB962C8B-B14F-4D97-AF65-F5344CB8AC3E}">
        <p14:creationId xmlns:p14="http://schemas.microsoft.com/office/powerpoint/2010/main" val="38677171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107386" y="95706"/>
            <a:ext cx="2106089" cy="215444"/>
          </a:xfrm>
          <a:noFill/>
        </p:spPr>
        <p:txBody>
          <a:bodyPr/>
          <a:lstStyle/>
          <a:p>
            <a:r>
              <a:rPr lang="hr-HR" smtClean="0"/>
              <a:t>doc.: IEEE 802.11-16/0225r1</a:t>
            </a:r>
            <a:endParaRPr lang="en-US" smtClean="0"/>
          </a:p>
        </p:txBody>
      </p:sp>
      <p:sp>
        <p:nvSpPr>
          <p:cNvPr id="19459" name="Rectangle 3"/>
          <p:cNvSpPr>
            <a:spLocks noGrp="1" noChangeArrowheads="1"/>
          </p:cNvSpPr>
          <p:nvPr>
            <p:ph type="dt" sz="quarter" idx="1"/>
          </p:nvPr>
        </p:nvSpPr>
        <p:spPr>
          <a:xfrm>
            <a:off x="646113" y="95706"/>
            <a:ext cx="920060" cy="215444"/>
          </a:xfrm>
          <a:noFill/>
        </p:spPr>
        <p:txBody>
          <a:bodyPr/>
          <a:lstStyle/>
          <a:p>
            <a:r>
              <a:rPr lang="en-US" smtClean="0"/>
              <a:t>March 2016</a:t>
            </a:r>
          </a:p>
        </p:txBody>
      </p:sp>
      <p:sp>
        <p:nvSpPr>
          <p:cNvPr id="19460"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96</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107386" y="95706"/>
            <a:ext cx="2106089" cy="215444"/>
          </a:xfrm>
          <a:noFill/>
        </p:spPr>
        <p:txBody>
          <a:bodyPr/>
          <a:lstStyle/>
          <a:p>
            <a:r>
              <a:rPr lang="hr-HR" smtClean="0"/>
              <a:t>doc.: IEEE 802.11-16/0225r1</a:t>
            </a:r>
            <a:endParaRPr lang="en-US" smtClean="0"/>
          </a:p>
        </p:txBody>
      </p:sp>
      <p:sp>
        <p:nvSpPr>
          <p:cNvPr id="20483" name="Rectangle 3"/>
          <p:cNvSpPr>
            <a:spLocks noGrp="1" noChangeArrowheads="1"/>
          </p:cNvSpPr>
          <p:nvPr>
            <p:ph type="dt" sz="quarter" idx="1"/>
          </p:nvPr>
        </p:nvSpPr>
        <p:spPr>
          <a:xfrm>
            <a:off x="646113" y="95706"/>
            <a:ext cx="920060" cy="215444"/>
          </a:xfrm>
          <a:noFill/>
        </p:spPr>
        <p:txBody>
          <a:bodyPr/>
          <a:lstStyle/>
          <a:p>
            <a:r>
              <a:rPr lang="en-US" smtClean="0"/>
              <a:t>March 2016</a:t>
            </a:r>
          </a:p>
        </p:txBody>
      </p:sp>
      <p:sp>
        <p:nvSpPr>
          <p:cNvPr id="20484"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97</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802.11-16/0225r1</a:t>
            </a:r>
            <a:endParaRPr lang="en-US"/>
          </a:p>
        </p:txBody>
      </p:sp>
      <p:sp>
        <p:nvSpPr>
          <p:cNvPr id="5" name="Rectangle 3"/>
          <p:cNvSpPr>
            <a:spLocks noGrp="1" noChangeArrowheads="1"/>
          </p:cNvSpPr>
          <p:nvPr>
            <p:ph type="dt"/>
          </p:nvPr>
        </p:nvSpPr>
        <p:spPr>
          <a:xfrm>
            <a:off x="646113" y="95706"/>
            <a:ext cx="920060" cy="215444"/>
          </a:xfrm>
          <a:ln/>
        </p:spPr>
        <p:txBody>
          <a:bodyPr/>
          <a:lstStyle/>
          <a:p>
            <a:r>
              <a:rPr lang="en-US" smtClean="0"/>
              <a:t>March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98</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107386" y="95706"/>
            <a:ext cx="2106089" cy="215444"/>
          </a:xfrm>
          <a:ln/>
        </p:spPr>
        <p:txBody>
          <a:bodyPr/>
          <a:lstStyle/>
          <a:p>
            <a:r>
              <a:rPr lang="hr-HR" smtClean="0"/>
              <a:t>doc.: IEEE 802.11-16/0225r1</a:t>
            </a:r>
            <a:endParaRPr lang="en-US"/>
          </a:p>
        </p:txBody>
      </p:sp>
      <p:sp>
        <p:nvSpPr>
          <p:cNvPr id="5" name="Rectangle 3"/>
          <p:cNvSpPr>
            <a:spLocks noGrp="1" noChangeArrowheads="1"/>
          </p:cNvSpPr>
          <p:nvPr>
            <p:ph type="dt"/>
          </p:nvPr>
        </p:nvSpPr>
        <p:spPr>
          <a:xfrm>
            <a:off x="646113" y="95706"/>
            <a:ext cx="920060" cy="215444"/>
          </a:xfrm>
          <a:ln/>
        </p:spPr>
        <p:txBody>
          <a:bodyPr/>
          <a:lstStyle/>
          <a:p>
            <a:r>
              <a:rPr lang="en-US" smtClean="0"/>
              <a:t>March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99</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smtClean="0"/>
              <a:t>March 2016</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721912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a:xfrm>
            <a:off x="444500" y="6356350"/>
            <a:ext cx="358775" cy="365125"/>
          </a:xfrm>
          <a:prstGeom prst="rect">
            <a:avLst/>
          </a:prstGeom>
        </p:spPr>
        <p:txBody>
          <a:bodyPr/>
          <a:lstStyle>
            <a:lvl1pPr>
              <a:defRPr/>
            </a:lvl1pPr>
          </a:lstStyle>
          <a:p>
            <a:pPr>
              <a:defRPr/>
            </a:pPr>
            <a:fld id="{742CE1F0-28BF-A844-9B91-A150FCA372DE}" type="slidenum">
              <a:rPr lang="en-US"/>
              <a:pPr>
                <a:defRPr/>
              </a:pPr>
              <a:t>‹#›</a:t>
            </a:fld>
            <a:endParaRPr lang="en-US" dirty="0"/>
          </a:p>
        </p:txBody>
      </p:sp>
    </p:spTree>
    <p:extLst>
      <p:ext uri="{BB962C8B-B14F-4D97-AF65-F5344CB8AC3E}">
        <p14:creationId xmlns:p14="http://schemas.microsoft.com/office/powerpoint/2010/main" val="1533581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block - with 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44500" y="6356350"/>
            <a:ext cx="358775" cy="365125"/>
          </a:xfrm>
          <a:prstGeom prst="rect">
            <a:avLst/>
          </a:prstGeom>
        </p:spPr>
        <p:txBody>
          <a:bodyPr/>
          <a:lstStyle/>
          <a:p>
            <a:fld id="{3A84E775-964C-4E26-9544-B4306DDECE36}" type="slidenum">
              <a:rPr lang="en-US" smtClean="0"/>
              <a:t>‹#›</a:t>
            </a:fld>
            <a:endParaRPr lang="en-US"/>
          </a:p>
        </p:txBody>
      </p:sp>
      <p:sp>
        <p:nvSpPr>
          <p:cNvPr id="2" name="Title 1"/>
          <p:cNvSpPr>
            <a:spLocks noGrp="1"/>
          </p:cNvSpPr>
          <p:nvPr>
            <p:ph type="title"/>
          </p:nvPr>
        </p:nvSpPr>
        <p:spPr>
          <a:xfrm>
            <a:off x="457200" y="274639"/>
            <a:ext cx="8229600" cy="842381"/>
          </a:xfrm>
          <a:prstGeom prst="rect">
            <a:avLst/>
          </a:prstGeom>
        </p:spPr>
        <p:txBody>
          <a:bodyPr vert="horz" lIns="68580" tIns="34290" rIns="68580" bIns="34290"/>
          <a:lstStyle>
            <a:lvl1pPr>
              <a:defRPr b="1" i="0">
                <a:latin typeface="Calibri"/>
                <a:cs typeface="Calibri"/>
              </a:defRPr>
            </a:lvl1pPr>
          </a:lstStyle>
          <a:p>
            <a:r>
              <a:rPr lang="en-US"/>
              <a:t>Click to edit Master title style</a:t>
            </a:r>
          </a:p>
        </p:txBody>
      </p:sp>
      <p:sp>
        <p:nvSpPr>
          <p:cNvPr id="4" name="Content Placeholder 3"/>
          <p:cNvSpPr>
            <a:spLocks noGrp="1"/>
          </p:cNvSpPr>
          <p:nvPr>
            <p:ph sz="quarter" idx="13"/>
          </p:nvPr>
        </p:nvSpPr>
        <p:spPr>
          <a:xfrm>
            <a:off x="453629" y="1239433"/>
            <a:ext cx="8245078" cy="4705756"/>
          </a:xfrm>
          <a:prstGeom prst="rect">
            <a:avLst/>
          </a:prstGeom>
        </p:spPr>
        <p:txBody>
          <a:bodyPr vert="horz"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1"/>
            <a:ext cx="2895600" cy="365125"/>
          </a:xfrm>
          <a:prstGeom prst="rect">
            <a:avLst/>
          </a:prstGeom>
        </p:spPr>
        <p:txBody>
          <a:bodyPr vert="horz" lIns="68580" tIns="34290" rIns="68580" bIns="34290" rtlCol="0" anchor="ctr"/>
          <a:lstStyle>
            <a:lvl1pPr marL="0" marR="0" indent="0" algn="ctr" defTabSz="685800" rtl="0" eaLnBrk="1" fontAlgn="auto" latinLnBrk="0" hangingPunct="1">
              <a:lnSpc>
                <a:spcPct val="100000"/>
              </a:lnSpc>
              <a:spcBef>
                <a:spcPts val="0"/>
              </a:spcBef>
              <a:spcAft>
                <a:spcPts val="0"/>
              </a:spcAft>
              <a:buClrTx/>
              <a:buSzTx/>
              <a:buFontTx/>
              <a:buNone/>
              <a:tabLst/>
              <a:defRPr sz="800" b="0" i="0">
                <a:solidFill>
                  <a:srgbClr val="FFFFFF"/>
                </a:solidFill>
                <a:latin typeface="Calibri Light"/>
                <a:cs typeface="Calibri Light"/>
              </a:defRPr>
            </a:lvl1pPr>
          </a:lstStyle>
          <a:p>
            <a:r>
              <a:rPr lang="en-US" smtClean="0"/>
              <a:t>Adrian Stephens, Intel Corporation</a:t>
            </a:r>
            <a:endParaRPr lang="en-US"/>
          </a:p>
        </p:txBody>
      </p:sp>
    </p:spTree>
    <p:extLst>
      <p:ext uri="{BB962C8B-B14F-4D97-AF65-F5344CB8AC3E}">
        <p14:creationId xmlns:p14="http://schemas.microsoft.com/office/powerpoint/2010/main" val="1991465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Slide </a:t>
            </a:r>
            <a:fld id="{0A3E2874-852B-40F2-A72B-30C3B22A2F27}" type="slidenum">
              <a:rPr lang="en-US"/>
              <a:pPr>
                <a:defRPr/>
              </a:pPr>
              <a:t>‹#›</a:t>
            </a:fld>
            <a:endParaRPr lang="en-US" dirty="0"/>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March 2016</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802.11-16/0225r1</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Microsoft_Word_97_-_2003_Document12.doc"/></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Microsoft_Word_97_-_2003_Document13.doc"/></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mentor.ieee.org/802.11/dcn/15/11-15-0132-07-00ax-spec-framework.docx" TargetMode="External"/><Relationship Id="rId7" Type="http://schemas.openxmlformats.org/officeDocument/2006/relationships/hyperlink" Target="https://mentor.ieee.org/802.11/dcn/14/11-14-1009-02-00ax-proposed-802-11ax-functional-requirements.doc"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hyperlink" Target="https://mentor.ieee.org/802.11/dcn/14/11-14-0882-04-00ax-tgax-channel-model-document.docx" TargetMode="External"/><Relationship Id="rId5" Type="http://schemas.openxmlformats.org/officeDocument/2006/relationships/hyperlink" Target="https://mentor.ieee.org/802.11/dcn/14/11-14-0980-14-00ax-simulation-scenarios.docx" TargetMode="External"/><Relationship Id="rId4" Type="http://schemas.openxmlformats.org/officeDocument/2006/relationships/hyperlink" Target="https://mentor.ieee.org/802.11/dcn/14/11-14-0571-10-00ax-evaluation-methodology.docx"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mentor.ieee.org/802.11/dcn/16/11-16-0235-07-00ax-tgax-march-2016-meeting-agenda.pptx"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mentor.ieee.org/802.11/dcn/16/11-16-0024-01-00ax-proposed-draft-specification.docx"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Microsoft_Word_97_-_2003_Document14.doc"/></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Microsoft_Word_97_-_2003_Document15.doc"/></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Microsoft_Word_97_-_2003_Document16.doc"/></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mentor.ieee.org/802.11/dcn/15/11-15-1446-12-lrlp-lrlp-output-report-draft.docx"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Microsoft_Word_97_-_2003_Document17.doc"/></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hyperlink" Target="https://www.ietf.org/internet-drafts/draft-kivinen-802-15-ie-00.txt" TargetMode="External"/><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hyperlink" Target="https://mentor.ieee.org/802.15/dcn/16/15-16-0185-01-hrrc-performance-evaluation-of-millimeter-wave-based-communication-system-in-subway-tunnels.pptx" TargetMode="External"/><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Microsoft_Word_97_-_2003_Document18.doc"/></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8/dcn/16/18-16-0016-01-0000-ofcom-future-spectrum-requirements.pptx" TargetMode="External"/><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Microsoft_Word_97_-_2003_Document19.doc"/></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6/11-16-0236-03-0arc-arc-sc-agenda-mar-2016.p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www.usatoday.com/story/tech/2013/12/01/amazon-bezos-drone-delivery/3799021/&amp;ei=gopkVeDVG_HbsATxxoHgDQ&amp;bvm=bv.93990622,d.ZGU&amp;psig=AFQjCNGhV4mzu74kVA7UnlePzohNeURlCw&amp;ust=1432738782698528" TargetMode="External"/><Relationship Id="rId13" Type="http://schemas.openxmlformats.org/officeDocument/2006/relationships/image" Target="../media/image32.jpeg"/><Relationship Id="rId3" Type="http://schemas.openxmlformats.org/officeDocument/2006/relationships/image" Target="../media/image25.png"/><Relationship Id="rId7" Type="http://schemas.openxmlformats.org/officeDocument/2006/relationships/image" Target="../media/image28.jpeg"/><Relationship Id="rId12" Type="http://schemas.openxmlformats.org/officeDocument/2006/relationships/hyperlink" Target="http://www.google.co.uk/url?sa=i&amp;rct=j&amp;q=&amp;esrc=s&amp;frm=1&amp;source=images&amp;cd=&amp;cad=rja&amp;uact=8&amp;ved=0CAcQjRw&amp;url=http://gizmodo.com/5819701/tactile-pixels-will-make-it-easy-to-read-braille-on-touchscreens&amp;ei=NFPbVKOrHdHsaPf7gdAL&amp;bvm=bv.85761416,d.d2s&amp;psig=AFQjCNEZ0UFRbIrTZQ43Ij-FWw6lLr3PyQ&amp;ust=1423746185566616" TargetMode="External"/><Relationship Id="rId2" Type="http://schemas.openxmlformats.org/officeDocument/2006/relationships/notesSlide" Target="../notesSlides/notesSlide160.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image" Target="../media/image26.jpeg"/><Relationship Id="rId15" Type="http://schemas.openxmlformats.org/officeDocument/2006/relationships/image" Target="../media/image33.jpeg"/><Relationship Id="rId10" Type="http://schemas.openxmlformats.org/officeDocument/2006/relationships/image" Target="../media/image30.png"/><Relationship Id="rId4" Type="http://schemas.openxmlformats.org/officeDocument/2006/relationships/hyperlink" Target="http://www.google.co.uk/url?sa=i&amp;rct=j&amp;q=&amp;esrc=s&amp;frm=1&amp;source=images&amp;cd=&amp;cad=rja&amp;uact=8&amp;ved=0CAcQjRw&amp;url=http://www.ima.umn.edu/2008-2009/PUB1.22.09/&amp;ei=VolkVdb5J9D_sATx74D4BA&amp;bvm=bv.93990622,d.cWc&amp;psig=AFQjCNHRKSC0L-5Gevi9JxmWCI1iBItygw&amp;ust=1432738381151784" TargetMode="External"/><Relationship Id="rId9" Type="http://schemas.openxmlformats.org/officeDocument/2006/relationships/image" Target="../media/image29.jpeg"/><Relationship Id="rId14" Type="http://schemas.openxmlformats.org/officeDocument/2006/relationships/hyperlink" Target="http://www.google.co.uk/url?sa=i&amp;rct=j&amp;q=&amp;esrc=s&amp;frm=1&amp;source=images&amp;cd=&amp;cad=rja&amp;uact=8&amp;ved=0CAcQjRw&amp;url=http://www.nicolas-denis.net/robotique-et-economie-pour-le-meilleur-et-le-plus-complique/&amp;ei=f8duVbmHIYq07gbsqoKACw&amp;bvm=bv.94911696,d.ZGU&amp;psig=AFQjCNHILNrU4CWcvQY_GZ9CpZo4c2n2YA&amp;ust=1433409720668221" TargetMode="Externa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www.mondoudinese.it/2014/12/inter-udinese-il-semaforo/&amp;ei=FU_sVO_iI6fp7Abm3IHgAQ&amp;bvm=bv.86475890,d.ZGU&amp;psig=AFQjCNGf9yVBtIj0oBCXlk4bp5AzBXofXg&amp;ust=1424859275913393" TargetMode="External"/><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2.emf"/><Relationship Id="rId4" Type="http://schemas.openxmlformats.org/officeDocument/2006/relationships/oleObject" Target="../embeddings/Microsoft_Word_97_-_2003_Document20.doc"/></Relationships>
</file>

<file path=ppt/slides/_rels/slide207.xml.rels><?xml version="1.0" encoding="UTF-8" standalone="yes"?>
<Relationships xmlns="http://schemas.openxmlformats.org/package/2006/relationships"><Relationship Id="rId3" Type="http://schemas.openxmlformats.org/officeDocument/2006/relationships/hyperlink" Target="https://mentor.ieee.org/802.19/dcn/16/19-16-0037-08-0000-laa-comments.docx" TargetMode="External"/><Relationship Id="rId2" Type="http://schemas.openxmlformats.org/officeDocument/2006/relationships/notesSlide" Target="../notesSlides/notesSlide207.xml"/><Relationship Id="rId1" Type="http://schemas.openxmlformats.org/officeDocument/2006/relationships/slideLayout" Target="../slideLayouts/slideLayout2.xml"/><Relationship Id="rId5" Type="http://schemas.openxmlformats.org/officeDocument/2006/relationships/hyperlink" Target="https://mentor.ieee.org/802.19/dcn/16/19-16-0061-00-Auto-automotive-environment-interference-evaluation-proposal.pptx" TargetMode="External"/><Relationship Id="rId4" Type="http://schemas.openxmlformats.org/officeDocument/2006/relationships/hyperlink" Target="https://mentor.ieee.org/802.19/dcn/16/19-16-0056-01-Auto-press-release-draft-1-0.docx" TargetMode="Externa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9.emf"/><Relationship Id="rId4" Type="http://schemas.openxmlformats.org/officeDocument/2006/relationships/oleObject" Target="../embeddings/Microsoft_Word_97_-_2003_Document21.doc"/></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ieee802.org/3/bt/P802d3bt_5Criteria.pdf" TargetMode="External"/><Relationship Id="rId13" Type="http://schemas.openxmlformats.org/officeDocument/2006/relationships/hyperlink" Target="https://mentor.ieee.org/802.15/dcn/15/15-15-0760-07-0llc-802-15-12-par-draft.pdf" TargetMode="External"/><Relationship Id="rId18" Type="http://schemas.openxmlformats.org/officeDocument/2006/relationships/hyperlink" Target="https://mentor.ieee.org/802.16/dcn/16/16-0013-01.docx" TargetMode="External"/><Relationship Id="rId3" Type="http://schemas.openxmlformats.org/officeDocument/2006/relationships/hyperlink" Target="http://www.ieee802.org/1/files/public/docs2016/cr-draft-PAR-0216-v01.pdf" TargetMode="External"/><Relationship Id="rId7" Type="http://schemas.openxmlformats.org/officeDocument/2006/relationships/hyperlink" Target="http://ieee802.org/3/bt/P802_3bt_PAR_Jan_21_16.pdf" TargetMode="External"/><Relationship Id="rId12" Type="http://schemas.openxmlformats.org/officeDocument/2006/relationships/hyperlink" Target="http://ieee802.org/3/50G/public/CSD_50G_NGOATH_01_0116.pdf" TargetMode="External"/><Relationship Id="rId17" Type="http://schemas.openxmlformats.org/officeDocument/2006/relationships/hyperlink" Target="https://mentor.ieee.org/802.16/dcn/16/16-0012-01.docx" TargetMode="External"/><Relationship Id="rId2" Type="http://schemas.openxmlformats.org/officeDocument/2006/relationships/notesSlide" Target="../notesSlides/notesSlide21.xml"/><Relationship Id="rId16" Type="http://schemas.openxmlformats.org/officeDocument/2006/relationships/hyperlink" Target="https://mentor.ieee.org/802.15/dcn/16/15-16-0131-00-0000-15-4v-regional-sub-ghz-csd-draft.docx" TargetMode="External"/><Relationship Id="rId1" Type="http://schemas.openxmlformats.org/officeDocument/2006/relationships/slideLayout" Target="../slideLayouts/slideLayout2.xml"/><Relationship Id="rId6" Type="http://schemas.openxmlformats.org/officeDocument/2006/relationships/hyperlink" Target="http://www.ieee802.org/3/50G/public/NGAOTH_802d3bs_CSD_modification_0116.pdf" TargetMode="External"/><Relationship Id="rId11" Type="http://schemas.openxmlformats.org/officeDocument/2006/relationships/hyperlink" Target="http://ieee802.org/3/50G/public/50G_NGOATH_PAR_0116.pdf" TargetMode="External"/><Relationship Id="rId5" Type="http://schemas.openxmlformats.org/officeDocument/2006/relationships/hyperlink" Target="http://www.ieee802.org/3/50G/public/NGAOTH_802d3bs_PAR_modification_0116.pdf" TargetMode="External"/><Relationship Id="rId15" Type="http://schemas.openxmlformats.org/officeDocument/2006/relationships/hyperlink" Target="https://mentor.ieee.org/802.15/dcn/16/15-16-0130-01-0000-p802-15-4v-par-regional-sub-ghz-draft.pdf" TargetMode="External"/><Relationship Id="rId10" Type="http://schemas.openxmlformats.org/officeDocument/2006/relationships/hyperlink" Target="http://ieee802.org/3/25GSMF/lewis_25gsmf_02b_0116.pdf" TargetMode="External"/><Relationship Id="rId4" Type="http://schemas.openxmlformats.org/officeDocument/2006/relationships/hyperlink" Target="http://www.ieee802.org/1/files/public/docs2016/cr-draft-CSD-0216-v01.pdf" TargetMode="External"/><Relationship Id="rId9" Type="http://schemas.openxmlformats.org/officeDocument/2006/relationships/hyperlink" Target="http://ieee802.org/3/25GSMF/law_25gsmf_01_0116.pdf" TargetMode="External"/><Relationship Id="rId14" Type="http://schemas.openxmlformats.org/officeDocument/2006/relationships/hyperlink" Target="https://mentor.ieee.org/802.15/dcn/15/15-15-0768-06-0llc-802-15-12-draft-csd.docx" TargetMode="External"/></Relationships>
</file>

<file path=ppt/slides/_rels/slide210.xml.rels><?xml version="1.0" encoding="UTF-8" standalone="yes"?>
<Relationships xmlns="http://schemas.openxmlformats.org/package/2006/relationships"><Relationship Id="rId3" Type="http://schemas.openxmlformats.org/officeDocument/2006/relationships/hyperlink" Target="https://mentor.ieee.org/802.21/dcn/16/21-16-0008-04-SAUC-lb9-comments-and-resolution.xls" TargetMode="External"/><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hyperlink" Target="https://mentor.ieee.org/802.21/dcn/16/21-16-0009-05-REVP-lb8-comments-and-resolution.xlsx" TargetMode="External"/><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21/documents" TargetMode="External"/><Relationship Id="rId2" Type="http://schemas.openxmlformats.org/officeDocument/2006/relationships/notesSlide" Target="../notesSlides/notesSlide212.xml"/><Relationship Id="rId1" Type="http://schemas.openxmlformats.org/officeDocument/2006/relationships/slideLayout" Target="../slideLayouts/slideLayout7.xml"/><Relationship Id="rId4" Type="http://schemas.openxmlformats.org/officeDocument/2006/relationships/hyperlink" Target="http://www.ieee802.org/21" TargetMode="Externa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0.emf"/><Relationship Id="rId4" Type="http://schemas.openxmlformats.org/officeDocument/2006/relationships/oleObject" Target="../embeddings/Microsoft_Word_97_-_2003_Document22.doc"/></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24/dcn/16/24-16-0007-00-0000-march-2016-agenda.xlsx" TargetMode="External"/><Relationship Id="rId2" Type="http://schemas.openxmlformats.org/officeDocument/2006/relationships/notesSlide" Target="../notesSlides/notesSlide214.xml"/><Relationship Id="rId1" Type="http://schemas.openxmlformats.org/officeDocument/2006/relationships/slideLayout" Target="../slideLayouts/slideLayout2.xml"/><Relationship Id="rId5" Type="http://schemas.openxmlformats.org/officeDocument/2006/relationships/hyperlink" Target="https://mentor.ieee.org/802.24/dcn/16/24-16-0010-00-0000-minutes-march-2016.pdf" TargetMode="External"/><Relationship Id="rId4" Type="http://schemas.openxmlformats.org/officeDocument/2006/relationships/hyperlink" Target="https://mentor.ieee.org/802.24/dcn/16/24-16-0013-00-0000-march-2016-closing-report.pptxhttps:/mentor.ieee.org/802.24/dcn/15/24-15-0040-00-0000-november-2015-closing-report.pptx" TargetMode="External"/></Relationships>
</file>

<file path=ppt/slides/_rels/slide215.xml.rels><?xml version="1.0" encoding="UTF-8" standalone="yes"?>
<Relationships xmlns="http://schemas.openxmlformats.org/package/2006/relationships"><Relationship Id="rId3" Type="http://schemas.openxmlformats.org/officeDocument/2006/relationships/hyperlink" Target="https://mentor.ieee.org/802.24/dcn/15/24-15-0029-05-sgtg-sub-1-ghz-white-paper-draft.docxhttps:/mentor.ieee.org/802.24/dcn/15/24-15-0029-03-sgtg-sub-1-ghz-white-paper-draft.docxhttps:/mentor.ieee.org/802.24/dcn/15/24-15-0029-02-sgtg-sub-1-ghz-white-paper-draft.docx" TargetMode="External"/><Relationship Id="rId2" Type="http://schemas.openxmlformats.org/officeDocument/2006/relationships/notesSlide" Target="../notesSlides/notesSlide215.xml"/><Relationship Id="rId1" Type="http://schemas.openxmlformats.org/officeDocument/2006/relationships/slideLayout" Target="../slideLayouts/slideLayout2.xml"/><Relationship Id="rId4" Type="http://schemas.openxmlformats.org/officeDocument/2006/relationships/hyperlink" Target="https://mentor.ieee.org/802.24/dcn/16/24-16-0012-00-IoTg-ieee-802-24-2-liaison-activity-report.pdfhttps:/mentor.ieee.org/802.24/dcn/16/24-16-0006-00-IoTg-iot-liaison-activity-report-0116.pdf" TargetMode="External"/></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1.emf"/><Relationship Id="rId4" Type="http://schemas.openxmlformats.org/officeDocument/2006/relationships/oleObject" Target="../embeddings/Microsoft_Word_97_-_2003_Document23.doc"/></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217.xml"/><Relationship Id="rId1" Type="http://schemas.openxmlformats.org/officeDocument/2006/relationships/slideLayout" Target="../slideLayouts/slideLayout2.xml"/><Relationship Id="rId6" Type="http://schemas.openxmlformats.org/officeDocument/2006/relationships/hyperlink" Target="https://development.standards.ieee.org/get-file/P802.1CF.pdf?t=81644900003" TargetMode="External"/><Relationship Id="rId5" Type="http://schemas.openxmlformats.org/officeDocument/2006/relationships/hyperlink" Target="http://www.ieee802.org/1/files/private/cf-drafts/d0/802-1cf-d0-0.pdf" TargetMode="External"/><Relationship Id="rId4" Type="http://schemas.openxmlformats.org/officeDocument/2006/relationships/hyperlink" Target="https://mentor.ieee.org/omniran/documents" TargetMode="Externa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2.emf"/><Relationship Id="rId4" Type="http://schemas.openxmlformats.org/officeDocument/2006/relationships/oleObject" Target="../embeddings/Microsoft_Word_97_-_2003_Document24.doc"/></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6.emf"/><Relationship Id="rId4" Type="http://schemas.openxmlformats.org/officeDocument/2006/relationships/oleObject" Target="../embeddings/Microsoft_Word_97_-_2003_Document25.doc"/></Relationships>
</file>

<file path=ppt/slides/_rels/slide2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ieee802.org/1/files/public/docs2016/cr-draft-PAR-0216-v01.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ieee802.org/1/files/public/docs2016/cr-draft-CSD-0216-v01.pdf" TargetMode="External"/></Relationships>
</file>

<file path=ppt/slides/_rels/slide2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0.xml"/><Relationship Id="rId1" Type="http://schemas.openxmlformats.org/officeDocument/2006/relationships/slideLayout" Target="../slideLayouts/slideLayout14.xml"/></Relationships>
</file>

<file path=ppt/slides/_rels/slide2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1.xml"/><Relationship Id="rId1" Type="http://schemas.openxmlformats.org/officeDocument/2006/relationships/slideLayout" Target="../slideLayouts/slideLayout15.xml"/><Relationship Id="rId4" Type="http://schemas.openxmlformats.org/officeDocument/2006/relationships/image" Target="../media/image50.emf"/></Relationships>
</file>

<file path=ppt/slides/_rels/slide24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4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4.xml"/></Relationships>
</file>

<file path=ppt/slides/_rels/slide246.xml.rels><?xml version="1.0" encoding="UTF-8" standalone="yes"?>
<Relationships xmlns="http://schemas.openxmlformats.org/package/2006/relationships"><Relationship Id="rId3" Type="http://schemas.openxmlformats.org/officeDocument/2006/relationships/hyperlink" Target="https://mentor.ieee.org/privecsg/documents" TargetMode="External"/><Relationship Id="rId2" Type="http://schemas.openxmlformats.org/officeDocument/2006/relationships/notesSlide" Target="../notesSlides/notesSlide246.xml"/><Relationship Id="rId1" Type="http://schemas.openxmlformats.org/officeDocument/2006/relationships/slideLayout" Target="../slideLayouts/slideLayout14.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60.emf"/><Relationship Id="rId4" Type="http://schemas.openxmlformats.org/officeDocument/2006/relationships/oleObject" Target="../embeddings/Microsoft_Word_97_-_2003_Document26.doc"/></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ieee802.org/1/files/public/docs2016/cr-draft-PAR-0216-v0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ieee802.org/1/files/public/docs2016/cr-draft-CSD-0216-v01.pdf" TargetMode="Externa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3.xml"/><Relationship Id="rId1" Type="http://schemas.openxmlformats.org/officeDocument/2006/relationships/slideLayout" Target="../slideLayouts/slideLayout2.xml"/><Relationship Id="rId6" Type="http://schemas.openxmlformats.org/officeDocument/2006/relationships/hyperlink" Target="http://www.3gpp.org/ftp/Information/WORK_PLAN/" TargetMode="External"/><Relationship Id="rId5" Type="http://schemas.openxmlformats.org/officeDocument/2006/relationships/hyperlink" Target="http://www.3gpp.org/specifications/work-plan" TargetMode="External"/><Relationship Id="rId4" Type="http://schemas.openxmlformats.org/officeDocument/2006/relationships/image" Target="../media/image62.png"/></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63.emf"/><Relationship Id="rId4" Type="http://schemas.openxmlformats.org/officeDocument/2006/relationships/oleObject" Target="../embeddings/Microsoft_Word_97_-_2003_Document27.doc"/></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256.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257.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7" Type="http://schemas.openxmlformats.org/officeDocument/2006/relationships/hyperlink" Target="http://ieee-sa.centraldesktop.com/802liaisondb/FrontPage" TargetMode="External"/><Relationship Id="rId2" Type="http://schemas.openxmlformats.org/officeDocument/2006/relationships/notesSlide" Target="../notesSlides/notesSlide257.xml"/><Relationship Id="rId1" Type="http://schemas.openxmlformats.org/officeDocument/2006/relationships/slideLayout" Target="../slideLayouts/slideLayout2.xml"/><Relationship Id="rId6" Type="http://schemas.openxmlformats.org/officeDocument/2006/relationships/hyperlink" Target="https://datatracker.ietf.org/doc/rfc7241/" TargetMode="External"/><Relationship Id="rId5" Type="http://schemas.openxmlformats.org/officeDocument/2006/relationships/hyperlink" Target="http://www.ietf.org/edu/documents/WirelessLinks2.pdf" TargetMode="External"/><Relationship Id="rId4" Type="http://schemas.openxmlformats.org/officeDocument/2006/relationships/hyperlink" Target="http://ietf.org/meeting/95/tutorials.html" TargetMode="External"/></Relationships>
</file>

<file path=ppt/slides/_rels/slide258.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258.xml"/><Relationship Id="rId1" Type="http://schemas.openxmlformats.org/officeDocument/2006/relationships/slideLayout" Target="../slideLayouts/slideLayout2.xml"/><Relationship Id="rId6" Type="http://schemas.openxmlformats.org/officeDocument/2006/relationships/hyperlink" Target="http://www.ipv6council.be/IMG/pdf/20141212-08_vyncke_-_ipv6_multicast_issues-pptx.pdf" TargetMode="External"/><Relationship Id="rId5" Type="http://schemas.openxmlformats.org/officeDocument/2006/relationships/hyperlink" Target="http://datatracker.ietf.org/doc/draft-mcbride-mboned-wifi-mcast-problem-statement/" TargetMode="External"/><Relationship Id="rId4" Type="http://schemas.openxmlformats.org/officeDocument/2006/relationships/hyperlink" Target="http://www.ieee802.org/11/email/stds-802-11/msg01838.html" TargetMode="External"/></Relationships>
</file>

<file path=ppt/slides/_rels/slide259.xml.rels><?xml version="1.0" encoding="UTF-8" standalone="yes"?>
<Relationships xmlns="http://schemas.openxmlformats.org/package/2006/relationships"><Relationship Id="rId8" Type="http://schemas.openxmlformats.org/officeDocument/2006/relationships/hyperlink" Target="https://datatracker.ietf.org/wg/babel/charter/"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arcing/charter/" TargetMode="External"/><Relationship Id="rId2" Type="http://schemas.openxmlformats.org/officeDocument/2006/relationships/notesSlide" Target="../notesSlides/notesSlide259.xml"/><Relationship Id="rId1" Type="http://schemas.openxmlformats.org/officeDocument/2006/relationships/slideLayout" Target="../slideLayouts/slideLayout2.xml"/><Relationship Id="rId6" Type="http://schemas.openxmlformats.org/officeDocument/2006/relationships/hyperlink" Target="https://datatracker.ietf.org/wg/lpwan/charter/" TargetMode="External"/><Relationship Id="rId5" Type="http://schemas.openxmlformats.org/officeDocument/2006/relationships/hyperlink" Target="https://datatracker.ietf.org/wg/mtgvenue/charter/" TargetMode="External"/><Relationship Id="rId10" Type="http://schemas.openxmlformats.org/officeDocument/2006/relationships/hyperlink" Target="https://datatracker.ietf.org/wg/accord/charter/" TargetMode="External"/><Relationship Id="rId4" Type="http://schemas.openxmlformats.org/officeDocument/2006/relationships/hyperlink" Target="https://datatracker.ietf.org/wg/its/charter/" TargetMode="External"/><Relationship Id="rId9" Type="http://schemas.openxmlformats.org/officeDocument/2006/relationships/hyperlink" Target="https://datatracker.ietf.org/wg/lurk/charte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ieee802.org/3/50G/public/NGAOTH_802d3bs_PAR_modification_0116.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ieee802.org/3/50G/public/NGAOTH_802d3bs_CSD_modification_0116.pdf" TargetMode="External"/></Relationships>
</file>

<file path=ppt/slides/_rels/slide260.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260.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datatracker.ietf.org/wg/core/"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261.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261.xml"/><Relationship Id="rId1" Type="http://schemas.openxmlformats.org/officeDocument/2006/relationships/slideLayout" Target="../slideLayouts/slideLayout2.xml"/><Relationship Id="rId4" Type="http://schemas.openxmlformats.org/officeDocument/2006/relationships/hyperlink" Target="https://mentor.ieee.org/802.11/dcn/15/11-15-1184-05-000m-owe.docx" TargetMode="External"/></Relationships>
</file>

<file path=ppt/slides/_rels/slide262.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262.xml"/><Relationship Id="rId1" Type="http://schemas.openxmlformats.org/officeDocument/2006/relationships/slideLayout" Target="../slideLayouts/slideLayout2.xml"/><Relationship Id="rId6" Type="http://schemas.openxmlformats.org/officeDocument/2006/relationships/hyperlink" Target="https://datatracker.ietf.org/doc/draft-irtf-cfrg-dragonfly/" TargetMode="External"/><Relationship Id="rId5" Type="http://schemas.openxmlformats.org/officeDocument/2006/relationships/hyperlink" Target="https://tools.ietf.org/html/draft-harkins-salted-eap-pwd-03" TargetMode="External"/><Relationship Id="rId4" Type="http://schemas.openxmlformats.org/officeDocument/2006/relationships/hyperlink" Target="https://datatracker.ietf.org/doc/draft-ietf-radext-ip-port-radius-ext/" TargetMode="External"/></Relationships>
</file>

<file path=ppt/slides/_rels/slide263.xml.rels><?xml version="1.0" encoding="UTF-8" standalone="yes"?>
<Relationships xmlns="http://schemas.openxmlformats.org/package/2006/relationships"><Relationship Id="rId3" Type="http://schemas.openxmlformats.org/officeDocument/2006/relationships/hyperlink" Target="https://datatracker.ietf.org/wg/homenet/" TargetMode="External"/><Relationship Id="rId2" Type="http://schemas.openxmlformats.org/officeDocument/2006/relationships/notesSlide" Target="../notesSlides/notesSlide263.xml"/><Relationship Id="rId1" Type="http://schemas.openxmlformats.org/officeDocument/2006/relationships/slideLayout" Target="../slideLayouts/slideLayout2.xml"/><Relationship Id="rId5" Type="http://schemas.openxmlformats.org/officeDocument/2006/relationships/hyperlink" Target="https://datatracker.ietf.org/doc/draft-barth-homenet-wifi-roaming/" TargetMode="External"/><Relationship Id="rId4" Type="http://schemas.openxmlformats.org/officeDocument/2006/relationships/hyperlink" Target="http://datatracker.ietf.org/doc/rfc7368/" TargetMode="External"/></Relationships>
</file>

<file path=ppt/slides/_rels/slide264.xml.rels><?xml version="1.0" encoding="UTF-8" standalone="yes"?>
<Relationships xmlns="http://schemas.openxmlformats.org/package/2006/relationships"><Relationship Id="rId8" Type="http://schemas.openxmlformats.org/officeDocument/2006/relationships/hyperlink" Target="https://datatracker.ietf.org/doc/draft-ietf-opsawg-tacacs/" TargetMode="External"/><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hmac-sha-2-usm-snmp-new/" TargetMode="External"/><Relationship Id="rId12" Type="http://schemas.openxmlformats.org/officeDocument/2006/relationships/hyperlink" Target="https://datatracker.ietf.org/doc/rfc7548/" TargetMode="External"/><Relationship Id="rId2" Type="http://schemas.openxmlformats.org/officeDocument/2006/relationships/notesSlide" Target="../notesSlides/notesSlide264.xml"/><Relationship Id="rId1" Type="http://schemas.openxmlformats.org/officeDocument/2006/relationships/slideLayout" Target="../slideLayouts/slideLayout2.xml"/><Relationship Id="rId6" Type="http://schemas.openxmlformats.org/officeDocument/2006/relationships/hyperlink" Target="http://datatracker.ietf.org/doc/draft-ietf-opsawg-capwap-extension/" TargetMode="External"/><Relationship Id="rId11" Type="http://schemas.openxmlformats.org/officeDocument/2006/relationships/hyperlink" Target="https://tools.ietf.org/html/rfc6632"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datatracker.ietf.org/doc/draft-ietf-opsawg-capwap-alt-tunnel/"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datatracker.ietf.org/doc/rfc7494/" TargetMode="External"/></Relationships>
</file>

<file path=ppt/slides/_rels/slide265.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2" Type="http://schemas.openxmlformats.org/officeDocument/2006/relationships/notesSlide" Target="../notesSlides/notesSlide265.xml"/><Relationship Id="rId1" Type="http://schemas.openxmlformats.org/officeDocument/2006/relationships/slideLayout" Target="../slideLayouts/slideLayout2.xml"/><Relationship Id="rId6" Type="http://schemas.openxmlformats.org/officeDocument/2006/relationships/hyperlink" Target="http://datatracker.ietf.org/doc/draft-ietf-tls-rfc4492bis/" TargetMode="External"/><Relationship Id="rId5" Type="http://schemas.openxmlformats.org/officeDocument/2006/relationships/hyperlink" Target="http://datatracker.ietf.org/doc/draft-ietf-tls-tls13/" TargetMode="External"/><Relationship Id="rId4" Type="http://schemas.openxmlformats.org/officeDocument/2006/relationships/hyperlink" Target="http://datatracker.ietf.org/doc/draft-ietf-tls-negotiated-ff-dhe/" TargetMode="External"/></Relationships>
</file>

<file path=ppt/slides/_rels/slide266.xml.rels><?xml version="1.0" encoding="UTF-8" standalone="yes"?>
<Relationships xmlns="http://schemas.openxmlformats.org/package/2006/relationships"><Relationship Id="rId3" Type="http://schemas.openxmlformats.org/officeDocument/2006/relationships/hyperlink" Target="http://datatracker.ietf.org/wg/dnssd/charter/" TargetMode="External"/><Relationship Id="rId2" Type="http://schemas.openxmlformats.org/officeDocument/2006/relationships/notesSlide" Target="../notesSlides/notesSlide266.xml"/><Relationship Id="rId1" Type="http://schemas.openxmlformats.org/officeDocument/2006/relationships/slideLayout" Target="../slideLayouts/slideLayout2.xml"/><Relationship Id="rId5" Type="http://schemas.openxmlformats.org/officeDocument/2006/relationships/hyperlink" Target="http://datatracker.ietf.org/doc/draft-otis-dnssd-scalable-dns-sd-threats/" TargetMode="External"/><Relationship Id="rId4" Type="http://schemas.openxmlformats.org/officeDocument/2006/relationships/hyperlink" Target="https://datatracker.ietf.org/doc/draft-ietf-dnssd-hybrid/" TargetMode="External"/></Relationships>
</file>

<file path=ppt/slides/_rels/slide267.xml.rels><?xml version="1.0" encoding="UTF-8" standalone="yes"?>
<Relationships xmlns="http://schemas.openxmlformats.org/package/2006/relationships"><Relationship Id="rId3" Type="http://schemas.openxmlformats.org/officeDocument/2006/relationships/hyperlink" Target="http://datatracker.ietf.org/wg/netext/charter/" TargetMode="External"/><Relationship Id="rId2" Type="http://schemas.openxmlformats.org/officeDocument/2006/relationships/notesSlide" Target="../notesSlides/notesSlide267.xml"/><Relationship Id="rId1" Type="http://schemas.openxmlformats.org/officeDocument/2006/relationships/slideLayout" Target="../slideLayouts/slideLayout2.xml"/><Relationship Id="rId4" Type="http://schemas.openxmlformats.org/officeDocument/2006/relationships/hyperlink" Target="http://datatracker.ietf.org/doc/rfc7561/" TargetMode="External"/></Relationships>
</file>

<file path=ppt/slides/_rels/slide268.xml.rels><?xml version="1.0" encoding="UTF-8" standalone="yes"?>
<Relationships xmlns="http://schemas.openxmlformats.org/package/2006/relationships"><Relationship Id="rId8" Type="http://schemas.openxmlformats.org/officeDocument/2006/relationships/hyperlink" Target="https://www.ietf.org/rfc/rfc2710.txt" TargetMode="External"/><Relationship Id="rId3" Type="http://schemas.openxmlformats.org/officeDocument/2006/relationships/hyperlink" Target="http://datatracker.ietf.org/wg/pim/charter/" TargetMode="External"/><Relationship Id="rId7" Type="http://schemas.openxmlformats.org/officeDocument/2006/relationships/hyperlink" Target="https://tools.ietf.org/html/rfc2236" TargetMode="External"/><Relationship Id="rId2" Type="http://schemas.openxmlformats.org/officeDocument/2006/relationships/notesSlide" Target="../notesSlides/notesSlide268.xml"/><Relationship Id="rId1" Type="http://schemas.openxmlformats.org/officeDocument/2006/relationships/slideLayout" Target="../slideLayouts/slideLayout2.xml"/><Relationship Id="rId6" Type="http://schemas.openxmlformats.org/officeDocument/2006/relationships/hyperlink" Target="https://datatracker.ietf.org/doc/draft-vyncke-pim-mld-security/" TargetMode="External"/><Relationship Id="rId5" Type="http://schemas.openxmlformats.org/officeDocument/2006/relationships/hyperlink" Target="https://datatracker.ietf.org/doc/rfc7761/" TargetMode="External"/><Relationship Id="rId4" Type="http://schemas.openxmlformats.org/officeDocument/2006/relationships/hyperlink" Target="https://datatracker.ietf.org/doc/draft-ietf-pim-hierarchicaljoinattr/" TargetMode="Externa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12/11-12-0122-01-0000-january-2012-liaison-to-ietf.ppt" TargetMode="External"/><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3/bt/P802_3bt_PAR_Jan_21_16.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ieee802.org/3/bt/P802d3bt_5Criteria.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3/25GSMF/law_25gsmf_01_0116.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ieee802.org/3/25GSMF/lewis_25gsmf_02b_0116.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3/50G/public/50G_NGOATH_PAR_0116.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ieee802.org/3/50G/public/CSD_50G_NGOATH_01_0116.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5/dcn/15/15-15-0760-07-0llc-802-15-12-par-draft.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mentor.ieee.org/802.15/dcn/15/15-15-0768-06-0llc-802-15-12-draft-csd.doc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5/dcn/15/15-15-0760-07-0llc-802-15-12-par-draft.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mentor.ieee.org/802.15/dcn/15/15-15-0768-06-0llc-802-15-12-draft-csd.doc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5/dcn/15/15-15-0760-07-0llc-802-15-12-par-draft.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mentor.ieee.org/802.15/dcn/15/15-15-0768-06-0llc-802-15-12-draft-csd.doc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5/dcn/16/15-16-0130-01-0000-p802-15-4v-par-regional-sub-ghz-draft.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mentor.ieee.org/802.15/dcn/16/15-16-0131-00-0000-15-4v-regional-sub-ghz-csd-draft.doc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6/dcn/16/16-0012-01.doc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mentor.ieee.org/802.16/dcn/16/16-0013-01.doc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6/dcn/16/16-0012-01.doc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mentor.ieee.org/802.16/dcn/16/16-0013-0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ieee802.org/1/files/public/docs2016/cr-draft-PAR-0216-v02.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ieee802.org/1/files/public/docs2016/cr-PAR-comments-and-resolution-0316-v01.xlsx" TargetMode="External"/><Relationship Id="rId4" Type="http://schemas.openxmlformats.org/officeDocument/2006/relationships/hyperlink" Target="http://www.ieee802.org/1/files/public/docs2016/cr-draft-CSD-0216-v02.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eee802.org/3/bt/P802_3bt_PAR_160316.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ieee802.org/3/25GSMF/P802_3cc_PAR_160316.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ieee802.org/3/25GSMF/P802_3cc_CSD_160316.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5/dcn/16/15-16-0130-02-0000-p802-15-4v-par-regional-sub-ghz-draft.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mentor.ieee.org/802.15/dcn/15/15-15-0760-08-0llc-802-15-12-par-draft.docx" TargetMode="External"/><Relationship Id="rId5" Type="http://schemas.openxmlformats.org/officeDocument/2006/relationships/hyperlink" Target="https://mentor.ieee.org/802.15/dcn/15/15-15-0768-07-0llc-802-15-12-draft-csd.docx" TargetMode="External"/><Relationship Id="rId4" Type="http://schemas.openxmlformats.org/officeDocument/2006/relationships/hyperlink" Target="https://mentor.ieee.org/802.15/dcn/16/15-16-0131-01-0000-15-4v-regional-sub-ghz-csd-draft.doc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spreadsheets/d/1vbB8RVHljIF-EX6sc7XizUjxW6HGrsI09ThcLJ33bT4/edit#gid=24820892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mentor.ieee.org/802.16/dcn/16/16-16-0012-02.doc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16/11-16-0300-01-0reg-march-3-2016-teleconference-agenda.ppt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Word_97_-_2003_Document6.doc"/></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16/11-16-0226-02-0wng-agenda-for-wng-2016-03.pp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mentor.ieee.org/802.11/dcn/16/11-16-0351-01-0000-liaison-from-3gpp-on-lwa-and-lwip.pptx" TargetMode="External"/><Relationship Id="rId4" Type="http://schemas.openxmlformats.org/officeDocument/2006/relationships/hyperlink" Target="https://mentor.ieee.org/802.11/dcn/16/11-16-0436-00-0wng-lifi-concept-use-cases-and-progress.pptx"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Word_97_-_2003_Document7.doc"/></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8.doc"/></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16/11-16-0231-08-000m-tgmc-agenda-march-2016.pptx"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mentor.ieee.org/802.11/dcn/15/11-15-0532-37-000m-revmc-sponsor-ballot-comments.xls"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techstreet.com/ieee/products/1867583"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9.doc"/></Relationships>
</file>

<file path=ppt/slides/_rels/slide8.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nfinn@cisco.com" TargetMode="External"/><Relationship Id="rId18" Type="http://schemas.openxmlformats.org/officeDocument/2006/relationships/hyperlink" Target="mailto:henry@LOGOUT.COM"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d3e3e3@gmail.com" TargetMode="External"/><Relationship Id="rId17" Type="http://schemas.openxmlformats.org/officeDocument/2006/relationships/hyperlink" Target="mailto:alex.ashley@hotmail.co.uk" TargetMode="External"/><Relationship Id="rId2" Type="http://schemas.openxmlformats.org/officeDocument/2006/relationships/notesSlide" Target="../notesSlides/notesSlide8.xml"/><Relationship Id="rId16" Type="http://schemas.openxmlformats.org/officeDocument/2006/relationships/hyperlink" Target="mailto:chaochun.wang@mediatek.com" TargetMode="External"/><Relationship Id="rId20" Type="http://schemas.openxmlformats.org/officeDocument/2006/relationships/hyperlink" Target="mailto:ddrgal@gmail.com"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shiwenhe@seu.edu.cn" TargetMode="External"/><Relationship Id="rId5" Type="http://schemas.openxmlformats.org/officeDocument/2006/relationships/hyperlink" Target="mailto:emily.h.qi@intel.com" TargetMode="External"/><Relationship Id="rId15" Type="http://schemas.openxmlformats.org/officeDocument/2006/relationships/hyperlink" Target="mailto:carlos.cordeiro@intel.com" TargetMode="External"/><Relationship Id="rId10" Type="http://schemas.openxmlformats.org/officeDocument/2006/relationships/hyperlink" Target="mailto:jiamin.chen@mail01.huawei.com" TargetMode="External"/><Relationship Id="rId19" Type="http://schemas.openxmlformats.org/officeDocument/2006/relationships/hyperlink" Target="mailto:pecclesi@cisco.com" TargetMode="External"/><Relationship Id="rId4" Type="http://schemas.openxmlformats.org/officeDocument/2006/relationships/hyperlink" Target="mailto:edward.ks.au@huawei.com" TargetMode="External"/><Relationship Id="rId9" Type="http://schemas.openxmlformats.org/officeDocument/2006/relationships/hyperlink" Target="mailto:Ping.FANG@huawei.com" TargetMode="External"/><Relationship Id="rId14" Type="http://schemas.openxmlformats.org/officeDocument/2006/relationships/hyperlink" Target="mailto:robert.stacey@intel.com"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1/dcn/15/11-15-1292-07-00ah-tgah-sb0-comments-on-d5-0.xlsx"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mentor.ieee.org/802.11/dcn/15/11-15-0525-02-00ah-tgah-lb211-comments-on-d5-0.xlsx" TargetMode="External"/><Relationship Id="rId4" Type="http://schemas.openxmlformats.org/officeDocument/2006/relationships/hyperlink" Target="https://mentor.ieee.org/802.11/dcn/15/11-15-1511-09-00ah-january-2016-agenda.pptx"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Microsoft_Word_97_-_2003_Document10.doc"/></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11.doc"/></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smtClean="0"/>
              <a:t>802.11 March 2016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a:t>
            </a:r>
            <a:r>
              <a:rPr lang="en-US" sz="2000" b="0" dirty="0" smtClean="0"/>
              <a:t>2016-03-18</a:t>
            </a:r>
            <a:endParaRPr lang="en-US" sz="2000" b="0" dirty="0" smtClean="0"/>
          </a:p>
        </p:txBody>
      </p:sp>
      <p:graphicFrame>
        <p:nvGraphicFramePr>
          <p:cNvPr id="3079" name="Object 11"/>
          <p:cNvGraphicFramePr>
            <a:graphicFrameLocks noChangeAspect="1"/>
          </p:cNvGraphicFramePr>
          <p:nvPr>
            <p:extLst>
              <p:ext uri="{D42A27DB-BD31-4B8C-83A1-F6EECF244321}">
                <p14:modId xmlns:p14="http://schemas.microsoft.com/office/powerpoint/2010/main" val="1607233858"/>
              </p:ext>
            </p:extLst>
          </p:nvPr>
        </p:nvGraphicFramePr>
        <p:xfrm>
          <a:off x="523875" y="2274888"/>
          <a:ext cx="7750175" cy="2609850"/>
        </p:xfrm>
        <a:graphic>
          <a:graphicData uri="http://schemas.openxmlformats.org/presentationml/2006/ole">
            <mc:AlternateContent xmlns:mc="http://schemas.openxmlformats.org/markup-compatibility/2006">
              <mc:Choice xmlns:v="urn:schemas-microsoft-com:vml" Requires="v">
                <p:oleObj spid="_x0000_s3382" name="Document" r:id="rId4" imgW="8286716" imgH="2791833" progId="Word.Document.8">
                  <p:embed/>
                </p:oleObj>
              </mc:Choice>
              <mc:Fallback>
                <p:oleObj name="Document" r:id="rId4" imgW="8286716" imgH="2791833" progId="Word.Document.8">
                  <p:embed/>
                  <p:pic>
                    <p:nvPicPr>
                      <p:cNvPr id="0" name="Object 11"/>
                      <p:cNvPicPr>
                        <a:picLocks noChangeAspect="1" noChangeArrowheads="1"/>
                      </p:cNvPicPr>
                      <p:nvPr/>
                    </p:nvPicPr>
                    <p:blipFill>
                      <a:blip r:embed="rId5"/>
                      <a:srcRect/>
                      <a:stretch>
                        <a:fillRect/>
                      </a:stretch>
                    </p:blipFill>
                    <p:spPr bwMode="auto">
                      <a:xfrm>
                        <a:off x="523875" y="2274888"/>
                        <a:ext cx="7750175"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
        <p:nvSpPr>
          <p:cNvPr id="3" name="Date Placeholder 2"/>
          <p:cNvSpPr>
            <a:spLocks noGrp="1"/>
          </p:cNvSpPr>
          <p:nvPr>
            <p:ph type="dt" sz="half" idx="10"/>
          </p:nvPr>
        </p:nvSpPr>
        <p:spPr/>
        <p:txBody>
          <a:bodyPr/>
          <a:lstStyle/>
          <a:p>
            <a:pPr>
              <a:defRPr/>
            </a:pPr>
            <a:r>
              <a:rPr lang="en-US" smtClean="0"/>
              <a:t>March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smtClean="0"/>
              <a:t>See 11-09-1034-11-0000-wg11-style-guide.doc</a:t>
            </a:r>
          </a:p>
          <a:p>
            <a:pPr lvl="1"/>
            <a:r>
              <a:rPr lang="en-US" dirty="0" smtClean="0"/>
              <a:t>We updated 802.11 </a:t>
            </a:r>
            <a:r>
              <a:rPr lang="en-US" dirty="0" err="1" smtClean="0"/>
              <a:t>WG</a:t>
            </a:r>
            <a:r>
              <a:rPr lang="en-US" dirty="0" smtClean="0"/>
              <a:t> Style Guide based on 2012 IEEE Standards Style Manual and consistency changes in final publication of the 802.11 standard</a:t>
            </a:r>
            <a:endParaRPr lang="en-GB" dirty="0" smtClean="0"/>
          </a:p>
          <a:p>
            <a:r>
              <a:rPr lang="en-US" b="0" dirty="0" smtClean="0"/>
              <a:t>Editor’s responsibility includes checking the </a:t>
            </a:r>
            <a:r>
              <a:rPr lang="en-US" dirty="0" smtClean="0"/>
              <a:t>2014 IEEE Standards Style Manual </a:t>
            </a:r>
            <a:r>
              <a:rPr lang="en-US" b="0" dirty="0" smtClean="0"/>
              <a:t>when creating or updating drafts. </a:t>
            </a:r>
            <a:r>
              <a:rPr lang="en-GB" u="sng" dirty="0" smtClean="0">
                <a:hlinkClick r:id="rId3"/>
              </a:rPr>
              <a:t>https://development.standards.ieee.org/myproject/Public/mytools/draft/styleman.pdf</a:t>
            </a:r>
            <a:endParaRPr lang="en-US" b="0" dirty="0" smtClean="0"/>
          </a:p>
          <a:p>
            <a:r>
              <a:rPr lang="en-US" b="0" dirty="0" smtClean="0"/>
              <a:t>Submissions with draft text should conform to both the </a:t>
            </a:r>
            <a:r>
              <a:rPr lang="en-US" b="0" dirty="0" err="1" smtClean="0"/>
              <a:t>WG11</a:t>
            </a:r>
            <a:r>
              <a:rPr lang="en-US" b="0" dirty="0" smtClean="0"/>
              <a:t> Style Guide and IEEE Standards Style Manual</a:t>
            </a:r>
          </a:p>
          <a:p>
            <a:r>
              <a:rPr lang="en-US" b="0" dirty="0" smtClean="0"/>
              <a:t>Note that the Style Guide evolves with our practice, expect a revision in March</a:t>
            </a:r>
          </a:p>
          <a:p>
            <a:pPr>
              <a:buFontTx/>
              <a:buNone/>
            </a:pPr>
            <a:endParaRPr lang="en-GB" dirty="0" smtClean="0"/>
          </a:p>
        </p:txBody>
      </p:sp>
      <p:sp>
        <p:nvSpPr>
          <p:cNvPr id="28676" name="Slide Number Placeholder 4"/>
          <p:cNvSpPr>
            <a:spLocks noGrp="1"/>
          </p:cNvSpPr>
          <p:nvPr>
            <p:ph type="sldNum" sz="quarter" idx="12"/>
          </p:nvPr>
        </p:nvSpPr>
        <p:spPr>
          <a:noFill/>
        </p:spPr>
        <p:txBody>
          <a:bodyPr/>
          <a:lstStyle/>
          <a:p>
            <a:r>
              <a:rPr lang="en-US" smtClean="0"/>
              <a:t>Slide </a:t>
            </a:r>
            <a:fld id="{47D261DD-C19A-4D33-B792-98F42174A4BE}" type="slidenum">
              <a:rPr lang="en-US" smtClean="0"/>
              <a:pPr/>
              <a:t>10</a:t>
            </a:fld>
            <a:endParaRPr lang="en-US" smtClean="0"/>
          </a:p>
        </p:txBody>
      </p:sp>
      <p:sp>
        <p:nvSpPr>
          <p:cNvPr id="28677" name="Footer Placeholder 5"/>
          <p:cNvSpPr>
            <a:spLocks noGrp="1"/>
          </p:cNvSpPr>
          <p:nvPr>
            <p:ph type="ftr" sz="quarter" idx="11"/>
          </p:nvPr>
        </p:nvSpPr>
        <p:spPr>
          <a:noFill/>
        </p:spPr>
        <p:txBody>
          <a:bodyPr/>
          <a:lstStyle/>
          <a:p>
            <a:r>
              <a:rPr lang="en-US"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11-16-0357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9599813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100</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½ hour </a:t>
            </a:r>
            <a:r>
              <a:rPr lang="en-GB" sz="2400" dirty="0"/>
              <a:t>teleconferences, to be joint with </a:t>
            </a:r>
            <a:r>
              <a:rPr lang="en-GB" sz="2400" dirty="0" smtClean="0"/>
              <a:t>802.1Qbz if mutually convenient, </a:t>
            </a:r>
            <a:r>
              <a:rPr lang="en-GB" sz="2400" dirty="0"/>
              <a:t>on </a:t>
            </a:r>
            <a:r>
              <a:rPr lang="en-US" sz="2400" dirty="0" smtClean="0"/>
              <a:t>Monday, March 28</a:t>
            </a:r>
            <a:r>
              <a:rPr lang="en-US" sz="2400" baseline="30000" dirty="0" smtClean="0"/>
              <a:t>th</a:t>
            </a:r>
            <a:r>
              <a:rPr lang="en-US" sz="2400" dirty="0" smtClean="0"/>
              <a:t>, April 18</a:t>
            </a:r>
            <a:r>
              <a:rPr lang="en-US" sz="2400" baseline="30000" dirty="0" smtClean="0"/>
              <a:t>th</a:t>
            </a:r>
            <a:r>
              <a:rPr lang="en-US" sz="2400" dirty="0" smtClean="0"/>
              <a:t>, April 25</a:t>
            </a:r>
            <a:r>
              <a:rPr lang="en-US" sz="2400" baseline="30000" dirty="0" smtClean="0"/>
              <a:t>th</a:t>
            </a:r>
            <a:r>
              <a:rPr lang="en-US" sz="2400" dirty="0" smtClean="0"/>
              <a:t>, and May 2</a:t>
            </a:r>
            <a:r>
              <a:rPr lang="en-US" sz="2400" baseline="30000" dirty="0" smtClean="0"/>
              <a:t>nd</a:t>
            </a:r>
            <a:r>
              <a:rPr lang="en-US" sz="2400" dirty="0" smtClean="0"/>
              <a:t>, all at 10am Eastern </a:t>
            </a:r>
            <a:r>
              <a:rPr lang="en-US" sz="2400" dirty="0"/>
              <a:t>US time</a:t>
            </a:r>
            <a:r>
              <a:rPr lang="en-GB" sz="2400" dirty="0"/>
              <a:t>.</a:t>
            </a:r>
          </a:p>
          <a:p>
            <a:pPr>
              <a:buFont typeface="Times New Roman" pitchFamily="16" charset="0"/>
              <a:buChar char="•"/>
            </a:pPr>
            <a:r>
              <a:rPr lang="en-GB" sz="2800" dirty="0" smtClean="0"/>
              <a:t>May 2016 Plans</a:t>
            </a:r>
          </a:p>
          <a:p>
            <a:pPr lvl="1">
              <a:buFont typeface="Times New Roman" pitchFamily="16" charset="0"/>
              <a:buChar char="•"/>
            </a:pPr>
            <a:r>
              <a:rPr lang="en-GB" sz="2400" dirty="0" smtClean="0"/>
              <a:t>Resolve comments from WG recirculation ballot.</a:t>
            </a:r>
          </a:p>
          <a:p>
            <a:pPr lvl="1">
              <a:buFont typeface="Times New Roman" pitchFamily="16" charset="0"/>
              <a:buChar char="•"/>
            </a:pPr>
            <a:r>
              <a:rPr lang="en-GB" sz="2400" dirty="0" smtClean="0"/>
              <a:t>Joint meeting with 802.11 ARC SC.</a:t>
            </a:r>
          </a:p>
          <a:p>
            <a:pPr marL="457200" lvl="1" indent="0"/>
            <a:endParaRPr lang="en-GB"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11-16-0478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0915023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0AA6CC1-B35F-400A-AD97-617E7B9F358A}" type="slidenum">
              <a:rPr lang="en-GB" smtClean="0"/>
              <a:pPr/>
              <a:t>101</a:t>
            </a:fld>
            <a:endParaRPr lang="en-GB" smtClean="0"/>
          </a:p>
        </p:txBody>
      </p:sp>
      <p:sp>
        <p:nvSpPr>
          <p:cNvPr id="2053" name="Rectangle 2"/>
          <p:cNvSpPr>
            <a:spLocks noGrp="1" noChangeArrowheads="1"/>
          </p:cNvSpPr>
          <p:nvPr>
            <p:ph type="title"/>
          </p:nvPr>
        </p:nvSpPr>
        <p:spPr>
          <a:noFill/>
        </p:spPr>
        <p:txBody>
          <a:bodyPr/>
          <a:lstStyle/>
          <a:p>
            <a:r>
              <a:rPr lang="en-GB" dirty="0" err="1" smtClean="0"/>
              <a:t>TGaq</a:t>
            </a:r>
            <a:r>
              <a:rPr lang="en-GB" dirty="0" smtClean="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2016-03-18</a:t>
            </a:r>
          </a:p>
        </p:txBody>
      </p:sp>
      <p:graphicFrame>
        <p:nvGraphicFramePr>
          <p:cNvPr id="2055" name="Object 5"/>
          <p:cNvGraphicFramePr>
            <a:graphicFrameLocks noChangeAspect="1"/>
          </p:cNvGraphicFramePr>
          <p:nvPr>
            <p:extLst>
              <p:ext uri="{D42A27DB-BD31-4B8C-83A1-F6EECF244321}">
                <p14:modId xmlns:p14="http://schemas.microsoft.com/office/powerpoint/2010/main" val="2448545585"/>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3335" name="Document" r:id="rId4" imgW="8146441" imgH="2307918" progId="Word.Document.8">
                  <p:embed/>
                </p:oleObj>
              </mc:Choice>
              <mc:Fallback>
                <p:oleObj name="Document" r:id="rId4" imgW="8146441" imgH="2307918" progId="Word.Document.8">
                  <p:embed/>
                  <p:pic>
                    <p:nvPicPr>
                      <p:cNvPr id="0" name=""/>
                      <p:cNvPicPr>
                        <a:picLocks noChangeAspect="1" noChangeArrowheads="1"/>
                      </p:cNvPicPr>
                      <p:nvPr/>
                    </p:nvPicPr>
                    <p:blipFill>
                      <a:blip r:embed="rId5"/>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11-16-0462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8799299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A842C95A-9891-4D85-99F3-CBA09F6CADDF}" type="slidenum">
              <a:rPr lang="en-GB" smtClean="0"/>
              <a:pPr/>
              <a:t>102</a:t>
            </a:fld>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err="1" smtClean="0"/>
              <a:t>TGaq</a:t>
            </a:r>
            <a:r>
              <a:rPr lang="en-GB" sz="3200" dirty="0" smtClean="0"/>
              <a:t> (Pre-Association Discovery) for March 2016, Macau.</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11-16-0462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6229305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53C9A94-B312-452C-97DA-880A7EDB2DCC}" type="slidenum">
              <a:rPr lang="en-GB" smtClean="0"/>
              <a:pPr/>
              <a:t>103</a:t>
            </a:fld>
            <a:endParaRPr lang="en-GB" smtClean="0"/>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dirty="0" smtClean="0"/>
              <a:t>LB216 Comment </a:t>
            </a:r>
            <a:r>
              <a:rPr lang="en-GB" altLang="en-US" dirty="0"/>
              <a:t>Resolution Analysis</a:t>
            </a:r>
          </a:p>
          <a:p>
            <a:pPr lvl="1">
              <a:defRPr/>
            </a:pPr>
            <a:r>
              <a:rPr lang="en-GB" altLang="en-US" dirty="0" smtClean="0"/>
              <a:t>92.66</a:t>
            </a:r>
            <a:r>
              <a:rPr lang="en-GB" altLang="en-US" dirty="0"/>
              <a:t>% approval, 400 </a:t>
            </a:r>
            <a:r>
              <a:rPr lang="en-GB" altLang="en-US" dirty="0" smtClean="0"/>
              <a:t>comments, 72.63</a:t>
            </a:r>
            <a:r>
              <a:rPr lang="en-GB" altLang="en-US" dirty="0"/>
              <a:t>% </a:t>
            </a:r>
            <a:r>
              <a:rPr lang="en-GB" altLang="en-US" dirty="0" smtClean="0"/>
              <a:t>return</a:t>
            </a:r>
          </a:p>
          <a:p>
            <a:pPr lvl="1">
              <a:defRPr/>
            </a:pPr>
            <a:r>
              <a:rPr lang="en-GB" dirty="0" smtClean="0"/>
              <a:t>Comment resolution complete</a:t>
            </a:r>
          </a:p>
          <a:p>
            <a:pPr lvl="1">
              <a:defRPr/>
            </a:pPr>
            <a:r>
              <a:rPr lang="en-GB" dirty="0" smtClean="0"/>
              <a:t>Motion for re-circulation letter ballot passed within the TG.</a:t>
            </a:r>
          </a:p>
          <a:p>
            <a:pPr lvl="1">
              <a:defRPr/>
            </a:pPr>
            <a:r>
              <a:rPr lang="en-GB" dirty="0" smtClean="0"/>
              <a:t>Editor will prepare D4.0 based on this week’s resolutions</a:t>
            </a:r>
            <a:endParaRPr lang="en-GB" dirty="0"/>
          </a:p>
          <a:p>
            <a:r>
              <a:rPr lang="en-GB" dirty="0" smtClean="0"/>
              <a:t>Discussion topics</a:t>
            </a:r>
          </a:p>
          <a:p>
            <a:pPr lvl="1"/>
            <a:r>
              <a:rPr lang="en-GB" dirty="0" smtClean="0"/>
              <a:t>Architecture diagram</a:t>
            </a:r>
          </a:p>
          <a:p>
            <a:pPr lvl="1"/>
            <a:r>
              <a:rPr lang="en-GB" dirty="0" smtClean="0"/>
              <a:t>Unsolicited and solicited messages</a:t>
            </a:r>
          </a:p>
          <a:p>
            <a:r>
              <a:rPr lang="en-GB" dirty="0" smtClean="0"/>
              <a:t>Presentation within ARC</a:t>
            </a:r>
          </a:p>
          <a:p>
            <a:pPr lvl="1"/>
            <a:r>
              <a:rPr lang="en-GB" dirty="0" smtClean="0"/>
              <a:t>11aq architecture diagram</a:t>
            </a:r>
          </a:p>
          <a:p>
            <a:pPr lvl="1"/>
            <a:r>
              <a:rPr lang="en-GB" dirty="0" smtClean="0"/>
              <a:t>Discussions will continue in May 2016</a:t>
            </a:r>
          </a:p>
          <a:p>
            <a:r>
              <a:rPr lang="en-GB" dirty="0" smtClean="0"/>
              <a:t>Plans for May 2016</a:t>
            </a:r>
            <a:endParaRPr lang="en-GB" sz="2000" dirty="0" smtClean="0"/>
          </a:p>
          <a:p>
            <a:pPr lvl="1"/>
            <a:r>
              <a:rPr lang="en-GB" dirty="0"/>
              <a:t>W</a:t>
            </a:r>
            <a:r>
              <a:rPr lang="en-GB" dirty="0" smtClean="0"/>
              <a:t>ork on comment resolutions from re-circulation ballot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11-16-0462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2106277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104</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March 2016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2016-03-17</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4359"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11-16-0475 by Osama Aboul-Magd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057827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p>
        </p:txBody>
      </p:sp>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105</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March 2016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11-16-0475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7778476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CA" dirty="0" smtClean="0"/>
              <a:t>Work Completed – TG Documents</a:t>
            </a:r>
            <a:endParaRPr lang="en-CA" dirty="0"/>
          </a:p>
        </p:txBody>
      </p:sp>
      <p:sp>
        <p:nvSpPr>
          <p:cNvPr id="3" name="Content Placeholder 2"/>
          <p:cNvSpPr>
            <a:spLocks noGrp="1"/>
          </p:cNvSpPr>
          <p:nvPr>
            <p:ph idx="1"/>
          </p:nvPr>
        </p:nvSpPr>
        <p:spPr>
          <a:xfrm>
            <a:off x="304800" y="1143000"/>
            <a:ext cx="8458200" cy="4114800"/>
          </a:xfrm>
        </p:spPr>
        <p:txBody>
          <a:bodyPr/>
          <a:lstStyle/>
          <a:p>
            <a:r>
              <a:rPr lang="en-CA" sz="2000" dirty="0" smtClean="0"/>
              <a:t>Passed a number of affecting aspects of the TG Specification Framework.</a:t>
            </a:r>
          </a:p>
          <a:p>
            <a:pPr lvl="1"/>
            <a:r>
              <a:rPr lang="en-CA" sz="1600" dirty="0" smtClean="0"/>
              <a:t>PHY</a:t>
            </a:r>
          </a:p>
          <a:p>
            <a:pPr lvl="1"/>
            <a:r>
              <a:rPr lang="en-CA" sz="1600" dirty="0" smtClean="0"/>
              <a:t>MAC</a:t>
            </a:r>
          </a:p>
          <a:p>
            <a:pPr lvl="1"/>
            <a:r>
              <a:rPr lang="en-CA" sz="1600" dirty="0" smtClean="0"/>
              <a:t>MU</a:t>
            </a:r>
          </a:p>
          <a:p>
            <a:pPr lvl="1"/>
            <a:r>
              <a:rPr lang="en-CA" sz="1600" dirty="0" smtClean="0"/>
              <a:t>SR</a:t>
            </a:r>
          </a:p>
          <a:p>
            <a:r>
              <a:rPr lang="en-CA" sz="2000" dirty="0" smtClean="0"/>
              <a:t>Latest approved revisions of the Specification Framework is available at:</a:t>
            </a:r>
          </a:p>
          <a:p>
            <a:pPr lvl="1"/>
            <a:r>
              <a:rPr lang="en-CA" sz="1800" dirty="0" smtClean="0">
                <a:hlinkClick r:id="rId3"/>
              </a:rPr>
              <a:t>https://mentor.ieee.org/802.11/dcn/15/11-15-0132-15-00ax-spec-framework.docx</a:t>
            </a:r>
            <a:r>
              <a:rPr lang="en-CA" sz="1800" dirty="0" smtClean="0"/>
              <a:t> </a:t>
            </a:r>
            <a:endParaRPr lang="en-CA" sz="2000" dirty="0" smtClean="0"/>
          </a:p>
          <a:p>
            <a:r>
              <a:rPr lang="en-CA" sz="2000" dirty="0" smtClean="0"/>
              <a:t>Other TG documents</a:t>
            </a:r>
            <a:endParaRPr lang="en-CA" sz="2200" b="0" dirty="0" smtClean="0">
              <a:hlinkClick r:id="rId4"/>
            </a:endParaRPr>
          </a:p>
          <a:p>
            <a:pPr lvl="1"/>
            <a:r>
              <a:rPr lang="en-CA" sz="1800" dirty="0" smtClean="0">
                <a:hlinkClick r:id="rId4"/>
              </a:rPr>
              <a:t>https://mentor.ieee.org/802.11/dcn/14/11-14-0571-11-00ax-evaluation-methodology.docx</a:t>
            </a:r>
            <a:r>
              <a:rPr lang="en-CA" sz="1800" dirty="0" smtClean="0"/>
              <a:t> </a:t>
            </a:r>
          </a:p>
          <a:p>
            <a:pPr lvl="1"/>
            <a:r>
              <a:rPr lang="en-CA" sz="1800" dirty="0" smtClean="0">
                <a:hlinkClick r:id="rId5"/>
              </a:rPr>
              <a:t>https://mentor.ieee.org/802.11/dcn/14/11-14-0980-16-00ax-simulation-scenarios.docx</a:t>
            </a:r>
            <a:r>
              <a:rPr lang="en-CA" sz="1800" dirty="0" smtClean="0"/>
              <a:t> </a:t>
            </a:r>
            <a:endParaRPr lang="en-CA" sz="2000" dirty="0" smtClean="0"/>
          </a:p>
          <a:p>
            <a:pPr lvl="1"/>
            <a:r>
              <a:rPr lang="en-CA" sz="1600" dirty="0" smtClean="0">
                <a:hlinkClick r:id="rId6"/>
              </a:rPr>
              <a:t>https://mentor.ieee.org/802.11/dcn/14/11-14-0882-04-00ax-tgax-channel-model-document.docx</a:t>
            </a:r>
            <a:r>
              <a:rPr lang="en-CA" sz="1600" dirty="0" smtClean="0"/>
              <a:t> </a:t>
            </a:r>
          </a:p>
          <a:p>
            <a:pPr lvl="1"/>
            <a:r>
              <a:rPr lang="en-CA" sz="1600" dirty="0" smtClean="0">
                <a:hlinkClick r:id="rId7"/>
              </a:rPr>
              <a:t>https://mentor.ieee.org/802.11/dcn/14/11-14-1009-02-00ax-proposed-802-11ax-functional-requirements.doc</a:t>
            </a:r>
            <a:r>
              <a:rPr lang="en-CA" sz="1600" dirty="0" smtClean="0"/>
              <a:t> </a:t>
            </a:r>
            <a:endParaRPr lang="en-CA" sz="1800"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106</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11-16-0475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9299586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Technical Presentations</a:t>
            </a:r>
            <a:endParaRPr lang="en-CA" dirty="0"/>
          </a:p>
        </p:txBody>
      </p:sp>
      <p:sp>
        <p:nvSpPr>
          <p:cNvPr id="3" name="Content Placeholder 2"/>
          <p:cNvSpPr>
            <a:spLocks noGrp="1"/>
          </p:cNvSpPr>
          <p:nvPr>
            <p:ph idx="1"/>
          </p:nvPr>
        </p:nvSpPr>
        <p:spPr>
          <a:xfrm>
            <a:off x="685800" y="1752600"/>
            <a:ext cx="7772400" cy="4114800"/>
          </a:xfrm>
        </p:spPr>
        <p:txBody>
          <a:bodyPr/>
          <a:lstStyle/>
          <a:p>
            <a:r>
              <a:rPr lang="en-CA" dirty="0" smtClean="0"/>
              <a:t>The TG received over 45 technical submissions.</a:t>
            </a:r>
          </a:p>
          <a:p>
            <a:pPr lvl="1"/>
            <a:r>
              <a:rPr lang="en-CA" dirty="0" smtClean="0"/>
              <a:t>12 PHY submissions</a:t>
            </a:r>
          </a:p>
          <a:p>
            <a:pPr lvl="1"/>
            <a:r>
              <a:rPr lang="en-CA" dirty="0" smtClean="0"/>
              <a:t>18 MAC Submissions</a:t>
            </a:r>
          </a:p>
          <a:p>
            <a:pPr lvl="1"/>
            <a:r>
              <a:rPr lang="en-CA" dirty="0" smtClean="0"/>
              <a:t>06 MU Submissions</a:t>
            </a:r>
          </a:p>
          <a:p>
            <a:pPr lvl="1"/>
            <a:r>
              <a:rPr lang="en-CA" dirty="0" smtClean="0"/>
              <a:t>07 SR submissions</a:t>
            </a:r>
          </a:p>
          <a:p>
            <a:pPr lvl="1"/>
            <a:r>
              <a:rPr lang="en-CA" dirty="0" smtClean="0"/>
              <a:t>05 submissions addressing TG issues</a:t>
            </a:r>
          </a:p>
          <a:p>
            <a:r>
              <a:rPr lang="en-CA" dirty="0" smtClean="0"/>
              <a:t>A list of the submissions is available in the agenda document available at: </a:t>
            </a:r>
          </a:p>
          <a:p>
            <a:pPr lvl="1"/>
            <a:r>
              <a:rPr lang="en-CA" dirty="0">
                <a:hlinkClick r:id="rId3"/>
              </a:rPr>
              <a:t>https://mentor.ieee.org/802.11/dcn/16/11-16-0235-07-00ax-tgax-march-2016-meeting-</a:t>
            </a:r>
            <a:r>
              <a:rPr lang="en-CA" dirty="0" smtClean="0">
                <a:hlinkClick r:id="rId3"/>
              </a:rPr>
              <a:t>agenda.pptx</a:t>
            </a:r>
            <a:r>
              <a:rPr lang="en-CA" dirty="0" smtClean="0"/>
              <a: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107</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11-16-0475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388749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Draft</a:t>
            </a:r>
            <a:endParaRPr lang="en-CA" dirty="0"/>
          </a:p>
        </p:txBody>
      </p:sp>
      <p:sp>
        <p:nvSpPr>
          <p:cNvPr id="3" name="Content Placeholder 2"/>
          <p:cNvSpPr>
            <a:spLocks noGrp="1"/>
          </p:cNvSpPr>
          <p:nvPr>
            <p:ph idx="1"/>
          </p:nvPr>
        </p:nvSpPr>
        <p:spPr>
          <a:xfrm>
            <a:off x="685800" y="1600200"/>
            <a:ext cx="7772400" cy="4114800"/>
          </a:xfrm>
        </p:spPr>
        <p:txBody>
          <a:bodyPr/>
          <a:lstStyle/>
          <a:p>
            <a:r>
              <a:rPr lang="en-CA" dirty="0" smtClean="0"/>
              <a:t>The TG approved revision 0.1 of the draft specification.</a:t>
            </a:r>
          </a:p>
          <a:p>
            <a:endParaRPr lang="en-CA" dirty="0"/>
          </a:p>
          <a:p>
            <a:r>
              <a:rPr lang="en-CA" sz="2000" u="sng" dirty="0" smtClean="0"/>
              <a:t>TG Motion:</a:t>
            </a:r>
          </a:p>
          <a:p>
            <a:r>
              <a:rPr lang="en-US" altLang="zh-CN" sz="2000" dirty="0">
                <a:latin typeface="Times New Roman" charset="0"/>
                <a:ea typeface="MS PGothic" charset="0"/>
              </a:rPr>
              <a:t>Move to accept document 11-16/0024r1 as the TG draft specification D0.1, and start a 21 day comment collection period.</a:t>
            </a:r>
          </a:p>
          <a:p>
            <a:pPr lvl="1"/>
            <a:r>
              <a:rPr lang="en-US" altLang="zh-CN" sz="1800" dirty="0">
                <a:latin typeface="Times New Roman" charset="0"/>
                <a:ea typeface="MS PGothic" charset="0"/>
                <a:hlinkClick r:id="rId3"/>
              </a:rPr>
              <a:t>https://mentor.ieee.org/802.11/dcn/16/11-16-0024-01-00ax-proposed-draft-specification.docx</a:t>
            </a:r>
            <a:r>
              <a:rPr lang="en-US" altLang="zh-CN" sz="1800" dirty="0">
                <a:latin typeface="Times New Roman" charset="0"/>
                <a:ea typeface="MS PGothic" charset="0"/>
              </a:rPr>
              <a:t> </a:t>
            </a:r>
          </a:p>
          <a:p>
            <a:pPr lvl="1"/>
            <a:endParaRPr lang="en-US" altLang="zh-CN" sz="1800" dirty="0">
              <a:latin typeface="Times New Roman" charset="0"/>
              <a:ea typeface="MS PGothic" charset="0"/>
            </a:endParaRPr>
          </a:p>
          <a:p>
            <a:r>
              <a:rPr lang="en-US" altLang="zh-CN" sz="2000" dirty="0">
                <a:latin typeface="Times New Roman" charset="0"/>
                <a:ea typeface="MS PGothic" charset="0"/>
              </a:rPr>
              <a:t>Move: Robert Stacey</a:t>
            </a:r>
          </a:p>
          <a:p>
            <a:r>
              <a:rPr lang="en-US" altLang="zh-CN" sz="2000" dirty="0">
                <a:latin typeface="Times New Roman" charset="0"/>
                <a:ea typeface="MS PGothic" charset="0"/>
              </a:rPr>
              <a:t>Second: Simone Merlin</a:t>
            </a:r>
          </a:p>
          <a:p>
            <a:r>
              <a:rPr lang="en-US" altLang="zh-CN" sz="2000" dirty="0">
                <a:latin typeface="Times New Roman" charset="0"/>
                <a:ea typeface="MS PGothic" charset="0"/>
              </a:rPr>
              <a:t>Y/N/A: 75/0/5</a:t>
            </a:r>
          </a:p>
          <a:p>
            <a:r>
              <a:rPr lang="en-US" altLang="zh-CN" sz="2000" dirty="0">
                <a:latin typeface="Times New Roman" charset="0"/>
                <a:ea typeface="MS PGothic" charset="0"/>
              </a:rPr>
              <a:t>Motion passes</a:t>
            </a:r>
            <a:endParaRPr lang="zh-CN" altLang="en-US" sz="2000" dirty="0">
              <a:latin typeface="Times New Roman" charset="0"/>
              <a:ea typeface="MS PGothic" charset="0"/>
            </a:endParaRPr>
          </a:p>
          <a:p>
            <a:endParaRPr lang="en-CA"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108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11-16-0475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7845216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p>
        </p:txBody>
      </p:sp>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109</a:t>
            </a:fld>
            <a:endParaRPr lang="en-US" smtClean="0"/>
          </a:p>
        </p:txBody>
      </p:sp>
      <p:sp>
        <p:nvSpPr>
          <p:cNvPr id="10245" name="Rectangle 2"/>
          <p:cNvSpPr>
            <a:spLocks noGrp="1" noChangeArrowheads="1"/>
          </p:cNvSpPr>
          <p:nvPr>
            <p:ph type="title"/>
          </p:nvPr>
        </p:nvSpPr>
        <p:spPr/>
        <p:txBody>
          <a:bodyPr/>
          <a:lstStyle/>
          <a:p>
            <a:r>
              <a:rPr lang="en-US" dirty="0" smtClean="0"/>
              <a:t>May 2016 Goals</a:t>
            </a:r>
          </a:p>
        </p:txBody>
      </p:sp>
      <p:sp>
        <p:nvSpPr>
          <p:cNvPr id="10246" name="Rectangle 3"/>
          <p:cNvSpPr>
            <a:spLocks noGrp="1" noChangeArrowheads="1"/>
          </p:cNvSpPr>
          <p:nvPr>
            <p:ph type="body" idx="1"/>
          </p:nvPr>
        </p:nvSpPr>
        <p:spPr>
          <a:xfrm>
            <a:off x="685800" y="1676400"/>
            <a:ext cx="8077200" cy="4419600"/>
          </a:xfrm>
        </p:spPr>
        <p:txBody>
          <a:bodyPr/>
          <a:lstStyle/>
          <a:p>
            <a:r>
              <a:rPr lang="en-CA" sz="2800" dirty="0" smtClean="0"/>
              <a:t>Comment Resolution.</a:t>
            </a:r>
          </a:p>
          <a:p>
            <a:r>
              <a:rPr lang="en-CA" sz="2800" dirty="0" smtClean="0"/>
              <a:t>Technical presentations</a:t>
            </a:r>
          </a:p>
          <a:p>
            <a:r>
              <a:rPr lang="en-CA" sz="2800" dirty="0" smtClean="0"/>
              <a:t>Revisit the timeline based on the number of comments received.</a:t>
            </a:r>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11-16-0475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603169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smtClean="0"/>
              <a:t>Slide </a:t>
            </a:r>
            <a:fld id="{267CEDAE-0893-43B3-92C5-6D110BF9235A}" type="slidenum">
              <a:rPr lang="en-US" smtClean="0"/>
              <a:pPr/>
              <a:t>11</a:t>
            </a:fld>
            <a:endParaRPr lang="en-US" smtClean="0"/>
          </a:p>
        </p:txBody>
      </p:sp>
      <p:sp>
        <p:nvSpPr>
          <p:cNvPr id="29699" name="Rectangle 4"/>
          <p:cNvSpPr>
            <a:spLocks noGrp="1" noChangeArrowheads="1"/>
          </p:cNvSpPr>
          <p:nvPr>
            <p:ph type="title"/>
          </p:nvPr>
        </p:nvSpPr>
        <p:spPr>
          <a:xfrm>
            <a:off x="685800" y="685800"/>
            <a:ext cx="7772400" cy="685800"/>
          </a:xfrm>
        </p:spPr>
        <p:txBody>
          <a:bodyPr/>
          <a:lstStyle/>
          <a:p>
            <a:r>
              <a:rPr lang="en-US" smtClean="0"/>
              <a:t>Editor Amendment Ordering</a:t>
            </a:r>
          </a:p>
        </p:txBody>
      </p:sp>
      <p:graphicFrame>
        <p:nvGraphicFramePr>
          <p:cNvPr id="14461" name="Group 125"/>
          <p:cNvGraphicFramePr>
            <a:graphicFrameLocks noGrp="1"/>
          </p:cNvGraphicFramePr>
          <p:nvPr>
            <p:ph idx="1"/>
            <p:extLst>
              <p:ext uri="{D42A27DB-BD31-4B8C-83A1-F6EECF244321}">
                <p14:modId xmlns:p14="http://schemas.microsoft.com/office/powerpoint/2010/main" val="3108306110"/>
              </p:ext>
            </p:extLst>
          </p:nvPr>
        </p:nvGraphicFramePr>
        <p:xfrm>
          <a:off x="914400" y="2398816"/>
          <a:ext cx="7772400" cy="3620980"/>
        </p:xfrm>
        <a:graphic>
          <a:graphicData uri="http://schemas.openxmlformats.org/drawingml/2006/table">
            <a:tbl>
              <a:tblPr/>
              <a:tblGrid>
                <a:gridCol w="2894013"/>
                <a:gridCol w="2284412"/>
                <a:gridCol w="2593975"/>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802.11REVmc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TGmc</a:t>
                      </a:r>
                      <a:r>
                        <a:rPr kumimoji="0" lang="en-US" sz="1400" b="0" i="0" u="none" strike="noStrike" cap="none" normalizeH="0" baseline="0" dirty="0" smtClean="0">
                          <a:ln>
                            <a:noFill/>
                          </a:ln>
                          <a:solidFill>
                            <a:schemeClr val="tx1"/>
                          </a:solidFill>
                          <a:effectLst/>
                          <a:latin typeface="Times New Roman" pitchFamily="18" charset="0"/>
                        </a:rPr>
                        <a:t> - 3848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r>
                        <a:rPr kumimoji="0" lang="en-US" sz="1400" b="0" i="0" u="none" strike="noStrike" cap="none" normalizeH="0" baseline="0" dirty="0" smtClean="0">
                          <a:ln>
                            <a:noFill/>
                          </a:ln>
                          <a:solidFill>
                            <a:schemeClr val="tx1"/>
                          </a:solidFill>
                          <a:effectLst/>
                          <a:latin typeface="Times New Roman" pitchFamily="18" charset="0"/>
                        </a:rPr>
                        <a:t> - 187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TGah</a:t>
                      </a:r>
                      <a:r>
                        <a:rPr kumimoji="0" lang="en-US" sz="1400" b="0" i="0" u="none" strike="noStrike" cap="none" normalizeH="0" baseline="0" dirty="0" smtClean="0">
                          <a:ln>
                            <a:noFill/>
                          </a:ln>
                          <a:solidFill>
                            <a:schemeClr val="tx1"/>
                          </a:solidFill>
                          <a:effectLst/>
                          <a:latin typeface="Times New Roman" pitchFamily="18" charset="0"/>
                        </a:rPr>
                        <a:t> - 645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TGaq</a:t>
                      </a:r>
                      <a:r>
                        <a:rPr kumimoji="0" lang="en-US" sz="1400" b="0" i="0" u="none" strike="noStrike" cap="none" normalizeH="0" baseline="0" dirty="0" smtClean="0">
                          <a:ln>
                            <a:noFill/>
                          </a:ln>
                          <a:solidFill>
                            <a:schemeClr val="tx1"/>
                          </a:solidFill>
                          <a:effectLst/>
                          <a:latin typeface="Times New Roman" pitchFamily="18" charset="0"/>
                        </a:rPr>
                        <a:t> - 46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TGak</a:t>
                      </a:r>
                      <a:r>
                        <a:rPr kumimoji="0" lang="en-US" sz="1400" b="0" i="0" u="none" strike="noStrike" cap="none" normalizeH="0" baseline="0" dirty="0" smtClean="0">
                          <a:ln>
                            <a:noFill/>
                          </a:ln>
                          <a:solidFill>
                            <a:schemeClr val="tx1"/>
                          </a:solidFill>
                          <a:effectLst/>
                          <a:latin typeface="Times New Roman" pitchFamily="18" charset="0"/>
                        </a:rPr>
                        <a:t> - 98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TGaj</a:t>
                      </a:r>
                      <a:r>
                        <a:rPr kumimoji="0" lang="en-US" sz="1400" b="0" i="0" u="none" strike="noStrike" cap="none" normalizeH="0" baseline="0" dirty="0" smtClean="0">
                          <a:ln>
                            <a:noFill/>
                          </a:ln>
                          <a:solidFill>
                            <a:schemeClr val="tx1"/>
                          </a:solidFill>
                          <a:effectLst/>
                          <a:latin typeface="Times New Roman" pitchFamily="18" charset="0"/>
                        </a:rPr>
                        <a:t> - 174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TGax</a:t>
                      </a:r>
                      <a:r>
                        <a:rPr kumimoji="0" lang="en-US" sz="1400" b="0" i="0" u="none" strike="noStrike" cap="none" normalizeH="0" baseline="0" dirty="0" smtClean="0">
                          <a:ln>
                            <a:noFill/>
                          </a:ln>
                          <a:solidFill>
                            <a:schemeClr val="tx1"/>
                          </a:solidFill>
                          <a:effectLst/>
                          <a:latin typeface="Times New Roman" pitchFamily="18" charset="0"/>
                        </a:rPr>
                        <a:t> - 159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Mar 2016</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t>In Nov 2015, Editors changed the running order and will revisit in July 2016, maintaining this order in the interim </a:t>
            </a:r>
            <a:endParaRPr lang="en-US" sz="1600" dirty="0"/>
          </a:p>
        </p:txBody>
      </p:sp>
      <p:sp>
        <p:nvSpPr>
          <p:cNvPr id="29755" name="Text Box 66"/>
          <p:cNvSpPr txBox="1">
            <a:spLocks noChangeArrowheads="1"/>
          </p:cNvSpPr>
          <p:nvPr/>
        </p:nvSpPr>
        <p:spPr bwMode="auto">
          <a:xfrm>
            <a:off x="228600" y="5943600"/>
            <a:ext cx="8534400" cy="584775"/>
          </a:xfrm>
          <a:prstGeom prst="rect">
            <a:avLst/>
          </a:prstGeom>
          <a:noFill/>
          <a:ln w="12700">
            <a:noFill/>
            <a:miter lim="800000"/>
            <a:headEnd type="none" w="sm" len="sm"/>
            <a:tailEnd type="none" w="sm" len="sm"/>
          </a:ln>
        </p:spPr>
        <p:txBody>
          <a:bodyPr wrap="square">
            <a:spAutoFit/>
          </a:bodyPr>
          <a:lstStyle/>
          <a:p>
            <a:pPr>
              <a:spcBef>
                <a:spcPct val="50000"/>
              </a:spcBef>
            </a:pPr>
            <a:r>
              <a:rPr lang="en-US" sz="16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11-16-0357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16622771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p>
        </p:txBody>
      </p:sp>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110</a:t>
            </a:fld>
            <a:endParaRPr lang="en-US" smtClean="0"/>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676400"/>
            <a:ext cx="7772400" cy="4114800"/>
          </a:xfrm>
        </p:spPr>
        <p:txBody>
          <a:bodyPr/>
          <a:lstStyle/>
          <a:p>
            <a:r>
              <a:rPr lang="en-US" altLang="zh-CN" sz="2800" dirty="0">
                <a:latin typeface="Times New Roman" charset="0"/>
                <a:ea typeface="MS PGothic" charset="0"/>
              </a:rPr>
              <a:t>Thursday April 14/28		10:00 – 12:00 ET</a:t>
            </a:r>
          </a:p>
          <a:p>
            <a:r>
              <a:rPr lang="en-US" altLang="zh-CN" sz="2800" dirty="0">
                <a:latin typeface="Times New Roman" charset="0"/>
                <a:ea typeface="MS PGothic" charset="0"/>
              </a:rPr>
              <a:t>Thursday April 21, May 5	</a:t>
            </a:r>
            <a:r>
              <a:rPr lang="en-US" altLang="zh-CN" sz="2800" dirty="0" smtClean="0">
                <a:latin typeface="Times New Roman" charset="0"/>
                <a:ea typeface="MS PGothic" charset="0"/>
              </a:rPr>
              <a:t>20</a:t>
            </a:r>
            <a:r>
              <a:rPr lang="en-US" altLang="zh-CN" sz="2800" dirty="0">
                <a:latin typeface="Times New Roman" charset="0"/>
                <a:ea typeface="MS PGothic" charset="0"/>
              </a:rPr>
              <a:t>:00 – 22:00 ET</a:t>
            </a:r>
            <a:endParaRPr lang="zh-CN" altLang="en-US" sz="2800" dirty="0">
              <a:latin typeface="Times New Roman" charset="0"/>
              <a:ea typeface="MS PGothic" charset="0"/>
            </a:endParaRPr>
          </a:p>
          <a:p>
            <a:pPr>
              <a:buNone/>
            </a:pPr>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11-16-0475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6581680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A00F2640-C995-464A-9FAB-9749EBBB2768}" type="slidenum">
              <a:rPr lang="en-US" altLang="en-US" sz="1200" b="0"/>
              <a:pPr>
                <a:spcBef>
                  <a:spcPct val="0"/>
                </a:spcBef>
                <a:buFontTx/>
                <a:buNone/>
              </a:pPr>
              <a:t>111</a:t>
            </a:fld>
            <a:endParaRPr lang="en-US" altLang="en-US" sz="1200" b="0"/>
          </a:p>
        </p:txBody>
      </p:sp>
      <p:sp>
        <p:nvSpPr>
          <p:cNvPr id="15365" name="Rectangle 2"/>
          <p:cNvSpPr>
            <a:spLocks noGrp="1" noChangeArrowheads="1"/>
          </p:cNvSpPr>
          <p:nvPr>
            <p:ph type="title"/>
          </p:nvPr>
        </p:nvSpPr>
        <p:spPr>
          <a:xfrm>
            <a:off x="0" y="609600"/>
            <a:ext cx="8763000" cy="1066800"/>
          </a:xfrm>
        </p:spPr>
        <p:txBody>
          <a:bodyPr/>
          <a:lstStyle/>
          <a:p>
            <a:r>
              <a:rPr lang="en-US" altLang="en-US" smtClean="0"/>
              <a:t>Task Group AY </a:t>
            </a:r>
            <a:br>
              <a:rPr lang="en-US" altLang="en-US" smtClean="0"/>
            </a:br>
            <a:r>
              <a:rPr lang="en-US" altLang="en-US" smtClean="0"/>
              <a:t>March 2016 Closing Report</a:t>
            </a:r>
          </a:p>
        </p:txBody>
      </p:sp>
      <p:sp>
        <p:nvSpPr>
          <p:cNvPr id="15366"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2016-03-18</a:t>
            </a:r>
          </a:p>
        </p:txBody>
      </p:sp>
      <p:graphicFrame>
        <p:nvGraphicFramePr>
          <p:cNvPr id="15367"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5383"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11-16-0464 by Edward Au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6757997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C9B7B0E3-C2BC-4F5D-8C98-52526ED4278E}" type="slidenum">
              <a:rPr lang="en-US" altLang="en-US" sz="1200" b="0"/>
              <a:pPr>
                <a:spcBef>
                  <a:spcPct val="0"/>
                </a:spcBef>
                <a:buFontTx/>
                <a:buNone/>
              </a:pPr>
              <a:t>112</a:t>
            </a:fld>
            <a:endParaRPr lang="en-US" altLang="en-US" sz="1200" b="0"/>
          </a:p>
        </p:txBody>
      </p:sp>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March 2016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11-16-0464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8707025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BA0E3D7F-EC94-480D-A4DD-8D3F45E1BAEC}" type="slidenum">
              <a:rPr lang="en-US" altLang="en-US" sz="1200" b="0"/>
              <a:pPr>
                <a:spcBef>
                  <a:spcPct val="0"/>
                </a:spcBef>
                <a:buFontTx/>
                <a:buNone/>
              </a:pPr>
              <a:t>113</a:t>
            </a:fld>
            <a:endParaRPr lang="en-US" altLang="en-US" sz="1200" b="0"/>
          </a:p>
        </p:txBody>
      </p:sp>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575"/>
              </a:spcBef>
            </a:pPr>
            <a:r>
              <a:rPr lang="en-US" altLang="en-US"/>
              <a:t>28 submissions were covered during the meeting covering areas related to:</a:t>
            </a:r>
          </a:p>
          <a:p>
            <a:pPr lvl="1" algn="just">
              <a:spcBef>
                <a:spcPts val="575"/>
              </a:spcBef>
              <a:buFontTx/>
              <a:buChar char="•"/>
            </a:pPr>
            <a:r>
              <a:rPr lang="en-US" altLang="en-US" sz="1800"/>
              <a:t>Channel model</a:t>
            </a:r>
          </a:p>
          <a:p>
            <a:pPr lvl="1" algn="just">
              <a:spcBef>
                <a:spcPts val="575"/>
              </a:spcBef>
              <a:buFontTx/>
              <a:buChar char="•"/>
            </a:pPr>
            <a:r>
              <a:rPr lang="en-US" altLang="en-US" sz="1800"/>
              <a:t>Usage model</a:t>
            </a:r>
          </a:p>
          <a:p>
            <a:pPr lvl="1" algn="just">
              <a:spcBef>
                <a:spcPts val="575"/>
              </a:spcBef>
              <a:buFontTx/>
              <a:buChar char="•"/>
            </a:pPr>
            <a:r>
              <a:rPr lang="en-US" altLang="en-US" sz="1800"/>
              <a:t>Evaluation methodology</a:t>
            </a:r>
          </a:p>
          <a:p>
            <a:pPr lvl="1" algn="just">
              <a:spcBef>
                <a:spcPts val="575"/>
              </a:spcBef>
              <a:buFontTx/>
              <a:buChar char="•"/>
            </a:pPr>
            <a:r>
              <a:rPr lang="en-US" altLang="en-US" sz="1800"/>
              <a:t>Specification framework document</a:t>
            </a:r>
          </a:p>
          <a:p>
            <a:pPr lvl="1" algn="just">
              <a:spcBef>
                <a:spcPts val="575"/>
              </a:spcBef>
              <a:buFontTx/>
              <a:buChar char="•"/>
            </a:pPr>
            <a:r>
              <a:rPr lang="en-US" altLang="en-US" sz="1800"/>
              <a:t>Technologies</a:t>
            </a:r>
          </a:p>
          <a:p>
            <a:pPr lvl="1" algn="just">
              <a:spcBef>
                <a:spcPts val="575"/>
              </a:spcBef>
              <a:buFontTx/>
              <a:buChar char="•"/>
            </a:pPr>
            <a:endParaRPr lang="en-US" altLang="en-US" sz="1800"/>
          </a:p>
          <a:p>
            <a:pPr algn="just">
              <a:spcBef>
                <a:spcPts val="575"/>
              </a:spcBef>
            </a:pPr>
            <a:r>
              <a:rPr lang="en-US" altLang="en-US"/>
              <a:t>Significant progress is made in the development of channel model document and specification framework document</a:t>
            </a:r>
            <a:endParaRPr lang="en-US" altLang="en-US" sz="1800"/>
          </a:p>
          <a:p>
            <a:pPr algn="just">
              <a:spcBef>
                <a:spcPts val="57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1946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11-16-0464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7835880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48F4AD67-C53D-470D-B825-4A8F679F6411}" type="slidenum">
              <a:rPr lang="en-US" altLang="en-US" sz="1200" b="0"/>
              <a:pPr>
                <a:spcBef>
                  <a:spcPct val="0"/>
                </a:spcBef>
                <a:buFontTx/>
                <a:buNone/>
              </a:pPr>
              <a:t>114</a:t>
            </a:fld>
            <a:endParaRPr lang="en-US" altLang="en-US" sz="1200" b="0"/>
          </a:p>
        </p:txBody>
      </p:sp>
      <p:sp>
        <p:nvSpPr>
          <p:cNvPr id="21507"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Progress on Task Group documents</a:t>
            </a:r>
          </a:p>
        </p:txBody>
      </p:sp>
      <p:sp>
        <p:nvSpPr>
          <p:cNvPr id="21508"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graphicFrame>
        <p:nvGraphicFramePr>
          <p:cNvPr id="8" name="Table 7"/>
          <p:cNvGraphicFramePr>
            <a:graphicFrameLocks noGrp="1"/>
          </p:cNvGraphicFramePr>
          <p:nvPr/>
        </p:nvGraphicFramePr>
        <p:xfrm>
          <a:off x="685800" y="1676400"/>
          <a:ext cx="7772400" cy="4327574"/>
        </p:xfrm>
        <a:graphic>
          <a:graphicData uri="http://schemas.openxmlformats.org/drawingml/2006/table">
            <a:tbl>
              <a:tblPr/>
              <a:tblGrid>
                <a:gridCol w="1295400"/>
                <a:gridCol w="3276600"/>
                <a:gridCol w="3200400"/>
              </a:tblGrid>
              <a:tr h="369888">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FFFFFF"/>
                          </a:solidFill>
                          <a:effectLst/>
                          <a:latin typeface="Times New Roman" pitchFamily="18" charset="0"/>
                          <a:ea typeface="MS PGothic" pitchFamily="34" charset="-128"/>
                        </a:rPr>
                        <a:t>Doc. No.</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FFFFFF"/>
                          </a:solidFill>
                          <a:effectLst/>
                          <a:latin typeface="Times New Roman" pitchFamily="18" charset="0"/>
                          <a:ea typeface="MS PGothic" pitchFamily="34" charset="-128"/>
                        </a:rPr>
                        <a:t>Title of the Task Group documents</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FFFFFF"/>
                          </a:solidFill>
                          <a:effectLst/>
                          <a:latin typeface="Times New Roman" pitchFamily="18" charset="0"/>
                          <a:ea typeface="MS PGothic" pitchFamily="34" charset="-128"/>
                        </a:rPr>
                        <a:t>Status</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4927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15/0625r3</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IEEE 802.11 TGay use cases</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Approved in November 2015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as the baseline usage model document </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51752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15/1150r3</a:t>
                      </a:r>
                    </a:p>
                  </a:txBody>
                  <a:tcPr marT="45675" marB="456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Channel models for IEEE 802.11ay</a:t>
                      </a:r>
                    </a:p>
                  </a:txBody>
                  <a:tcPr marT="45675" marB="456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Draft proposals are under review and ongoing discussion</a:t>
                      </a:r>
                    </a:p>
                  </a:txBody>
                  <a:tcPr marT="45675" marB="456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1752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15/1074r0</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TGay functional requirements</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Draft proposals are under review and ongoing discussion</a:t>
                      </a:r>
                    </a:p>
                  </a:txBody>
                  <a:tcPr marT="45675" marB="456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51752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15/0866r2</a:t>
                      </a:r>
                    </a:p>
                  </a:txBody>
                  <a:tcPr marT="45675" marB="456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TGay evaluation methodology</a:t>
                      </a:r>
                    </a:p>
                  </a:txBody>
                  <a:tcPr marT="45675" marB="456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Draft proposals are under review and ongoing discussion</a:t>
                      </a:r>
                    </a:p>
                  </a:txBody>
                  <a:tcPr marT="45675" marB="456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9052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15/1079r2</a:t>
                      </a:r>
                    </a:p>
                  </a:txBody>
                  <a:tcPr marT="45657" marB="456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TGay selection procedure</a:t>
                      </a:r>
                    </a:p>
                  </a:txBody>
                  <a:tcPr marT="45657" marB="456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Approved in November 2015</a:t>
                      </a:r>
                    </a:p>
                  </a:txBody>
                  <a:tcPr marT="45657" marB="456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731838">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15/1358r2</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Specification framework for TGay</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Texts corresponding to motions #16 - #35 are inserted in the latest version after the January 2016 interim</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731838">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16/0266r0</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 compendium of motions related to the contents of the specification framework document for TGay</a:t>
                      </a: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endParaRPr>
                    </a:p>
                  </a:txBody>
                  <a:tcPr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11-16-0464 by Edward Au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431813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980A9D8F-F97A-4A12-AE62-904735CB7A29}" type="slidenum">
              <a:rPr lang="en-US" altLang="en-US" sz="1200" b="0"/>
              <a:pPr>
                <a:spcBef>
                  <a:spcPct val="0"/>
                </a:spcBef>
                <a:buFontTx/>
                <a:buNone/>
              </a:pPr>
              <a:t>115</a:t>
            </a:fld>
            <a:endParaRPr lang="en-US" altLang="en-US" sz="1200" b="0"/>
          </a:p>
        </p:txBody>
      </p:sp>
      <p:sp>
        <p:nvSpPr>
          <p:cNvPr id="2355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Goals for May 2016 interim</a:t>
            </a:r>
          </a:p>
        </p:txBody>
      </p:sp>
      <p:sp>
        <p:nvSpPr>
          <p:cNvPr id="23556"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Timeline review</a:t>
            </a:r>
          </a:p>
          <a:p>
            <a:pPr algn="just">
              <a:spcBef>
                <a:spcPts val="1225"/>
              </a:spcBef>
            </a:pPr>
            <a:r>
              <a:rPr lang="en-US" altLang="en-US"/>
              <a:t>Advance on Task Group documents, with emphasis on Specification Framework document</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355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11-16-0464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8916665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3975F477-0A86-408E-A5BF-BA35AB48F6EF}" type="slidenum">
              <a:rPr lang="en-US" altLang="en-US" sz="1200" b="0"/>
              <a:pPr>
                <a:spcBef>
                  <a:spcPct val="0"/>
                </a:spcBef>
                <a:buFontTx/>
                <a:buNone/>
              </a:pPr>
              <a:t>116</a:t>
            </a:fld>
            <a:endParaRPr lang="en-US" altLang="en-US" sz="1200" b="0"/>
          </a:p>
        </p:txBody>
      </p:sp>
      <p:sp>
        <p:nvSpPr>
          <p:cNvPr id="25603"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Teleconference Schedule</a:t>
            </a:r>
          </a:p>
        </p:txBody>
      </p:sp>
      <p:sp>
        <p:nvSpPr>
          <p:cNvPr id="25604"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April 26 (Tuesday), 10:00am ET to 11:00am ET</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5605"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11-16-0464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81870881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117</a:t>
            </a:fld>
            <a:endParaRPr lang="en-US" smtClean="0"/>
          </a:p>
        </p:txBody>
      </p:sp>
      <p:sp>
        <p:nvSpPr>
          <p:cNvPr id="1030" name="Rectangle 2"/>
          <p:cNvSpPr>
            <a:spLocks noGrp="1" noChangeArrowheads="1"/>
          </p:cNvSpPr>
          <p:nvPr>
            <p:ph type="title"/>
          </p:nvPr>
        </p:nvSpPr>
        <p:spPr>
          <a:xfrm>
            <a:off x="685800" y="914400"/>
            <a:ext cx="7772400" cy="1066800"/>
          </a:xfrm>
        </p:spPr>
        <p:txBody>
          <a:bodyPr/>
          <a:lstStyle/>
          <a:p>
            <a:r>
              <a:rPr lang="en-US" dirty="0" err="1" smtClean="0"/>
              <a:t>TGaz</a:t>
            </a:r>
            <a:r>
              <a:rPr lang="en-US" dirty="0" smtClean="0"/>
              <a:t> Next Generation Positioning</a:t>
            </a:r>
            <a:br>
              <a:rPr lang="en-US" dirty="0" smtClean="0"/>
            </a:br>
            <a:r>
              <a:rPr lang="en-US" dirty="0" smtClean="0"/>
              <a:t>Mar. 2016 Closing Report</a:t>
            </a:r>
          </a:p>
        </p:txBody>
      </p:sp>
      <p:sp>
        <p:nvSpPr>
          <p:cNvPr id="1031" name="Rectangle 6"/>
          <p:cNvSpPr>
            <a:spLocks noGrp="1" noChangeArrowheads="1"/>
          </p:cNvSpPr>
          <p:nvPr>
            <p:ph type="body" idx="1"/>
          </p:nvPr>
        </p:nvSpPr>
        <p:spPr>
          <a:xfrm>
            <a:off x="669324" y="2207741"/>
            <a:ext cx="7772400" cy="381000"/>
          </a:xfrm>
        </p:spPr>
        <p:txBody>
          <a:bodyPr/>
          <a:lstStyle/>
          <a:p>
            <a:pPr algn="ctr">
              <a:buFontTx/>
              <a:buNone/>
            </a:pPr>
            <a:r>
              <a:rPr lang="en-US" sz="2000" dirty="0" smtClean="0"/>
              <a:t>Date:</a:t>
            </a:r>
            <a:r>
              <a:rPr lang="en-US" sz="2000" b="0" dirty="0" smtClean="0"/>
              <a:t> 2016-03-17</a:t>
            </a:r>
          </a:p>
        </p:txBody>
      </p:sp>
      <p:graphicFrame>
        <p:nvGraphicFramePr>
          <p:cNvPr id="1026" name="Object 11"/>
          <p:cNvGraphicFramePr>
            <a:graphicFrameLocks noChangeAspect="1"/>
          </p:cNvGraphicFramePr>
          <p:nvPr>
            <p:extLst>
              <p:ext uri="{D42A27DB-BD31-4B8C-83A1-F6EECF244321}">
                <p14:modId xmlns:p14="http://schemas.microsoft.com/office/powerpoint/2010/main" val="25780121"/>
              </p:ext>
            </p:extLst>
          </p:nvPr>
        </p:nvGraphicFramePr>
        <p:xfrm>
          <a:off x="708025" y="3094037"/>
          <a:ext cx="8243888" cy="944563"/>
        </p:xfrm>
        <a:graphic>
          <a:graphicData uri="http://schemas.openxmlformats.org/presentationml/2006/ole">
            <mc:AlternateContent xmlns:mc="http://schemas.openxmlformats.org/markup-compatibility/2006">
              <mc:Choice xmlns:v="urn:schemas-microsoft-com:vml" Requires="v">
                <p:oleObj spid="_x0000_s16407" name="Document" r:id="rId4" imgW="8620208" imgH="996595" progId="Word.Document.8">
                  <p:embed/>
                </p:oleObj>
              </mc:Choice>
              <mc:Fallback>
                <p:oleObj name="Document" r:id="rId4" imgW="8620208" imgH="996595" progId="Word.Document.8">
                  <p:embed/>
                  <p:pic>
                    <p:nvPicPr>
                      <p:cNvPr id="0" name=""/>
                      <p:cNvPicPr>
                        <a:picLocks noChangeAspect="1" noChangeArrowheads="1"/>
                      </p:cNvPicPr>
                      <p:nvPr/>
                    </p:nvPicPr>
                    <p:blipFill>
                      <a:blip r:embed="rId5"/>
                      <a:srcRect/>
                      <a:stretch>
                        <a:fillRect/>
                      </a:stretch>
                    </p:blipFill>
                    <p:spPr bwMode="auto">
                      <a:xfrm>
                        <a:off x="708025" y="3094037"/>
                        <a:ext cx="8243888" cy="944563"/>
                      </a:xfrm>
                      <a:prstGeom prst="rect">
                        <a:avLst/>
                      </a:prstGeom>
                      <a:noFill/>
                    </p:spPr>
                  </p:pic>
                </p:oleObj>
              </mc:Fallback>
            </mc:AlternateContent>
          </a:graphicData>
        </a:graphic>
      </p:graphicFrame>
      <p:sp>
        <p:nvSpPr>
          <p:cNvPr id="1032" name="Rectangle 12"/>
          <p:cNvSpPr>
            <a:spLocks noChangeArrowheads="1"/>
          </p:cNvSpPr>
          <p:nvPr/>
        </p:nvSpPr>
        <p:spPr bwMode="auto">
          <a:xfrm>
            <a:off x="685800" y="248443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11-16-0479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3515312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118</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Next Generation Positioning </a:t>
            </a:r>
            <a:r>
              <a:rPr lang="en-US" dirty="0" err="1" smtClean="0"/>
              <a:t>TGaz</a:t>
            </a:r>
            <a:r>
              <a:rPr lang="en-US" dirty="0" smtClean="0"/>
              <a:t> closing report for the Macau meeting, Mar. 2016.</a:t>
            </a:r>
          </a:p>
          <a:p>
            <a:pPr marL="0" algn="just">
              <a:buFontTx/>
              <a:buNone/>
            </a:pPr>
            <a:endParaRPr lang="en-US" dirty="0" smtClean="0"/>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11-16-0479 by Jonathan Segev (Intel Corporation)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560630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838200"/>
          </a:xfrm>
        </p:spPr>
        <p:txBody>
          <a:bodyPr/>
          <a:lstStyle/>
          <a:p>
            <a:r>
              <a:rPr lang="en-CA" dirty="0"/>
              <a:t>Work Completed</a:t>
            </a:r>
            <a:endParaRPr lang="en-US" sz="2000" dirty="0"/>
          </a:p>
        </p:txBody>
      </p:sp>
      <p:sp>
        <p:nvSpPr>
          <p:cNvPr id="15363" name="Content Placeholder 2"/>
          <p:cNvSpPr>
            <a:spLocks noGrp="1"/>
          </p:cNvSpPr>
          <p:nvPr>
            <p:ph idx="1"/>
          </p:nvPr>
        </p:nvSpPr>
        <p:spPr>
          <a:xfrm>
            <a:off x="685800" y="1676400"/>
            <a:ext cx="8229600" cy="4114800"/>
          </a:xfrm>
        </p:spPr>
        <p:txBody>
          <a:bodyPr/>
          <a:lstStyle/>
          <a:p>
            <a:pPr marL="609600" indent="-609600"/>
            <a:r>
              <a:rPr lang="en-US" b="0" dirty="0" smtClean="0"/>
              <a:t>Reviewed and approved a working draft Functional Requirement Doc. (FRD).</a:t>
            </a:r>
          </a:p>
          <a:p>
            <a:pPr marL="609600" indent="-609600"/>
            <a:r>
              <a:rPr lang="en-US" b="0" dirty="0" smtClean="0"/>
              <a:t>Reviewed and approved the Spec. Frame work document template. </a:t>
            </a:r>
          </a:p>
          <a:p>
            <a:pPr marL="609600" indent="-609600"/>
            <a:r>
              <a:rPr lang="en-US" b="0" dirty="0" smtClean="0"/>
              <a:t>Approved a 1</a:t>
            </a:r>
            <a:r>
              <a:rPr lang="en-US" b="0" baseline="30000" dirty="0" smtClean="0"/>
              <a:t>st</a:t>
            </a:r>
            <a:r>
              <a:rPr lang="en-US" b="0" dirty="0" smtClean="0"/>
              <a:t> batch for scalability FR.</a:t>
            </a:r>
          </a:p>
          <a:p>
            <a:pPr marL="609600" indent="-609600"/>
            <a:r>
              <a:rPr lang="en-US" b="0" dirty="0" smtClean="0"/>
              <a:t>Approved a 2</a:t>
            </a:r>
            <a:r>
              <a:rPr lang="en-US" b="0" baseline="30000" dirty="0" smtClean="0"/>
              <a:t>nd</a:t>
            </a:r>
            <a:r>
              <a:rPr lang="en-US" b="0" dirty="0" smtClean="0"/>
              <a:t> batch of 60Ghz FR.</a:t>
            </a:r>
          </a:p>
          <a:p>
            <a:pPr marL="609600" indent="-609600"/>
            <a:r>
              <a:rPr lang="en-US" b="0" dirty="0" smtClean="0"/>
              <a:t>Approved additional 3 use cases followed by a document freeze. </a:t>
            </a:r>
          </a:p>
          <a:p>
            <a:pPr marL="609600" indent="-609600"/>
            <a:endParaRPr lang="en-US" b="0" dirty="0" smtClean="0"/>
          </a:p>
          <a:p>
            <a:pPr marL="609600" indent="-609600"/>
            <a:r>
              <a:rPr lang="en-US" b="0" dirty="0" smtClean="0"/>
              <a:t>Agenda: See 11-15/218r5. </a:t>
            </a:r>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 Corporation</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119</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11-16-0479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053562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152400" y="5562600"/>
            <a:ext cx="4329112" cy="461665"/>
          </a:xfrm>
          <a:prstGeom prst="rect">
            <a:avLst/>
          </a:prstGeom>
          <a:solidFill>
            <a:srgbClr val="92D050"/>
          </a:solidFill>
          <a:ln w="12700">
            <a:noFill/>
            <a:miter lim="800000"/>
            <a:headEnd type="none" w="sm" len="sm"/>
            <a:tailEnd type="none" w="sm" len="sm"/>
          </a:ln>
        </p:spPr>
        <p:txBody>
          <a:bodyPr wrap="square">
            <a:spAutoFit/>
          </a:bodyPr>
          <a:lstStyle/>
          <a:p>
            <a:pPr algn="ctr"/>
            <a:r>
              <a:rPr lang="en-US"/>
              <a:t>Most current doc shaded green.</a:t>
            </a:r>
            <a:endParaRPr lang="en-US" b="1"/>
          </a:p>
        </p:txBody>
      </p:sp>
      <p:graphicFrame>
        <p:nvGraphicFramePr>
          <p:cNvPr id="79875" name="Group 3"/>
          <p:cNvGraphicFramePr>
            <a:graphicFrameLocks noGrp="1"/>
          </p:cNvGraphicFramePr>
          <p:nvPr>
            <p:extLst>
              <p:ext uri="{D42A27DB-BD31-4B8C-83A1-F6EECF244321}">
                <p14:modId xmlns:p14="http://schemas.microsoft.com/office/powerpoint/2010/main" val="2814334917"/>
              </p:ext>
            </p:extLst>
          </p:nvPr>
        </p:nvGraphicFramePr>
        <p:xfrm>
          <a:off x="457200" y="1371600"/>
          <a:ext cx="8262379" cy="4099560"/>
        </p:xfrm>
        <a:graphic>
          <a:graphicData uri="http://schemas.openxmlformats.org/drawingml/2006/table">
            <a:tbl>
              <a:tblPr/>
              <a:tblGrid>
                <a:gridCol w="325603"/>
                <a:gridCol w="402976"/>
                <a:gridCol w="338221"/>
                <a:gridCol w="347579"/>
                <a:gridCol w="338221"/>
                <a:gridCol w="457200"/>
                <a:gridCol w="457200"/>
                <a:gridCol w="381000"/>
                <a:gridCol w="457200"/>
                <a:gridCol w="152400"/>
                <a:gridCol w="152400"/>
                <a:gridCol w="609600"/>
                <a:gridCol w="457200"/>
                <a:gridCol w="609600"/>
                <a:gridCol w="1752600"/>
                <a:gridCol w="1023379"/>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5.2</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13-Mar</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7.0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12.0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14-Mar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6.0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14-Mar</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3.2</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Lee Armstrong </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15-Mar</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6.0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1.2</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15-Mar</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aj</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r>
                        <a:rPr lang="en-US" sz="1400" dirty="0" smtClean="0">
                          <a:solidFill>
                            <a:srgbClr val="FF0000"/>
                          </a:solidFill>
                        </a:rPr>
                        <a:t>4.2</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r>
                        <a:rPr lang="en-US" sz="1400" dirty="0" smtClean="0">
                          <a:solidFill>
                            <a:srgbClr val="FF0000"/>
                          </a:solidFill>
                        </a:rPr>
                        <a:t>6.2</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r>
                        <a:rPr lang="en-US" sz="1400" dirty="0" smtClean="0">
                          <a:solidFill>
                            <a:srgbClr val="FF0000"/>
                          </a:solidFill>
                        </a:rPr>
                        <a:t>5.0</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1.3</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Times New Roman" pitchFamily="18" charset="0"/>
                        </a:rPr>
                        <a:t>1.0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Frame 10.0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15-Mar</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r>
                        <a:rPr lang="en-US" sz="1400" dirty="0" smtClean="0">
                          <a:solidFill>
                            <a:srgbClr val="FF0000"/>
                          </a:solidFill>
                        </a:rPr>
                        <a:t>5.0</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r>
                        <a:rPr lang="en-US" sz="1400" dirty="0" smtClean="0">
                          <a:solidFill>
                            <a:srgbClr val="FF0000"/>
                          </a:solidFill>
                        </a:rPr>
                        <a:t>6.0</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r>
                        <a:rPr lang="en-US" sz="1400" dirty="0" smtClean="0">
                          <a:solidFill>
                            <a:srgbClr val="FF0000"/>
                          </a:solidFill>
                        </a:rPr>
                        <a:t>5.0</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r>
                        <a:rPr lang="en-US" sz="1400" dirty="0" smtClean="0">
                          <a:solidFill>
                            <a:srgbClr val="FF0000"/>
                          </a:solidFill>
                        </a:rPr>
                        <a:t>3.0</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r>
                        <a:rPr lang="en-US" sz="1400" dirty="0" smtClean="0">
                          <a:solidFill>
                            <a:srgbClr val="FF0000"/>
                          </a:solidFill>
                        </a:rPr>
                        <a:t>1.0</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r>
                        <a:rPr lang="en-US" sz="1400" dirty="0" smtClean="0">
                          <a:solidFill>
                            <a:srgbClr val="FF0000"/>
                          </a:solidFill>
                        </a:rPr>
                        <a:t>1.0</a:t>
                      </a:r>
                      <a:endParaRPr lang="en-US" sz="1400" dirty="0">
                        <a:solidFill>
                          <a:srgbClr val="FF0000"/>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0.1</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14-Mar</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71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Carlos </a:t>
                      </a:r>
                      <a:r>
                        <a:rPr kumimoji="0" lang="en-US" sz="1200" b="0" i="0" u="none" strike="noStrike" cap="none" normalizeH="0" baseline="0" dirty="0" err="1" smtClean="0">
                          <a:ln>
                            <a:noFill/>
                          </a:ln>
                          <a:solidFill>
                            <a:schemeClr val="tx1"/>
                          </a:solidFill>
                          <a:effectLst/>
                          <a:latin typeface="Times New Roman" pitchFamily="18" charset="0"/>
                        </a:rPr>
                        <a:t>Cordeiro</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15-Mar</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Chao Chun Wang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15-Mar</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152400" y="5943600"/>
            <a:ext cx="6400800" cy="457200"/>
          </a:xfrm>
          <a:prstGeom prst="rect">
            <a:avLst/>
          </a:prstGeom>
          <a:noFill/>
          <a:ln w="12700">
            <a:noFill/>
            <a:miter lim="800000"/>
            <a:headEnd type="none" w="sm" len="sm"/>
            <a:tailEnd type="none" w="sm" len="sm"/>
          </a:ln>
        </p:spPr>
        <p:txBody>
          <a:bodyPr wrap="square">
            <a:spAutoFit/>
          </a:bodyPr>
          <a:lstStyle/>
          <a:p>
            <a:r>
              <a:rPr lang="en-US" dirty="0">
                <a:solidFill>
                  <a:srgbClr val="FF0000"/>
                </a:solidFill>
              </a:rPr>
              <a:t>Changes from  last report shown in </a:t>
            </a:r>
            <a:r>
              <a:rPr lang="en-US" b="1" dirty="0">
                <a:solidFill>
                  <a:srgbClr val="FF0000"/>
                </a:solidFill>
              </a:rPr>
              <a:t>red.</a:t>
            </a:r>
          </a:p>
        </p:txBody>
      </p:sp>
      <p:sp>
        <p:nvSpPr>
          <p:cNvPr id="31973" name="Text Box 231"/>
          <p:cNvSpPr txBox="1">
            <a:spLocks noChangeArrowheads="1"/>
          </p:cNvSpPr>
          <p:nvPr/>
        </p:nvSpPr>
        <p:spPr bwMode="auto">
          <a:xfrm>
            <a:off x="381000" y="804446"/>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Mar 2016</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5" name="Slide Number Placeholder 9"/>
          <p:cNvSpPr>
            <a:spLocks noGrp="1"/>
          </p:cNvSpPr>
          <p:nvPr>
            <p:ph type="sldNum" sz="quarter" idx="12"/>
          </p:nvPr>
        </p:nvSpPr>
        <p:spPr>
          <a:noFill/>
        </p:spPr>
        <p:txBody>
          <a:bodyPr/>
          <a:lstStyle/>
          <a:p>
            <a:r>
              <a:rPr lang="en-US" smtClean="0"/>
              <a:t>Slide </a:t>
            </a:r>
            <a:fld id="{795EAAF8-1103-4F9A-8384-029AC986883C}" type="slidenum">
              <a:rPr lang="en-US" smtClean="0"/>
              <a:pPr/>
              <a:t>12</a:t>
            </a:fld>
            <a:endParaRPr lang="en-US" smtClean="0"/>
          </a:p>
        </p:txBody>
      </p:sp>
      <p:sp>
        <p:nvSpPr>
          <p:cNvPr id="31976" name="Footer Placeholder 10"/>
          <p:cNvSpPr>
            <a:spLocks noGrp="1"/>
          </p:cNvSpPr>
          <p:nvPr>
            <p:ph type="ftr" sz="quarter" idx="11"/>
          </p:nvPr>
        </p:nvSpPr>
        <p:spPr>
          <a:noFill/>
        </p:spPr>
        <p:txBody>
          <a:bodyPr/>
          <a:lstStyle/>
          <a:p>
            <a:r>
              <a:rPr lang="en-US" smtClean="0"/>
              <a:t>Adrian Stephens, Intel Corporation</a:t>
            </a:r>
            <a:endParaRPr lang="en-US" dirty="0" smtClean="0"/>
          </a:p>
        </p:txBody>
      </p:sp>
      <p:sp>
        <p:nvSpPr>
          <p:cNvPr id="31977" name="Date Placeholder 10"/>
          <p:cNvSpPr>
            <a:spLocks noGrp="1"/>
          </p:cNvSpPr>
          <p:nvPr>
            <p:ph type="dt" sz="quarter" idx="10"/>
          </p:nvPr>
        </p:nvSpPr>
        <p:spPr>
          <a:noFill/>
        </p:spPr>
        <p:txBody>
          <a:bodyPr/>
          <a:lstStyle/>
          <a:p>
            <a:r>
              <a:rPr lang="en-US" smtClean="0"/>
              <a:t>March 2016</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11-16-0357 by Peter Ecclesine (Cisco Systems)</a:t>
            </a:r>
          </a:p>
        </p:txBody>
      </p:sp>
    </p:spTree>
    <p:extLst>
      <p:ext uri="{BB962C8B-B14F-4D97-AF65-F5344CB8AC3E}">
        <p14:creationId xmlns:p14="http://schemas.microsoft.com/office/powerpoint/2010/main" val="195537226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Goals for May meeting</a:t>
            </a:r>
            <a:endParaRPr lang="en-US" sz="2000" dirty="0"/>
          </a:p>
        </p:txBody>
      </p:sp>
      <p:sp>
        <p:nvSpPr>
          <p:cNvPr id="15363" name="Content Placeholder 2"/>
          <p:cNvSpPr>
            <a:spLocks noGrp="1"/>
          </p:cNvSpPr>
          <p:nvPr>
            <p:ph idx="1"/>
          </p:nvPr>
        </p:nvSpPr>
        <p:spPr>
          <a:xfrm>
            <a:off x="152400" y="1676400"/>
            <a:ext cx="8763000" cy="4114800"/>
          </a:xfrm>
        </p:spPr>
        <p:txBody>
          <a:bodyPr/>
          <a:lstStyle/>
          <a:p>
            <a:pPr algn="just">
              <a:spcBef>
                <a:spcPts val="1225"/>
              </a:spcBef>
            </a:pPr>
            <a:r>
              <a:rPr lang="en-US" altLang="en-US" dirty="0"/>
              <a:t>Continue on Functional Requirement Document development.</a:t>
            </a:r>
          </a:p>
          <a:p>
            <a:pPr algn="just">
              <a:spcBef>
                <a:spcPts val="1225"/>
              </a:spcBef>
            </a:pPr>
            <a:r>
              <a:rPr lang="en-US" altLang="en-US" dirty="0"/>
              <a:t>Approve initial submissions of technical material towards SFD text where FRD is sufficiently mature. </a:t>
            </a:r>
          </a:p>
          <a:p>
            <a:pPr algn="just">
              <a:spcBef>
                <a:spcPts val="1225"/>
              </a:spcBef>
            </a:pPr>
            <a:r>
              <a:rPr lang="en-US" altLang="en-US" dirty="0"/>
              <a:t>Review technical submissions on channel models, proposed technical approaches etc. </a:t>
            </a:r>
          </a:p>
          <a:p>
            <a:pPr algn="just">
              <a:spcBef>
                <a:spcPts val="1225"/>
              </a:spcBef>
            </a:pPr>
            <a:r>
              <a:rPr lang="en-US" altLang="en-US" dirty="0"/>
              <a:t>Call for submission for the FRD and SFD to be issued post this meeting.</a:t>
            </a:r>
          </a:p>
          <a:p>
            <a:pPr algn="just">
              <a:spcBef>
                <a:spcPts val="1225"/>
              </a:spcBef>
            </a:pPr>
            <a:endParaRPr lang="en-US" altLang="en-US" dirty="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 Corporation</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120</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11-16-0479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682595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Teleconference Schedule</a:t>
            </a:r>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altLang="en-US" dirty="0"/>
              <a:t>May 4</a:t>
            </a:r>
            <a:r>
              <a:rPr lang="en-US" altLang="en-US" baseline="30000" dirty="0"/>
              <a:t>th</a:t>
            </a:r>
            <a:r>
              <a:rPr lang="en-US" altLang="en-US" dirty="0"/>
              <a:t> 10:00AM ET for 1hr.</a:t>
            </a:r>
            <a:endParaRPr lang="en-US" altLang="en-US" dirty="0" smtClean="0"/>
          </a:p>
          <a:p>
            <a:pPr marL="0" indent="0">
              <a:buNone/>
            </a:pPr>
            <a:r>
              <a:rPr lang="en-US" altLang="en-US" b="0" dirty="0" smtClean="0"/>
              <a:t> </a:t>
            </a:r>
          </a:p>
          <a:p>
            <a:endParaRPr lang="en-US" dirty="0"/>
          </a:p>
          <a:p>
            <a:pPr marL="0" indent="0">
              <a:buNone/>
            </a:pPr>
            <a:endParaRPr lang="en-US"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 Corporation</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121</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11-16-0479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9816396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122</a:t>
            </a:fld>
            <a:endParaRPr lang="en-GB" dirty="0"/>
          </a:p>
        </p:txBody>
      </p:sp>
      <p:sp>
        <p:nvSpPr>
          <p:cNvPr id="3073" name="Rectangle 1"/>
          <p:cNvSpPr>
            <a:spLocks noGrp="1" noChangeArrowheads="1"/>
          </p:cNvSpPr>
          <p:nvPr>
            <p:ph type="title"/>
          </p:nvPr>
        </p:nvSpPr>
        <p:spPr>
          <a:xfrm>
            <a:off x="685800" y="9144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802.11 LRLP TIG</a:t>
            </a:r>
            <a:br>
              <a:rPr lang="en-US" dirty="0"/>
            </a:br>
            <a:r>
              <a:rPr lang="en-US" dirty="0"/>
              <a:t>March 2016 </a:t>
            </a:r>
            <a:r>
              <a:rPr lang="en-US" dirty="0" smtClean="0"/>
              <a:t>Closing Report</a:t>
            </a:r>
            <a:endParaRPr lang="en-GB" dirty="0"/>
          </a:p>
        </p:txBody>
      </p:sp>
      <p:sp>
        <p:nvSpPr>
          <p:cNvPr id="3074" name="Rectangle 2"/>
          <p:cNvSpPr>
            <a:spLocks noGrp="1" noChangeArrowheads="1"/>
          </p:cNvSpPr>
          <p:nvPr>
            <p:ph type="body" idx="1"/>
          </p:nvPr>
        </p:nvSpPr>
        <p:spPr>
          <a:xfrm>
            <a:off x="685800" y="230822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2016-03-17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470100336"/>
              </p:ext>
            </p:extLst>
          </p:nvPr>
        </p:nvGraphicFramePr>
        <p:xfrm>
          <a:off x="514350" y="3067050"/>
          <a:ext cx="8077200" cy="2476500"/>
        </p:xfrm>
        <a:graphic>
          <a:graphicData uri="http://schemas.openxmlformats.org/presentationml/2006/ole">
            <mc:AlternateContent xmlns:mc="http://schemas.openxmlformats.org/markup-compatibility/2006">
              <mc:Choice xmlns:v="urn:schemas-microsoft-com:vml" Requires="v">
                <p:oleObj spid="_x0000_s17431" name="Document" r:id="rId4" imgW="8267030" imgH="2534496" progId="Word.Document.8">
                  <p:embed/>
                </p:oleObj>
              </mc:Choice>
              <mc:Fallback>
                <p:oleObj name="Document" r:id="rId4" imgW="8267030" imgH="2534496" progId="Word.Document.8">
                  <p:embed/>
                  <p:pic>
                    <p:nvPicPr>
                      <p:cNvPr id="0" name=""/>
                      <p:cNvPicPr>
                        <a:picLocks noChangeAspect="1" noChangeArrowheads="1"/>
                      </p:cNvPicPr>
                      <p:nvPr/>
                    </p:nvPicPr>
                    <p:blipFill>
                      <a:blip r:embed="rId5"/>
                      <a:srcRect/>
                      <a:stretch>
                        <a:fillRect/>
                      </a:stretch>
                    </p:blipFill>
                    <p:spPr bwMode="auto">
                      <a:xfrm>
                        <a:off x="514350" y="3067050"/>
                        <a:ext cx="8077200" cy="24765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72415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11-16-0467 by Tim Godfrey, EPRI</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369927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Contributions for Output Document</a:t>
            </a:r>
            <a:endParaRPr lang="en-US" dirty="0"/>
          </a:p>
        </p:txBody>
      </p:sp>
      <p:sp>
        <p:nvSpPr>
          <p:cNvPr id="3" name="Content Placeholder 2"/>
          <p:cNvSpPr>
            <a:spLocks noGrp="1"/>
          </p:cNvSpPr>
          <p:nvPr>
            <p:ph idx="1"/>
          </p:nvPr>
        </p:nvSpPr>
        <p:spPr>
          <a:xfrm>
            <a:off x="685800" y="1752600"/>
            <a:ext cx="8229600" cy="4341813"/>
          </a:xfrm>
        </p:spPr>
        <p:txBody>
          <a:bodyPr>
            <a:normAutofit lnSpcReduction="10000"/>
          </a:bodyPr>
          <a:lstStyle/>
          <a:p>
            <a:pPr>
              <a:buFont typeface="Wingdings" panose="05000000000000000000" pitchFamily="2" charset="2"/>
              <a:buChar char="ü"/>
            </a:pPr>
            <a:r>
              <a:rPr lang="en-US" sz="1600" dirty="0"/>
              <a:t>16-11-334r0 	Scenario for LRLP SIG 	</a:t>
            </a:r>
            <a:r>
              <a:rPr lang="en-US" sz="1600" dirty="0" smtClean="0"/>
              <a:t/>
            </a:r>
            <a:br>
              <a:rPr lang="en-US" sz="1600" dirty="0" smtClean="0"/>
            </a:br>
            <a:r>
              <a:rPr lang="en-US" sz="1600" dirty="0" smtClean="0"/>
              <a:t>	Stephane </a:t>
            </a:r>
            <a:r>
              <a:rPr lang="en-US" sz="1600" dirty="0"/>
              <a:t>Baron (Canon)</a:t>
            </a:r>
          </a:p>
          <a:p>
            <a:pPr>
              <a:buFont typeface="Wingdings" panose="05000000000000000000" pitchFamily="2" charset="2"/>
              <a:buChar char="ü"/>
            </a:pPr>
            <a:r>
              <a:rPr lang="en-US" sz="1600" dirty="0" smtClean="0"/>
              <a:t>16-11-341r0	Low-power </a:t>
            </a:r>
            <a:r>
              <a:rPr lang="en-US" sz="1600" dirty="0"/>
              <a:t>wake-up receiver follow-up 	</a:t>
            </a:r>
            <a:r>
              <a:rPr lang="en-US" sz="1600" dirty="0" smtClean="0"/>
              <a:t>					</a:t>
            </a:r>
            <a:r>
              <a:rPr lang="en-US" sz="1600" dirty="0" err="1" smtClean="0"/>
              <a:t>Minyoung</a:t>
            </a:r>
            <a:r>
              <a:rPr lang="en-US" sz="1600" dirty="0" smtClean="0"/>
              <a:t> </a:t>
            </a:r>
            <a:r>
              <a:rPr lang="en-US" sz="1600" dirty="0"/>
              <a:t>Park (Intel Corp</a:t>
            </a:r>
            <a:r>
              <a:rPr lang="en-US" sz="1600" dirty="0" smtClean="0"/>
              <a:t>.)</a:t>
            </a:r>
          </a:p>
          <a:p>
            <a:pPr>
              <a:buFont typeface="Wingdings" panose="05000000000000000000" pitchFamily="2" charset="2"/>
              <a:buChar char="ü"/>
            </a:pPr>
            <a:r>
              <a:rPr lang="en-US" sz="1600" dirty="0" smtClean="0"/>
              <a:t>16-11-380r0</a:t>
            </a:r>
            <a:r>
              <a:rPr lang="en-US" sz="1600" dirty="0"/>
              <a:t>	</a:t>
            </a:r>
            <a:r>
              <a:rPr lang="en-US" sz="1600" dirty="0" smtClean="0"/>
              <a:t>Discussion </a:t>
            </a:r>
            <a:r>
              <a:rPr lang="en-US" sz="1600" dirty="0"/>
              <a:t>of Requirements and Potential STA Categories 	</a:t>
            </a:r>
            <a:r>
              <a:rPr lang="en-US" sz="1600" dirty="0" smtClean="0"/>
              <a:t>		Leif </a:t>
            </a:r>
            <a:r>
              <a:rPr lang="en-US" sz="1600" dirty="0" err="1"/>
              <a:t>Wilhelmsson</a:t>
            </a:r>
            <a:r>
              <a:rPr lang="en-US" sz="1600" dirty="0"/>
              <a:t> (Ericsson)</a:t>
            </a:r>
            <a:endParaRPr lang="en-US" sz="1600" dirty="0" smtClean="0"/>
          </a:p>
          <a:p>
            <a:pPr>
              <a:buFont typeface="Wingdings" panose="05000000000000000000" pitchFamily="2" charset="2"/>
              <a:buChar char="ü"/>
            </a:pPr>
            <a:r>
              <a:rPr lang="en-US" sz="1600" dirty="0" smtClean="0"/>
              <a:t>16-11-381r0</a:t>
            </a:r>
            <a:r>
              <a:rPr lang="en-US" sz="1600" dirty="0"/>
              <a:t>	</a:t>
            </a:r>
            <a:r>
              <a:rPr lang="en-US" sz="1600" dirty="0" smtClean="0"/>
              <a:t>Discussion </a:t>
            </a:r>
            <a:r>
              <a:rPr lang="en-US" sz="1600" dirty="0"/>
              <a:t>of Wake-Up Receivers for LRLP 	</a:t>
            </a:r>
            <a:r>
              <a:rPr lang="en-US" sz="1600" dirty="0" smtClean="0"/>
              <a:t>			</a:t>
            </a:r>
            <a:r>
              <a:rPr lang="en-US" sz="1600" dirty="0"/>
              <a:t> </a:t>
            </a:r>
            <a:r>
              <a:rPr lang="en-US" sz="1600" dirty="0" smtClean="0"/>
              <a:t>       </a:t>
            </a:r>
            <a:br>
              <a:rPr lang="en-US" sz="1600" dirty="0" smtClean="0"/>
            </a:br>
            <a:r>
              <a:rPr lang="en-US" sz="1600" dirty="0" smtClean="0"/>
              <a:t>	Leif </a:t>
            </a:r>
            <a:r>
              <a:rPr lang="en-US" sz="1600" dirty="0" err="1"/>
              <a:t>Wilhelmsson</a:t>
            </a:r>
            <a:r>
              <a:rPr lang="en-US" sz="1600" dirty="0"/>
              <a:t> (Ericsson)</a:t>
            </a:r>
          </a:p>
          <a:p>
            <a:pPr>
              <a:buFont typeface="Wingdings" panose="05000000000000000000" pitchFamily="2" charset="2"/>
              <a:buChar char="ü"/>
            </a:pPr>
            <a:r>
              <a:rPr lang="en-US" sz="1600" dirty="0" smtClean="0"/>
              <a:t>16-11-402r0</a:t>
            </a:r>
            <a:r>
              <a:rPr lang="en-US" sz="1600" dirty="0"/>
              <a:t>	</a:t>
            </a:r>
            <a:r>
              <a:rPr lang="en-US" sz="1600" dirty="0" smtClean="0"/>
              <a:t>LP </a:t>
            </a:r>
            <a:r>
              <a:rPr lang="en-US" sz="1600" dirty="0"/>
              <a:t>WUR wake-up Packet Identity Considerations 	</a:t>
            </a:r>
            <a:r>
              <a:rPr lang="en-US" sz="1600" dirty="0" smtClean="0"/>
              <a:t/>
            </a:r>
            <a:br>
              <a:rPr lang="en-US" sz="1600" dirty="0" smtClean="0"/>
            </a:br>
            <a:r>
              <a:rPr lang="en-US" sz="1600" dirty="0" smtClean="0"/>
              <a:t>	Frank </a:t>
            </a:r>
            <a:r>
              <a:rPr lang="en-US" sz="1600" dirty="0"/>
              <a:t>Hsu (</a:t>
            </a:r>
            <a:r>
              <a:rPr lang="en-US" sz="1600" dirty="0" err="1"/>
              <a:t>MediaTek</a:t>
            </a:r>
            <a:r>
              <a:rPr lang="en-US" sz="1600" dirty="0"/>
              <a:t> Inc</a:t>
            </a:r>
            <a:r>
              <a:rPr lang="en-US" sz="1600" dirty="0" smtClean="0"/>
              <a:t>.)</a:t>
            </a:r>
          </a:p>
          <a:p>
            <a:endParaRPr lang="en-US" sz="1600" dirty="0"/>
          </a:p>
          <a:p>
            <a:pPr>
              <a:buFont typeface="Wingdings" panose="05000000000000000000" pitchFamily="2" charset="2"/>
              <a:buChar char="ü"/>
            </a:pPr>
            <a:r>
              <a:rPr lang="en-US" sz="1600" dirty="0" smtClean="0"/>
              <a:t>16-11-417r0	</a:t>
            </a:r>
            <a:r>
              <a:rPr lang="en-US" sz="1600" dirty="0"/>
              <a:t>Considerations on LRLP 	Minho Cheong (</a:t>
            </a:r>
            <a:r>
              <a:rPr lang="en-US" sz="1600" dirty="0" err="1"/>
              <a:t>Newracom</a:t>
            </a:r>
            <a:r>
              <a:rPr lang="en-US" sz="1600" dirty="0" smtClean="0"/>
              <a:t>)</a:t>
            </a:r>
          </a:p>
          <a:p>
            <a:pPr>
              <a:buFont typeface="Wingdings" panose="05000000000000000000" pitchFamily="2" charset="2"/>
              <a:buChar char="ü"/>
            </a:pPr>
            <a:r>
              <a:rPr lang="en-US" sz="1600" dirty="0"/>
              <a:t>16-11-443r0   </a:t>
            </a:r>
            <a:r>
              <a:rPr lang="en-US" sz="1600" dirty="0" smtClean="0"/>
              <a:t>   Addressing </a:t>
            </a:r>
            <a:r>
              <a:rPr lang="en-US" sz="1600" dirty="0"/>
              <a:t>the range and power requirements of indoor use </a:t>
            </a:r>
            <a:r>
              <a:rPr lang="en-US" sz="1600" dirty="0" smtClean="0"/>
              <a:t>cases (Intel)</a:t>
            </a:r>
          </a:p>
          <a:p>
            <a:pPr>
              <a:buFont typeface="Wingdings" panose="05000000000000000000" pitchFamily="2" charset="2"/>
              <a:buChar char="ü"/>
            </a:pPr>
            <a:r>
              <a:rPr lang="en-US" sz="1600" dirty="0"/>
              <a:t>16-11-444r0    	Introductory Paragraph for LRLP Output </a:t>
            </a:r>
            <a:r>
              <a:rPr lang="en-US" sz="1600" dirty="0" smtClean="0"/>
              <a:t>Document Tim </a:t>
            </a:r>
            <a:r>
              <a:rPr lang="en-US" sz="1600" dirty="0"/>
              <a:t>Godfrey (EPRI</a:t>
            </a:r>
            <a:r>
              <a:rPr lang="en-US" sz="1600" dirty="0" smtClean="0"/>
              <a:t>)</a:t>
            </a:r>
            <a:endParaRPr lang="en-US" sz="16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123</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11-16-0467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4219390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2016: Status</a:t>
            </a:r>
            <a:endParaRPr lang="en-US" dirty="0"/>
          </a:p>
        </p:txBody>
      </p:sp>
      <p:sp>
        <p:nvSpPr>
          <p:cNvPr id="3" name="Content Placeholder 2"/>
          <p:cNvSpPr>
            <a:spLocks noGrp="1"/>
          </p:cNvSpPr>
          <p:nvPr>
            <p:ph idx="1"/>
          </p:nvPr>
        </p:nvSpPr>
        <p:spPr>
          <a:xfrm>
            <a:off x="685800" y="1905000"/>
            <a:ext cx="7770813" cy="4189413"/>
          </a:xfrm>
        </p:spPr>
        <p:txBody>
          <a:bodyPr>
            <a:normAutofit fontScale="92500" lnSpcReduction="20000"/>
          </a:bodyPr>
          <a:lstStyle/>
          <a:p>
            <a:r>
              <a:rPr lang="en-US" dirty="0" smtClean="0">
                <a:hlinkClick r:id="rId3"/>
              </a:rPr>
              <a:t>11-15-1446r12 </a:t>
            </a:r>
            <a:r>
              <a:rPr lang="en-US" dirty="0">
                <a:hlinkClick r:id="rId3"/>
              </a:rPr>
              <a:t>	</a:t>
            </a:r>
            <a:r>
              <a:rPr lang="en-US" dirty="0" smtClean="0">
                <a:hlinkClick r:id="rId3"/>
              </a:rPr>
              <a:t>LRLP </a:t>
            </a:r>
            <a:r>
              <a:rPr lang="en-US" dirty="0">
                <a:hlinkClick r:id="rId3"/>
              </a:rPr>
              <a:t>Output Report </a:t>
            </a:r>
            <a:r>
              <a:rPr lang="en-US" dirty="0" smtClean="0">
                <a:hlinkClick r:id="rId3"/>
              </a:rPr>
              <a:t>Draft</a:t>
            </a:r>
            <a:endParaRPr lang="en-US" dirty="0" smtClean="0"/>
          </a:p>
          <a:p>
            <a:r>
              <a:rPr lang="en-US" dirty="0"/>
              <a:t>	</a:t>
            </a:r>
            <a:r>
              <a:rPr lang="en-US" dirty="0" smtClean="0"/>
              <a:t>Incorporates changes discussed this week</a:t>
            </a:r>
          </a:p>
          <a:p>
            <a:endParaRPr lang="en-US" dirty="0"/>
          </a:p>
          <a:p>
            <a:r>
              <a:rPr lang="en-US" dirty="0"/>
              <a:t>There was lack of consensus and agreement on LRLP direction to proceed to a SG</a:t>
            </a:r>
          </a:p>
          <a:p>
            <a:endParaRPr lang="en-US" dirty="0"/>
          </a:p>
          <a:p>
            <a:r>
              <a:rPr lang="en-US" dirty="0"/>
              <a:t>Recommendation from TIG:</a:t>
            </a:r>
          </a:p>
          <a:p>
            <a:pPr marL="457200" indent="-457200">
              <a:buFont typeface="Arial" panose="020B0604020202020204" pitchFamily="34" charset="0"/>
              <a:buChar char="•"/>
            </a:pPr>
            <a:r>
              <a:rPr lang="en-US" dirty="0"/>
              <a:t>	Extend the TIG for two meetings</a:t>
            </a:r>
          </a:p>
          <a:p>
            <a:pPr marL="457200" indent="-457200">
              <a:buFont typeface="Arial" panose="020B0604020202020204" pitchFamily="34" charset="0"/>
              <a:buChar char="•"/>
            </a:pPr>
            <a:r>
              <a:rPr lang="en-US" dirty="0"/>
              <a:t>	Develop clarity and consensus on </a:t>
            </a:r>
          </a:p>
          <a:p>
            <a:pPr marL="0" indent="0"/>
            <a:r>
              <a:rPr lang="en-US" b="0" dirty="0"/>
              <a:t>		1) key differentiators of LRLP </a:t>
            </a:r>
          </a:p>
          <a:p>
            <a:pPr marL="0" indent="0"/>
            <a:r>
              <a:rPr lang="en-US" b="0" dirty="0"/>
              <a:t>		2) expected scope for SG </a:t>
            </a:r>
          </a:p>
          <a:p>
            <a:pPr marL="0" indent="0"/>
            <a:r>
              <a:rPr lang="en-US" b="0" dirty="0"/>
              <a:t>		3) Technical approaches</a:t>
            </a:r>
          </a:p>
          <a:p>
            <a:endParaRPr lang="en-US"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124</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11-16-0467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1460219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685800" y="1752600"/>
            <a:ext cx="7770813" cy="4341813"/>
          </a:xfrm>
        </p:spPr>
        <p:txBody>
          <a:bodyPr/>
          <a:lstStyle/>
          <a:p>
            <a:r>
              <a:rPr lang="en-US" b="0" dirty="0" smtClean="0"/>
              <a:t>If the TIG is extended, the activities for May 2016 could include:</a:t>
            </a:r>
          </a:p>
          <a:p>
            <a:pPr marL="800100" lvl="1" indent="-342900">
              <a:buFont typeface="Arial" panose="020B0604020202020204" pitchFamily="34" charset="0"/>
              <a:buChar char="•"/>
            </a:pPr>
            <a:r>
              <a:rPr lang="en-US" b="0" dirty="0" smtClean="0"/>
              <a:t>Clarify the scope of LRLP</a:t>
            </a:r>
            <a:r>
              <a:rPr lang="en-US" b="0" dirty="0"/>
              <a:t>	</a:t>
            </a:r>
            <a:endParaRPr lang="en-US" b="0" dirty="0" smtClean="0"/>
          </a:p>
          <a:p>
            <a:pPr marL="800100" lvl="1" indent="-342900">
              <a:buFont typeface="Arial" panose="020B0604020202020204" pitchFamily="34" charset="0"/>
              <a:buChar char="•"/>
            </a:pPr>
            <a:r>
              <a:rPr lang="en-US" b="0" dirty="0" smtClean="0"/>
              <a:t>Develop list of </a:t>
            </a:r>
            <a:r>
              <a:rPr lang="en-US" b="1" dirty="0" smtClean="0"/>
              <a:t>key differentiators</a:t>
            </a:r>
          </a:p>
          <a:p>
            <a:pPr lvl="2"/>
            <a:r>
              <a:rPr lang="en-US" b="0" dirty="0" smtClean="0"/>
              <a:t>What are the “values” of LRLP?</a:t>
            </a:r>
          </a:p>
          <a:p>
            <a:pPr lvl="2"/>
            <a:r>
              <a:rPr lang="en-US" dirty="0" smtClean="0"/>
              <a:t>What “gaps” does it address in the market that are currently unfilled?</a:t>
            </a:r>
            <a:endParaRPr lang="en-US" b="0" dirty="0" smtClean="0"/>
          </a:p>
          <a:p>
            <a:pPr lvl="2"/>
            <a:r>
              <a:rPr lang="en-US" b="0" dirty="0" smtClean="0"/>
              <a:t>What unique capabilities does LRLP provide that other standards or amendments (e.g. 802.11ah and 802.11ax) do not?</a:t>
            </a:r>
          </a:p>
          <a:p>
            <a:pPr marL="800100" lvl="1" indent="-342900">
              <a:buFont typeface="Arial" panose="020B0604020202020204" pitchFamily="34" charset="0"/>
              <a:buChar char="•"/>
            </a:pPr>
            <a:r>
              <a:rPr lang="en-US" b="0" dirty="0" smtClean="0"/>
              <a:t>Achieve agreement on </a:t>
            </a:r>
            <a:r>
              <a:rPr lang="en-US" b="1" dirty="0" smtClean="0"/>
              <a:t>key differentiators</a:t>
            </a:r>
            <a:r>
              <a:rPr lang="en-US" b="0" dirty="0" smtClean="0"/>
              <a:t>.</a:t>
            </a:r>
          </a:p>
          <a:p>
            <a:pPr marL="1200150" lvl="2" indent="-342900">
              <a:buFont typeface="Arial" panose="020B0604020202020204" pitchFamily="34" charset="0"/>
              <a:buChar char="•"/>
            </a:pPr>
            <a:r>
              <a:rPr lang="en-US" b="0" dirty="0" smtClean="0"/>
              <a:t>Form the basis for the scope of the future amendment</a:t>
            </a:r>
          </a:p>
          <a:p>
            <a:pPr marL="1200150" lvl="2" indent="-342900">
              <a:buFont typeface="Arial" panose="020B0604020202020204" pitchFamily="34" charset="0"/>
              <a:buChar char="•"/>
            </a:pPr>
            <a:r>
              <a:rPr lang="en-US" b="0" dirty="0" smtClean="0"/>
              <a:t>Refine LRLP scope to focus primarily on implementing key differentiators, and less features that may be overlapping other standards</a:t>
            </a: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125</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11-16-0467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6386739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key differentiators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smtClean="0"/>
              <a:t>LRLP provides </a:t>
            </a:r>
            <a:r>
              <a:rPr lang="en-US" b="0" dirty="0"/>
              <a:t>an integrated infrastructure connectivity. </a:t>
            </a:r>
            <a:endParaRPr lang="en-US" b="0" dirty="0" smtClean="0"/>
          </a:p>
          <a:p>
            <a:pPr marL="800100" lvl="2" indent="0"/>
            <a:r>
              <a:rPr lang="en-US" b="0" dirty="0" smtClean="0"/>
              <a:t>I.E. the IoT product with LRLP does not have to provide both ends of the link to the Cloud</a:t>
            </a:r>
          </a:p>
          <a:p>
            <a:pPr>
              <a:buFont typeface="Arial" panose="020B0604020202020204" pitchFamily="34" charset="0"/>
              <a:buChar char="•"/>
            </a:pPr>
            <a:r>
              <a:rPr lang="en-US" b="0" dirty="0" smtClean="0"/>
              <a:t>LRLP enables </a:t>
            </a:r>
            <a:r>
              <a:rPr lang="en-US" b="0" dirty="0"/>
              <a:t>an asymmetrical STA/AP relationship.</a:t>
            </a:r>
          </a:p>
          <a:p>
            <a:pPr marL="400050" lvl="1" indent="0"/>
            <a:r>
              <a:rPr lang="en-US" b="0" dirty="0" smtClean="0"/>
              <a:t>	The </a:t>
            </a:r>
            <a:r>
              <a:rPr lang="en-US" b="0" dirty="0"/>
              <a:t>STA can be simpler, with different </a:t>
            </a:r>
            <a:r>
              <a:rPr lang="en-US" b="0" dirty="0" smtClean="0"/>
              <a:t>RF</a:t>
            </a:r>
          </a:p>
          <a:p>
            <a:pPr marL="400050" lvl="1" indent="0"/>
            <a:r>
              <a:rPr lang="en-US" dirty="0" smtClean="0"/>
              <a:t>Doesn’t have to be – a full function STA can still support LRLP</a:t>
            </a:r>
            <a:endParaRPr lang="en-US" b="0" dirty="0"/>
          </a:p>
          <a:p>
            <a:pPr>
              <a:buFont typeface="Arial" panose="020B0604020202020204" pitchFamily="34" charset="0"/>
              <a:buChar char="•"/>
            </a:pPr>
            <a:r>
              <a:rPr lang="en-US" b="0" dirty="0" smtClean="0"/>
              <a:t>LRLP defines a single PHY and modulation that can be parameterized to optimize for lowest power or longer range</a:t>
            </a:r>
          </a:p>
          <a:p>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126</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TextBox 6"/>
          <p:cNvSpPr txBox="1"/>
          <p:nvPr/>
        </p:nvSpPr>
        <p:spPr>
          <a:xfrm>
            <a:off x="1219200" y="5943600"/>
            <a:ext cx="7053534" cy="461665"/>
          </a:xfrm>
          <a:prstGeom prst="rect">
            <a:avLst/>
          </a:prstGeom>
          <a:noFill/>
        </p:spPr>
        <p:txBody>
          <a:bodyPr wrap="none" rtlCol="0">
            <a:spAutoFit/>
          </a:bodyPr>
          <a:lstStyle/>
          <a:p>
            <a:r>
              <a:rPr lang="en-US" dirty="0" smtClean="0">
                <a:solidFill>
                  <a:srgbClr val="0070C0"/>
                </a:solidFill>
              </a:rPr>
              <a:t>Preliminary list for example – not meant to be complete</a:t>
            </a:r>
            <a:endParaRPr lang="en-US" dirty="0">
              <a:solidFill>
                <a:srgbClr val="0070C0"/>
              </a:solidFill>
            </a:endParaRP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11-16-0467 by Tim Godfrey, EPRI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9882268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127</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11" name="Title 1"/>
          <p:cNvSpPr>
            <a:spLocks noGrp="1"/>
          </p:cNvSpPr>
          <p:nvPr>
            <p:ph type="title"/>
          </p:nvPr>
        </p:nvSpPr>
        <p:spPr>
          <a:xfrm>
            <a:off x="685801" y="685800"/>
            <a:ext cx="7770813" cy="1065213"/>
          </a:xfrm>
        </p:spPr>
        <p:txBody>
          <a:bodyPr/>
          <a:lstStyle/>
          <a:p>
            <a:r>
              <a:rPr lang="en-US" dirty="0" smtClean="0"/>
              <a:t>Straw Poll: LRLP Positioning</a:t>
            </a:r>
            <a:endParaRPr lang="en-US" dirty="0"/>
          </a:p>
        </p:txBody>
      </p:sp>
      <p:sp>
        <p:nvSpPr>
          <p:cNvPr id="12" name="Content Placeholder 2"/>
          <p:cNvSpPr>
            <a:spLocks noGrp="1"/>
          </p:cNvSpPr>
          <p:nvPr>
            <p:ph idx="1"/>
          </p:nvPr>
        </p:nvSpPr>
        <p:spPr>
          <a:xfrm>
            <a:off x="685801" y="1677987"/>
            <a:ext cx="7770813" cy="4494213"/>
          </a:xfrm>
        </p:spPr>
        <p:txBody>
          <a:bodyPr/>
          <a:lstStyle/>
          <a:p>
            <a:r>
              <a:rPr lang="en-US" dirty="0" smtClean="0"/>
              <a:t>Given our current understanding of the use cases and requirements in the output document, </a:t>
            </a:r>
          </a:p>
          <a:p>
            <a:r>
              <a:rPr lang="en-US" dirty="0" smtClean="0"/>
              <a:t>Do you see the LRLP as:</a:t>
            </a:r>
          </a:p>
          <a:p>
            <a:r>
              <a:rPr lang="en-US" dirty="0" smtClean="0"/>
              <a:t>	0) Included into 802.11ax (changing current scope) [Delay 11ax by 6 months?]</a:t>
            </a:r>
            <a:br>
              <a:rPr lang="en-US" dirty="0" smtClean="0"/>
            </a:br>
            <a:r>
              <a:rPr lang="en-US" dirty="0" smtClean="0"/>
              <a:t>1) Concurrent with 802.11ax    (11ax + 1 year)</a:t>
            </a:r>
          </a:p>
          <a:p>
            <a:r>
              <a:rPr lang="en-US" dirty="0" smtClean="0"/>
              <a:t>	2) A “fast follow” after the first generation of 802.11ax  (11ax + 2 or 3 years)   (e.g. WFA 2</a:t>
            </a:r>
            <a:r>
              <a:rPr lang="en-US" baseline="30000" dirty="0" smtClean="0"/>
              <a:t>nd</a:t>
            </a:r>
            <a:r>
              <a:rPr lang="en-US" dirty="0" smtClean="0"/>
              <a:t> wave)</a:t>
            </a:r>
          </a:p>
          <a:p>
            <a:r>
              <a:rPr lang="en-US" dirty="0" smtClean="0"/>
              <a:t>	3) Part of the “next big thing” after 802.11ax  (11ax + 4-5 years)</a:t>
            </a:r>
          </a:p>
          <a:p>
            <a:r>
              <a:rPr lang="en-US" dirty="0" smtClean="0"/>
              <a:t>	4) Not sure or need more information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11-16-0467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893700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Poll on </a:t>
            </a:r>
            <a:r>
              <a:rPr lang="en-US" dirty="0" smtClean="0"/>
              <a:t>LRLP TIG </a:t>
            </a:r>
            <a:r>
              <a:rPr lang="en-US" dirty="0"/>
              <a:t>Extension</a:t>
            </a:r>
          </a:p>
        </p:txBody>
      </p:sp>
      <p:sp>
        <p:nvSpPr>
          <p:cNvPr id="3" name="Content Placeholder 2"/>
          <p:cNvSpPr>
            <a:spLocks noGrp="1"/>
          </p:cNvSpPr>
          <p:nvPr>
            <p:ph idx="1"/>
          </p:nvPr>
        </p:nvSpPr>
        <p:spPr/>
        <p:txBody>
          <a:bodyPr/>
          <a:lstStyle/>
          <a:p>
            <a:r>
              <a:rPr lang="en-US" dirty="0"/>
              <a:t>Do you support the extension of the LRLP TIG for two </a:t>
            </a:r>
            <a:r>
              <a:rPr lang="en-US" dirty="0" smtClean="0"/>
              <a:t>meetings </a:t>
            </a:r>
            <a:r>
              <a:rPr lang="en-US" dirty="0"/>
              <a:t>to develop consensus, refine the scope, and further develop technical feasibility and approaches.  </a:t>
            </a:r>
            <a:endParaRPr lang="en-US" dirty="0" smtClean="0"/>
          </a:p>
          <a:p>
            <a:endParaRPr lang="en-US" dirty="0"/>
          </a:p>
          <a:p>
            <a:r>
              <a:rPr lang="en-US" dirty="0" smtClean="0"/>
              <a:t>Y:   52</a:t>
            </a:r>
          </a:p>
          <a:p>
            <a:r>
              <a:rPr lang="en-US" dirty="0" smtClean="0"/>
              <a:t>N:   10</a:t>
            </a:r>
          </a:p>
          <a:p>
            <a:r>
              <a:rPr lang="en-US" dirty="0" smtClean="0"/>
              <a:t>A:   14</a:t>
            </a:r>
          </a:p>
          <a:p>
            <a:endParaRPr lang="en-US"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128</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11-16-0467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69556475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xfrm>
            <a:off x="7046913" y="6477000"/>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68E3126C-BDDA-4D59-9FCC-344F86655371}" type="slidenum">
              <a:rPr lang="en-US" altLang="en-US" sz="1200" b="0"/>
              <a:pPr>
                <a:spcBef>
                  <a:spcPct val="0"/>
                </a:spcBef>
                <a:buFontTx/>
                <a:buNone/>
              </a:pPr>
              <a:t>129</a:t>
            </a:fld>
            <a:endParaRPr lang="en-US" altLang="en-US" sz="1200" b="0"/>
          </a:p>
        </p:txBody>
      </p:sp>
      <p:sp>
        <p:nvSpPr>
          <p:cNvPr id="13316" name="Rectangle 2"/>
          <p:cNvSpPr>
            <a:spLocks noGrp="1" noChangeArrowheads="1"/>
          </p:cNvSpPr>
          <p:nvPr>
            <p:ph type="title"/>
          </p:nvPr>
        </p:nvSpPr>
        <p:spPr>
          <a:noFill/>
        </p:spPr>
        <p:txBody>
          <a:bodyPr/>
          <a:lstStyle/>
          <a:p>
            <a:r>
              <a:rPr lang="en-US" altLang="en-US" smtClean="0"/>
              <a:t>Report on 802.15</a:t>
            </a:r>
          </a:p>
        </p:txBody>
      </p:sp>
      <p:sp>
        <p:nvSpPr>
          <p:cNvPr id="13317" name="Rectangle 6"/>
          <p:cNvSpPr>
            <a:spLocks noGrp="1" noChangeArrowheads="1"/>
          </p:cNvSpPr>
          <p:nvPr>
            <p:ph type="body" idx="1"/>
          </p:nvPr>
        </p:nvSpPr>
        <p:spPr>
          <a:xfrm>
            <a:off x="685800" y="1524000"/>
            <a:ext cx="7772400" cy="381000"/>
          </a:xfrm>
          <a:noFill/>
        </p:spPr>
        <p:txBody>
          <a:bodyPr/>
          <a:lstStyle/>
          <a:p>
            <a:pPr algn="ctr">
              <a:buFontTx/>
              <a:buNone/>
            </a:pPr>
            <a:r>
              <a:rPr lang="en-US" altLang="en-US" sz="2000" smtClean="0"/>
              <a:t>Date:</a:t>
            </a:r>
            <a:r>
              <a:rPr lang="en-US" altLang="en-US" sz="2000" b="0" smtClean="0"/>
              <a:t> 2016-03-18</a:t>
            </a:r>
          </a:p>
        </p:txBody>
      </p:sp>
      <p:graphicFrame>
        <p:nvGraphicFramePr>
          <p:cNvPr id="13318" name="Object 11"/>
          <p:cNvGraphicFramePr>
            <a:graphicFrameLocks noChangeAspect="1"/>
          </p:cNvGraphicFramePr>
          <p:nvPr/>
        </p:nvGraphicFramePr>
        <p:xfrm>
          <a:off x="530225" y="2290763"/>
          <a:ext cx="7807325" cy="2832100"/>
        </p:xfrm>
        <a:graphic>
          <a:graphicData uri="http://schemas.openxmlformats.org/presentationml/2006/ole">
            <mc:AlternateContent xmlns:mc="http://schemas.openxmlformats.org/markup-compatibility/2006">
              <mc:Choice xmlns:v="urn:schemas-microsoft-com:vml" Requires="v">
                <p:oleObj spid="_x0000_s29709" name="Document" r:id="rId4" imgW="8209948" imgH="2988203" progId="Word.Document.8">
                  <p:embed/>
                </p:oleObj>
              </mc:Choice>
              <mc:Fallback>
                <p:oleObj name="Document" r:id="rId4" imgW="8209948" imgH="298820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2290763"/>
                        <a:ext cx="7807325"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094178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MIB style, Visio and Frame practices</a:t>
            </a:r>
            <a:br>
              <a:rPr lang="en-US" smtClean="0"/>
            </a:br>
            <a:endParaRPr lang="en-US" smtClean="0"/>
          </a:p>
        </p:txBody>
      </p:sp>
      <p:sp>
        <p:nvSpPr>
          <p:cNvPr id="32771" name="Content Placeholder 2"/>
          <p:cNvSpPr>
            <a:spLocks noGrp="1"/>
          </p:cNvSpPr>
          <p:nvPr>
            <p:ph idx="1"/>
          </p:nvPr>
        </p:nvSpPr>
        <p:spPr>
          <a:xfrm>
            <a:off x="685800" y="1981200"/>
            <a:ext cx="7772400" cy="4495800"/>
          </a:xfrm>
        </p:spPr>
        <p:txBody>
          <a:bodyPr/>
          <a:lstStyle/>
          <a:p>
            <a:r>
              <a:rPr lang="en-GB" sz="2000" dirty="0" smtClean="0"/>
              <a:t>I’m going to suggest going forward we use a single style with appropriately set tabs,  and use leading</a:t>
            </a:r>
            <a:r>
              <a:rPr lang="en-US" sz="2000" dirty="0" smtClean="0"/>
              <a:t> </a:t>
            </a:r>
            <a:r>
              <a:rPr lang="en-GB" sz="2000" dirty="0" smtClean="0"/>
              <a:t>Tabs to distinguish the syntax and description parts. (Adrian Stephens Feb 9, 2010)</a:t>
            </a:r>
          </a:p>
          <a:p>
            <a:r>
              <a:rPr lang="en-GB" sz="2000" dirty="0" smtClean="0"/>
              <a:t>Figure in an anchored frame within a table, and use a table caption as a figure caption</a:t>
            </a:r>
          </a:p>
          <a:p>
            <a:r>
              <a:rPr lang="en-GB" sz="2000" dirty="0" smtClean="0"/>
              <a:t> Keep embedded figures using </a:t>
            </a:r>
            <a:r>
              <a:rPr lang="en-GB" sz="2000" dirty="0" err="1" smtClean="0"/>
              <a:t>visio</a:t>
            </a:r>
            <a:r>
              <a:rPr lang="en-GB" sz="2000" dirty="0" smtClean="0"/>
              <a:t> as long as possible</a:t>
            </a:r>
            <a:endParaRPr lang="en-US" sz="2000" dirty="0" smtClean="0"/>
          </a:p>
          <a:p>
            <a:pPr lvl="1"/>
            <a:r>
              <a:rPr lang="en-GB" sz="1800" dirty="0" smtClean="0"/>
              <a:t>Near the end of sponsor ballot,  turn these all into .</a:t>
            </a:r>
            <a:r>
              <a:rPr lang="en-GB" sz="1800" dirty="0" err="1" smtClean="0"/>
              <a:t>wmf</a:t>
            </a:r>
            <a:r>
              <a:rPr lang="en-GB" sz="1800" dirty="0" smtClean="0"/>
              <a:t> (windows meta file) format files (you can do this from </a:t>
            </a:r>
            <a:r>
              <a:rPr lang="en-GB" sz="1800" dirty="0" err="1" smtClean="0"/>
              <a:t>visio</a:t>
            </a:r>
            <a:r>
              <a:rPr lang="en-GB" sz="1800" dirty="0" smtClean="0"/>
              <a:t> using “save as”).   Keep separate files for the .</a:t>
            </a:r>
            <a:r>
              <a:rPr lang="en-GB" sz="1800" dirty="0" err="1" smtClean="0"/>
              <a:t>vsd</a:t>
            </a:r>
            <a:r>
              <a:rPr lang="en-GB" sz="1800" dirty="0" smtClean="0"/>
              <a:t> source and the .</a:t>
            </a:r>
            <a:r>
              <a:rPr lang="en-GB" sz="1800" dirty="0" err="1" smtClean="0"/>
              <a:t>wmf</a:t>
            </a:r>
            <a:r>
              <a:rPr lang="en-GB" sz="1800" dirty="0" smtClean="0"/>
              <a:t> file that is linked to from frame. There is likelihood we should use .</a:t>
            </a:r>
            <a:r>
              <a:rPr lang="en-GB" sz="1800" dirty="0" err="1" smtClean="0"/>
              <a:t>emf</a:t>
            </a:r>
            <a:endParaRPr lang="en-GB" sz="1800" dirty="0" smtClean="0"/>
          </a:p>
          <a:p>
            <a:r>
              <a:rPr lang="en-GB" sz="2000" dirty="0" smtClean="0"/>
              <a:t>Frame templates for </a:t>
            </a:r>
            <a:r>
              <a:rPr lang="en-GB" sz="2000" dirty="0" err="1" smtClean="0"/>
              <a:t>11aa</a:t>
            </a:r>
            <a:r>
              <a:rPr lang="en-GB" sz="2000" dirty="0" smtClean="0"/>
              <a:t>, </a:t>
            </a:r>
            <a:r>
              <a:rPr lang="en-GB" sz="2000" dirty="0" err="1" smtClean="0"/>
              <a:t>11ac</a:t>
            </a:r>
            <a:r>
              <a:rPr lang="en-GB" sz="2000" dirty="0" smtClean="0"/>
              <a:t>, </a:t>
            </a:r>
            <a:r>
              <a:rPr lang="en-GB" sz="2000" dirty="0" err="1" smtClean="0"/>
              <a:t>11af</a:t>
            </a:r>
            <a:r>
              <a:rPr lang="en-GB" sz="2000" dirty="0" smtClean="0"/>
              <a:t> </a:t>
            </a:r>
          </a:p>
          <a:p>
            <a:r>
              <a:rPr lang="en-GB" sz="2000" dirty="0" smtClean="0"/>
              <a:t>Text version of MIB is available (2012, ae2012, aa2012, ad2012, acD5.0, afD5.0. mcD3.0)</a:t>
            </a:r>
            <a:endParaRPr lang="en-US" sz="2000" dirty="0" smtClean="0"/>
          </a:p>
          <a:p>
            <a:endParaRPr lang="en-US" dirty="0" smtClean="0"/>
          </a:p>
        </p:txBody>
      </p:sp>
      <p:sp>
        <p:nvSpPr>
          <p:cNvPr id="32773" name="Footer Placeholder 4"/>
          <p:cNvSpPr>
            <a:spLocks noGrp="1"/>
          </p:cNvSpPr>
          <p:nvPr>
            <p:ph type="ftr" sz="quarter" idx="11"/>
          </p:nvPr>
        </p:nvSpPr>
        <p:spPr>
          <a:noFill/>
        </p:spPr>
        <p:txBody>
          <a:bodyPr/>
          <a:lstStyle/>
          <a:p>
            <a:r>
              <a:rPr lang="en-US" smtClean="0"/>
              <a:t>Adrian Stephens, Intel Corporation</a:t>
            </a:r>
          </a:p>
        </p:txBody>
      </p:sp>
      <p:sp>
        <p:nvSpPr>
          <p:cNvPr id="32774" name="Slide Number Placeholder 5"/>
          <p:cNvSpPr>
            <a:spLocks noGrp="1"/>
          </p:cNvSpPr>
          <p:nvPr>
            <p:ph type="sldNum" sz="quarter" idx="12"/>
          </p:nvPr>
        </p:nvSpPr>
        <p:spPr>
          <a:noFill/>
        </p:spPr>
        <p:txBody>
          <a:bodyPr/>
          <a:lstStyle/>
          <a:p>
            <a:r>
              <a:rPr lang="en-US" smtClean="0"/>
              <a:t>Slide </a:t>
            </a:r>
            <a:fld id="{B6A5EF2C-B352-4DCD-8AF4-06278E96712B}" type="slidenum">
              <a:rPr lang="en-US" smtClean="0"/>
              <a:pPr/>
              <a:t>13</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11-16-0357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2875111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85199AE-9CC4-4FEE-A94E-9AB9A65075BB}" type="slidenum">
              <a:rPr lang="en-US" altLang="en-US" sz="1200" b="0"/>
              <a:pPr>
                <a:spcBef>
                  <a:spcPct val="0"/>
                </a:spcBef>
                <a:buFontTx/>
                <a:buNone/>
              </a:pPr>
              <a:t>130</a:t>
            </a:fld>
            <a:endParaRPr lang="en-US" altLang="en-US" sz="1200" b="0"/>
          </a:p>
        </p:txBody>
      </p:sp>
      <p:sp>
        <p:nvSpPr>
          <p:cNvPr id="14339" name="Rectangle 2"/>
          <p:cNvSpPr>
            <a:spLocks noGrp="1" noChangeArrowheads="1"/>
          </p:cNvSpPr>
          <p:nvPr>
            <p:ph type="title"/>
          </p:nvPr>
        </p:nvSpPr>
        <p:spPr>
          <a:noFill/>
        </p:spPr>
        <p:txBody>
          <a:bodyPr/>
          <a:lstStyle/>
          <a:p>
            <a:r>
              <a:rPr lang="en-US" altLang="en-US" smtClean="0"/>
              <a:t>Abstract</a:t>
            </a:r>
          </a:p>
        </p:txBody>
      </p:sp>
      <p:sp>
        <p:nvSpPr>
          <p:cNvPr id="14340" name="Rectangle 3"/>
          <p:cNvSpPr>
            <a:spLocks noGrp="1" noChangeArrowheads="1"/>
          </p:cNvSpPr>
          <p:nvPr>
            <p:ph type="body" idx="1"/>
          </p:nvPr>
        </p:nvSpPr>
        <p:spPr>
          <a:noFill/>
        </p:spPr>
        <p:txBody>
          <a:bodyPr/>
          <a:lstStyle/>
          <a:p>
            <a:pPr>
              <a:buFontTx/>
              <a:buNone/>
            </a:pPr>
            <a:r>
              <a:rPr lang="en-US" altLang="en-US" smtClean="0"/>
              <a:t>Report on 802.15 as presented to 802.11 </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2/23 of 11-16-0494 by Clint Chaplin, Imagicon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4873991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A618BD96-4D0B-4253-BC4B-BB60A72F0E39}" type="slidenum">
              <a:rPr lang="en-US" altLang="en-US" sz="1200" b="0"/>
              <a:pPr algn="ctr">
                <a:spcBef>
                  <a:spcPct val="0"/>
                </a:spcBef>
                <a:buFontTx/>
                <a:buNone/>
              </a:pPr>
              <a:t>131</a:t>
            </a:fld>
            <a:endParaRPr lang="en-US" altLang="en-US" sz="1200" b="0"/>
          </a:p>
        </p:txBody>
      </p:sp>
      <p:sp>
        <p:nvSpPr>
          <p:cNvPr id="15363"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56FBA67-2FE5-4EF0-A4C0-E4240598A1FC}" type="slidenum">
              <a:rPr lang="en-US" altLang="en-US" sz="1200" b="0"/>
              <a:pPr algn="ctr">
                <a:spcBef>
                  <a:spcPct val="0"/>
                </a:spcBef>
                <a:buFontTx/>
                <a:buNone/>
              </a:pPr>
              <a:t>131</a:t>
            </a:fld>
            <a:endParaRPr lang="en-US" altLang="en-US" sz="1200" b="0"/>
          </a:p>
        </p:txBody>
      </p:sp>
      <p:sp>
        <p:nvSpPr>
          <p:cNvPr id="15364" name="Rectangle 2"/>
          <p:cNvSpPr>
            <a:spLocks noGrp="1" noChangeArrowheads="1"/>
          </p:cNvSpPr>
          <p:nvPr>
            <p:ph type="title" idx="4294967295"/>
          </p:nvPr>
        </p:nvSpPr>
        <p:spPr>
          <a:xfrm>
            <a:off x="685800" y="914400"/>
            <a:ext cx="7772400" cy="652463"/>
          </a:xfrm>
        </p:spPr>
        <p:txBody>
          <a:bodyPr/>
          <a:lstStyle/>
          <a:p>
            <a:r>
              <a:rPr lang="en-US" altLang="en-US" sz="2800" smtClean="0"/>
              <a:t>802.15.3d</a:t>
            </a:r>
            <a:br>
              <a:rPr lang="en-US" altLang="en-US" sz="2800" smtClean="0"/>
            </a:br>
            <a:r>
              <a:rPr lang="en-US" altLang="en-US" sz="2800" smtClean="0"/>
              <a:t>100 Gb/s</a:t>
            </a:r>
          </a:p>
        </p:txBody>
      </p:sp>
      <p:sp>
        <p:nvSpPr>
          <p:cNvPr id="153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3/23 of 11-16-0494 by Clint Chaplin, Imagicon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95436347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9957BBA-A024-446E-8CE6-8444B43629D9}" type="slidenum">
              <a:rPr lang="en-US" altLang="en-US" sz="1200" b="0"/>
              <a:pPr algn="ctr">
                <a:spcBef>
                  <a:spcPct val="0"/>
                </a:spcBef>
                <a:buFontTx/>
                <a:buNone/>
              </a:pPr>
              <a:t>132</a:t>
            </a:fld>
            <a:endParaRPr lang="en-US" altLang="en-US" sz="1200" b="0"/>
          </a:p>
        </p:txBody>
      </p:sp>
      <p:sp>
        <p:nvSpPr>
          <p:cNvPr id="16388" name="Rectangle 2"/>
          <p:cNvSpPr>
            <a:spLocks noGrp="1" noChangeArrowheads="1"/>
          </p:cNvSpPr>
          <p:nvPr>
            <p:ph type="title" idx="4294967295"/>
          </p:nvPr>
        </p:nvSpPr>
        <p:spPr>
          <a:xfrm>
            <a:off x="685800" y="914400"/>
            <a:ext cx="7772400" cy="652463"/>
          </a:xfrm>
        </p:spPr>
        <p:txBody>
          <a:bodyPr/>
          <a:lstStyle/>
          <a:p>
            <a:r>
              <a:rPr lang="en-US" altLang="en-US" sz="2800" smtClean="0"/>
              <a:t>802.15.3e</a:t>
            </a:r>
            <a:br>
              <a:rPr lang="en-US" altLang="en-US" sz="2800" smtClean="0"/>
            </a:br>
            <a:r>
              <a:rPr lang="en-US" altLang="en-US" sz="2800" smtClean="0"/>
              <a:t>High Rate Close Proximity (HRCP)</a:t>
            </a:r>
          </a:p>
        </p:txBody>
      </p:sp>
      <p:sp>
        <p:nvSpPr>
          <p:cNvPr id="16389" name="Rectangle 3"/>
          <p:cNvSpPr>
            <a:spLocks noGrp="1" noChangeArrowheads="1"/>
          </p:cNvSpPr>
          <p:nvPr>
            <p:ph type="body" idx="4294967295"/>
          </p:nvPr>
        </p:nvSpPr>
        <p:spPr>
          <a:xfrm>
            <a:off x="457200" y="1752600"/>
            <a:ext cx="8229600" cy="4586288"/>
          </a:xfrm>
        </p:spPr>
        <p:txBody>
          <a:bodyPr/>
          <a:lstStyle/>
          <a:p>
            <a:pPr>
              <a:defRPr/>
            </a:pPr>
            <a:r>
              <a:rPr lang="en-US" altLang="en-US" dirty="0" smtClean="0"/>
              <a:t>First Initial WG Ballot on draft 1.0 closed May 6, 2015.   Results 65/4/2 94.20% Passed!</a:t>
            </a:r>
          </a:p>
          <a:p>
            <a:pPr marL="473529" indent="-457200">
              <a:lnSpc>
                <a:spcPct val="80000"/>
              </a:lnSpc>
              <a:spcBef>
                <a:spcPts val="1200"/>
              </a:spcBef>
              <a:defRPr/>
            </a:pPr>
            <a:r>
              <a:rPr lang="en-US" dirty="0" smtClean="0">
                <a:cs typeface="Arial" panose="020B0604020202020204" pitchFamily="34" charset="0"/>
              </a:rPr>
              <a:t>Resolved 133 out of 140 comments</a:t>
            </a:r>
          </a:p>
          <a:p>
            <a:pPr marL="473529" indent="-457200">
              <a:lnSpc>
                <a:spcPct val="80000"/>
              </a:lnSpc>
              <a:spcBef>
                <a:spcPts val="1200"/>
              </a:spcBef>
              <a:defRPr/>
            </a:pPr>
            <a:r>
              <a:rPr lang="en-US" dirty="0" smtClean="0">
                <a:cs typeface="Arial" panose="020B0604020202020204" pitchFamily="34" charset="0"/>
              </a:rPr>
              <a:t>Agreed on BRC and call schedule</a:t>
            </a:r>
            <a:endParaRPr lang="en-US" dirty="0">
              <a:cs typeface="Arial" panose="020B0604020202020204" pitchFamily="34" charset="0"/>
            </a:endParaRPr>
          </a:p>
        </p:txBody>
      </p:sp>
      <p:sp>
        <p:nvSpPr>
          <p:cNvPr id="1639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1174740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E5CF8CFD-5691-48CB-86FE-56DDADF7DE47}" type="slidenum">
              <a:rPr lang="en-US" altLang="en-US" sz="1200" b="0"/>
              <a:pPr algn="ctr">
                <a:spcBef>
                  <a:spcPct val="0"/>
                </a:spcBef>
                <a:buFontTx/>
                <a:buNone/>
              </a:pPr>
              <a:t>133</a:t>
            </a:fld>
            <a:endParaRPr lang="en-US" altLang="en-US" sz="1200" b="0"/>
          </a:p>
        </p:txBody>
      </p:sp>
      <p:sp>
        <p:nvSpPr>
          <p:cNvPr id="17411"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FB62482A-F5B1-4B95-92C6-4ED00B90AF41}" type="slidenum">
              <a:rPr lang="en-US" altLang="en-US" sz="1200" b="0"/>
              <a:pPr algn="ctr">
                <a:spcBef>
                  <a:spcPct val="0"/>
                </a:spcBef>
                <a:buFontTx/>
                <a:buNone/>
              </a:pPr>
              <a:t>133</a:t>
            </a:fld>
            <a:endParaRPr lang="en-US" altLang="en-US" sz="1200" b="0"/>
          </a:p>
        </p:txBody>
      </p:sp>
      <p:sp>
        <p:nvSpPr>
          <p:cNvPr id="17412" name="Rectangle 2"/>
          <p:cNvSpPr>
            <a:spLocks noGrp="1" noChangeArrowheads="1"/>
          </p:cNvSpPr>
          <p:nvPr>
            <p:ph type="title" idx="4294967295"/>
          </p:nvPr>
        </p:nvSpPr>
        <p:spPr>
          <a:xfrm>
            <a:off x="685800" y="914400"/>
            <a:ext cx="7772400" cy="652463"/>
          </a:xfrm>
        </p:spPr>
        <p:txBody>
          <a:bodyPr/>
          <a:lstStyle/>
          <a:p>
            <a:r>
              <a:rPr lang="en-US" altLang="en-US" sz="2800" smtClean="0"/>
              <a:t>802.15.3m</a:t>
            </a:r>
            <a:br>
              <a:rPr lang="en-US" altLang="en-US" sz="2800" smtClean="0"/>
            </a:br>
            <a:r>
              <a:rPr lang="en-US" altLang="en-US" sz="2800" smtClean="0"/>
              <a:t>802.15.3 Revision</a:t>
            </a:r>
          </a:p>
        </p:txBody>
      </p:sp>
      <p:sp>
        <p:nvSpPr>
          <p:cNvPr id="17413" name="Rectangle 3"/>
          <p:cNvSpPr>
            <a:spLocks noGrp="1" noChangeArrowheads="1"/>
          </p:cNvSpPr>
          <p:nvPr>
            <p:ph type="body" idx="4294967295"/>
          </p:nvPr>
        </p:nvSpPr>
        <p:spPr>
          <a:xfrm>
            <a:off x="457200" y="1752600"/>
            <a:ext cx="8229600" cy="4586288"/>
          </a:xfrm>
        </p:spPr>
        <p:txBody>
          <a:bodyPr/>
          <a:lstStyle/>
          <a:p>
            <a:r>
              <a:rPr lang="en-US" altLang="en-US" smtClean="0"/>
              <a:t>Draft passed sponsor ballot</a:t>
            </a:r>
          </a:p>
          <a:p>
            <a:r>
              <a:rPr lang="en-US" altLang="en-US" smtClean="0">
                <a:cs typeface="Arial" pitchFamily="34" charset="0"/>
              </a:rPr>
              <a:t>Recommending to submit to RevCom</a:t>
            </a:r>
          </a:p>
        </p:txBody>
      </p:sp>
      <p:sp>
        <p:nvSpPr>
          <p:cNvPr id="1741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34582420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E242481-CC4C-4015-8FAE-6F5E3F84FEF0}" type="slidenum">
              <a:rPr lang="en-US" altLang="en-US" sz="1200" b="0"/>
              <a:pPr algn="ctr">
                <a:spcBef>
                  <a:spcPct val="0"/>
                </a:spcBef>
                <a:buFontTx/>
                <a:buNone/>
              </a:pPr>
              <a:t>134</a:t>
            </a:fld>
            <a:endParaRPr lang="en-US" altLang="en-US" sz="1200" b="0"/>
          </a:p>
        </p:txBody>
      </p:sp>
      <p:sp>
        <p:nvSpPr>
          <p:cNvPr id="18436" name="Rectangle 2"/>
          <p:cNvSpPr>
            <a:spLocks noGrp="1" noChangeArrowheads="1"/>
          </p:cNvSpPr>
          <p:nvPr>
            <p:ph type="title" idx="4294967295"/>
          </p:nvPr>
        </p:nvSpPr>
        <p:spPr>
          <a:xfrm>
            <a:off x="685800" y="914400"/>
            <a:ext cx="7772400" cy="652463"/>
          </a:xfrm>
        </p:spPr>
        <p:txBody>
          <a:bodyPr/>
          <a:lstStyle/>
          <a:p>
            <a:r>
              <a:rPr lang="en-US" altLang="en-US" sz="2800" smtClean="0"/>
              <a:t>802.15.4n</a:t>
            </a:r>
            <a:br>
              <a:rPr lang="en-US" altLang="en-US" sz="2800" smtClean="0"/>
            </a:br>
            <a:r>
              <a:rPr lang="en-US" altLang="en-US" sz="2800" smtClean="0"/>
              <a:t>Chinese Medical Band</a:t>
            </a:r>
          </a:p>
        </p:txBody>
      </p:sp>
      <p:sp>
        <p:nvSpPr>
          <p:cNvPr id="18437" name="Rectangle 3"/>
          <p:cNvSpPr>
            <a:spLocks noGrp="1" noChangeArrowheads="1"/>
          </p:cNvSpPr>
          <p:nvPr>
            <p:ph type="body" idx="4294967295"/>
          </p:nvPr>
        </p:nvSpPr>
        <p:spPr>
          <a:xfrm>
            <a:off x="457200" y="1752600"/>
            <a:ext cx="8229600" cy="4586288"/>
          </a:xfrm>
        </p:spPr>
        <p:txBody>
          <a:bodyPr/>
          <a:lstStyle/>
          <a:p>
            <a:pPr eaLnBrk="1" hangingPunct="1">
              <a:spcBef>
                <a:spcPct val="0"/>
              </a:spcBef>
            </a:pPr>
            <a:r>
              <a:rPr lang="en-US" altLang="ja-JP" smtClean="0">
                <a:ea typeface="MS PGothic" pitchFamily="34" charset="-128"/>
              </a:rPr>
              <a:t>Published</a:t>
            </a:r>
            <a:endParaRPr kumimoji="1" lang="ja-JP" altLang="en-US" smtClean="0">
              <a:ea typeface="MS PGothic" pitchFamily="34" charset="-128"/>
            </a:endParaRPr>
          </a:p>
        </p:txBody>
      </p:sp>
      <p:sp>
        <p:nvSpPr>
          <p:cNvPr id="1843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5754125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F3F83528-5D11-43FB-89D1-BCEEFD807B59}" type="slidenum">
              <a:rPr lang="en-US" altLang="en-US" sz="1200" b="0"/>
              <a:pPr algn="ctr">
                <a:spcBef>
                  <a:spcPct val="0"/>
                </a:spcBef>
                <a:buFontTx/>
                <a:buNone/>
              </a:pPr>
              <a:t>135</a:t>
            </a:fld>
            <a:endParaRPr lang="en-US" altLang="en-US" sz="1200" b="0"/>
          </a:p>
        </p:txBody>
      </p:sp>
      <p:sp>
        <p:nvSpPr>
          <p:cNvPr id="1945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A0FB341-5FE1-49C4-96AA-F29E705348DA}" type="slidenum">
              <a:rPr lang="en-US" altLang="en-US" sz="1200" b="0"/>
              <a:pPr algn="ctr">
                <a:spcBef>
                  <a:spcPct val="0"/>
                </a:spcBef>
                <a:buFontTx/>
                <a:buNone/>
              </a:pPr>
              <a:t>135</a:t>
            </a:fld>
            <a:endParaRPr lang="en-US" altLang="en-US" sz="1200" b="0"/>
          </a:p>
        </p:txBody>
      </p:sp>
      <p:sp>
        <p:nvSpPr>
          <p:cNvPr id="19460" name="Rectangle 2"/>
          <p:cNvSpPr>
            <a:spLocks noGrp="1" noChangeArrowheads="1"/>
          </p:cNvSpPr>
          <p:nvPr>
            <p:ph type="title" idx="4294967295"/>
          </p:nvPr>
        </p:nvSpPr>
        <p:spPr>
          <a:xfrm>
            <a:off x="685800" y="885825"/>
            <a:ext cx="7772400" cy="652463"/>
          </a:xfrm>
        </p:spPr>
        <p:txBody>
          <a:bodyPr/>
          <a:lstStyle/>
          <a:p>
            <a:r>
              <a:rPr lang="en-US" altLang="en-US" sz="2800" smtClean="0"/>
              <a:t>802.15.4q</a:t>
            </a:r>
            <a:br>
              <a:rPr lang="en-US" altLang="en-US" sz="2800" smtClean="0"/>
            </a:br>
            <a:r>
              <a:rPr lang="en-US" altLang="en-US" sz="2800" smtClean="0"/>
              <a:t>Ultra Low Power</a:t>
            </a:r>
          </a:p>
        </p:txBody>
      </p:sp>
      <p:sp>
        <p:nvSpPr>
          <p:cNvPr id="19461" name="Rectangle 3"/>
          <p:cNvSpPr>
            <a:spLocks noGrp="1" noChangeArrowheads="1"/>
          </p:cNvSpPr>
          <p:nvPr>
            <p:ph type="body" idx="4294967295"/>
          </p:nvPr>
        </p:nvSpPr>
        <p:spPr>
          <a:xfrm>
            <a:off x="457200" y="1752600"/>
            <a:ext cx="8229600" cy="4586288"/>
          </a:xfrm>
        </p:spPr>
        <p:txBody>
          <a:bodyPr/>
          <a:lstStyle/>
          <a:p>
            <a:pPr eaLnBrk="1" hangingPunct="1">
              <a:spcBef>
                <a:spcPct val="0"/>
              </a:spcBef>
            </a:pPr>
            <a:r>
              <a:rPr lang="en-US" altLang="ja-JP" smtClean="0">
                <a:ea typeface="MS PGothic" pitchFamily="34" charset="-128"/>
              </a:rPr>
              <a:t>Published</a:t>
            </a:r>
            <a:endParaRPr kumimoji="1" lang="ja-JP" altLang="en-US" smtClean="0">
              <a:ea typeface="MS PGothic" pitchFamily="34" charset="-128"/>
            </a:endParaRPr>
          </a:p>
        </p:txBody>
      </p:sp>
      <p:sp>
        <p:nvSpPr>
          <p:cNvPr id="1946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688CA10-1476-44C6-8FE1-2B0120296A53}" type="slidenum">
              <a:rPr lang="en-US" altLang="en-US" sz="1200" b="0"/>
              <a:pPr>
                <a:spcBef>
                  <a:spcPct val="0"/>
                </a:spcBef>
                <a:buFontTx/>
                <a:buNone/>
              </a:pPr>
              <a:t>135</a:t>
            </a:fld>
            <a:endParaRPr lang="en-US" altLang="en-US" sz="1200" b="0"/>
          </a:p>
        </p:txBody>
      </p:sp>
      <p:sp>
        <p:nvSpPr>
          <p:cNvPr id="1946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46784243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AF09A57-90DF-44FE-A773-7F559081DF70}" type="slidenum">
              <a:rPr lang="en-US" altLang="en-US" sz="1200" b="0"/>
              <a:pPr algn="ctr">
                <a:spcBef>
                  <a:spcPct val="0"/>
                </a:spcBef>
                <a:buFontTx/>
                <a:buNone/>
              </a:pPr>
              <a:t>136</a:t>
            </a:fld>
            <a:endParaRPr lang="en-US" altLang="en-US" sz="1200" b="0"/>
          </a:p>
        </p:txBody>
      </p:sp>
      <p:sp>
        <p:nvSpPr>
          <p:cNvPr id="2048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20B28AB-7693-41F7-ADEC-6285917225B0}" type="slidenum">
              <a:rPr lang="en-US" altLang="en-US" sz="1200" b="0"/>
              <a:pPr algn="ctr">
                <a:spcBef>
                  <a:spcPct val="0"/>
                </a:spcBef>
                <a:buFontTx/>
                <a:buNone/>
              </a:pPr>
              <a:t>136</a:t>
            </a:fld>
            <a:endParaRPr lang="en-US" altLang="en-US" sz="1200" b="0"/>
          </a:p>
        </p:txBody>
      </p:sp>
      <p:sp>
        <p:nvSpPr>
          <p:cNvPr id="20484" name="Rectangle 2"/>
          <p:cNvSpPr>
            <a:spLocks noGrp="1" noChangeArrowheads="1"/>
          </p:cNvSpPr>
          <p:nvPr>
            <p:ph type="title" idx="4294967295"/>
          </p:nvPr>
        </p:nvSpPr>
        <p:spPr>
          <a:xfrm>
            <a:off x="685800" y="885825"/>
            <a:ext cx="7772400" cy="652463"/>
          </a:xfrm>
        </p:spPr>
        <p:txBody>
          <a:bodyPr/>
          <a:lstStyle/>
          <a:p>
            <a:r>
              <a:rPr lang="en-US" altLang="en-US" sz="2800" smtClean="0"/>
              <a:t>802.15.4s</a:t>
            </a:r>
            <a:br>
              <a:rPr lang="en-US" altLang="en-US" sz="2800" smtClean="0"/>
            </a:br>
            <a:r>
              <a:rPr lang="en-US" altLang="en-US" sz="2800" smtClean="0"/>
              <a:t>Spectrum Resources Usage</a:t>
            </a:r>
          </a:p>
        </p:txBody>
      </p:sp>
      <p:sp>
        <p:nvSpPr>
          <p:cNvPr id="20485" name="Rectangle 3"/>
          <p:cNvSpPr>
            <a:spLocks noGrp="1" noChangeArrowheads="1"/>
          </p:cNvSpPr>
          <p:nvPr>
            <p:ph type="body" idx="4294967295"/>
          </p:nvPr>
        </p:nvSpPr>
        <p:spPr>
          <a:xfrm>
            <a:off x="457200" y="1752600"/>
            <a:ext cx="8229600" cy="4586288"/>
          </a:xfrm>
        </p:spPr>
        <p:txBody>
          <a:bodyPr/>
          <a:lstStyle/>
          <a:p>
            <a:r>
              <a:rPr lang="en-US" altLang="ja-JP" sz="2000" smtClean="0">
                <a:ea typeface="MS PGothic" pitchFamily="34" charset="-128"/>
              </a:rPr>
              <a:t>Heard presentation.</a:t>
            </a:r>
          </a:p>
          <a:p>
            <a:pPr lvl="1"/>
            <a:r>
              <a:rPr lang="en-US" altLang="ja-JP" sz="1800" smtClean="0">
                <a:ea typeface="MS PGothic" pitchFamily="34" charset="-128"/>
              </a:rPr>
              <a:t>Proposal of SRM service primitives for Technical Guidance Document (15-16-128r2)</a:t>
            </a:r>
          </a:p>
          <a:p>
            <a:r>
              <a:rPr lang="en-US" altLang="ja-JP" sz="2000" smtClean="0">
                <a:ea typeface="MS PGothic" pitchFamily="34" charset="-128"/>
              </a:rPr>
              <a:t>Reviewed and discussed of Technical Guidance Document (15-14-555r13)  </a:t>
            </a:r>
          </a:p>
          <a:p>
            <a:r>
              <a:rPr lang="en-US" altLang="ja-JP" sz="2000" smtClean="0">
                <a:ea typeface="MS PGothic" pitchFamily="34" charset="-128"/>
              </a:rPr>
              <a:t>Reviewed Draft document.</a:t>
            </a:r>
          </a:p>
          <a:p>
            <a:pPr lvl="1"/>
            <a:r>
              <a:rPr lang="en-US" altLang="ja-JP" sz="1800" smtClean="0">
                <a:ea typeface="MS PGothic" pitchFamily="34" charset="-128"/>
              </a:rPr>
              <a:t>TG4s decided start comment collection of the Draft before May meeting</a:t>
            </a:r>
          </a:p>
        </p:txBody>
      </p:sp>
      <p:sp>
        <p:nvSpPr>
          <p:cNvPr id="204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1F407BE-F514-47C0-924D-98560F692E4F}" type="slidenum">
              <a:rPr lang="en-US" altLang="en-US" sz="1200" b="0"/>
              <a:pPr>
                <a:spcBef>
                  <a:spcPct val="0"/>
                </a:spcBef>
                <a:buFontTx/>
                <a:buNone/>
              </a:pPr>
              <a:t>136</a:t>
            </a:fld>
            <a:endParaRPr lang="en-US" altLang="en-US" sz="1200" b="0"/>
          </a:p>
        </p:txBody>
      </p:sp>
      <p:sp>
        <p:nvSpPr>
          <p:cNvPr id="2048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9896400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4DE05C1B-5D15-41CB-A08F-32AF458011FF}" type="slidenum">
              <a:rPr lang="en-US" altLang="en-US" sz="1200" b="0"/>
              <a:pPr algn="ctr">
                <a:spcBef>
                  <a:spcPct val="0"/>
                </a:spcBef>
                <a:buFontTx/>
                <a:buNone/>
              </a:pPr>
              <a:t>137</a:t>
            </a:fld>
            <a:endParaRPr lang="en-US" altLang="en-US" sz="1200" b="0"/>
          </a:p>
        </p:txBody>
      </p:sp>
      <p:sp>
        <p:nvSpPr>
          <p:cNvPr id="2150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C72CDA90-98A7-4257-9FB8-BA4B685934A4}" type="slidenum">
              <a:rPr lang="en-US" altLang="en-US" sz="1200" b="0"/>
              <a:pPr algn="ctr">
                <a:spcBef>
                  <a:spcPct val="0"/>
                </a:spcBef>
                <a:buFontTx/>
                <a:buNone/>
              </a:pPr>
              <a:t>137</a:t>
            </a:fld>
            <a:endParaRPr lang="en-US" altLang="en-US" sz="1200" b="0"/>
          </a:p>
        </p:txBody>
      </p:sp>
      <p:sp>
        <p:nvSpPr>
          <p:cNvPr id="21508" name="Rectangle 2"/>
          <p:cNvSpPr>
            <a:spLocks noGrp="1" noChangeArrowheads="1"/>
          </p:cNvSpPr>
          <p:nvPr>
            <p:ph type="title" idx="4294967295"/>
          </p:nvPr>
        </p:nvSpPr>
        <p:spPr>
          <a:xfrm>
            <a:off x="685800" y="885825"/>
            <a:ext cx="7772400" cy="652463"/>
          </a:xfrm>
        </p:spPr>
        <p:txBody>
          <a:bodyPr/>
          <a:lstStyle/>
          <a:p>
            <a:r>
              <a:rPr lang="en-US" altLang="en-US" sz="2800" smtClean="0"/>
              <a:t>802.15.4t</a:t>
            </a:r>
            <a:br>
              <a:rPr lang="en-US" altLang="en-US" sz="2800" smtClean="0"/>
            </a:br>
            <a:r>
              <a:rPr lang="en-US" altLang="en-US" sz="2800" smtClean="0"/>
              <a:t>Higher Rate</a:t>
            </a:r>
          </a:p>
        </p:txBody>
      </p:sp>
      <p:sp>
        <p:nvSpPr>
          <p:cNvPr id="21509" name="Rectangle 3"/>
          <p:cNvSpPr>
            <a:spLocks noGrp="1" noChangeArrowheads="1"/>
          </p:cNvSpPr>
          <p:nvPr>
            <p:ph type="body" idx="4294967295"/>
          </p:nvPr>
        </p:nvSpPr>
        <p:spPr>
          <a:xfrm>
            <a:off x="457200" y="1752600"/>
            <a:ext cx="8229600" cy="4586288"/>
          </a:xfrm>
        </p:spPr>
        <p:txBody>
          <a:bodyPr/>
          <a:lstStyle/>
          <a:p>
            <a:pPr eaLnBrk="1" hangingPunct="1">
              <a:buClr>
                <a:srgbClr val="00B050"/>
              </a:buClr>
            </a:pPr>
            <a:r>
              <a:rPr lang="en-US" altLang="en-US" smtClean="0"/>
              <a:t>Reviewed Scope and Purpose</a:t>
            </a:r>
            <a:endParaRPr lang="en-GB" altLang="en-US" smtClean="0"/>
          </a:p>
          <a:p>
            <a:pPr eaLnBrk="1" hangingPunct="1">
              <a:buClr>
                <a:srgbClr val="00B050"/>
              </a:buClr>
            </a:pPr>
            <a:r>
              <a:rPr lang="en-US" altLang="en-US" smtClean="0"/>
              <a:t>Reviewed TGD</a:t>
            </a:r>
          </a:p>
          <a:p>
            <a:pPr eaLnBrk="1" hangingPunct="1">
              <a:buClr>
                <a:srgbClr val="00B050"/>
              </a:buClr>
            </a:pPr>
            <a:r>
              <a:rPr lang="en-US" altLang="en-US" smtClean="0"/>
              <a:t>Scheduled Hearing of Proposals</a:t>
            </a:r>
            <a:endParaRPr lang="en-GB" altLang="en-US" smtClean="0"/>
          </a:p>
          <a:p>
            <a:pPr eaLnBrk="1" hangingPunct="1">
              <a:buClr>
                <a:srgbClr val="00B050"/>
              </a:buClr>
            </a:pPr>
            <a:r>
              <a:rPr lang="en-US" altLang="en-US" smtClean="0"/>
              <a:t>Heard Proposal</a:t>
            </a:r>
            <a:endParaRPr lang="en-GB" altLang="en-US" smtClean="0"/>
          </a:p>
          <a:p>
            <a:pPr eaLnBrk="1" hangingPunct="1">
              <a:buClr>
                <a:srgbClr val="00B050"/>
              </a:buClr>
            </a:pPr>
            <a:r>
              <a:rPr lang="en-US" altLang="en-US" smtClean="0"/>
              <a:t>Adopted Baseline Proposal</a:t>
            </a:r>
          </a:p>
          <a:p>
            <a:r>
              <a:rPr lang="en-US" altLang="ja-JP" smtClean="0">
                <a:ea typeface="MS PGothic" pitchFamily="34" charset="-128"/>
              </a:rPr>
              <a:t>Hoping for letter ballot on September 2016</a:t>
            </a:r>
          </a:p>
        </p:txBody>
      </p:sp>
      <p:sp>
        <p:nvSpPr>
          <p:cNvPr id="2151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FC4E9E27-CF1B-4616-AB7E-DF7FA1911DB2}" type="slidenum">
              <a:rPr lang="en-US" altLang="en-US" sz="1200" b="0"/>
              <a:pPr>
                <a:spcBef>
                  <a:spcPct val="0"/>
                </a:spcBef>
                <a:buFontTx/>
                <a:buNone/>
              </a:pPr>
              <a:t>137</a:t>
            </a:fld>
            <a:endParaRPr lang="en-US" altLang="en-US" sz="1200" b="0"/>
          </a:p>
        </p:txBody>
      </p:sp>
      <p:sp>
        <p:nvSpPr>
          <p:cNvPr id="2151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0006279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0615906-9709-4816-92F1-600895553C8E}" type="slidenum">
              <a:rPr lang="en-US" altLang="en-US" sz="1200" b="0"/>
              <a:pPr algn="ctr">
                <a:spcBef>
                  <a:spcPct val="0"/>
                </a:spcBef>
                <a:buFontTx/>
                <a:buNone/>
              </a:pPr>
              <a:t>138</a:t>
            </a:fld>
            <a:endParaRPr lang="en-US" altLang="en-US" sz="1200" b="0"/>
          </a:p>
        </p:txBody>
      </p:sp>
      <p:sp>
        <p:nvSpPr>
          <p:cNvPr id="2253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89803944-F9D3-4D1D-9041-06C24F60C772}" type="slidenum">
              <a:rPr lang="en-US" altLang="en-US" sz="1200" b="0"/>
              <a:pPr algn="ctr">
                <a:spcBef>
                  <a:spcPct val="0"/>
                </a:spcBef>
                <a:buFontTx/>
                <a:buNone/>
              </a:pPr>
              <a:t>138</a:t>
            </a:fld>
            <a:endParaRPr lang="en-US" altLang="en-US" sz="1200" b="0"/>
          </a:p>
        </p:txBody>
      </p:sp>
      <p:sp>
        <p:nvSpPr>
          <p:cNvPr id="22532" name="Rectangle 2"/>
          <p:cNvSpPr>
            <a:spLocks noGrp="1" noChangeArrowheads="1"/>
          </p:cNvSpPr>
          <p:nvPr>
            <p:ph type="title" idx="4294967295"/>
          </p:nvPr>
        </p:nvSpPr>
        <p:spPr>
          <a:xfrm>
            <a:off x="685800" y="885825"/>
            <a:ext cx="7772400" cy="652463"/>
          </a:xfrm>
        </p:spPr>
        <p:txBody>
          <a:bodyPr/>
          <a:lstStyle/>
          <a:p>
            <a:r>
              <a:rPr lang="en-US" altLang="en-US" sz="2800" smtClean="0"/>
              <a:t>802.15.4u</a:t>
            </a:r>
            <a:br>
              <a:rPr lang="en-US" altLang="en-US" sz="2800" smtClean="0"/>
            </a:br>
            <a:r>
              <a:rPr lang="en-US" altLang="en-US" sz="2800" smtClean="0"/>
              <a:t>Support for India Bands</a:t>
            </a:r>
          </a:p>
        </p:txBody>
      </p:sp>
      <p:sp>
        <p:nvSpPr>
          <p:cNvPr id="22533" name="Rectangle 3"/>
          <p:cNvSpPr>
            <a:spLocks noGrp="1" noChangeArrowheads="1"/>
          </p:cNvSpPr>
          <p:nvPr>
            <p:ph type="body" idx="4294967295"/>
          </p:nvPr>
        </p:nvSpPr>
        <p:spPr>
          <a:xfrm>
            <a:off x="457200" y="1752600"/>
            <a:ext cx="8229600" cy="4586288"/>
          </a:xfrm>
        </p:spPr>
        <p:txBody>
          <a:bodyPr/>
          <a:lstStyle/>
          <a:p>
            <a:r>
              <a:rPr lang="en-US" altLang="ja-JP" smtClean="0">
                <a:ea typeface="MS PGothic" pitchFamily="34" charset="-128"/>
              </a:rPr>
              <a:t>Reviewed informal WG Draft review results</a:t>
            </a:r>
          </a:p>
          <a:p>
            <a:pPr lvl="1"/>
            <a:r>
              <a:rPr lang="en-US" altLang="ja-JP" smtClean="0">
                <a:ea typeface="MS PGothic" pitchFamily="34" charset="-128"/>
              </a:rPr>
              <a:t>No comments received, nothing to resolve</a:t>
            </a:r>
          </a:p>
          <a:p>
            <a:r>
              <a:rPr lang="en-US" altLang="ja-JP" smtClean="0">
                <a:ea typeface="MS PGothic" pitchFamily="34" charset="-128"/>
              </a:rPr>
              <a:t>Initiate WG letter ballot</a:t>
            </a:r>
          </a:p>
        </p:txBody>
      </p:sp>
      <p:sp>
        <p:nvSpPr>
          <p:cNvPr id="225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CF9A3C9-CBBA-4819-8C88-4EF1026A4CB3}" type="slidenum">
              <a:rPr lang="en-US" altLang="en-US" sz="1200" b="0"/>
              <a:pPr>
                <a:spcBef>
                  <a:spcPct val="0"/>
                </a:spcBef>
                <a:buFontTx/>
                <a:buNone/>
              </a:pPr>
              <a:t>138</a:t>
            </a:fld>
            <a:endParaRPr lang="en-US" altLang="en-US" sz="1200" b="0"/>
          </a:p>
        </p:txBody>
      </p:sp>
      <p:sp>
        <p:nvSpPr>
          <p:cNvPr id="2253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936539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B0DA8BE-6819-4606-8EC0-2D220F93EB52}" type="slidenum">
              <a:rPr lang="en-US" altLang="en-US" sz="1200" b="0"/>
              <a:pPr algn="ctr">
                <a:spcBef>
                  <a:spcPct val="0"/>
                </a:spcBef>
                <a:buFontTx/>
                <a:buNone/>
              </a:pPr>
              <a:t>139</a:t>
            </a:fld>
            <a:endParaRPr lang="en-US" altLang="en-US" sz="1200" b="0"/>
          </a:p>
        </p:txBody>
      </p:sp>
      <p:sp>
        <p:nvSpPr>
          <p:cNvPr id="2355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80B23C80-7A0B-424A-9733-E56FF1B2B1AE}" type="slidenum">
              <a:rPr lang="en-US" altLang="en-US" sz="1200" b="0"/>
              <a:pPr algn="ctr">
                <a:spcBef>
                  <a:spcPct val="0"/>
                </a:spcBef>
                <a:buFontTx/>
                <a:buNone/>
              </a:pPr>
              <a:t>139</a:t>
            </a:fld>
            <a:endParaRPr lang="en-US" altLang="en-US" sz="1200" b="0"/>
          </a:p>
        </p:txBody>
      </p:sp>
      <p:sp>
        <p:nvSpPr>
          <p:cNvPr id="23556" name="Rectangle 2"/>
          <p:cNvSpPr>
            <a:spLocks noGrp="1" noChangeArrowheads="1"/>
          </p:cNvSpPr>
          <p:nvPr>
            <p:ph type="title" idx="4294967295"/>
          </p:nvPr>
        </p:nvSpPr>
        <p:spPr>
          <a:xfrm>
            <a:off x="685800" y="885825"/>
            <a:ext cx="7772400" cy="652463"/>
          </a:xfrm>
        </p:spPr>
        <p:txBody>
          <a:bodyPr/>
          <a:lstStyle/>
          <a:p>
            <a:r>
              <a:rPr lang="en-GB" altLang="en-US" smtClean="0"/>
              <a:t>802.15.7r1 Optical Camera Communication</a:t>
            </a:r>
            <a:endParaRPr lang="en-US" altLang="en-US" smtClean="0"/>
          </a:p>
        </p:txBody>
      </p:sp>
      <p:sp>
        <p:nvSpPr>
          <p:cNvPr id="23557" name="Rectangle 3"/>
          <p:cNvSpPr>
            <a:spLocks noGrp="1" noChangeArrowheads="1"/>
          </p:cNvSpPr>
          <p:nvPr>
            <p:ph type="body" idx="4294967295"/>
          </p:nvPr>
        </p:nvSpPr>
        <p:spPr>
          <a:xfrm>
            <a:off x="457200" y="1676400"/>
            <a:ext cx="8229600" cy="4662488"/>
          </a:xfrm>
        </p:spPr>
        <p:txBody>
          <a:bodyPr/>
          <a:lstStyle/>
          <a:p>
            <a:r>
              <a:rPr lang="en-US" altLang="ja-JP" sz="2800" smtClean="0">
                <a:ea typeface="MS PGothic" pitchFamily="34" charset="-128"/>
              </a:rPr>
              <a:t>Presented responses to call for proposals and continued proposal merger process</a:t>
            </a:r>
          </a:p>
          <a:p>
            <a:pPr lvl="1"/>
            <a:r>
              <a:rPr lang="en-US" altLang="ja-JP" smtClean="0">
                <a:ea typeface="MS PGothic" pitchFamily="34" charset="-128"/>
              </a:rPr>
              <a:t>Proposals from 14 institutions: Intel, pureLiFi, Ozyegin University, Texas A&amp;M University at Qatar,  Fraunhofer HHI, SYCA, National Taiwan University, Kookmin University, Panasonic, Fudan University, China Telecom, Istanbul Medipol University, SNUST, Huawei</a:t>
            </a:r>
          </a:p>
          <a:p>
            <a:r>
              <a:rPr lang="en-US" altLang="ja-JP" sz="2800" smtClean="0">
                <a:ea typeface="MS PGothic" pitchFamily="34" charset="-128"/>
              </a:rPr>
              <a:t>Proposers must submit draft text two weeks before opening of May interim</a:t>
            </a:r>
          </a:p>
          <a:p>
            <a:r>
              <a:rPr lang="en-US" altLang="ja-JP" sz="2800" smtClean="0">
                <a:ea typeface="MS PGothic" pitchFamily="34" charset="-128"/>
              </a:rPr>
              <a:t>In May, work on draft D0</a:t>
            </a:r>
          </a:p>
        </p:txBody>
      </p:sp>
      <p:sp>
        <p:nvSpPr>
          <p:cNvPr id="2355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5A9795DB-CB8C-4DE6-8A21-7C393791BB45}" type="slidenum">
              <a:rPr lang="en-US" altLang="en-US" sz="1200" b="0"/>
              <a:pPr>
                <a:spcBef>
                  <a:spcPct val="0"/>
                </a:spcBef>
                <a:buFontTx/>
                <a:buNone/>
              </a:pPr>
              <a:t>139</a:t>
            </a:fld>
            <a:endParaRPr lang="en-US" altLang="en-US" sz="1200" b="0"/>
          </a:p>
        </p:txBody>
      </p:sp>
      <p:sp>
        <p:nvSpPr>
          <p:cNvPr id="2355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2321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smtClean="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2016-03-17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201662362"/>
              </p:ext>
            </p:extLst>
          </p:nvPr>
        </p:nvGraphicFramePr>
        <p:xfrm>
          <a:off x="520700" y="2292350"/>
          <a:ext cx="7662863" cy="2662238"/>
        </p:xfrm>
        <a:graphic>
          <a:graphicData uri="http://schemas.openxmlformats.org/presentationml/2006/ole">
            <mc:AlternateContent xmlns:mc="http://schemas.openxmlformats.org/markup-compatibility/2006">
              <mc:Choice xmlns:v="urn:schemas-microsoft-com:vml" Requires="v">
                <p:oleObj spid="_x0000_s5143"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520700" y="2292350"/>
                        <a:ext cx="7662863" cy="266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11-16-0485 by Mark Hamilton, Ruckus Wireless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14</a:t>
            </a:fld>
            <a:endParaRPr lang="en-US"/>
          </a:p>
        </p:txBody>
      </p:sp>
    </p:spTree>
    <p:extLst>
      <p:ext uri="{BB962C8B-B14F-4D97-AF65-F5344CB8AC3E}">
        <p14:creationId xmlns:p14="http://schemas.microsoft.com/office/powerpoint/2010/main" val="387710396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69CC690-DD2D-4A27-8771-9BA4BFD6E677}" type="slidenum">
              <a:rPr lang="en-US" altLang="en-US" sz="1200" b="0"/>
              <a:pPr algn="ctr">
                <a:spcBef>
                  <a:spcPct val="0"/>
                </a:spcBef>
                <a:buFontTx/>
                <a:buNone/>
              </a:pPr>
              <a:t>140</a:t>
            </a:fld>
            <a:endParaRPr lang="en-US" altLang="en-US" sz="1200" b="0"/>
          </a:p>
        </p:txBody>
      </p:sp>
      <p:sp>
        <p:nvSpPr>
          <p:cNvPr id="2457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7806603-7492-4E72-88D0-43437EBCD54E}" type="slidenum">
              <a:rPr lang="en-US" altLang="en-US" sz="1200" b="0"/>
              <a:pPr algn="ctr">
                <a:spcBef>
                  <a:spcPct val="0"/>
                </a:spcBef>
                <a:buFontTx/>
                <a:buNone/>
              </a:pPr>
              <a:t>140</a:t>
            </a:fld>
            <a:endParaRPr lang="en-US" altLang="en-US" sz="1200" b="0"/>
          </a:p>
        </p:txBody>
      </p:sp>
      <p:sp>
        <p:nvSpPr>
          <p:cNvPr id="24580" name="Rectangle 2"/>
          <p:cNvSpPr>
            <a:spLocks noGrp="1" noChangeArrowheads="1"/>
          </p:cNvSpPr>
          <p:nvPr>
            <p:ph type="title" idx="4294967295"/>
          </p:nvPr>
        </p:nvSpPr>
        <p:spPr>
          <a:xfrm>
            <a:off x="685800" y="885825"/>
            <a:ext cx="7772400" cy="652463"/>
          </a:xfrm>
        </p:spPr>
        <p:txBody>
          <a:bodyPr/>
          <a:lstStyle/>
          <a:p>
            <a:r>
              <a:rPr lang="en-GB" altLang="en-US" sz="2800" smtClean="0"/>
              <a:t>802.15.8 Peer Aware Communications</a:t>
            </a:r>
            <a:endParaRPr lang="en-US" altLang="en-US" sz="2800" smtClean="0"/>
          </a:p>
        </p:txBody>
      </p:sp>
      <p:sp>
        <p:nvSpPr>
          <p:cNvPr id="24581" name="Rectangle 3"/>
          <p:cNvSpPr>
            <a:spLocks noGrp="1" noChangeArrowheads="1"/>
          </p:cNvSpPr>
          <p:nvPr>
            <p:ph type="body" idx="4294967295"/>
          </p:nvPr>
        </p:nvSpPr>
        <p:spPr>
          <a:xfrm>
            <a:off x="457200" y="1676400"/>
            <a:ext cx="8229600" cy="4724400"/>
          </a:xfrm>
        </p:spPr>
        <p:txBody>
          <a:bodyPr/>
          <a:lstStyle/>
          <a:p>
            <a:r>
              <a:rPr lang="en-US" altLang="en-US" smtClean="0"/>
              <a:t>Compilation and resolution of TBD items </a:t>
            </a:r>
          </a:p>
          <a:p>
            <a:r>
              <a:rPr lang="en-US" altLang="en-US" smtClean="0"/>
              <a:t>Draft Document D0.20 completed</a:t>
            </a:r>
          </a:p>
          <a:p>
            <a:r>
              <a:rPr lang="en-US" altLang="en-US" smtClean="0"/>
              <a:t>Reading Doc. D0.20</a:t>
            </a:r>
          </a:p>
          <a:p>
            <a:r>
              <a:rPr lang="en-US" altLang="en-US" smtClean="0"/>
              <a:t>Hoping to letter ballot in May 2016</a:t>
            </a:r>
          </a:p>
        </p:txBody>
      </p:sp>
      <p:sp>
        <p:nvSpPr>
          <p:cNvPr id="245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0792CA52-DF76-441D-A408-A1B21631BEC8}" type="slidenum">
              <a:rPr lang="en-US" altLang="en-US" sz="1200" b="0"/>
              <a:pPr>
                <a:spcBef>
                  <a:spcPct val="0"/>
                </a:spcBef>
                <a:buFontTx/>
                <a:buNone/>
              </a:pPr>
              <a:t>140</a:t>
            </a:fld>
            <a:endParaRPr lang="en-US" altLang="en-US" sz="1200" b="0"/>
          </a:p>
        </p:txBody>
      </p:sp>
      <p:sp>
        <p:nvSpPr>
          <p:cNvPr id="2458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8898391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9A922FA1-9A44-4C73-9766-F90B4E9A2379}" type="slidenum">
              <a:rPr lang="en-US" altLang="en-US" sz="1200" b="0"/>
              <a:pPr algn="ctr">
                <a:spcBef>
                  <a:spcPct val="0"/>
                </a:spcBef>
                <a:buFontTx/>
                <a:buNone/>
              </a:pPr>
              <a:t>141</a:t>
            </a:fld>
            <a:endParaRPr lang="en-US" altLang="en-US" sz="1200" b="0"/>
          </a:p>
        </p:txBody>
      </p:sp>
      <p:sp>
        <p:nvSpPr>
          <p:cNvPr id="2560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1075EBC3-B073-4E8C-8200-FB84CC3F77EA}" type="slidenum">
              <a:rPr lang="en-US" altLang="en-US" sz="1200" b="0"/>
              <a:pPr algn="ctr">
                <a:spcBef>
                  <a:spcPct val="0"/>
                </a:spcBef>
                <a:buFontTx/>
                <a:buNone/>
              </a:pPr>
              <a:t>141</a:t>
            </a:fld>
            <a:endParaRPr lang="en-US" altLang="en-US" sz="1200" b="0"/>
          </a:p>
        </p:txBody>
      </p:sp>
      <p:sp>
        <p:nvSpPr>
          <p:cNvPr id="25604" name="Rectangle 2"/>
          <p:cNvSpPr>
            <a:spLocks noGrp="1" noChangeArrowheads="1"/>
          </p:cNvSpPr>
          <p:nvPr>
            <p:ph type="title" idx="4294967295"/>
          </p:nvPr>
        </p:nvSpPr>
        <p:spPr>
          <a:xfrm>
            <a:off x="685800" y="885825"/>
            <a:ext cx="7772400" cy="652463"/>
          </a:xfrm>
        </p:spPr>
        <p:txBody>
          <a:bodyPr/>
          <a:lstStyle/>
          <a:p>
            <a:r>
              <a:rPr lang="en-GB" altLang="en-US" smtClean="0"/>
              <a:t>802.15.9 Key Management Protocol</a:t>
            </a:r>
            <a:endParaRPr lang="en-US" altLang="en-US" smtClean="0"/>
          </a:p>
        </p:txBody>
      </p:sp>
      <p:sp>
        <p:nvSpPr>
          <p:cNvPr id="25605" name="Rectangle 3"/>
          <p:cNvSpPr>
            <a:spLocks noGrp="1" noChangeArrowheads="1"/>
          </p:cNvSpPr>
          <p:nvPr>
            <p:ph type="body" idx="4294967295"/>
          </p:nvPr>
        </p:nvSpPr>
        <p:spPr>
          <a:xfrm>
            <a:off x="457200" y="1752600"/>
            <a:ext cx="8229600" cy="4586288"/>
          </a:xfrm>
        </p:spPr>
        <p:txBody>
          <a:bodyPr/>
          <a:lstStyle/>
          <a:p>
            <a:pPr marL="282575" indent="-282575">
              <a:buSzPct val="45000"/>
              <a:buFont typeface="Wingdings" pitchFamily="2" charset="2"/>
              <a:buChar char=""/>
              <a:tabLst>
                <a:tab pos="282575" algn="l"/>
                <a:tab pos="395288" algn="l"/>
                <a:tab pos="852488" algn="l"/>
                <a:tab pos="1309688" algn="l"/>
                <a:tab pos="1766888" algn="l"/>
                <a:tab pos="2224088" algn="l"/>
                <a:tab pos="2681288" algn="l"/>
                <a:tab pos="3138488" algn="l"/>
                <a:tab pos="3595688" algn="l"/>
                <a:tab pos="4052888" algn="l"/>
                <a:tab pos="4510088" algn="l"/>
                <a:tab pos="4967288" algn="l"/>
                <a:tab pos="5424488" algn="l"/>
                <a:tab pos="5881688" algn="l"/>
                <a:tab pos="6338888" algn="l"/>
                <a:tab pos="6796088" algn="l"/>
                <a:tab pos="7253288" algn="l"/>
                <a:tab pos="7710488" algn="l"/>
                <a:tab pos="8167688" algn="l"/>
                <a:tab pos="8624888" algn="l"/>
                <a:tab pos="9082088" algn="l"/>
              </a:tabLst>
            </a:pPr>
            <a:r>
              <a:rPr lang="en-US" altLang="en-US" smtClean="0"/>
              <a:t>Recommended by RevCom for publication</a:t>
            </a:r>
          </a:p>
        </p:txBody>
      </p:sp>
      <p:sp>
        <p:nvSpPr>
          <p:cNvPr id="2560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D1EF4A67-9901-4C5C-B319-64F8973E4121}" type="slidenum">
              <a:rPr lang="en-US" altLang="en-US" sz="1200" b="0"/>
              <a:pPr>
                <a:spcBef>
                  <a:spcPct val="0"/>
                </a:spcBef>
                <a:buFontTx/>
                <a:buNone/>
              </a:pPr>
              <a:t>141</a:t>
            </a:fld>
            <a:endParaRPr lang="en-US" altLang="en-US" sz="1200" b="0"/>
          </a:p>
        </p:txBody>
      </p:sp>
      <p:sp>
        <p:nvSpPr>
          <p:cNvPr id="2560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6874850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9561BAF-254D-4630-BB2C-220348EC6AA6}" type="slidenum">
              <a:rPr lang="en-US" altLang="en-US" sz="1200" b="0"/>
              <a:pPr algn="ctr">
                <a:spcBef>
                  <a:spcPct val="0"/>
                </a:spcBef>
                <a:buFontTx/>
                <a:buNone/>
              </a:pPr>
              <a:t>142</a:t>
            </a:fld>
            <a:endParaRPr lang="en-US" altLang="en-US" sz="1200" b="0"/>
          </a:p>
        </p:txBody>
      </p:sp>
      <p:sp>
        <p:nvSpPr>
          <p:cNvPr id="2662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3301E441-76BF-41E1-B3DF-F9CA200DC4C2}" type="slidenum">
              <a:rPr lang="en-US" altLang="en-US" sz="1200" b="0"/>
              <a:pPr algn="ctr">
                <a:spcBef>
                  <a:spcPct val="0"/>
                </a:spcBef>
                <a:buFontTx/>
                <a:buNone/>
              </a:pPr>
              <a:t>142</a:t>
            </a:fld>
            <a:endParaRPr lang="en-US" altLang="en-US" sz="1200" b="0"/>
          </a:p>
        </p:txBody>
      </p:sp>
      <p:sp>
        <p:nvSpPr>
          <p:cNvPr id="26628" name="Rectangle 2"/>
          <p:cNvSpPr>
            <a:spLocks noGrp="1" noChangeArrowheads="1"/>
          </p:cNvSpPr>
          <p:nvPr>
            <p:ph type="title" idx="4294967295"/>
          </p:nvPr>
        </p:nvSpPr>
        <p:spPr>
          <a:xfrm>
            <a:off x="457200" y="885825"/>
            <a:ext cx="8229600" cy="652463"/>
          </a:xfrm>
        </p:spPr>
        <p:txBody>
          <a:bodyPr/>
          <a:lstStyle/>
          <a:p>
            <a:r>
              <a:rPr lang="en-GB" altLang="en-US" smtClean="0"/>
              <a:t>802.15.10 Layer 2/Mesh Under Routing (L2R)</a:t>
            </a:r>
            <a:endParaRPr lang="en-US" altLang="en-US" smtClean="0"/>
          </a:p>
        </p:txBody>
      </p:sp>
      <p:sp>
        <p:nvSpPr>
          <p:cNvPr id="26629" name="Rectangle 3"/>
          <p:cNvSpPr>
            <a:spLocks noGrp="1" noChangeArrowheads="1"/>
          </p:cNvSpPr>
          <p:nvPr>
            <p:ph type="body" idx="4294967295"/>
          </p:nvPr>
        </p:nvSpPr>
        <p:spPr>
          <a:xfrm>
            <a:off x="457200" y="1524000"/>
            <a:ext cx="8229600" cy="4814888"/>
          </a:xfrm>
        </p:spPr>
        <p:txBody>
          <a:bodyPr/>
          <a:lstStyle/>
          <a:p>
            <a:pPr eaLnBrk="1" hangingPunct="1">
              <a:lnSpc>
                <a:spcPct val="80000"/>
              </a:lnSpc>
              <a:buClr>
                <a:srgbClr val="00B050"/>
              </a:buClr>
              <a:buFont typeface="Wingdings" pitchFamily="2" charset="2"/>
              <a:buChar char=""/>
            </a:pPr>
            <a:r>
              <a:rPr lang="en-GB" altLang="en-US" sz="2200" smtClean="0"/>
              <a:t>LB 116 Results</a:t>
            </a:r>
          </a:p>
          <a:p>
            <a:pPr eaLnBrk="1" hangingPunct="1">
              <a:lnSpc>
                <a:spcPct val="80000"/>
              </a:lnSpc>
              <a:buClr>
                <a:srgbClr val="00B050"/>
              </a:buClr>
              <a:buFont typeface="Wingdings" pitchFamily="2" charset="2"/>
              <a:buChar char=""/>
            </a:pPr>
            <a:r>
              <a:rPr lang="en-GB" altLang="en-US" sz="2200" smtClean="0"/>
              <a:t>Review / Accept Rogue Comments</a:t>
            </a:r>
          </a:p>
          <a:p>
            <a:pPr eaLnBrk="1" hangingPunct="1">
              <a:lnSpc>
                <a:spcPct val="80000"/>
              </a:lnSpc>
              <a:buClr>
                <a:srgbClr val="00B050"/>
              </a:buClr>
              <a:buFont typeface="Wingdings" pitchFamily="2" charset="2"/>
              <a:buChar char=""/>
            </a:pPr>
            <a:r>
              <a:rPr lang="en-GB" altLang="en-US" sz="2200" smtClean="0"/>
              <a:t>Resolve Comments from LB 116</a:t>
            </a:r>
          </a:p>
          <a:p>
            <a:pPr lvl="1" eaLnBrk="1" hangingPunct="1">
              <a:lnSpc>
                <a:spcPct val="80000"/>
              </a:lnSpc>
              <a:buClr>
                <a:srgbClr val="00B050"/>
              </a:buClr>
              <a:buFont typeface="Wingdings" pitchFamily="2" charset="2"/>
              <a:buChar char=""/>
            </a:pPr>
            <a:r>
              <a:rPr lang="en-US" altLang="en-US" sz="1600" smtClean="0"/>
              <a:t># LB COMMENTS 		146</a:t>
            </a:r>
          </a:p>
          <a:p>
            <a:pPr lvl="1" eaLnBrk="1" hangingPunct="1">
              <a:lnSpc>
                <a:spcPct val="80000"/>
              </a:lnSpc>
              <a:buClr>
                <a:srgbClr val="00B050"/>
              </a:buClr>
              <a:buFont typeface="Wingdings" pitchFamily="2" charset="2"/>
              <a:buChar char=""/>
            </a:pPr>
            <a:r>
              <a:rPr lang="en-US" altLang="en-US" sz="1600" smtClean="0"/>
              <a:t># TECHNICAL		  44</a:t>
            </a:r>
          </a:p>
          <a:p>
            <a:pPr lvl="1" eaLnBrk="1" hangingPunct="1">
              <a:lnSpc>
                <a:spcPct val="80000"/>
              </a:lnSpc>
              <a:buClr>
                <a:srgbClr val="00B050"/>
              </a:buClr>
              <a:buFont typeface="Wingdings" pitchFamily="2" charset="2"/>
              <a:buChar char=""/>
            </a:pPr>
            <a:r>
              <a:rPr lang="en-US" altLang="en-US" sz="1600" smtClean="0"/>
              <a:t>Resolved			  40</a:t>
            </a:r>
          </a:p>
          <a:p>
            <a:pPr lvl="1" eaLnBrk="1" hangingPunct="1">
              <a:lnSpc>
                <a:spcPct val="80000"/>
              </a:lnSpc>
              <a:buClr>
                <a:srgbClr val="00B050"/>
              </a:buClr>
              <a:buFont typeface="Wingdings" pitchFamily="2" charset="2"/>
              <a:buChar char=""/>
            </a:pPr>
            <a:r>
              <a:rPr lang="en-US" altLang="en-US" sz="1600" smtClean="0"/>
              <a:t>Work in Progress	    	    4  </a:t>
            </a:r>
          </a:p>
          <a:p>
            <a:pPr lvl="1" eaLnBrk="1" hangingPunct="1">
              <a:lnSpc>
                <a:spcPct val="80000"/>
              </a:lnSpc>
              <a:buClr>
                <a:srgbClr val="00B050"/>
              </a:buClr>
              <a:buFont typeface="Wingdings" pitchFamily="2" charset="2"/>
              <a:buChar char=""/>
            </a:pPr>
            <a:r>
              <a:rPr lang="en-US" altLang="en-US" sz="1600" smtClean="0"/>
              <a:t># EDITORIAL		101</a:t>
            </a:r>
          </a:p>
          <a:p>
            <a:pPr lvl="1" eaLnBrk="1" hangingPunct="1">
              <a:lnSpc>
                <a:spcPct val="80000"/>
              </a:lnSpc>
              <a:buClr>
                <a:srgbClr val="00B050"/>
              </a:buClr>
              <a:buFont typeface="Wingdings" pitchFamily="2" charset="2"/>
              <a:buChar char=""/>
            </a:pPr>
            <a:r>
              <a:rPr lang="en-US" altLang="en-US" sz="1600" smtClean="0"/>
              <a:t>Resolved			    6</a:t>
            </a:r>
          </a:p>
          <a:p>
            <a:pPr lvl="1" eaLnBrk="1" hangingPunct="1">
              <a:lnSpc>
                <a:spcPct val="80000"/>
              </a:lnSpc>
              <a:buClr>
                <a:srgbClr val="00B050"/>
              </a:buClr>
              <a:buFont typeface="Wingdings" pitchFamily="2" charset="2"/>
              <a:buChar char=""/>
            </a:pPr>
            <a:endParaRPr lang="en-US" altLang="en-US" sz="1600" smtClean="0"/>
          </a:p>
          <a:p>
            <a:pPr lvl="1" eaLnBrk="1" hangingPunct="1">
              <a:lnSpc>
                <a:spcPct val="80000"/>
              </a:lnSpc>
              <a:buClr>
                <a:srgbClr val="00B050"/>
              </a:buClr>
              <a:buFont typeface="Wingdings" pitchFamily="2" charset="2"/>
              <a:buChar char=""/>
            </a:pPr>
            <a:r>
              <a:rPr lang="en-US" altLang="en-US" sz="1600" smtClean="0"/>
              <a:t># ROGUE	COMMENTS	  86</a:t>
            </a:r>
          </a:p>
          <a:p>
            <a:pPr lvl="1" eaLnBrk="1" hangingPunct="1">
              <a:lnSpc>
                <a:spcPct val="80000"/>
              </a:lnSpc>
              <a:buClr>
                <a:srgbClr val="00B050"/>
              </a:buClr>
              <a:buFont typeface="Wingdings" pitchFamily="2" charset="2"/>
              <a:buChar char=""/>
            </a:pPr>
            <a:r>
              <a:rPr lang="en-US" altLang="en-US" sz="1600" smtClean="0"/>
              <a:t># TECHNICAL		    6</a:t>
            </a:r>
          </a:p>
          <a:p>
            <a:pPr lvl="1" eaLnBrk="1" hangingPunct="1">
              <a:lnSpc>
                <a:spcPct val="80000"/>
              </a:lnSpc>
              <a:buClr>
                <a:srgbClr val="00B050"/>
              </a:buClr>
              <a:buFont typeface="Wingdings" pitchFamily="2" charset="2"/>
              <a:buChar char=""/>
            </a:pPr>
            <a:r>
              <a:rPr lang="en-US" altLang="en-US" sz="1600" smtClean="0"/>
              <a:t>Resolved			    5</a:t>
            </a:r>
          </a:p>
          <a:p>
            <a:pPr lvl="1" eaLnBrk="1" hangingPunct="1">
              <a:lnSpc>
                <a:spcPct val="80000"/>
              </a:lnSpc>
              <a:buClr>
                <a:srgbClr val="00B050"/>
              </a:buClr>
              <a:buFont typeface="Wingdings" pitchFamily="2" charset="2"/>
              <a:buChar char=""/>
            </a:pPr>
            <a:r>
              <a:rPr lang="en-US" altLang="en-US" sz="1600" smtClean="0"/>
              <a:t>	   Work in Progress	    	    1</a:t>
            </a:r>
          </a:p>
          <a:p>
            <a:pPr lvl="1" eaLnBrk="1" hangingPunct="1">
              <a:lnSpc>
                <a:spcPct val="80000"/>
              </a:lnSpc>
              <a:buClr>
                <a:srgbClr val="00B050"/>
              </a:buClr>
              <a:buFont typeface="Wingdings" pitchFamily="2" charset="2"/>
              <a:buChar char=""/>
            </a:pPr>
            <a:r>
              <a:rPr lang="en-US" altLang="en-US" sz="1600" smtClean="0"/>
              <a:t># EDITORIAL		  80</a:t>
            </a:r>
            <a:endParaRPr lang="en-GB" altLang="en-US" sz="1600" smtClean="0"/>
          </a:p>
          <a:p>
            <a:pPr eaLnBrk="1" hangingPunct="1">
              <a:lnSpc>
                <a:spcPct val="80000"/>
              </a:lnSpc>
              <a:buClr>
                <a:srgbClr val="00B050"/>
              </a:buClr>
              <a:buFont typeface="Wingdings" pitchFamily="2" charset="2"/>
              <a:buChar char=""/>
            </a:pPr>
            <a:r>
              <a:rPr lang="en-GB" altLang="en-US" sz="2200" smtClean="0"/>
              <a:t>Comment Database - doc. # 15-15-0318-45</a:t>
            </a:r>
          </a:p>
          <a:p>
            <a:pPr eaLnBrk="1" hangingPunct="1">
              <a:lnSpc>
                <a:spcPct val="80000"/>
              </a:lnSpc>
              <a:buClr>
                <a:srgbClr val="00B050"/>
              </a:buClr>
              <a:buFont typeface="Wingdings" pitchFamily="2" charset="2"/>
              <a:buChar char=""/>
            </a:pPr>
            <a:r>
              <a:rPr lang="en-GB" altLang="en-US" sz="2200" smtClean="0"/>
              <a:t>Re-Establish TG10 BRC</a:t>
            </a:r>
          </a:p>
        </p:txBody>
      </p:sp>
      <p:sp>
        <p:nvSpPr>
          <p:cNvPr id="266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6A108F65-337C-4A56-AC4E-EC0495B3E2FF}" type="slidenum">
              <a:rPr lang="en-US" altLang="en-US" sz="1200" b="0"/>
              <a:pPr>
                <a:spcBef>
                  <a:spcPct val="0"/>
                </a:spcBef>
                <a:buFontTx/>
                <a:buNone/>
              </a:pPr>
              <a:t>142</a:t>
            </a:fld>
            <a:endParaRPr lang="en-US" altLang="en-US" sz="1200" b="0"/>
          </a:p>
        </p:txBody>
      </p:sp>
      <p:sp>
        <p:nvSpPr>
          <p:cNvPr id="2663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1296313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0DB866B7-2A99-46CC-922B-FD317CD269A3}" type="slidenum">
              <a:rPr lang="en-US" altLang="en-US" sz="1200" b="0"/>
              <a:pPr algn="ctr">
                <a:spcBef>
                  <a:spcPct val="0"/>
                </a:spcBef>
                <a:buFontTx/>
                <a:buNone/>
              </a:pPr>
              <a:t>143</a:t>
            </a:fld>
            <a:endParaRPr lang="en-US" altLang="en-US" sz="1200" b="0"/>
          </a:p>
        </p:txBody>
      </p:sp>
      <p:sp>
        <p:nvSpPr>
          <p:cNvPr id="2765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B691553-60F4-4B95-BDAB-D66EDB3F1D52}" type="slidenum">
              <a:rPr lang="en-US" altLang="en-US" sz="1200" b="0"/>
              <a:pPr algn="ctr">
                <a:spcBef>
                  <a:spcPct val="0"/>
                </a:spcBef>
                <a:buFontTx/>
                <a:buNone/>
              </a:pPr>
              <a:t>143</a:t>
            </a:fld>
            <a:endParaRPr lang="en-US" altLang="en-US" sz="1200" b="0"/>
          </a:p>
        </p:txBody>
      </p:sp>
      <p:sp>
        <p:nvSpPr>
          <p:cNvPr id="27652" name="Rectangle 2"/>
          <p:cNvSpPr>
            <a:spLocks noGrp="1" noChangeArrowheads="1"/>
          </p:cNvSpPr>
          <p:nvPr>
            <p:ph type="title" idx="4294967295"/>
          </p:nvPr>
        </p:nvSpPr>
        <p:spPr>
          <a:xfrm>
            <a:off x="685800" y="885825"/>
            <a:ext cx="7772400" cy="652463"/>
          </a:xfrm>
        </p:spPr>
        <p:txBody>
          <a:bodyPr/>
          <a:lstStyle/>
          <a:p>
            <a:r>
              <a:rPr lang="en-GB" altLang="en-US" smtClean="0"/>
              <a:t>ULI (Upper Layer Interface) SG</a:t>
            </a:r>
            <a:endParaRPr lang="en-US" altLang="en-US" smtClean="0"/>
          </a:p>
        </p:txBody>
      </p:sp>
      <p:sp>
        <p:nvSpPr>
          <p:cNvPr id="27653" name="Rectangle 3"/>
          <p:cNvSpPr>
            <a:spLocks noGrp="1" noChangeArrowheads="1"/>
          </p:cNvSpPr>
          <p:nvPr>
            <p:ph type="body" idx="4294967295"/>
          </p:nvPr>
        </p:nvSpPr>
        <p:spPr>
          <a:xfrm>
            <a:off x="457200" y="1524000"/>
            <a:ext cx="8229600" cy="4814888"/>
          </a:xfrm>
        </p:spPr>
        <p:txBody>
          <a:bodyPr/>
          <a:lstStyle/>
          <a:p>
            <a:pPr marL="914400" lvl="1" indent="-457200">
              <a:buClr>
                <a:srgbClr val="FF0000"/>
              </a:buClr>
              <a:buFont typeface="Wingdings" pitchFamily="2" charset="2"/>
              <a:buChar char="q"/>
            </a:pPr>
            <a:r>
              <a:rPr lang="en-US" altLang="en-US" smtClean="0"/>
              <a:t>Worked on PAR and CSD</a:t>
            </a:r>
          </a:p>
          <a:p>
            <a:pPr marL="914400" lvl="1" indent="-457200">
              <a:buClr>
                <a:srgbClr val="FF0000"/>
              </a:buClr>
              <a:buFont typeface="Wingdings" pitchFamily="2" charset="2"/>
              <a:buChar char="q"/>
            </a:pPr>
            <a:r>
              <a:rPr lang="en-US" altLang="en-US" sz="1800" smtClean="0"/>
              <a:t>Approved modified PAR and CSD</a:t>
            </a:r>
          </a:p>
          <a:p>
            <a:pPr marL="914400" lvl="1" indent="-457200">
              <a:buClr>
                <a:srgbClr val="FF0000"/>
              </a:buClr>
              <a:buFont typeface="Wingdings" pitchFamily="2" charset="2"/>
              <a:buChar char="q"/>
            </a:pPr>
            <a:r>
              <a:rPr lang="en-US" altLang="en-US" sz="1800" smtClean="0"/>
              <a:t>Asking for approval at EC</a:t>
            </a:r>
          </a:p>
        </p:txBody>
      </p:sp>
      <p:sp>
        <p:nvSpPr>
          <p:cNvPr id="2765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7EC08BD-C4E5-470A-9AD8-C38B0FB05317}" type="slidenum">
              <a:rPr lang="en-US" altLang="en-US" sz="1200" b="0"/>
              <a:pPr>
                <a:spcBef>
                  <a:spcPct val="0"/>
                </a:spcBef>
                <a:buFontTx/>
                <a:buNone/>
              </a:pPr>
              <a:t>143</a:t>
            </a:fld>
            <a:endParaRPr lang="en-US" altLang="en-US" sz="1200" b="0"/>
          </a:p>
        </p:txBody>
      </p:sp>
      <p:sp>
        <p:nvSpPr>
          <p:cNvPr id="2765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3580446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F043227-1686-4A7C-B613-143B614AD701}" type="slidenum">
              <a:rPr lang="en-US" altLang="en-US" sz="1200" b="0"/>
              <a:pPr algn="ctr">
                <a:spcBef>
                  <a:spcPct val="0"/>
                </a:spcBef>
                <a:buFontTx/>
                <a:buNone/>
              </a:pPr>
              <a:t>144</a:t>
            </a:fld>
            <a:endParaRPr lang="en-US" altLang="en-US" sz="1200" b="0"/>
          </a:p>
        </p:txBody>
      </p:sp>
      <p:sp>
        <p:nvSpPr>
          <p:cNvPr id="2867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081E81A-8566-4092-BC4E-CF4E43716E16}" type="slidenum">
              <a:rPr lang="en-US" altLang="en-US" sz="1200" b="0"/>
              <a:pPr algn="ctr">
                <a:spcBef>
                  <a:spcPct val="0"/>
                </a:spcBef>
                <a:buFontTx/>
                <a:buNone/>
              </a:pPr>
              <a:t>144</a:t>
            </a:fld>
            <a:endParaRPr lang="en-US" altLang="en-US" sz="1200" b="0"/>
          </a:p>
        </p:txBody>
      </p:sp>
      <p:sp>
        <p:nvSpPr>
          <p:cNvPr id="28676" name="Rectangle 2"/>
          <p:cNvSpPr>
            <a:spLocks noGrp="1" noChangeArrowheads="1"/>
          </p:cNvSpPr>
          <p:nvPr>
            <p:ph type="title" idx="4294967295"/>
          </p:nvPr>
        </p:nvSpPr>
        <p:spPr>
          <a:xfrm>
            <a:off x="685800" y="885825"/>
            <a:ext cx="7772400" cy="652463"/>
          </a:xfrm>
        </p:spPr>
        <p:txBody>
          <a:bodyPr/>
          <a:lstStyle/>
          <a:p>
            <a:r>
              <a:rPr lang="en-GB" altLang="en-US" smtClean="0"/>
              <a:t>4v (Regional SUB 1GHz Bands) SG</a:t>
            </a:r>
            <a:endParaRPr lang="en-US" altLang="en-US" smtClean="0"/>
          </a:p>
        </p:txBody>
      </p:sp>
      <p:sp>
        <p:nvSpPr>
          <p:cNvPr id="28677" name="Rectangle 3"/>
          <p:cNvSpPr>
            <a:spLocks noGrp="1" noChangeArrowheads="1"/>
          </p:cNvSpPr>
          <p:nvPr>
            <p:ph type="body" idx="4294967295"/>
          </p:nvPr>
        </p:nvSpPr>
        <p:spPr>
          <a:xfrm>
            <a:off x="457200" y="1524000"/>
            <a:ext cx="8229600" cy="4814888"/>
          </a:xfrm>
        </p:spPr>
        <p:txBody>
          <a:bodyPr/>
          <a:lstStyle/>
          <a:p>
            <a:pPr marL="914400" lvl="1" indent="-457200">
              <a:buClr>
                <a:srgbClr val="FF0000"/>
              </a:buClr>
              <a:buFont typeface="Wingdings" pitchFamily="2" charset="2"/>
              <a:buChar char="q"/>
            </a:pPr>
            <a:r>
              <a:rPr lang="en-US" altLang="en-US" smtClean="0"/>
              <a:t>Worked on PAR and CSD</a:t>
            </a:r>
          </a:p>
          <a:p>
            <a:pPr marL="914400" lvl="1" indent="-457200">
              <a:buClr>
                <a:srgbClr val="FF0000"/>
              </a:buClr>
              <a:buFont typeface="Wingdings" pitchFamily="2" charset="2"/>
              <a:buChar char="q"/>
            </a:pPr>
            <a:r>
              <a:rPr lang="en-US" altLang="en-US" sz="1800" smtClean="0"/>
              <a:t>Approved modified PAR and CSD</a:t>
            </a:r>
          </a:p>
          <a:p>
            <a:pPr marL="914400" lvl="1" indent="-457200">
              <a:buClr>
                <a:srgbClr val="FF0000"/>
              </a:buClr>
              <a:buFont typeface="Wingdings" pitchFamily="2" charset="2"/>
              <a:buChar char="q"/>
            </a:pPr>
            <a:r>
              <a:rPr lang="en-US" altLang="en-US" sz="1800" smtClean="0"/>
              <a:t>Asking for approval at EC</a:t>
            </a:r>
          </a:p>
        </p:txBody>
      </p:sp>
      <p:sp>
        <p:nvSpPr>
          <p:cNvPr id="286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0965B252-D379-4CD1-A748-C60301A75C69}" type="slidenum">
              <a:rPr lang="en-US" altLang="en-US" sz="1200" b="0"/>
              <a:pPr>
                <a:spcBef>
                  <a:spcPct val="0"/>
                </a:spcBef>
                <a:buFontTx/>
                <a:buNone/>
              </a:pPr>
              <a:t>144</a:t>
            </a:fld>
            <a:endParaRPr lang="en-US" altLang="en-US" sz="1200" b="0"/>
          </a:p>
        </p:txBody>
      </p:sp>
      <p:sp>
        <p:nvSpPr>
          <p:cNvPr id="2867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00348722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236D6F6E-0CD5-4B9A-B8E8-91E408B7D777}" type="slidenum">
              <a:rPr lang="en-US" altLang="en-US" sz="1200" b="0"/>
              <a:pPr algn="ctr">
                <a:spcBef>
                  <a:spcPct val="0"/>
                </a:spcBef>
                <a:buFontTx/>
                <a:buNone/>
              </a:pPr>
              <a:t>145</a:t>
            </a:fld>
            <a:endParaRPr lang="en-US" altLang="en-US" sz="1200" b="0"/>
          </a:p>
        </p:txBody>
      </p:sp>
      <p:sp>
        <p:nvSpPr>
          <p:cNvPr id="2969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97DF118-1ADE-4127-88A4-FF087AD2C29F}" type="slidenum">
              <a:rPr lang="en-US" altLang="en-US" sz="1200" b="0"/>
              <a:pPr algn="ctr">
                <a:spcBef>
                  <a:spcPct val="0"/>
                </a:spcBef>
                <a:buFontTx/>
                <a:buNone/>
              </a:pPr>
              <a:t>145</a:t>
            </a:fld>
            <a:endParaRPr lang="en-US" altLang="en-US" sz="1200" b="0"/>
          </a:p>
        </p:txBody>
      </p:sp>
      <p:sp>
        <p:nvSpPr>
          <p:cNvPr id="29700" name="Rectangle 2"/>
          <p:cNvSpPr>
            <a:spLocks noGrp="1" noChangeArrowheads="1"/>
          </p:cNvSpPr>
          <p:nvPr>
            <p:ph type="title" idx="4294967295"/>
          </p:nvPr>
        </p:nvSpPr>
        <p:spPr>
          <a:xfrm>
            <a:off x="685800" y="885825"/>
            <a:ext cx="7772400" cy="652463"/>
          </a:xfrm>
        </p:spPr>
        <p:txBody>
          <a:bodyPr/>
          <a:lstStyle/>
          <a:p>
            <a:r>
              <a:rPr lang="en-GB" altLang="en-US" smtClean="0"/>
              <a:t>6TiSCH IG</a:t>
            </a:r>
            <a:endParaRPr lang="en-US" altLang="en-US" smtClean="0"/>
          </a:p>
        </p:txBody>
      </p:sp>
      <p:sp>
        <p:nvSpPr>
          <p:cNvPr id="29701" name="Rectangle 3"/>
          <p:cNvSpPr>
            <a:spLocks noGrp="1" noChangeArrowheads="1"/>
          </p:cNvSpPr>
          <p:nvPr>
            <p:ph type="body" idx="4294967295"/>
          </p:nvPr>
        </p:nvSpPr>
        <p:spPr>
          <a:xfrm>
            <a:off x="457200" y="1524000"/>
            <a:ext cx="8229600" cy="4814888"/>
          </a:xfrm>
        </p:spPr>
        <p:txBody>
          <a:bodyPr/>
          <a:lstStyle/>
          <a:p>
            <a:pPr marL="914400" lvl="1" indent="-457200">
              <a:lnSpc>
                <a:spcPct val="90000"/>
              </a:lnSpc>
              <a:buClr>
                <a:srgbClr val="FF0000"/>
              </a:buClr>
              <a:buFont typeface="Wingdings" pitchFamily="2" charset="2"/>
              <a:buChar char="q"/>
            </a:pPr>
            <a:r>
              <a:rPr lang="en-US" altLang="en-US" smtClean="0"/>
              <a:t>Reviewed new charter of IETF 6tisch</a:t>
            </a:r>
          </a:p>
          <a:p>
            <a:pPr marL="914400" lvl="1" indent="-457200">
              <a:lnSpc>
                <a:spcPct val="90000"/>
              </a:lnSpc>
              <a:buClr>
                <a:srgbClr val="FF0000"/>
              </a:buClr>
              <a:buFont typeface="Wingdings" pitchFamily="2" charset="2"/>
              <a:buChar char="q"/>
            </a:pPr>
            <a:r>
              <a:rPr lang="en-US" altLang="en-US" smtClean="0"/>
              <a:t>Discussed and agreed upon a recommendation for IETF Payload ID</a:t>
            </a:r>
          </a:p>
          <a:p>
            <a:pPr marL="1371600" lvl="2" indent="-457200">
              <a:lnSpc>
                <a:spcPct val="90000"/>
              </a:lnSpc>
              <a:buClr>
                <a:srgbClr val="FF0000"/>
              </a:buClr>
              <a:buFont typeface="Wingdings" pitchFamily="2" charset="2"/>
              <a:buChar char="q"/>
            </a:pPr>
            <a:r>
              <a:rPr lang="en-US" altLang="en-US" smtClean="0"/>
              <a:t>IG 6T recommends that the IETF be given a Payload ID upon a proper request from IETF to 802.15</a:t>
            </a:r>
          </a:p>
          <a:p>
            <a:pPr marL="1371600" lvl="2" indent="-457200">
              <a:lnSpc>
                <a:spcPct val="90000"/>
              </a:lnSpc>
              <a:buClr>
                <a:srgbClr val="FF0000"/>
              </a:buClr>
              <a:buFont typeface="Wingdings" pitchFamily="2" charset="2"/>
              <a:buChar char="q"/>
            </a:pPr>
            <a:r>
              <a:rPr lang="en-US" altLang="en-US" smtClean="0"/>
              <a:t>T Kivinen/P Kinney will draft a document providing information as to how the IE is formatted to provide sub types</a:t>
            </a:r>
          </a:p>
          <a:p>
            <a:pPr marL="1828800" lvl="3" indent="-457200">
              <a:lnSpc>
                <a:spcPct val="90000"/>
              </a:lnSpc>
              <a:buClr>
                <a:srgbClr val="FF0000"/>
              </a:buClr>
              <a:buFont typeface="Wingdings" pitchFamily="2" charset="2"/>
              <a:buChar char="q"/>
            </a:pPr>
            <a:r>
              <a:rPr lang="en-US" altLang="en-US" sz="1800" smtClean="0"/>
              <a:t>Done: Title=IEEE 802.15.4 Information Element for IETF,  </a:t>
            </a:r>
            <a:r>
              <a:rPr lang="en-US" altLang="en-US" sz="1800" u="sng" smtClean="0">
                <a:hlinkClick r:id="rId3"/>
              </a:rPr>
              <a:t>https://www.ietf.org/internet-drafts/draft-kivinen-802-15-ie-00.txt</a:t>
            </a:r>
            <a:endParaRPr lang="en-US" altLang="en-US" sz="1800" smtClean="0"/>
          </a:p>
          <a:p>
            <a:pPr marL="914400" lvl="1" indent="-457200">
              <a:lnSpc>
                <a:spcPct val="90000"/>
              </a:lnSpc>
              <a:buClr>
                <a:srgbClr val="FF0000"/>
              </a:buClr>
              <a:buFont typeface="Wingdings" pitchFamily="2" charset="2"/>
              <a:buChar char="q"/>
            </a:pPr>
            <a:r>
              <a:rPr lang="en-US" altLang="en-US" smtClean="0"/>
              <a:t>Discussed expanding the scope of this IG to include 6lo and core</a:t>
            </a:r>
          </a:p>
          <a:p>
            <a:pPr marL="1371600" lvl="2" indent="-457200">
              <a:lnSpc>
                <a:spcPct val="90000"/>
              </a:lnSpc>
              <a:buClr>
                <a:srgbClr val="FF0000"/>
              </a:buClr>
              <a:buFont typeface="Wingdings" pitchFamily="2" charset="2"/>
              <a:buChar char="q"/>
            </a:pPr>
            <a:r>
              <a:rPr lang="en-US" altLang="en-US" smtClean="0"/>
              <a:t>Agreed that expansion of the IG scope was appropriate along with changing the name to identify the expanded scope</a:t>
            </a:r>
          </a:p>
          <a:p>
            <a:pPr marL="1371600" lvl="2" indent="-457200">
              <a:lnSpc>
                <a:spcPct val="90000"/>
              </a:lnSpc>
              <a:buClr>
                <a:srgbClr val="FF0000"/>
              </a:buClr>
              <a:buFont typeface="Wingdings" pitchFamily="2" charset="2"/>
              <a:buChar char="q"/>
            </a:pPr>
            <a:r>
              <a:rPr lang="en-US" altLang="en-US" smtClean="0"/>
              <a:t>Chair will reach out to 6lo and core chairs to ask if they wish a liaison with 802.15</a:t>
            </a:r>
          </a:p>
          <a:p>
            <a:pPr marL="1828800" lvl="3" indent="-457200">
              <a:lnSpc>
                <a:spcPct val="90000"/>
              </a:lnSpc>
              <a:buClr>
                <a:srgbClr val="FF0000"/>
              </a:buClr>
              <a:buFont typeface="Wingdings" pitchFamily="2" charset="2"/>
              <a:buChar char="q"/>
            </a:pPr>
            <a:r>
              <a:rPr lang="en-US" altLang="en-US" sz="1800" smtClean="0"/>
              <a:t>Change: 802.15  chair will formally set up an 802.15 liaison to IETF, therefore IG 6T would change to IG IETF</a:t>
            </a:r>
          </a:p>
        </p:txBody>
      </p:sp>
      <p:sp>
        <p:nvSpPr>
          <p:cNvPr id="2970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7B1125CB-8FB3-4F7B-80F4-8411182C1B7A}" type="slidenum">
              <a:rPr lang="en-US" altLang="en-US" sz="1200" b="0"/>
              <a:pPr>
                <a:spcBef>
                  <a:spcPct val="0"/>
                </a:spcBef>
                <a:buFontTx/>
                <a:buNone/>
              </a:pPr>
              <a:t>145</a:t>
            </a:fld>
            <a:endParaRPr lang="en-US" altLang="en-US" sz="1200" b="0"/>
          </a:p>
        </p:txBody>
      </p:sp>
      <p:sp>
        <p:nvSpPr>
          <p:cNvPr id="2970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88374764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ECC0D309-24FA-4492-B68E-8B26C4B7643D}" type="slidenum">
              <a:rPr lang="en-US" altLang="en-US" sz="1200" b="0"/>
              <a:pPr algn="ctr">
                <a:spcBef>
                  <a:spcPct val="0"/>
                </a:spcBef>
                <a:buFontTx/>
                <a:buNone/>
              </a:pPr>
              <a:t>146</a:t>
            </a:fld>
            <a:endParaRPr lang="en-US" altLang="en-US" sz="1200" b="0"/>
          </a:p>
        </p:txBody>
      </p:sp>
      <p:sp>
        <p:nvSpPr>
          <p:cNvPr id="3072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59F6AF57-110F-4492-A941-56F5A0F73B9D}" type="slidenum">
              <a:rPr lang="en-US" altLang="en-US" sz="1200" b="0"/>
              <a:pPr algn="ctr">
                <a:spcBef>
                  <a:spcPct val="0"/>
                </a:spcBef>
                <a:buFontTx/>
                <a:buNone/>
              </a:pPr>
              <a:t>146</a:t>
            </a:fld>
            <a:endParaRPr lang="en-US" altLang="en-US" sz="1200" b="0"/>
          </a:p>
        </p:txBody>
      </p:sp>
      <p:sp>
        <p:nvSpPr>
          <p:cNvPr id="30724" name="Rectangle 2"/>
          <p:cNvSpPr>
            <a:spLocks noGrp="1" noChangeArrowheads="1"/>
          </p:cNvSpPr>
          <p:nvPr>
            <p:ph type="title" idx="4294967295"/>
          </p:nvPr>
        </p:nvSpPr>
        <p:spPr>
          <a:xfrm>
            <a:off x="685800" y="885825"/>
            <a:ext cx="7772400" cy="652463"/>
          </a:xfrm>
        </p:spPr>
        <p:txBody>
          <a:bodyPr/>
          <a:lstStyle/>
          <a:p>
            <a:r>
              <a:rPr lang="en-GB" altLang="en-US" smtClean="0"/>
              <a:t>Dependable IG</a:t>
            </a:r>
            <a:endParaRPr lang="en-US" altLang="en-US" smtClean="0"/>
          </a:p>
        </p:txBody>
      </p:sp>
      <p:sp>
        <p:nvSpPr>
          <p:cNvPr id="27653" name="Rectangle 3"/>
          <p:cNvSpPr>
            <a:spLocks noGrp="1" noChangeArrowheads="1"/>
          </p:cNvSpPr>
          <p:nvPr>
            <p:ph type="body" idx="4294967295"/>
          </p:nvPr>
        </p:nvSpPr>
        <p:spPr>
          <a:xfrm>
            <a:off x="457200" y="1524000"/>
            <a:ext cx="8229600" cy="4814888"/>
          </a:xfrm>
        </p:spPr>
        <p:txBody>
          <a:bodyPr/>
          <a:lstStyle/>
          <a:p>
            <a:pPr eaLnBrk="1" hangingPunct="1">
              <a:lnSpc>
                <a:spcPts val="1500"/>
              </a:lnSpc>
              <a:spcBef>
                <a:spcPts val="600"/>
              </a:spcBef>
              <a:spcAft>
                <a:spcPts val="600"/>
              </a:spcAft>
              <a:buFont typeface="Wingdings" pitchFamily="2" charset="2"/>
              <a:buChar char="ü"/>
              <a:defRPr/>
            </a:pPr>
            <a:r>
              <a:rPr lang="en-US" altLang="ja-JP" sz="2000" dirty="0">
                <a:cs typeface="Times New Roman" pitchFamily="18" charset="0"/>
              </a:rPr>
              <a:t>Review of Responses to Call for Interest(CFI)</a:t>
            </a:r>
          </a:p>
          <a:p>
            <a:pPr marL="800100" lvl="1" indent="-342900" eaLnBrk="1" hangingPunct="1">
              <a:lnSpc>
                <a:spcPts val="1500"/>
              </a:lnSpc>
              <a:spcBef>
                <a:spcPts val="600"/>
              </a:spcBef>
              <a:spcAft>
                <a:spcPts val="600"/>
              </a:spcAft>
              <a:buFont typeface="+mj-lt"/>
              <a:buAutoNum type="arabicPeriod"/>
              <a:defRPr/>
            </a:pPr>
            <a:r>
              <a:rPr lang="en-US" altLang="ja-JP" sz="1800" dirty="0">
                <a:cs typeface="Times New Roman" pitchFamily="18" charset="0"/>
              </a:rPr>
              <a:t>Review of Call for Interest(CFI):                                  doc.#15-14-0449-06-0dep </a:t>
            </a:r>
          </a:p>
          <a:p>
            <a:pPr marL="800100" lvl="1" indent="-342900" eaLnBrk="1" hangingPunct="1">
              <a:lnSpc>
                <a:spcPts val="1500"/>
              </a:lnSpc>
              <a:spcBef>
                <a:spcPts val="600"/>
              </a:spcBef>
              <a:spcAft>
                <a:spcPts val="600"/>
              </a:spcAft>
              <a:buFont typeface="+mj-lt"/>
              <a:buAutoNum type="arabicPeriod"/>
              <a:defRPr/>
            </a:pPr>
            <a:r>
              <a:rPr lang="en-US" altLang="ja-JP" sz="1800" dirty="0">
                <a:cs typeface="Times New Roman" pitchFamily="18" charset="0"/>
              </a:rPr>
              <a:t>Review of Summary of Responses for CFI:                  doc.#15-15-0217-06-0dep</a:t>
            </a:r>
          </a:p>
          <a:p>
            <a:pPr marL="800100" lvl="1" indent="-342900" eaLnBrk="1" hangingPunct="1">
              <a:lnSpc>
                <a:spcPts val="1500"/>
              </a:lnSpc>
              <a:spcBef>
                <a:spcPts val="600"/>
              </a:spcBef>
              <a:spcAft>
                <a:spcPts val="600"/>
              </a:spcAft>
              <a:buFont typeface="+mj-lt"/>
              <a:buAutoNum type="arabicPeriod"/>
              <a:defRPr/>
            </a:pPr>
            <a:r>
              <a:rPr lang="en-US" altLang="ja-JP" sz="1800" dirty="0">
                <a:cs typeface="Times New Roman" pitchFamily="18" charset="0"/>
              </a:rPr>
              <a:t>Review of Scope and Focused Applications with Different </a:t>
            </a:r>
            <a:r>
              <a:rPr lang="en-US" altLang="ja-JP" sz="1800" dirty="0" err="1">
                <a:cs typeface="Times New Roman" pitchFamily="18" charset="0"/>
              </a:rPr>
              <a:t>QoS</a:t>
            </a:r>
            <a:r>
              <a:rPr lang="en-US" altLang="ja-JP" sz="1800" dirty="0">
                <a:cs typeface="Times New Roman" pitchFamily="18" charset="0"/>
              </a:rPr>
              <a:t> Levels; </a:t>
            </a:r>
          </a:p>
          <a:p>
            <a:pPr lvl="1" eaLnBrk="1" hangingPunct="1">
              <a:lnSpc>
                <a:spcPts val="1500"/>
              </a:lnSpc>
              <a:spcBef>
                <a:spcPts val="600"/>
              </a:spcBef>
              <a:spcAft>
                <a:spcPts val="600"/>
              </a:spcAft>
              <a:defRPr/>
            </a:pPr>
            <a:r>
              <a:rPr lang="en-US" altLang="ja-JP" sz="1800" dirty="0">
                <a:cs typeface="Times New Roman" pitchFamily="18" charset="0"/>
              </a:rPr>
              <a:t>                                                                                             doc.#15-16-0111-00-0dep</a:t>
            </a:r>
          </a:p>
          <a:p>
            <a:pPr eaLnBrk="1" hangingPunct="1">
              <a:lnSpc>
                <a:spcPts val="1500"/>
              </a:lnSpc>
              <a:spcBef>
                <a:spcPts val="600"/>
              </a:spcBef>
              <a:spcAft>
                <a:spcPts val="600"/>
              </a:spcAft>
              <a:buFont typeface="Wingdings" pitchFamily="2" charset="2"/>
              <a:buChar char="ü"/>
              <a:defRPr/>
            </a:pPr>
            <a:r>
              <a:rPr lang="en-US" altLang="ja-JP" sz="2000" dirty="0">
                <a:cs typeface="Times New Roman" pitchFamily="18" charset="0"/>
              </a:rPr>
              <a:t>Necessary Process and Possible Timeline to SG and next steps</a:t>
            </a:r>
          </a:p>
          <a:p>
            <a:pPr marL="800100" lvl="1" indent="-342900" eaLnBrk="1" hangingPunct="1">
              <a:lnSpc>
                <a:spcPts val="1500"/>
              </a:lnSpc>
              <a:spcBef>
                <a:spcPts val="600"/>
              </a:spcBef>
              <a:spcAft>
                <a:spcPts val="600"/>
              </a:spcAft>
              <a:buFont typeface="+mj-lt"/>
              <a:buAutoNum type="arabicPeriod"/>
              <a:defRPr/>
            </a:pPr>
            <a:r>
              <a:rPr lang="en-US" altLang="ja-JP" sz="1800" dirty="0">
                <a:cs typeface="Times New Roman" pitchFamily="18" charset="0"/>
              </a:rPr>
              <a:t>Drafting preliminary PAR                                              doc.#15-16-</a:t>
            </a:r>
          </a:p>
          <a:p>
            <a:pPr marL="800100" lvl="1" indent="-342900" eaLnBrk="1" hangingPunct="1">
              <a:lnSpc>
                <a:spcPts val="1500"/>
              </a:lnSpc>
              <a:spcBef>
                <a:spcPts val="600"/>
              </a:spcBef>
              <a:spcAft>
                <a:spcPts val="600"/>
              </a:spcAft>
              <a:buFont typeface="+mj-lt"/>
              <a:buAutoNum type="arabicPeriod"/>
              <a:defRPr/>
            </a:pPr>
            <a:r>
              <a:rPr lang="en-US" altLang="ja-JP" sz="1800" dirty="0">
                <a:cs typeface="Times New Roman" pitchFamily="18" charset="0"/>
              </a:rPr>
              <a:t>Discussion on Preparation of preliminary CSD</a:t>
            </a:r>
          </a:p>
          <a:p>
            <a:pPr marL="800100" lvl="1" indent="-342900" eaLnBrk="1" hangingPunct="1">
              <a:lnSpc>
                <a:spcPts val="1500"/>
              </a:lnSpc>
              <a:spcBef>
                <a:spcPts val="600"/>
              </a:spcBef>
              <a:spcAft>
                <a:spcPts val="600"/>
              </a:spcAft>
              <a:buFont typeface="+mj-lt"/>
              <a:buAutoNum type="arabicPeriod"/>
              <a:defRPr/>
            </a:pPr>
            <a:r>
              <a:rPr lang="en-US" altLang="ja-JP" sz="1800" dirty="0">
                <a:cs typeface="Times New Roman" pitchFamily="18" charset="0"/>
              </a:rPr>
              <a:t>Discussion on timeline for </a:t>
            </a:r>
            <a:r>
              <a:rPr lang="en-US" altLang="ja-JP" sz="1800" dirty="0" smtClean="0">
                <a:cs typeface="Times New Roman" pitchFamily="18" charset="0"/>
              </a:rPr>
              <a:t>Waikoloa </a:t>
            </a:r>
            <a:r>
              <a:rPr lang="en-US" altLang="ja-JP" sz="1800" dirty="0">
                <a:cs typeface="Times New Roman" pitchFamily="18" charset="0"/>
              </a:rPr>
              <a:t>in May and San Diego in July</a:t>
            </a:r>
          </a:p>
        </p:txBody>
      </p:sp>
      <p:sp>
        <p:nvSpPr>
          <p:cNvPr id="3072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74BFE5A2-CECE-4498-9A5A-CFE324592B53}" type="slidenum">
              <a:rPr lang="en-US" altLang="en-US" sz="1200" b="0"/>
              <a:pPr>
                <a:spcBef>
                  <a:spcPct val="0"/>
                </a:spcBef>
                <a:buFontTx/>
                <a:buNone/>
              </a:pPr>
              <a:t>146</a:t>
            </a:fld>
            <a:endParaRPr lang="en-US" altLang="en-US" sz="1200" b="0"/>
          </a:p>
        </p:txBody>
      </p:sp>
      <p:sp>
        <p:nvSpPr>
          <p:cNvPr id="3072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92779324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743698E-F5CB-4AB0-AFF1-78BFABE9B33B}" type="slidenum">
              <a:rPr lang="en-US" altLang="en-US" sz="1200" b="0"/>
              <a:pPr algn="ctr">
                <a:spcBef>
                  <a:spcPct val="0"/>
                </a:spcBef>
                <a:buFontTx/>
                <a:buNone/>
              </a:pPr>
              <a:t>147</a:t>
            </a:fld>
            <a:endParaRPr lang="en-US" altLang="en-US" sz="1200" b="0"/>
          </a:p>
        </p:txBody>
      </p:sp>
      <p:sp>
        <p:nvSpPr>
          <p:cNvPr id="3174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39EF147A-7C72-4C77-BF46-CB89546FCDCE}" type="slidenum">
              <a:rPr lang="en-US" altLang="en-US" sz="1200" b="0"/>
              <a:pPr algn="ctr">
                <a:spcBef>
                  <a:spcPct val="0"/>
                </a:spcBef>
                <a:buFontTx/>
                <a:buNone/>
              </a:pPr>
              <a:t>147</a:t>
            </a:fld>
            <a:endParaRPr lang="en-US" altLang="en-US" sz="1200" b="0"/>
          </a:p>
        </p:txBody>
      </p:sp>
      <p:sp>
        <p:nvSpPr>
          <p:cNvPr id="31748" name="Rectangle 2"/>
          <p:cNvSpPr>
            <a:spLocks noGrp="1" noChangeArrowheads="1"/>
          </p:cNvSpPr>
          <p:nvPr>
            <p:ph type="title" idx="4294967295"/>
          </p:nvPr>
        </p:nvSpPr>
        <p:spPr>
          <a:xfrm>
            <a:off x="685800" y="885825"/>
            <a:ext cx="7772400" cy="652463"/>
          </a:xfrm>
        </p:spPr>
        <p:txBody>
          <a:bodyPr/>
          <a:lstStyle/>
          <a:p>
            <a:r>
              <a:rPr lang="en-GB" altLang="en-US" smtClean="0"/>
              <a:t>High Rate Rail Communications IG</a:t>
            </a:r>
            <a:endParaRPr lang="en-US" altLang="en-US" smtClean="0"/>
          </a:p>
        </p:txBody>
      </p:sp>
      <p:sp>
        <p:nvSpPr>
          <p:cNvPr id="31749" name="Rectangle 3"/>
          <p:cNvSpPr>
            <a:spLocks noGrp="1" noChangeArrowheads="1"/>
          </p:cNvSpPr>
          <p:nvPr>
            <p:ph type="body" idx="4294967295"/>
          </p:nvPr>
        </p:nvSpPr>
        <p:spPr>
          <a:xfrm>
            <a:off x="457200" y="1524000"/>
            <a:ext cx="8229600" cy="4814888"/>
          </a:xfrm>
        </p:spPr>
        <p:txBody>
          <a:bodyPr/>
          <a:lstStyle/>
          <a:p>
            <a:r>
              <a:rPr lang="en-US" altLang="ko-KR" smtClean="0">
                <a:ea typeface="Gulim" pitchFamily="34" charset="-127"/>
              </a:rPr>
              <a:t>Technical discussion</a:t>
            </a:r>
          </a:p>
          <a:p>
            <a:pPr lvl="1"/>
            <a:r>
              <a:rPr lang="en-US" altLang="ko-KR" smtClean="0">
                <a:ea typeface="Gulim" pitchFamily="34" charset="-127"/>
              </a:rPr>
              <a:t>Performance Evaluation of Millimeter-wave-based Communication System in Subway Tunnels (</a:t>
            </a:r>
            <a:r>
              <a:rPr lang="en-US" altLang="ko-KR" smtClean="0">
                <a:ea typeface="Gulim" pitchFamily="34" charset="-127"/>
                <a:hlinkClick r:id="rId3"/>
              </a:rPr>
              <a:t>15-16-0185-01-hrrc</a:t>
            </a:r>
            <a:r>
              <a:rPr lang="en-US" altLang="ko-KR" smtClean="0">
                <a:ea typeface="Gulim" pitchFamily="34" charset="-127"/>
              </a:rPr>
              <a:t>)</a:t>
            </a:r>
          </a:p>
          <a:p>
            <a:pPr lvl="2"/>
            <a:r>
              <a:rPr lang="en-US" altLang="ko-KR" sz="1600" smtClean="0">
                <a:ea typeface="Gulim" pitchFamily="34" charset="-127"/>
              </a:rPr>
              <a:t>Performance evaluation of testbeds of the rail communication system developed by ETRI in Seoul subway tunnel (subway line 8)</a:t>
            </a:r>
          </a:p>
          <a:p>
            <a:pPr lvl="3"/>
            <a:r>
              <a:rPr lang="en-US" altLang="ko-KR" sz="1200" smtClean="0">
                <a:ea typeface="Gulim" pitchFamily="34" charset="-127"/>
              </a:rPr>
              <a:t>Coverage test to determine an appropriate RU spacing in the tunnel for demonstration</a:t>
            </a:r>
          </a:p>
          <a:p>
            <a:pPr lvl="2"/>
            <a:r>
              <a:rPr lang="en-US" altLang="ko-KR" sz="1600" smtClean="0">
                <a:ea typeface="Gulim" pitchFamily="34" charset="-127"/>
              </a:rPr>
              <a:t>Deployment of the testbed in the Seoul subway line 8</a:t>
            </a:r>
          </a:p>
          <a:p>
            <a:pPr lvl="2"/>
            <a:r>
              <a:rPr lang="en-US" altLang="ko-KR" sz="1600" smtClean="0">
                <a:ea typeface="Gulim" pitchFamily="34" charset="-127"/>
              </a:rPr>
              <a:t>Field trial of the system in moving subway train</a:t>
            </a:r>
          </a:p>
          <a:p>
            <a:pPr lvl="2"/>
            <a:r>
              <a:rPr lang="en-US" altLang="ko-KR" sz="1600" smtClean="0">
                <a:ea typeface="Gulim" pitchFamily="34" charset="-127"/>
              </a:rPr>
              <a:t>Demonstration video</a:t>
            </a:r>
            <a:endParaRPr lang="en-US" altLang="ko-KR" smtClean="0">
              <a:ea typeface="Gulim" pitchFamily="34" charset="-127"/>
            </a:endParaRPr>
          </a:p>
          <a:p>
            <a:r>
              <a:rPr lang="en-US" altLang="ko-KR" smtClean="0">
                <a:ea typeface="Gulim" pitchFamily="34" charset="-127"/>
              </a:rPr>
              <a:t>Discussion on other issues</a:t>
            </a:r>
          </a:p>
          <a:p>
            <a:pPr lvl="1"/>
            <a:r>
              <a:rPr lang="en-US" altLang="ko-KR" smtClean="0">
                <a:ea typeface="Gulim" pitchFamily="34" charset="-127"/>
              </a:rPr>
              <a:t>Recent 3GPP’s standardization issues relevant to IG HRRC</a:t>
            </a:r>
          </a:p>
          <a:p>
            <a:r>
              <a:rPr lang="en-US" altLang="ko-KR" smtClean="0">
                <a:ea typeface="Gulim" pitchFamily="34" charset="-127"/>
              </a:rPr>
              <a:t>Updated Call for Interest (CFI) document will be posted before July meeting in San Diego </a:t>
            </a:r>
          </a:p>
          <a:p>
            <a:r>
              <a:rPr lang="en-US" altLang="ko-KR" smtClean="0">
                <a:ea typeface="Gulim" pitchFamily="34" charset="-127"/>
              </a:rPr>
              <a:t>Discussion on the possibility of transition to study group</a:t>
            </a:r>
          </a:p>
          <a:p>
            <a:pPr lvl="1"/>
            <a:endParaRPr lang="en-US" altLang="ko-KR" smtClean="0">
              <a:ea typeface="Gulim" pitchFamily="34" charset="-127"/>
            </a:endParaRPr>
          </a:p>
        </p:txBody>
      </p:sp>
      <p:sp>
        <p:nvSpPr>
          <p:cNvPr id="317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E455D6C-F6C5-414A-8E98-9BA30C731380}" type="slidenum">
              <a:rPr lang="en-US" altLang="en-US" sz="1200" b="0"/>
              <a:pPr>
                <a:spcBef>
                  <a:spcPct val="0"/>
                </a:spcBef>
                <a:buFontTx/>
                <a:buNone/>
              </a:pPr>
              <a:t>147</a:t>
            </a:fld>
            <a:endParaRPr lang="en-US" altLang="en-US" sz="1200" b="0"/>
          </a:p>
        </p:txBody>
      </p:sp>
      <p:sp>
        <p:nvSpPr>
          <p:cNvPr id="3175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80114299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AB80A477-837D-4DFD-A5A9-2A90F9D01144}" type="slidenum">
              <a:rPr lang="en-US" altLang="en-US" sz="1200" b="0"/>
              <a:pPr algn="ctr">
                <a:spcBef>
                  <a:spcPct val="0"/>
                </a:spcBef>
                <a:buFontTx/>
                <a:buNone/>
              </a:pPr>
              <a:t>148</a:t>
            </a:fld>
            <a:endParaRPr lang="en-US" altLang="en-US" sz="1200" b="0"/>
          </a:p>
        </p:txBody>
      </p:sp>
      <p:sp>
        <p:nvSpPr>
          <p:cNvPr id="3277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1360034C-693D-4880-8184-9BF3CC61D354}" type="slidenum">
              <a:rPr lang="en-US" altLang="en-US" sz="1200" b="0"/>
              <a:pPr algn="ctr">
                <a:spcBef>
                  <a:spcPct val="0"/>
                </a:spcBef>
                <a:buFontTx/>
                <a:buNone/>
              </a:pPr>
              <a:t>148</a:t>
            </a:fld>
            <a:endParaRPr lang="en-US" altLang="en-US" sz="1200" b="0"/>
          </a:p>
        </p:txBody>
      </p:sp>
      <p:sp>
        <p:nvSpPr>
          <p:cNvPr id="32772" name="Rectangle 2"/>
          <p:cNvSpPr>
            <a:spLocks noGrp="1" noChangeArrowheads="1"/>
          </p:cNvSpPr>
          <p:nvPr>
            <p:ph type="title" idx="4294967295"/>
          </p:nvPr>
        </p:nvSpPr>
        <p:spPr>
          <a:xfrm>
            <a:off x="685800" y="885825"/>
            <a:ext cx="7772400" cy="652463"/>
          </a:xfrm>
        </p:spPr>
        <p:txBody>
          <a:bodyPr/>
          <a:lstStyle/>
          <a:p>
            <a:r>
              <a:rPr lang="en-GB" altLang="en-US" smtClean="0"/>
              <a:t>THz IG</a:t>
            </a:r>
            <a:endParaRPr lang="en-US" altLang="en-US" smtClean="0"/>
          </a:p>
        </p:txBody>
      </p:sp>
      <p:sp>
        <p:nvSpPr>
          <p:cNvPr id="32773" name="Rectangle 3"/>
          <p:cNvSpPr>
            <a:spLocks noGrp="1" noChangeArrowheads="1"/>
          </p:cNvSpPr>
          <p:nvPr>
            <p:ph type="body" idx="4294967295"/>
          </p:nvPr>
        </p:nvSpPr>
        <p:spPr>
          <a:xfrm>
            <a:off x="457200" y="1524000"/>
            <a:ext cx="8229600" cy="4814888"/>
          </a:xfrm>
        </p:spPr>
        <p:txBody>
          <a:bodyPr/>
          <a:lstStyle/>
          <a:p>
            <a:r>
              <a:rPr lang="de-DE" altLang="en-US" sz="2000" smtClean="0"/>
              <a:t>1 contribution:</a:t>
            </a:r>
            <a:endParaRPr lang="de-DE" altLang="en-US" sz="2000" smtClean="0">
              <a:cs typeface="Times New Roman" pitchFamily="18" charset="0"/>
            </a:endParaRPr>
          </a:p>
          <a:p>
            <a:pPr lvl="2"/>
            <a:r>
              <a:rPr lang="en-US" altLang="en-US" sz="2000" smtClean="0"/>
              <a:t>B. Peng (TU Braunschweig), “Channel Characteristics Study for Future Indoor Millimeter And Submillimeter Wireless Communications ,” (15-16-0208r00)</a:t>
            </a:r>
            <a:endParaRPr lang="de-DE" altLang="en-US" sz="2000" smtClean="0"/>
          </a:p>
          <a:p>
            <a:pPr>
              <a:buFontTx/>
              <a:buNone/>
            </a:pPr>
            <a:endParaRPr lang="de-DE" altLang="en-US" sz="2000" smtClean="0">
              <a:cs typeface="Times New Roman" pitchFamily="18" charset="0"/>
            </a:endParaRPr>
          </a:p>
          <a:p>
            <a:r>
              <a:rPr lang="de-DE" altLang="en-US" sz="2000" smtClean="0">
                <a:cs typeface="Times New Roman" pitchFamily="18" charset="0"/>
              </a:rPr>
              <a:t>Achievements</a:t>
            </a:r>
          </a:p>
          <a:p>
            <a:pPr lvl="1"/>
            <a:r>
              <a:rPr lang="de-DE" altLang="en-US" smtClean="0"/>
              <a:t>Finalisation of Response to Liaison Statement from ITU-R (15-15-0699r7)</a:t>
            </a:r>
          </a:p>
          <a:p>
            <a:pPr lvl="1"/>
            <a:r>
              <a:rPr lang="de-DE" altLang="en-US" smtClean="0"/>
              <a:t>Discussed the initiation of a Technical Expectations Document</a:t>
            </a:r>
          </a:p>
        </p:txBody>
      </p:sp>
      <p:sp>
        <p:nvSpPr>
          <p:cNvPr id="327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2F3EA162-5787-41BD-A885-3257787D240C}" type="slidenum">
              <a:rPr lang="en-US" altLang="en-US" sz="1200" b="0"/>
              <a:pPr>
                <a:spcBef>
                  <a:spcPct val="0"/>
                </a:spcBef>
                <a:buFontTx/>
                <a:buNone/>
              </a:pPr>
              <a:t>148</a:t>
            </a:fld>
            <a:endParaRPr lang="en-US" altLang="en-US" sz="1200" b="0"/>
          </a:p>
        </p:txBody>
      </p:sp>
      <p:sp>
        <p:nvSpPr>
          <p:cNvPr id="3277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5179930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BD340D3B-E6D7-4876-B2FF-7ADFA6FA1C1F}" type="slidenum">
              <a:rPr lang="en-US" altLang="en-US" sz="1200" b="0"/>
              <a:pPr algn="ctr">
                <a:spcBef>
                  <a:spcPct val="0"/>
                </a:spcBef>
                <a:buFontTx/>
                <a:buNone/>
              </a:pPr>
              <a:t>149</a:t>
            </a:fld>
            <a:endParaRPr lang="en-US" altLang="en-US" sz="1200" b="0"/>
          </a:p>
        </p:txBody>
      </p:sp>
      <p:sp>
        <p:nvSpPr>
          <p:cNvPr id="3379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A88E22D7-1E0F-4B5F-9322-E236793C59AB}" type="slidenum">
              <a:rPr lang="en-US" altLang="en-US" sz="1200" b="0"/>
              <a:pPr algn="ctr">
                <a:spcBef>
                  <a:spcPct val="0"/>
                </a:spcBef>
                <a:buFontTx/>
                <a:buNone/>
              </a:pPr>
              <a:t>149</a:t>
            </a:fld>
            <a:endParaRPr lang="en-US" altLang="en-US" sz="1200" b="0"/>
          </a:p>
        </p:txBody>
      </p:sp>
      <p:sp>
        <p:nvSpPr>
          <p:cNvPr id="33796" name="Rectangle 2"/>
          <p:cNvSpPr>
            <a:spLocks noGrp="1" noChangeArrowheads="1"/>
          </p:cNvSpPr>
          <p:nvPr>
            <p:ph type="title" idx="4294967295"/>
          </p:nvPr>
        </p:nvSpPr>
        <p:spPr>
          <a:xfrm>
            <a:off x="685800" y="885825"/>
            <a:ext cx="7772400" cy="652463"/>
          </a:xfrm>
        </p:spPr>
        <p:txBody>
          <a:bodyPr/>
          <a:lstStyle/>
          <a:p>
            <a:r>
              <a:rPr lang="en-GB" altLang="en-US" smtClean="0"/>
              <a:t>WNG SC</a:t>
            </a:r>
            <a:endParaRPr lang="en-US" altLang="en-US" smtClean="0"/>
          </a:p>
        </p:txBody>
      </p:sp>
      <p:sp>
        <p:nvSpPr>
          <p:cNvPr id="33797" name="Rectangle 3"/>
          <p:cNvSpPr>
            <a:spLocks noGrp="1" noChangeArrowheads="1"/>
          </p:cNvSpPr>
          <p:nvPr>
            <p:ph type="body" idx="4294967295"/>
          </p:nvPr>
        </p:nvSpPr>
        <p:spPr>
          <a:xfrm>
            <a:off x="457200" y="1752600"/>
            <a:ext cx="8229600" cy="4586288"/>
          </a:xfrm>
        </p:spPr>
        <p:txBody>
          <a:bodyPr/>
          <a:lstStyle/>
          <a:p>
            <a:pPr marL="577850" lvl="1" indent="-290513" fontAlgn="b">
              <a:buClr>
                <a:srgbClr val="FF0000"/>
              </a:buClr>
              <a:buFont typeface="Wingdings" pitchFamily="2" charset="2"/>
              <a:buChar char="q"/>
            </a:pPr>
            <a:r>
              <a:rPr lang="en-US" altLang="en-US" sz="2400" b="1" smtClean="0"/>
              <a:t>Presentation</a:t>
            </a:r>
            <a:r>
              <a:rPr lang="en-US" altLang="en-US" b="1" smtClean="0"/>
              <a:t>:</a:t>
            </a:r>
          </a:p>
          <a:p>
            <a:pPr marL="920750" lvl="2" indent="-290513" fontAlgn="b">
              <a:buClr>
                <a:srgbClr val="FF0000"/>
              </a:buClr>
              <a:buFont typeface="Wingdings" pitchFamily="2" charset="2"/>
              <a:buChar char="q"/>
            </a:pPr>
            <a:r>
              <a:rPr lang="en-US" altLang="en-US" sz="1600" b="1" smtClean="0"/>
              <a:t>Proposal for an adaptive throughput link budget mode in 802.15.4 (15-16-0238-01) by </a:t>
            </a:r>
            <a:r>
              <a:rPr lang="en-US" altLang="en-US" sz="1600" b="1" smtClean="0">
                <a:solidFill>
                  <a:srgbClr val="000000"/>
                </a:solidFill>
                <a:ea typeface="Lucida Grande"/>
                <a:cs typeface="Lucida Grande"/>
              </a:rPr>
              <a:t>W Mulder (Dialog Semiconductor)</a:t>
            </a:r>
          </a:p>
          <a:p>
            <a:pPr marL="920750" lvl="2" indent="-290513" fontAlgn="b">
              <a:buClr>
                <a:srgbClr val="FF0000"/>
              </a:buClr>
              <a:buFont typeface="Wingdings" pitchFamily="2" charset="2"/>
              <a:buChar char="q"/>
            </a:pPr>
            <a:r>
              <a:rPr lang="en-US" altLang="en-US" sz="1600" b="1" smtClean="0">
                <a:solidFill>
                  <a:srgbClr val="000000"/>
                </a:solidFill>
                <a:ea typeface="Lucida Grande"/>
                <a:cs typeface="Lucida Grande"/>
              </a:rPr>
              <a:t>There were no responses from individuals willing to participate in an IG on this concept.  No IG was formed</a:t>
            </a:r>
          </a:p>
        </p:txBody>
      </p:sp>
      <p:sp>
        <p:nvSpPr>
          <p:cNvPr id="337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A49E31E5-AA14-48C8-8C30-91EA79C159D1}" type="slidenum">
              <a:rPr lang="en-US" altLang="en-US" sz="1200" b="0"/>
              <a:pPr>
                <a:spcBef>
                  <a:spcPct val="0"/>
                </a:spcBef>
                <a:buFontTx/>
                <a:buNone/>
              </a:pPr>
              <a:t>149</a:t>
            </a:fld>
            <a:endParaRPr lang="en-US" altLang="en-US" sz="1200" b="0"/>
          </a:p>
        </p:txBody>
      </p:sp>
      <p:sp>
        <p:nvSpPr>
          <p:cNvPr id="3379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192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is the closing report for ARC SC, </a:t>
            </a:r>
          </a:p>
          <a:p>
            <a:pPr algn="ctr" eaLnBrk="1" hangingPunct="1">
              <a:buFontTx/>
              <a:buNone/>
            </a:pPr>
            <a:r>
              <a:rPr lang="en-US" dirty="0" smtClean="0"/>
              <a:t>March 2016 Meeting in Macao, China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2/6 of </a:t>
            </a:r>
            <a:r>
              <a:rPr lang="en-US" sz="1200" b="0" dirty="0"/>
              <a:t>11-16-0485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15</a:t>
            </a:fld>
            <a:endParaRPr lang="en-US"/>
          </a:p>
        </p:txBody>
      </p:sp>
    </p:spTree>
    <p:extLst>
      <p:ext uri="{BB962C8B-B14F-4D97-AF65-F5344CB8AC3E}">
        <p14:creationId xmlns:p14="http://schemas.microsoft.com/office/powerpoint/2010/main" val="328893091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7731AADA-3246-4FA9-8379-4132A87029D0}" type="slidenum">
              <a:rPr lang="en-US" altLang="en-US" sz="1200" b="0"/>
              <a:pPr algn="ctr">
                <a:spcBef>
                  <a:spcPct val="0"/>
                </a:spcBef>
                <a:buFontTx/>
                <a:buNone/>
              </a:pPr>
              <a:t>150</a:t>
            </a:fld>
            <a:endParaRPr lang="en-US" altLang="en-US" sz="1200" b="0"/>
          </a:p>
        </p:txBody>
      </p:sp>
      <p:sp>
        <p:nvSpPr>
          <p:cNvPr id="3481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D1BBD88A-1DB0-435D-84FD-A8E58A2FE72A}" type="slidenum">
              <a:rPr lang="en-US" altLang="en-US" sz="1200" b="0"/>
              <a:pPr algn="ctr">
                <a:spcBef>
                  <a:spcPct val="0"/>
                </a:spcBef>
                <a:buFontTx/>
                <a:buNone/>
              </a:pPr>
              <a:t>150</a:t>
            </a:fld>
            <a:endParaRPr lang="en-US" altLang="en-US" sz="1200" b="0"/>
          </a:p>
        </p:txBody>
      </p:sp>
      <p:sp>
        <p:nvSpPr>
          <p:cNvPr id="34820" name="Rectangle 2"/>
          <p:cNvSpPr>
            <a:spLocks noGrp="1" noChangeArrowheads="1"/>
          </p:cNvSpPr>
          <p:nvPr>
            <p:ph type="title" idx="4294967295"/>
          </p:nvPr>
        </p:nvSpPr>
        <p:spPr>
          <a:xfrm>
            <a:off x="685800" y="885825"/>
            <a:ext cx="7772400" cy="652463"/>
          </a:xfrm>
        </p:spPr>
        <p:txBody>
          <a:bodyPr/>
          <a:lstStyle/>
          <a:p>
            <a:r>
              <a:rPr lang="en-GB" altLang="en-US" smtClean="0"/>
              <a:t>Maintenance SC</a:t>
            </a:r>
            <a:endParaRPr lang="en-US" altLang="en-US" smtClean="0"/>
          </a:p>
        </p:txBody>
      </p:sp>
      <p:sp>
        <p:nvSpPr>
          <p:cNvPr id="31749" name="Rectangle 3"/>
          <p:cNvSpPr>
            <a:spLocks noGrp="1" noChangeArrowheads="1"/>
          </p:cNvSpPr>
          <p:nvPr>
            <p:ph type="body" idx="4294967295"/>
          </p:nvPr>
        </p:nvSpPr>
        <p:spPr>
          <a:xfrm>
            <a:off x="457200" y="1752600"/>
            <a:ext cx="8229600" cy="4586288"/>
          </a:xfrm>
          <a:extLst/>
        </p:spPr>
        <p:txBody>
          <a:bodyPr>
            <a:normAutofit fontScale="92500" lnSpcReduction="20000"/>
          </a:bodyPr>
          <a:lstStyle/>
          <a:p>
            <a:pPr>
              <a:buClr>
                <a:srgbClr val="FF0000"/>
              </a:buClr>
              <a:buFont typeface="Wingdings" charset="2"/>
              <a:buChar char="q"/>
              <a:defRPr/>
            </a:pPr>
            <a:r>
              <a:rPr lang="en-US" sz="2000" dirty="0"/>
              <a:t>Standards issues:</a:t>
            </a:r>
          </a:p>
          <a:p>
            <a:pPr marL="800100" lvl="1" indent="-342900">
              <a:buClr>
                <a:srgbClr val="FF0000"/>
              </a:buClr>
              <a:buFont typeface="Wingdings" charset="2"/>
              <a:buChar char="q"/>
              <a:defRPr/>
            </a:pPr>
            <a:r>
              <a:rPr lang="en-US" b="1" dirty="0"/>
              <a:t>6 questions from </a:t>
            </a:r>
            <a:r>
              <a:rPr lang="en-US" b="1" dirty="0" err="1"/>
              <a:t>Koorosh</a:t>
            </a:r>
            <a:r>
              <a:rPr lang="en-US" b="1" dirty="0"/>
              <a:t> </a:t>
            </a:r>
            <a:r>
              <a:rPr lang="en-US" b="1" dirty="0" err="1"/>
              <a:t>Akhavan</a:t>
            </a:r>
            <a:r>
              <a:rPr lang="en-US" b="1" dirty="0"/>
              <a:t> were addressed</a:t>
            </a:r>
          </a:p>
          <a:p>
            <a:pPr marL="1257300" lvl="2" indent="-342900">
              <a:buClr>
                <a:srgbClr val="FF0000"/>
              </a:buClr>
              <a:buFont typeface="Wingdings" charset="2"/>
              <a:buChar char="q"/>
              <a:defRPr/>
            </a:pPr>
            <a:r>
              <a:rPr lang="en-US" sz="2000" b="1" dirty="0" smtClean="0"/>
              <a:t>Question 1: When will the 802.15.4-2015 standard be released? Very soon, perhaps April</a:t>
            </a:r>
          </a:p>
          <a:p>
            <a:pPr marL="1257300" lvl="2" indent="-342900">
              <a:buClr>
                <a:srgbClr val="FF0000"/>
              </a:buClr>
              <a:buFont typeface="Wingdings" charset="2"/>
              <a:buChar char="q"/>
              <a:defRPr/>
            </a:pPr>
            <a:r>
              <a:rPr lang="en-US" sz="2000" b="1" dirty="0" smtClean="0"/>
              <a:t>Question 2: Is the PAN-ID table in 802.15.4e correct? No, refer to 15-15-0911-00 for correct text </a:t>
            </a:r>
          </a:p>
          <a:p>
            <a:pPr marL="1257300" lvl="2" indent="-342900">
              <a:buClr>
                <a:srgbClr val="FF0000"/>
              </a:buClr>
              <a:buFont typeface="Wingdings" charset="2"/>
              <a:buChar char="q"/>
              <a:defRPr/>
            </a:pPr>
            <a:r>
              <a:rPr lang="en-US" sz="2000" b="1" dirty="0" smtClean="0"/>
              <a:t>Question 3: should the FCS be included in the Wake-up frame? Yes, refer to 802.15.4-2015 for correct text</a:t>
            </a:r>
          </a:p>
          <a:p>
            <a:pPr marL="1257300" lvl="2" indent="-342900">
              <a:buClr>
                <a:srgbClr val="FF0000"/>
              </a:buClr>
              <a:buFont typeface="Wingdings" charset="2"/>
              <a:buChar char="q"/>
              <a:defRPr/>
            </a:pPr>
            <a:r>
              <a:rPr lang="en-US" sz="2000" b="1" dirty="0" smtClean="0"/>
              <a:t>Question 4: should the wakeup frame have a 2-octet Frame Control? Yes, refer to 802.15.4-2015 for correct text</a:t>
            </a:r>
          </a:p>
          <a:p>
            <a:pPr marL="1257300" lvl="2" indent="-342900">
              <a:buClr>
                <a:srgbClr val="FF0000"/>
              </a:buClr>
              <a:buFont typeface="Wingdings" charset="2"/>
              <a:buChar char="q"/>
              <a:defRPr/>
            </a:pPr>
            <a:r>
              <a:rPr lang="en-US" sz="2000" b="1" dirty="0" smtClean="0"/>
              <a:t>Question 5: Does the wakeup frame have security? Yes, it can be authenticated</a:t>
            </a:r>
          </a:p>
          <a:p>
            <a:pPr marL="1257300" lvl="2" indent="-342900">
              <a:buClr>
                <a:srgbClr val="FF0000"/>
              </a:buClr>
              <a:buFont typeface="Wingdings" charset="2"/>
              <a:buChar char="q"/>
              <a:defRPr/>
            </a:pPr>
            <a:r>
              <a:rPr lang="en-US" sz="2000" b="1" dirty="0" smtClean="0"/>
              <a:t>Question 6: Should the wakeup frame have a 2-octet Frame Control? Yes, refer to 802.15.4-2015 for correct text</a:t>
            </a:r>
          </a:p>
          <a:p>
            <a:pPr>
              <a:buClr>
                <a:srgbClr val="FF0000"/>
              </a:buClr>
              <a:buFont typeface="Wingdings" charset="2"/>
              <a:buChar char="q"/>
              <a:defRPr/>
            </a:pPr>
            <a:r>
              <a:rPr lang="en-US" sz="2000" dirty="0"/>
              <a:t>Operations Manual</a:t>
            </a:r>
          </a:p>
          <a:p>
            <a:pPr marL="800100" lvl="1" indent="-342900">
              <a:buClr>
                <a:srgbClr val="FF0000"/>
              </a:buClr>
              <a:buFont typeface="Wingdings" charset="2"/>
              <a:buChar char="q"/>
              <a:defRPr/>
            </a:pPr>
            <a:r>
              <a:rPr lang="en-US" b="1" dirty="0"/>
              <a:t>Discussed future changes to the ANA section permitting additional behaviors</a:t>
            </a:r>
          </a:p>
        </p:txBody>
      </p:sp>
      <p:sp>
        <p:nvSpPr>
          <p:cNvPr id="348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7AD1BEEC-485A-4630-9FD3-B111B4E89EAA}" type="slidenum">
              <a:rPr lang="en-US" altLang="en-US" sz="1200" b="0"/>
              <a:pPr>
                <a:spcBef>
                  <a:spcPct val="0"/>
                </a:spcBef>
                <a:buFontTx/>
                <a:buNone/>
              </a:pPr>
              <a:t>150</a:t>
            </a:fld>
            <a:endParaRPr lang="en-US" altLang="en-US" sz="1200" b="0"/>
          </a:p>
        </p:txBody>
      </p:sp>
      <p:sp>
        <p:nvSpPr>
          <p:cNvPr id="3482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22/23 of 11-16-0494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51780439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xfrm>
            <a:off x="4357688" y="6475413"/>
            <a:ext cx="5048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A59ED0F0-8FF4-4889-9477-42015350C23C}" type="slidenum">
              <a:rPr lang="en-US" altLang="en-US" sz="1200" b="0"/>
              <a:pPr>
                <a:spcBef>
                  <a:spcPct val="0"/>
                </a:spcBef>
                <a:buFontTx/>
                <a:buNone/>
              </a:pPr>
              <a:t>151</a:t>
            </a:fld>
            <a:endParaRPr lang="en-US" altLang="en-US" sz="1200" b="0"/>
          </a:p>
        </p:txBody>
      </p:sp>
      <p:sp>
        <p:nvSpPr>
          <p:cNvPr id="3584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EE91BD99-4076-4E36-888C-74CEA867DEEB}" type="slidenum">
              <a:rPr lang="en-US" altLang="en-US" sz="1200" b="0"/>
              <a:pPr algn="ctr">
                <a:spcBef>
                  <a:spcPct val="0"/>
                </a:spcBef>
                <a:buFontTx/>
                <a:buNone/>
              </a:pPr>
              <a:t>151</a:t>
            </a:fld>
            <a:endParaRPr lang="en-US" altLang="en-US" sz="1200" b="0"/>
          </a:p>
        </p:txBody>
      </p:sp>
      <p:sp>
        <p:nvSpPr>
          <p:cNvPr id="35844" name="Rectangle 2"/>
          <p:cNvSpPr>
            <a:spLocks noGrp="1" noChangeArrowheads="1"/>
          </p:cNvSpPr>
          <p:nvPr>
            <p:ph type="title" idx="4294967295"/>
          </p:nvPr>
        </p:nvSpPr>
        <p:spPr/>
        <p:txBody>
          <a:bodyPr/>
          <a:lstStyle/>
          <a:p>
            <a:r>
              <a:rPr lang="en-US" altLang="en-US" smtClean="0"/>
              <a:t>References</a:t>
            </a:r>
          </a:p>
        </p:txBody>
      </p:sp>
      <p:sp>
        <p:nvSpPr>
          <p:cNvPr id="35845" name="Rectangle 3"/>
          <p:cNvSpPr>
            <a:spLocks noGrp="1" noChangeArrowheads="1"/>
          </p:cNvSpPr>
          <p:nvPr>
            <p:ph type="body" idx="4294967295"/>
          </p:nvPr>
        </p:nvSpPr>
        <p:spPr>
          <a:xfrm>
            <a:off x="685800" y="1752600"/>
            <a:ext cx="7772400" cy="4343400"/>
          </a:xfrm>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smtClean="0"/>
              <a:t>Current draft is in the members-only area</a:t>
            </a:r>
          </a:p>
          <a:p>
            <a:pPr lvl="3"/>
            <a:r>
              <a:rPr lang="en-US" altLang="en-US" smtClean="0"/>
              <a:t>http://www.ieee802.org/15  </a:t>
            </a:r>
            <a:r>
              <a:rPr lang="en-US" altLang="en-US" sz="1400" smtClean="0">
                <a:sym typeface="Wingdings" pitchFamily="2" charset="2"/>
              </a:rPr>
              <a:t>  </a:t>
            </a:r>
            <a:r>
              <a:rPr lang="en-US" altLang="en-US" sz="1400" u="sng" smtClean="0">
                <a:sym typeface="Wingdings" pitchFamily="2" charset="2"/>
              </a:rPr>
              <a:t>Members_Only_Area</a:t>
            </a:r>
            <a:endParaRPr lang="en-US" altLang="en-US" sz="1400" u="sng" smtClean="0"/>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358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23/23 of 11-16-0494 by Clint Chaplin, Imagicon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2243383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086E2E2-9AC9-FB47-8CDA-7FC00B1E705C}" type="slidenum">
              <a:rPr lang="en-US"/>
              <a:pPr/>
              <a:t>152</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a:latin typeface="Times New Roman" charset="0"/>
              </a:rPr>
              <a:t>RR-TAG (802.18) to 802.11 Liaison 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2016-03-18</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3008361412"/>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34825" name="Document" r:id="rId4" imgW="8369300" imgH="2514600" progId="Word.Document.8">
                  <p:embed/>
                </p:oleObj>
              </mc:Choice>
              <mc:Fallback>
                <p:oleObj name="Document" r:id="rId4" imgW="8369300" imgH="2514600" progId="Word.Document.8">
                  <p:embed/>
                  <p:pic>
                    <p:nvPicPr>
                      <p:cNvPr id="0" name=""/>
                      <p:cNvPicPr>
                        <a:picLocks noChangeAspect="1" noChangeArrowheads="1"/>
                      </p:cNvPicPr>
                      <p:nvPr/>
                    </p:nvPicPr>
                    <p:blipFill>
                      <a:blip r:embed="rId5"/>
                      <a:srcRect/>
                      <a:stretch>
                        <a:fillRect/>
                      </a:stretch>
                    </p:blipFill>
                    <p:spPr bwMode="auto">
                      <a:xfrm>
                        <a:off x="500063" y="3136900"/>
                        <a:ext cx="7926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11-16-0490 by Rich Kennedy, HP Enterprise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71400621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GB" sz="2800">
                <a:latin typeface="Times New Roman" charset="0"/>
              </a:rPr>
              <a:t>Overview</a:t>
            </a:r>
          </a:p>
        </p:txBody>
      </p:sp>
      <p:sp>
        <p:nvSpPr>
          <p:cNvPr id="29698" name="Rectangle 3"/>
          <p:cNvSpPr>
            <a:spLocks noGrp="1" noChangeArrowheads="1"/>
          </p:cNvSpPr>
          <p:nvPr>
            <p:ph idx="1"/>
          </p:nvPr>
        </p:nvSpPr>
        <p:spPr>
          <a:xfrm>
            <a:off x="685800" y="1828800"/>
            <a:ext cx="7772400" cy="4114800"/>
          </a:xfrm>
        </p:spPr>
        <p:txBody>
          <a:bodyPr/>
          <a:lstStyle/>
          <a:p>
            <a:r>
              <a:rPr lang="en-US" b="0" dirty="0">
                <a:latin typeface="Times New Roman" charset="0"/>
              </a:rPr>
              <a:t>This document summarizes the activities of the IEEE 802.18 Radio Regulatory Technical Advisory Group (RR-TAG) during the IEEE </a:t>
            </a:r>
            <a:r>
              <a:rPr lang="en-US" b="0" dirty="0" smtClean="0">
                <a:latin typeface="Times New Roman" charset="0"/>
              </a:rPr>
              <a:t>802 Plenary of March 2016 in Macau.</a:t>
            </a:r>
            <a:endParaRPr lang="en-US" b="0" dirty="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9134C468-29D4-5F4D-9F48-17557DAD461D}" type="slidenum">
              <a:rPr lang="en-US"/>
              <a:pPr/>
              <a:t>153</a:t>
            </a:fld>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11-16-0490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74848226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50B44E6A-9CD3-2148-9087-BF38FB166480}" type="slidenum">
              <a:rPr lang="en-US"/>
              <a:pPr/>
              <a:t>154</a:t>
            </a:fld>
            <a:endParaRPr lang="en-US"/>
          </a:p>
        </p:txBody>
      </p:sp>
      <p:sp>
        <p:nvSpPr>
          <p:cNvPr id="31747" name="Rectangle 2"/>
          <p:cNvSpPr>
            <a:spLocks noGrp="1" noChangeArrowheads="1"/>
          </p:cNvSpPr>
          <p:nvPr>
            <p:ph type="title"/>
          </p:nvPr>
        </p:nvSpPr>
        <p:spPr>
          <a:xfrm>
            <a:off x="685800" y="685800"/>
            <a:ext cx="7772400" cy="990600"/>
          </a:xfrm>
        </p:spPr>
        <p:txBody>
          <a:bodyPr/>
          <a:lstStyle/>
          <a:p>
            <a:r>
              <a:rPr lang="en-GB" dirty="0" smtClean="0">
                <a:latin typeface="Times New Roman" charset="0"/>
              </a:rPr>
              <a:t>RR-TAG Actions Taken</a:t>
            </a:r>
            <a:endParaRPr lang="en-GB" dirty="0">
              <a:latin typeface="Times New Roman" charset="0"/>
            </a:endParaRPr>
          </a:p>
        </p:txBody>
      </p:sp>
      <p:sp>
        <p:nvSpPr>
          <p:cNvPr id="31748" name="Rectangle 3"/>
          <p:cNvSpPr>
            <a:spLocks noGrp="1" noChangeArrowheads="1"/>
          </p:cNvSpPr>
          <p:nvPr>
            <p:ph type="body" idx="1"/>
          </p:nvPr>
        </p:nvSpPr>
        <p:spPr>
          <a:xfrm>
            <a:off x="685800" y="1828800"/>
            <a:ext cx="7924800" cy="4495800"/>
          </a:xfrm>
        </p:spPr>
        <p:txBody>
          <a:bodyPr/>
          <a:lstStyle/>
          <a:p>
            <a:pPr>
              <a:spcBef>
                <a:spcPct val="0"/>
              </a:spcBef>
              <a:spcAft>
                <a:spcPts val="600"/>
              </a:spcAft>
            </a:pPr>
            <a:r>
              <a:rPr lang="en-US" dirty="0" smtClean="0">
                <a:solidFill>
                  <a:srgbClr val="000000"/>
                </a:solidFill>
                <a:latin typeface="Times New Roman" panose="02020603050405020304" pitchFamily="18" charset="0"/>
              </a:rPr>
              <a:t>Began the process of assimilating the Regulatory SC into the RR-TAG, and improving the efficacy of the IEEE 802 interactions with regulators, including</a:t>
            </a:r>
          </a:p>
          <a:p>
            <a:pPr lvl="1"/>
            <a:r>
              <a:rPr lang="en-US" altLang="en-US" dirty="0" smtClean="0"/>
              <a:t>Improving </a:t>
            </a:r>
            <a:r>
              <a:rPr lang="en-US" altLang="en-US" dirty="0"/>
              <a:t>our interactions with Regulators?</a:t>
            </a:r>
          </a:p>
          <a:p>
            <a:pPr lvl="2"/>
            <a:r>
              <a:rPr lang="en-US" altLang="en-US" dirty="0"/>
              <a:t>FCC, CITEL, CEPT, APT, ATU, ASMG, RCC</a:t>
            </a:r>
          </a:p>
          <a:p>
            <a:pPr lvl="1"/>
            <a:r>
              <a:rPr lang="en-US" altLang="en-US" dirty="0" smtClean="0"/>
              <a:t>Improving </a:t>
            </a:r>
            <a:r>
              <a:rPr lang="en-US" altLang="en-US" dirty="0"/>
              <a:t>our interactions with ITU-R?</a:t>
            </a:r>
          </a:p>
          <a:p>
            <a:pPr lvl="1"/>
            <a:r>
              <a:rPr lang="en-US" altLang="en-US" dirty="0" smtClean="0"/>
              <a:t>Finding common regulatory grounds with other IEEE groups and organizations, and how we collaborate for greater impact</a:t>
            </a:r>
            <a:endParaRPr lang="en-US" altLang="en-US" dirty="0"/>
          </a:p>
          <a:p>
            <a:pPr lvl="1"/>
            <a:r>
              <a:rPr lang="en-US" altLang="en-US" dirty="0" smtClean="0"/>
              <a:t>Developing simple</a:t>
            </a:r>
            <a:r>
              <a:rPr lang="en-US" altLang="en-US" dirty="0"/>
              <a:t>, clear and concise </a:t>
            </a:r>
            <a:r>
              <a:rPr lang="en-US" altLang="en-US" dirty="0" smtClean="0"/>
              <a:t>messages</a:t>
            </a:r>
            <a:endParaRPr lang="en-US" altLang="en-US" dirty="0"/>
          </a:p>
          <a:p>
            <a:pPr lvl="1">
              <a:spcBef>
                <a:spcPct val="0"/>
              </a:spcBef>
              <a:spcAft>
                <a:spcPts val="600"/>
              </a:spcAft>
            </a:pPr>
            <a:r>
              <a:rPr lang="en-US" dirty="0" smtClean="0">
                <a:solidFill>
                  <a:srgbClr val="000000"/>
                </a:solidFill>
                <a:latin typeface="Times New Roman" panose="02020603050405020304" pitchFamily="18" charset="0"/>
              </a:rPr>
              <a:t>Developing strategies to improve our approach h to saving and gaining spectrum to support present and future IEEE 802 wireless standards</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11-16-0490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8777139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r>
              <a:rPr lang="en-US"/>
              <a:t>Slide </a:t>
            </a:r>
            <a:fld id="{93F7D6B0-B9AB-2442-B1E0-5DD8D7BA23B4}" type="slidenum">
              <a:rPr lang="en-US"/>
              <a:pPr/>
              <a:t>155</a:t>
            </a:fld>
            <a:endParaRPr lang="en-US"/>
          </a:p>
        </p:txBody>
      </p:sp>
      <p:sp>
        <p:nvSpPr>
          <p:cNvPr id="21506" name="Rectangle 2"/>
          <p:cNvSpPr>
            <a:spLocks noGrp="1" noChangeArrowheads="1"/>
          </p:cNvSpPr>
          <p:nvPr>
            <p:ph type="title"/>
          </p:nvPr>
        </p:nvSpPr>
        <p:spPr>
          <a:xfrm>
            <a:off x="685800" y="685800"/>
            <a:ext cx="7772400" cy="1219200"/>
          </a:xfrm>
        </p:spPr>
        <p:txBody>
          <a:bodyPr/>
          <a:lstStyle/>
          <a:p>
            <a:r>
              <a:rPr lang="en-GB" sz="2800" dirty="0" smtClean="0"/>
              <a:t>ITU-R Documents Approved</a:t>
            </a:r>
            <a:endParaRPr lang="en-GB" sz="2800" dirty="0"/>
          </a:p>
        </p:txBody>
      </p:sp>
      <p:sp>
        <p:nvSpPr>
          <p:cNvPr id="21507" name="Rectangle 3"/>
          <p:cNvSpPr>
            <a:spLocks noGrp="1" noChangeArrowheads="1"/>
          </p:cNvSpPr>
          <p:nvPr>
            <p:ph type="body" idx="1"/>
          </p:nvPr>
        </p:nvSpPr>
        <p:spPr>
          <a:xfrm>
            <a:off x="609600" y="1905000"/>
            <a:ext cx="7772400" cy="3886200"/>
          </a:xfrm>
        </p:spPr>
        <p:txBody>
          <a:bodyPr/>
          <a:lstStyle/>
          <a:p>
            <a:pPr>
              <a:spcBef>
                <a:spcPts val="0"/>
              </a:spcBef>
              <a:spcAft>
                <a:spcPts val="1200"/>
              </a:spcAft>
            </a:pPr>
            <a:r>
              <a:rPr lang="en-US" dirty="0" smtClean="0"/>
              <a:t>The group reviewed, edited and sent to the EC for approval, a liaison from the 802.15 THz SIG to ITU-R regarding unlicensed use of bands above 252 GHz</a:t>
            </a:r>
            <a:endParaRPr 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11-16-0490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25239674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Ofcom</a:t>
            </a:r>
            <a:r>
              <a:rPr lang="en-US" dirty="0" smtClean="0"/>
              <a:t> on Future Spectrum Requirements</a:t>
            </a:r>
            <a:endParaRPr lang="en-US" dirty="0"/>
          </a:p>
        </p:txBody>
      </p:sp>
      <p:sp>
        <p:nvSpPr>
          <p:cNvPr id="3" name="Content Placeholder 2"/>
          <p:cNvSpPr>
            <a:spLocks noGrp="1"/>
          </p:cNvSpPr>
          <p:nvPr>
            <p:ph idx="1"/>
          </p:nvPr>
        </p:nvSpPr>
        <p:spPr>
          <a:xfrm>
            <a:off x="685800" y="1981199"/>
            <a:ext cx="7772400" cy="4494213"/>
          </a:xfrm>
        </p:spPr>
        <p:txBody>
          <a:bodyPr/>
          <a:lstStyle/>
          <a:p>
            <a:r>
              <a:rPr lang="en-US" sz="2000" dirty="0" smtClean="0"/>
              <a:t>Andy Gowans of </a:t>
            </a:r>
            <a:r>
              <a:rPr lang="en-US" sz="2000" dirty="0" err="1" smtClean="0"/>
              <a:t>Ofcom</a:t>
            </a:r>
            <a:r>
              <a:rPr lang="en-US" sz="2000" dirty="0" smtClean="0"/>
              <a:t> presented document, 18-16/0016r1 on future spectrum requirements and how we better work with regulators to accomplish our spectrum goals</a:t>
            </a:r>
          </a:p>
          <a:p>
            <a:pPr lvl="1"/>
            <a:r>
              <a:rPr lang="en-US" sz="1800" dirty="0">
                <a:hlinkClick r:id="rId3"/>
              </a:rPr>
              <a:t>https://</a:t>
            </a:r>
            <a:r>
              <a:rPr lang="en-US" sz="1800" dirty="0" smtClean="0">
                <a:hlinkClick r:id="rId3"/>
              </a:rPr>
              <a:t>mentor.ieee.org/802.18/dcn/16/18-16-0016-01-0000-ofcom-future-spectrum-requirements.pptx</a:t>
            </a:r>
            <a:endParaRPr lang="en-US" sz="1800" dirty="0" smtClean="0"/>
          </a:p>
          <a:p>
            <a:r>
              <a:rPr lang="en-US" sz="2000" dirty="0" smtClean="0"/>
              <a:t>It is a very large and extremely informative presentation, and highly recommended for any 802 members involved in regulatory work, as well as for those developing new standards that may be impacted by spectrum issues</a:t>
            </a:r>
          </a:p>
          <a:p>
            <a:r>
              <a:rPr lang="en-US" sz="2000" dirty="0" smtClean="0"/>
              <a:t>Andy leads much of this work at </a:t>
            </a:r>
            <a:r>
              <a:rPr lang="en-US" sz="2000" dirty="0" err="1" smtClean="0"/>
              <a:t>Ofcom</a:t>
            </a:r>
            <a:r>
              <a:rPr lang="en-US" sz="2000" dirty="0" smtClean="0"/>
              <a:t> and CEPT, and is widely accepted as the expert on this subject matter</a:t>
            </a:r>
          </a:p>
          <a:p>
            <a:r>
              <a:rPr lang="en-US" sz="2000" dirty="0" smtClean="0"/>
              <a:t>I would like to extend my thanks and appreciation to Andy for his presentation at this time, and for his continuing interest in </a:t>
            </a:r>
            <a:r>
              <a:rPr lang="en-US" sz="2000" smtClean="0"/>
              <a:t>our spectrum success</a:t>
            </a:r>
            <a:endParaRPr lang="en-US" sz="2000"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07EAB99-7448-5041-9D18-454FF4C5CBA8}" type="slidenum">
              <a:rPr lang="en-US" smtClean="0"/>
              <a:pPr>
                <a:defRPr/>
              </a:pPr>
              <a:t>156</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11-16-0490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0141313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noFill/>
        </p:spPr>
        <p:txBody>
          <a:bodyPr/>
          <a:lstStyle/>
          <a:p>
            <a:r>
              <a:rPr lang="en-US" dirty="0" smtClean="0"/>
              <a:t>OFCOM Future Spectrum Requirements </a:t>
            </a:r>
          </a:p>
        </p:txBody>
      </p:sp>
      <p:sp>
        <p:nvSpPr>
          <p:cNvPr id="1029" name="Rectangle 3"/>
          <p:cNvSpPr>
            <a:spLocks noGrp="1" noChangeArrowheads="1"/>
          </p:cNvSpPr>
          <p:nvPr>
            <p:ph idx="1"/>
          </p:nvPr>
        </p:nvSpPr>
        <p:spPr>
          <a:noFill/>
        </p:spPr>
        <p:txBody>
          <a:bodyPr/>
          <a:lstStyle/>
          <a:p>
            <a:pPr algn="ctr">
              <a:lnSpc>
                <a:spcPct val="90000"/>
              </a:lnSpc>
              <a:buFontTx/>
              <a:buNone/>
            </a:pPr>
            <a:r>
              <a:rPr lang="en-US" sz="2000" dirty="0" smtClean="0"/>
              <a:t>Date:</a:t>
            </a:r>
            <a:r>
              <a:rPr lang="en-US" sz="2000" b="0" dirty="0" smtClean="0"/>
              <a:t> 2016-03-16</a:t>
            </a:r>
          </a:p>
        </p:txBody>
      </p:sp>
      <p:sp>
        <p:nvSpPr>
          <p:cNvPr id="1031" name="Footer Placeholder 7"/>
          <p:cNvSpPr>
            <a:spLocks noGrp="1"/>
          </p:cNvSpPr>
          <p:nvPr>
            <p:ph type="ftr" sz="quarter" idx="11"/>
          </p:nvPr>
        </p:nvSpPr>
        <p:spPr>
          <a:noFill/>
        </p:spPr>
        <p:txBody>
          <a:bodyPr/>
          <a:lstStyle/>
          <a:p>
            <a:r>
              <a:rPr lang="en-US" smtClean="0"/>
              <a:t>Adrian Stephens, Intel Corporation</a:t>
            </a:r>
          </a:p>
        </p:txBody>
      </p:sp>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157</a:t>
            </a:fld>
            <a:endParaRPr lang="en-US" smtClean="0"/>
          </a:p>
        </p:txBody>
      </p:sp>
      <p:graphicFrame>
        <p:nvGraphicFramePr>
          <p:cNvPr id="1026" name="Object 4"/>
          <p:cNvGraphicFramePr>
            <a:graphicFrameLocks noChangeAspect="1"/>
          </p:cNvGraphicFramePr>
          <p:nvPr>
            <p:extLst>
              <p:ext uri="{D42A27DB-BD31-4B8C-83A1-F6EECF244321}">
                <p14:modId xmlns:p14="http://schemas.microsoft.com/office/powerpoint/2010/main" val="414383036"/>
              </p:ext>
            </p:extLst>
          </p:nvPr>
        </p:nvGraphicFramePr>
        <p:xfrm>
          <a:off x="531813" y="2503488"/>
          <a:ext cx="7827962" cy="2554287"/>
        </p:xfrm>
        <a:graphic>
          <a:graphicData uri="http://schemas.openxmlformats.org/presentationml/2006/ole">
            <mc:AlternateContent xmlns:mc="http://schemas.openxmlformats.org/markup-compatibility/2006">
              <mc:Choice xmlns:v="urn:schemas-microsoft-com:vml" Requires="v">
                <p:oleObj spid="_x0000_s18455" name="Document" r:id="rId4" imgW="8606510" imgH="2809838" progId="Word.Document.8">
                  <p:embed/>
                </p:oleObj>
              </mc:Choice>
              <mc:Fallback>
                <p:oleObj name="Document" r:id="rId4" imgW="8606510" imgH="2809838" progId="Word.Document.8">
                  <p:embed/>
                  <p:pic>
                    <p:nvPicPr>
                      <p:cNvPr id="0" name=""/>
                      <p:cNvPicPr>
                        <a:picLocks noChangeAspect="1" noChangeArrowheads="1"/>
                      </p:cNvPicPr>
                      <p:nvPr/>
                    </p:nvPicPr>
                    <p:blipFill>
                      <a:blip r:embed="rId5"/>
                      <a:srcRect/>
                      <a:stretch>
                        <a:fillRect/>
                      </a:stretch>
                    </p:blipFill>
                    <p:spPr bwMode="auto">
                      <a:xfrm>
                        <a:off x="531813" y="2503488"/>
                        <a:ext cx="7827962" cy="2554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1/49 of 18-16-0016 by Andy Gowans (OFCOM)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63789434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057400"/>
            <a:ext cx="7772400" cy="1066800"/>
          </a:xfrm>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2800" dirty="0" smtClean="0"/>
              <a:t>Future </a:t>
            </a:r>
            <a:r>
              <a:rPr lang="en-GB" sz="2800" dirty="0"/>
              <a:t>spectrum requirements for mobile data, 5G and WRC-15/19: Where does IEEE 802 fit in?</a:t>
            </a: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t>
            </a:r>
            <a:r>
              <a:rPr lang="en-GB" dirty="0"/>
              <a:t/>
            </a:r>
            <a:br>
              <a:rPr lang="en-GB" dirty="0"/>
            </a:br>
            <a:r>
              <a:rPr lang="en-GB" sz="2400" dirty="0" smtClean="0"/>
              <a:t>Presenter Andy Gowans</a:t>
            </a:r>
            <a:br>
              <a:rPr lang="en-GB" sz="2400" dirty="0" smtClean="0"/>
            </a:br>
            <a:r>
              <a:rPr lang="en-GB" sz="2400" dirty="0" smtClean="0"/>
              <a:t>input by F</a:t>
            </a:r>
            <a:r>
              <a:rPr lang="en-GB" sz="2400" dirty="0"/>
              <a:t>. </a:t>
            </a:r>
            <a:r>
              <a:rPr lang="en-GB" sz="2400" dirty="0" smtClean="0"/>
              <a:t>Boccardi, M Paynter, S. Jones, S. Green </a:t>
            </a:r>
            <a:endParaRPr lang="en-GB" sz="4400"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C852EAA-55A2-42ED-A7D0-B44537ACD11C}" type="slidenum">
              <a:rPr lang="en-US" smtClean="0"/>
              <a:pPr>
                <a:defRPr/>
              </a:pPr>
              <a:t>158</a:t>
            </a:fld>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2/49 of 18-16-0016 by Andy Gowans (OFCOM)</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10819488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159</a:t>
            </a:fld>
            <a:endParaRPr lang="en-GB"/>
          </a:p>
        </p:txBody>
      </p:sp>
      <p:sp>
        <p:nvSpPr>
          <p:cNvPr id="2" name="Title 1"/>
          <p:cNvSpPr>
            <a:spLocks noGrp="1"/>
          </p:cNvSpPr>
          <p:nvPr>
            <p:ph type="title" idx="4294967295"/>
          </p:nvPr>
        </p:nvSpPr>
        <p:spPr>
          <a:xfrm>
            <a:off x="0" y="685800"/>
            <a:ext cx="7772400" cy="1066800"/>
          </a:xfrm>
        </p:spPr>
        <p:txBody>
          <a:bodyPr/>
          <a:lstStyle/>
          <a:p>
            <a:r>
              <a:rPr lang="en-GB" dirty="0" smtClean="0">
                <a:solidFill>
                  <a:srgbClr val="C00000"/>
                </a:solidFill>
              </a:rPr>
              <a:t>Content Index </a:t>
            </a:r>
            <a:endParaRPr lang="en-GB" dirty="0">
              <a:solidFill>
                <a:srgbClr val="C00000"/>
              </a:solidFill>
            </a:endParaRPr>
          </a:p>
        </p:txBody>
      </p:sp>
      <p:sp>
        <p:nvSpPr>
          <p:cNvPr id="3" name="Rectangle 2"/>
          <p:cNvSpPr/>
          <p:nvPr/>
        </p:nvSpPr>
        <p:spPr>
          <a:xfrm>
            <a:off x="255641" y="1922050"/>
            <a:ext cx="8008884" cy="2800767"/>
          </a:xfrm>
          <a:prstGeom prst="rect">
            <a:avLst/>
          </a:prstGeom>
        </p:spPr>
        <p:txBody>
          <a:bodyPr wrap="square">
            <a:spAutoFit/>
          </a:bodyPr>
          <a:lstStyle/>
          <a:p>
            <a:endParaRPr lang="en-US" dirty="0"/>
          </a:p>
          <a:p>
            <a:pPr marL="342900" indent="-342900">
              <a:buFont typeface="+mj-lt"/>
              <a:buAutoNum type="arabicPeriod"/>
            </a:pPr>
            <a:r>
              <a:rPr lang="en-US" sz="1800" u="heavy" dirty="0" smtClean="0">
                <a:uFill>
                  <a:solidFill>
                    <a:schemeClr val="tx1"/>
                  </a:solidFill>
                </a:uFill>
              </a:rPr>
              <a:t>Future Mobile </a:t>
            </a:r>
            <a:r>
              <a:rPr lang="en-US" sz="1800" u="heavy" dirty="0">
                <a:uFill>
                  <a:solidFill>
                    <a:schemeClr val="tx1"/>
                  </a:solidFill>
                </a:uFill>
              </a:rPr>
              <a:t>Data </a:t>
            </a:r>
            <a:r>
              <a:rPr lang="en-US" sz="1800" u="heavy" dirty="0" smtClean="0">
                <a:uFill>
                  <a:solidFill>
                    <a:schemeClr val="tx1"/>
                  </a:solidFill>
                </a:uFill>
              </a:rPr>
              <a:t>Use </a:t>
            </a:r>
          </a:p>
          <a:p>
            <a:pPr marL="342900" indent="-342900">
              <a:buFont typeface="+mj-lt"/>
              <a:buAutoNum type="arabicPeriod"/>
            </a:pPr>
            <a:endParaRPr lang="en-US" sz="1800" dirty="0"/>
          </a:p>
          <a:p>
            <a:pPr marL="342900" indent="-342900">
              <a:buFont typeface="+mj-lt"/>
              <a:buAutoNum type="arabicPeriod"/>
            </a:pPr>
            <a:r>
              <a:rPr lang="en-US" sz="1800" dirty="0" smtClean="0"/>
              <a:t>Spectrum </a:t>
            </a:r>
            <a:r>
              <a:rPr lang="en-US" sz="1800" dirty="0"/>
              <a:t>trends below 6GHz </a:t>
            </a:r>
            <a:endParaRPr lang="en-US" sz="1800" dirty="0" smtClean="0"/>
          </a:p>
          <a:p>
            <a:pPr marL="342900" indent="-342900">
              <a:buFont typeface="+mj-lt"/>
              <a:buAutoNum type="arabicPeriod"/>
            </a:pPr>
            <a:endParaRPr lang="en-US" sz="1800" dirty="0"/>
          </a:p>
          <a:p>
            <a:pPr marL="342900" indent="-342900">
              <a:buFont typeface="+mj-lt"/>
              <a:buAutoNum type="arabicPeriod"/>
            </a:pPr>
            <a:r>
              <a:rPr lang="en-US" sz="1800" dirty="0"/>
              <a:t>Future studies in </a:t>
            </a:r>
            <a:r>
              <a:rPr lang="en-US" sz="1800" dirty="0" smtClean="0"/>
              <a:t>5GHz</a:t>
            </a:r>
          </a:p>
          <a:p>
            <a:pPr marL="342900" indent="-342900">
              <a:buFont typeface="+mj-lt"/>
              <a:buAutoNum type="arabicPeriod"/>
            </a:pPr>
            <a:endParaRPr lang="en-US" sz="1800" dirty="0" smtClean="0"/>
          </a:p>
          <a:p>
            <a:pPr marL="342900" indent="-342900">
              <a:buFont typeface="+mj-lt"/>
              <a:buAutoNum type="arabicPeriod"/>
            </a:pPr>
            <a:r>
              <a:rPr lang="en-US" sz="1800" dirty="0" smtClean="0"/>
              <a:t>IEEE 802, 5G </a:t>
            </a:r>
            <a:r>
              <a:rPr lang="en-US" sz="1800" dirty="0"/>
              <a:t>and above 6GHz </a:t>
            </a:r>
            <a:r>
              <a:rPr lang="en-US" sz="1800" dirty="0" smtClean="0"/>
              <a:t>use</a:t>
            </a:r>
            <a:endParaRPr lang="en-US" sz="1800" dirty="0"/>
          </a:p>
          <a:p>
            <a:pPr marL="342900" indent="-342900">
              <a:buFont typeface="+mj-lt"/>
              <a:buAutoNum type="arabicPeriod"/>
            </a:pPr>
            <a:endParaRPr lang="en-US" sz="1800" dirty="0"/>
          </a:p>
          <a:p>
            <a:pPr marL="342900" indent="-342900">
              <a:buFont typeface="+mj-lt"/>
              <a:buAutoNum type="arabicPeriod"/>
            </a:pPr>
            <a:r>
              <a:rPr lang="en-US" sz="1800" dirty="0" smtClean="0"/>
              <a:t>Summary of Conclusions and points for future discussion</a:t>
            </a:r>
            <a:endParaRPr lang="en-US" sz="1800" dirty="0"/>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CONTENT </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55942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81000" y="1295400"/>
            <a:ext cx="8382000" cy="5029200"/>
          </a:xfrm>
        </p:spPr>
        <p:txBody>
          <a:bodyPr/>
          <a:lstStyle/>
          <a:p>
            <a:pPr>
              <a:spcBef>
                <a:spcPts val="0"/>
              </a:spcBef>
            </a:pPr>
            <a:r>
              <a:rPr lang="en-US" dirty="0"/>
              <a:t>Agenda is here: </a:t>
            </a:r>
            <a:r>
              <a:rPr lang="en-US" b="0" dirty="0">
                <a:hlinkClick r:id="rId3"/>
              </a:rPr>
              <a:t>https://</a:t>
            </a:r>
            <a:r>
              <a:rPr lang="en-US" b="0" dirty="0" smtClean="0">
                <a:hlinkClick r:id="rId3"/>
              </a:rPr>
              <a:t>mentor.ieee.org/802.11/dcn/16/11-16-0236-03-0arc-arc-sc-agenda-mar-2016.ppt</a:t>
            </a:r>
            <a:r>
              <a:rPr lang="en-US" b="0" dirty="0" smtClean="0"/>
              <a:t>    </a:t>
            </a:r>
            <a:endParaRPr lang="en-US" b="0" dirty="0"/>
          </a:p>
          <a:p>
            <a:pPr>
              <a:spcBef>
                <a:spcPts val="0"/>
              </a:spcBef>
            </a:pPr>
            <a:endParaRPr lang="en-US" dirty="0" smtClean="0"/>
          </a:p>
          <a:p>
            <a:pPr>
              <a:spcBef>
                <a:spcPts val="0"/>
              </a:spcBef>
            </a:pPr>
            <a:r>
              <a:rPr lang="en-US" dirty="0" smtClean="0"/>
              <a:t>Discussed </a:t>
            </a:r>
            <a:r>
              <a:rPr lang="en-US" dirty="0"/>
              <a:t>802.11 as a component/5G/IMT-2020</a:t>
            </a:r>
          </a:p>
          <a:p>
            <a:pPr lvl="1">
              <a:spcBef>
                <a:spcPts val="0"/>
              </a:spcBef>
            </a:pPr>
            <a:r>
              <a:rPr lang="en-US" dirty="0" smtClean="0"/>
              <a:t>Reviewed presentation with summary of 802.11 mapping to IMT-2020 concepts.</a:t>
            </a:r>
          </a:p>
          <a:p>
            <a:pPr lvl="1">
              <a:spcBef>
                <a:spcPts val="0"/>
              </a:spcBef>
            </a:pPr>
            <a:r>
              <a:rPr lang="en-US" dirty="0" smtClean="0"/>
              <a:t>Lengthy discussion.  Guidance was given to representative for 802.11 at the EC SC.</a:t>
            </a:r>
            <a:endParaRPr lang="en-US" dirty="0"/>
          </a:p>
          <a:p>
            <a:pPr>
              <a:spcBef>
                <a:spcPts val="0"/>
              </a:spcBef>
            </a:pPr>
            <a:endParaRPr lang="en-US" dirty="0" smtClean="0"/>
          </a:p>
          <a:p>
            <a:pPr>
              <a:spcBef>
                <a:spcPts val="0"/>
              </a:spcBef>
            </a:pPr>
            <a:r>
              <a:rPr lang="en-US" dirty="0" smtClean="0"/>
              <a:t>IETF/802 Coordination</a:t>
            </a:r>
          </a:p>
          <a:p>
            <a:pPr lvl="1">
              <a:spcBef>
                <a:spcPts val="0"/>
              </a:spcBef>
            </a:pPr>
            <a:r>
              <a:rPr lang="en-US" dirty="0" smtClean="0"/>
              <a:t>Request to update 802.11/.15 IETF Tutorial and projects is still in process, ARC SC may be asked for off-line review before the April IETF meeting, if time permits.</a:t>
            </a:r>
          </a:p>
          <a:p>
            <a:pPr lvl="1">
              <a:spcBef>
                <a:spcPts val="0"/>
              </a:spcBef>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3/6 of </a:t>
            </a:r>
            <a:r>
              <a:rPr lang="en-US" sz="1200" b="0" dirty="0"/>
              <a:t>11-16-0485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274579803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bwMode="auto">
          <a:xfrm>
            <a:off x="1848627" y="1791227"/>
            <a:ext cx="5490732" cy="3668247"/>
          </a:xfrm>
          <a:prstGeom prst="triangle">
            <a:avLst/>
          </a:prstGeom>
          <a:solidFill>
            <a:schemeClr val="bg1">
              <a:lumMod val="75000"/>
            </a:schemeClr>
          </a:solidFill>
          <a:ln w="3810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256" y="2149984"/>
            <a:ext cx="11334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ima.umn.edu/2008-2009/PUB1.22.09/Network_Image_Robert_Ghrist_PL_Car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4574" y="4438671"/>
            <a:ext cx="1216157" cy="8101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4135" y="3322212"/>
            <a:ext cx="971462" cy="94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ED61096E-4F69-4D6E-97E1-CC7B4AFB5CB3}" type="slidenum">
              <a:rPr lang="en-GB" altLang="en-US" smtClean="0">
                <a:solidFill>
                  <a:srgbClr val="642566"/>
                </a:solidFill>
              </a:rPr>
              <a:pPr/>
              <a:t>160</a:t>
            </a:fld>
            <a:endParaRPr lang="en-GB" altLang="en-US" dirty="0">
              <a:solidFill>
                <a:srgbClr val="642566"/>
              </a:solidFill>
            </a:endParaRPr>
          </a:p>
        </p:txBody>
      </p:sp>
      <p:sp>
        <p:nvSpPr>
          <p:cNvPr id="7" name="AutoShape 7" descr="Image result for car2car"/>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pic>
        <p:nvPicPr>
          <p:cNvPr id="1033" name="Picture 9" descr="Image result for car2c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92" y="4764962"/>
            <a:ext cx="1154746" cy="86494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gannett-cdn.com/-mm-/f273eb6f71ec4308c31231919173d9506ae054c0/c=193-0-810-464&amp;r=x383&amp;c=540x380/local/-/media/USATODAY/test/2013/12/01/1385949215000-AmazonPrimeAir.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3640" y="3921141"/>
            <a:ext cx="1029313" cy="72433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3" descr="Image result for baxter robot"/>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9" name="AutoShape 15" descr="Image result for baxter robot"/>
          <p:cNvSpPr>
            <a:spLocks noChangeAspect="1" noChangeArrowheads="1"/>
          </p:cNvSpPr>
          <p:nvPr/>
        </p:nvSpPr>
        <p:spPr bwMode="auto">
          <a:xfrm>
            <a:off x="4064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0" name="AutoShape 17" descr="Image result for baxter robot"/>
          <p:cNvSpPr>
            <a:spLocks noChangeAspect="1" noChangeArrowheads="1"/>
          </p:cNvSpPr>
          <p:nvPr/>
        </p:nvSpPr>
        <p:spPr bwMode="auto">
          <a:xfrm>
            <a:off x="558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1" name="AutoShape 19" descr="Image result for baxter robot"/>
          <p:cNvSpPr>
            <a:spLocks noChangeAspect="1" noChangeArrowheads="1"/>
          </p:cNvSpPr>
          <p:nvPr/>
        </p:nvSpPr>
        <p:spPr bwMode="auto">
          <a:xfrm>
            <a:off x="7112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2" name="AutoShape 21" descr="Image result for baxter robot"/>
          <p:cNvSpPr>
            <a:spLocks noChangeAspect="1" noChangeArrowheads="1"/>
          </p:cNvSpPr>
          <p:nvPr/>
        </p:nvSpPr>
        <p:spPr bwMode="auto">
          <a:xfrm>
            <a:off x="770206" y="5986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3" name="AutoShape 23" descr="Image result for baxter robot"/>
          <p:cNvSpPr>
            <a:spLocks noChangeAspect="1" noChangeArrowheads="1"/>
          </p:cNvSpPr>
          <p:nvPr/>
        </p:nvSpPr>
        <p:spPr bwMode="auto">
          <a:xfrm>
            <a:off x="922606" y="7510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pic>
        <p:nvPicPr>
          <p:cNvPr id="105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256" y="3157772"/>
            <a:ext cx="1082083" cy="60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descr="Image result for disaster earthquak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0146" y="4843725"/>
            <a:ext cx="1346315" cy="83907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035713" y="903481"/>
            <a:ext cx="3116559" cy="830997"/>
          </a:xfrm>
          <a:prstGeom prst="rect">
            <a:avLst/>
          </a:prstGeom>
          <a:noFill/>
        </p:spPr>
        <p:txBody>
          <a:bodyPr wrap="none" rtlCol="0">
            <a:spAutoFit/>
          </a:bodyPr>
          <a:lstStyle/>
          <a:p>
            <a:pPr algn="ctr"/>
            <a:r>
              <a:rPr lang="en-GB" sz="1600" b="1" dirty="0" smtClean="0">
                <a:solidFill>
                  <a:srgbClr val="642566"/>
                </a:solidFill>
              </a:rPr>
              <a:t>Emerging services </a:t>
            </a:r>
          </a:p>
          <a:p>
            <a:pPr algn="ctr"/>
            <a:r>
              <a:rPr lang="en-GB" sz="1600" b="1" dirty="0" smtClean="0">
                <a:solidFill>
                  <a:srgbClr val="642566"/>
                </a:solidFill>
              </a:rPr>
              <a:t>Broadband++</a:t>
            </a:r>
          </a:p>
          <a:p>
            <a:pPr algn="ctr"/>
            <a:r>
              <a:rPr lang="en-GB" sz="1600" dirty="0" smtClean="0">
                <a:solidFill>
                  <a:srgbClr val="642566"/>
                </a:solidFill>
              </a:rPr>
              <a:t>high throughput, consistent </a:t>
            </a:r>
            <a:r>
              <a:rPr lang="en-GB" sz="1600" dirty="0" err="1" smtClean="0">
                <a:solidFill>
                  <a:srgbClr val="642566"/>
                </a:solidFill>
              </a:rPr>
              <a:t>QoE</a:t>
            </a:r>
            <a:endParaRPr lang="en-GB" sz="1600" dirty="0">
              <a:solidFill>
                <a:srgbClr val="642566"/>
              </a:solidFill>
            </a:endParaRPr>
          </a:p>
        </p:txBody>
      </p:sp>
      <p:sp>
        <p:nvSpPr>
          <p:cNvPr id="25" name="TextBox 24"/>
          <p:cNvSpPr txBox="1"/>
          <p:nvPr/>
        </p:nvSpPr>
        <p:spPr>
          <a:xfrm>
            <a:off x="143335" y="5390415"/>
            <a:ext cx="3252814" cy="584775"/>
          </a:xfrm>
          <a:prstGeom prst="rect">
            <a:avLst/>
          </a:prstGeom>
          <a:noFill/>
        </p:spPr>
        <p:txBody>
          <a:bodyPr wrap="none" rtlCol="0">
            <a:spAutoFit/>
          </a:bodyPr>
          <a:lstStyle/>
          <a:p>
            <a:pPr algn="ctr"/>
            <a:r>
              <a:rPr lang="en-GB" sz="1600" b="1" dirty="0" smtClean="0">
                <a:solidFill>
                  <a:srgbClr val="642566"/>
                </a:solidFill>
              </a:rPr>
              <a:t>M2M</a:t>
            </a:r>
          </a:p>
          <a:p>
            <a:pPr algn="ctr"/>
            <a:r>
              <a:rPr lang="en-GB" sz="1600" dirty="0" smtClean="0">
                <a:solidFill>
                  <a:srgbClr val="642566"/>
                </a:solidFill>
              </a:rPr>
              <a:t>low cost, low battery consumption</a:t>
            </a:r>
            <a:endParaRPr lang="en-GB" sz="1600" dirty="0">
              <a:solidFill>
                <a:srgbClr val="642566"/>
              </a:solidFill>
            </a:endParaRPr>
          </a:p>
        </p:txBody>
      </p:sp>
      <p:sp>
        <p:nvSpPr>
          <p:cNvPr id="26" name="TextBox 25"/>
          <p:cNvSpPr txBox="1"/>
          <p:nvPr/>
        </p:nvSpPr>
        <p:spPr>
          <a:xfrm>
            <a:off x="6312996" y="5390416"/>
            <a:ext cx="2605970" cy="830997"/>
          </a:xfrm>
          <a:prstGeom prst="rect">
            <a:avLst/>
          </a:prstGeom>
          <a:noFill/>
        </p:spPr>
        <p:txBody>
          <a:bodyPr wrap="none" rtlCol="0">
            <a:spAutoFit/>
          </a:bodyPr>
          <a:lstStyle/>
          <a:p>
            <a:pPr algn="ctr"/>
            <a:r>
              <a:rPr lang="en-GB" sz="1600" b="1" dirty="0" smtClean="0">
                <a:solidFill>
                  <a:srgbClr val="642566"/>
                </a:solidFill>
              </a:rPr>
              <a:t>Critical </a:t>
            </a:r>
          </a:p>
          <a:p>
            <a:pPr algn="ctr"/>
            <a:r>
              <a:rPr lang="en-GB" sz="1600" b="1" dirty="0" smtClean="0">
                <a:solidFill>
                  <a:srgbClr val="642566"/>
                </a:solidFill>
              </a:rPr>
              <a:t>communications</a:t>
            </a:r>
          </a:p>
          <a:p>
            <a:pPr algn="ctr"/>
            <a:r>
              <a:rPr lang="en-GB" sz="1600" dirty="0" smtClean="0">
                <a:solidFill>
                  <a:srgbClr val="642566"/>
                </a:solidFill>
              </a:rPr>
              <a:t>low latency, high reliability</a:t>
            </a:r>
            <a:endParaRPr lang="en-GB" sz="1600" dirty="0">
              <a:solidFill>
                <a:srgbClr val="642566"/>
              </a:solidFill>
            </a:endParaRPr>
          </a:p>
        </p:txBody>
      </p:sp>
      <p:sp>
        <p:nvSpPr>
          <p:cNvPr id="32" name="TextBox 31"/>
          <p:cNvSpPr txBox="1"/>
          <p:nvPr/>
        </p:nvSpPr>
        <p:spPr>
          <a:xfrm>
            <a:off x="6854786" y="6017494"/>
            <a:ext cx="2071942" cy="584775"/>
          </a:xfrm>
          <a:prstGeom prst="rect">
            <a:avLst/>
          </a:prstGeom>
          <a:noFill/>
        </p:spPr>
        <p:txBody>
          <a:bodyPr wrap="square" rtlCol="0">
            <a:spAutoFit/>
          </a:bodyPr>
          <a:lstStyle/>
          <a:p>
            <a:pPr algn="ctr"/>
            <a:r>
              <a:rPr lang="en-GB" sz="1600" b="1" dirty="0" smtClean="0">
                <a:solidFill>
                  <a:srgbClr val="FFFFFF"/>
                </a:solidFill>
              </a:rPr>
              <a:t>SPG</a:t>
            </a:r>
          </a:p>
          <a:p>
            <a:pPr algn="ctr"/>
            <a:r>
              <a:rPr lang="en-GB" sz="1600" b="1" dirty="0" smtClean="0">
                <a:solidFill>
                  <a:srgbClr val="FFFFFF"/>
                </a:solidFill>
              </a:rPr>
              <a:t>Technology</a:t>
            </a:r>
            <a:endParaRPr lang="en-GB" sz="1600" b="1" dirty="0">
              <a:solidFill>
                <a:srgbClr val="FFFFFF"/>
              </a:solidFill>
            </a:endParaRPr>
          </a:p>
        </p:txBody>
      </p:sp>
      <p:pic>
        <p:nvPicPr>
          <p:cNvPr id="6" name="Picture 2" descr="http://i.kinja-img.com/gawker-media/image/upload/s--CJDk3O5u--/18kzsnnc1v225jpg.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01101" y="3173376"/>
            <a:ext cx="1119875" cy="62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icolas-denis.net/wp-content/uploads/2014/12/baxter-robot-rethink.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50899" y="3944690"/>
            <a:ext cx="987962" cy="9879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7469" y="6067524"/>
            <a:ext cx="2273379" cy="307777"/>
          </a:xfrm>
          <a:prstGeom prst="rect">
            <a:avLst/>
          </a:prstGeom>
          <a:noFill/>
        </p:spPr>
        <p:txBody>
          <a:bodyPr wrap="none" rtlCol="0">
            <a:spAutoFit/>
          </a:bodyPr>
          <a:lstStyle/>
          <a:p>
            <a:r>
              <a:rPr lang="en-GB" dirty="0" smtClean="0">
                <a:solidFill>
                  <a:schemeClr val="bg2">
                    <a:lumMod val="10000"/>
                  </a:schemeClr>
                </a:solidFill>
              </a:rPr>
              <a:t>Source: modified from ITU</a:t>
            </a:r>
          </a:p>
        </p:txBody>
      </p:sp>
      <p:sp>
        <p:nvSpPr>
          <p:cNvPr id="27" name="Rectangle 26"/>
          <p:cNvSpPr/>
          <p:nvPr/>
        </p:nvSpPr>
        <p:spPr>
          <a:xfrm>
            <a:off x="1768294" y="147965"/>
            <a:ext cx="5426075" cy="307777"/>
          </a:xfrm>
          <a:prstGeom prst="rect">
            <a:avLst/>
          </a:prstGeom>
        </p:spPr>
        <p:txBody>
          <a:bodyPr wrap="square">
            <a:spAutoFit/>
          </a:bodyPr>
          <a:lstStyle/>
          <a:p>
            <a:r>
              <a:rPr lang="en-US" dirty="0" smtClean="0">
                <a:solidFill>
                  <a:schemeClr val="bg1"/>
                </a:solidFill>
              </a:rPr>
              <a:t>(1) Future </a:t>
            </a:r>
            <a:r>
              <a:rPr lang="en-US" dirty="0">
                <a:solidFill>
                  <a:schemeClr val="bg1"/>
                </a:solidFill>
              </a:rPr>
              <a:t>Mobile Data </a:t>
            </a:r>
            <a:r>
              <a:rPr lang="en-US" dirty="0" smtClean="0">
                <a:solidFill>
                  <a:schemeClr val="bg1"/>
                </a:solidFill>
              </a:rPr>
              <a:t>Use</a:t>
            </a:r>
            <a:endParaRPr lang="en-GB" dirty="0">
              <a:solidFill>
                <a:schemeClr val="bg1"/>
              </a:solidFill>
            </a:endParaRPr>
          </a:p>
        </p:txBody>
      </p:sp>
      <p:sp>
        <p:nvSpPr>
          <p:cNvPr id="16" name="Footer Placeholder 15"/>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4/49 of 18-16-0016 by Andy Gowans (OFCOM)</a:t>
            </a:r>
          </a:p>
        </p:txBody>
      </p:sp>
      <p:sp>
        <p:nvSpPr>
          <p:cNvPr id="2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75909695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bwMode="auto">
          <a:xfrm>
            <a:off x="2008939" y="1833001"/>
            <a:ext cx="5490732" cy="3668247"/>
          </a:xfrm>
          <a:prstGeom prst="triangle">
            <a:avLst/>
          </a:prstGeom>
          <a:solidFill>
            <a:schemeClr val="bg1">
              <a:lumMod val="75000"/>
            </a:schemeClr>
          </a:solidFill>
          <a:ln w="3810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endParaRPr lang="en-GB" dirty="0" smtClean="0">
              <a:solidFill>
                <a:srgbClr val="642566"/>
              </a:solidFill>
            </a:endParaRPr>
          </a:p>
        </p:txBody>
      </p:sp>
      <p:sp>
        <p:nvSpPr>
          <p:cNvPr id="4" name="Slide Number Placeholder 3"/>
          <p:cNvSpPr>
            <a:spLocks noGrp="1"/>
          </p:cNvSpPr>
          <p:nvPr>
            <p:ph type="sldNum" sz="quarter" idx="12"/>
          </p:nvPr>
        </p:nvSpPr>
        <p:spPr/>
        <p:txBody>
          <a:bodyPr/>
          <a:lstStyle/>
          <a:p>
            <a:fld id="{ED61096E-4F69-4D6E-97E1-CC7B4AFB5CB3}" type="slidenum">
              <a:rPr lang="en-GB" altLang="en-US" smtClean="0">
                <a:solidFill>
                  <a:srgbClr val="642566"/>
                </a:solidFill>
              </a:rPr>
              <a:pPr/>
              <a:t>161</a:t>
            </a:fld>
            <a:endParaRPr lang="en-GB" altLang="en-US" dirty="0">
              <a:solidFill>
                <a:srgbClr val="642566"/>
              </a:solidFill>
            </a:endParaRPr>
          </a:p>
        </p:txBody>
      </p:sp>
      <p:sp>
        <p:nvSpPr>
          <p:cNvPr id="7" name="AutoShape 7" descr="Image result for car2car"/>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8" name="AutoShape 13" descr="Image result for baxter robot"/>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9" name="AutoShape 15" descr="Image result for baxter robot"/>
          <p:cNvSpPr>
            <a:spLocks noChangeAspect="1" noChangeArrowheads="1"/>
          </p:cNvSpPr>
          <p:nvPr/>
        </p:nvSpPr>
        <p:spPr bwMode="auto">
          <a:xfrm>
            <a:off x="4064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0" name="AutoShape 17" descr="Image result for baxter robot"/>
          <p:cNvSpPr>
            <a:spLocks noChangeAspect="1" noChangeArrowheads="1"/>
          </p:cNvSpPr>
          <p:nvPr/>
        </p:nvSpPr>
        <p:spPr bwMode="auto">
          <a:xfrm>
            <a:off x="558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1" name="AutoShape 19" descr="Image result for baxter robot"/>
          <p:cNvSpPr>
            <a:spLocks noChangeAspect="1" noChangeArrowheads="1"/>
          </p:cNvSpPr>
          <p:nvPr/>
        </p:nvSpPr>
        <p:spPr bwMode="auto">
          <a:xfrm>
            <a:off x="7112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2" name="AutoShape 21" descr="Image result for baxter robot"/>
          <p:cNvSpPr>
            <a:spLocks noChangeAspect="1" noChangeArrowheads="1"/>
          </p:cNvSpPr>
          <p:nvPr/>
        </p:nvSpPr>
        <p:spPr bwMode="auto">
          <a:xfrm>
            <a:off x="770206" y="5986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3" name="AutoShape 23" descr="Image result for baxter robot"/>
          <p:cNvSpPr>
            <a:spLocks noChangeAspect="1" noChangeArrowheads="1"/>
          </p:cNvSpPr>
          <p:nvPr/>
        </p:nvSpPr>
        <p:spPr bwMode="auto">
          <a:xfrm>
            <a:off x="922606" y="7510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642566"/>
              </a:solidFill>
            </a:endParaRPr>
          </a:p>
        </p:txBody>
      </p:sp>
      <p:sp>
        <p:nvSpPr>
          <p:cNvPr id="14" name="TextBox 13"/>
          <p:cNvSpPr txBox="1"/>
          <p:nvPr/>
        </p:nvSpPr>
        <p:spPr>
          <a:xfrm>
            <a:off x="3084575" y="902087"/>
            <a:ext cx="3116559" cy="830997"/>
          </a:xfrm>
          <a:prstGeom prst="rect">
            <a:avLst/>
          </a:prstGeom>
          <a:noFill/>
        </p:spPr>
        <p:txBody>
          <a:bodyPr wrap="none" rtlCol="0">
            <a:spAutoFit/>
          </a:bodyPr>
          <a:lstStyle/>
          <a:p>
            <a:pPr algn="ctr"/>
            <a:r>
              <a:rPr lang="en-GB" sz="1600" b="1" dirty="0" smtClean="0">
                <a:solidFill>
                  <a:srgbClr val="642566"/>
                </a:solidFill>
              </a:rPr>
              <a:t>Technology trends</a:t>
            </a:r>
          </a:p>
          <a:p>
            <a:pPr algn="ctr"/>
            <a:r>
              <a:rPr lang="en-GB" sz="1600" b="1" dirty="0" smtClean="0">
                <a:solidFill>
                  <a:srgbClr val="642566"/>
                </a:solidFill>
              </a:rPr>
              <a:t>Broadband++</a:t>
            </a:r>
          </a:p>
          <a:p>
            <a:pPr algn="ctr"/>
            <a:r>
              <a:rPr lang="en-GB" sz="1600" dirty="0" smtClean="0">
                <a:solidFill>
                  <a:srgbClr val="642566"/>
                </a:solidFill>
              </a:rPr>
              <a:t>high throughput, consistent </a:t>
            </a:r>
            <a:r>
              <a:rPr lang="en-GB" sz="1600" dirty="0" err="1" smtClean="0">
                <a:solidFill>
                  <a:srgbClr val="642566"/>
                </a:solidFill>
              </a:rPr>
              <a:t>QoE</a:t>
            </a:r>
            <a:endParaRPr lang="en-GB" sz="1600" dirty="0">
              <a:solidFill>
                <a:srgbClr val="642566"/>
              </a:solidFill>
            </a:endParaRPr>
          </a:p>
        </p:txBody>
      </p:sp>
      <p:sp>
        <p:nvSpPr>
          <p:cNvPr id="25" name="TextBox 24"/>
          <p:cNvSpPr txBox="1"/>
          <p:nvPr/>
        </p:nvSpPr>
        <p:spPr>
          <a:xfrm>
            <a:off x="101600" y="5501248"/>
            <a:ext cx="3252814" cy="584775"/>
          </a:xfrm>
          <a:prstGeom prst="rect">
            <a:avLst/>
          </a:prstGeom>
          <a:noFill/>
        </p:spPr>
        <p:txBody>
          <a:bodyPr wrap="none" rtlCol="0">
            <a:spAutoFit/>
          </a:bodyPr>
          <a:lstStyle/>
          <a:p>
            <a:pPr algn="ctr"/>
            <a:r>
              <a:rPr lang="en-GB" sz="1600" b="1" dirty="0" smtClean="0">
                <a:solidFill>
                  <a:srgbClr val="642566"/>
                </a:solidFill>
              </a:rPr>
              <a:t>M2M</a:t>
            </a:r>
          </a:p>
          <a:p>
            <a:pPr algn="ctr"/>
            <a:r>
              <a:rPr lang="en-GB" sz="1600" dirty="0" smtClean="0">
                <a:solidFill>
                  <a:srgbClr val="642566"/>
                </a:solidFill>
              </a:rPr>
              <a:t>low cost, low battery consumption</a:t>
            </a:r>
            <a:endParaRPr lang="en-GB" sz="1600" dirty="0">
              <a:solidFill>
                <a:srgbClr val="642566"/>
              </a:solidFill>
            </a:endParaRPr>
          </a:p>
        </p:txBody>
      </p:sp>
      <p:sp>
        <p:nvSpPr>
          <p:cNvPr id="26" name="TextBox 25"/>
          <p:cNvSpPr txBox="1"/>
          <p:nvPr/>
        </p:nvSpPr>
        <p:spPr>
          <a:xfrm>
            <a:off x="6312996" y="5390416"/>
            <a:ext cx="2605970" cy="830997"/>
          </a:xfrm>
          <a:prstGeom prst="rect">
            <a:avLst/>
          </a:prstGeom>
          <a:noFill/>
        </p:spPr>
        <p:txBody>
          <a:bodyPr wrap="none" rtlCol="0">
            <a:spAutoFit/>
          </a:bodyPr>
          <a:lstStyle/>
          <a:p>
            <a:pPr algn="ctr"/>
            <a:r>
              <a:rPr lang="en-GB" sz="1600" b="1" dirty="0" smtClean="0">
                <a:solidFill>
                  <a:srgbClr val="642566"/>
                </a:solidFill>
              </a:rPr>
              <a:t>Critical </a:t>
            </a:r>
          </a:p>
          <a:p>
            <a:pPr algn="ctr"/>
            <a:r>
              <a:rPr lang="en-GB" sz="1600" b="1" dirty="0" smtClean="0">
                <a:solidFill>
                  <a:srgbClr val="642566"/>
                </a:solidFill>
              </a:rPr>
              <a:t>communications</a:t>
            </a:r>
          </a:p>
          <a:p>
            <a:pPr algn="ctr"/>
            <a:r>
              <a:rPr lang="en-GB" sz="1600" dirty="0" smtClean="0">
                <a:solidFill>
                  <a:srgbClr val="642566"/>
                </a:solidFill>
              </a:rPr>
              <a:t>low latency, high reliability</a:t>
            </a:r>
            <a:endParaRPr lang="en-GB" sz="1600" dirty="0">
              <a:solidFill>
                <a:srgbClr val="642566"/>
              </a:solidFill>
            </a:endParaRPr>
          </a:p>
        </p:txBody>
      </p:sp>
      <p:sp>
        <p:nvSpPr>
          <p:cNvPr id="32" name="TextBox 31"/>
          <p:cNvSpPr txBox="1"/>
          <p:nvPr/>
        </p:nvSpPr>
        <p:spPr>
          <a:xfrm>
            <a:off x="6854786" y="6017494"/>
            <a:ext cx="2071942" cy="584775"/>
          </a:xfrm>
          <a:prstGeom prst="rect">
            <a:avLst/>
          </a:prstGeom>
          <a:noFill/>
        </p:spPr>
        <p:txBody>
          <a:bodyPr wrap="square" rtlCol="0">
            <a:spAutoFit/>
          </a:bodyPr>
          <a:lstStyle/>
          <a:p>
            <a:pPr algn="ctr"/>
            <a:r>
              <a:rPr lang="en-GB" sz="1600" b="1" dirty="0" smtClean="0">
                <a:solidFill>
                  <a:srgbClr val="FFFFFF"/>
                </a:solidFill>
              </a:rPr>
              <a:t>SPG</a:t>
            </a:r>
          </a:p>
          <a:p>
            <a:pPr algn="ctr"/>
            <a:r>
              <a:rPr lang="en-GB" sz="1600" b="1" dirty="0" smtClean="0">
                <a:solidFill>
                  <a:srgbClr val="FFFFFF"/>
                </a:solidFill>
              </a:rPr>
              <a:t>Technology</a:t>
            </a:r>
            <a:endParaRPr lang="en-GB" sz="1600" b="1" dirty="0">
              <a:solidFill>
                <a:srgbClr val="FFFFFF"/>
              </a:solidFill>
            </a:endParaRPr>
          </a:p>
        </p:txBody>
      </p:sp>
      <p:sp>
        <p:nvSpPr>
          <p:cNvPr id="15" name="AutoShape 2" descr="Image result for LTE-adv"/>
          <p:cNvSpPr>
            <a:spLocks noChangeAspect="1" noChangeArrowheads="1"/>
          </p:cNvSpPr>
          <p:nvPr/>
        </p:nvSpPr>
        <p:spPr bwMode="auto">
          <a:xfrm>
            <a:off x="8636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GSM"/>
          <p:cNvSpPr>
            <a:spLocks noChangeAspect="1" noChangeArrowheads="1"/>
          </p:cNvSpPr>
          <p:nvPr/>
        </p:nvSpPr>
        <p:spPr bwMode="auto">
          <a:xfrm>
            <a:off x="10160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5112071" y="4116253"/>
            <a:ext cx="1928233" cy="1692771"/>
          </a:xfrm>
          <a:prstGeom prst="rect">
            <a:avLst/>
          </a:prstGeom>
        </p:spPr>
        <p:txBody>
          <a:bodyPr wrap="square">
            <a:spAutoFit/>
          </a:bodyPr>
          <a:lstStyle/>
          <a:p>
            <a:pPr algn="ctr"/>
            <a:r>
              <a:rPr lang="en-GB" sz="1600" b="1" dirty="0" smtClean="0">
                <a:solidFill>
                  <a:srgbClr val="0000CC"/>
                </a:solidFill>
              </a:rPr>
              <a:t>5G</a:t>
            </a:r>
            <a:endParaRPr lang="en-GB" sz="1600" b="1" dirty="0">
              <a:solidFill>
                <a:srgbClr val="0000CC"/>
              </a:solidFill>
            </a:endParaRPr>
          </a:p>
          <a:p>
            <a:pPr algn="ctr"/>
            <a:endParaRPr lang="en-GB" sz="1600" b="1" dirty="0" smtClean="0">
              <a:solidFill>
                <a:srgbClr val="0000CC"/>
              </a:solidFill>
            </a:endParaRPr>
          </a:p>
          <a:p>
            <a:pPr algn="ctr"/>
            <a:r>
              <a:rPr lang="en-GB" sz="1600" b="1" dirty="0">
                <a:solidFill>
                  <a:srgbClr val="0000CC"/>
                </a:solidFill>
              </a:rPr>
              <a:t> </a:t>
            </a:r>
            <a:r>
              <a:rPr lang="en-GB" sz="1600" b="1" dirty="0" smtClean="0">
                <a:solidFill>
                  <a:srgbClr val="0000CC"/>
                </a:solidFill>
              </a:rPr>
              <a:t>   802.11p </a:t>
            </a:r>
          </a:p>
          <a:p>
            <a:pPr algn="ctr"/>
            <a:endParaRPr lang="en-GB" sz="1600" b="1" dirty="0" smtClean="0">
              <a:solidFill>
                <a:srgbClr val="0000CC"/>
              </a:solidFill>
            </a:endParaRPr>
          </a:p>
          <a:p>
            <a:r>
              <a:rPr lang="en-GB" sz="1600" b="1" dirty="0" smtClean="0">
                <a:solidFill>
                  <a:srgbClr val="0000CC"/>
                </a:solidFill>
              </a:rPr>
              <a:t>  LTE D2D / LTE-V</a:t>
            </a:r>
            <a:endParaRPr lang="en-GB" b="1" dirty="0" smtClean="0">
              <a:solidFill>
                <a:srgbClr val="0000CC"/>
              </a:solidFill>
            </a:endParaRPr>
          </a:p>
          <a:p>
            <a:pPr algn="ctr"/>
            <a:endParaRPr lang="en-GB" dirty="0" smtClean="0">
              <a:solidFill>
                <a:srgbClr val="0000CC"/>
              </a:solidFill>
            </a:endParaRPr>
          </a:p>
        </p:txBody>
      </p:sp>
      <p:sp>
        <p:nvSpPr>
          <p:cNvPr id="16" name="Rectangle 15"/>
          <p:cNvSpPr/>
          <p:nvPr/>
        </p:nvSpPr>
        <p:spPr>
          <a:xfrm>
            <a:off x="2468305" y="2353135"/>
            <a:ext cx="4572000" cy="1569660"/>
          </a:xfrm>
          <a:prstGeom prst="rect">
            <a:avLst/>
          </a:prstGeom>
        </p:spPr>
        <p:txBody>
          <a:bodyPr>
            <a:spAutoFit/>
          </a:bodyPr>
          <a:lstStyle/>
          <a:p>
            <a:pPr algn="ctr"/>
            <a:r>
              <a:rPr lang="en-GB" sz="1600" b="1" dirty="0">
                <a:solidFill>
                  <a:srgbClr val="FF0000"/>
                </a:solidFill>
              </a:rPr>
              <a:t>5G</a:t>
            </a:r>
          </a:p>
          <a:p>
            <a:pPr algn="ctr"/>
            <a:r>
              <a:rPr lang="en-GB" sz="1600" b="1" dirty="0">
                <a:solidFill>
                  <a:srgbClr val="FF0000"/>
                </a:solidFill>
              </a:rPr>
              <a:t>/</a:t>
            </a:r>
            <a:r>
              <a:rPr lang="en-GB" sz="1600" b="1" dirty="0" smtClean="0">
                <a:solidFill>
                  <a:srgbClr val="FF0000"/>
                </a:solidFill>
              </a:rPr>
              <a:t>802.11ax</a:t>
            </a:r>
          </a:p>
          <a:p>
            <a:pPr algn="ctr"/>
            <a:r>
              <a:rPr lang="en-GB" sz="1600" b="1" dirty="0" smtClean="0">
                <a:solidFill>
                  <a:srgbClr val="FF0000"/>
                </a:solidFill>
              </a:rPr>
              <a:t>/LAA/LTE-U??</a:t>
            </a:r>
            <a:endParaRPr lang="en-GB" sz="1600" b="1" dirty="0">
              <a:solidFill>
                <a:srgbClr val="FF0000"/>
              </a:solidFill>
            </a:endParaRPr>
          </a:p>
          <a:p>
            <a:pPr algn="ctr"/>
            <a:endParaRPr lang="en-GB" sz="1600" b="1" dirty="0">
              <a:solidFill>
                <a:srgbClr val="FF0000"/>
              </a:solidFill>
            </a:endParaRPr>
          </a:p>
          <a:p>
            <a:pPr algn="ctr"/>
            <a:endParaRPr lang="en-GB" sz="1600" b="1" dirty="0" smtClean="0">
              <a:solidFill>
                <a:srgbClr val="FF0000"/>
              </a:solidFill>
            </a:endParaRPr>
          </a:p>
          <a:p>
            <a:pPr algn="ctr"/>
            <a:r>
              <a:rPr lang="en-GB" sz="1600" b="1" dirty="0" smtClean="0">
                <a:solidFill>
                  <a:srgbClr val="FF0000"/>
                </a:solidFill>
              </a:rPr>
              <a:t>LTE /802.11ac</a:t>
            </a:r>
            <a:endParaRPr lang="en-GB" sz="1600" b="1" dirty="0">
              <a:solidFill>
                <a:srgbClr val="FF0000"/>
              </a:solidFill>
            </a:endParaRPr>
          </a:p>
        </p:txBody>
      </p:sp>
      <p:sp>
        <p:nvSpPr>
          <p:cNvPr id="18" name="Rectangle 17"/>
          <p:cNvSpPr/>
          <p:nvPr/>
        </p:nvSpPr>
        <p:spPr>
          <a:xfrm>
            <a:off x="1241387" y="4024829"/>
            <a:ext cx="4572000" cy="1569660"/>
          </a:xfrm>
          <a:prstGeom prst="rect">
            <a:avLst/>
          </a:prstGeom>
        </p:spPr>
        <p:txBody>
          <a:bodyPr>
            <a:spAutoFit/>
          </a:bodyPr>
          <a:lstStyle/>
          <a:p>
            <a:pPr algn="ctr"/>
            <a:r>
              <a:rPr lang="en-GB" sz="1600" b="1" dirty="0" smtClean="0">
                <a:solidFill>
                  <a:srgbClr val="00B050"/>
                </a:solidFill>
              </a:rPr>
              <a:t>GSM/</a:t>
            </a:r>
          </a:p>
          <a:p>
            <a:pPr algn="ctr"/>
            <a:r>
              <a:rPr lang="en-GB" sz="1600" b="1" dirty="0" smtClean="0">
                <a:solidFill>
                  <a:srgbClr val="00B050"/>
                </a:solidFill>
              </a:rPr>
              <a:t>LTE Cat 0/</a:t>
            </a:r>
          </a:p>
          <a:p>
            <a:pPr algn="ctr"/>
            <a:r>
              <a:rPr lang="en-GB" sz="1600" b="1" dirty="0" smtClean="0">
                <a:solidFill>
                  <a:srgbClr val="00B050"/>
                </a:solidFill>
              </a:rPr>
              <a:t>GERAN/</a:t>
            </a:r>
          </a:p>
          <a:p>
            <a:pPr algn="ctr"/>
            <a:r>
              <a:rPr lang="en-GB" sz="1600" b="1" dirty="0" smtClean="0">
                <a:solidFill>
                  <a:srgbClr val="00B050"/>
                </a:solidFill>
              </a:rPr>
              <a:t>5G</a:t>
            </a:r>
            <a:r>
              <a:rPr lang="en-GB" sz="1600" b="1" dirty="0">
                <a:solidFill>
                  <a:srgbClr val="00B050"/>
                </a:solidFill>
              </a:rPr>
              <a:t>/ Wi-Fi/</a:t>
            </a:r>
            <a:r>
              <a:rPr lang="en-GB" sz="1600" b="1" dirty="0" err="1">
                <a:solidFill>
                  <a:srgbClr val="00B050"/>
                </a:solidFill>
              </a:rPr>
              <a:t>Sigfox</a:t>
            </a:r>
            <a:r>
              <a:rPr lang="en-GB" sz="1600" b="1" dirty="0">
                <a:solidFill>
                  <a:srgbClr val="00B050"/>
                </a:solidFill>
              </a:rPr>
              <a:t>/</a:t>
            </a:r>
          </a:p>
          <a:p>
            <a:pPr algn="ctr"/>
            <a:r>
              <a:rPr lang="en-GB" sz="1600" b="1" dirty="0" smtClean="0">
                <a:solidFill>
                  <a:srgbClr val="00B050"/>
                </a:solidFill>
              </a:rPr>
              <a:t>[…]</a:t>
            </a:r>
          </a:p>
          <a:p>
            <a:pPr algn="ctr"/>
            <a:r>
              <a:rPr lang="en-GB" sz="1600" b="1" dirty="0" smtClean="0">
                <a:solidFill>
                  <a:srgbClr val="00B050"/>
                </a:solidFill>
              </a:rPr>
              <a:t>Bluetooth/ ZigBee/</a:t>
            </a:r>
          </a:p>
        </p:txBody>
      </p:sp>
      <p:sp>
        <p:nvSpPr>
          <p:cNvPr id="17" name="TextBox 16"/>
          <p:cNvSpPr txBox="1"/>
          <p:nvPr/>
        </p:nvSpPr>
        <p:spPr>
          <a:xfrm>
            <a:off x="3638801" y="3824774"/>
            <a:ext cx="1120820" cy="400110"/>
          </a:xfrm>
          <a:prstGeom prst="rect">
            <a:avLst/>
          </a:prstGeom>
          <a:noFill/>
        </p:spPr>
        <p:txBody>
          <a:bodyPr wrap="none" rtlCol="0">
            <a:spAutoFit/>
          </a:bodyPr>
          <a:lstStyle/>
          <a:p>
            <a:r>
              <a:rPr lang="en-GB" sz="2000" b="1" dirty="0" smtClean="0">
                <a:solidFill>
                  <a:srgbClr val="FF6600"/>
                </a:solidFill>
              </a:rPr>
              <a:t>satellites</a:t>
            </a:r>
            <a:endParaRPr lang="en-GB" sz="2000" b="1" dirty="0">
              <a:solidFill>
                <a:srgbClr val="FF6600"/>
              </a:solidFill>
            </a:endParaRPr>
          </a:p>
        </p:txBody>
      </p:sp>
      <p:sp>
        <p:nvSpPr>
          <p:cNvPr id="22" name="Rectangle 21"/>
          <p:cNvSpPr/>
          <p:nvPr/>
        </p:nvSpPr>
        <p:spPr>
          <a:xfrm>
            <a:off x="1768294" y="147965"/>
            <a:ext cx="5426075" cy="307777"/>
          </a:xfrm>
          <a:prstGeom prst="rect">
            <a:avLst/>
          </a:prstGeom>
        </p:spPr>
        <p:txBody>
          <a:bodyPr wrap="square">
            <a:spAutoFit/>
          </a:bodyPr>
          <a:lstStyle/>
          <a:p>
            <a:r>
              <a:rPr lang="en-US" dirty="0" smtClean="0">
                <a:solidFill>
                  <a:schemeClr val="bg1"/>
                </a:solidFill>
              </a:rPr>
              <a:t>(1) Future </a:t>
            </a:r>
            <a:r>
              <a:rPr lang="en-US" dirty="0">
                <a:solidFill>
                  <a:schemeClr val="bg1"/>
                </a:solidFill>
              </a:rPr>
              <a:t>Mobile Data </a:t>
            </a:r>
            <a:r>
              <a:rPr lang="en-US" dirty="0" smtClean="0">
                <a:solidFill>
                  <a:schemeClr val="bg1"/>
                </a:solidFill>
              </a:rPr>
              <a:t>Use</a:t>
            </a:r>
            <a:endParaRPr lang="en-GB" dirty="0">
              <a:solidFill>
                <a:schemeClr val="bg1"/>
              </a:solidFill>
            </a:endParaRPr>
          </a:p>
        </p:txBody>
      </p:sp>
      <p:sp>
        <p:nvSpPr>
          <p:cNvPr id="21" name="Footer Placeholder 20"/>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5/49 of 18-16-0016 by Andy Gowans (OFCOM)</a:t>
            </a:r>
          </a:p>
        </p:txBody>
      </p:sp>
      <p:sp>
        <p:nvSpPr>
          <p:cNvPr id="2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44912951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chor="ctr" anchorCtr="0"/>
          <a:lstStyle/>
          <a:p>
            <a:fld id="{1390B6D4-DEB4-469C-BE1E-448E0C6F47EA}" type="slidenum">
              <a:rPr lang="en-GB" smtClean="0"/>
              <a:pPr/>
              <a:t>162</a:t>
            </a:fld>
            <a:endParaRPr lang="en-GB" dirty="0"/>
          </a:p>
        </p:txBody>
      </p:sp>
      <p:sp>
        <p:nvSpPr>
          <p:cNvPr id="2" name="Title 1"/>
          <p:cNvSpPr>
            <a:spLocks noGrp="1"/>
          </p:cNvSpPr>
          <p:nvPr>
            <p:ph type="title" idx="4294967295"/>
          </p:nvPr>
        </p:nvSpPr>
        <p:spPr>
          <a:xfrm>
            <a:off x="0" y="685800"/>
            <a:ext cx="7772400" cy="1066800"/>
          </a:xfrm>
        </p:spPr>
        <p:txBody>
          <a:bodyPr/>
          <a:lstStyle/>
          <a:p>
            <a:r>
              <a:rPr lang="en-GB" dirty="0" smtClean="0"/>
              <a:t>Lack of spectrum should not inhibit the rapid rollout of new services</a:t>
            </a:r>
            <a:endParaRPr lang="en-GB" dirty="0"/>
          </a:p>
        </p:txBody>
      </p:sp>
      <p:sp>
        <p:nvSpPr>
          <p:cNvPr id="7" name="TextBox 6"/>
          <p:cNvSpPr txBox="1"/>
          <p:nvPr/>
        </p:nvSpPr>
        <p:spPr>
          <a:xfrm>
            <a:off x="4798227" y="1813857"/>
            <a:ext cx="4006921" cy="338554"/>
          </a:xfrm>
          <a:prstGeom prst="rect">
            <a:avLst/>
          </a:prstGeom>
          <a:noFill/>
        </p:spPr>
        <p:txBody>
          <a:bodyPr wrap="square" rtlCol="0">
            <a:spAutoFit/>
          </a:bodyPr>
          <a:lstStyle/>
          <a:p>
            <a:r>
              <a:rPr lang="en-GB" sz="1600" b="1" dirty="0" smtClean="0">
                <a:solidFill>
                  <a:srgbClr val="642566"/>
                </a:solidFill>
                <a:latin typeface="Arial Black" panose="020B0A04020102020204" pitchFamily="34" charset="0"/>
              </a:rPr>
              <a:t>The approach….</a:t>
            </a:r>
            <a:endParaRPr lang="en-GB" sz="1600" b="1" dirty="0">
              <a:solidFill>
                <a:srgbClr val="642566"/>
              </a:solidFill>
              <a:latin typeface="Arial Black" panose="020B0A04020102020204" pitchFamily="34" charset="0"/>
            </a:endParaRPr>
          </a:p>
        </p:txBody>
      </p:sp>
      <p:sp>
        <p:nvSpPr>
          <p:cNvPr id="17" name="Content Placeholder 2"/>
          <p:cNvSpPr txBox="1">
            <a:spLocks/>
          </p:cNvSpPr>
          <p:nvPr/>
        </p:nvSpPr>
        <p:spPr bwMode="auto">
          <a:xfrm>
            <a:off x="4660216" y="2543797"/>
            <a:ext cx="4144932" cy="75916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144000" tIns="0" rIns="144000" bIns="0" numCol="1" anchor="ctr" anchorCtr="0" compatLnSpc="1">
            <a:prstTxWarp prst="textNoShape">
              <a:avLst/>
            </a:prstTxWarp>
            <a:noAutofit/>
          </a:bodyPr>
          <a:lstStyle>
            <a:lvl1pPr marL="273050" indent="-273050" algn="l" rtl="0" eaLnBrk="1" fontAlgn="base" hangingPunct="1">
              <a:spcBef>
                <a:spcPct val="0"/>
              </a:spcBef>
              <a:spcAft>
                <a:spcPct val="0"/>
              </a:spcAft>
              <a:buChar char="•"/>
              <a:defRPr sz="1600">
                <a:solidFill>
                  <a:schemeClr val="lt1"/>
                </a:solidFill>
                <a:latin typeface="+mn-lt"/>
                <a:ea typeface="+mn-ea"/>
                <a:cs typeface="+mn-cs"/>
              </a:defRPr>
            </a:lvl1pPr>
            <a:lvl2pPr marL="536575" indent="-261938" algn="l" rtl="0" eaLnBrk="1" fontAlgn="base" hangingPunct="1">
              <a:spcBef>
                <a:spcPct val="0"/>
              </a:spcBef>
              <a:spcAft>
                <a:spcPct val="0"/>
              </a:spcAft>
              <a:buChar char="–"/>
              <a:defRPr sz="1600">
                <a:solidFill>
                  <a:schemeClr val="lt1"/>
                </a:solidFill>
                <a:latin typeface="+mn-lt"/>
                <a:ea typeface="+mn-ea"/>
                <a:cs typeface="+mn-cs"/>
              </a:defRPr>
            </a:lvl2pPr>
            <a:lvl3pPr marL="808038" indent="-269875" algn="l" rtl="0" eaLnBrk="1" fontAlgn="base" hangingPunct="1">
              <a:spcBef>
                <a:spcPct val="0"/>
              </a:spcBef>
              <a:spcAft>
                <a:spcPct val="0"/>
              </a:spcAft>
              <a:buChar char="•"/>
              <a:defRPr sz="1600">
                <a:solidFill>
                  <a:schemeClr val="lt1"/>
                </a:solidFill>
                <a:latin typeface="+mn-lt"/>
                <a:ea typeface="+mn-ea"/>
                <a:cs typeface="+mn-cs"/>
              </a:defRPr>
            </a:lvl3pPr>
            <a:lvl4pPr marL="1082675" indent="-273050" algn="l" rtl="0" eaLnBrk="1" fontAlgn="base" hangingPunct="1">
              <a:spcBef>
                <a:spcPct val="0"/>
              </a:spcBef>
              <a:spcAft>
                <a:spcPct val="0"/>
              </a:spcAft>
              <a:buChar char="–"/>
              <a:defRPr sz="1600">
                <a:solidFill>
                  <a:schemeClr val="lt1"/>
                </a:solidFill>
                <a:latin typeface="+mn-lt"/>
                <a:ea typeface="+mn-ea"/>
                <a:cs typeface="+mn-cs"/>
              </a:defRPr>
            </a:lvl4pPr>
            <a:lvl5pPr marL="1344613" indent="-260350" algn="l" rtl="0" eaLnBrk="1" fontAlgn="base" hangingPunct="1">
              <a:spcBef>
                <a:spcPct val="20000"/>
              </a:spcBef>
              <a:spcAft>
                <a:spcPct val="0"/>
              </a:spcAft>
              <a:buChar char="»"/>
              <a:defRPr sz="1600">
                <a:solidFill>
                  <a:schemeClr val="lt1"/>
                </a:solidFill>
                <a:latin typeface="+mn-lt"/>
                <a:ea typeface="+mn-ea"/>
                <a:cs typeface="+mn-cs"/>
              </a:defRPr>
            </a:lvl5pPr>
            <a:lvl6pPr marL="1801813" indent="-260350" algn="l" rtl="0" eaLnBrk="1" fontAlgn="base" hangingPunct="1">
              <a:spcBef>
                <a:spcPct val="20000"/>
              </a:spcBef>
              <a:spcAft>
                <a:spcPct val="0"/>
              </a:spcAft>
              <a:buChar char="»"/>
              <a:defRPr sz="1600">
                <a:solidFill>
                  <a:schemeClr val="lt1"/>
                </a:solidFill>
                <a:latin typeface="+mn-lt"/>
                <a:ea typeface="+mn-ea"/>
                <a:cs typeface="+mn-cs"/>
              </a:defRPr>
            </a:lvl6pPr>
            <a:lvl7pPr marL="2259013" indent="-260350" algn="l" rtl="0" eaLnBrk="1" fontAlgn="base" hangingPunct="1">
              <a:spcBef>
                <a:spcPct val="20000"/>
              </a:spcBef>
              <a:spcAft>
                <a:spcPct val="0"/>
              </a:spcAft>
              <a:buChar char="»"/>
              <a:defRPr sz="1600">
                <a:solidFill>
                  <a:schemeClr val="lt1"/>
                </a:solidFill>
                <a:latin typeface="+mn-lt"/>
                <a:ea typeface="+mn-ea"/>
                <a:cs typeface="+mn-cs"/>
              </a:defRPr>
            </a:lvl7pPr>
            <a:lvl8pPr marL="2716213" indent="-260350" algn="l" rtl="0" eaLnBrk="1" fontAlgn="base" hangingPunct="1">
              <a:spcBef>
                <a:spcPct val="20000"/>
              </a:spcBef>
              <a:spcAft>
                <a:spcPct val="0"/>
              </a:spcAft>
              <a:buChar char="»"/>
              <a:defRPr sz="1600">
                <a:solidFill>
                  <a:schemeClr val="lt1"/>
                </a:solidFill>
                <a:latin typeface="+mn-lt"/>
                <a:ea typeface="+mn-ea"/>
                <a:cs typeface="+mn-cs"/>
              </a:defRPr>
            </a:lvl8pPr>
            <a:lvl9pPr marL="3173413" indent="-260350" algn="l" rtl="0" eaLnBrk="1" fontAlgn="base" hangingPunct="1">
              <a:spcBef>
                <a:spcPct val="20000"/>
              </a:spcBef>
              <a:spcAft>
                <a:spcPct val="0"/>
              </a:spcAft>
              <a:buChar char="»"/>
              <a:defRPr sz="1600">
                <a:solidFill>
                  <a:schemeClr val="lt1"/>
                </a:solidFill>
                <a:latin typeface="+mn-lt"/>
                <a:ea typeface="+mn-ea"/>
                <a:cs typeface="+mn-cs"/>
              </a:defRPr>
            </a:lvl9pPr>
          </a:lstStyle>
          <a:p>
            <a:r>
              <a:rPr lang="en-GB" kern="0" dirty="0" smtClean="0">
                <a:solidFill>
                  <a:srgbClr val="FFFFFF"/>
                </a:solidFill>
              </a:rPr>
              <a:t>Identify and prioritise potentially suitable bands</a:t>
            </a:r>
          </a:p>
        </p:txBody>
      </p:sp>
      <p:sp>
        <p:nvSpPr>
          <p:cNvPr id="19" name="Content Placeholder 2"/>
          <p:cNvSpPr txBox="1">
            <a:spLocks/>
          </p:cNvSpPr>
          <p:nvPr/>
        </p:nvSpPr>
        <p:spPr bwMode="auto">
          <a:xfrm>
            <a:off x="4660216" y="3474538"/>
            <a:ext cx="4144932" cy="75916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144000" tIns="0" rIns="144000" bIns="0" numCol="1" anchor="ctr" anchorCtr="0" compatLnSpc="1">
            <a:prstTxWarp prst="textNoShape">
              <a:avLst/>
            </a:prstTxWarp>
            <a:noAutofit/>
          </a:bodyPr>
          <a:lstStyle>
            <a:lvl1pPr marL="273050" indent="-273050" algn="l" rtl="0" eaLnBrk="1" fontAlgn="base" hangingPunct="1">
              <a:spcBef>
                <a:spcPct val="0"/>
              </a:spcBef>
              <a:spcAft>
                <a:spcPct val="0"/>
              </a:spcAft>
              <a:buChar char="•"/>
              <a:defRPr sz="1600">
                <a:solidFill>
                  <a:schemeClr val="lt1"/>
                </a:solidFill>
                <a:latin typeface="+mn-lt"/>
                <a:ea typeface="+mn-ea"/>
                <a:cs typeface="+mn-cs"/>
              </a:defRPr>
            </a:lvl1pPr>
            <a:lvl2pPr marL="536575" indent="-261938" algn="l" rtl="0" eaLnBrk="1" fontAlgn="base" hangingPunct="1">
              <a:spcBef>
                <a:spcPct val="0"/>
              </a:spcBef>
              <a:spcAft>
                <a:spcPct val="0"/>
              </a:spcAft>
              <a:buChar char="–"/>
              <a:defRPr sz="1600">
                <a:solidFill>
                  <a:schemeClr val="lt1"/>
                </a:solidFill>
                <a:latin typeface="+mn-lt"/>
                <a:ea typeface="+mn-ea"/>
                <a:cs typeface="+mn-cs"/>
              </a:defRPr>
            </a:lvl2pPr>
            <a:lvl3pPr marL="808038" indent="-269875" algn="l" rtl="0" eaLnBrk="1" fontAlgn="base" hangingPunct="1">
              <a:spcBef>
                <a:spcPct val="0"/>
              </a:spcBef>
              <a:spcAft>
                <a:spcPct val="0"/>
              </a:spcAft>
              <a:buChar char="•"/>
              <a:defRPr sz="1600">
                <a:solidFill>
                  <a:schemeClr val="lt1"/>
                </a:solidFill>
                <a:latin typeface="+mn-lt"/>
                <a:ea typeface="+mn-ea"/>
                <a:cs typeface="+mn-cs"/>
              </a:defRPr>
            </a:lvl3pPr>
            <a:lvl4pPr marL="1082675" indent="-273050" algn="l" rtl="0" eaLnBrk="1" fontAlgn="base" hangingPunct="1">
              <a:spcBef>
                <a:spcPct val="0"/>
              </a:spcBef>
              <a:spcAft>
                <a:spcPct val="0"/>
              </a:spcAft>
              <a:buChar char="–"/>
              <a:defRPr sz="1600">
                <a:solidFill>
                  <a:schemeClr val="lt1"/>
                </a:solidFill>
                <a:latin typeface="+mn-lt"/>
                <a:ea typeface="+mn-ea"/>
                <a:cs typeface="+mn-cs"/>
              </a:defRPr>
            </a:lvl4pPr>
            <a:lvl5pPr marL="1344613" indent="-260350" algn="l" rtl="0" eaLnBrk="1" fontAlgn="base" hangingPunct="1">
              <a:spcBef>
                <a:spcPct val="20000"/>
              </a:spcBef>
              <a:spcAft>
                <a:spcPct val="0"/>
              </a:spcAft>
              <a:buChar char="»"/>
              <a:defRPr sz="1600">
                <a:solidFill>
                  <a:schemeClr val="lt1"/>
                </a:solidFill>
                <a:latin typeface="+mn-lt"/>
                <a:ea typeface="+mn-ea"/>
                <a:cs typeface="+mn-cs"/>
              </a:defRPr>
            </a:lvl5pPr>
            <a:lvl6pPr marL="1801813" indent="-260350" algn="l" rtl="0" eaLnBrk="1" fontAlgn="base" hangingPunct="1">
              <a:spcBef>
                <a:spcPct val="20000"/>
              </a:spcBef>
              <a:spcAft>
                <a:spcPct val="0"/>
              </a:spcAft>
              <a:buChar char="»"/>
              <a:defRPr sz="1600">
                <a:solidFill>
                  <a:schemeClr val="lt1"/>
                </a:solidFill>
                <a:latin typeface="+mn-lt"/>
                <a:ea typeface="+mn-ea"/>
                <a:cs typeface="+mn-cs"/>
              </a:defRPr>
            </a:lvl6pPr>
            <a:lvl7pPr marL="2259013" indent="-260350" algn="l" rtl="0" eaLnBrk="1" fontAlgn="base" hangingPunct="1">
              <a:spcBef>
                <a:spcPct val="20000"/>
              </a:spcBef>
              <a:spcAft>
                <a:spcPct val="0"/>
              </a:spcAft>
              <a:buChar char="»"/>
              <a:defRPr sz="1600">
                <a:solidFill>
                  <a:schemeClr val="lt1"/>
                </a:solidFill>
                <a:latin typeface="+mn-lt"/>
                <a:ea typeface="+mn-ea"/>
                <a:cs typeface="+mn-cs"/>
              </a:defRPr>
            </a:lvl7pPr>
            <a:lvl8pPr marL="2716213" indent="-260350" algn="l" rtl="0" eaLnBrk="1" fontAlgn="base" hangingPunct="1">
              <a:spcBef>
                <a:spcPct val="20000"/>
              </a:spcBef>
              <a:spcAft>
                <a:spcPct val="0"/>
              </a:spcAft>
              <a:buChar char="»"/>
              <a:defRPr sz="1600">
                <a:solidFill>
                  <a:schemeClr val="lt1"/>
                </a:solidFill>
                <a:latin typeface="+mn-lt"/>
                <a:ea typeface="+mn-ea"/>
                <a:cs typeface="+mn-cs"/>
              </a:defRPr>
            </a:lvl8pPr>
            <a:lvl9pPr marL="3173413" indent="-260350" algn="l" rtl="0" eaLnBrk="1" fontAlgn="base" hangingPunct="1">
              <a:spcBef>
                <a:spcPct val="20000"/>
              </a:spcBef>
              <a:spcAft>
                <a:spcPct val="0"/>
              </a:spcAft>
              <a:buChar char="»"/>
              <a:defRPr sz="1600">
                <a:solidFill>
                  <a:schemeClr val="lt1"/>
                </a:solidFill>
                <a:latin typeface="+mn-lt"/>
                <a:ea typeface="+mn-ea"/>
                <a:cs typeface="+mn-cs"/>
              </a:defRPr>
            </a:lvl9pPr>
          </a:lstStyle>
          <a:p>
            <a:r>
              <a:rPr lang="en-GB" kern="0" dirty="0" smtClean="0">
                <a:solidFill>
                  <a:srgbClr val="FFFFFF"/>
                </a:solidFill>
              </a:rPr>
              <a:t>Monitor demand. market and technology developments, being ready to adapt our approach</a:t>
            </a:r>
          </a:p>
        </p:txBody>
      </p:sp>
      <p:sp>
        <p:nvSpPr>
          <p:cNvPr id="20" name="Content Placeholder 2"/>
          <p:cNvSpPr txBox="1">
            <a:spLocks/>
          </p:cNvSpPr>
          <p:nvPr/>
        </p:nvSpPr>
        <p:spPr bwMode="auto">
          <a:xfrm>
            <a:off x="4660216" y="4405281"/>
            <a:ext cx="4144932" cy="75916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144000" tIns="0" rIns="144000" bIns="0" numCol="1" anchor="ctr" anchorCtr="0" compatLnSpc="1">
            <a:prstTxWarp prst="textNoShape">
              <a:avLst/>
            </a:prstTxWarp>
            <a:noAutofit/>
          </a:bodyPr>
          <a:lstStyle>
            <a:lvl1pPr marL="273050" indent="-273050" algn="l" rtl="0" eaLnBrk="1" fontAlgn="base" hangingPunct="1">
              <a:spcBef>
                <a:spcPct val="0"/>
              </a:spcBef>
              <a:spcAft>
                <a:spcPct val="0"/>
              </a:spcAft>
              <a:buChar char="•"/>
              <a:defRPr sz="1600">
                <a:solidFill>
                  <a:schemeClr val="lt1"/>
                </a:solidFill>
                <a:latin typeface="+mn-lt"/>
                <a:ea typeface="+mn-ea"/>
                <a:cs typeface="+mn-cs"/>
              </a:defRPr>
            </a:lvl1pPr>
            <a:lvl2pPr marL="536575" indent="-261938" algn="l" rtl="0" eaLnBrk="1" fontAlgn="base" hangingPunct="1">
              <a:spcBef>
                <a:spcPct val="0"/>
              </a:spcBef>
              <a:spcAft>
                <a:spcPct val="0"/>
              </a:spcAft>
              <a:buChar char="–"/>
              <a:defRPr sz="1600">
                <a:solidFill>
                  <a:schemeClr val="lt1"/>
                </a:solidFill>
                <a:latin typeface="+mn-lt"/>
                <a:ea typeface="+mn-ea"/>
                <a:cs typeface="+mn-cs"/>
              </a:defRPr>
            </a:lvl2pPr>
            <a:lvl3pPr marL="808038" indent="-269875" algn="l" rtl="0" eaLnBrk="1" fontAlgn="base" hangingPunct="1">
              <a:spcBef>
                <a:spcPct val="0"/>
              </a:spcBef>
              <a:spcAft>
                <a:spcPct val="0"/>
              </a:spcAft>
              <a:buChar char="•"/>
              <a:defRPr sz="1600">
                <a:solidFill>
                  <a:schemeClr val="lt1"/>
                </a:solidFill>
                <a:latin typeface="+mn-lt"/>
                <a:ea typeface="+mn-ea"/>
                <a:cs typeface="+mn-cs"/>
              </a:defRPr>
            </a:lvl3pPr>
            <a:lvl4pPr marL="1082675" indent="-273050" algn="l" rtl="0" eaLnBrk="1" fontAlgn="base" hangingPunct="1">
              <a:spcBef>
                <a:spcPct val="0"/>
              </a:spcBef>
              <a:spcAft>
                <a:spcPct val="0"/>
              </a:spcAft>
              <a:buChar char="–"/>
              <a:defRPr sz="1600">
                <a:solidFill>
                  <a:schemeClr val="lt1"/>
                </a:solidFill>
                <a:latin typeface="+mn-lt"/>
                <a:ea typeface="+mn-ea"/>
                <a:cs typeface="+mn-cs"/>
              </a:defRPr>
            </a:lvl4pPr>
            <a:lvl5pPr marL="1344613" indent="-260350" algn="l" rtl="0" eaLnBrk="1" fontAlgn="base" hangingPunct="1">
              <a:spcBef>
                <a:spcPct val="20000"/>
              </a:spcBef>
              <a:spcAft>
                <a:spcPct val="0"/>
              </a:spcAft>
              <a:buChar char="»"/>
              <a:defRPr sz="1600">
                <a:solidFill>
                  <a:schemeClr val="lt1"/>
                </a:solidFill>
                <a:latin typeface="+mn-lt"/>
                <a:ea typeface="+mn-ea"/>
                <a:cs typeface="+mn-cs"/>
              </a:defRPr>
            </a:lvl5pPr>
            <a:lvl6pPr marL="1801813" indent="-260350" algn="l" rtl="0" eaLnBrk="1" fontAlgn="base" hangingPunct="1">
              <a:spcBef>
                <a:spcPct val="20000"/>
              </a:spcBef>
              <a:spcAft>
                <a:spcPct val="0"/>
              </a:spcAft>
              <a:buChar char="»"/>
              <a:defRPr sz="1600">
                <a:solidFill>
                  <a:schemeClr val="lt1"/>
                </a:solidFill>
                <a:latin typeface="+mn-lt"/>
                <a:ea typeface="+mn-ea"/>
                <a:cs typeface="+mn-cs"/>
              </a:defRPr>
            </a:lvl6pPr>
            <a:lvl7pPr marL="2259013" indent="-260350" algn="l" rtl="0" eaLnBrk="1" fontAlgn="base" hangingPunct="1">
              <a:spcBef>
                <a:spcPct val="20000"/>
              </a:spcBef>
              <a:spcAft>
                <a:spcPct val="0"/>
              </a:spcAft>
              <a:buChar char="»"/>
              <a:defRPr sz="1600">
                <a:solidFill>
                  <a:schemeClr val="lt1"/>
                </a:solidFill>
                <a:latin typeface="+mn-lt"/>
                <a:ea typeface="+mn-ea"/>
                <a:cs typeface="+mn-cs"/>
              </a:defRPr>
            </a:lvl7pPr>
            <a:lvl8pPr marL="2716213" indent="-260350" algn="l" rtl="0" eaLnBrk="1" fontAlgn="base" hangingPunct="1">
              <a:spcBef>
                <a:spcPct val="20000"/>
              </a:spcBef>
              <a:spcAft>
                <a:spcPct val="0"/>
              </a:spcAft>
              <a:buChar char="»"/>
              <a:defRPr sz="1600">
                <a:solidFill>
                  <a:schemeClr val="lt1"/>
                </a:solidFill>
                <a:latin typeface="+mn-lt"/>
                <a:ea typeface="+mn-ea"/>
                <a:cs typeface="+mn-cs"/>
              </a:defRPr>
            </a:lvl8pPr>
            <a:lvl9pPr marL="3173413" indent="-260350" algn="l" rtl="0" eaLnBrk="1" fontAlgn="base" hangingPunct="1">
              <a:spcBef>
                <a:spcPct val="20000"/>
              </a:spcBef>
              <a:spcAft>
                <a:spcPct val="0"/>
              </a:spcAft>
              <a:buChar char="»"/>
              <a:defRPr sz="1600">
                <a:solidFill>
                  <a:schemeClr val="lt1"/>
                </a:solidFill>
                <a:latin typeface="+mn-lt"/>
                <a:ea typeface="+mn-ea"/>
                <a:cs typeface="+mn-cs"/>
              </a:defRPr>
            </a:lvl9pPr>
          </a:lstStyle>
          <a:p>
            <a:r>
              <a:rPr lang="en-GB" kern="0" dirty="0" smtClean="0">
                <a:solidFill>
                  <a:srgbClr val="FFFFFF"/>
                </a:solidFill>
              </a:rPr>
              <a:t>Take a leading role in international harmonisation discussions</a:t>
            </a:r>
          </a:p>
        </p:txBody>
      </p:sp>
      <p:sp>
        <p:nvSpPr>
          <p:cNvPr id="21" name="Content Placeholder 2"/>
          <p:cNvSpPr txBox="1">
            <a:spLocks/>
          </p:cNvSpPr>
          <p:nvPr/>
        </p:nvSpPr>
        <p:spPr bwMode="auto">
          <a:xfrm>
            <a:off x="4660216" y="5316848"/>
            <a:ext cx="4144932" cy="75916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144000" tIns="0" rIns="144000" bIns="0" numCol="1" anchor="ctr" anchorCtr="0" compatLnSpc="1">
            <a:prstTxWarp prst="textNoShape">
              <a:avLst/>
            </a:prstTxWarp>
            <a:noAutofit/>
          </a:bodyPr>
          <a:lstStyle>
            <a:lvl1pPr marL="273050" indent="-273050" algn="l" rtl="0" eaLnBrk="1" fontAlgn="base" hangingPunct="1">
              <a:spcBef>
                <a:spcPct val="0"/>
              </a:spcBef>
              <a:spcAft>
                <a:spcPct val="0"/>
              </a:spcAft>
              <a:buChar char="•"/>
              <a:defRPr sz="1600">
                <a:solidFill>
                  <a:schemeClr val="lt1"/>
                </a:solidFill>
                <a:latin typeface="+mn-lt"/>
                <a:ea typeface="+mn-ea"/>
                <a:cs typeface="+mn-cs"/>
              </a:defRPr>
            </a:lvl1pPr>
            <a:lvl2pPr marL="536575" indent="-261938" algn="l" rtl="0" eaLnBrk="1" fontAlgn="base" hangingPunct="1">
              <a:spcBef>
                <a:spcPct val="0"/>
              </a:spcBef>
              <a:spcAft>
                <a:spcPct val="0"/>
              </a:spcAft>
              <a:buChar char="–"/>
              <a:defRPr sz="1600">
                <a:solidFill>
                  <a:schemeClr val="lt1"/>
                </a:solidFill>
                <a:latin typeface="+mn-lt"/>
                <a:ea typeface="+mn-ea"/>
                <a:cs typeface="+mn-cs"/>
              </a:defRPr>
            </a:lvl2pPr>
            <a:lvl3pPr marL="808038" indent="-269875" algn="l" rtl="0" eaLnBrk="1" fontAlgn="base" hangingPunct="1">
              <a:spcBef>
                <a:spcPct val="0"/>
              </a:spcBef>
              <a:spcAft>
                <a:spcPct val="0"/>
              </a:spcAft>
              <a:buChar char="•"/>
              <a:defRPr sz="1600">
                <a:solidFill>
                  <a:schemeClr val="lt1"/>
                </a:solidFill>
                <a:latin typeface="+mn-lt"/>
                <a:ea typeface="+mn-ea"/>
                <a:cs typeface="+mn-cs"/>
              </a:defRPr>
            </a:lvl3pPr>
            <a:lvl4pPr marL="1082675" indent="-273050" algn="l" rtl="0" eaLnBrk="1" fontAlgn="base" hangingPunct="1">
              <a:spcBef>
                <a:spcPct val="0"/>
              </a:spcBef>
              <a:spcAft>
                <a:spcPct val="0"/>
              </a:spcAft>
              <a:buChar char="–"/>
              <a:defRPr sz="1600">
                <a:solidFill>
                  <a:schemeClr val="lt1"/>
                </a:solidFill>
                <a:latin typeface="+mn-lt"/>
                <a:ea typeface="+mn-ea"/>
                <a:cs typeface="+mn-cs"/>
              </a:defRPr>
            </a:lvl4pPr>
            <a:lvl5pPr marL="1344613" indent="-260350" algn="l" rtl="0" eaLnBrk="1" fontAlgn="base" hangingPunct="1">
              <a:spcBef>
                <a:spcPct val="20000"/>
              </a:spcBef>
              <a:spcAft>
                <a:spcPct val="0"/>
              </a:spcAft>
              <a:buChar char="»"/>
              <a:defRPr sz="1600">
                <a:solidFill>
                  <a:schemeClr val="lt1"/>
                </a:solidFill>
                <a:latin typeface="+mn-lt"/>
                <a:ea typeface="+mn-ea"/>
                <a:cs typeface="+mn-cs"/>
              </a:defRPr>
            </a:lvl5pPr>
            <a:lvl6pPr marL="1801813" indent="-260350" algn="l" rtl="0" eaLnBrk="1" fontAlgn="base" hangingPunct="1">
              <a:spcBef>
                <a:spcPct val="20000"/>
              </a:spcBef>
              <a:spcAft>
                <a:spcPct val="0"/>
              </a:spcAft>
              <a:buChar char="»"/>
              <a:defRPr sz="1600">
                <a:solidFill>
                  <a:schemeClr val="lt1"/>
                </a:solidFill>
                <a:latin typeface="+mn-lt"/>
                <a:ea typeface="+mn-ea"/>
                <a:cs typeface="+mn-cs"/>
              </a:defRPr>
            </a:lvl6pPr>
            <a:lvl7pPr marL="2259013" indent="-260350" algn="l" rtl="0" eaLnBrk="1" fontAlgn="base" hangingPunct="1">
              <a:spcBef>
                <a:spcPct val="20000"/>
              </a:spcBef>
              <a:spcAft>
                <a:spcPct val="0"/>
              </a:spcAft>
              <a:buChar char="»"/>
              <a:defRPr sz="1600">
                <a:solidFill>
                  <a:schemeClr val="lt1"/>
                </a:solidFill>
                <a:latin typeface="+mn-lt"/>
                <a:ea typeface="+mn-ea"/>
                <a:cs typeface="+mn-cs"/>
              </a:defRPr>
            </a:lvl7pPr>
            <a:lvl8pPr marL="2716213" indent="-260350" algn="l" rtl="0" eaLnBrk="1" fontAlgn="base" hangingPunct="1">
              <a:spcBef>
                <a:spcPct val="20000"/>
              </a:spcBef>
              <a:spcAft>
                <a:spcPct val="0"/>
              </a:spcAft>
              <a:buChar char="»"/>
              <a:defRPr sz="1600">
                <a:solidFill>
                  <a:schemeClr val="lt1"/>
                </a:solidFill>
                <a:latin typeface="+mn-lt"/>
                <a:ea typeface="+mn-ea"/>
                <a:cs typeface="+mn-cs"/>
              </a:defRPr>
            </a:lvl8pPr>
            <a:lvl9pPr marL="3173413" indent="-260350" algn="l" rtl="0" eaLnBrk="1" fontAlgn="base" hangingPunct="1">
              <a:spcBef>
                <a:spcPct val="20000"/>
              </a:spcBef>
              <a:spcAft>
                <a:spcPct val="0"/>
              </a:spcAft>
              <a:buChar char="»"/>
              <a:defRPr sz="1600">
                <a:solidFill>
                  <a:schemeClr val="lt1"/>
                </a:solidFill>
                <a:latin typeface="+mn-lt"/>
                <a:ea typeface="+mn-ea"/>
                <a:cs typeface="+mn-cs"/>
              </a:defRPr>
            </a:lvl9pPr>
          </a:lstStyle>
          <a:p>
            <a:r>
              <a:rPr lang="en-GB" kern="0" dirty="0" smtClean="0">
                <a:solidFill>
                  <a:srgbClr val="FFFFFF"/>
                </a:solidFill>
              </a:rPr>
              <a:t>Take action resolving coexistence issues, awarding bands</a:t>
            </a:r>
          </a:p>
        </p:txBody>
      </p:sp>
      <p:sp>
        <p:nvSpPr>
          <p:cNvPr id="13" name="TextBox 12"/>
          <p:cNvSpPr txBox="1"/>
          <p:nvPr/>
        </p:nvSpPr>
        <p:spPr>
          <a:xfrm>
            <a:off x="212438" y="1829641"/>
            <a:ext cx="4006921" cy="830997"/>
          </a:xfrm>
          <a:prstGeom prst="rect">
            <a:avLst/>
          </a:prstGeom>
          <a:noFill/>
        </p:spPr>
        <p:txBody>
          <a:bodyPr wrap="square" rtlCol="0">
            <a:spAutoFit/>
          </a:bodyPr>
          <a:lstStyle/>
          <a:p>
            <a:r>
              <a:rPr lang="en-GB" sz="1600" b="1" dirty="0" smtClean="0">
                <a:solidFill>
                  <a:srgbClr val="642566"/>
                </a:solidFill>
                <a:latin typeface="Arial Black" panose="020B0A04020102020204" pitchFamily="34" charset="0"/>
              </a:rPr>
              <a:t>The challenge: what will be the spectrum needs for mobile data in 10 years time?</a:t>
            </a:r>
            <a:endParaRPr lang="en-GB" sz="1600" b="1" dirty="0">
              <a:solidFill>
                <a:srgbClr val="642566"/>
              </a:solidFill>
              <a:latin typeface="Arial Black" panose="020B0A04020102020204" pitchFamily="34" charset="0"/>
            </a:endParaRPr>
          </a:p>
        </p:txBody>
      </p:sp>
      <p:pic>
        <p:nvPicPr>
          <p:cNvPr id="3076" name="Picture 4" descr="http://i.stack.imgur.com/k2eE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38" y="3276618"/>
            <a:ext cx="4006922" cy="1245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68294" y="147965"/>
            <a:ext cx="5426075" cy="307777"/>
          </a:xfrm>
          <a:prstGeom prst="rect">
            <a:avLst/>
          </a:prstGeom>
        </p:spPr>
        <p:txBody>
          <a:bodyPr wrap="square">
            <a:spAutoFit/>
          </a:bodyPr>
          <a:lstStyle/>
          <a:p>
            <a:r>
              <a:rPr lang="en-US" dirty="0">
                <a:solidFill>
                  <a:schemeClr val="bg1"/>
                </a:solidFill>
              </a:rPr>
              <a:t>(1) Future Mobile Data </a:t>
            </a:r>
            <a:r>
              <a:rPr lang="en-US" dirty="0" smtClean="0">
                <a:solidFill>
                  <a:schemeClr val="bg1"/>
                </a:solidFill>
              </a:rPr>
              <a:t>Use</a:t>
            </a:r>
            <a:endParaRPr lang="en-GB" dirty="0">
              <a:solidFill>
                <a:schemeClr val="bg1"/>
              </a:solidFill>
            </a:endParaRPr>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6/49 of 18-16-0016 by Andy Gowans (OFCOM)</a:t>
            </a:r>
          </a:p>
        </p:txBody>
      </p:sp>
      <p:sp>
        <p:nvSpPr>
          <p:cNvPr id="1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7285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163</a:t>
            </a:fld>
            <a:endParaRPr lang="en-GB"/>
          </a:p>
        </p:txBody>
      </p:sp>
      <p:sp>
        <p:nvSpPr>
          <p:cNvPr id="2" name="Title 1"/>
          <p:cNvSpPr>
            <a:spLocks noGrp="1"/>
          </p:cNvSpPr>
          <p:nvPr>
            <p:ph type="title" idx="4294967295"/>
          </p:nvPr>
        </p:nvSpPr>
        <p:spPr>
          <a:xfrm>
            <a:off x="0" y="685800"/>
            <a:ext cx="7772400" cy="1066800"/>
          </a:xfrm>
        </p:spPr>
        <p:txBody>
          <a:bodyPr/>
          <a:lstStyle/>
          <a:p>
            <a:r>
              <a:rPr lang="en-GB" dirty="0" smtClean="0">
                <a:solidFill>
                  <a:srgbClr val="C00000"/>
                </a:solidFill>
              </a:rPr>
              <a:t>Executive abstract</a:t>
            </a:r>
            <a:endParaRPr lang="en-GB" dirty="0">
              <a:solidFill>
                <a:srgbClr val="C00000"/>
              </a:solidFill>
            </a:endParaRPr>
          </a:p>
        </p:txBody>
      </p:sp>
      <p:sp>
        <p:nvSpPr>
          <p:cNvPr id="3" name="Rectangle 2"/>
          <p:cNvSpPr/>
          <p:nvPr/>
        </p:nvSpPr>
        <p:spPr>
          <a:xfrm>
            <a:off x="420348" y="1331500"/>
            <a:ext cx="8008884" cy="3631763"/>
          </a:xfrm>
          <a:prstGeom prst="rect">
            <a:avLst/>
          </a:prstGeom>
        </p:spPr>
        <p:txBody>
          <a:bodyPr wrap="square">
            <a:spAutoFit/>
          </a:bodyPr>
          <a:lstStyle/>
          <a:p>
            <a:endParaRPr lang="en-US" dirty="0"/>
          </a:p>
          <a:p>
            <a:pPr marL="342900" indent="-342900">
              <a:buFont typeface="+mj-lt"/>
              <a:buAutoNum type="arabicPeriod"/>
            </a:pPr>
            <a:r>
              <a:rPr lang="en-US" sz="1800" dirty="0" smtClean="0"/>
              <a:t>Future Mobile </a:t>
            </a:r>
            <a:r>
              <a:rPr lang="en-US" sz="1800" dirty="0"/>
              <a:t>Data </a:t>
            </a:r>
            <a:r>
              <a:rPr lang="en-US" sz="1800" dirty="0" smtClean="0"/>
              <a:t>Use </a:t>
            </a:r>
          </a:p>
          <a:p>
            <a:pPr marL="342900" indent="-342900">
              <a:buFont typeface="+mj-lt"/>
              <a:buAutoNum type="arabicPeriod"/>
            </a:pPr>
            <a:endParaRPr lang="en-US" sz="1800" dirty="0"/>
          </a:p>
          <a:p>
            <a:pPr marL="342900" indent="-342900">
              <a:buFont typeface="+mj-lt"/>
              <a:buAutoNum type="arabicPeriod"/>
            </a:pPr>
            <a:r>
              <a:rPr lang="en-US" sz="1800" u="heavy" dirty="0" smtClean="0">
                <a:uFill>
                  <a:solidFill>
                    <a:schemeClr val="tx1"/>
                  </a:solidFill>
                </a:uFill>
              </a:rPr>
              <a:t>Spectrum </a:t>
            </a:r>
            <a:r>
              <a:rPr lang="en-US" sz="1800" u="heavy" dirty="0">
                <a:uFill>
                  <a:solidFill>
                    <a:schemeClr val="tx1"/>
                  </a:solidFill>
                </a:uFill>
              </a:rPr>
              <a:t>trends below 6GHz</a:t>
            </a:r>
            <a:r>
              <a:rPr lang="en-US" sz="1800" dirty="0"/>
              <a:t> </a:t>
            </a:r>
            <a:endParaRPr lang="en-US" sz="1800" dirty="0" smtClean="0"/>
          </a:p>
          <a:p>
            <a:pPr marL="800100" lvl="1" indent="-342900">
              <a:buFont typeface="Arial" panose="020B0604020202020204" pitchFamily="34" charset="0"/>
              <a:buChar char="•"/>
            </a:pPr>
            <a:r>
              <a:rPr lang="en-US" sz="1800" dirty="0" err="1" smtClean="0"/>
              <a:t>Licenced</a:t>
            </a:r>
            <a:r>
              <a:rPr lang="en-US" sz="1800" dirty="0" smtClean="0"/>
              <a:t> vs </a:t>
            </a:r>
            <a:r>
              <a:rPr lang="en-US" sz="1800" dirty="0" err="1" smtClean="0"/>
              <a:t>Unlicenced</a:t>
            </a:r>
            <a:endParaRPr lang="en-US" sz="1800" dirty="0" smtClean="0"/>
          </a:p>
          <a:p>
            <a:pPr marL="800100" lvl="1" indent="-342900">
              <a:buFont typeface="Arial" panose="020B0604020202020204" pitchFamily="34" charset="0"/>
              <a:buChar char="•"/>
            </a:pPr>
            <a:r>
              <a:rPr lang="en-US" sz="1800" dirty="0" smtClean="0"/>
              <a:t>LAA/LTE-U </a:t>
            </a:r>
            <a:r>
              <a:rPr lang="en-US" sz="1800" dirty="0"/>
              <a:t>vs </a:t>
            </a:r>
            <a:r>
              <a:rPr lang="en-US" sz="1800" dirty="0" err="1" smtClean="0"/>
              <a:t>WiFi</a:t>
            </a:r>
            <a:endParaRPr lang="en-US" sz="1800" dirty="0" smtClean="0"/>
          </a:p>
          <a:p>
            <a:pPr marL="800100" lvl="1" indent="-342900">
              <a:buFont typeface="Arial" panose="020B0604020202020204" pitchFamily="34" charset="0"/>
              <a:buChar char="•"/>
            </a:pPr>
            <a:r>
              <a:rPr lang="en-US" sz="1800" dirty="0" smtClean="0"/>
              <a:t>Current and future Wi-Fi use</a:t>
            </a:r>
          </a:p>
          <a:p>
            <a:pPr marL="342900" indent="-342900">
              <a:buFont typeface="+mj-lt"/>
              <a:buAutoNum type="arabicPeriod"/>
            </a:pPr>
            <a:endParaRPr lang="en-US" sz="1800" dirty="0"/>
          </a:p>
          <a:p>
            <a:pPr marL="342900" indent="-342900">
              <a:buFont typeface="+mj-lt"/>
              <a:buAutoNum type="arabicPeriod"/>
            </a:pPr>
            <a:r>
              <a:rPr lang="en-US" sz="1800" dirty="0"/>
              <a:t>Future studies in </a:t>
            </a:r>
            <a:r>
              <a:rPr lang="en-US" sz="1800" dirty="0" smtClean="0"/>
              <a:t>5GHz</a:t>
            </a:r>
          </a:p>
          <a:p>
            <a:pPr marL="342900" indent="-342900">
              <a:buFont typeface="+mj-lt"/>
              <a:buAutoNum type="arabicPeriod"/>
            </a:pPr>
            <a:endParaRPr lang="en-US" sz="1800" dirty="0" smtClean="0"/>
          </a:p>
          <a:p>
            <a:pPr marL="342900" indent="-342900">
              <a:buFont typeface="+mj-lt"/>
              <a:buAutoNum type="arabicPeriod"/>
            </a:pPr>
            <a:r>
              <a:rPr lang="en-US" sz="1800" dirty="0" smtClean="0"/>
              <a:t>IEEE 802, 5G </a:t>
            </a:r>
            <a:r>
              <a:rPr lang="en-US" sz="1800" dirty="0"/>
              <a:t>and above 6GHz </a:t>
            </a:r>
            <a:r>
              <a:rPr lang="en-US" sz="1800" dirty="0" smtClean="0"/>
              <a:t>use</a:t>
            </a:r>
          </a:p>
          <a:p>
            <a:pPr marL="342900" indent="-342900">
              <a:buFont typeface="+mj-lt"/>
              <a:buAutoNum type="arabicPeriod"/>
            </a:pPr>
            <a:endParaRPr lang="en-US" sz="1800" dirty="0"/>
          </a:p>
          <a:p>
            <a:pPr marL="342900" indent="-342900">
              <a:buFont typeface="+mj-lt"/>
              <a:buAutoNum type="arabicPeriod"/>
            </a:pPr>
            <a:r>
              <a:rPr lang="en-US" sz="1800" dirty="0" smtClean="0"/>
              <a:t>Conclusions and points for discussion</a:t>
            </a:r>
            <a:endParaRPr lang="en-US" sz="1800" dirty="0"/>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CONTENT </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27504782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664851-D36E-4DB8-9DC0-99EC97CB588C}" type="slidenum">
              <a:rPr lang="en-GB" altLang="en-US" smtClean="0">
                <a:solidFill>
                  <a:srgbClr val="FFFFFF"/>
                </a:solidFill>
              </a:rPr>
              <a:pPr/>
              <a:t>164</a:t>
            </a:fld>
            <a:endParaRPr lang="en-GB" altLang="en-US" dirty="0">
              <a:solidFill>
                <a:srgbClr val="FFFFFF"/>
              </a:solidFill>
            </a:endParaRPr>
          </a:p>
        </p:txBody>
      </p:sp>
      <p:grpSp>
        <p:nvGrpSpPr>
          <p:cNvPr id="13" name="Group 12"/>
          <p:cNvGrpSpPr/>
          <p:nvPr/>
        </p:nvGrpSpPr>
        <p:grpSpPr>
          <a:xfrm>
            <a:off x="370470" y="1881731"/>
            <a:ext cx="8590650" cy="3830608"/>
            <a:chOff x="507212" y="2341908"/>
            <a:chExt cx="8590650" cy="3830608"/>
          </a:xfrm>
        </p:grpSpPr>
        <p:sp>
          <p:nvSpPr>
            <p:cNvPr id="76" name="TextBox 75"/>
            <p:cNvSpPr txBox="1"/>
            <p:nvPr/>
          </p:nvSpPr>
          <p:spPr>
            <a:xfrm>
              <a:off x="846638" y="2512810"/>
              <a:ext cx="396262" cy="246221"/>
            </a:xfrm>
            <a:prstGeom prst="rect">
              <a:avLst/>
            </a:prstGeom>
            <a:noFill/>
          </p:spPr>
          <p:txBody>
            <a:bodyPr wrap="none" rtlCol="0">
              <a:spAutoFit/>
            </a:bodyPr>
            <a:lstStyle/>
            <a:p>
              <a:r>
                <a:rPr lang="en-GB" sz="1000" dirty="0" smtClean="0">
                  <a:solidFill>
                    <a:srgbClr val="642566"/>
                  </a:solidFill>
                </a:rPr>
                <a:t>700</a:t>
              </a:r>
            </a:p>
          </p:txBody>
        </p:sp>
        <p:sp>
          <p:nvSpPr>
            <p:cNvPr id="24" name="Rectangle 23"/>
            <p:cNvSpPr/>
            <p:nvPr/>
          </p:nvSpPr>
          <p:spPr bwMode="auto">
            <a:xfrm>
              <a:off x="2534857" y="2894265"/>
              <a:ext cx="49857" cy="1674453"/>
            </a:xfrm>
            <a:prstGeom prst="rect">
              <a:avLst/>
            </a:prstGeom>
            <a:solidFill>
              <a:srgbClr val="FFC00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a:solidFill>
                  <a:srgbClr val="642566"/>
                </a:solidFill>
              </a:endParaRPr>
            </a:p>
          </p:txBody>
        </p:sp>
        <p:sp>
          <p:nvSpPr>
            <p:cNvPr id="36" name="Rectangle 35"/>
            <p:cNvSpPr/>
            <p:nvPr/>
          </p:nvSpPr>
          <p:spPr bwMode="auto">
            <a:xfrm>
              <a:off x="7185242" y="2898241"/>
              <a:ext cx="496825" cy="1669774"/>
            </a:xfrm>
            <a:prstGeom prst="rect">
              <a:avLst/>
            </a:prstGeom>
            <a:pattFill prst="dkDnDiag">
              <a:fgClr>
                <a:srgbClr val="FFC000"/>
              </a:fgClr>
              <a:bgClr>
                <a:schemeClr val="bg1"/>
              </a:bgClr>
            </a:patt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77" name="Rectangle 76"/>
            <p:cNvSpPr/>
            <p:nvPr/>
          </p:nvSpPr>
          <p:spPr bwMode="auto">
            <a:xfrm>
              <a:off x="946059" y="2887847"/>
              <a:ext cx="64800" cy="1669774"/>
            </a:xfrm>
            <a:prstGeom prst="rect">
              <a:avLst/>
            </a:prstGeom>
            <a:solidFill>
              <a:srgbClr val="FFC00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78" name="Rectangle 77"/>
            <p:cNvSpPr/>
            <p:nvPr/>
          </p:nvSpPr>
          <p:spPr bwMode="auto">
            <a:xfrm>
              <a:off x="1057079" y="2887141"/>
              <a:ext cx="64800" cy="1669774"/>
            </a:xfrm>
            <a:prstGeom prst="rect">
              <a:avLst/>
            </a:prstGeom>
            <a:solidFill>
              <a:srgbClr val="FFC00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96" name="TextBox 95"/>
            <p:cNvSpPr txBox="1"/>
            <p:nvPr/>
          </p:nvSpPr>
          <p:spPr>
            <a:xfrm>
              <a:off x="7105766" y="2341908"/>
              <a:ext cx="1470126" cy="246221"/>
            </a:xfrm>
            <a:prstGeom prst="rect">
              <a:avLst/>
            </a:prstGeom>
            <a:noFill/>
          </p:spPr>
          <p:txBody>
            <a:bodyPr wrap="square" rtlCol="0">
              <a:spAutoFit/>
            </a:bodyPr>
            <a:lstStyle/>
            <a:p>
              <a:r>
                <a:rPr lang="en-GB" sz="1000" dirty="0" smtClean="0">
                  <a:solidFill>
                    <a:srgbClr val="642566"/>
                  </a:solidFill>
                </a:rPr>
                <a:t>&gt;3.6GHz (harmonised)</a:t>
              </a:r>
              <a:endParaRPr lang="en-GB" sz="1000" dirty="0">
                <a:solidFill>
                  <a:srgbClr val="642566"/>
                </a:solidFill>
              </a:endParaRPr>
            </a:p>
          </p:txBody>
        </p:sp>
        <p:sp>
          <p:nvSpPr>
            <p:cNvPr id="46" name="TextBox 45"/>
            <p:cNvSpPr txBox="1"/>
            <p:nvPr/>
          </p:nvSpPr>
          <p:spPr>
            <a:xfrm>
              <a:off x="507212" y="5710851"/>
              <a:ext cx="8590650" cy="461665"/>
            </a:xfrm>
            <a:prstGeom prst="rect">
              <a:avLst/>
            </a:prstGeom>
            <a:noFill/>
          </p:spPr>
          <p:txBody>
            <a:bodyPr wrap="square" rtlCol="0">
              <a:spAutoFit/>
            </a:bodyPr>
            <a:lstStyle/>
            <a:p>
              <a:r>
                <a:rPr lang="en-GB" b="1" dirty="0">
                  <a:solidFill>
                    <a:srgbClr val="FFC000"/>
                  </a:solidFill>
                </a:rPr>
                <a:t>2017-2022 </a:t>
              </a:r>
              <a:r>
                <a:rPr lang="en-GB" b="1" dirty="0">
                  <a:solidFill>
                    <a:srgbClr val="92D050"/>
                  </a:solidFill>
                </a:rPr>
                <a:t>	</a:t>
              </a:r>
              <a:r>
                <a:rPr lang="en-GB" sz="1400" b="1" dirty="0" smtClean="0">
                  <a:solidFill>
                    <a:srgbClr val="92D050"/>
                  </a:solidFill>
                </a:rPr>
                <a:t>      </a:t>
              </a:r>
              <a:r>
                <a:rPr lang="en-GB" sz="1400" dirty="0" smtClean="0">
                  <a:solidFill>
                    <a:srgbClr val="642566"/>
                  </a:solidFill>
                </a:rPr>
                <a:t>Addition </a:t>
              </a:r>
              <a:r>
                <a:rPr lang="en-GB" sz="1400" dirty="0">
                  <a:solidFill>
                    <a:srgbClr val="642566"/>
                  </a:solidFill>
                </a:rPr>
                <a:t>of 700 MHz, potentially 1427-1452 MHz, 3.6-3.8 GHz , 1492-1518 MHz</a:t>
              </a:r>
            </a:p>
          </p:txBody>
        </p:sp>
      </p:grpSp>
      <p:grpSp>
        <p:nvGrpSpPr>
          <p:cNvPr id="14" name="Group 13"/>
          <p:cNvGrpSpPr/>
          <p:nvPr/>
        </p:nvGrpSpPr>
        <p:grpSpPr>
          <a:xfrm>
            <a:off x="370471" y="2438064"/>
            <a:ext cx="8590650" cy="3826784"/>
            <a:chOff x="507213" y="2898241"/>
            <a:chExt cx="8590650" cy="3826784"/>
          </a:xfrm>
        </p:grpSpPr>
        <p:sp>
          <p:nvSpPr>
            <p:cNvPr id="38" name="Rectangle 37"/>
            <p:cNvSpPr/>
            <p:nvPr/>
          </p:nvSpPr>
          <p:spPr bwMode="auto">
            <a:xfrm>
              <a:off x="7682068" y="2898241"/>
              <a:ext cx="741382" cy="1669774"/>
            </a:xfrm>
            <a:prstGeom prst="rect">
              <a:avLst/>
            </a:prstGeom>
            <a:pattFill prst="wdDnDiag">
              <a:fgClr>
                <a:srgbClr val="FFFF00"/>
              </a:fgClr>
              <a:bgClr>
                <a:schemeClr val="bg1"/>
              </a:bgClr>
            </a:patt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47" name="TextBox 46"/>
            <p:cNvSpPr txBox="1"/>
            <p:nvPr/>
          </p:nvSpPr>
          <p:spPr>
            <a:xfrm>
              <a:off x="507213" y="6017139"/>
              <a:ext cx="8590650" cy="707886"/>
            </a:xfrm>
            <a:prstGeom prst="rect">
              <a:avLst/>
            </a:prstGeom>
            <a:noFill/>
            <a:ln w="3175">
              <a:noFill/>
            </a:ln>
          </p:spPr>
          <p:txBody>
            <a:bodyPr wrap="square" rtlCol="0">
              <a:spAutoFit/>
            </a:bodyPr>
            <a:lstStyle/>
            <a:p>
              <a:r>
                <a:rPr lang="en-GB" sz="2000" b="1" dirty="0">
                  <a:solidFill>
                    <a:srgbClr val="FFFF00"/>
                  </a:solidFill>
                </a:rPr>
                <a:t>&gt;</a:t>
              </a:r>
              <a:r>
                <a:rPr lang="en-GB" sz="2000" b="1" dirty="0">
                  <a:solidFill>
                    <a:srgbClr val="FFF200"/>
                  </a:solidFill>
                </a:rPr>
                <a:t>2022</a:t>
              </a:r>
              <a:r>
                <a:rPr lang="en-GB" sz="2000" b="1" dirty="0">
                  <a:solidFill>
                    <a:srgbClr val="FFFF00"/>
                  </a:solidFill>
                </a:rPr>
                <a:t> 	 </a:t>
              </a:r>
              <a:r>
                <a:rPr lang="en-GB" sz="2000" b="1" dirty="0" smtClean="0">
                  <a:solidFill>
                    <a:srgbClr val="FFFF00"/>
                  </a:solidFill>
                </a:rPr>
                <a:t>     </a:t>
              </a:r>
              <a:r>
                <a:rPr lang="en-GB" sz="2000" dirty="0" smtClean="0">
                  <a:solidFill>
                    <a:srgbClr val="642566"/>
                  </a:solidFill>
                </a:rPr>
                <a:t>More </a:t>
              </a:r>
              <a:r>
                <a:rPr lang="en-GB" sz="2000" dirty="0">
                  <a:solidFill>
                    <a:srgbClr val="642566"/>
                  </a:solidFill>
                </a:rPr>
                <a:t>uncertain potential addition of 3.8-4.2 </a:t>
              </a:r>
              <a:r>
                <a:rPr lang="en-GB" sz="2000" dirty="0" smtClean="0">
                  <a:solidFill>
                    <a:srgbClr val="642566"/>
                  </a:solidFill>
                </a:rPr>
                <a:t>GHz possibly tiered access ????</a:t>
              </a:r>
              <a:endParaRPr lang="en-GB" sz="2000" dirty="0">
                <a:solidFill>
                  <a:srgbClr val="642566"/>
                </a:solidFill>
              </a:endParaRPr>
            </a:p>
          </p:txBody>
        </p:sp>
      </p:grpSp>
      <p:grpSp>
        <p:nvGrpSpPr>
          <p:cNvPr id="7" name="Group 6"/>
          <p:cNvGrpSpPr/>
          <p:nvPr/>
        </p:nvGrpSpPr>
        <p:grpSpPr>
          <a:xfrm>
            <a:off x="374576" y="1985788"/>
            <a:ext cx="8292252" cy="3268699"/>
            <a:chOff x="511318" y="2445965"/>
            <a:chExt cx="8292252" cy="3268699"/>
          </a:xfrm>
        </p:grpSpPr>
        <p:sp>
          <p:nvSpPr>
            <p:cNvPr id="68" name="TextBox 67"/>
            <p:cNvSpPr txBox="1"/>
            <p:nvPr/>
          </p:nvSpPr>
          <p:spPr>
            <a:xfrm>
              <a:off x="2375445" y="2445965"/>
              <a:ext cx="617477" cy="246221"/>
            </a:xfrm>
            <a:prstGeom prst="rect">
              <a:avLst/>
            </a:prstGeom>
            <a:noFill/>
          </p:spPr>
          <p:txBody>
            <a:bodyPr wrap="none" rtlCol="0">
              <a:spAutoFit/>
            </a:bodyPr>
            <a:lstStyle/>
            <a:p>
              <a:r>
                <a:rPr lang="en-GB" sz="1000" dirty="0" smtClean="0">
                  <a:solidFill>
                    <a:srgbClr val="642566"/>
                  </a:solidFill>
                </a:rPr>
                <a:t>1.4GHz</a:t>
              </a:r>
              <a:endParaRPr lang="en-GB" sz="1000" dirty="0">
                <a:solidFill>
                  <a:srgbClr val="642566"/>
                </a:solidFill>
              </a:endParaRPr>
            </a:p>
          </p:txBody>
        </p:sp>
        <p:sp>
          <p:nvSpPr>
            <p:cNvPr id="30" name="Rectangle 29"/>
            <p:cNvSpPr/>
            <p:nvPr/>
          </p:nvSpPr>
          <p:spPr bwMode="auto">
            <a:xfrm>
              <a:off x="4441963" y="2893479"/>
              <a:ext cx="116982" cy="1669774"/>
            </a:xfrm>
            <a:prstGeom prst="rect">
              <a:avLst/>
            </a:prstGeom>
            <a:solidFill>
              <a:srgbClr val="92D05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32" name="Rectangle 31"/>
            <p:cNvSpPr/>
            <p:nvPr/>
          </p:nvSpPr>
          <p:spPr bwMode="auto">
            <a:xfrm>
              <a:off x="6740601" y="2898241"/>
              <a:ext cx="165922" cy="1669774"/>
            </a:xfrm>
            <a:prstGeom prst="rect">
              <a:avLst/>
            </a:prstGeom>
            <a:solidFill>
              <a:srgbClr val="92D05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67" name="Rectangle 66"/>
            <p:cNvSpPr/>
            <p:nvPr/>
          </p:nvSpPr>
          <p:spPr bwMode="auto">
            <a:xfrm>
              <a:off x="2584714" y="2894265"/>
              <a:ext cx="116982" cy="1669774"/>
            </a:xfrm>
            <a:prstGeom prst="rect">
              <a:avLst/>
            </a:prstGeom>
            <a:solidFill>
              <a:srgbClr val="92D05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93" name="TextBox 92"/>
            <p:cNvSpPr txBox="1"/>
            <p:nvPr/>
          </p:nvSpPr>
          <p:spPr>
            <a:xfrm>
              <a:off x="4242206" y="2453728"/>
              <a:ext cx="617477" cy="246221"/>
            </a:xfrm>
            <a:prstGeom prst="rect">
              <a:avLst/>
            </a:prstGeom>
            <a:noFill/>
          </p:spPr>
          <p:txBody>
            <a:bodyPr wrap="none" rtlCol="0">
              <a:spAutoFit/>
            </a:bodyPr>
            <a:lstStyle/>
            <a:p>
              <a:r>
                <a:rPr lang="en-GB" sz="1000" dirty="0" smtClean="0">
                  <a:solidFill>
                    <a:srgbClr val="642566"/>
                  </a:solidFill>
                </a:rPr>
                <a:t>2.3GHz</a:t>
              </a:r>
              <a:endParaRPr lang="en-GB" sz="1000" dirty="0">
                <a:solidFill>
                  <a:srgbClr val="642566"/>
                </a:solidFill>
              </a:endParaRPr>
            </a:p>
          </p:txBody>
        </p:sp>
        <p:sp>
          <p:nvSpPr>
            <p:cNvPr id="95" name="TextBox 94"/>
            <p:cNvSpPr txBox="1"/>
            <p:nvPr/>
          </p:nvSpPr>
          <p:spPr>
            <a:xfrm>
              <a:off x="6639462" y="2457774"/>
              <a:ext cx="617477" cy="246221"/>
            </a:xfrm>
            <a:prstGeom prst="rect">
              <a:avLst/>
            </a:prstGeom>
            <a:noFill/>
          </p:spPr>
          <p:txBody>
            <a:bodyPr wrap="none" rtlCol="0">
              <a:spAutoFit/>
            </a:bodyPr>
            <a:lstStyle/>
            <a:p>
              <a:r>
                <a:rPr lang="en-GB" sz="1000" dirty="0" smtClean="0">
                  <a:solidFill>
                    <a:srgbClr val="642566"/>
                  </a:solidFill>
                </a:rPr>
                <a:t>3.4GHz</a:t>
              </a:r>
              <a:endParaRPr lang="en-GB" sz="1000" dirty="0">
                <a:solidFill>
                  <a:srgbClr val="642566"/>
                </a:solidFill>
              </a:endParaRPr>
            </a:p>
          </p:txBody>
        </p:sp>
        <p:sp>
          <p:nvSpPr>
            <p:cNvPr id="3" name="TextBox 2"/>
            <p:cNvSpPr txBox="1"/>
            <p:nvPr/>
          </p:nvSpPr>
          <p:spPr>
            <a:xfrm>
              <a:off x="511318" y="5406887"/>
              <a:ext cx="8292252" cy="307777"/>
            </a:xfrm>
            <a:prstGeom prst="rect">
              <a:avLst/>
            </a:prstGeom>
            <a:noFill/>
          </p:spPr>
          <p:txBody>
            <a:bodyPr wrap="square" rtlCol="0">
              <a:spAutoFit/>
            </a:bodyPr>
            <a:lstStyle/>
            <a:p>
              <a:r>
                <a:rPr lang="en-GB" b="1" dirty="0">
                  <a:solidFill>
                    <a:srgbClr val="92D050"/>
                  </a:solidFill>
                </a:rPr>
                <a:t>2016 	   </a:t>
              </a:r>
              <a:r>
                <a:rPr lang="en-GB" b="1" dirty="0" smtClean="0">
                  <a:solidFill>
                    <a:srgbClr val="92D050"/>
                  </a:solidFill>
                </a:rPr>
                <a:t>   </a:t>
              </a:r>
              <a:r>
                <a:rPr lang="en-GB" dirty="0" smtClean="0">
                  <a:solidFill>
                    <a:srgbClr val="642566"/>
                  </a:solidFill>
                </a:rPr>
                <a:t>Addition </a:t>
              </a:r>
              <a:r>
                <a:rPr lang="en-GB" dirty="0">
                  <a:solidFill>
                    <a:srgbClr val="642566"/>
                  </a:solidFill>
                </a:rPr>
                <a:t>of 1452-1492 MHz, 2.3 GHz, 3.4 GHz</a:t>
              </a:r>
            </a:p>
          </p:txBody>
        </p:sp>
        <p:sp>
          <p:nvSpPr>
            <p:cNvPr id="84" name="Rectangle 83"/>
            <p:cNvSpPr/>
            <p:nvPr/>
          </p:nvSpPr>
          <p:spPr bwMode="auto">
            <a:xfrm>
              <a:off x="6951705" y="2896253"/>
              <a:ext cx="178474" cy="1669774"/>
            </a:xfrm>
            <a:prstGeom prst="rect">
              <a:avLst/>
            </a:prstGeom>
            <a:solidFill>
              <a:srgbClr val="92D05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grpSp>
      <p:grpSp>
        <p:nvGrpSpPr>
          <p:cNvPr id="6" name="Group 5"/>
          <p:cNvGrpSpPr/>
          <p:nvPr/>
        </p:nvGrpSpPr>
        <p:grpSpPr>
          <a:xfrm>
            <a:off x="384101" y="1715044"/>
            <a:ext cx="8292252" cy="3231666"/>
            <a:chOff x="520843" y="2175221"/>
            <a:chExt cx="8292252" cy="3231666"/>
          </a:xfrm>
        </p:grpSpPr>
        <p:sp>
          <p:nvSpPr>
            <p:cNvPr id="56" name="TextBox 55"/>
            <p:cNvSpPr txBox="1"/>
            <p:nvPr/>
          </p:nvSpPr>
          <p:spPr>
            <a:xfrm>
              <a:off x="3088086" y="2175221"/>
              <a:ext cx="466794" cy="246221"/>
            </a:xfrm>
            <a:prstGeom prst="rect">
              <a:avLst/>
            </a:prstGeom>
            <a:noFill/>
          </p:spPr>
          <p:txBody>
            <a:bodyPr wrap="none" rtlCol="0">
              <a:spAutoFit/>
            </a:bodyPr>
            <a:lstStyle/>
            <a:p>
              <a:r>
                <a:rPr lang="en-GB" sz="1000" dirty="0" smtClean="0">
                  <a:solidFill>
                    <a:srgbClr val="642566"/>
                  </a:solidFill>
                </a:rPr>
                <a:t>1800</a:t>
              </a:r>
              <a:endParaRPr lang="en-GB" sz="1000" dirty="0">
                <a:solidFill>
                  <a:srgbClr val="642566"/>
                </a:solidFill>
              </a:endParaRPr>
            </a:p>
          </p:txBody>
        </p:sp>
        <p:sp>
          <p:nvSpPr>
            <p:cNvPr id="57" name="TextBox 56"/>
            <p:cNvSpPr txBox="1"/>
            <p:nvPr/>
          </p:nvSpPr>
          <p:spPr>
            <a:xfrm>
              <a:off x="4710790" y="2299260"/>
              <a:ext cx="617477" cy="246221"/>
            </a:xfrm>
            <a:prstGeom prst="rect">
              <a:avLst/>
            </a:prstGeom>
            <a:noFill/>
          </p:spPr>
          <p:txBody>
            <a:bodyPr wrap="none" rtlCol="0">
              <a:spAutoFit/>
            </a:bodyPr>
            <a:lstStyle/>
            <a:p>
              <a:r>
                <a:rPr lang="en-GB" sz="1000" dirty="0" smtClean="0">
                  <a:solidFill>
                    <a:srgbClr val="642566"/>
                  </a:solidFill>
                </a:rPr>
                <a:t>2.6GHz</a:t>
              </a:r>
              <a:endParaRPr lang="en-GB" sz="1000" dirty="0">
                <a:solidFill>
                  <a:srgbClr val="642566"/>
                </a:solidFill>
              </a:endParaRPr>
            </a:p>
          </p:txBody>
        </p:sp>
        <p:sp>
          <p:nvSpPr>
            <p:cNvPr id="16" name="Rectangle 15"/>
            <p:cNvSpPr/>
            <p:nvPr/>
          </p:nvSpPr>
          <p:spPr bwMode="auto">
            <a:xfrm>
              <a:off x="1316459" y="2890127"/>
              <a:ext cx="75600" cy="1669774"/>
            </a:xfrm>
            <a:prstGeom prst="rect">
              <a:avLst/>
            </a:prstGeom>
            <a:solidFill>
              <a:srgbClr val="0070C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22" name="Rectangle 21"/>
            <p:cNvSpPr/>
            <p:nvPr/>
          </p:nvSpPr>
          <p:spPr bwMode="auto">
            <a:xfrm>
              <a:off x="3111004" y="2893479"/>
              <a:ext cx="163638" cy="1669774"/>
            </a:xfrm>
            <a:prstGeom prst="rect">
              <a:avLst/>
            </a:prstGeom>
            <a:solidFill>
              <a:srgbClr val="0070C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23" name="Rectangle 22"/>
            <p:cNvSpPr/>
            <p:nvPr/>
          </p:nvSpPr>
          <p:spPr bwMode="auto">
            <a:xfrm>
              <a:off x="3519810" y="2891098"/>
              <a:ext cx="143124" cy="1669774"/>
            </a:xfrm>
            <a:prstGeom prst="rect">
              <a:avLst/>
            </a:prstGeom>
            <a:solidFill>
              <a:srgbClr val="0070C0"/>
            </a:solidFill>
            <a:ln w="19050" cap="flat" cmpd="sng" algn="ctr">
              <a:noFill/>
              <a:prstDash val="solid"/>
              <a:round/>
              <a:headEnd type="none" w="med" len="med"/>
              <a:tailEnd type="triangle" w="lg" len="med"/>
            </a:ln>
            <a:effectLst/>
          </p:spPr>
          <p:txBody>
            <a:bodyPr vert="horz" wrap="non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28" name="Rectangle 27"/>
            <p:cNvSpPr/>
            <p:nvPr/>
          </p:nvSpPr>
          <p:spPr bwMode="auto">
            <a:xfrm>
              <a:off x="3958159" y="2893479"/>
              <a:ext cx="143124" cy="1669774"/>
            </a:xfrm>
            <a:prstGeom prst="rect">
              <a:avLst/>
            </a:prstGeom>
            <a:solidFill>
              <a:srgbClr val="0070C0"/>
            </a:solidFill>
            <a:ln w="19050" cap="flat" cmpd="sng" algn="ctr">
              <a:noFill/>
              <a:prstDash val="solid"/>
              <a:round/>
              <a:headEnd type="none" w="med" len="med"/>
              <a:tailEnd type="triangle" w="lg" len="med"/>
            </a:ln>
            <a:effectLst/>
          </p:spPr>
          <p:txBody>
            <a:bodyPr vert="horz" wrap="non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31" name="Rectangle 30"/>
            <p:cNvSpPr/>
            <p:nvPr/>
          </p:nvSpPr>
          <p:spPr bwMode="auto">
            <a:xfrm>
              <a:off x="4789365" y="2893479"/>
              <a:ext cx="415919" cy="1669774"/>
            </a:xfrm>
            <a:prstGeom prst="rect">
              <a:avLst/>
            </a:prstGeom>
            <a:solidFill>
              <a:srgbClr val="0070C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65" name="Rectangle 64"/>
            <p:cNvSpPr/>
            <p:nvPr/>
          </p:nvSpPr>
          <p:spPr bwMode="auto">
            <a:xfrm>
              <a:off x="3321336" y="2892773"/>
              <a:ext cx="163638" cy="1669774"/>
            </a:xfrm>
            <a:prstGeom prst="rect">
              <a:avLst/>
            </a:prstGeom>
            <a:solidFill>
              <a:srgbClr val="0070C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71" name="Rectangle 70"/>
            <p:cNvSpPr/>
            <p:nvPr/>
          </p:nvSpPr>
          <p:spPr bwMode="auto">
            <a:xfrm>
              <a:off x="1410927" y="2889421"/>
              <a:ext cx="75600" cy="1669774"/>
            </a:xfrm>
            <a:prstGeom prst="rect">
              <a:avLst/>
            </a:prstGeom>
            <a:solidFill>
              <a:srgbClr val="0070C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72" name="Rectangle 71"/>
            <p:cNvSpPr/>
            <p:nvPr/>
          </p:nvSpPr>
          <p:spPr bwMode="auto">
            <a:xfrm>
              <a:off x="1126171" y="2888715"/>
              <a:ext cx="78408" cy="1669774"/>
            </a:xfrm>
            <a:prstGeom prst="rect">
              <a:avLst/>
            </a:prstGeom>
            <a:solidFill>
              <a:srgbClr val="0070C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73" name="Rectangle 72"/>
            <p:cNvSpPr/>
            <p:nvPr/>
          </p:nvSpPr>
          <p:spPr bwMode="auto">
            <a:xfrm>
              <a:off x="1222379" y="2887141"/>
              <a:ext cx="64800" cy="1669774"/>
            </a:xfrm>
            <a:prstGeom prst="rect">
              <a:avLst/>
            </a:prstGeom>
            <a:solidFill>
              <a:srgbClr val="0070C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smtClean="0">
                <a:solidFill>
                  <a:srgbClr val="642566"/>
                </a:solidFill>
              </a:endParaRPr>
            </a:p>
          </p:txBody>
        </p:sp>
        <p:sp>
          <p:nvSpPr>
            <p:cNvPr id="90" name="TextBox 89"/>
            <p:cNvSpPr txBox="1"/>
            <p:nvPr/>
          </p:nvSpPr>
          <p:spPr>
            <a:xfrm>
              <a:off x="1039982" y="2341287"/>
              <a:ext cx="396262" cy="246221"/>
            </a:xfrm>
            <a:prstGeom prst="rect">
              <a:avLst/>
            </a:prstGeom>
            <a:noFill/>
          </p:spPr>
          <p:txBody>
            <a:bodyPr wrap="none" rtlCol="0">
              <a:spAutoFit/>
            </a:bodyPr>
            <a:lstStyle/>
            <a:p>
              <a:r>
                <a:rPr lang="en-GB" sz="1000" dirty="0">
                  <a:solidFill>
                    <a:srgbClr val="642566"/>
                  </a:solidFill>
                </a:rPr>
                <a:t>8</a:t>
              </a:r>
              <a:r>
                <a:rPr lang="en-GB" sz="1000" dirty="0" smtClean="0">
                  <a:solidFill>
                    <a:srgbClr val="642566"/>
                  </a:solidFill>
                </a:rPr>
                <a:t>00</a:t>
              </a:r>
            </a:p>
          </p:txBody>
        </p:sp>
        <p:sp>
          <p:nvSpPr>
            <p:cNvPr id="91" name="TextBox 90"/>
            <p:cNvSpPr txBox="1"/>
            <p:nvPr/>
          </p:nvSpPr>
          <p:spPr>
            <a:xfrm>
              <a:off x="1239023" y="2184539"/>
              <a:ext cx="396262" cy="246221"/>
            </a:xfrm>
            <a:prstGeom prst="rect">
              <a:avLst/>
            </a:prstGeom>
            <a:noFill/>
          </p:spPr>
          <p:txBody>
            <a:bodyPr wrap="none" rtlCol="0">
              <a:spAutoFit/>
            </a:bodyPr>
            <a:lstStyle/>
            <a:p>
              <a:r>
                <a:rPr lang="en-GB" sz="1000" dirty="0" smtClean="0">
                  <a:solidFill>
                    <a:srgbClr val="642566"/>
                  </a:solidFill>
                </a:rPr>
                <a:t>900</a:t>
              </a:r>
            </a:p>
          </p:txBody>
        </p:sp>
        <p:sp>
          <p:nvSpPr>
            <p:cNvPr id="92" name="TextBox 91"/>
            <p:cNvSpPr txBox="1"/>
            <p:nvPr/>
          </p:nvSpPr>
          <p:spPr>
            <a:xfrm>
              <a:off x="3589699" y="2217248"/>
              <a:ext cx="466794" cy="246221"/>
            </a:xfrm>
            <a:prstGeom prst="rect">
              <a:avLst/>
            </a:prstGeom>
            <a:noFill/>
          </p:spPr>
          <p:txBody>
            <a:bodyPr wrap="none" rtlCol="0">
              <a:spAutoFit/>
            </a:bodyPr>
            <a:lstStyle/>
            <a:p>
              <a:r>
                <a:rPr lang="en-GB" sz="1000" dirty="0" smtClean="0">
                  <a:solidFill>
                    <a:srgbClr val="642566"/>
                  </a:solidFill>
                </a:rPr>
                <a:t>2100</a:t>
              </a:r>
              <a:endParaRPr lang="en-GB" sz="1000" dirty="0">
                <a:solidFill>
                  <a:srgbClr val="642566"/>
                </a:solidFill>
              </a:endParaRPr>
            </a:p>
          </p:txBody>
        </p:sp>
        <p:sp>
          <p:nvSpPr>
            <p:cNvPr id="48" name="TextBox 47"/>
            <p:cNvSpPr txBox="1"/>
            <p:nvPr/>
          </p:nvSpPr>
          <p:spPr>
            <a:xfrm>
              <a:off x="520843" y="5099110"/>
              <a:ext cx="8292252" cy="307777"/>
            </a:xfrm>
            <a:prstGeom prst="rect">
              <a:avLst/>
            </a:prstGeom>
            <a:noFill/>
          </p:spPr>
          <p:txBody>
            <a:bodyPr wrap="square" rtlCol="0">
              <a:spAutoFit/>
            </a:bodyPr>
            <a:lstStyle/>
            <a:p>
              <a:r>
                <a:rPr lang="en-GB" b="1" dirty="0">
                  <a:solidFill>
                    <a:srgbClr val="0070C0"/>
                  </a:solidFill>
                </a:rPr>
                <a:t>Today   	  </a:t>
              </a:r>
              <a:r>
                <a:rPr lang="en-GB" b="1" dirty="0" smtClean="0">
                  <a:solidFill>
                    <a:srgbClr val="0070C0"/>
                  </a:solidFill>
                </a:rPr>
                <a:t>    </a:t>
              </a:r>
              <a:r>
                <a:rPr lang="en-GB" dirty="0" smtClean="0">
                  <a:solidFill>
                    <a:srgbClr val="642566"/>
                  </a:solidFill>
                </a:rPr>
                <a:t>Existing </a:t>
              </a:r>
              <a:r>
                <a:rPr lang="en-GB" dirty="0">
                  <a:solidFill>
                    <a:srgbClr val="642566"/>
                  </a:solidFill>
                </a:rPr>
                <a:t>mobile bands</a:t>
              </a:r>
              <a:endParaRPr lang="en-GB" sz="1600" dirty="0">
                <a:solidFill>
                  <a:srgbClr val="642566"/>
                </a:solidFill>
                <a:latin typeface="Arial Black" panose="020B0A04020102020204" pitchFamily="34" charset="0"/>
              </a:endParaRPr>
            </a:p>
          </p:txBody>
        </p:sp>
      </p:grpSp>
      <p:sp>
        <p:nvSpPr>
          <p:cNvPr id="49" name="TextBox 48"/>
          <p:cNvSpPr txBox="1"/>
          <p:nvPr/>
        </p:nvSpPr>
        <p:spPr>
          <a:xfrm>
            <a:off x="-49910" y="4300379"/>
            <a:ext cx="8340658" cy="338554"/>
          </a:xfrm>
          <a:prstGeom prst="rect">
            <a:avLst/>
          </a:prstGeom>
          <a:noFill/>
        </p:spPr>
        <p:txBody>
          <a:bodyPr wrap="square" rtlCol="0">
            <a:spAutoFit/>
          </a:bodyPr>
          <a:lstStyle/>
          <a:p>
            <a:r>
              <a:rPr lang="en-GB" sz="1600" dirty="0" smtClean="0">
                <a:solidFill>
                  <a:srgbClr val="642566"/>
                </a:solidFill>
                <a:latin typeface="Arial"/>
              </a:rPr>
              <a:t>                          Total </a:t>
            </a:r>
            <a:r>
              <a:rPr lang="en-GB" sz="1600" b="1" dirty="0" smtClean="0">
                <a:solidFill>
                  <a:srgbClr val="642566"/>
                </a:solidFill>
                <a:latin typeface="Arial"/>
              </a:rPr>
              <a:t>downlink (scenarios)</a:t>
            </a:r>
            <a:endParaRPr lang="en-GB" sz="1600" b="1" dirty="0">
              <a:solidFill>
                <a:srgbClr val="642566"/>
              </a:solidFill>
              <a:latin typeface="Arial"/>
            </a:endParaRPr>
          </a:p>
        </p:txBody>
      </p:sp>
      <p:sp>
        <p:nvSpPr>
          <p:cNvPr id="51" name="Rectangle 50"/>
          <p:cNvSpPr/>
          <p:nvPr/>
        </p:nvSpPr>
        <p:spPr bwMode="auto">
          <a:xfrm>
            <a:off x="2564954" y="2427670"/>
            <a:ext cx="49857" cy="1674453"/>
          </a:xfrm>
          <a:prstGeom prst="rect">
            <a:avLst/>
          </a:prstGeom>
          <a:solidFill>
            <a:srgbClr val="FFC000"/>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spAutoFit/>
          </a:bodyPr>
          <a:lstStyle/>
          <a:p>
            <a:endParaRPr lang="en-GB">
              <a:solidFill>
                <a:srgbClr val="642566"/>
              </a:solidFill>
            </a:endParaRPr>
          </a:p>
        </p:txBody>
      </p:sp>
      <p:sp>
        <p:nvSpPr>
          <p:cNvPr id="42" name="Title 1"/>
          <p:cNvSpPr txBox="1">
            <a:spLocks/>
          </p:cNvSpPr>
          <p:nvPr/>
        </p:nvSpPr>
        <p:spPr bwMode="auto">
          <a:xfrm>
            <a:off x="127001" y="1041400"/>
            <a:ext cx="69596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en-GB" kern="0" dirty="0" smtClean="0">
                <a:solidFill>
                  <a:srgbClr val="C00000"/>
                </a:solidFill>
              </a:rPr>
              <a:t>Licenced spectrum availability in UK/Europe</a:t>
            </a:r>
            <a:endParaRPr lang="en-GB" kern="0" dirty="0">
              <a:solidFill>
                <a:srgbClr val="C00000"/>
              </a:solidFill>
            </a:endParaRPr>
          </a:p>
        </p:txBody>
      </p:sp>
      <p:sp>
        <p:nvSpPr>
          <p:cNvPr id="43" name="Rectangle 42"/>
          <p:cNvSpPr/>
          <p:nvPr/>
        </p:nvSpPr>
        <p:spPr>
          <a:xfrm>
            <a:off x="1768294" y="147965"/>
            <a:ext cx="5426075" cy="307777"/>
          </a:xfrm>
          <a:prstGeom prst="rect">
            <a:avLst/>
          </a:prstGeom>
        </p:spPr>
        <p:txBody>
          <a:bodyPr wrap="square">
            <a:spAutoFit/>
          </a:bodyPr>
          <a:lstStyle/>
          <a:p>
            <a:r>
              <a:rPr lang="en-US" dirty="0" smtClean="0">
                <a:solidFill>
                  <a:schemeClr val="bg1"/>
                </a:solidFill>
              </a:rPr>
              <a:t>(2) Spectrum trends below 6GHz</a:t>
            </a:r>
            <a:endParaRPr lang="en-GB" dirty="0">
              <a:solidFill>
                <a:schemeClr val="bg1"/>
              </a:solidFill>
            </a:endParaRP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8/49 of 18-16-0016 by Andy Gowans (OFCOM)</a:t>
            </a:r>
          </a:p>
        </p:txBody>
      </p:sp>
      <p:sp>
        <p:nvSpPr>
          <p:cNvPr id="5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764972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165</a:t>
            </a:fld>
            <a:endParaRPr lang="en-GB"/>
          </a:p>
        </p:txBody>
      </p:sp>
      <p:sp>
        <p:nvSpPr>
          <p:cNvPr id="8" name="Title 1"/>
          <p:cNvSpPr>
            <a:spLocks noGrp="1"/>
          </p:cNvSpPr>
          <p:nvPr>
            <p:ph type="title" idx="4294967295"/>
          </p:nvPr>
        </p:nvSpPr>
        <p:spPr>
          <a:xfrm>
            <a:off x="0" y="685800"/>
            <a:ext cx="7772400" cy="1066800"/>
          </a:xfrm>
        </p:spPr>
        <p:txBody>
          <a:bodyPr/>
          <a:lstStyle/>
          <a:p>
            <a:r>
              <a:rPr lang="en-GB" dirty="0" smtClean="0">
                <a:solidFill>
                  <a:srgbClr val="C00000"/>
                </a:solidFill>
              </a:rPr>
              <a:t>LE (802.11/15/16) spectrum available in UK</a:t>
            </a:r>
            <a:endParaRPr lang="en-GB" dirty="0">
              <a:solidFill>
                <a:srgbClr val="C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10646130"/>
              </p:ext>
            </p:extLst>
          </p:nvPr>
        </p:nvGraphicFramePr>
        <p:xfrm>
          <a:off x="509586" y="1881287"/>
          <a:ext cx="7862400" cy="3994150"/>
        </p:xfrm>
        <a:graphic>
          <a:graphicData uri="http://schemas.openxmlformats.org/drawingml/2006/table">
            <a:tbl>
              <a:tblPr firstRow="1" bandRow="1">
                <a:tableStyleId>{5C22544A-7EE6-4342-B048-85BDC9FD1C3A}</a:tableStyleId>
              </a:tblPr>
              <a:tblGrid>
                <a:gridCol w="1260000"/>
                <a:gridCol w="1260000"/>
                <a:gridCol w="1260000"/>
                <a:gridCol w="1562400"/>
                <a:gridCol w="2520000"/>
              </a:tblGrid>
              <a:tr h="720000">
                <a:tc>
                  <a:txBody>
                    <a:bodyPr/>
                    <a:lstStyle/>
                    <a:p>
                      <a:pPr>
                        <a:spcAft>
                          <a:spcPts val="0"/>
                        </a:spcAft>
                      </a:pPr>
                      <a:r>
                        <a:rPr lang="en-GB" sz="1400" b="1" dirty="0" smtClean="0">
                          <a:effectLst/>
                          <a:latin typeface="+mj-lt"/>
                          <a:ea typeface="Times New Roman"/>
                        </a:rPr>
                        <a:t>Frequency</a:t>
                      </a:r>
                      <a:endParaRPr lang="en-GB" sz="1400" dirty="0">
                        <a:effectLst/>
                        <a:latin typeface="+mj-lt"/>
                        <a:ea typeface="Times New Roman"/>
                      </a:endParaRPr>
                    </a:p>
                  </a:txBody>
                  <a:tcPr marL="68580" marR="68580" marT="0" marB="0"/>
                </a:tc>
                <a:tc>
                  <a:txBody>
                    <a:bodyPr/>
                    <a:lstStyle/>
                    <a:p>
                      <a:pPr>
                        <a:spcAft>
                          <a:spcPts val="0"/>
                        </a:spcAft>
                      </a:pPr>
                      <a:r>
                        <a:rPr lang="en-GB" sz="1400" b="1">
                          <a:effectLst/>
                          <a:latin typeface="+mj-lt"/>
                          <a:ea typeface="Times New Roman"/>
                        </a:rPr>
                        <a:t>Bandwidth</a:t>
                      </a:r>
                      <a:endParaRPr lang="en-GB" sz="1400">
                        <a:effectLst/>
                        <a:latin typeface="+mj-lt"/>
                        <a:ea typeface="Times New Roman"/>
                      </a:endParaRPr>
                    </a:p>
                  </a:txBody>
                  <a:tcPr marL="68580" marR="68580" marT="0" marB="0"/>
                </a:tc>
                <a:tc>
                  <a:txBody>
                    <a:bodyPr/>
                    <a:lstStyle/>
                    <a:p>
                      <a:pPr>
                        <a:spcAft>
                          <a:spcPts val="0"/>
                        </a:spcAft>
                      </a:pPr>
                      <a:r>
                        <a:rPr lang="en-GB" sz="1400" b="1" dirty="0">
                          <a:effectLst/>
                          <a:latin typeface="+mj-lt"/>
                          <a:ea typeface="Times New Roman"/>
                        </a:rPr>
                        <a:t>UK status</a:t>
                      </a:r>
                      <a:endParaRPr lang="en-GB" sz="1400" dirty="0">
                        <a:effectLst/>
                        <a:latin typeface="+mj-lt"/>
                        <a:ea typeface="Times New Roman"/>
                      </a:endParaRPr>
                    </a:p>
                  </a:txBody>
                  <a:tcPr marL="68580" marR="68580" marT="0" marB="0"/>
                </a:tc>
                <a:tc>
                  <a:txBody>
                    <a:bodyPr/>
                    <a:lstStyle/>
                    <a:p>
                      <a:pPr>
                        <a:spcAft>
                          <a:spcPts val="0"/>
                        </a:spcAft>
                      </a:pPr>
                      <a:r>
                        <a:rPr lang="en-GB" sz="1400" b="1" dirty="0" smtClean="0">
                          <a:effectLst/>
                          <a:latin typeface="+mj-lt"/>
                          <a:ea typeface="Times New Roman"/>
                        </a:rPr>
                        <a:t>Indoor/Outdoor</a:t>
                      </a:r>
                      <a:endParaRPr lang="en-GB" sz="1400" dirty="0">
                        <a:effectLst/>
                        <a:latin typeface="+mj-lt"/>
                        <a:ea typeface="Times New Roman"/>
                      </a:endParaRPr>
                    </a:p>
                  </a:txBody>
                  <a:tcPr marL="68580" marR="68580" marT="0" marB="0"/>
                </a:tc>
                <a:tc>
                  <a:txBody>
                    <a:bodyPr/>
                    <a:lstStyle/>
                    <a:p>
                      <a:pPr>
                        <a:spcAft>
                          <a:spcPts val="0"/>
                        </a:spcAft>
                      </a:pPr>
                      <a:r>
                        <a:rPr lang="en-GB" sz="1400" b="1" dirty="0">
                          <a:effectLst/>
                          <a:latin typeface="+mj-lt"/>
                          <a:ea typeface="Times New Roman"/>
                        </a:rPr>
                        <a:t>Technical characteristics and capabilities</a:t>
                      </a:r>
                      <a:endParaRPr lang="en-GB" sz="1400" dirty="0">
                        <a:effectLst/>
                        <a:latin typeface="+mj-lt"/>
                        <a:ea typeface="Times New Roman"/>
                      </a:endParaRPr>
                    </a:p>
                  </a:txBody>
                  <a:tcPr marL="68580" marR="68580" marT="0" marB="0"/>
                </a:tc>
              </a:tr>
              <a:tr h="720000">
                <a:tc>
                  <a:txBody>
                    <a:bodyPr/>
                    <a:lstStyle/>
                    <a:p>
                      <a:pPr>
                        <a:spcAft>
                          <a:spcPts val="0"/>
                        </a:spcAft>
                      </a:pPr>
                      <a:r>
                        <a:rPr lang="en-GB" sz="1400" dirty="0">
                          <a:solidFill>
                            <a:schemeClr val="tx1"/>
                          </a:solidFill>
                          <a:effectLst/>
                          <a:latin typeface="+mj-lt"/>
                          <a:ea typeface="Times New Roman"/>
                        </a:rPr>
                        <a:t>2.4 – 2.4835  </a:t>
                      </a:r>
                      <a:r>
                        <a:rPr lang="en-GB" sz="1400" dirty="0" smtClean="0">
                          <a:solidFill>
                            <a:schemeClr val="tx1"/>
                          </a:solidFill>
                          <a:effectLst/>
                          <a:latin typeface="+mj-lt"/>
                          <a:ea typeface="Times New Roman"/>
                        </a:rPr>
                        <a:t>GHz</a:t>
                      </a:r>
                      <a:endParaRPr lang="en-GB" sz="1400" dirty="0">
                        <a:solidFill>
                          <a:schemeClr val="tx1"/>
                        </a:solidFill>
                        <a:effectLst/>
                        <a:latin typeface="+mj-lt"/>
                        <a:ea typeface="Times New Roman"/>
                      </a:endParaRPr>
                    </a:p>
                  </a:txBody>
                  <a:tcPr marL="68580" marR="68580" marT="0" marB="0"/>
                </a:tc>
                <a:tc>
                  <a:txBody>
                    <a:bodyPr/>
                    <a:lstStyle/>
                    <a:p>
                      <a:pPr>
                        <a:spcAft>
                          <a:spcPts val="0"/>
                        </a:spcAft>
                      </a:pPr>
                      <a:r>
                        <a:rPr lang="en-GB" sz="1400" dirty="0" smtClean="0">
                          <a:solidFill>
                            <a:schemeClr val="tx1"/>
                          </a:solidFill>
                          <a:effectLst/>
                          <a:latin typeface="+mj-lt"/>
                          <a:ea typeface="Times New Roman"/>
                        </a:rPr>
                        <a:t>83.5  </a:t>
                      </a:r>
                      <a:r>
                        <a:rPr lang="en-GB" sz="1400" dirty="0">
                          <a:solidFill>
                            <a:schemeClr val="tx1"/>
                          </a:solidFill>
                          <a:effectLst/>
                          <a:latin typeface="+mj-lt"/>
                          <a:ea typeface="Times New Roman"/>
                        </a:rPr>
                        <a:t>MHz</a:t>
                      </a:r>
                    </a:p>
                  </a:txBody>
                  <a:tcPr marL="68580" marR="68580" marT="0" marB="0"/>
                </a:tc>
                <a:tc>
                  <a:txBody>
                    <a:bodyPr/>
                    <a:lstStyle/>
                    <a:p>
                      <a:pPr>
                        <a:spcAft>
                          <a:spcPts val="0"/>
                        </a:spcAft>
                      </a:pPr>
                      <a:r>
                        <a:rPr lang="en-GB" sz="1400" kern="1200" dirty="0" smtClean="0">
                          <a:solidFill>
                            <a:schemeClr val="dk1"/>
                          </a:solidFill>
                          <a:effectLst/>
                          <a:latin typeface="+mn-lt"/>
                          <a:ea typeface="Times New Roman"/>
                          <a:cs typeface="+mn-cs"/>
                        </a:rPr>
                        <a:t>Licence </a:t>
                      </a:r>
                    </a:p>
                    <a:p>
                      <a:pPr>
                        <a:spcAft>
                          <a:spcPts val="0"/>
                        </a:spcAft>
                      </a:pPr>
                      <a:r>
                        <a:rPr lang="en-GB" sz="1400" kern="1200" dirty="0" smtClean="0">
                          <a:solidFill>
                            <a:schemeClr val="dk1"/>
                          </a:solidFill>
                          <a:effectLst/>
                          <a:latin typeface="+mn-lt"/>
                          <a:ea typeface="Times New Roman"/>
                          <a:cs typeface="+mn-cs"/>
                        </a:rPr>
                        <a:t>Exempt </a:t>
                      </a:r>
                      <a:endParaRPr lang="en-GB" sz="1400" kern="1200" dirty="0">
                        <a:solidFill>
                          <a:schemeClr val="dk1"/>
                        </a:solidFill>
                        <a:effectLst/>
                        <a:latin typeface="+mn-lt"/>
                        <a:ea typeface="Times New Roman"/>
                        <a:cs typeface="+mn-cs"/>
                      </a:endParaRPr>
                    </a:p>
                  </a:txBody>
                  <a:tcPr marL="68580" marR="68580" marT="0" marB="0"/>
                </a:tc>
                <a:tc>
                  <a:txBody>
                    <a:bodyPr/>
                    <a:lstStyle/>
                    <a:p>
                      <a:pPr>
                        <a:spcAft>
                          <a:spcPts val="0"/>
                        </a:spcAft>
                      </a:pPr>
                      <a:r>
                        <a:rPr lang="en-GB" sz="1400" dirty="0" smtClean="0">
                          <a:solidFill>
                            <a:schemeClr val="tx1"/>
                          </a:solidFill>
                          <a:effectLst/>
                          <a:latin typeface="+mj-lt"/>
                          <a:ea typeface="Times New Roman"/>
                        </a:rPr>
                        <a:t>Indoor</a:t>
                      </a:r>
                      <a:r>
                        <a:rPr lang="en-GB" sz="1400" baseline="0" dirty="0" smtClean="0">
                          <a:solidFill>
                            <a:schemeClr val="tx1"/>
                          </a:solidFill>
                          <a:effectLst/>
                          <a:latin typeface="+mj-lt"/>
                          <a:ea typeface="Times New Roman"/>
                        </a:rPr>
                        <a:t> and outdoor</a:t>
                      </a:r>
                      <a:endParaRPr lang="en-GB" sz="1400" dirty="0">
                        <a:solidFill>
                          <a:schemeClr val="tx1"/>
                        </a:solidFill>
                        <a:effectLst/>
                        <a:latin typeface="+mj-lt"/>
                        <a:ea typeface="Times New Roman"/>
                      </a:endParaRPr>
                    </a:p>
                  </a:txBody>
                  <a:tcPr marL="68580" marR="68580" marT="0" marB="0"/>
                </a:tc>
                <a:tc>
                  <a:txBody>
                    <a:bodyPr/>
                    <a:lstStyle/>
                    <a:p>
                      <a:pPr>
                        <a:spcAft>
                          <a:spcPts val="0"/>
                        </a:spcAft>
                      </a:pPr>
                      <a:r>
                        <a:rPr lang="en-GB" sz="1400" dirty="0" smtClean="0">
                          <a:solidFill>
                            <a:schemeClr val="tx1"/>
                          </a:solidFill>
                          <a:effectLst/>
                          <a:latin typeface="+mj-lt"/>
                          <a:ea typeface="Times New Roman"/>
                        </a:rPr>
                        <a:t>100mW EIRP limit</a:t>
                      </a:r>
                      <a:endParaRPr lang="en-GB" sz="1400" dirty="0">
                        <a:solidFill>
                          <a:schemeClr val="tx1"/>
                        </a:solidFill>
                        <a:effectLst/>
                        <a:latin typeface="+mj-lt"/>
                        <a:ea typeface="Times New Roman"/>
                      </a:endParaRPr>
                    </a:p>
                  </a:txBody>
                  <a:tcPr marL="68580" marR="68580" marT="0" marB="0"/>
                </a:tc>
              </a:tr>
              <a:tr h="720000">
                <a:tc>
                  <a:txBody>
                    <a:bodyPr/>
                    <a:lstStyle/>
                    <a:p>
                      <a:pPr>
                        <a:spcAft>
                          <a:spcPts val="0"/>
                        </a:spcAft>
                      </a:pPr>
                      <a:r>
                        <a:rPr lang="en-GB" sz="1400" dirty="0">
                          <a:solidFill>
                            <a:schemeClr val="tx1"/>
                          </a:solidFill>
                          <a:effectLst/>
                          <a:latin typeface="+mj-lt"/>
                          <a:ea typeface="Times New Roman"/>
                        </a:rPr>
                        <a:t>5.15-5.35 </a:t>
                      </a:r>
                      <a:r>
                        <a:rPr lang="en-GB" sz="1400" dirty="0" smtClean="0">
                          <a:solidFill>
                            <a:schemeClr val="tx1"/>
                          </a:solidFill>
                          <a:effectLst/>
                          <a:latin typeface="+mj-lt"/>
                          <a:ea typeface="Times New Roman"/>
                        </a:rPr>
                        <a:t>GHz</a:t>
                      </a:r>
                      <a:endParaRPr lang="en-GB" sz="1400" dirty="0">
                        <a:solidFill>
                          <a:schemeClr val="tx1"/>
                        </a:solidFill>
                        <a:effectLst/>
                        <a:latin typeface="+mj-lt"/>
                        <a:ea typeface="Times New Roman"/>
                      </a:endParaRPr>
                    </a:p>
                  </a:txBody>
                  <a:tcPr marL="68580" marR="68580" marT="0" marB="0"/>
                </a:tc>
                <a:tc>
                  <a:txBody>
                    <a:bodyPr/>
                    <a:lstStyle/>
                    <a:p>
                      <a:pPr>
                        <a:spcAft>
                          <a:spcPts val="0"/>
                        </a:spcAft>
                      </a:pPr>
                      <a:r>
                        <a:rPr lang="en-GB" sz="1400" dirty="0">
                          <a:solidFill>
                            <a:schemeClr val="tx1"/>
                          </a:solidFill>
                          <a:effectLst/>
                          <a:latin typeface="+mj-lt"/>
                          <a:ea typeface="Times New Roman"/>
                        </a:rPr>
                        <a:t>200 MHz</a:t>
                      </a:r>
                    </a:p>
                  </a:txBody>
                  <a:tcPr marL="68580" marR="68580" marT="0" marB="0"/>
                </a:tc>
                <a:tc>
                  <a:txBody>
                    <a:bodyPr/>
                    <a:lstStyle/>
                    <a:p>
                      <a:pPr>
                        <a:spcAft>
                          <a:spcPts val="0"/>
                        </a:spcAft>
                      </a:pPr>
                      <a:r>
                        <a:rPr lang="en-GB" sz="1400" kern="1200" dirty="0" smtClean="0">
                          <a:solidFill>
                            <a:schemeClr val="dk1"/>
                          </a:solidFill>
                          <a:effectLst/>
                          <a:latin typeface="+mn-lt"/>
                          <a:ea typeface="Times New Roman"/>
                          <a:cs typeface="+mn-cs"/>
                        </a:rPr>
                        <a:t>Licence </a:t>
                      </a:r>
                    </a:p>
                    <a:p>
                      <a:pPr>
                        <a:spcAft>
                          <a:spcPts val="0"/>
                        </a:spcAft>
                      </a:pPr>
                      <a:r>
                        <a:rPr lang="en-GB" sz="1400" kern="1200" dirty="0" smtClean="0">
                          <a:solidFill>
                            <a:schemeClr val="dk1"/>
                          </a:solidFill>
                          <a:effectLst/>
                          <a:latin typeface="+mn-lt"/>
                          <a:ea typeface="Times New Roman"/>
                          <a:cs typeface="+mn-cs"/>
                        </a:rPr>
                        <a:t>Exempt </a:t>
                      </a:r>
                      <a:endParaRPr lang="en-GB" sz="1400" kern="1200" dirty="0">
                        <a:solidFill>
                          <a:schemeClr val="dk1"/>
                        </a:solidFill>
                        <a:effectLst/>
                        <a:latin typeface="+mn-lt"/>
                        <a:ea typeface="Times New Roman"/>
                        <a:cs typeface="+mn-cs"/>
                      </a:endParaRPr>
                    </a:p>
                  </a:txBody>
                  <a:tcPr marL="68580" marR="68580" marT="0" marB="0"/>
                </a:tc>
                <a:tc>
                  <a:txBody>
                    <a:bodyPr/>
                    <a:lstStyle/>
                    <a:p>
                      <a:pPr>
                        <a:spcAft>
                          <a:spcPts val="0"/>
                        </a:spcAft>
                      </a:pPr>
                      <a:r>
                        <a:rPr lang="en-GB" sz="1400" dirty="0" smtClean="0">
                          <a:solidFill>
                            <a:schemeClr val="tx1"/>
                          </a:solidFill>
                          <a:effectLst/>
                          <a:latin typeface="+mj-lt"/>
                          <a:ea typeface="Times New Roman"/>
                        </a:rPr>
                        <a:t>Indoor</a:t>
                      </a:r>
                      <a:endParaRPr lang="en-GB" sz="1400" dirty="0">
                        <a:solidFill>
                          <a:schemeClr val="tx1"/>
                        </a:solidFill>
                        <a:effectLst/>
                        <a:latin typeface="+mj-lt"/>
                        <a:ea typeface="Times New Roman"/>
                      </a:endParaRPr>
                    </a:p>
                  </a:txBody>
                  <a:tcPr marL="68580" marR="68580" marT="0" marB="0"/>
                </a:tc>
                <a:tc>
                  <a:txBody>
                    <a:bodyPr/>
                    <a:lstStyle/>
                    <a:p>
                      <a:pPr>
                        <a:spcAft>
                          <a:spcPts val="0"/>
                        </a:spcAft>
                      </a:pPr>
                      <a:r>
                        <a:rPr lang="en-GB" sz="1400" dirty="0" smtClean="0">
                          <a:solidFill>
                            <a:schemeClr val="tx1"/>
                          </a:solidFill>
                          <a:effectLst/>
                          <a:latin typeface="+mj-lt"/>
                          <a:ea typeface="Times New Roman"/>
                        </a:rPr>
                        <a:t>200mW EIRP limit</a:t>
                      </a:r>
                    </a:p>
                    <a:p>
                      <a:pPr>
                        <a:spcAft>
                          <a:spcPts val="0"/>
                        </a:spcAft>
                      </a:pPr>
                      <a:r>
                        <a:rPr lang="en-GB" sz="1400" dirty="0" smtClean="0">
                          <a:solidFill>
                            <a:schemeClr val="tx1"/>
                          </a:solidFill>
                          <a:effectLst/>
                          <a:latin typeface="+mj-lt"/>
                          <a:ea typeface="Times New Roman"/>
                        </a:rPr>
                        <a:t>DFS</a:t>
                      </a:r>
                      <a:r>
                        <a:rPr lang="en-GB" sz="1400" baseline="0" dirty="0" smtClean="0">
                          <a:solidFill>
                            <a:schemeClr val="tx1"/>
                          </a:solidFill>
                          <a:effectLst/>
                          <a:latin typeface="+mj-lt"/>
                          <a:ea typeface="Times New Roman"/>
                        </a:rPr>
                        <a:t> and TPC required in the upper half</a:t>
                      </a:r>
                      <a:endParaRPr lang="en-GB" sz="1400" dirty="0" smtClean="0">
                        <a:solidFill>
                          <a:schemeClr val="tx1"/>
                        </a:solidFill>
                        <a:effectLst/>
                        <a:latin typeface="+mj-lt"/>
                        <a:ea typeface="Times New Roman"/>
                      </a:endParaRPr>
                    </a:p>
                  </a:txBody>
                  <a:tcPr marL="68580" marR="68580" marT="0" marB="0"/>
                </a:tc>
              </a:tr>
              <a:tr h="634000">
                <a:tc>
                  <a:txBody>
                    <a:bodyPr/>
                    <a:lstStyle/>
                    <a:p>
                      <a:pPr>
                        <a:spcAft>
                          <a:spcPts val="0"/>
                        </a:spcAft>
                      </a:pPr>
                      <a:r>
                        <a:rPr lang="en-GB" sz="1400" dirty="0" smtClean="0">
                          <a:effectLst/>
                          <a:latin typeface="+mj-lt"/>
                          <a:ea typeface="Times New Roman"/>
                        </a:rPr>
                        <a:t>5.470 </a:t>
                      </a:r>
                      <a:r>
                        <a:rPr lang="en-GB" sz="1400" dirty="0">
                          <a:effectLst/>
                          <a:latin typeface="+mj-lt"/>
                          <a:ea typeface="Times New Roman"/>
                        </a:rPr>
                        <a:t>– 5.725 GHz</a:t>
                      </a:r>
                    </a:p>
                  </a:txBody>
                  <a:tcPr marL="68580" marR="68580" marT="0" marB="0"/>
                </a:tc>
                <a:tc>
                  <a:txBody>
                    <a:bodyPr/>
                    <a:lstStyle/>
                    <a:p>
                      <a:pPr>
                        <a:spcAft>
                          <a:spcPts val="0"/>
                        </a:spcAft>
                      </a:pPr>
                      <a:r>
                        <a:rPr lang="en-GB" sz="1400" dirty="0" smtClean="0">
                          <a:effectLst/>
                          <a:latin typeface="+mj-lt"/>
                          <a:ea typeface="Times New Roman"/>
                        </a:rPr>
                        <a:t>255 MHz</a:t>
                      </a:r>
                      <a:endParaRPr lang="en-GB" sz="1400" dirty="0">
                        <a:effectLst/>
                        <a:latin typeface="+mj-lt"/>
                        <a:ea typeface="Times New Roman"/>
                      </a:endParaRPr>
                    </a:p>
                  </a:txBody>
                  <a:tcPr marL="68580" marR="68580" marT="0" marB="0"/>
                </a:tc>
                <a:tc>
                  <a:txBody>
                    <a:bodyPr/>
                    <a:lstStyle/>
                    <a:p>
                      <a:pPr>
                        <a:spcAft>
                          <a:spcPts val="0"/>
                        </a:spcAft>
                      </a:pPr>
                      <a:r>
                        <a:rPr lang="en-GB" sz="1400" kern="1200" dirty="0" smtClean="0">
                          <a:solidFill>
                            <a:schemeClr val="dk1"/>
                          </a:solidFill>
                          <a:effectLst/>
                          <a:latin typeface="+mn-lt"/>
                          <a:ea typeface="Times New Roman"/>
                          <a:cs typeface="+mn-cs"/>
                        </a:rPr>
                        <a:t>Licence </a:t>
                      </a:r>
                    </a:p>
                    <a:p>
                      <a:pPr>
                        <a:spcAft>
                          <a:spcPts val="0"/>
                        </a:spcAft>
                      </a:pPr>
                      <a:r>
                        <a:rPr lang="en-GB" sz="1400" kern="1200" dirty="0" smtClean="0">
                          <a:solidFill>
                            <a:schemeClr val="dk1"/>
                          </a:solidFill>
                          <a:effectLst/>
                          <a:latin typeface="+mn-lt"/>
                          <a:ea typeface="Times New Roman"/>
                          <a:cs typeface="+mn-cs"/>
                        </a:rPr>
                        <a:t>Exempt </a:t>
                      </a:r>
                      <a:endParaRPr lang="en-GB" sz="1400" kern="1200" dirty="0">
                        <a:solidFill>
                          <a:schemeClr val="dk1"/>
                        </a:solidFill>
                        <a:effectLst/>
                        <a:latin typeface="+mn-lt"/>
                        <a:ea typeface="Times New Roman"/>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Times New Roman"/>
                          <a:cs typeface="+mn-cs"/>
                        </a:rPr>
                        <a:t>Indoor/Outdoor</a:t>
                      </a:r>
                    </a:p>
                    <a:p>
                      <a:pPr>
                        <a:spcAft>
                          <a:spcPts val="0"/>
                        </a:spcAft>
                      </a:pPr>
                      <a:endParaRPr lang="en-GB" sz="1400" dirty="0">
                        <a:effectLst/>
                        <a:latin typeface="+mj-lt"/>
                        <a:ea typeface="Times New Roman"/>
                      </a:endParaRPr>
                    </a:p>
                  </a:txBody>
                  <a:tcPr marL="68580" marR="68580" marT="0" marB="0"/>
                </a:tc>
                <a:tc>
                  <a:txBody>
                    <a:bodyPr/>
                    <a:lstStyle/>
                    <a:p>
                      <a:pPr>
                        <a:spcAft>
                          <a:spcPts val="0"/>
                        </a:spcAft>
                      </a:pPr>
                      <a:r>
                        <a:rPr lang="en-GB" sz="1400" dirty="0" smtClean="0">
                          <a:effectLst/>
                          <a:latin typeface="+mj-lt"/>
                          <a:ea typeface="Times New Roman"/>
                        </a:rPr>
                        <a:t>1W EIRP limit</a:t>
                      </a:r>
                    </a:p>
                    <a:p>
                      <a:pPr>
                        <a:spcAft>
                          <a:spcPts val="0"/>
                        </a:spcAft>
                      </a:pPr>
                      <a:r>
                        <a:rPr lang="en-GB" sz="1400" kern="1200" dirty="0" smtClean="0">
                          <a:solidFill>
                            <a:schemeClr val="dk1"/>
                          </a:solidFill>
                          <a:effectLst/>
                          <a:latin typeface="+mn-lt"/>
                          <a:ea typeface="Times New Roman"/>
                          <a:cs typeface="+mn-cs"/>
                        </a:rPr>
                        <a:t>DFS and TPC required</a:t>
                      </a:r>
                    </a:p>
                    <a:p>
                      <a:pPr>
                        <a:spcAft>
                          <a:spcPts val="0"/>
                        </a:spcAft>
                      </a:pPr>
                      <a:endParaRPr lang="en-GB" sz="1400" kern="1200" dirty="0" smtClean="0">
                        <a:solidFill>
                          <a:schemeClr val="dk1"/>
                        </a:solidFill>
                        <a:effectLst/>
                        <a:latin typeface="+mn-lt"/>
                        <a:ea typeface="Times New Roman"/>
                        <a:cs typeface="+mn-cs"/>
                      </a:endParaRPr>
                    </a:p>
                  </a:txBody>
                  <a:tcPr marL="68580" marR="68580" marT="0" marB="0"/>
                </a:tc>
              </a:tr>
              <a:tr h="632095">
                <a:tc>
                  <a:txBody>
                    <a:bodyPr/>
                    <a:lstStyle/>
                    <a:p>
                      <a:pPr>
                        <a:spcAft>
                          <a:spcPts val="0"/>
                        </a:spcAft>
                      </a:pPr>
                      <a:r>
                        <a:rPr lang="en-GB" sz="1400" dirty="0" smtClean="0">
                          <a:effectLst/>
                          <a:latin typeface="+mj-lt"/>
                          <a:ea typeface="Times New Roman"/>
                        </a:rPr>
                        <a:t>5.825 – 5.875 GHz *</a:t>
                      </a:r>
                      <a:endParaRPr lang="en-GB" sz="1400" dirty="0">
                        <a:effectLst/>
                        <a:latin typeface="+mj-lt"/>
                        <a:ea typeface="Times New Roman"/>
                      </a:endParaRPr>
                    </a:p>
                  </a:txBody>
                  <a:tcPr marL="68580" marR="68580" marT="0" marB="0">
                    <a:solidFill>
                      <a:srgbClr val="FF9933"/>
                    </a:solidFill>
                  </a:tcPr>
                </a:tc>
                <a:tc>
                  <a:txBody>
                    <a:bodyPr/>
                    <a:lstStyle/>
                    <a:p>
                      <a:pPr>
                        <a:spcAft>
                          <a:spcPts val="0"/>
                        </a:spcAft>
                      </a:pPr>
                      <a:r>
                        <a:rPr lang="en-GB" sz="1400" dirty="0" smtClean="0">
                          <a:effectLst/>
                          <a:latin typeface="+mj-lt"/>
                          <a:ea typeface="Times New Roman"/>
                        </a:rPr>
                        <a:t>150 MHz </a:t>
                      </a:r>
                      <a:endParaRPr lang="en-GB" sz="1400" dirty="0">
                        <a:effectLst/>
                        <a:latin typeface="+mj-lt"/>
                        <a:ea typeface="Times New Roman"/>
                      </a:endParaRPr>
                    </a:p>
                  </a:txBody>
                  <a:tcPr marL="68580" marR="68580" marT="0" marB="0">
                    <a:solidFill>
                      <a:srgbClr val="FF9933"/>
                    </a:solidFill>
                  </a:tcPr>
                </a:tc>
                <a:tc>
                  <a:txBody>
                    <a:bodyPr/>
                    <a:lstStyle/>
                    <a:p>
                      <a:pPr>
                        <a:spcAft>
                          <a:spcPts val="0"/>
                        </a:spcAft>
                      </a:pPr>
                      <a:r>
                        <a:rPr lang="en-GB" sz="1400" dirty="0" smtClean="0">
                          <a:effectLst/>
                          <a:latin typeface="+mj-lt"/>
                          <a:ea typeface="Times New Roman"/>
                        </a:rPr>
                        <a:t>Licence </a:t>
                      </a:r>
                    </a:p>
                    <a:p>
                      <a:pPr>
                        <a:spcAft>
                          <a:spcPts val="0"/>
                        </a:spcAft>
                      </a:pPr>
                      <a:r>
                        <a:rPr lang="en-GB" sz="1400" dirty="0" smtClean="0">
                          <a:effectLst/>
                          <a:latin typeface="+mj-lt"/>
                          <a:ea typeface="Times New Roman"/>
                        </a:rPr>
                        <a:t>Exempt </a:t>
                      </a:r>
                      <a:endParaRPr lang="en-GB" sz="1400" dirty="0">
                        <a:effectLst/>
                        <a:latin typeface="+mj-lt"/>
                        <a:ea typeface="Times New Roman"/>
                      </a:endParaRPr>
                    </a:p>
                  </a:txBody>
                  <a:tcPr marL="68580" marR="68580" marT="0" marB="0">
                    <a:solidFill>
                      <a:srgbClr val="FF99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Times New Roman"/>
                          <a:cs typeface="+mn-cs"/>
                        </a:rPr>
                        <a:t>Indoor/Outdoor</a:t>
                      </a:r>
                    </a:p>
                    <a:p>
                      <a:pPr>
                        <a:spcAft>
                          <a:spcPts val="0"/>
                        </a:spcAft>
                      </a:pPr>
                      <a:endParaRPr lang="en-GB" sz="1400" kern="1200" dirty="0">
                        <a:solidFill>
                          <a:schemeClr val="dk1"/>
                        </a:solidFill>
                        <a:effectLst/>
                        <a:latin typeface="+mn-lt"/>
                        <a:ea typeface="Times New Roman"/>
                        <a:cs typeface="+mn-cs"/>
                      </a:endParaRPr>
                    </a:p>
                  </a:txBody>
                  <a:tcPr marL="68580" marR="68580" marT="0" marB="0">
                    <a:solidFill>
                      <a:srgbClr val="FF9933"/>
                    </a:solidFill>
                  </a:tcPr>
                </a:tc>
                <a:tc>
                  <a:txBody>
                    <a:bodyPr/>
                    <a:lstStyle/>
                    <a:p>
                      <a:pPr>
                        <a:spcAft>
                          <a:spcPts val="0"/>
                        </a:spcAft>
                      </a:pPr>
                      <a:r>
                        <a:rPr lang="en-GB" sz="1400" kern="1200" dirty="0" smtClean="0">
                          <a:solidFill>
                            <a:schemeClr val="dk1"/>
                          </a:solidFill>
                          <a:effectLst/>
                          <a:latin typeface="+mn-lt"/>
                          <a:ea typeface="Times New Roman"/>
                          <a:cs typeface="+mn-cs"/>
                        </a:rPr>
                        <a:t>25mW EIRP</a:t>
                      </a:r>
                      <a:r>
                        <a:rPr lang="en-GB" sz="1400" kern="1200" baseline="0" dirty="0" smtClean="0">
                          <a:solidFill>
                            <a:schemeClr val="dk1"/>
                          </a:solidFill>
                          <a:effectLst/>
                          <a:latin typeface="+mn-lt"/>
                          <a:ea typeface="Times New Roman"/>
                          <a:cs typeface="+mn-cs"/>
                        </a:rPr>
                        <a:t> limit </a:t>
                      </a:r>
                    </a:p>
                    <a:p>
                      <a:pPr>
                        <a:spcAft>
                          <a:spcPts val="0"/>
                        </a:spcAft>
                      </a:pPr>
                      <a:r>
                        <a:rPr lang="en-GB" sz="1400" kern="1200" baseline="0" dirty="0" smtClean="0">
                          <a:solidFill>
                            <a:schemeClr val="dk1"/>
                          </a:solidFill>
                          <a:effectLst/>
                          <a:latin typeface="+mn-lt"/>
                          <a:ea typeface="Times New Roman"/>
                          <a:cs typeface="+mn-cs"/>
                        </a:rPr>
                        <a:t>No DFS or TPC required </a:t>
                      </a:r>
                      <a:endParaRPr lang="en-GB" sz="1400" kern="1200" dirty="0" smtClean="0">
                        <a:solidFill>
                          <a:schemeClr val="dk1"/>
                        </a:solidFill>
                        <a:effectLst/>
                        <a:latin typeface="+mn-lt"/>
                        <a:ea typeface="Times New Roman"/>
                        <a:cs typeface="+mn-cs"/>
                      </a:endParaRPr>
                    </a:p>
                  </a:txBody>
                  <a:tcPr marL="68580" marR="68580" marT="0" marB="0">
                    <a:solidFill>
                      <a:srgbClr val="FF9933"/>
                    </a:solidFill>
                  </a:tcPr>
                </a:tc>
              </a:tr>
              <a:tr h="561975">
                <a:tc>
                  <a:txBody>
                    <a:bodyPr/>
                    <a:lstStyle/>
                    <a:p>
                      <a:pPr>
                        <a:spcAft>
                          <a:spcPts val="0"/>
                        </a:spcAft>
                      </a:pPr>
                      <a:r>
                        <a:rPr lang="en-GB" sz="1400" strike="noStrike" dirty="0" smtClean="0">
                          <a:effectLst/>
                          <a:latin typeface="+mj-lt"/>
                          <a:ea typeface="Times New Roman"/>
                        </a:rPr>
                        <a:t>5.725 – 5850 GHz +</a:t>
                      </a:r>
                      <a:endParaRPr lang="en-GB" sz="1400" strike="noStrike" dirty="0">
                        <a:effectLst/>
                        <a:latin typeface="+mj-lt"/>
                        <a:ea typeface="Times New Roman"/>
                      </a:endParaRPr>
                    </a:p>
                  </a:txBody>
                  <a:tcPr marL="68580" marR="68580" marT="0" marB="0">
                    <a:solidFill>
                      <a:srgbClr val="FF9933"/>
                    </a:solidFill>
                  </a:tcPr>
                </a:tc>
                <a:tc>
                  <a:txBody>
                    <a:bodyPr/>
                    <a:lstStyle/>
                    <a:p>
                      <a:pPr>
                        <a:spcAft>
                          <a:spcPts val="0"/>
                        </a:spcAft>
                      </a:pPr>
                      <a:r>
                        <a:rPr lang="en-GB" sz="1400" strike="noStrike" dirty="0" smtClean="0">
                          <a:effectLst/>
                          <a:latin typeface="+mj-lt"/>
                          <a:ea typeface="Times New Roman"/>
                        </a:rPr>
                        <a:t>105 MHz</a:t>
                      </a:r>
                      <a:endParaRPr lang="en-GB" sz="1400" strike="noStrike" dirty="0">
                        <a:effectLst/>
                        <a:latin typeface="+mj-lt"/>
                        <a:ea typeface="Times New Roman"/>
                      </a:endParaRPr>
                    </a:p>
                  </a:txBody>
                  <a:tcPr marL="68580" marR="68580" marT="0" marB="0">
                    <a:solidFill>
                      <a:srgbClr val="FF9933"/>
                    </a:solidFill>
                  </a:tcPr>
                </a:tc>
                <a:tc>
                  <a:txBody>
                    <a:bodyPr/>
                    <a:lstStyle/>
                    <a:p>
                      <a:pPr>
                        <a:spcAft>
                          <a:spcPts val="0"/>
                        </a:spcAft>
                      </a:pPr>
                      <a:r>
                        <a:rPr lang="en-GB" sz="1400" strike="noStrike" dirty="0" smtClean="0">
                          <a:effectLst/>
                          <a:latin typeface="+mj-lt"/>
                          <a:ea typeface="Times New Roman"/>
                        </a:rPr>
                        <a:t>Light licensed</a:t>
                      </a:r>
                    </a:p>
                    <a:p>
                      <a:pPr>
                        <a:spcAft>
                          <a:spcPts val="0"/>
                        </a:spcAft>
                      </a:pPr>
                      <a:r>
                        <a:rPr lang="en-GB" sz="1400" strike="noStrike" dirty="0" smtClean="0">
                          <a:effectLst/>
                          <a:latin typeface="+mj-lt"/>
                          <a:ea typeface="Times New Roman"/>
                        </a:rPr>
                        <a:t>FWA use only</a:t>
                      </a:r>
                      <a:endParaRPr lang="en-GB" sz="1400" strike="noStrike" dirty="0">
                        <a:effectLst/>
                        <a:latin typeface="+mj-lt"/>
                        <a:ea typeface="Times New Roman"/>
                      </a:endParaRPr>
                    </a:p>
                  </a:txBody>
                  <a:tcPr marL="68580" marR="68580" marT="0" marB="0">
                    <a:solidFill>
                      <a:srgbClr val="FF9933"/>
                    </a:solidFill>
                  </a:tcPr>
                </a:tc>
                <a:tc>
                  <a:txBody>
                    <a:bodyPr/>
                    <a:lstStyle/>
                    <a:p>
                      <a:pPr>
                        <a:spcAft>
                          <a:spcPts val="0"/>
                        </a:spcAft>
                      </a:pPr>
                      <a:r>
                        <a:rPr lang="en-GB" sz="1400" strike="noStrike" dirty="0" smtClean="0">
                          <a:effectLst/>
                          <a:latin typeface="+mj-lt"/>
                          <a:ea typeface="Times New Roman"/>
                        </a:rPr>
                        <a:t>Outdoor</a:t>
                      </a:r>
                      <a:endParaRPr lang="en-GB" sz="1400" strike="noStrike" dirty="0">
                        <a:effectLst/>
                        <a:latin typeface="+mj-lt"/>
                        <a:ea typeface="Times New Roman"/>
                      </a:endParaRPr>
                    </a:p>
                  </a:txBody>
                  <a:tcPr marL="68580" marR="68580" marT="0" marB="0">
                    <a:solidFill>
                      <a:srgbClr val="FF9933"/>
                    </a:solidFill>
                  </a:tcPr>
                </a:tc>
                <a:tc>
                  <a:txBody>
                    <a:bodyPr/>
                    <a:lstStyle/>
                    <a:p>
                      <a:pPr>
                        <a:spcAft>
                          <a:spcPts val="0"/>
                        </a:spcAft>
                      </a:pPr>
                      <a:r>
                        <a:rPr lang="en-GB" sz="1400" strike="noStrike" kern="1200" dirty="0" smtClean="0">
                          <a:solidFill>
                            <a:schemeClr val="dk1"/>
                          </a:solidFill>
                          <a:effectLst/>
                          <a:latin typeface="+mn-lt"/>
                          <a:ea typeface="Times New Roman"/>
                          <a:cs typeface="+mn-cs"/>
                        </a:rPr>
                        <a:t>4W EIRP limit</a:t>
                      </a:r>
                    </a:p>
                    <a:p>
                      <a:pPr>
                        <a:spcAft>
                          <a:spcPts val="0"/>
                        </a:spcAft>
                      </a:pPr>
                      <a:r>
                        <a:rPr lang="en-GB" sz="1400" strike="noStrike" kern="1200" dirty="0" smtClean="0">
                          <a:solidFill>
                            <a:schemeClr val="dk1"/>
                          </a:solidFill>
                          <a:effectLst/>
                          <a:latin typeface="+mn-lt"/>
                          <a:ea typeface="Times New Roman"/>
                          <a:cs typeface="+mn-cs"/>
                        </a:rPr>
                        <a:t>DFS and TPC required</a:t>
                      </a:r>
                    </a:p>
                  </a:txBody>
                  <a:tcPr marL="68580" marR="68580" marT="0" marB="0">
                    <a:solidFill>
                      <a:srgbClr val="FF9933"/>
                    </a:solidFill>
                  </a:tcPr>
                </a:tc>
              </a:tr>
            </a:tbl>
          </a:graphicData>
        </a:graphic>
      </p:graphicFrame>
      <p:sp>
        <p:nvSpPr>
          <p:cNvPr id="2" name="Rectangle 1"/>
          <p:cNvSpPr/>
          <p:nvPr/>
        </p:nvSpPr>
        <p:spPr>
          <a:xfrm>
            <a:off x="509586" y="5875437"/>
            <a:ext cx="4487126" cy="523220"/>
          </a:xfrm>
          <a:prstGeom prst="rect">
            <a:avLst/>
          </a:prstGeom>
        </p:spPr>
        <p:txBody>
          <a:bodyPr wrap="none">
            <a:spAutoFit/>
          </a:bodyPr>
          <a:lstStyle/>
          <a:p>
            <a:r>
              <a:rPr lang="en-GB" dirty="0" smtClean="0"/>
              <a:t>*  Note</a:t>
            </a:r>
            <a:r>
              <a:rPr lang="en-GB" dirty="0"/>
              <a:t>: </a:t>
            </a:r>
            <a:r>
              <a:rPr lang="en-GB" dirty="0" smtClean="0"/>
              <a:t>This is a generic SRD regulation not RLAN </a:t>
            </a:r>
          </a:p>
          <a:p>
            <a:r>
              <a:rPr lang="en-GB" dirty="0" smtClean="0"/>
              <a:t>+ Note: Not to use 20MHz between 5795 – 5815 MHz </a:t>
            </a:r>
            <a:endParaRPr lang="en-GB" dirty="0"/>
          </a:p>
        </p:txBody>
      </p:sp>
      <p:sp>
        <p:nvSpPr>
          <p:cNvPr id="3" name="Rectangle 2"/>
          <p:cNvSpPr/>
          <p:nvPr/>
        </p:nvSpPr>
        <p:spPr>
          <a:xfrm>
            <a:off x="1581149" y="157660"/>
            <a:ext cx="5724525" cy="307777"/>
          </a:xfrm>
          <a:prstGeom prst="rect">
            <a:avLst/>
          </a:prstGeom>
        </p:spPr>
        <p:txBody>
          <a:bodyPr wrap="square">
            <a:spAutoFit/>
          </a:bodyPr>
          <a:lstStyle/>
          <a:p>
            <a:r>
              <a:rPr lang="en-US" dirty="0">
                <a:solidFill>
                  <a:schemeClr val="bg1"/>
                </a:solidFill>
              </a:rPr>
              <a:t>(2) Spectrum trends below 6GHz</a:t>
            </a:r>
            <a:endParaRPr lang="en-GB" dirty="0">
              <a:solidFill>
                <a:schemeClr val="bg1"/>
              </a:solidFill>
            </a:endParaRP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9/49 of 18-16-0016 by Andy Gowans (OFCOM)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97143608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2449A1-F771-4069-85DC-1A9EBBF6664A}" type="slidenum">
              <a:rPr lang="en-GB" smtClean="0"/>
              <a:pPr>
                <a:defRPr/>
              </a:pPr>
              <a:t>166</a:t>
            </a:fld>
            <a:endParaRPr lang="en-GB"/>
          </a:p>
        </p:txBody>
      </p:sp>
      <p:sp>
        <p:nvSpPr>
          <p:cNvPr id="2" name="Title 1"/>
          <p:cNvSpPr>
            <a:spLocks noGrp="1"/>
          </p:cNvSpPr>
          <p:nvPr>
            <p:ph type="title" idx="4294967295"/>
          </p:nvPr>
        </p:nvSpPr>
        <p:spPr>
          <a:xfrm>
            <a:off x="0" y="685800"/>
            <a:ext cx="7772400" cy="1066800"/>
          </a:xfrm>
        </p:spPr>
        <p:txBody>
          <a:bodyPr/>
          <a:lstStyle/>
          <a:p>
            <a:r>
              <a:rPr lang="en-GB" dirty="0" smtClean="0">
                <a:solidFill>
                  <a:srgbClr val="C00000"/>
                </a:solidFill>
              </a:rPr>
              <a:t>In 2014 Wi-Fi traffic was 16 times cellular one</a:t>
            </a:r>
            <a:endParaRPr lang="en-GB" dirty="0">
              <a:solidFill>
                <a:srgbClr val="C00000"/>
              </a:solidFill>
            </a:endParaRPr>
          </a:p>
        </p:txBody>
      </p:sp>
      <p:graphicFrame>
        <p:nvGraphicFramePr>
          <p:cNvPr id="3" name="Chart 2"/>
          <p:cNvGraphicFramePr/>
          <p:nvPr>
            <p:extLst/>
          </p:nvPr>
        </p:nvGraphicFramePr>
        <p:xfrm>
          <a:off x="506931" y="2081276"/>
          <a:ext cx="8637069" cy="3834934"/>
        </p:xfrm>
        <a:graphic>
          <a:graphicData uri="http://schemas.openxmlformats.org/drawingml/2006/chart">
            <c:chart xmlns:c="http://schemas.openxmlformats.org/drawingml/2006/chart" xmlns:r="http://schemas.openxmlformats.org/officeDocument/2006/relationships" r:id="rId3"/>
          </a:graphicData>
        </a:graphic>
      </p:graphicFrame>
      <p:sp>
        <p:nvSpPr>
          <p:cNvPr id="13" name="XAxis"/>
          <p:cNvSpPr txBox="1">
            <a:spLocks/>
          </p:cNvSpPr>
          <p:nvPr/>
        </p:nvSpPr>
        <p:spPr>
          <a:xfrm>
            <a:off x="7608" y="1859254"/>
            <a:ext cx="8244000" cy="215444"/>
          </a:xfrm>
          <a:prstGeom prst="rect">
            <a:avLst/>
          </a:prstGeom>
        </p:spPr>
        <p:txBody>
          <a:bodyPr/>
          <a:lstStyle>
            <a:lvl1pPr marL="273050" indent="-273050" algn="l" rtl="0" eaLnBrk="1" fontAlgn="base" hangingPunct="1">
              <a:spcBef>
                <a:spcPct val="0"/>
              </a:spcBef>
              <a:spcAft>
                <a:spcPct val="0"/>
              </a:spcAft>
              <a:buChar char="•"/>
              <a:defRPr sz="1600">
                <a:solidFill>
                  <a:schemeClr val="tx1"/>
                </a:solidFill>
                <a:latin typeface="+mn-lt"/>
                <a:ea typeface="+mn-ea"/>
                <a:cs typeface="+mn-cs"/>
              </a:defRPr>
            </a:lvl1pPr>
            <a:lvl2pPr marL="536575" indent="-261938" algn="l" rtl="0" eaLnBrk="1" fontAlgn="base" hangingPunct="1">
              <a:spcBef>
                <a:spcPct val="0"/>
              </a:spcBef>
              <a:spcAft>
                <a:spcPct val="0"/>
              </a:spcAft>
              <a:buChar char="–"/>
              <a:defRPr sz="1600">
                <a:solidFill>
                  <a:schemeClr val="tx1"/>
                </a:solidFill>
                <a:latin typeface="+mn-lt"/>
                <a:cs typeface="+mn-cs"/>
              </a:defRPr>
            </a:lvl2pPr>
            <a:lvl3pPr marL="808038" indent="-269875" algn="l" rtl="0" eaLnBrk="1" fontAlgn="base" hangingPunct="1">
              <a:spcBef>
                <a:spcPct val="0"/>
              </a:spcBef>
              <a:spcAft>
                <a:spcPct val="0"/>
              </a:spcAft>
              <a:buChar char="•"/>
              <a:defRPr sz="1600">
                <a:solidFill>
                  <a:schemeClr val="tx1"/>
                </a:solidFill>
                <a:latin typeface="+mn-lt"/>
                <a:cs typeface="+mn-cs"/>
              </a:defRPr>
            </a:lvl3pPr>
            <a:lvl4pPr marL="1082675" indent="-273050" algn="l" rtl="0" eaLnBrk="1" fontAlgn="base" hangingPunct="1">
              <a:spcBef>
                <a:spcPct val="0"/>
              </a:spcBef>
              <a:spcAft>
                <a:spcPct val="0"/>
              </a:spcAft>
              <a:buChar char="–"/>
              <a:defRPr sz="1600">
                <a:solidFill>
                  <a:schemeClr val="tx1"/>
                </a:solidFill>
                <a:latin typeface="+mn-lt"/>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pPr marL="0" indent="0">
              <a:buNone/>
            </a:pPr>
            <a:r>
              <a:rPr lang="en-GB" sz="1300" kern="0" dirty="0" smtClean="0"/>
              <a:t>UK Data carried in PB per month</a:t>
            </a:r>
          </a:p>
          <a:p>
            <a:pPr marL="0" indent="0">
              <a:buNone/>
            </a:pPr>
            <a:endParaRPr lang="en-GB" sz="1300" kern="0" dirty="0"/>
          </a:p>
        </p:txBody>
      </p:sp>
      <p:cxnSp>
        <p:nvCxnSpPr>
          <p:cNvPr id="11" name="Straight Connector 10"/>
          <p:cNvCxnSpPr/>
          <p:nvPr/>
        </p:nvCxnSpPr>
        <p:spPr bwMode="auto">
          <a:xfrm>
            <a:off x="4481332" y="2413000"/>
            <a:ext cx="28500" cy="3492500"/>
          </a:xfrm>
          <a:prstGeom prst="line">
            <a:avLst/>
          </a:prstGeom>
          <a:solidFill>
            <a:schemeClr val="bg1"/>
          </a:solidFill>
          <a:ln w="19050" cap="flat" cmpd="sng" algn="ctr">
            <a:solidFill>
              <a:srgbClr val="000000"/>
            </a:solidFill>
            <a:prstDash val="dash"/>
            <a:round/>
            <a:headEnd type="none" w="med" len="med"/>
            <a:tailEnd type="none" w="lg" len="med"/>
          </a:ln>
          <a:effectLst/>
        </p:spPr>
      </p:cxnSp>
      <p:sp>
        <p:nvSpPr>
          <p:cNvPr id="16" name="TextBox 15"/>
          <p:cNvSpPr txBox="1"/>
          <p:nvPr/>
        </p:nvSpPr>
        <p:spPr>
          <a:xfrm>
            <a:off x="4454270" y="5806978"/>
            <a:ext cx="3509923" cy="307777"/>
          </a:xfrm>
          <a:prstGeom prst="rect">
            <a:avLst/>
          </a:prstGeom>
          <a:noFill/>
        </p:spPr>
        <p:txBody>
          <a:bodyPr wrap="square" rtlCol="0">
            <a:spAutoFit/>
          </a:bodyPr>
          <a:lstStyle/>
          <a:p>
            <a:pPr algn="ctr"/>
            <a:r>
              <a:rPr lang="en-GB" dirty="0" smtClean="0"/>
              <a:t>Infrastructure Report, June 2014</a:t>
            </a:r>
            <a:endParaRPr lang="en-GB" dirty="0" smtClean="0">
              <a:solidFill>
                <a:srgbClr val="FF0000"/>
              </a:solidFill>
            </a:endParaRPr>
          </a:p>
        </p:txBody>
      </p:sp>
      <p:sp>
        <p:nvSpPr>
          <p:cNvPr id="17" name="TextBox 16"/>
          <p:cNvSpPr txBox="1"/>
          <p:nvPr/>
        </p:nvSpPr>
        <p:spPr>
          <a:xfrm>
            <a:off x="835585" y="5806979"/>
            <a:ext cx="3509923" cy="307777"/>
          </a:xfrm>
          <a:prstGeom prst="rect">
            <a:avLst/>
          </a:prstGeom>
          <a:noFill/>
        </p:spPr>
        <p:txBody>
          <a:bodyPr wrap="square" rtlCol="0">
            <a:spAutoFit/>
          </a:bodyPr>
          <a:lstStyle/>
          <a:p>
            <a:pPr algn="ctr"/>
            <a:r>
              <a:rPr lang="en-GB" dirty="0" smtClean="0"/>
              <a:t>Cisco VNI, 2014 average</a:t>
            </a:r>
            <a:endParaRPr lang="en-GB" dirty="0" smtClean="0">
              <a:solidFill>
                <a:srgbClr val="FF0000"/>
              </a:solidFill>
            </a:endParaRPr>
          </a:p>
        </p:txBody>
      </p:sp>
      <p:sp>
        <p:nvSpPr>
          <p:cNvPr id="5" name="TextBox 4"/>
          <p:cNvSpPr txBox="1"/>
          <p:nvPr/>
        </p:nvSpPr>
        <p:spPr>
          <a:xfrm>
            <a:off x="6162875" y="4864099"/>
            <a:ext cx="901209" cy="523220"/>
          </a:xfrm>
          <a:prstGeom prst="rect">
            <a:avLst/>
          </a:prstGeom>
          <a:noFill/>
        </p:spPr>
        <p:txBody>
          <a:bodyPr wrap="none" rtlCol="0">
            <a:spAutoFit/>
          </a:bodyPr>
          <a:lstStyle/>
          <a:p>
            <a:r>
              <a:rPr lang="en-GB" dirty="0" smtClean="0"/>
              <a:t>602 MHz</a:t>
            </a:r>
          </a:p>
          <a:p>
            <a:r>
              <a:rPr lang="en-GB" dirty="0" smtClean="0"/>
              <a:t>available</a:t>
            </a:r>
            <a:endParaRPr lang="en-GB" dirty="0"/>
          </a:p>
        </p:txBody>
      </p:sp>
      <p:sp>
        <p:nvSpPr>
          <p:cNvPr id="15" name="TextBox 14"/>
          <p:cNvSpPr txBox="1"/>
          <p:nvPr/>
        </p:nvSpPr>
        <p:spPr>
          <a:xfrm>
            <a:off x="2853688" y="4851400"/>
            <a:ext cx="901209" cy="523220"/>
          </a:xfrm>
          <a:prstGeom prst="rect">
            <a:avLst/>
          </a:prstGeom>
          <a:noFill/>
        </p:spPr>
        <p:txBody>
          <a:bodyPr wrap="none" rtlCol="0">
            <a:spAutoFit/>
          </a:bodyPr>
          <a:lstStyle/>
          <a:p>
            <a:r>
              <a:rPr lang="en-GB" dirty="0" smtClean="0"/>
              <a:t>602 MHz</a:t>
            </a:r>
          </a:p>
          <a:p>
            <a:r>
              <a:rPr lang="en-GB" dirty="0" smtClean="0"/>
              <a:t>available</a:t>
            </a:r>
            <a:endParaRPr lang="en-GB" dirty="0"/>
          </a:p>
        </p:txBody>
      </p:sp>
      <p:sp>
        <p:nvSpPr>
          <p:cNvPr id="19" name="TextBox 18"/>
          <p:cNvSpPr txBox="1"/>
          <p:nvPr/>
        </p:nvSpPr>
        <p:spPr>
          <a:xfrm>
            <a:off x="1803400" y="2362200"/>
            <a:ext cx="1050288" cy="523220"/>
          </a:xfrm>
          <a:prstGeom prst="rect">
            <a:avLst/>
          </a:prstGeom>
          <a:noFill/>
        </p:spPr>
        <p:txBody>
          <a:bodyPr wrap="none" rtlCol="0">
            <a:spAutoFit/>
          </a:bodyPr>
          <a:lstStyle/>
          <a:p>
            <a:r>
              <a:rPr lang="en-GB" dirty="0"/>
              <a:t>538.5 </a:t>
            </a:r>
            <a:r>
              <a:rPr lang="en-GB" dirty="0" smtClean="0"/>
              <a:t>MHz</a:t>
            </a:r>
          </a:p>
          <a:p>
            <a:r>
              <a:rPr lang="en-GB" dirty="0" smtClean="0"/>
              <a:t>available</a:t>
            </a:r>
            <a:endParaRPr lang="en-GB" dirty="0"/>
          </a:p>
        </p:txBody>
      </p:sp>
      <p:sp>
        <p:nvSpPr>
          <p:cNvPr id="20" name="TextBox 19"/>
          <p:cNvSpPr txBox="1"/>
          <p:nvPr/>
        </p:nvSpPr>
        <p:spPr>
          <a:xfrm>
            <a:off x="5158943" y="1828800"/>
            <a:ext cx="1050288" cy="523220"/>
          </a:xfrm>
          <a:prstGeom prst="rect">
            <a:avLst/>
          </a:prstGeom>
          <a:noFill/>
        </p:spPr>
        <p:txBody>
          <a:bodyPr wrap="none" rtlCol="0">
            <a:spAutoFit/>
          </a:bodyPr>
          <a:lstStyle/>
          <a:p>
            <a:r>
              <a:rPr lang="en-GB" dirty="0"/>
              <a:t>538.5 </a:t>
            </a:r>
            <a:r>
              <a:rPr lang="en-GB" dirty="0" smtClean="0"/>
              <a:t>MHz</a:t>
            </a:r>
          </a:p>
          <a:p>
            <a:r>
              <a:rPr lang="en-GB" dirty="0" smtClean="0"/>
              <a:t>available</a:t>
            </a:r>
            <a:endParaRPr lang="en-GB" dirty="0"/>
          </a:p>
        </p:txBody>
      </p:sp>
      <p:sp>
        <p:nvSpPr>
          <p:cNvPr id="6" name="Rectangle 5"/>
          <p:cNvSpPr/>
          <p:nvPr/>
        </p:nvSpPr>
        <p:spPr>
          <a:xfrm>
            <a:off x="1768294" y="147965"/>
            <a:ext cx="5426075" cy="307777"/>
          </a:xfrm>
          <a:prstGeom prst="rect">
            <a:avLst/>
          </a:prstGeom>
        </p:spPr>
        <p:txBody>
          <a:bodyPr wrap="square">
            <a:spAutoFit/>
          </a:bodyPr>
          <a:lstStyle/>
          <a:p>
            <a:r>
              <a:rPr lang="en-US" dirty="0" smtClean="0">
                <a:solidFill>
                  <a:schemeClr val="bg1"/>
                </a:solidFill>
              </a:rPr>
              <a:t>(2) </a:t>
            </a:r>
            <a:r>
              <a:rPr lang="en-US" dirty="0">
                <a:solidFill>
                  <a:schemeClr val="bg1"/>
                </a:solidFill>
              </a:rPr>
              <a:t>Spectrum trends below </a:t>
            </a:r>
            <a:r>
              <a:rPr lang="en-US" dirty="0" smtClean="0">
                <a:solidFill>
                  <a:schemeClr val="bg1"/>
                </a:solidFill>
              </a:rPr>
              <a:t>6GHz</a:t>
            </a:r>
            <a:endParaRPr lang="en-GB" dirty="0">
              <a:solidFill>
                <a:schemeClr val="bg1"/>
              </a:solidFill>
            </a:endParaRP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10/49 of 18-16-0016 by Andy Gowans (OFCOM)</a:t>
            </a:r>
          </a:p>
        </p:txBody>
      </p:sp>
      <p:sp>
        <p:nvSpPr>
          <p:cNvPr id="1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677904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167</a:t>
            </a:fld>
            <a:endParaRPr lang="en-GB"/>
          </a:p>
        </p:txBody>
      </p:sp>
      <p:sp>
        <p:nvSpPr>
          <p:cNvPr id="2" name="Title 1"/>
          <p:cNvSpPr>
            <a:spLocks noGrp="1"/>
          </p:cNvSpPr>
          <p:nvPr>
            <p:ph type="title" idx="4294967295"/>
          </p:nvPr>
        </p:nvSpPr>
        <p:spPr>
          <a:xfrm>
            <a:off x="0" y="685800"/>
            <a:ext cx="7772400" cy="1066800"/>
          </a:xfrm>
        </p:spPr>
        <p:txBody>
          <a:bodyPr/>
          <a:lstStyle/>
          <a:p>
            <a:r>
              <a:rPr lang="en-GB" dirty="0" smtClean="0">
                <a:solidFill>
                  <a:srgbClr val="C00000"/>
                </a:solidFill>
              </a:rPr>
              <a:t>Wi-Fi vs cellular spectrum trends</a:t>
            </a:r>
            <a:endParaRPr lang="en-GB" dirty="0">
              <a:solidFill>
                <a:srgbClr val="C00000"/>
              </a:solidFill>
            </a:endParaRPr>
          </a:p>
        </p:txBody>
      </p:sp>
      <p:sp>
        <p:nvSpPr>
          <p:cNvPr id="8" name="Content Placeholder 2"/>
          <p:cNvSpPr>
            <a:spLocks noGrp="1"/>
          </p:cNvSpPr>
          <p:nvPr>
            <p:ph idx="4294967295"/>
          </p:nvPr>
        </p:nvSpPr>
        <p:spPr>
          <a:xfrm>
            <a:off x="0" y="1981200"/>
            <a:ext cx="4038600" cy="4114800"/>
          </a:xfrm>
        </p:spPr>
        <p:txBody>
          <a:bodyPr/>
          <a:lstStyle/>
          <a:p>
            <a:pPr lvl="0"/>
            <a:r>
              <a:rPr lang="en-GB" sz="1800" dirty="0" smtClean="0"/>
              <a:t>One assumption that could be taken from this if we thought there was a need to keep the same proportion between licence and license-exempt spectrum in the future we should be adding </a:t>
            </a:r>
            <a:r>
              <a:rPr lang="en-GB" sz="1800" b="1" dirty="0" smtClean="0"/>
              <a:t>approx. 600 MHz below 6GHz</a:t>
            </a:r>
            <a:r>
              <a:rPr lang="en-GB" sz="1800" dirty="0" smtClean="0"/>
              <a:t> spectrum for Wi-Fi</a:t>
            </a:r>
          </a:p>
          <a:p>
            <a:pPr lvl="0"/>
            <a:endParaRPr lang="en-GB" sz="1800" dirty="0"/>
          </a:p>
          <a:p>
            <a:r>
              <a:rPr lang="en-GB" sz="1800" dirty="0" smtClean="0"/>
              <a:t>Currently there is no evidence to back this assumption up or to quantify what the balance will be in the future</a:t>
            </a:r>
            <a:r>
              <a:rPr lang="en-GB" sz="1800" dirty="0"/>
              <a:t>. Do Wi-Fi alliance have similar info for other </a:t>
            </a:r>
            <a:r>
              <a:rPr lang="en-GB" sz="1800" dirty="0" smtClean="0"/>
              <a:t>countries and do they think future studies are needed here!</a:t>
            </a:r>
            <a:r>
              <a:rPr lang="en-GB" sz="1800" dirty="0"/>
              <a:t> </a:t>
            </a:r>
            <a:endParaRPr lang="en-GB" sz="1800" dirty="0" smtClean="0"/>
          </a:p>
          <a:p>
            <a:pPr lvl="0"/>
            <a:endParaRPr lang="en-GB" sz="1800" dirty="0"/>
          </a:p>
        </p:txBody>
      </p:sp>
      <p:sp>
        <p:nvSpPr>
          <p:cNvPr id="6" name="TextBox 5"/>
          <p:cNvSpPr txBox="1"/>
          <p:nvPr/>
        </p:nvSpPr>
        <p:spPr>
          <a:xfrm>
            <a:off x="4333875" y="5118298"/>
            <a:ext cx="4279900" cy="307777"/>
          </a:xfrm>
          <a:prstGeom prst="rect">
            <a:avLst/>
          </a:prstGeom>
          <a:noFill/>
        </p:spPr>
        <p:txBody>
          <a:bodyPr wrap="square" rtlCol="0">
            <a:spAutoFit/>
          </a:bodyPr>
          <a:lstStyle/>
          <a:p>
            <a:pPr algn="ctr"/>
            <a:r>
              <a:rPr lang="en-GB" dirty="0" smtClean="0"/>
              <a:t>Note: we don’t consider &gt; 6 GHz spectrum</a:t>
            </a:r>
            <a:endParaRPr lang="en-GB" dirty="0"/>
          </a:p>
        </p:txBody>
      </p:sp>
      <p:graphicFrame>
        <p:nvGraphicFramePr>
          <p:cNvPr id="9" name="Chart 8"/>
          <p:cNvGraphicFramePr>
            <a:graphicFrameLocks/>
          </p:cNvGraphicFramePr>
          <p:nvPr>
            <p:extLst/>
          </p:nvPr>
        </p:nvGraphicFramePr>
        <p:xfrm>
          <a:off x="4060825" y="2003425"/>
          <a:ext cx="4552950" cy="272415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bwMode="auto">
          <a:xfrm flipV="1">
            <a:off x="4995057" y="4258914"/>
            <a:ext cx="2663825" cy="1"/>
          </a:xfrm>
          <a:prstGeom prst="line">
            <a:avLst/>
          </a:prstGeom>
          <a:solidFill>
            <a:schemeClr val="bg1"/>
          </a:solidFill>
          <a:ln w="19050" cap="flat" cmpd="sng" algn="ctr">
            <a:solidFill>
              <a:srgbClr val="C90044"/>
            </a:solidFill>
            <a:prstDash val="solid"/>
            <a:round/>
            <a:headEnd type="none" w="med" len="med"/>
            <a:tailEnd type="none" w="lg" len="med"/>
          </a:ln>
          <a:effectLst/>
        </p:spPr>
      </p:cxnSp>
      <p:sp>
        <p:nvSpPr>
          <p:cNvPr id="10" name="Rectangle 9"/>
          <p:cNvSpPr/>
          <p:nvPr/>
        </p:nvSpPr>
        <p:spPr>
          <a:xfrm>
            <a:off x="1768294" y="147965"/>
            <a:ext cx="5426075" cy="307777"/>
          </a:xfrm>
          <a:prstGeom prst="rect">
            <a:avLst/>
          </a:prstGeom>
        </p:spPr>
        <p:txBody>
          <a:bodyPr wrap="square">
            <a:spAutoFit/>
          </a:bodyPr>
          <a:lstStyle/>
          <a:p>
            <a:r>
              <a:rPr lang="en-US" dirty="0" smtClean="0">
                <a:solidFill>
                  <a:schemeClr val="bg1"/>
                </a:solidFill>
              </a:rPr>
              <a:t>(2) </a:t>
            </a:r>
            <a:r>
              <a:rPr lang="en-US" dirty="0">
                <a:solidFill>
                  <a:schemeClr val="bg1"/>
                </a:solidFill>
              </a:rPr>
              <a:t>Spectrum trends below </a:t>
            </a:r>
            <a:r>
              <a:rPr lang="en-US" dirty="0" smtClean="0">
                <a:solidFill>
                  <a:schemeClr val="bg1"/>
                </a:solidFill>
              </a:rPr>
              <a:t>6GHz</a:t>
            </a:r>
            <a:endParaRPr lang="en-GB" dirty="0">
              <a:solidFill>
                <a:schemeClr val="bg1"/>
              </a:solidFill>
            </a:endParaRPr>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
        <p:nvSpPr>
          <p:cNvPr id="11" name="Rectangle 10"/>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11/49 of 18-16-0016 by Andy Gowans (OFCOM)</a:t>
            </a:r>
          </a:p>
        </p:txBody>
      </p:sp>
      <p:sp>
        <p:nvSpPr>
          <p:cNvPr id="12"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41371583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168</a:t>
            </a:fld>
            <a:endParaRPr lang="en-GB"/>
          </a:p>
        </p:txBody>
      </p:sp>
      <p:sp>
        <p:nvSpPr>
          <p:cNvPr id="7" name="Content Placeholder 2"/>
          <p:cNvSpPr>
            <a:spLocks noGrp="1"/>
          </p:cNvSpPr>
          <p:nvPr>
            <p:ph idx="4294967295"/>
          </p:nvPr>
        </p:nvSpPr>
        <p:spPr>
          <a:xfrm>
            <a:off x="685800" y="1143000"/>
            <a:ext cx="7848600" cy="6024479"/>
          </a:xfrm>
        </p:spPr>
        <p:txBody>
          <a:bodyPr/>
          <a:lstStyle/>
          <a:p>
            <a:pPr lvl="0"/>
            <a:r>
              <a:rPr lang="en-GB" sz="1700" dirty="0" smtClean="0"/>
              <a:t>In previous studies and </a:t>
            </a:r>
            <a:r>
              <a:rPr lang="en-GB" sz="1700" dirty="0"/>
              <a:t>consultation in 2013/14 we looked at future wireless data uses including </a:t>
            </a:r>
            <a:r>
              <a:rPr lang="en-GB" sz="1700" dirty="0" smtClean="0"/>
              <a:t>Wi-Fi.</a:t>
            </a:r>
          </a:p>
          <a:p>
            <a:pPr lvl="1"/>
            <a:r>
              <a:rPr lang="en-GB" sz="1700" dirty="0" smtClean="0"/>
              <a:t>Responses indicated more </a:t>
            </a:r>
            <a:r>
              <a:rPr lang="en-GB" sz="1700" dirty="0"/>
              <a:t>contiguous channels with wide bandwidths (80 MHz and 160 MHz</a:t>
            </a:r>
            <a:r>
              <a:rPr lang="en-GB" sz="1700" dirty="0" smtClean="0"/>
              <a:t>) mainly for indoor services</a:t>
            </a:r>
          </a:p>
          <a:p>
            <a:pPr lvl="1"/>
            <a:r>
              <a:rPr lang="en-GB" sz="1700" dirty="0" smtClean="0"/>
              <a:t>need for more spectrum for lower bandwidth outdoor </a:t>
            </a:r>
            <a:r>
              <a:rPr lang="en-GB" sz="1700" dirty="0"/>
              <a:t>deployments </a:t>
            </a:r>
            <a:r>
              <a:rPr lang="en-GB" sz="1700" dirty="0" smtClean="0"/>
              <a:t>with additional </a:t>
            </a:r>
            <a:r>
              <a:rPr lang="en-GB" sz="1700" dirty="0"/>
              <a:t>steps </a:t>
            </a:r>
            <a:r>
              <a:rPr lang="en-GB" sz="1700" dirty="0" smtClean="0"/>
              <a:t>such as </a:t>
            </a:r>
            <a:r>
              <a:rPr lang="en-GB" sz="1700" dirty="0"/>
              <a:t>standardised protocols for coordination and restriction on use </a:t>
            </a:r>
            <a:r>
              <a:rPr lang="en-GB" sz="1700" dirty="0" smtClean="0"/>
              <a:t>are needed</a:t>
            </a:r>
          </a:p>
          <a:p>
            <a:pPr lvl="0"/>
            <a:r>
              <a:rPr lang="en-GB" sz="1700" dirty="0" smtClean="0"/>
              <a:t>As a follow on we carried out a demand/supply study to assess the needs of further spectrum for Wi-Fi</a:t>
            </a:r>
          </a:p>
          <a:p>
            <a:pPr lvl="1"/>
            <a:r>
              <a:rPr lang="en-GB" sz="1700" dirty="0" smtClean="0"/>
              <a:t>Varying results depending on assumptions used for demand and supply.</a:t>
            </a:r>
          </a:p>
          <a:p>
            <a:pPr lvl="1"/>
            <a:r>
              <a:rPr lang="en-GB" sz="1700" dirty="0" smtClean="0"/>
              <a:t>Some scenarios showed a need of additional </a:t>
            </a:r>
            <a:r>
              <a:rPr lang="en-GB" sz="1700" dirty="0"/>
              <a:t>spectrum </a:t>
            </a:r>
            <a:r>
              <a:rPr lang="en-GB" sz="1700" dirty="0" smtClean="0"/>
              <a:t>for all assumptions:</a:t>
            </a:r>
            <a:endParaRPr lang="en-GB" sz="1700" dirty="0"/>
          </a:p>
          <a:p>
            <a:pPr lvl="2"/>
            <a:r>
              <a:rPr lang="en-GB" sz="1700" dirty="0" smtClean="0"/>
              <a:t>Transport hubs</a:t>
            </a:r>
          </a:p>
          <a:p>
            <a:pPr lvl="2"/>
            <a:r>
              <a:rPr lang="en-GB" sz="1700" dirty="0" smtClean="0"/>
              <a:t>Public </a:t>
            </a:r>
            <a:r>
              <a:rPr lang="en-GB" sz="1700" dirty="0"/>
              <a:t>event-type scenarios (e.g. </a:t>
            </a:r>
            <a:r>
              <a:rPr lang="en-GB" sz="1700" dirty="0" smtClean="0"/>
              <a:t>stadium)</a:t>
            </a:r>
          </a:p>
          <a:p>
            <a:pPr lvl="2"/>
            <a:r>
              <a:rPr lang="en-GB" sz="1700" dirty="0" smtClean="0"/>
              <a:t>To a lesser extent, terrace houses</a:t>
            </a:r>
          </a:p>
          <a:p>
            <a:r>
              <a:rPr lang="en-GB" sz="1700" dirty="0" smtClean="0"/>
              <a:t>We concluded that more work needs to be done on Wi-Fi spectrum requirements!</a:t>
            </a:r>
          </a:p>
          <a:p>
            <a:r>
              <a:rPr lang="en-GB" sz="1700" dirty="0" smtClean="0"/>
              <a:t>What about the other IEEE 802 standards and technologies spectrum requirements?</a:t>
            </a:r>
            <a:endParaRPr lang="en-GB" sz="1700" dirty="0"/>
          </a:p>
        </p:txBody>
      </p:sp>
      <p:sp>
        <p:nvSpPr>
          <p:cNvPr id="6" name="Title 1"/>
          <p:cNvSpPr txBox="1">
            <a:spLocks/>
          </p:cNvSpPr>
          <p:nvPr/>
        </p:nvSpPr>
        <p:spPr bwMode="auto">
          <a:xfrm>
            <a:off x="1962150" y="685800"/>
            <a:ext cx="824865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kern="0" dirty="0" smtClean="0">
                <a:solidFill>
                  <a:srgbClr val="C00000"/>
                </a:solidFill>
              </a:rPr>
              <a:t>Wi-Fi demand trends</a:t>
            </a:r>
            <a:endParaRPr lang="en-GB" kern="0" dirty="0">
              <a:solidFill>
                <a:srgbClr val="C00000"/>
              </a:solidFill>
            </a:endParaRPr>
          </a:p>
        </p:txBody>
      </p:sp>
      <p:sp>
        <p:nvSpPr>
          <p:cNvPr id="5" name="Rectangle 4"/>
          <p:cNvSpPr/>
          <p:nvPr/>
        </p:nvSpPr>
        <p:spPr>
          <a:xfrm>
            <a:off x="1768294" y="759023"/>
            <a:ext cx="5426075" cy="307777"/>
          </a:xfrm>
          <a:prstGeom prst="rect">
            <a:avLst/>
          </a:prstGeom>
        </p:spPr>
        <p:txBody>
          <a:bodyPr wrap="square">
            <a:spAutoFit/>
          </a:bodyPr>
          <a:lstStyle/>
          <a:p>
            <a:r>
              <a:rPr lang="en-US" dirty="0" smtClean="0">
                <a:solidFill>
                  <a:schemeClr val="bg1"/>
                </a:solidFill>
              </a:rPr>
              <a:t>(2) Current </a:t>
            </a:r>
            <a:r>
              <a:rPr lang="en-US" dirty="0">
                <a:solidFill>
                  <a:schemeClr val="bg1"/>
                </a:solidFill>
              </a:rPr>
              <a:t>Mobile Data Use in UK and possible spectrum trends.</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47131289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169</a:t>
            </a:fld>
            <a:endParaRPr lang="en-GB"/>
          </a:p>
        </p:txBody>
      </p:sp>
      <p:sp>
        <p:nvSpPr>
          <p:cNvPr id="6" name="Content Placeholder 2"/>
          <p:cNvSpPr>
            <a:spLocks noGrp="1"/>
          </p:cNvSpPr>
          <p:nvPr>
            <p:ph idx="4294967295"/>
          </p:nvPr>
        </p:nvSpPr>
        <p:spPr>
          <a:xfrm>
            <a:off x="149258" y="1219200"/>
            <a:ext cx="8967969" cy="4114800"/>
          </a:xfrm>
        </p:spPr>
        <p:txBody>
          <a:bodyPr/>
          <a:lstStyle/>
          <a:p>
            <a:pPr lvl="1"/>
            <a:r>
              <a:rPr lang="en-GB" sz="1600" dirty="0" smtClean="0">
                <a:solidFill>
                  <a:srgbClr val="C00000"/>
                </a:solidFill>
              </a:rPr>
              <a:t>Wi-Fi as standalone technology </a:t>
            </a:r>
          </a:p>
          <a:p>
            <a:pPr lvl="2"/>
            <a:r>
              <a:rPr lang="en-GB" sz="1600" dirty="0" smtClean="0"/>
              <a:t>More </a:t>
            </a:r>
            <a:r>
              <a:rPr lang="en-GB" sz="1600" dirty="0"/>
              <a:t>effective MAC solutions (802.11ax) will allow a better performance in high-traffic </a:t>
            </a:r>
            <a:r>
              <a:rPr lang="en-GB" sz="1600" dirty="0" smtClean="0"/>
              <a:t>conditions</a:t>
            </a:r>
          </a:p>
          <a:p>
            <a:pPr lvl="2"/>
            <a:r>
              <a:rPr lang="en-GB" sz="1600" dirty="0" smtClean="0"/>
              <a:t>Wi-Fi features (e.g. </a:t>
            </a:r>
            <a:r>
              <a:rPr lang="en-GB" sz="1600" dirty="0" err="1" smtClean="0"/>
              <a:t>Passpoint</a:t>
            </a:r>
            <a:r>
              <a:rPr lang="en-GB" sz="1600" dirty="0" smtClean="0"/>
              <a:t> for cellular like experience, VoWiFi, etc.)</a:t>
            </a:r>
          </a:p>
          <a:p>
            <a:pPr lvl="2"/>
            <a:r>
              <a:rPr lang="en-GB" sz="1600" dirty="0" smtClean="0"/>
              <a:t>Wi-Fi Direct (screen mirroring etc.)</a:t>
            </a:r>
          </a:p>
          <a:p>
            <a:pPr lvl="2"/>
            <a:r>
              <a:rPr lang="en-GB" sz="1600" dirty="0" smtClean="0"/>
              <a:t>Low power/low data rate Wi-Fi for M2M and </a:t>
            </a:r>
            <a:r>
              <a:rPr lang="en-GB" sz="1600" dirty="0" err="1" smtClean="0"/>
              <a:t>IoT</a:t>
            </a:r>
            <a:r>
              <a:rPr lang="en-GB" sz="1600" dirty="0" smtClean="0"/>
              <a:t> (below 1GHz?) </a:t>
            </a:r>
          </a:p>
          <a:p>
            <a:pPr marL="538163" lvl="2" indent="0">
              <a:buNone/>
            </a:pPr>
            <a:endParaRPr lang="en-GB" sz="1600" dirty="0" smtClean="0"/>
          </a:p>
          <a:p>
            <a:pPr lvl="1"/>
            <a:r>
              <a:rPr lang="en-GB" sz="1600" dirty="0" smtClean="0">
                <a:solidFill>
                  <a:srgbClr val="C00000"/>
                </a:solidFill>
              </a:rPr>
              <a:t>Wi-Fi LAA/LTE(U) as complementary technology</a:t>
            </a:r>
          </a:p>
          <a:p>
            <a:pPr lvl="2"/>
            <a:r>
              <a:rPr lang="en-GB" sz="1600" dirty="0" smtClean="0"/>
              <a:t>Distributed SON algorithms will allow non-managed Wi-Fi deployments to have performance closer to managed ones</a:t>
            </a:r>
          </a:p>
          <a:p>
            <a:pPr lvl="2"/>
            <a:r>
              <a:rPr lang="en-GB" sz="1600" dirty="0" smtClean="0"/>
              <a:t>Wi-Fi vs LAA</a:t>
            </a:r>
          </a:p>
          <a:p>
            <a:pPr lvl="3"/>
            <a:r>
              <a:rPr lang="en-GB" dirty="0" smtClean="0"/>
              <a:t>will it increase traffic at 5GHz</a:t>
            </a:r>
          </a:p>
          <a:p>
            <a:pPr lvl="3"/>
            <a:r>
              <a:rPr lang="en-GB" dirty="0" smtClean="0"/>
              <a:t>will it enable new opportunities for broadband Wi-Fi operators</a:t>
            </a:r>
          </a:p>
          <a:p>
            <a:pPr lvl="4">
              <a:buFont typeface="Arial" panose="020B0604020202020204" pitchFamily="34" charset="0"/>
              <a:buChar char="−"/>
            </a:pPr>
            <a:r>
              <a:rPr lang="en-GB" dirty="0" smtClean="0"/>
              <a:t>E.g.: mobility and wide-area support</a:t>
            </a:r>
            <a:endParaRPr lang="en-GB" dirty="0"/>
          </a:p>
          <a:p>
            <a:pPr lvl="2"/>
            <a:r>
              <a:rPr lang="en-GB" sz="1600" dirty="0" smtClean="0"/>
              <a:t>3G/4G/5G Interworking features? </a:t>
            </a:r>
          </a:p>
          <a:p>
            <a:pPr lvl="3"/>
            <a:r>
              <a:rPr lang="en-GB" dirty="0" smtClean="0"/>
              <a:t>Yes for LAA, What about W-Fi?</a:t>
            </a:r>
          </a:p>
          <a:p>
            <a:pPr lvl="2"/>
            <a:endParaRPr lang="en-GB" sz="1600" dirty="0"/>
          </a:p>
          <a:p>
            <a:pPr lvl="1"/>
            <a:r>
              <a:rPr lang="en-GB" sz="1600" dirty="0" smtClean="0">
                <a:solidFill>
                  <a:srgbClr val="C00000"/>
                </a:solidFill>
              </a:rPr>
              <a:t>What are the implications of all these changes on future Wi-Fi spectrum needs?</a:t>
            </a:r>
            <a:r>
              <a:rPr lang="en-GB" sz="1600" dirty="0" smtClean="0"/>
              <a:t>                      </a:t>
            </a:r>
            <a:endParaRPr lang="en-GB" sz="1600" dirty="0"/>
          </a:p>
        </p:txBody>
      </p:sp>
      <p:sp>
        <p:nvSpPr>
          <p:cNvPr id="5" name="Title 1"/>
          <p:cNvSpPr txBox="1">
            <a:spLocks/>
          </p:cNvSpPr>
          <p:nvPr/>
        </p:nvSpPr>
        <p:spPr bwMode="auto">
          <a:xfrm>
            <a:off x="1015736" y="685800"/>
            <a:ext cx="693119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en-GB" kern="0" dirty="0" smtClean="0">
                <a:solidFill>
                  <a:srgbClr val="C00000"/>
                </a:solidFill>
              </a:rPr>
              <a:t>Wi-Fi/LAA/LTE(U) technology trends</a:t>
            </a:r>
            <a:endParaRPr lang="en-GB" kern="0" dirty="0">
              <a:solidFill>
                <a:srgbClr val="C00000"/>
              </a:solidFill>
            </a:endParaRPr>
          </a:p>
        </p:txBody>
      </p:sp>
      <p:sp>
        <p:nvSpPr>
          <p:cNvPr id="8" name="Rectangle 7"/>
          <p:cNvSpPr/>
          <p:nvPr/>
        </p:nvSpPr>
        <p:spPr>
          <a:xfrm>
            <a:off x="1768294" y="147965"/>
            <a:ext cx="5426075" cy="307777"/>
          </a:xfrm>
          <a:prstGeom prst="rect">
            <a:avLst/>
          </a:prstGeom>
        </p:spPr>
        <p:txBody>
          <a:bodyPr wrap="square">
            <a:spAutoFit/>
          </a:bodyPr>
          <a:lstStyle/>
          <a:p>
            <a:r>
              <a:rPr lang="en-US" dirty="0" smtClean="0">
                <a:solidFill>
                  <a:schemeClr val="bg1"/>
                </a:solidFill>
              </a:rPr>
              <a:t>(2) </a:t>
            </a:r>
            <a:r>
              <a:rPr lang="en-US" dirty="0">
                <a:solidFill>
                  <a:schemeClr val="bg1"/>
                </a:solidFill>
              </a:rPr>
              <a:t>Spectrum trends below 6GHz</a:t>
            </a:r>
            <a:endParaRPr lang="en-GB" dirty="0">
              <a:solidFill>
                <a:schemeClr val="bg1"/>
              </a:solidFill>
            </a:endParaRPr>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048062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smtClean="0"/>
              <a:t>Work Completed</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smtClean="0"/>
              <a:t>MIB </a:t>
            </a:r>
            <a:r>
              <a:rPr lang="en-US" dirty="0"/>
              <a:t>Design Pattern work </a:t>
            </a:r>
            <a:r>
              <a:rPr lang="en-US" dirty="0" smtClean="0"/>
              <a:t>item</a:t>
            </a:r>
          </a:p>
          <a:p>
            <a:pPr lvl="1">
              <a:spcBef>
                <a:spcPts val="0"/>
              </a:spcBef>
            </a:pPr>
            <a:r>
              <a:rPr lang="en-US" b="0" dirty="0" smtClean="0"/>
              <a:t>Discussed.</a:t>
            </a:r>
          </a:p>
          <a:p>
            <a:pPr lvl="1">
              <a:spcBef>
                <a:spcPts val="0"/>
              </a:spcBef>
            </a:pPr>
            <a:r>
              <a:rPr lang="en-US" dirty="0"/>
              <a:t>N</a:t>
            </a:r>
            <a:r>
              <a:rPr lang="en-US" b="0" dirty="0" smtClean="0"/>
              <a:t>o real progress recently.  Agreed that with other urgent items clearing off our agenda, we should have more time in May.  Target is to complete a version we can include in the MDR process, out of the May meeting.</a:t>
            </a:r>
          </a:p>
          <a:p>
            <a:pPr>
              <a:spcBef>
                <a:spcPts val="0"/>
              </a:spcBef>
            </a:pPr>
            <a:endParaRPr lang="en-US" dirty="0" smtClean="0"/>
          </a:p>
          <a:p>
            <a:pPr>
              <a:spcBef>
                <a:spcPts val="0"/>
              </a:spcBef>
            </a:pPr>
            <a:r>
              <a:rPr lang="en-US" dirty="0" smtClean="0"/>
              <a:t>Joint </a:t>
            </a:r>
            <a:r>
              <a:rPr lang="en-US" dirty="0"/>
              <a:t>meeting with </a:t>
            </a:r>
            <a:r>
              <a:rPr lang="en-US" dirty="0" err="1"/>
              <a:t>TGaq</a:t>
            </a:r>
            <a:endParaRPr lang="en-US" dirty="0"/>
          </a:p>
          <a:p>
            <a:pPr lvl="1">
              <a:spcBef>
                <a:spcPts val="0"/>
              </a:spcBef>
            </a:pPr>
            <a:r>
              <a:rPr lang="en-US" dirty="0" smtClean="0"/>
              <a:t>Reviewed work in </a:t>
            </a:r>
            <a:r>
              <a:rPr lang="en-US" dirty="0" err="1" smtClean="0"/>
              <a:t>TGaq</a:t>
            </a:r>
            <a:r>
              <a:rPr lang="en-US" dirty="0" smtClean="0"/>
              <a:t> on their architecture.  No concerns.  Will continue to monitor/support as needed.</a:t>
            </a:r>
          </a:p>
          <a:p>
            <a:pPr>
              <a:spcBef>
                <a:spcPts val="0"/>
              </a:spcBef>
            </a:pPr>
            <a:endParaRPr lang="en-US" dirty="0" smtClean="0"/>
          </a:p>
          <a:p>
            <a:pPr>
              <a:spcBef>
                <a:spcPts val="0"/>
              </a:spcBef>
            </a:pPr>
            <a:r>
              <a:rPr lang="en-US" dirty="0" smtClean="0"/>
              <a:t>Joint </a:t>
            </a:r>
            <a:r>
              <a:rPr lang="en-US" dirty="0"/>
              <a:t>meeting with </a:t>
            </a:r>
            <a:r>
              <a:rPr lang="en-US" dirty="0" smtClean="0"/>
              <a:t>TGak/802.1</a:t>
            </a:r>
          </a:p>
          <a:p>
            <a:pPr lvl="1">
              <a:spcBef>
                <a:spcPts val="0"/>
              </a:spcBef>
            </a:pPr>
            <a:r>
              <a:rPr lang="en-US" sz="1800" b="0" dirty="0" smtClean="0"/>
              <a:t>Reviewed a presentation on an alternative representation of 802.11’s architecture (and thereby 802.11ak’s architecture).  </a:t>
            </a:r>
          </a:p>
          <a:p>
            <a:pPr lvl="1">
              <a:spcBef>
                <a:spcPts val="0"/>
              </a:spcBef>
            </a:pPr>
            <a:r>
              <a:rPr lang="en-US" sz="1800" dirty="0" smtClean="0"/>
              <a:t>No consensus (yet) on this.  Will be continued on a teleconference.</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4/6 of </a:t>
            </a:r>
            <a:r>
              <a:rPr lang="en-US" sz="1200" b="0" dirty="0"/>
              <a:t>11-16-0485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232868724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170</a:t>
            </a:fld>
            <a:endParaRPr lang="en-GB"/>
          </a:p>
        </p:txBody>
      </p:sp>
      <p:sp>
        <p:nvSpPr>
          <p:cNvPr id="3" name="Content Placeholder 2"/>
          <p:cNvSpPr>
            <a:spLocks noGrp="1"/>
          </p:cNvSpPr>
          <p:nvPr>
            <p:ph idx="4294967295"/>
          </p:nvPr>
        </p:nvSpPr>
        <p:spPr>
          <a:xfrm>
            <a:off x="609600" y="1447800"/>
            <a:ext cx="7772400" cy="4114800"/>
          </a:xfrm>
        </p:spPr>
        <p:txBody>
          <a:bodyPr/>
          <a:lstStyle/>
          <a:p>
            <a:r>
              <a:rPr lang="en-GB" sz="1800" dirty="0"/>
              <a:t>Ofcom </a:t>
            </a:r>
            <a:r>
              <a:rPr lang="en-GB" sz="1800" dirty="0" smtClean="0"/>
              <a:t>initial views:</a:t>
            </a:r>
          </a:p>
          <a:p>
            <a:endParaRPr lang="en-GB" sz="1800" dirty="0"/>
          </a:p>
          <a:p>
            <a:pPr lvl="1"/>
            <a:r>
              <a:rPr lang="en-GB" sz="1800" dirty="0" smtClean="0"/>
              <a:t>Competition is a positive thing for consumers and LAA/LTE(U) could be good for the market.</a:t>
            </a:r>
          </a:p>
          <a:p>
            <a:pPr lvl="1"/>
            <a:endParaRPr lang="en-GB" sz="1800" dirty="0"/>
          </a:p>
          <a:p>
            <a:pPr lvl="1"/>
            <a:r>
              <a:rPr lang="en-GB" sz="1800" dirty="0" smtClean="0"/>
              <a:t>However, it </a:t>
            </a:r>
            <a:r>
              <a:rPr lang="en-GB" sz="1800" dirty="0"/>
              <a:t>is not clear what kind of effect the introduction of LAA/LTE(U) will have on </a:t>
            </a:r>
            <a:r>
              <a:rPr lang="en-GB" sz="1800" dirty="0" smtClean="0"/>
              <a:t>current Wi-Fi users, that </a:t>
            </a:r>
            <a:r>
              <a:rPr lang="en-GB" sz="1800" dirty="0"/>
              <a:t>is </a:t>
            </a:r>
            <a:r>
              <a:rPr lang="en-GB" sz="1800" dirty="0" smtClean="0"/>
              <a:t>why, </a:t>
            </a:r>
            <a:r>
              <a:rPr lang="en-GB" sz="1800" dirty="0"/>
              <a:t>in order to protect </a:t>
            </a:r>
            <a:r>
              <a:rPr lang="en-GB" sz="1800" dirty="0" smtClean="0"/>
              <a:t>consumers, we support the work to develop fair </a:t>
            </a:r>
            <a:r>
              <a:rPr lang="en-GB" sz="1800" dirty="0"/>
              <a:t>and equitable sharing </a:t>
            </a:r>
            <a:r>
              <a:rPr lang="en-GB" sz="1800" dirty="0" smtClean="0"/>
              <a:t>rules. </a:t>
            </a:r>
          </a:p>
          <a:p>
            <a:pPr lvl="1"/>
            <a:endParaRPr lang="en-GB" sz="1800" dirty="0" smtClean="0"/>
          </a:p>
          <a:p>
            <a:pPr lvl="1"/>
            <a:r>
              <a:rPr lang="en-GB" sz="1800" dirty="0" smtClean="0"/>
              <a:t>In Europe the </a:t>
            </a:r>
            <a:r>
              <a:rPr lang="en-GB" sz="1800" dirty="0"/>
              <a:t>ETSI </a:t>
            </a:r>
            <a:r>
              <a:rPr lang="en-GB" sz="1800" dirty="0" smtClean="0"/>
              <a:t>HS standard </a:t>
            </a:r>
            <a:r>
              <a:rPr lang="en-GB" sz="1800" dirty="0"/>
              <a:t>is right place to do </a:t>
            </a:r>
            <a:r>
              <a:rPr lang="en-GB" sz="1800" dirty="0" smtClean="0"/>
              <a:t>this work and we </a:t>
            </a:r>
            <a:r>
              <a:rPr lang="en-GB" sz="1800" dirty="0"/>
              <a:t>are </a:t>
            </a:r>
            <a:r>
              <a:rPr lang="en-GB" sz="1800" dirty="0" smtClean="0"/>
              <a:t>participating in </a:t>
            </a:r>
            <a:r>
              <a:rPr lang="en-GB" sz="1800" dirty="0"/>
              <a:t>ETSI </a:t>
            </a:r>
            <a:r>
              <a:rPr lang="en-GB" sz="1800" dirty="0" smtClean="0"/>
              <a:t>BRAN. </a:t>
            </a:r>
            <a:endParaRPr lang="en-GB" sz="1800" dirty="0"/>
          </a:p>
          <a:p>
            <a:pPr lvl="1"/>
            <a:endParaRPr lang="en-GB" sz="1800" dirty="0" smtClean="0"/>
          </a:p>
          <a:p>
            <a:pPr lvl="1"/>
            <a:r>
              <a:rPr lang="en-GB" sz="1800" dirty="0" smtClean="0"/>
              <a:t>There needs </a:t>
            </a:r>
            <a:r>
              <a:rPr lang="en-GB" sz="1800" dirty="0"/>
              <a:t>to be </a:t>
            </a:r>
            <a:r>
              <a:rPr lang="en-GB" sz="1800" dirty="0" smtClean="0"/>
              <a:t>studies </a:t>
            </a:r>
            <a:r>
              <a:rPr lang="en-GB" sz="1800" dirty="0"/>
              <a:t>to </a:t>
            </a:r>
            <a:r>
              <a:rPr lang="en-GB" sz="1800" dirty="0" smtClean="0"/>
              <a:t>asses </a:t>
            </a:r>
            <a:r>
              <a:rPr lang="en-GB" sz="1800" dirty="0"/>
              <a:t>the impact of LAA/LTE-U </a:t>
            </a:r>
            <a:r>
              <a:rPr lang="en-GB" sz="1800" dirty="0" smtClean="0"/>
              <a:t>use on future spectrum </a:t>
            </a:r>
            <a:r>
              <a:rPr lang="en-GB" sz="1800" dirty="0"/>
              <a:t>requirements and sharing with other services </a:t>
            </a:r>
            <a:r>
              <a:rPr lang="en-GB" sz="1800" dirty="0" smtClean="0"/>
              <a:t>in 5GHz extension bands. </a:t>
            </a:r>
          </a:p>
          <a:p>
            <a:endParaRPr lang="en-GB" dirty="0" smtClean="0"/>
          </a:p>
          <a:p>
            <a:endParaRPr lang="en-GB" dirty="0"/>
          </a:p>
        </p:txBody>
      </p:sp>
      <p:sp>
        <p:nvSpPr>
          <p:cNvPr id="5" name="Title 1"/>
          <p:cNvSpPr txBox="1">
            <a:spLocks/>
          </p:cNvSpPr>
          <p:nvPr/>
        </p:nvSpPr>
        <p:spPr bwMode="auto">
          <a:xfrm>
            <a:off x="666750" y="755820"/>
            <a:ext cx="824865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kern="0" dirty="0" smtClean="0">
                <a:solidFill>
                  <a:srgbClr val="C00000"/>
                </a:solidFill>
              </a:rPr>
              <a:t>Some views on LAA/LTE-U vs Wi-Fi</a:t>
            </a:r>
            <a:endParaRPr lang="en-GB" kern="0" dirty="0">
              <a:solidFill>
                <a:srgbClr val="C00000"/>
              </a:solidFill>
            </a:endParaRPr>
          </a:p>
        </p:txBody>
      </p:sp>
      <p:sp>
        <p:nvSpPr>
          <p:cNvPr id="2" name="Rectangle 1"/>
          <p:cNvSpPr/>
          <p:nvPr/>
        </p:nvSpPr>
        <p:spPr>
          <a:xfrm>
            <a:off x="1415816" y="131862"/>
            <a:ext cx="2791149" cy="307777"/>
          </a:xfrm>
          <a:prstGeom prst="rect">
            <a:avLst/>
          </a:prstGeom>
        </p:spPr>
        <p:txBody>
          <a:bodyPr wrap="none">
            <a:spAutoFit/>
          </a:bodyPr>
          <a:lstStyle/>
          <a:p>
            <a:r>
              <a:rPr lang="en-US" dirty="0" smtClean="0">
                <a:solidFill>
                  <a:schemeClr val="bg1"/>
                </a:solidFill>
              </a:rPr>
              <a:t>(2</a:t>
            </a:r>
            <a:r>
              <a:rPr lang="en-US" dirty="0">
                <a:solidFill>
                  <a:schemeClr val="bg1"/>
                </a:solidFill>
              </a:rPr>
              <a:t>) Spectrum trends below 6GHz</a:t>
            </a: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0951333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171</a:t>
            </a:fld>
            <a:endParaRPr lang="en-GB"/>
          </a:p>
        </p:txBody>
      </p:sp>
      <p:sp>
        <p:nvSpPr>
          <p:cNvPr id="7" name="TextBox 6"/>
          <p:cNvSpPr txBox="1"/>
          <p:nvPr/>
        </p:nvSpPr>
        <p:spPr>
          <a:xfrm>
            <a:off x="127000" y="1715870"/>
            <a:ext cx="8521700" cy="3416320"/>
          </a:xfrm>
          <a:prstGeom prst="rect">
            <a:avLst/>
          </a:prstGeom>
          <a:noFill/>
        </p:spPr>
        <p:txBody>
          <a:bodyPr wrap="square" rtlCol="0">
            <a:spAutoFit/>
          </a:bodyPr>
          <a:lstStyle/>
          <a:p>
            <a:pPr algn="ctr"/>
            <a:r>
              <a:rPr lang="en-GB" sz="5400" dirty="0" smtClean="0"/>
              <a:t>BIG ? </a:t>
            </a:r>
          </a:p>
          <a:p>
            <a:pPr algn="ctr"/>
            <a:r>
              <a:rPr lang="en-GB" sz="5400" dirty="0" smtClean="0"/>
              <a:t>What are the IEEE802 industry’s future spectrum needs?</a:t>
            </a:r>
          </a:p>
        </p:txBody>
      </p:sp>
      <p:sp>
        <p:nvSpPr>
          <p:cNvPr id="10" name="Rectangle 9"/>
          <p:cNvSpPr/>
          <p:nvPr/>
        </p:nvSpPr>
        <p:spPr>
          <a:xfrm>
            <a:off x="1768294" y="147965"/>
            <a:ext cx="5426075" cy="307777"/>
          </a:xfrm>
          <a:prstGeom prst="rect">
            <a:avLst/>
          </a:prstGeom>
        </p:spPr>
        <p:txBody>
          <a:bodyPr wrap="square">
            <a:spAutoFit/>
          </a:bodyPr>
          <a:lstStyle/>
          <a:p>
            <a:r>
              <a:rPr lang="en-US" dirty="0" smtClean="0">
                <a:solidFill>
                  <a:schemeClr val="bg1"/>
                </a:solidFill>
              </a:rPr>
              <a:t>(2) Current </a:t>
            </a:r>
            <a:r>
              <a:rPr lang="en-US" dirty="0">
                <a:solidFill>
                  <a:schemeClr val="bg1"/>
                </a:solidFill>
              </a:rPr>
              <a:t>Mobile Data Use in UK and possible spectrum trends.</a:t>
            </a:r>
            <a:endParaRPr lang="en-GB" dirty="0">
              <a:solidFill>
                <a:schemeClr val="bg1"/>
              </a:solidFill>
            </a:endParaRPr>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15/49 of 18-16-0016 by Andy Gowans (OFCOM)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9106902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172</a:t>
            </a:fld>
            <a:endParaRPr lang="en-GB"/>
          </a:p>
        </p:txBody>
      </p:sp>
      <p:sp>
        <p:nvSpPr>
          <p:cNvPr id="2" name="Title 1"/>
          <p:cNvSpPr>
            <a:spLocks noGrp="1"/>
          </p:cNvSpPr>
          <p:nvPr>
            <p:ph type="title" idx="4294967295"/>
          </p:nvPr>
        </p:nvSpPr>
        <p:spPr>
          <a:xfrm>
            <a:off x="0" y="685800"/>
            <a:ext cx="7772400" cy="1066800"/>
          </a:xfrm>
        </p:spPr>
        <p:txBody>
          <a:bodyPr/>
          <a:lstStyle/>
          <a:p>
            <a:r>
              <a:rPr lang="en-GB" dirty="0" smtClean="0">
                <a:solidFill>
                  <a:srgbClr val="C00000"/>
                </a:solidFill>
              </a:rPr>
              <a:t>Executive abstract</a:t>
            </a:r>
            <a:endParaRPr lang="en-GB" dirty="0">
              <a:solidFill>
                <a:srgbClr val="C00000"/>
              </a:solidFill>
            </a:endParaRPr>
          </a:p>
        </p:txBody>
      </p:sp>
      <p:sp>
        <p:nvSpPr>
          <p:cNvPr id="3" name="Rectangle 2"/>
          <p:cNvSpPr/>
          <p:nvPr/>
        </p:nvSpPr>
        <p:spPr>
          <a:xfrm>
            <a:off x="677916" y="1549837"/>
            <a:ext cx="8008884" cy="3631763"/>
          </a:xfrm>
          <a:prstGeom prst="rect">
            <a:avLst/>
          </a:prstGeom>
        </p:spPr>
        <p:txBody>
          <a:bodyPr wrap="square">
            <a:spAutoFit/>
          </a:bodyPr>
          <a:lstStyle/>
          <a:p>
            <a:endParaRPr lang="en-US" dirty="0"/>
          </a:p>
          <a:p>
            <a:pPr marL="342900" indent="-342900">
              <a:buFont typeface="+mj-lt"/>
              <a:buAutoNum type="arabicPeriod"/>
            </a:pPr>
            <a:r>
              <a:rPr lang="en-US" sz="1800" dirty="0" smtClean="0"/>
              <a:t>Future Mobile </a:t>
            </a:r>
            <a:r>
              <a:rPr lang="en-US" sz="1800" dirty="0"/>
              <a:t>Data </a:t>
            </a:r>
            <a:r>
              <a:rPr lang="en-US" sz="1800" dirty="0" smtClean="0"/>
              <a:t>Use </a:t>
            </a:r>
          </a:p>
          <a:p>
            <a:pPr marL="342900" indent="-342900">
              <a:buFont typeface="+mj-lt"/>
              <a:buAutoNum type="arabicPeriod"/>
            </a:pPr>
            <a:endParaRPr lang="en-US" sz="1800" dirty="0"/>
          </a:p>
          <a:p>
            <a:pPr marL="342900" indent="-342900">
              <a:buFont typeface="+mj-lt"/>
              <a:buAutoNum type="arabicPeriod"/>
            </a:pPr>
            <a:r>
              <a:rPr lang="en-US" sz="1800" dirty="0" smtClean="0"/>
              <a:t>Spectrum </a:t>
            </a:r>
            <a:r>
              <a:rPr lang="en-US" sz="1800" dirty="0"/>
              <a:t>trends below 6GHz </a:t>
            </a:r>
            <a:endParaRPr lang="en-US" sz="1800" dirty="0" smtClean="0"/>
          </a:p>
          <a:p>
            <a:pPr marL="342900" indent="-342900">
              <a:buFont typeface="+mj-lt"/>
              <a:buAutoNum type="arabicPeriod"/>
            </a:pPr>
            <a:endParaRPr lang="en-US" sz="1800" dirty="0"/>
          </a:p>
          <a:p>
            <a:pPr marL="342900" indent="-342900">
              <a:buFont typeface="+mj-lt"/>
              <a:buAutoNum type="arabicPeriod"/>
            </a:pPr>
            <a:r>
              <a:rPr lang="en-US" sz="1800" u="sng" dirty="0" smtClean="0"/>
              <a:t>Future studies in 5GHz</a:t>
            </a:r>
          </a:p>
          <a:p>
            <a:pPr marL="800100" lvl="1" indent="-342900">
              <a:buFont typeface="Arial" panose="020B0604020202020204" pitchFamily="34" charset="0"/>
              <a:buChar char="•"/>
            </a:pPr>
            <a:r>
              <a:rPr lang="en-US" sz="1800" dirty="0" smtClean="0"/>
              <a:t>UK/Europe vs US allocations in 5GHz </a:t>
            </a:r>
          </a:p>
          <a:p>
            <a:pPr marL="800100" lvl="1" indent="-342900">
              <a:buFont typeface="Arial" panose="020B0604020202020204" pitchFamily="34" charset="0"/>
              <a:buChar char="•"/>
            </a:pPr>
            <a:r>
              <a:rPr lang="en-US" sz="1800" dirty="0" smtClean="0"/>
              <a:t>Studies from WRC-15 &amp; EU mandate process</a:t>
            </a:r>
          </a:p>
          <a:p>
            <a:pPr marL="800100" lvl="1" indent="-342900">
              <a:buFont typeface="Arial" panose="020B0604020202020204" pitchFamily="34" charset="0"/>
              <a:buChar char="•"/>
            </a:pPr>
            <a:r>
              <a:rPr lang="en-US" sz="1800" dirty="0" smtClean="0"/>
              <a:t>WRC-19 proposals and studies </a:t>
            </a:r>
          </a:p>
          <a:p>
            <a:pPr marL="342900" indent="-342900">
              <a:buFont typeface="+mj-lt"/>
              <a:buAutoNum type="arabicPeriod"/>
            </a:pPr>
            <a:endParaRPr lang="en-US" sz="1800" dirty="0" smtClean="0"/>
          </a:p>
          <a:p>
            <a:pPr marL="342900" indent="-342900">
              <a:buFont typeface="+mj-lt"/>
              <a:buAutoNum type="arabicPeriod"/>
            </a:pPr>
            <a:r>
              <a:rPr lang="en-US" sz="1800" dirty="0" smtClean="0"/>
              <a:t>IEEE802, 5G </a:t>
            </a:r>
            <a:r>
              <a:rPr lang="en-US" sz="1800" dirty="0"/>
              <a:t>and above 6GHz </a:t>
            </a:r>
            <a:r>
              <a:rPr lang="en-US" sz="1800" dirty="0" smtClean="0"/>
              <a:t>use</a:t>
            </a:r>
            <a:endParaRPr lang="en-US" sz="1800" dirty="0"/>
          </a:p>
          <a:p>
            <a:pPr marL="342900" indent="-342900">
              <a:buFont typeface="+mj-lt"/>
              <a:buAutoNum type="arabicPeriod"/>
            </a:pPr>
            <a:endParaRPr lang="en-US" sz="1800" dirty="0"/>
          </a:p>
          <a:p>
            <a:pPr marL="342900" indent="-342900">
              <a:buFont typeface="+mj-lt"/>
              <a:buAutoNum type="arabicPeriod"/>
            </a:pPr>
            <a:r>
              <a:rPr lang="en-US" sz="1800" dirty="0" smtClean="0"/>
              <a:t>Conclusions and points for discussion</a:t>
            </a:r>
            <a:endParaRPr lang="en-US" sz="1800" dirty="0"/>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CONTENT </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27758759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173</a:t>
            </a:fld>
            <a:endParaRPr lang="en-GB"/>
          </a:p>
        </p:txBody>
      </p:sp>
      <p:sp>
        <p:nvSpPr>
          <p:cNvPr id="2" name="Title 1"/>
          <p:cNvSpPr>
            <a:spLocks noGrp="1"/>
          </p:cNvSpPr>
          <p:nvPr>
            <p:ph type="title" idx="4294967295"/>
          </p:nvPr>
        </p:nvSpPr>
        <p:spPr>
          <a:xfrm>
            <a:off x="838200" y="457200"/>
            <a:ext cx="5486400" cy="762000"/>
          </a:xfrm>
        </p:spPr>
        <p:txBody>
          <a:bodyPr/>
          <a:lstStyle/>
          <a:p>
            <a:r>
              <a:rPr lang="en-GB" dirty="0" smtClean="0">
                <a:solidFill>
                  <a:srgbClr val="C00000"/>
                </a:solidFill>
              </a:rPr>
              <a:t>Previous Studies                                                                                  </a:t>
            </a:r>
            <a:endParaRPr lang="en-GB" dirty="0">
              <a:solidFill>
                <a:srgbClr val="C00000"/>
              </a:solidFill>
            </a:endParaRPr>
          </a:p>
        </p:txBody>
      </p:sp>
      <p:sp>
        <p:nvSpPr>
          <p:cNvPr id="3" name="Content Placeholder 2"/>
          <p:cNvSpPr>
            <a:spLocks noGrp="1"/>
          </p:cNvSpPr>
          <p:nvPr>
            <p:ph idx="4294967295"/>
          </p:nvPr>
        </p:nvSpPr>
        <p:spPr>
          <a:xfrm>
            <a:off x="609600" y="1145473"/>
            <a:ext cx="8382000" cy="6626927"/>
          </a:xfrm>
        </p:spPr>
        <p:txBody>
          <a:bodyPr/>
          <a:lstStyle/>
          <a:p>
            <a:pPr lvl="0"/>
            <a:r>
              <a:rPr lang="en-GB" sz="1800" dirty="0" smtClean="0"/>
              <a:t>Under WRC-15 AG 1.1 and EU Mandate candidate bands studied:</a:t>
            </a:r>
          </a:p>
          <a:p>
            <a:pPr lvl="1"/>
            <a:r>
              <a:rPr lang="en-GB" sz="1800" dirty="0" smtClean="0"/>
              <a:t>5350 – 5470 MHz </a:t>
            </a:r>
          </a:p>
          <a:p>
            <a:pPr lvl="2"/>
            <a:r>
              <a:rPr lang="en-GB" dirty="0" smtClean="0"/>
              <a:t>Current 5GHz RLAN mitigations do not make sharing feasible</a:t>
            </a:r>
          </a:p>
          <a:p>
            <a:pPr lvl="2"/>
            <a:r>
              <a:rPr lang="en-GB" dirty="0" smtClean="0"/>
              <a:t>Studies on additional mitigation techniques not agreed </a:t>
            </a:r>
          </a:p>
          <a:p>
            <a:pPr marL="538163" lvl="2" indent="0">
              <a:buNone/>
            </a:pPr>
            <a:r>
              <a:rPr lang="en-GB" dirty="0" smtClean="0"/>
              <a:t> </a:t>
            </a:r>
          </a:p>
          <a:p>
            <a:pPr lvl="1"/>
            <a:r>
              <a:rPr lang="en-GB" sz="1800" dirty="0" smtClean="0"/>
              <a:t>5725 – 5850 MHz</a:t>
            </a:r>
          </a:p>
          <a:p>
            <a:pPr lvl="2"/>
            <a:r>
              <a:rPr lang="en-GB" dirty="0" smtClean="0"/>
              <a:t>No conclusions to studies</a:t>
            </a:r>
          </a:p>
          <a:p>
            <a:pPr lvl="2"/>
            <a:r>
              <a:rPr lang="en-GB" dirty="0" smtClean="0"/>
              <a:t>Some studies looking at enhanced DFS to protect Frequency Hopping radar. </a:t>
            </a:r>
          </a:p>
          <a:p>
            <a:pPr lvl="2"/>
            <a:r>
              <a:rPr lang="en-GB" dirty="0" smtClean="0"/>
              <a:t>RLAN use already in each of the ITU-R Regions, regulations vary.</a:t>
            </a:r>
          </a:p>
          <a:p>
            <a:pPr marL="538163" lvl="2" indent="0">
              <a:buNone/>
            </a:pPr>
            <a:r>
              <a:rPr lang="en-GB" dirty="0" smtClean="0"/>
              <a:t>  </a:t>
            </a:r>
          </a:p>
          <a:p>
            <a:pPr lvl="1"/>
            <a:r>
              <a:rPr lang="en-GB" sz="1800" dirty="0" smtClean="0"/>
              <a:t>5850 – 5925 MHz</a:t>
            </a:r>
          </a:p>
          <a:p>
            <a:pPr lvl="2"/>
            <a:r>
              <a:rPr lang="en-GB" dirty="0" smtClean="0"/>
              <a:t>Already a primary mobile allocation in the band </a:t>
            </a:r>
          </a:p>
          <a:p>
            <a:pPr lvl="2"/>
            <a:r>
              <a:rPr lang="en-GB" dirty="0" smtClean="0"/>
              <a:t>No studies carried out as part of WRC-15 period</a:t>
            </a:r>
          </a:p>
          <a:p>
            <a:pPr marL="538163" lvl="2" indent="0">
              <a:buNone/>
            </a:pPr>
            <a:r>
              <a:rPr lang="en-GB" dirty="0" smtClean="0"/>
              <a:t> </a:t>
            </a:r>
          </a:p>
          <a:p>
            <a:r>
              <a:rPr lang="en-GB" sz="1800" dirty="0" smtClean="0"/>
              <a:t>Possible IMT allocation 5925 – 6425 MHz</a:t>
            </a:r>
          </a:p>
          <a:p>
            <a:pPr lvl="1"/>
            <a:r>
              <a:rPr lang="en-GB" sz="1800" dirty="0" smtClean="0"/>
              <a:t>indicated that low power indoor use by IMT may be feasible (indoor 10mW?)</a:t>
            </a:r>
            <a:endParaRPr lang="en-GB" sz="1800" dirty="0"/>
          </a:p>
        </p:txBody>
      </p:sp>
      <p:sp>
        <p:nvSpPr>
          <p:cNvPr id="7" name="Rectangle 6"/>
          <p:cNvSpPr/>
          <p:nvPr/>
        </p:nvSpPr>
        <p:spPr>
          <a:xfrm>
            <a:off x="1447799" y="180201"/>
            <a:ext cx="6105525" cy="307777"/>
          </a:xfrm>
          <a:prstGeom prst="rect">
            <a:avLst/>
          </a:prstGeom>
        </p:spPr>
        <p:txBody>
          <a:bodyPr wrap="square">
            <a:spAutoFit/>
          </a:bodyPr>
          <a:lstStyle/>
          <a:p>
            <a:r>
              <a:rPr lang="en-US" dirty="0">
                <a:solidFill>
                  <a:schemeClr val="bg1"/>
                </a:solidFill>
              </a:rPr>
              <a:t>(3) Future studies in 5GHz</a:t>
            </a:r>
            <a:endParaRPr lang="en-GB" dirty="0">
              <a:solidFill>
                <a:schemeClr val="bg1"/>
              </a:solidFill>
            </a:endParaRPr>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8430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66EC2A-671B-4C7A-AFBE-1F2919211EED}" type="slidenum">
              <a:rPr lang="en-GB" altLang="en-US" smtClean="0"/>
              <a:pPr/>
              <a:t>174</a:t>
            </a:fld>
            <a:endParaRPr lang="en-GB" alt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72357778"/>
              </p:ext>
            </p:extLst>
          </p:nvPr>
        </p:nvGraphicFramePr>
        <p:xfrm>
          <a:off x="420748" y="1524000"/>
          <a:ext cx="7772709" cy="3749040"/>
        </p:xfrm>
        <a:graphic>
          <a:graphicData uri="http://schemas.openxmlformats.org/drawingml/2006/table">
            <a:tbl>
              <a:tblPr firstRow="1" bandRow="1">
                <a:tableStyleId>{7DF18680-E054-41AD-8BC1-D1AEF772440D}</a:tableStyleId>
              </a:tblPr>
              <a:tblGrid>
                <a:gridCol w="704772"/>
                <a:gridCol w="799687"/>
                <a:gridCol w="752230"/>
                <a:gridCol w="752230"/>
                <a:gridCol w="752230"/>
                <a:gridCol w="752230"/>
                <a:gridCol w="752230"/>
                <a:gridCol w="501821"/>
                <a:gridCol w="744226"/>
                <a:gridCol w="540450"/>
                <a:gridCol w="720603"/>
              </a:tblGrid>
              <a:tr h="185420">
                <a:tc rowSpan="2">
                  <a:txBody>
                    <a:bodyPr/>
                    <a:lstStyle/>
                    <a:p>
                      <a:endParaRPr lang="en-GB" sz="1400" dirty="0"/>
                    </a:p>
                  </a:txBody>
                  <a:tcPr marL="87938" marR="87938"/>
                </a:tc>
                <a:tc gridSpan="2">
                  <a:txBody>
                    <a:bodyPr/>
                    <a:lstStyle/>
                    <a:p>
                      <a:pPr algn="r"/>
                      <a:r>
                        <a:rPr lang="en-GB" sz="1400" dirty="0" smtClean="0"/>
                        <a:t>Power</a:t>
                      </a:r>
                      <a:endParaRPr lang="en-GB" sz="1400" dirty="0"/>
                    </a:p>
                  </a:txBody>
                  <a:tcPr marL="87938" marR="87938"/>
                </a:tc>
                <a:tc hMerge="1">
                  <a:txBody>
                    <a:bodyPr/>
                    <a:lstStyle/>
                    <a:p>
                      <a:endParaRPr lang="en-GB" dirty="0"/>
                    </a:p>
                  </a:txBody>
                  <a:tcPr/>
                </a:tc>
                <a:tc gridSpan="2">
                  <a:txBody>
                    <a:bodyPr/>
                    <a:lstStyle/>
                    <a:p>
                      <a:pPr algn="r"/>
                      <a:r>
                        <a:rPr lang="en-GB" sz="1400" dirty="0" smtClean="0"/>
                        <a:t>Indoor / Outdoor</a:t>
                      </a:r>
                      <a:endParaRPr lang="en-GB" sz="1400" dirty="0"/>
                    </a:p>
                  </a:txBody>
                  <a:tcPr marL="87938" marR="87938"/>
                </a:tc>
                <a:tc hMerge="1">
                  <a:txBody>
                    <a:bodyPr/>
                    <a:lstStyle/>
                    <a:p>
                      <a:endParaRPr lang="en-GB" dirty="0"/>
                    </a:p>
                  </a:txBody>
                  <a:tcPr/>
                </a:tc>
                <a:tc gridSpan="2">
                  <a:txBody>
                    <a:bodyPr/>
                    <a:lstStyle/>
                    <a:p>
                      <a:pPr algn="r"/>
                      <a:r>
                        <a:rPr lang="en-GB" sz="1400" dirty="0" smtClean="0"/>
                        <a:t>Fixed / Mobile</a:t>
                      </a:r>
                      <a:endParaRPr lang="en-GB" sz="1400" dirty="0"/>
                    </a:p>
                  </a:txBody>
                  <a:tcPr marL="87938" marR="87938"/>
                </a:tc>
                <a:tc hMerge="1">
                  <a:txBody>
                    <a:bodyPr/>
                    <a:lstStyle/>
                    <a:p>
                      <a:endParaRPr lang="en-GB" dirty="0"/>
                    </a:p>
                  </a:txBody>
                  <a:tcPr/>
                </a:tc>
                <a:tc gridSpan="2">
                  <a:txBody>
                    <a:bodyPr/>
                    <a:lstStyle/>
                    <a:p>
                      <a:pPr algn="ctr"/>
                      <a:r>
                        <a:rPr lang="en-GB" sz="1400" dirty="0" smtClean="0"/>
                        <a:t>DFS / TPC</a:t>
                      </a:r>
                      <a:endParaRPr lang="en-GB" sz="1400" dirty="0"/>
                    </a:p>
                  </a:txBody>
                  <a:tcPr marL="87938" marR="87938"/>
                </a:tc>
                <a:tc hMerge="1">
                  <a:txBody>
                    <a:bodyPr/>
                    <a:lstStyle/>
                    <a:p>
                      <a:endParaRPr lang="en-GB" dirty="0"/>
                    </a:p>
                  </a:txBody>
                  <a:tcPr/>
                </a:tc>
                <a:tc gridSpan="2">
                  <a:txBody>
                    <a:bodyPr/>
                    <a:lstStyle/>
                    <a:p>
                      <a:pPr algn="ctr"/>
                      <a:r>
                        <a:rPr lang="en-GB" sz="1400" dirty="0" smtClean="0"/>
                        <a:t>EU/CEPT </a:t>
                      </a:r>
                    </a:p>
                    <a:p>
                      <a:pPr algn="ctr"/>
                      <a:r>
                        <a:rPr lang="en-GB" sz="1400" dirty="0" err="1" smtClean="0"/>
                        <a:t>Regs</a:t>
                      </a:r>
                      <a:endParaRPr lang="en-GB" sz="1400" dirty="0"/>
                    </a:p>
                  </a:txBody>
                  <a:tcPr marL="87938" marR="87938"/>
                </a:tc>
                <a:tc hMerge="1">
                  <a:txBody>
                    <a:bodyPr/>
                    <a:lstStyle/>
                    <a:p>
                      <a:endParaRPr lang="en-GB"/>
                    </a:p>
                  </a:txBody>
                  <a:tcPr/>
                </a:tc>
              </a:tr>
              <a:tr h="282892">
                <a:tc vMerge="1">
                  <a:txBody>
                    <a:bodyPr/>
                    <a:lstStyle/>
                    <a:p>
                      <a:endParaRPr lang="en-GB"/>
                    </a:p>
                  </a:txBody>
                  <a:tcPr/>
                </a:tc>
                <a:tc>
                  <a:txBody>
                    <a:bodyPr/>
                    <a:lstStyle/>
                    <a:p>
                      <a:pPr algn="r"/>
                      <a:r>
                        <a:rPr lang="en-GB" sz="1400" dirty="0" smtClean="0"/>
                        <a:t>UK</a:t>
                      </a:r>
                      <a:endParaRPr lang="en-GB" sz="1400" dirty="0"/>
                    </a:p>
                  </a:txBody>
                  <a:tcPr marL="87938" marR="87938"/>
                </a:tc>
                <a:tc>
                  <a:txBody>
                    <a:bodyPr/>
                    <a:lstStyle/>
                    <a:p>
                      <a:pPr algn="r"/>
                      <a:r>
                        <a:rPr lang="en-GB" sz="1400" dirty="0" smtClean="0"/>
                        <a:t>USA</a:t>
                      </a:r>
                      <a:endParaRPr lang="en-GB" sz="1400" dirty="0"/>
                    </a:p>
                  </a:txBody>
                  <a:tcPr marL="87938" marR="87938"/>
                </a:tc>
                <a:tc>
                  <a:txBody>
                    <a:bodyPr/>
                    <a:lstStyle/>
                    <a:p>
                      <a:pPr algn="r"/>
                      <a:r>
                        <a:rPr lang="en-GB" sz="1400" dirty="0" smtClean="0"/>
                        <a:t>UK</a:t>
                      </a:r>
                      <a:endParaRPr lang="en-GB" sz="1400" dirty="0"/>
                    </a:p>
                  </a:txBody>
                  <a:tcPr marL="87938" marR="87938"/>
                </a:tc>
                <a:tc>
                  <a:txBody>
                    <a:bodyPr/>
                    <a:lstStyle/>
                    <a:p>
                      <a:pPr algn="r"/>
                      <a:r>
                        <a:rPr lang="en-GB" sz="1400" dirty="0" smtClean="0"/>
                        <a:t>USA</a:t>
                      </a:r>
                      <a:endParaRPr lang="en-GB" sz="1400" dirty="0"/>
                    </a:p>
                  </a:txBody>
                  <a:tcPr marL="87938" marR="87938"/>
                </a:tc>
                <a:tc>
                  <a:txBody>
                    <a:bodyPr/>
                    <a:lstStyle/>
                    <a:p>
                      <a:pPr algn="r"/>
                      <a:r>
                        <a:rPr lang="en-GB" sz="1400" dirty="0" smtClean="0"/>
                        <a:t>UK</a:t>
                      </a:r>
                      <a:endParaRPr lang="en-GB" sz="1400" dirty="0"/>
                    </a:p>
                  </a:txBody>
                  <a:tcPr marL="87938" marR="87938"/>
                </a:tc>
                <a:tc>
                  <a:txBody>
                    <a:bodyPr/>
                    <a:lstStyle/>
                    <a:p>
                      <a:pPr algn="r"/>
                      <a:r>
                        <a:rPr lang="en-GB" sz="1400" dirty="0" smtClean="0"/>
                        <a:t>USA</a:t>
                      </a:r>
                      <a:endParaRPr lang="en-GB" sz="1400" dirty="0"/>
                    </a:p>
                  </a:txBody>
                  <a:tcPr marL="87938" marR="87938"/>
                </a:tc>
                <a:tc>
                  <a:txBody>
                    <a:bodyPr/>
                    <a:lstStyle/>
                    <a:p>
                      <a:pPr algn="r"/>
                      <a:r>
                        <a:rPr lang="en-GB" sz="1400" dirty="0" smtClean="0"/>
                        <a:t>UK</a:t>
                      </a:r>
                      <a:endParaRPr lang="en-GB" sz="1400" dirty="0"/>
                    </a:p>
                  </a:txBody>
                  <a:tcPr marL="87938" marR="87938"/>
                </a:tc>
                <a:tc>
                  <a:txBody>
                    <a:bodyPr/>
                    <a:lstStyle/>
                    <a:p>
                      <a:pPr algn="r"/>
                      <a:r>
                        <a:rPr lang="en-GB" sz="1400" dirty="0" smtClean="0"/>
                        <a:t>USA</a:t>
                      </a:r>
                      <a:endParaRPr lang="en-GB" sz="1400" dirty="0"/>
                    </a:p>
                  </a:txBody>
                  <a:tcPr marL="87938" marR="87938"/>
                </a:tc>
                <a:tc>
                  <a:txBody>
                    <a:bodyPr/>
                    <a:lstStyle/>
                    <a:p>
                      <a:pPr algn="ctr"/>
                      <a:r>
                        <a:rPr lang="en-GB" sz="1400" dirty="0" smtClean="0"/>
                        <a:t>EU</a:t>
                      </a:r>
                      <a:endParaRPr lang="en-GB" sz="1400" dirty="0"/>
                    </a:p>
                  </a:txBody>
                  <a:tcPr marL="87938" marR="87938"/>
                </a:tc>
                <a:tc>
                  <a:txBody>
                    <a:bodyPr/>
                    <a:lstStyle/>
                    <a:p>
                      <a:pPr algn="ctr"/>
                      <a:r>
                        <a:rPr lang="en-GB" sz="1400" dirty="0" smtClean="0"/>
                        <a:t>CEPT</a:t>
                      </a:r>
                      <a:endParaRPr lang="en-GB" sz="1400" dirty="0"/>
                    </a:p>
                  </a:txBody>
                  <a:tcPr marL="87938" marR="87938"/>
                </a:tc>
              </a:tr>
              <a:tr h="370840">
                <a:tc>
                  <a:txBody>
                    <a:bodyPr/>
                    <a:lstStyle/>
                    <a:p>
                      <a:pPr algn="r"/>
                      <a:r>
                        <a:rPr lang="en-GB" sz="1400" dirty="0" smtClean="0"/>
                        <a:t>5150</a:t>
                      </a:r>
                      <a:r>
                        <a:rPr lang="en-GB" sz="1400" baseline="0" dirty="0" smtClean="0"/>
                        <a:t> to 5250</a:t>
                      </a:r>
                      <a:endParaRPr lang="en-GB" sz="1400" dirty="0"/>
                    </a:p>
                  </a:txBody>
                  <a:tcPr marL="87938" marR="87938"/>
                </a:tc>
                <a:tc>
                  <a:txBody>
                    <a:bodyPr/>
                    <a:lstStyle/>
                    <a:p>
                      <a:pPr algn="r"/>
                      <a:r>
                        <a:rPr lang="en-GB" sz="1200" dirty="0" smtClean="0">
                          <a:latin typeface="+mj-lt"/>
                        </a:rPr>
                        <a:t>Low</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High</a:t>
                      </a:r>
                      <a:br>
                        <a:rPr lang="en-GB" sz="1200" dirty="0" smtClean="0">
                          <a:latin typeface="+mj-lt"/>
                        </a:rPr>
                      </a:b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Indoor</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Indoor</a:t>
                      </a:r>
                      <a:r>
                        <a:rPr lang="en-GB" sz="1200" baseline="0" dirty="0" smtClean="0">
                          <a:latin typeface="+mj-lt"/>
                        </a:rPr>
                        <a:t> &amp; </a:t>
                      </a:r>
                      <a:r>
                        <a:rPr lang="en-GB" sz="1200" dirty="0" smtClean="0">
                          <a:latin typeface="+mj-lt"/>
                        </a:rPr>
                        <a:t>outdoor</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Fixed &amp; mobile</a:t>
                      </a:r>
                      <a:endParaRPr lang="en-GB" sz="1200" dirty="0">
                        <a:latin typeface="+mj-lt"/>
                      </a:endParaRPr>
                    </a:p>
                  </a:txBody>
                  <a:tcPr marL="87938" marR="87938"/>
                </a:tc>
                <a:tc>
                  <a:txBody>
                    <a:bodyPr/>
                    <a:lstStyle/>
                    <a:p>
                      <a:pPr algn="r"/>
                      <a:r>
                        <a:rPr lang="en-GB" sz="1200" dirty="0" smtClean="0">
                          <a:latin typeface="+mj-lt"/>
                        </a:rPr>
                        <a:t>Fixed &amp; mobile</a:t>
                      </a:r>
                      <a:endParaRPr lang="en-GB" sz="1200" dirty="0">
                        <a:latin typeface="+mj-lt"/>
                      </a:endParaRPr>
                    </a:p>
                  </a:txBody>
                  <a:tcPr marL="87938" marR="87938"/>
                </a:tc>
                <a:tc>
                  <a:txBody>
                    <a:bodyPr/>
                    <a:lstStyle/>
                    <a:p>
                      <a:pPr algn="r"/>
                      <a:r>
                        <a:rPr lang="en-GB" sz="1200" dirty="0" smtClean="0">
                          <a:latin typeface="+mj-lt"/>
                        </a:rPr>
                        <a:t>No</a:t>
                      </a:r>
                      <a:endParaRPr lang="en-GB" sz="1200" dirty="0">
                        <a:latin typeface="+mj-lt"/>
                      </a:endParaRPr>
                    </a:p>
                  </a:txBody>
                  <a:tcPr marL="87938" marR="87938"/>
                </a:tc>
                <a:tc>
                  <a:txBody>
                    <a:bodyPr/>
                    <a:lstStyle/>
                    <a:p>
                      <a:pPr algn="r"/>
                      <a:r>
                        <a:rPr lang="en-GB" sz="1200" dirty="0" smtClean="0">
                          <a:latin typeface="+mj-lt"/>
                        </a:rPr>
                        <a:t>No</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r>
              <a:tr h="370840">
                <a:tc>
                  <a:txBody>
                    <a:bodyPr/>
                    <a:lstStyle/>
                    <a:p>
                      <a:pPr algn="r"/>
                      <a:r>
                        <a:rPr lang="en-GB" sz="1400" dirty="0" smtClean="0"/>
                        <a:t>5250 to 5350</a:t>
                      </a:r>
                      <a:endParaRPr lang="en-GB" sz="1400" dirty="0"/>
                    </a:p>
                  </a:txBody>
                  <a:tcPr marL="87938" marR="87938"/>
                </a:tc>
                <a:tc>
                  <a:txBody>
                    <a:bodyPr/>
                    <a:lstStyle/>
                    <a:p>
                      <a:pPr algn="r"/>
                      <a:r>
                        <a:rPr lang="en-GB" sz="1200" dirty="0" smtClean="0">
                          <a:latin typeface="+mj-lt"/>
                        </a:rPr>
                        <a:t>Low</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Medium</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Indoor</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Indoor</a:t>
                      </a:r>
                      <a:r>
                        <a:rPr lang="en-GB" sz="1200" baseline="0" dirty="0" smtClean="0">
                          <a:latin typeface="+mj-lt"/>
                        </a:rPr>
                        <a:t> &amp; </a:t>
                      </a:r>
                      <a:r>
                        <a:rPr lang="en-GB" sz="1200" dirty="0" smtClean="0">
                          <a:latin typeface="+mj-lt"/>
                        </a:rPr>
                        <a:t>outdoor</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Fixed &amp; mobile</a:t>
                      </a:r>
                      <a:endParaRPr lang="en-GB" sz="1200" dirty="0">
                        <a:latin typeface="+mj-lt"/>
                      </a:endParaRPr>
                    </a:p>
                  </a:txBody>
                  <a:tcPr marL="87938" marR="87938"/>
                </a:tc>
                <a:tc>
                  <a:txBody>
                    <a:bodyPr/>
                    <a:lstStyle/>
                    <a:p>
                      <a:pPr algn="r"/>
                      <a:r>
                        <a:rPr lang="en-GB" sz="1200" dirty="0" smtClean="0">
                          <a:latin typeface="+mj-lt"/>
                        </a:rPr>
                        <a:t>Fixed &amp; mobile</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r>
              <a:tr h="370840">
                <a:tc>
                  <a:txBody>
                    <a:bodyPr/>
                    <a:lstStyle/>
                    <a:p>
                      <a:pPr algn="r"/>
                      <a:r>
                        <a:rPr lang="en-GB" sz="1400" dirty="0" smtClean="0"/>
                        <a:t>5470</a:t>
                      </a:r>
                      <a:r>
                        <a:rPr lang="en-GB" sz="1400" baseline="0" dirty="0" smtClean="0"/>
                        <a:t> to 5725</a:t>
                      </a:r>
                      <a:endParaRPr lang="en-GB" sz="1400" dirty="0"/>
                    </a:p>
                  </a:txBody>
                  <a:tcPr marL="87938" marR="87938"/>
                </a:tc>
                <a:tc>
                  <a:txBody>
                    <a:bodyPr/>
                    <a:lstStyle/>
                    <a:p>
                      <a:pPr algn="r"/>
                      <a:r>
                        <a:rPr lang="en-GB" sz="1200" dirty="0" smtClean="0">
                          <a:latin typeface="+mj-lt"/>
                        </a:rPr>
                        <a:t>Medium</a:t>
                      </a:r>
                      <a:endParaRPr lang="en-GB" sz="1200" dirty="0">
                        <a:latin typeface="+mj-lt"/>
                      </a:endParaRPr>
                    </a:p>
                  </a:txBody>
                  <a:tcPr marL="87938" marR="87938"/>
                </a:tc>
                <a:tc>
                  <a:txBody>
                    <a:bodyPr/>
                    <a:lstStyle/>
                    <a:p>
                      <a:pPr algn="r"/>
                      <a:r>
                        <a:rPr lang="en-GB" sz="1200" dirty="0" smtClean="0">
                          <a:latin typeface="+mj-lt"/>
                        </a:rPr>
                        <a:t>Medium</a:t>
                      </a:r>
                      <a:endParaRPr lang="en-GB" sz="1200" dirty="0">
                        <a:latin typeface="+mj-lt"/>
                      </a:endParaRPr>
                    </a:p>
                  </a:txBody>
                  <a:tcPr marL="87938" marR="87938"/>
                </a:tc>
                <a:tc>
                  <a:txBody>
                    <a:bodyPr/>
                    <a:lstStyle/>
                    <a:p>
                      <a:pPr algn="r"/>
                      <a:r>
                        <a:rPr lang="en-GB" sz="1200" dirty="0" smtClean="0">
                          <a:latin typeface="+mj-lt"/>
                        </a:rPr>
                        <a:t>Indoor</a:t>
                      </a:r>
                      <a:r>
                        <a:rPr lang="en-GB" sz="1200" baseline="0" dirty="0" smtClean="0">
                          <a:latin typeface="+mj-lt"/>
                        </a:rPr>
                        <a:t> &amp; </a:t>
                      </a:r>
                      <a:r>
                        <a:rPr lang="en-GB" sz="1200" dirty="0" smtClean="0">
                          <a:latin typeface="+mj-lt"/>
                        </a:rPr>
                        <a:t>outdoor</a:t>
                      </a:r>
                      <a:endParaRPr lang="en-GB" sz="1200" dirty="0">
                        <a:latin typeface="+mj-lt"/>
                      </a:endParaRPr>
                    </a:p>
                  </a:txBody>
                  <a:tcPr marL="87938" marR="87938"/>
                </a:tc>
                <a:tc>
                  <a:txBody>
                    <a:bodyPr/>
                    <a:lstStyle/>
                    <a:p>
                      <a:pPr algn="r"/>
                      <a:r>
                        <a:rPr lang="en-GB" sz="1200" dirty="0" smtClean="0">
                          <a:latin typeface="+mj-lt"/>
                        </a:rPr>
                        <a:t>Indoor</a:t>
                      </a:r>
                      <a:r>
                        <a:rPr lang="en-GB" sz="1200" baseline="0" dirty="0" smtClean="0">
                          <a:latin typeface="+mj-lt"/>
                        </a:rPr>
                        <a:t> &amp; </a:t>
                      </a:r>
                      <a:r>
                        <a:rPr lang="en-GB" sz="1200" dirty="0" smtClean="0">
                          <a:latin typeface="+mj-lt"/>
                        </a:rPr>
                        <a:t>outdoor</a:t>
                      </a:r>
                      <a:endParaRPr lang="en-GB" sz="1200" dirty="0">
                        <a:latin typeface="+mj-lt"/>
                      </a:endParaRPr>
                    </a:p>
                  </a:txBody>
                  <a:tcPr marL="87938" marR="87938"/>
                </a:tc>
                <a:tc>
                  <a:txBody>
                    <a:bodyPr/>
                    <a:lstStyle/>
                    <a:p>
                      <a:pPr algn="r"/>
                      <a:r>
                        <a:rPr lang="en-GB" sz="1200" dirty="0" smtClean="0">
                          <a:latin typeface="+mj-lt"/>
                        </a:rPr>
                        <a:t>Fixed &amp; mobile</a:t>
                      </a:r>
                      <a:endParaRPr lang="en-GB" sz="1200" dirty="0">
                        <a:latin typeface="+mj-lt"/>
                      </a:endParaRPr>
                    </a:p>
                  </a:txBody>
                  <a:tcPr marL="87938" marR="87938"/>
                </a:tc>
                <a:tc>
                  <a:txBody>
                    <a:bodyPr/>
                    <a:lstStyle/>
                    <a:p>
                      <a:pPr algn="r"/>
                      <a:r>
                        <a:rPr lang="en-GB" sz="1200" dirty="0" smtClean="0">
                          <a:latin typeface="+mj-lt"/>
                        </a:rPr>
                        <a:t>Fixed &amp; mobile</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c>
                  <a:txBody>
                    <a:bodyPr/>
                    <a:lstStyle/>
                    <a:p>
                      <a:pPr algn="r"/>
                      <a:r>
                        <a:rPr lang="en-GB" sz="1200" dirty="0" smtClean="0">
                          <a:latin typeface="+mj-lt"/>
                        </a:rPr>
                        <a:t>Yes</a:t>
                      </a:r>
                      <a:endParaRPr lang="en-GB" sz="1200" dirty="0">
                        <a:latin typeface="+mj-lt"/>
                      </a:endParaRPr>
                    </a:p>
                  </a:txBody>
                  <a:tcPr marL="87938" marR="87938"/>
                </a:tc>
              </a:tr>
              <a:tr h="370840">
                <a:tc>
                  <a:txBody>
                    <a:bodyPr/>
                    <a:lstStyle/>
                    <a:p>
                      <a:pPr algn="r"/>
                      <a:r>
                        <a:rPr lang="en-GB" sz="1400" dirty="0" smtClean="0"/>
                        <a:t>5725 to 5850</a:t>
                      </a:r>
                      <a:endParaRPr lang="en-GB" sz="1400" dirty="0"/>
                    </a:p>
                  </a:txBody>
                  <a:tcPr marL="87938" marR="87938"/>
                </a:tc>
                <a:tc>
                  <a:txBody>
                    <a:bodyPr/>
                    <a:lstStyle/>
                    <a:p>
                      <a:pPr algn="r"/>
                      <a:r>
                        <a:rPr lang="en-GB" sz="1200" dirty="0" smtClean="0">
                          <a:latin typeface="+mj-lt"/>
                        </a:rPr>
                        <a:t>High</a:t>
                      </a:r>
                      <a:br>
                        <a:rPr lang="en-GB" sz="1200" dirty="0" smtClean="0">
                          <a:latin typeface="+mj-lt"/>
                        </a:rPr>
                      </a:br>
                      <a:r>
                        <a:rPr lang="en-GB" sz="1200" dirty="0" smtClean="0">
                          <a:latin typeface="+mj-lt"/>
                        </a:rPr>
                        <a:t>(BFWA)</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High</a:t>
                      </a:r>
                      <a:br>
                        <a:rPr lang="en-GB" sz="1200" dirty="0" smtClean="0">
                          <a:latin typeface="+mj-lt"/>
                        </a:rPr>
                      </a:br>
                      <a:endParaRPr lang="en-GB" sz="1200" dirty="0">
                        <a:latin typeface="+mj-lt"/>
                      </a:endParaRPr>
                    </a:p>
                  </a:txBody>
                  <a:tcPr marL="87938" marR="87938">
                    <a:solidFill>
                      <a:schemeClr val="tx1">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dirty="0" smtClean="0">
                          <a:latin typeface="+mj-lt"/>
                        </a:rPr>
                        <a:t>Indoor</a:t>
                      </a:r>
                      <a:r>
                        <a:rPr lang="en-GB" sz="1200" baseline="0" dirty="0" smtClean="0">
                          <a:latin typeface="+mj-lt"/>
                        </a:rPr>
                        <a:t> &amp; </a:t>
                      </a:r>
                      <a:r>
                        <a:rPr lang="en-GB" sz="1200" dirty="0" smtClean="0">
                          <a:latin typeface="+mj-lt"/>
                        </a:rPr>
                        <a:t>outdoor</a:t>
                      </a:r>
                    </a:p>
                  </a:txBody>
                  <a:tcPr marL="87938" marR="87938"/>
                </a:tc>
                <a:tc>
                  <a:txBody>
                    <a:bodyPr/>
                    <a:lstStyle/>
                    <a:p>
                      <a:pPr algn="r"/>
                      <a:r>
                        <a:rPr lang="en-GB" sz="1200" dirty="0" smtClean="0">
                          <a:latin typeface="+mj-lt"/>
                        </a:rPr>
                        <a:t>Indoor</a:t>
                      </a:r>
                      <a:r>
                        <a:rPr lang="en-GB" sz="1200" baseline="0" dirty="0" smtClean="0">
                          <a:latin typeface="+mj-lt"/>
                        </a:rPr>
                        <a:t> &amp; </a:t>
                      </a:r>
                      <a:r>
                        <a:rPr lang="en-GB" sz="1200" dirty="0" smtClean="0">
                          <a:latin typeface="+mj-lt"/>
                        </a:rPr>
                        <a:t>outdoor</a:t>
                      </a:r>
                      <a:endParaRPr lang="en-GB" sz="1200" dirty="0">
                        <a:latin typeface="+mj-lt"/>
                      </a:endParaRPr>
                    </a:p>
                  </a:txBody>
                  <a:tcPr marL="87938" marR="87938"/>
                </a:tc>
                <a:tc>
                  <a:txBody>
                    <a:bodyPr/>
                    <a:lstStyle/>
                    <a:p>
                      <a:pPr algn="r"/>
                      <a:r>
                        <a:rPr lang="en-GB" sz="1200" dirty="0" smtClean="0">
                          <a:latin typeface="+mj-lt"/>
                        </a:rPr>
                        <a:t>Fixed only</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Fixed &amp; mobile</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Yes</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No</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No</a:t>
                      </a:r>
                      <a:endParaRPr lang="en-GB" sz="1200" dirty="0">
                        <a:latin typeface="+mj-lt"/>
                      </a:endParaRPr>
                    </a:p>
                  </a:txBody>
                  <a:tcPr marL="87938" marR="87938">
                    <a:solidFill>
                      <a:schemeClr val="tx1">
                        <a:lumMod val="20000"/>
                        <a:lumOff val="80000"/>
                      </a:schemeClr>
                    </a:solidFill>
                  </a:tcPr>
                </a:tc>
                <a:tc>
                  <a:txBody>
                    <a:bodyPr/>
                    <a:lstStyle/>
                    <a:p>
                      <a:pPr algn="r"/>
                      <a:r>
                        <a:rPr lang="en-GB" sz="1200" dirty="0" smtClean="0">
                          <a:latin typeface="+mj-lt"/>
                        </a:rPr>
                        <a:t>Yes</a:t>
                      </a:r>
                      <a:endParaRPr lang="en-GB" sz="1200" dirty="0">
                        <a:latin typeface="+mj-lt"/>
                      </a:endParaRPr>
                    </a:p>
                  </a:txBody>
                  <a:tcPr marL="87938" marR="87938">
                    <a:solidFill>
                      <a:schemeClr val="tx1">
                        <a:lumMod val="20000"/>
                        <a:lumOff val="80000"/>
                      </a:schemeClr>
                    </a:solidFill>
                  </a:tcPr>
                </a:tc>
              </a:tr>
            </a:tbl>
          </a:graphicData>
        </a:graphic>
      </p:graphicFrame>
      <p:sp>
        <p:nvSpPr>
          <p:cNvPr id="6" name="TextBox 5"/>
          <p:cNvSpPr txBox="1"/>
          <p:nvPr/>
        </p:nvSpPr>
        <p:spPr>
          <a:xfrm>
            <a:off x="495300" y="5562600"/>
            <a:ext cx="8039100" cy="830997"/>
          </a:xfrm>
          <a:prstGeom prst="rect">
            <a:avLst/>
          </a:prstGeom>
          <a:noFill/>
        </p:spPr>
        <p:txBody>
          <a:bodyPr wrap="square" rtlCol="0">
            <a:spAutoFit/>
          </a:bodyPr>
          <a:lstStyle/>
          <a:p>
            <a:r>
              <a:rPr lang="en-GB" sz="1600" dirty="0" smtClean="0"/>
              <a:t>* With longer </a:t>
            </a:r>
            <a:r>
              <a:rPr lang="en-GB" sz="1600" dirty="0" smtClean="0">
                <a:solidFill>
                  <a:srgbClr val="FF0000"/>
                </a:solidFill>
              </a:rPr>
              <a:t>initial start up </a:t>
            </a:r>
            <a:r>
              <a:rPr lang="en-GB" sz="1600" dirty="0" smtClean="0"/>
              <a:t>time when co-channel with 5.6 to 5.65 GHz weather radars</a:t>
            </a:r>
          </a:p>
          <a:p>
            <a:r>
              <a:rPr lang="en-GB" sz="1600" dirty="0" smtClean="0">
                <a:latin typeface="+mj-lt"/>
              </a:rPr>
              <a:t>† 5.6 to 5.65 GHz </a:t>
            </a:r>
            <a:r>
              <a:rPr lang="en-GB" sz="1600" i="1" dirty="0" smtClean="0">
                <a:latin typeface="+mj-lt"/>
              </a:rPr>
              <a:t>“to be avoided” </a:t>
            </a:r>
            <a:r>
              <a:rPr lang="en-GB" sz="1600" dirty="0" smtClean="0">
                <a:latin typeface="+mj-lt"/>
              </a:rPr>
              <a:t>whilst FCC is trying to introduce rules banning firmware mods</a:t>
            </a:r>
            <a:endParaRPr lang="en-GB" sz="1600" dirty="0">
              <a:latin typeface="+mj-lt"/>
            </a:endParaRPr>
          </a:p>
        </p:txBody>
      </p:sp>
      <p:sp>
        <p:nvSpPr>
          <p:cNvPr id="7" name="Title 1"/>
          <p:cNvSpPr txBox="1">
            <a:spLocks/>
          </p:cNvSpPr>
          <p:nvPr/>
        </p:nvSpPr>
        <p:spPr bwMode="auto">
          <a:xfrm>
            <a:off x="736600" y="882650"/>
            <a:ext cx="69596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dirty="0">
                <a:solidFill>
                  <a:srgbClr val="C00000"/>
                </a:solidFill>
              </a:rPr>
              <a:t>Summary </a:t>
            </a:r>
            <a:r>
              <a:rPr lang="en-GB" dirty="0" smtClean="0">
                <a:solidFill>
                  <a:srgbClr val="C00000"/>
                </a:solidFill>
              </a:rPr>
              <a:t>current UK/EU/CEPT </a:t>
            </a:r>
            <a:r>
              <a:rPr lang="en-GB" dirty="0">
                <a:solidFill>
                  <a:srgbClr val="C00000"/>
                </a:solidFill>
              </a:rPr>
              <a:t>vs. USA </a:t>
            </a:r>
            <a:r>
              <a:rPr lang="en-GB" dirty="0" err="1">
                <a:solidFill>
                  <a:srgbClr val="C00000"/>
                </a:solidFill>
              </a:rPr>
              <a:t>Regs</a:t>
            </a:r>
            <a:r>
              <a:rPr lang="en-GB" dirty="0">
                <a:solidFill>
                  <a:srgbClr val="C00000"/>
                </a:solidFill>
              </a:rPr>
              <a:t>.</a:t>
            </a:r>
            <a:endParaRPr lang="en-GB" b="0" kern="0" dirty="0">
              <a:solidFill>
                <a:srgbClr val="C00000"/>
              </a:solidFill>
            </a:endParaRPr>
          </a:p>
        </p:txBody>
      </p:sp>
      <p:sp>
        <p:nvSpPr>
          <p:cNvPr id="8" name="Rectangle 7"/>
          <p:cNvSpPr/>
          <p:nvPr/>
        </p:nvSpPr>
        <p:spPr>
          <a:xfrm>
            <a:off x="1447799" y="180201"/>
            <a:ext cx="6105525" cy="369332"/>
          </a:xfrm>
          <a:prstGeom prst="rect">
            <a:avLst/>
          </a:prstGeom>
        </p:spPr>
        <p:txBody>
          <a:bodyPr wrap="square">
            <a:spAutoFit/>
          </a:bodyPr>
          <a:lstStyle/>
          <a:p>
            <a:r>
              <a:rPr lang="en-US" sz="1800" dirty="0" smtClean="0">
                <a:solidFill>
                  <a:schemeClr val="bg1"/>
                </a:solidFill>
              </a:rPr>
              <a:t>(3) Future studies in 5GHz</a:t>
            </a:r>
            <a:endParaRPr lang="en-GB" sz="1800" dirty="0">
              <a:solidFill>
                <a:schemeClr val="bg1"/>
              </a:solidFill>
            </a:endParaRP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18/49 of 18-16-0016 by Andy Gowans (OFCOM)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16021566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175</a:t>
            </a:fld>
            <a:endParaRPr lang="en-GB"/>
          </a:p>
        </p:txBody>
      </p:sp>
      <p:sp>
        <p:nvSpPr>
          <p:cNvPr id="2" name="Title 1"/>
          <p:cNvSpPr>
            <a:spLocks noGrp="1"/>
          </p:cNvSpPr>
          <p:nvPr>
            <p:ph type="title" idx="4294967295"/>
          </p:nvPr>
        </p:nvSpPr>
        <p:spPr>
          <a:xfrm>
            <a:off x="152400" y="818449"/>
            <a:ext cx="8229600" cy="400751"/>
          </a:xfrm>
        </p:spPr>
        <p:txBody>
          <a:bodyPr/>
          <a:lstStyle/>
          <a:p>
            <a:r>
              <a:rPr lang="en-GB" sz="2800" dirty="0" smtClean="0">
                <a:solidFill>
                  <a:srgbClr val="C00000"/>
                </a:solidFill>
              </a:rPr>
              <a:t>WRC-19 proposals for Future Agenda item on RLANs</a:t>
            </a:r>
            <a:endParaRPr lang="en-GB" sz="2800" dirty="0">
              <a:solidFill>
                <a:srgbClr val="C00000"/>
              </a:solidFill>
            </a:endParaRPr>
          </a:p>
        </p:txBody>
      </p:sp>
      <p:sp>
        <p:nvSpPr>
          <p:cNvPr id="3" name="Content Placeholder 2"/>
          <p:cNvSpPr>
            <a:spLocks noGrp="1"/>
          </p:cNvSpPr>
          <p:nvPr>
            <p:ph idx="4294967295"/>
          </p:nvPr>
        </p:nvSpPr>
        <p:spPr>
          <a:xfrm>
            <a:off x="685799" y="1609801"/>
            <a:ext cx="8081961" cy="5400599"/>
          </a:xfrm>
        </p:spPr>
        <p:txBody>
          <a:bodyPr/>
          <a:lstStyle/>
          <a:p>
            <a:pPr lvl="0"/>
            <a:r>
              <a:rPr lang="en-GB" sz="1600" b="1" dirty="0" smtClean="0"/>
              <a:t>CITEL proposal</a:t>
            </a:r>
          </a:p>
          <a:p>
            <a:pPr lvl="1"/>
            <a:r>
              <a:rPr lang="en-US" sz="1600" dirty="0" smtClean="0"/>
              <a:t>Looking for RLAN studies and possible allocation in </a:t>
            </a:r>
            <a:r>
              <a:rPr lang="en-US" sz="1600" dirty="0"/>
              <a:t>the 5350-5470 MHz band </a:t>
            </a:r>
            <a:r>
              <a:rPr lang="en-US" sz="1600" dirty="0" smtClean="0"/>
              <a:t>only</a:t>
            </a:r>
            <a:endParaRPr lang="en-GB" sz="1600" dirty="0" smtClean="0"/>
          </a:p>
          <a:p>
            <a:pPr lvl="0"/>
            <a:r>
              <a:rPr lang="en-GB" sz="1600" b="1" dirty="0" smtClean="0"/>
              <a:t>UK backed European MCP </a:t>
            </a:r>
            <a:endParaRPr lang="en-GB" sz="1600" b="1" dirty="0"/>
          </a:p>
          <a:p>
            <a:pPr lvl="1"/>
            <a:r>
              <a:rPr lang="en-GB" sz="1600" dirty="0" smtClean="0"/>
              <a:t>to </a:t>
            </a:r>
            <a:r>
              <a:rPr lang="en-GB" sz="1600" dirty="0"/>
              <a:t>study and assess the 5 GHz WAS  (incl. RLAN) operational </a:t>
            </a:r>
            <a:r>
              <a:rPr lang="en-GB" sz="1600" dirty="0" smtClean="0"/>
              <a:t>and spectrum requirements over </a:t>
            </a:r>
            <a:r>
              <a:rPr lang="en-GB" sz="1600" dirty="0"/>
              <a:t>the whole range 5 150-5 925 </a:t>
            </a:r>
            <a:r>
              <a:rPr lang="en-GB" sz="1600" dirty="0" smtClean="0"/>
              <a:t>MHz</a:t>
            </a:r>
          </a:p>
          <a:p>
            <a:pPr lvl="1"/>
            <a:endParaRPr lang="en-GB" sz="1600" dirty="0"/>
          </a:p>
          <a:p>
            <a:pPr lvl="1"/>
            <a:r>
              <a:rPr lang="en-GB" sz="1600" dirty="0"/>
              <a:t>to study the band 5 350-5 470 MHz and 5725 – 5850 MHz as potential frequency bands for WAS (incl. RLAN) </a:t>
            </a:r>
            <a:r>
              <a:rPr lang="en-GB" sz="1600" dirty="0" smtClean="0"/>
              <a:t>operations.</a:t>
            </a:r>
          </a:p>
          <a:p>
            <a:pPr lvl="1"/>
            <a:endParaRPr lang="en-GB" sz="1600" dirty="0"/>
          </a:p>
          <a:p>
            <a:pPr lvl="1"/>
            <a:r>
              <a:rPr lang="en-GB" sz="1600" dirty="0"/>
              <a:t>to study the bands 5150 – 5350 MHz and 5 850-5 925 MHz as potential frequency bands for outdoor WAS (incl. RLAN) </a:t>
            </a:r>
            <a:r>
              <a:rPr lang="en-GB" sz="1600" dirty="0" smtClean="0"/>
              <a:t>operations</a:t>
            </a:r>
          </a:p>
          <a:p>
            <a:endParaRPr lang="en-GB" sz="1600" dirty="0"/>
          </a:p>
          <a:p>
            <a:r>
              <a:rPr lang="en-GB" sz="1600" b="1" dirty="0" smtClean="0"/>
              <a:t>Possible Russian proposal to study above 5925 MHz</a:t>
            </a:r>
            <a:r>
              <a:rPr lang="en-GB" sz="1600" dirty="0" smtClean="0"/>
              <a:t> </a:t>
            </a:r>
          </a:p>
          <a:p>
            <a:pPr lvl="1"/>
            <a:r>
              <a:rPr lang="en-GB" sz="1600" dirty="0" smtClean="0"/>
              <a:t>To study mobile RLAN or IMT use in the 5925 – 6700MHz band</a:t>
            </a:r>
          </a:p>
          <a:p>
            <a:endParaRPr lang="en-GB" sz="1600" b="1" dirty="0" smtClean="0"/>
          </a:p>
          <a:p>
            <a:r>
              <a:rPr lang="en-GB" sz="1600" b="1" dirty="0" smtClean="0"/>
              <a:t>Outcome was a combination of the above.</a:t>
            </a:r>
          </a:p>
        </p:txBody>
      </p:sp>
      <p:sp>
        <p:nvSpPr>
          <p:cNvPr id="7" name="Rectangle 6"/>
          <p:cNvSpPr/>
          <p:nvPr/>
        </p:nvSpPr>
        <p:spPr>
          <a:xfrm>
            <a:off x="1447799" y="180201"/>
            <a:ext cx="6105525" cy="307777"/>
          </a:xfrm>
          <a:prstGeom prst="rect">
            <a:avLst/>
          </a:prstGeom>
        </p:spPr>
        <p:txBody>
          <a:bodyPr wrap="square">
            <a:spAutoFit/>
          </a:bodyPr>
          <a:lstStyle/>
          <a:p>
            <a:r>
              <a:rPr lang="en-US" dirty="0">
                <a:solidFill>
                  <a:schemeClr val="bg1"/>
                </a:solidFill>
              </a:rPr>
              <a:t>(3) Future studies in 5GHz</a:t>
            </a:r>
            <a:endParaRPr lang="en-GB" dirty="0">
              <a:solidFill>
                <a:schemeClr val="bg1"/>
              </a:solidFill>
            </a:endParaRPr>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8674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176</a:t>
            </a:fld>
            <a:endParaRPr lang="en-GB"/>
          </a:p>
        </p:txBody>
      </p:sp>
      <p:sp>
        <p:nvSpPr>
          <p:cNvPr id="2" name="Title 1"/>
          <p:cNvSpPr>
            <a:spLocks noGrp="1"/>
          </p:cNvSpPr>
          <p:nvPr>
            <p:ph type="title" idx="4294967295"/>
          </p:nvPr>
        </p:nvSpPr>
        <p:spPr>
          <a:xfrm>
            <a:off x="457200" y="609600"/>
            <a:ext cx="7772400" cy="838200"/>
          </a:xfrm>
        </p:spPr>
        <p:txBody>
          <a:bodyPr/>
          <a:lstStyle/>
          <a:p>
            <a:pPr algn="ctr"/>
            <a:r>
              <a:rPr lang="en-GB" sz="2400" dirty="0" smtClean="0">
                <a:solidFill>
                  <a:srgbClr val="C00000"/>
                </a:solidFill>
              </a:rPr>
              <a:t>WRC-19 Agenda Item 1.16 on 5GHz RLANs</a:t>
            </a:r>
            <a:br>
              <a:rPr lang="en-GB" sz="2400" dirty="0" smtClean="0">
                <a:solidFill>
                  <a:srgbClr val="C00000"/>
                </a:solidFill>
              </a:rPr>
            </a:br>
            <a:r>
              <a:rPr lang="en-GB" sz="2400" dirty="0" smtClean="0">
                <a:solidFill>
                  <a:srgbClr val="C00000"/>
                </a:solidFill>
              </a:rPr>
              <a:t>What does it Cover? </a:t>
            </a:r>
            <a:endParaRPr lang="en-GB" sz="2400" dirty="0">
              <a:solidFill>
                <a:srgbClr val="C00000"/>
              </a:solidFill>
            </a:endParaRPr>
          </a:p>
        </p:txBody>
      </p:sp>
      <p:sp>
        <p:nvSpPr>
          <p:cNvPr id="3" name="Content Placeholder 2"/>
          <p:cNvSpPr>
            <a:spLocks noGrp="1"/>
          </p:cNvSpPr>
          <p:nvPr>
            <p:ph idx="4294967295"/>
          </p:nvPr>
        </p:nvSpPr>
        <p:spPr>
          <a:xfrm>
            <a:off x="609600" y="1676400"/>
            <a:ext cx="7539039" cy="4114800"/>
          </a:xfrm>
        </p:spPr>
        <p:txBody>
          <a:bodyPr/>
          <a:lstStyle/>
          <a:p>
            <a:pPr marL="0" indent="0">
              <a:buNone/>
            </a:pPr>
            <a:r>
              <a:rPr lang="en-US" sz="1800" dirty="0"/>
              <a:t>Resolution 239 </a:t>
            </a:r>
            <a:r>
              <a:rPr lang="en-US" sz="1800" dirty="0" smtClean="0"/>
              <a:t>: </a:t>
            </a:r>
            <a:r>
              <a:rPr lang="en-US" sz="1800" i="1" dirty="0" smtClean="0"/>
              <a:t>invites ITU‑R </a:t>
            </a:r>
            <a:r>
              <a:rPr lang="en-US" sz="1800" dirty="0" smtClean="0"/>
              <a:t>to </a:t>
            </a:r>
            <a:r>
              <a:rPr lang="en-US" sz="1800" dirty="0"/>
              <a:t>conduct and complete the </a:t>
            </a:r>
            <a:r>
              <a:rPr lang="en-US" sz="1800" dirty="0" smtClean="0"/>
              <a:t>following:</a:t>
            </a:r>
            <a:endParaRPr lang="en-GB" sz="1400" dirty="0"/>
          </a:p>
          <a:p>
            <a:pPr marL="342900" indent="-342900">
              <a:buAutoNum type="alphaLcParenR"/>
            </a:pPr>
            <a:r>
              <a:rPr lang="en-US" sz="1600" dirty="0" smtClean="0"/>
              <a:t>to </a:t>
            </a:r>
            <a:r>
              <a:rPr lang="en-US" sz="1600" dirty="0"/>
              <a:t>study WAS/RLAN technical characteristics and operational requirements in the 5 GHz frequency range</a:t>
            </a:r>
            <a:r>
              <a:rPr lang="en-US" sz="1600" dirty="0" smtClean="0"/>
              <a:t>; </a:t>
            </a:r>
          </a:p>
          <a:p>
            <a:pPr marL="0" indent="0">
              <a:buNone/>
            </a:pPr>
            <a:r>
              <a:rPr lang="en-US" sz="1600" dirty="0" smtClean="0">
                <a:solidFill>
                  <a:srgbClr val="FF0000"/>
                </a:solidFill>
              </a:rPr>
              <a:t>NOTE: not only looking at spectrum requirements and looks at whole 5GHz range!!!</a:t>
            </a:r>
            <a:endParaRPr lang="en-US" sz="1600" i="1" dirty="0" smtClean="0"/>
          </a:p>
          <a:p>
            <a:pPr marL="355600" indent="-355600">
              <a:buNone/>
              <a:tabLst>
                <a:tab pos="355600" algn="l"/>
              </a:tabLst>
            </a:pPr>
            <a:r>
              <a:rPr lang="en-US" sz="1600" i="1" dirty="0" smtClean="0"/>
              <a:t>b</a:t>
            </a:r>
            <a:r>
              <a:rPr lang="en-US" sz="1600" i="1" dirty="0"/>
              <a:t>)</a:t>
            </a:r>
            <a:r>
              <a:rPr lang="en-US" sz="1600" dirty="0"/>
              <a:t>	to conduct studies with a view to identify potential WAS/RLAN mitigation </a:t>
            </a:r>
            <a:r>
              <a:rPr lang="en-US" sz="1600" dirty="0" smtClean="0"/>
              <a:t>techniques </a:t>
            </a:r>
            <a:r>
              <a:rPr lang="en-US" sz="1600" dirty="0"/>
              <a:t>to facilitate sharing with incumbent systems in the </a:t>
            </a:r>
            <a:r>
              <a:rPr lang="en-US" sz="1600" dirty="0" smtClean="0"/>
              <a:t>frequency</a:t>
            </a:r>
            <a:r>
              <a:rPr lang="en-US" sz="1600" dirty="0"/>
              <a:t> </a:t>
            </a:r>
            <a:r>
              <a:rPr lang="en-US" sz="1600" dirty="0" smtClean="0"/>
              <a:t>bands </a:t>
            </a:r>
            <a:r>
              <a:rPr lang="en-US" sz="1600" dirty="0">
                <a:solidFill>
                  <a:srgbClr val="FF0000"/>
                </a:solidFill>
              </a:rPr>
              <a:t>5 150-5 350 MHz, 5 350-5 470 MHz, 5 725-5 850 MHz and 5 </a:t>
            </a:r>
            <a:r>
              <a:rPr lang="en-US" sz="1600" dirty="0" smtClean="0">
                <a:solidFill>
                  <a:srgbClr val="FF0000"/>
                </a:solidFill>
              </a:rPr>
              <a:t>850- 5</a:t>
            </a:r>
            <a:r>
              <a:rPr lang="en-US" sz="1600" dirty="0">
                <a:solidFill>
                  <a:srgbClr val="FF0000"/>
                </a:solidFill>
              </a:rPr>
              <a:t> 925 MHz</a:t>
            </a:r>
            <a:r>
              <a:rPr lang="en-US" sz="1600" dirty="0"/>
              <a:t>, while ensuring the protection of incumbent services including </a:t>
            </a:r>
            <a:r>
              <a:rPr lang="en-US" sz="1600" dirty="0" smtClean="0"/>
              <a:t>their </a:t>
            </a:r>
            <a:r>
              <a:rPr lang="en-US" sz="1600" dirty="0"/>
              <a:t>current and planned use;</a:t>
            </a:r>
            <a:endParaRPr lang="en-GB" sz="1600" dirty="0"/>
          </a:p>
          <a:p>
            <a:pPr marL="0" indent="0">
              <a:buNone/>
            </a:pPr>
            <a:r>
              <a:rPr lang="en-US" sz="1600" dirty="0">
                <a:solidFill>
                  <a:srgbClr val="FF0000"/>
                </a:solidFill>
              </a:rPr>
              <a:t>NOTE: </a:t>
            </a:r>
            <a:r>
              <a:rPr lang="en-US" sz="1600" dirty="0" smtClean="0">
                <a:solidFill>
                  <a:srgbClr val="FF0000"/>
                </a:solidFill>
              </a:rPr>
              <a:t>This does not include the 5470 - 5725 MHz range!!!</a:t>
            </a:r>
            <a:endParaRPr lang="en-GB" sz="1600" dirty="0">
              <a:solidFill>
                <a:srgbClr val="FF0000"/>
              </a:solidFill>
            </a:endParaRPr>
          </a:p>
          <a:p>
            <a:pPr marL="355600" indent="-355600">
              <a:buAutoNum type="alphaLcParenR" startAt="3"/>
            </a:pPr>
            <a:r>
              <a:rPr lang="en-US" sz="1600" dirty="0" smtClean="0"/>
              <a:t>to </a:t>
            </a:r>
            <a:r>
              <a:rPr lang="en-US" sz="1600" dirty="0"/>
              <a:t>perform</a:t>
            </a:r>
            <a:r>
              <a:rPr lang="en-US" sz="1600" b="1" dirty="0"/>
              <a:t> </a:t>
            </a:r>
            <a:r>
              <a:rPr lang="en-US" sz="1600" dirty="0"/>
              <a:t>sharing and compatibility studies between WAS/RLAN applications and incumbent services in the frequency band </a:t>
            </a:r>
            <a:r>
              <a:rPr lang="en-US" sz="1600" dirty="0">
                <a:solidFill>
                  <a:srgbClr val="FF0000"/>
                </a:solidFill>
              </a:rPr>
              <a:t>5 150-5 350 MHz</a:t>
            </a:r>
            <a:r>
              <a:rPr lang="en-US" sz="1600" dirty="0"/>
              <a:t> with the possibility of enabling outdoor WAS/RLAN operations including possible associated conditions</a:t>
            </a:r>
            <a:r>
              <a:rPr lang="en-US" sz="1600" dirty="0" smtClean="0"/>
              <a:t>;</a:t>
            </a:r>
          </a:p>
          <a:p>
            <a:pPr marL="0" indent="0">
              <a:buNone/>
            </a:pPr>
            <a:r>
              <a:rPr lang="en-US" sz="1600" dirty="0">
                <a:solidFill>
                  <a:srgbClr val="FF0000"/>
                </a:solidFill>
              </a:rPr>
              <a:t>NOTE: This </a:t>
            </a:r>
            <a:r>
              <a:rPr lang="en-US" sz="1600" dirty="0" smtClean="0">
                <a:solidFill>
                  <a:srgbClr val="FF0000"/>
                </a:solidFill>
              </a:rPr>
              <a:t>limits the scope of the studies to looking at possible outdoor use!!!</a:t>
            </a:r>
            <a:endParaRPr lang="en-GB" sz="1600" dirty="0">
              <a:solidFill>
                <a:srgbClr val="FF0000"/>
              </a:solidFill>
            </a:endParaRPr>
          </a:p>
        </p:txBody>
      </p:sp>
      <p:sp>
        <p:nvSpPr>
          <p:cNvPr id="7" name="Rectangle 6"/>
          <p:cNvSpPr/>
          <p:nvPr/>
        </p:nvSpPr>
        <p:spPr>
          <a:xfrm>
            <a:off x="1447799" y="180201"/>
            <a:ext cx="6105525" cy="307777"/>
          </a:xfrm>
          <a:prstGeom prst="rect">
            <a:avLst/>
          </a:prstGeom>
        </p:spPr>
        <p:txBody>
          <a:bodyPr wrap="square">
            <a:spAutoFit/>
          </a:bodyPr>
          <a:lstStyle/>
          <a:p>
            <a:r>
              <a:rPr lang="en-US" dirty="0">
                <a:solidFill>
                  <a:schemeClr val="bg1"/>
                </a:solidFill>
              </a:rPr>
              <a:t>(3) Future studies in 5GHz</a:t>
            </a:r>
            <a:endParaRPr lang="en-GB" dirty="0">
              <a:solidFill>
                <a:schemeClr val="bg1"/>
              </a:solidFill>
            </a:endParaRPr>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8777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177</a:t>
            </a:fld>
            <a:endParaRPr lang="en-GB"/>
          </a:p>
        </p:txBody>
      </p:sp>
      <p:sp>
        <p:nvSpPr>
          <p:cNvPr id="2" name="Title 1"/>
          <p:cNvSpPr>
            <a:spLocks noGrp="1"/>
          </p:cNvSpPr>
          <p:nvPr>
            <p:ph type="title" idx="4294967295"/>
          </p:nvPr>
        </p:nvSpPr>
        <p:spPr>
          <a:xfrm>
            <a:off x="76200" y="609600"/>
            <a:ext cx="7772400" cy="1066800"/>
          </a:xfrm>
        </p:spPr>
        <p:txBody>
          <a:bodyPr/>
          <a:lstStyle/>
          <a:p>
            <a:pPr algn="ctr"/>
            <a:r>
              <a:rPr lang="en-GB" sz="2000" dirty="0" smtClean="0">
                <a:solidFill>
                  <a:srgbClr val="C00000"/>
                </a:solidFill>
              </a:rPr>
              <a:t>WRC-19 Agenda Item 1.16 on 5GHz RLANs</a:t>
            </a:r>
            <a:br>
              <a:rPr lang="en-GB" sz="2000" dirty="0" smtClean="0">
                <a:solidFill>
                  <a:srgbClr val="C00000"/>
                </a:solidFill>
              </a:rPr>
            </a:br>
            <a:r>
              <a:rPr lang="en-GB" sz="2000" dirty="0" smtClean="0">
                <a:solidFill>
                  <a:srgbClr val="C00000"/>
                </a:solidFill>
              </a:rPr>
              <a:t>What does it Cover? </a:t>
            </a:r>
            <a:endParaRPr lang="en-GB" sz="2000" dirty="0">
              <a:solidFill>
                <a:srgbClr val="C00000"/>
              </a:solidFill>
            </a:endParaRPr>
          </a:p>
        </p:txBody>
      </p:sp>
      <p:sp>
        <p:nvSpPr>
          <p:cNvPr id="3" name="Content Placeholder 2"/>
          <p:cNvSpPr>
            <a:spLocks noGrp="1"/>
          </p:cNvSpPr>
          <p:nvPr>
            <p:ph idx="4294967295"/>
          </p:nvPr>
        </p:nvSpPr>
        <p:spPr>
          <a:xfrm>
            <a:off x="304800" y="1600200"/>
            <a:ext cx="7772400" cy="4114800"/>
          </a:xfrm>
        </p:spPr>
        <p:txBody>
          <a:bodyPr/>
          <a:lstStyle/>
          <a:p>
            <a:pPr marL="0" indent="0">
              <a:buNone/>
            </a:pPr>
            <a:r>
              <a:rPr lang="en-US" sz="1800" dirty="0"/>
              <a:t>Resolution 239 </a:t>
            </a:r>
            <a:r>
              <a:rPr lang="en-US" sz="1800" dirty="0" smtClean="0"/>
              <a:t>: </a:t>
            </a:r>
            <a:r>
              <a:rPr lang="en-US" sz="1800" i="1" dirty="0" smtClean="0"/>
              <a:t>invites ITU‑R </a:t>
            </a:r>
            <a:r>
              <a:rPr lang="en-US" sz="1800" dirty="0" smtClean="0"/>
              <a:t>to </a:t>
            </a:r>
            <a:r>
              <a:rPr lang="en-US" sz="1800" dirty="0"/>
              <a:t>conduct and complete the </a:t>
            </a:r>
            <a:r>
              <a:rPr lang="en-US" sz="1800" dirty="0" smtClean="0"/>
              <a:t>following:</a:t>
            </a:r>
          </a:p>
          <a:p>
            <a:pPr marL="355600" indent="-355600">
              <a:buAutoNum type="alphaLcParenR" startAt="4"/>
            </a:pPr>
            <a:r>
              <a:rPr lang="en-US" sz="1600" dirty="0" smtClean="0"/>
              <a:t>to </a:t>
            </a:r>
            <a:r>
              <a:rPr lang="en-US" sz="1600" dirty="0"/>
              <a:t>conduct further sharing and compatibility studies between WAS/RLAN applications and incumbent services addressing</a:t>
            </a:r>
            <a:r>
              <a:rPr lang="en-US" sz="1600" dirty="0" smtClean="0"/>
              <a:t>:</a:t>
            </a:r>
          </a:p>
          <a:p>
            <a:pPr marL="355600" indent="-355600" hangingPunct="0">
              <a:buNone/>
            </a:pPr>
            <a:r>
              <a:rPr lang="en-US" sz="1600" dirty="0" smtClean="0"/>
              <a:t>	</a:t>
            </a:r>
            <a:r>
              <a:rPr lang="en-US" sz="1600" dirty="0" err="1" smtClean="0"/>
              <a:t>i</a:t>
            </a:r>
            <a:r>
              <a:rPr lang="en-US" sz="1600" dirty="0"/>
              <a:t>)	whether any </a:t>
            </a:r>
            <a:r>
              <a:rPr lang="en-US" sz="1600" dirty="0">
                <a:solidFill>
                  <a:srgbClr val="FF0000"/>
                </a:solidFill>
              </a:rPr>
              <a:t>additional</a:t>
            </a:r>
            <a:r>
              <a:rPr lang="en-US" sz="1600" dirty="0"/>
              <a:t> mitigation techniques in the frequency band </a:t>
            </a:r>
            <a:r>
              <a:rPr lang="en-US" sz="1600" dirty="0">
                <a:solidFill>
                  <a:srgbClr val="FF0000"/>
                </a:solidFill>
              </a:rPr>
              <a:t>5 350-5 470 MHz</a:t>
            </a:r>
            <a:r>
              <a:rPr lang="en-US" sz="1600" dirty="0"/>
              <a:t> </a:t>
            </a:r>
            <a:r>
              <a:rPr lang="en-US" sz="1600" dirty="0" smtClean="0"/>
              <a:t>	beyond </a:t>
            </a:r>
            <a:r>
              <a:rPr lang="en-US" sz="1600" dirty="0"/>
              <a:t>those </a:t>
            </a:r>
            <a:r>
              <a:rPr lang="en-US" sz="1600" dirty="0" err="1"/>
              <a:t>analysed</a:t>
            </a:r>
            <a:r>
              <a:rPr lang="en-US" sz="1600" dirty="0"/>
              <a:t> in the studies referred to in </a:t>
            </a:r>
            <a:r>
              <a:rPr lang="en-US" sz="1600" i="1" dirty="0" smtClean="0"/>
              <a:t>recognizing a</a:t>
            </a:r>
            <a:r>
              <a:rPr lang="en-US" sz="1600" i="1" dirty="0"/>
              <a:t>)</a:t>
            </a:r>
            <a:r>
              <a:rPr lang="en-US" sz="1600" dirty="0"/>
              <a:t> would </a:t>
            </a:r>
            <a:r>
              <a:rPr lang="en-US" sz="1600" dirty="0" smtClean="0"/>
              <a:t>provide 	coexistence between </a:t>
            </a:r>
            <a:r>
              <a:rPr lang="en-US" sz="1600" dirty="0"/>
              <a:t>WAS/RLAN systems and EESS (active) and SRS (active) </a:t>
            </a:r>
            <a:r>
              <a:rPr lang="en-US" sz="1600" dirty="0" smtClean="0"/>
              <a:t>	systems;</a:t>
            </a:r>
          </a:p>
          <a:p>
            <a:pPr marL="355600" indent="-355600" hangingPunct="0">
              <a:buNone/>
            </a:pPr>
            <a:r>
              <a:rPr lang="en-GB" sz="1600" dirty="0" smtClean="0">
                <a:solidFill>
                  <a:srgbClr val="FF0000"/>
                </a:solidFill>
              </a:rPr>
              <a:t>NOTE: This is to concentrate studies on new mitigation techniques not existing ones!!!</a:t>
            </a:r>
          </a:p>
          <a:p>
            <a:pPr marL="355600" indent="-355600" hangingPunct="0">
              <a:buNone/>
            </a:pPr>
            <a:r>
              <a:rPr lang="en-US" sz="1600" dirty="0" smtClean="0"/>
              <a:t>	ii</a:t>
            </a:r>
            <a:r>
              <a:rPr lang="en-US" sz="1600" dirty="0"/>
              <a:t>)	whether any mitigation techniques in the frequency band 5 350-5 470 MHz would </a:t>
            </a:r>
            <a:r>
              <a:rPr lang="en-US" sz="1600" dirty="0" smtClean="0"/>
              <a:t>	provide </a:t>
            </a:r>
            <a:r>
              <a:rPr lang="en-US" sz="1600" dirty="0"/>
              <a:t>compatibility between WAS/RLAN systems and radio determination systems</a:t>
            </a:r>
            <a:r>
              <a:rPr lang="en-US" sz="1600" dirty="0" smtClean="0"/>
              <a:t>;</a:t>
            </a:r>
          </a:p>
          <a:p>
            <a:pPr marL="355600" indent="-355600" hangingPunct="0">
              <a:buNone/>
            </a:pPr>
            <a:r>
              <a:rPr lang="en-GB" sz="1600" dirty="0">
                <a:solidFill>
                  <a:srgbClr val="FF0000"/>
                </a:solidFill>
              </a:rPr>
              <a:t>NOTE: This </a:t>
            </a:r>
            <a:r>
              <a:rPr lang="en-GB" sz="1600" dirty="0" smtClean="0">
                <a:solidFill>
                  <a:srgbClr val="FF0000"/>
                </a:solidFill>
              </a:rPr>
              <a:t>enables existing mitigation techniques plus any new </a:t>
            </a:r>
            <a:r>
              <a:rPr lang="en-GB" sz="1600" dirty="0">
                <a:solidFill>
                  <a:srgbClr val="FF0000"/>
                </a:solidFill>
              </a:rPr>
              <a:t>mitigation </a:t>
            </a:r>
            <a:r>
              <a:rPr lang="en-GB" sz="1600" dirty="0" smtClean="0">
                <a:solidFill>
                  <a:srgbClr val="FF0000"/>
                </a:solidFill>
              </a:rPr>
              <a:t>techniques to be studied!!!</a:t>
            </a:r>
            <a:endParaRPr lang="en-GB" sz="1600" dirty="0">
              <a:solidFill>
                <a:srgbClr val="FF0000"/>
              </a:solidFill>
            </a:endParaRPr>
          </a:p>
          <a:p>
            <a:pPr marL="355600" indent="-355600" hangingPunct="0">
              <a:buNone/>
            </a:pPr>
            <a:r>
              <a:rPr lang="en-US" sz="1600" dirty="0" smtClean="0"/>
              <a:t>	iii</a:t>
            </a:r>
            <a:r>
              <a:rPr lang="en-US" sz="1600" dirty="0"/>
              <a:t>)	whether the results of studies under points </a:t>
            </a:r>
            <a:r>
              <a:rPr lang="en-US" sz="1600" dirty="0" err="1"/>
              <a:t>i</a:t>
            </a:r>
            <a:r>
              <a:rPr lang="en-US" sz="1600" dirty="0"/>
              <a:t>) and ii) would enable an </a:t>
            </a:r>
            <a:r>
              <a:rPr lang="en-US" sz="1600" dirty="0">
                <a:solidFill>
                  <a:srgbClr val="FF0000"/>
                </a:solidFill>
              </a:rPr>
              <a:t>allocation</a:t>
            </a:r>
            <a:r>
              <a:rPr lang="en-US" sz="1600" dirty="0"/>
              <a:t> of the </a:t>
            </a:r>
            <a:r>
              <a:rPr lang="en-US" sz="1600" dirty="0" smtClean="0"/>
              <a:t>	frequency </a:t>
            </a:r>
            <a:r>
              <a:rPr lang="en-US" sz="1600" dirty="0"/>
              <a:t>band 5 350-5 470 MHz to the </a:t>
            </a:r>
            <a:r>
              <a:rPr lang="en-US" sz="1600" dirty="0">
                <a:solidFill>
                  <a:srgbClr val="FF0000"/>
                </a:solidFill>
              </a:rPr>
              <a:t>mobile service</a:t>
            </a:r>
            <a:r>
              <a:rPr lang="en-US" sz="1600" dirty="0"/>
              <a:t> with a view </a:t>
            </a:r>
            <a:r>
              <a:rPr lang="en-US" sz="1600" dirty="0" smtClean="0"/>
              <a:t>to 	accommodating WAS/RLAN use;</a:t>
            </a:r>
            <a:r>
              <a:rPr lang="en-GB" sz="1600" dirty="0" smtClean="0">
                <a:solidFill>
                  <a:srgbClr val="FF0000"/>
                </a:solidFill>
              </a:rPr>
              <a:t>NOTE: There is currently no primary mobile allocation in this band. </a:t>
            </a:r>
            <a:endParaRPr lang="en-GB" sz="1600" dirty="0"/>
          </a:p>
        </p:txBody>
      </p:sp>
      <p:sp>
        <p:nvSpPr>
          <p:cNvPr id="7" name="Rectangle 6"/>
          <p:cNvSpPr/>
          <p:nvPr/>
        </p:nvSpPr>
        <p:spPr>
          <a:xfrm>
            <a:off x="1447799" y="180201"/>
            <a:ext cx="6105525" cy="307777"/>
          </a:xfrm>
          <a:prstGeom prst="rect">
            <a:avLst/>
          </a:prstGeom>
        </p:spPr>
        <p:txBody>
          <a:bodyPr wrap="square">
            <a:spAutoFit/>
          </a:bodyPr>
          <a:lstStyle/>
          <a:p>
            <a:r>
              <a:rPr lang="en-US" dirty="0">
                <a:solidFill>
                  <a:schemeClr val="bg1"/>
                </a:solidFill>
              </a:rPr>
              <a:t>(3) Future studies in 5GHz</a:t>
            </a:r>
            <a:endParaRPr lang="en-GB" dirty="0">
              <a:solidFill>
                <a:schemeClr val="bg1"/>
              </a:solidFill>
            </a:endParaRPr>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70046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178</a:t>
            </a:fld>
            <a:endParaRPr lang="en-GB"/>
          </a:p>
        </p:txBody>
      </p:sp>
      <p:sp>
        <p:nvSpPr>
          <p:cNvPr id="3" name="Content Placeholder 2"/>
          <p:cNvSpPr>
            <a:spLocks noGrp="1"/>
          </p:cNvSpPr>
          <p:nvPr>
            <p:ph idx="4294967295"/>
          </p:nvPr>
        </p:nvSpPr>
        <p:spPr>
          <a:xfrm>
            <a:off x="762000" y="1407337"/>
            <a:ext cx="7772400" cy="4114800"/>
          </a:xfrm>
        </p:spPr>
        <p:txBody>
          <a:bodyPr/>
          <a:lstStyle/>
          <a:p>
            <a:pPr marL="0" indent="0">
              <a:buNone/>
            </a:pPr>
            <a:r>
              <a:rPr lang="en-US" sz="1800" dirty="0"/>
              <a:t>Resolution 239 covers the </a:t>
            </a:r>
            <a:r>
              <a:rPr lang="en-US" sz="1800" dirty="0" smtClean="0"/>
              <a:t>following: </a:t>
            </a:r>
            <a:r>
              <a:rPr lang="en-US" sz="1800" i="1" dirty="0" smtClean="0"/>
              <a:t>invites ITU‑R </a:t>
            </a:r>
            <a:r>
              <a:rPr lang="en-US" sz="1800" dirty="0" smtClean="0"/>
              <a:t>to </a:t>
            </a:r>
            <a:r>
              <a:rPr lang="en-US" sz="1800" dirty="0"/>
              <a:t>conduct and complete the following in time for WRC‑19</a:t>
            </a:r>
            <a:r>
              <a:rPr lang="en-US" sz="1800" dirty="0" smtClean="0"/>
              <a:t>:</a:t>
            </a:r>
          </a:p>
          <a:p>
            <a:pPr marL="0" indent="0">
              <a:buNone/>
            </a:pPr>
            <a:endParaRPr lang="en-US" sz="1800" dirty="0" smtClean="0"/>
          </a:p>
          <a:p>
            <a:pPr marL="355600" indent="-355600">
              <a:buAutoNum type="alphaLcParenR" startAt="5"/>
            </a:pPr>
            <a:r>
              <a:rPr lang="en-US" sz="1600" dirty="0" smtClean="0"/>
              <a:t>to </a:t>
            </a:r>
            <a:r>
              <a:rPr lang="en-US" sz="1600" dirty="0"/>
              <a:t>also conduct detailed sharing and compatibility studies, including mitigation techniques, between WAS/RLAN and incumbent services in the frequency band </a:t>
            </a:r>
            <a:r>
              <a:rPr lang="en-US" sz="1600" dirty="0">
                <a:solidFill>
                  <a:srgbClr val="FF0000"/>
                </a:solidFill>
              </a:rPr>
              <a:t>5 725- 5 850 MHz</a:t>
            </a:r>
            <a:r>
              <a:rPr lang="en-US" sz="1600" dirty="0"/>
              <a:t> with a view to enabling a </a:t>
            </a:r>
            <a:r>
              <a:rPr lang="en-US" sz="1600" dirty="0">
                <a:solidFill>
                  <a:srgbClr val="FF0000"/>
                </a:solidFill>
              </a:rPr>
              <a:t>mobile service allocation</a:t>
            </a:r>
            <a:r>
              <a:rPr lang="en-US" sz="1600" dirty="0"/>
              <a:t> to accommodate WAS/RLAN use</a:t>
            </a:r>
            <a:r>
              <a:rPr lang="en-US" sz="1600" dirty="0" smtClean="0"/>
              <a:t>;</a:t>
            </a:r>
          </a:p>
          <a:p>
            <a:pPr marL="0" indent="0">
              <a:buNone/>
            </a:pPr>
            <a:r>
              <a:rPr lang="en-GB" sz="1600" dirty="0">
                <a:solidFill>
                  <a:srgbClr val="FF0000"/>
                </a:solidFill>
              </a:rPr>
              <a:t>NOTE: </a:t>
            </a:r>
            <a:r>
              <a:rPr lang="en-GB" sz="1600" dirty="0" smtClean="0">
                <a:solidFill>
                  <a:srgbClr val="FF0000"/>
                </a:solidFill>
              </a:rPr>
              <a:t>There is no current allocation for mobile, studies could use existing </a:t>
            </a:r>
            <a:r>
              <a:rPr lang="en-GB" sz="1600" dirty="0">
                <a:solidFill>
                  <a:srgbClr val="FF0000"/>
                </a:solidFill>
              </a:rPr>
              <a:t>mitigation techniques </a:t>
            </a:r>
            <a:r>
              <a:rPr lang="en-GB" sz="1600" dirty="0" smtClean="0">
                <a:solidFill>
                  <a:srgbClr val="FF0000"/>
                </a:solidFill>
              </a:rPr>
              <a:t>from other bands and/or </a:t>
            </a:r>
            <a:r>
              <a:rPr lang="en-GB" sz="1600" dirty="0">
                <a:solidFill>
                  <a:srgbClr val="FF0000"/>
                </a:solidFill>
              </a:rPr>
              <a:t>any new mitigation </a:t>
            </a:r>
            <a:r>
              <a:rPr lang="en-GB" sz="1600" dirty="0" smtClean="0">
                <a:solidFill>
                  <a:srgbClr val="FF0000"/>
                </a:solidFill>
              </a:rPr>
              <a:t>techniques </a:t>
            </a:r>
            <a:r>
              <a:rPr lang="en-GB" sz="1600" dirty="0">
                <a:solidFill>
                  <a:srgbClr val="FF0000"/>
                </a:solidFill>
              </a:rPr>
              <a:t>to be studied!!!</a:t>
            </a:r>
            <a:endParaRPr lang="en-GB" sz="1600" dirty="0"/>
          </a:p>
          <a:p>
            <a:pPr marL="355600" indent="-355600">
              <a:buNone/>
            </a:pPr>
            <a:endParaRPr lang="en-US" sz="1600" i="1" dirty="0" smtClean="0"/>
          </a:p>
          <a:p>
            <a:pPr marL="355600" indent="-355600">
              <a:buAutoNum type="alphaLcParenR" startAt="6"/>
            </a:pPr>
            <a:r>
              <a:rPr lang="en-US" sz="1600" dirty="0" smtClean="0"/>
              <a:t>to </a:t>
            </a:r>
            <a:r>
              <a:rPr lang="en-US" sz="1600" dirty="0"/>
              <a:t>also conduct detailed sharing and compatibility studies, including mitigation techniques, between WAS/RLAN and incumbent services in the frequency band 5 850-5 925 MHz with a view to accommodating WAS/RLAN use under the </a:t>
            </a:r>
            <a:r>
              <a:rPr lang="en-US" sz="1600" dirty="0">
                <a:solidFill>
                  <a:srgbClr val="FF0000"/>
                </a:solidFill>
              </a:rPr>
              <a:t>existing primary mobile service</a:t>
            </a:r>
            <a:r>
              <a:rPr lang="en-US" sz="1600" dirty="0"/>
              <a:t> allocation while not imposing any additional constraints on the existing services</a:t>
            </a:r>
            <a:r>
              <a:rPr lang="en-US" sz="1600" dirty="0" smtClean="0"/>
              <a:t>,</a:t>
            </a:r>
          </a:p>
          <a:p>
            <a:pPr marL="0" indent="0">
              <a:buNone/>
            </a:pPr>
            <a:r>
              <a:rPr lang="en-GB" sz="1600" dirty="0">
                <a:solidFill>
                  <a:srgbClr val="FF0000"/>
                </a:solidFill>
              </a:rPr>
              <a:t>NOTE: This enables existing mitigation techniques plus any new mitigation techniques to be </a:t>
            </a:r>
            <a:r>
              <a:rPr lang="en-GB" sz="1600" dirty="0" smtClean="0">
                <a:solidFill>
                  <a:srgbClr val="FF0000"/>
                </a:solidFill>
              </a:rPr>
              <a:t>studied!!!</a:t>
            </a:r>
            <a:endParaRPr lang="en-GB" sz="1600" b="1" dirty="0" smtClean="0"/>
          </a:p>
        </p:txBody>
      </p:sp>
      <p:sp>
        <p:nvSpPr>
          <p:cNvPr id="7" name="Rectangle 6"/>
          <p:cNvSpPr/>
          <p:nvPr/>
        </p:nvSpPr>
        <p:spPr>
          <a:xfrm>
            <a:off x="1447799" y="180201"/>
            <a:ext cx="6105525" cy="307777"/>
          </a:xfrm>
          <a:prstGeom prst="rect">
            <a:avLst/>
          </a:prstGeom>
        </p:spPr>
        <p:txBody>
          <a:bodyPr wrap="square">
            <a:spAutoFit/>
          </a:bodyPr>
          <a:lstStyle/>
          <a:p>
            <a:r>
              <a:rPr lang="en-US" dirty="0">
                <a:solidFill>
                  <a:schemeClr val="bg1"/>
                </a:solidFill>
              </a:rPr>
              <a:t>(3) Future studies in 5GHz</a:t>
            </a:r>
            <a:endParaRPr lang="en-GB" dirty="0">
              <a:solidFill>
                <a:schemeClr val="bg1"/>
              </a:solidFill>
            </a:endParaRPr>
          </a:p>
        </p:txBody>
      </p:sp>
      <p:sp>
        <p:nvSpPr>
          <p:cNvPr id="6" name="Title 1"/>
          <p:cNvSpPr txBox="1">
            <a:spLocks/>
          </p:cNvSpPr>
          <p:nvPr/>
        </p:nvSpPr>
        <p:spPr bwMode="auto">
          <a:xfrm>
            <a:off x="118752" y="685800"/>
            <a:ext cx="6879442"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en-GB" sz="2000" kern="0" dirty="0" smtClean="0">
                <a:solidFill>
                  <a:srgbClr val="C00000"/>
                </a:solidFill>
              </a:rPr>
              <a:t>WRC-19 Agenda Item 1.16 on 5GHz RLANs</a:t>
            </a:r>
            <a:br>
              <a:rPr lang="en-GB" sz="2000" kern="0" dirty="0" smtClean="0">
                <a:solidFill>
                  <a:srgbClr val="C00000"/>
                </a:solidFill>
              </a:rPr>
            </a:br>
            <a:r>
              <a:rPr lang="en-GB" sz="2000" kern="0" dirty="0" smtClean="0">
                <a:solidFill>
                  <a:srgbClr val="C00000"/>
                </a:solidFill>
              </a:rPr>
              <a:t>What does it Cover? </a:t>
            </a:r>
            <a:endParaRPr lang="en-GB" sz="2000" kern="0" dirty="0">
              <a:solidFill>
                <a:srgbClr val="C00000"/>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61670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179</a:t>
            </a:fld>
            <a:endParaRPr lang="en-GB"/>
          </a:p>
        </p:txBody>
      </p:sp>
      <p:sp>
        <p:nvSpPr>
          <p:cNvPr id="8" name="Title 1"/>
          <p:cNvSpPr>
            <a:spLocks noGrp="1"/>
          </p:cNvSpPr>
          <p:nvPr>
            <p:ph type="title" idx="4294967295"/>
          </p:nvPr>
        </p:nvSpPr>
        <p:spPr>
          <a:xfrm>
            <a:off x="143218" y="617537"/>
            <a:ext cx="7772400" cy="533400"/>
          </a:xfrm>
        </p:spPr>
        <p:txBody>
          <a:bodyPr/>
          <a:lstStyle/>
          <a:p>
            <a:r>
              <a:rPr lang="en-GB" dirty="0" smtClean="0">
                <a:solidFill>
                  <a:srgbClr val="C00000"/>
                </a:solidFill>
              </a:rPr>
              <a:t>5GHz spectrum allocation</a:t>
            </a:r>
            <a:endParaRPr lang="en-GB" b="0" dirty="0">
              <a:solidFill>
                <a:srgbClr val="C00000"/>
              </a:solidFill>
            </a:endParaRPr>
          </a:p>
        </p:txBody>
      </p:sp>
      <p:sp>
        <p:nvSpPr>
          <p:cNvPr id="26" name="AutoShape 2" descr="Image result for UK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AutoShape 4" descr="Image result for UK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AutoShape 6" descr="Image result for UK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AutoShape 8" descr="Image result for UK f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0" descr="Image result for UK fla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 name="Table 1"/>
          <p:cNvGraphicFramePr>
            <a:graphicFrameLocks noGrp="1"/>
          </p:cNvGraphicFramePr>
          <p:nvPr>
            <p:extLst>
              <p:ext uri="{D42A27DB-BD31-4B8C-83A1-F6EECF244321}">
                <p14:modId xmlns:p14="http://schemas.microsoft.com/office/powerpoint/2010/main" val="1867303693"/>
              </p:ext>
            </p:extLst>
          </p:nvPr>
        </p:nvGraphicFramePr>
        <p:xfrm>
          <a:off x="155575" y="1173479"/>
          <a:ext cx="8828419" cy="2560321"/>
        </p:xfrm>
        <a:graphic>
          <a:graphicData uri="http://schemas.openxmlformats.org/drawingml/2006/table">
            <a:tbl>
              <a:tblPr firstRow="1" bandRow="1">
                <a:tableStyleId>{5C22544A-7EE6-4342-B048-85BDC9FD1C3A}</a:tableStyleId>
              </a:tblPr>
              <a:tblGrid>
                <a:gridCol w="441421"/>
                <a:gridCol w="441421"/>
                <a:gridCol w="441421"/>
                <a:gridCol w="441421"/>
                <a:gridCol w="407210"/>
                <a:gridCol w="475631"/>
                <a:gridCol w="441421"/>
                <a:gridCol w="441421"/>
                <a:gridCol w="441421"/>
                <a:gridCol w="441421"/>
                <a:gridCol w="441421"/>
                <a:gridCol w="441421"/>
                <a:gridCol w="441421"/>
                <a:gridCol w="441421"/>
                <a:gridCol w="441421"/>
                <a:gridCol w="441421"/>
                <a:gridCol w="441421"/>
                <a:gridCol w="441421"/>
                <a:gridCol w="441421"/>
                <a:gridCol w="441421"/>
              </a:tblGrid>
              <a:tr h="502681">
                <a:tc>
                  <a:txBody>
                    <a:bodyPr/>
                    <a:lstStyle/>
                    <a:p>
                      <a:r>
                        <a:rPr lang="en-GB" sz="800" b="0" dirty="0" smtClean="0"/>
                        <a:t>5.0</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5.025</a:t>
                      </a:r>
                    </a:p>
                  </a:txBody>
                  <a:tcPr anchor="ctr">
                    <a:solidFill>
                      <a:schemeClr val="bg2">
                        <a:lumMod val="10000"/>
                      </a:schemeClr>
                    </a:solidFill>
                  </a:tcPr>
                </a:tc>
                <a:tc>
                  <a:txBody>
                    <a:bodyPr/>
                    <a:lstStyle/>
                    <a:p>
                      <a:r>
                        <a:rPr lang="en-GB" sz="800" b="0" dirty="0" smtClean="0"/>
                        <a:t>5.05</a:t>
                      </a:r>
                      <a:endParaRPr lang="en-GB" sz="800" b="0" dirty="0"/>
                    </a:p>
                  </a:txBody>
                  <a:tcPr anchor="ctr">
                    <a:solidFill>
                      <a:schemeClr val="bg2">
                        <a:lumMod val="10000"/>
                      </a:schemeClr>
                    </a:solidFill>
                  </a:tcPr>
                </a:tc>
                <a:tc>
                  <a:txBody>
                    <a:bodyPr/>
                    <a:lstStyle/>
                    <a:p>
                      <a:r>
                        <a:rPr lang="en-GB" sz="800" b="0" dirty="0" smtClean="0"/>
                        <a:t>5.075</a:t>
                      </a:r>
                      <a:endParaRPr lang="en-GB" sz="800" b="0" dirty="0"/>
                    </a:p>
                  </a:txBody>
                  <a:tcPr anchor="ctr">
                    <a:solidFill>
                      <a:schemeClr val="bg2">
                        <a:lumMod val="10000"/>
                      </a:schemeClr>
                    </a:solidFill>
                  </a:tcPr>
                </a:tc>
                <a:tc>
                  <a:txBody>
                    <a:bodyPr/>
                    <a:lstStyle/>
                    <a:p>
                      <a:r>
                        <a:rPr lang="en-GB" sz="800" b="0" dirty="0" smtClean="0"/>
                        <a:t>5.1</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5.125</a:t>
                      </a:r>
                    </a:p>
                  </a:txBody>
                  <a:tcPr anchor="ctr">
                    <a:solidFill>
                      <a:schemeClr val="bg2">
                        <a:lumMod val="10000"/>
                      </a:schemeClr>
                    </a:solidFill>
                  </a:tcPr>
                </a:tc>
                <a:tc>
                  <a:txBody>
                    <a:bodyPr/>
                    <a:lstStyle/>
                    <a:p>
                      <a:r>
                        <a:rPr lang="en-GB" sz="800" b="0" dirty="0" smtClean="0"/>
                        <a:t>5.15</a:t>
                      </a:r>
                      <a:endParaRPr lang="en-GB" sz="800" b="0" dirty="0"/>
                    </a:p>
                  </a:txBody>
                  <a:tcPr anchor="ctr">
                    <a:solidFill>
                      <a:schemeClr val="bg2">
                        <a:lumMod val="10000"/>
                      </a:schemeClr>
                    </a:solidFill>
                  </a:tcPr>
                </a:tc>
                <a:tc>
                  <a:txBody>
                    <a:bodyPr/>
                    <a:lstStyle/>
                    <a:p>
                      <a:r>
                        <a:rPr lang="en-GB" sz="800" b="0" dirty="0" smtClean="0"/>
                        <a:t>5.175</a:t>
                      </a:r>
                      <a:endParaRPr lang="en-GB" sz="800" b="0" dirty="0"/>
                    </a:p>
                  </a:txBody>
                  <a:tcPr anchor="ctr">
                    <a:solidFill>
                      <a:schemeClr val="bg2">
                        <a:lumMod val="10000"/>
                      </a:schemeClr>
                    </a:solidFill>
                  </a:tcPr>
                </a:tc>
                <a:tc>
                  <a:txBody>
                    <a:bodyPr/>
                    <a:lstStyle/>
                    <a:p>
                      <a:r>
                        <a:rPr lang="en-GB" sz="800" b="0" dirty="0" smtClean="0"/>
                        <a:t>5.2</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5.225</a:t>
                      </a:r>
                    </a:p>
                  </a:txBody>
                  <a:tcPr anchor="ctr">
                    <a:solidFill>
                      <a:schemeClr val="bg2">
                        <a:lumMod val="10000"/>
                      </a:schemeClr>
                    </a:solidFill>
                  </a:tcPr>
                </a:tc>
                <a:tc>
                  <a:txBody>
                    <a:bodyPr/>
                    <a:lstStyle/>
                    <a:p>
                      <a:r>
                        <a:rPr lang="en-GB" sz="800" b="0" dirty="0" smtClean="0"/>
                        <a:t>5.25</a:t>
                      </a:r>
                      <a:endParaRPr lang="en-GB" sz="800" b="0" dirty="0"/>
                    </a:p>
                  </a:txBody>
                  <a:tcPr anchor="ctr">
                    <a:solidFill>
                      <a:schemeClr val="bg2">
                        <a:lumMod val="10000"/>
                      </a:schemeClr>
                    </a:solidFill>
                  </a:tcPr>
                </a:tc>
                <a:tc>
                  <a:txBody>
                    <a:bodyPr/>
                    <a:lstStyle/>
                    <a:p>
                      <a:r>
                        <a:rPr lang="en-GB" sz="800" b="0" dirty="0" smtClean="0"/>
                        <a:t>5.275</a:t>
                      </a:r>
                      <a:endParaRPr lang="en-GB" sz="800" b="0" dirty="0"/>
                    </a:p>
                  </a:txBody>
                  <a:tcPr anchor="ctr">
                    <a:solidFill>
                      <a:schemeClr val="bg2">
                        <a:lumMod val="10000"/>
                      </a:schemeClr>
                    </a:solidFill>
                  </a:tcPr>
                </a:tc>
                <a:tc>
                  <a:txBody>
                    <a:bodyPr/>
                    <a:lstStyle/>
                    <a:p>
                      <a:r>
                        <a:rPr lang="en-GB" sz="800" b="0" dirty="0" smtClean="0"/>
                        <a:t>5.3</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5.325</a:t>
                      </a:r>
                    </a:p>
                  </a:txBody>
                  <a:tcPr anchor="ctr">
                    <a:solidFill>
                      <a:schemeClr val="bg2">
                        <a:lumMod val="10000"/>
                      </a:schemeClr>
                    </a:solidFill>
                  </a:tcPr>
                </a:tc>
                <a:tc>
                  <a:txBody>
                    <a:bodyPr/>
                    <a:lstStyle/>
                    <a:p>
                      <a:r>
                        <a:rPr lang="en-GB" sz="800" b="0" dirty="0" smtClean="0"/>
                        <a:t>5.35</a:t>
                      </a:r>
                      <a:endParaRPr lang="en-GB" sz="800" b="0" dirty="0"/>
                    </a:p>
                  </a:txBody>
                  <a:tcPr anchor="ctr">
                    <a:solidFill>
                      <a:schemeClr val="bg2">
                        <a:lumMod val="10000"/>
                      </a:schemeClr>
                    </a:solidFill>
                  </a:tcPr>
                </a:tc>
                <a:tc>
                  <a:txBody>
                    <a:bodyPr/>
                    <a:lstStyle/>
                    <a:p>
                      <a:r>
                        <a:rPr lang="en-GB" sz="800" b="0" dirty="0" smtClean="0"/>
                        <a:t>5.375</a:t>
                      </a:r>
                      <a:endParaRPr lang="en-GB" sz="800" b="0" dirty="0"/>
                    </a:p>
                  </a:txBody>
                  <a:tcPr anchor="ctr">
                    <a:solidFill>
                      <a:schemeClr val="bg2">
                        <a:lumMod val="10000"/>
                      </a:schemeClr>
                    </a:solidFill>
                  </a:tcPr>
                </a:tc>
                <a:tc>
                  <a:txBody>
                    <a:bodyPr/>
                    <a:lstStyle/>
                    <a:p>
                      <a:r>
                        <a:rPr lang="en-GB" sz="800" b="0" dirty="0" smtClean="0"/>
                        <a:t>5.4</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5.425</a:t>
                      </a:r>
                    </a:p>
                  </a:txBody>
                  <a:tcPr anchor="ctr">
                    <a:solidFill>
                      <a:schemeClr val="bg2">
                        <a:lumMod val="10000"/>
                      </a:schemeClr>
                    </a:solidFill>
                  </a:tcPr>
                </a:tc>
                <a:tc>
                  <a:txBody>
                    <a:bodyPr/>
                    <a:lstStyle/>
                    <a:p>
                      <a:r>
                        <a:rPr lang="en-GB" sz="800" b="0" dirty="0" smtClean="0"/>
                        <a:t>5.45</a:t>
                      </a:r>
                      <a:endParaRPr lang="en-GB" sz="800" b="0" dirty="0"/>
                    </a:p>
                  </a:txBody>
                  <a:tcPr anchor="ctr">
                    <a:solidFill>
                      <a:schemeClr val="bg2">
                        <a:lumMod val="10000"/>
                      </a:schemeClr>
                    </a:solidFill>
                  </a:tcPr>
                </a:tc>
                <a:tc>
                  <a:txBody>
                    <a:bodyPr/>
                    <a:lstStyle/>
                    <a:p>
                      <a:r>
                        <a:rPr lang="en-GB" sz="800" b="0" dirty="0" smtClean="0"/>
                        <a:t>5.475</a:t>
                      </a:r>
                      <a:endParaRPr lang="en-GB" sz="800" b="0" dirty="0"/>
                    </a:p>
                  </a:txBody>
                  <a:tcPr anchor="ctr">
                    <a:solidFill>
                      <a:schemeClr val="bg2">
                        <a:lumMod val="10000"/>
                      </a:schemeClr>
                    </a:solidFill>
                  </a:tcPr>
                </a:tc>
              </a:tr>
              <a:tr h="407730">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a:solidFill>
                          <a:schemeClr val="bg1">
                            <a:lumMod val="95000"/>
                          </a:schemeClr>
                        </a:solidFill>
                      </a:endParaRPr>
                    </a:p>
                  </a:txBody>
                  <a:tcPr anchor="ctr">
                    <a:solidFill>
                      <a:schemeClr val="bg1">
                        <a:lumMod val="85000"/>
                      </a:schemeClr>
                    </a:solidFill>
                  </a:tcPr>
                </a:tc>
                <a:tc>
                  <a:txBody>
                    <a:bodyPr/>
                    <a:lstStyle/>
                    <a:p>
                      <a:endParaRPr lang="en-GB" sz="1100" b="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pPr algn="ctr"/>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c>
                  <a:txBody>
                    <a:bodyPr/>
                    <a:lstStyle/>
                    <a:p>
                      <a:endParaRPr lang="en-GB" sz="1100" b="0" dirty="0">
                        <a:solidFill>
                          <a:schemeClr val="bg1">
                            <a:lumMod val="95000"/>
                          </a:schemeClr>
                        </a:solidFill>
                      </a:endParaRPr>
                    </a:p>
                  </a:txBody>
                  <a:tcPr anchor="ctr">
                    <a:solidFill>
                      <a:schemeClr val="bg1">
                        <a:lumMod val="85000"/>
                      </a:schemeClr>
                    </a:solidFill>
                  </a:tcPr>
                </a:tc>
              </a:tr>
              <a:tr h="407730">
                <a:tc>
                  <a:txBody>
                    <a:bodyPr/>
                    <a:lstStyle/>
                    <a:p>
                      <a:endParaRPr lang="en-GB" sz="1100" b="0" dirty="0"/>
                    </a:p>
                  </a:txBody>
                  <a:tcPr anchor="ctr">
                    <a:solidFill>
                      <a:schemeClr val="bg1">
                        <a:lumMod val="85000"/>
                      </a:schemeClr>
                    </a:solidFill>
                  </a:tcPr>
                </a:tc>
                <a:tc>
                  <a:txBody>
                    <a:bodyPr/>
                    <a:lstStyle/>
                    <a:p>
                      <a:endParaRPr lang="en-GB" sz="1100" b="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pPr algn="ctr"/>
                      <a:endParaRPr lang="en-GB" sz="1100" b="0" dirty="0"/>
                    </a:p>
                  </a:txBody>
                  <a:tcPr anchor="ctr">
                    <a:solidFill>
                      <a:schemeClr val="bg1">
                        <a:lumMod val="85000"/>
                      </a:schemeClr>
                    </a:solidFill>
                  </a:tcPr>
                </a:tc>
                <a:tc gridSpan="4">
                  <a:txBody>
                    <a:bodyPr/>
                    <a:lstStyle/>
                    <a:p>
                      <a:pPr algn="ctr"/>
                      <a:r>
                        <a:rPr lang="en-GB" sz="1100" b="0" dirty="0" smtClean="0">
                          <a:solidFill>
                            <a:schemeClr val="bg2">
                              <a:lumMod val="10000"/>
                            </a:schemeClr>
                          </a:solidFill>
                        </a:rPr>
                        <a:t>Satellite</a:t>
                      </a:r>
                      <a:endParaRPr lang="en-GB" sz="1100" b="0" dirty="0">
                        <a:solidFill>
                          <a:schemeClr val="bg2">
                            <a:lumMod val="10000"/>
                          </a:schemeClr>
                        </a:solidFill>
                      </a:endParaRPr>
                    </a:p>
                  </a:txBody>
                  <a:tcPr anchor="ctr">
                    <a:solidFill>
                      <a:srgbClr val="ED0973"/>
                    </a:solidFill>
                  </a:tcPr>
                </a:tc>
                <a:tc hMerge="1">
                  <a:txBody>
                    <a:bodyPr/>
                    <a:lstStyle/>
                    <a:p>
                      <a:endParaRPr lang="en-GB" sz="1100" b="0" dirty="0"/>
                    </a:p>
                  </a:txBody>
                  <a:tcPr anchor="ctr"/>
                </a:tc>
                <a:tc hMerge="1">
                  <a:txBody>
                    <a:bodyPr/>
                    <a:lstStyle/>
                    <a:p>
                      <a:endParaRPr lang="en-GB" sz="1100" b="0" dirty="0"/>
                    </a:p>
                  </a:txBody>
                  <a:tcPr anchor="ctr"/>
                </a:tc>
                <a:tc hMerge="1">
                  <a:txBody>
                    <a:bodyPr/>
                    <a:lstStyle/>
                    <a:p>
                      <a:endParaRPr lang="en-GB" sz="1100" b="0" dirty="0">
                        <a:solidFill>
                          <a:schemeClr val="bg2">
                            <a:lumMod val="10000"/>
                          </a:schemeClr>
                        </a:solidFill>
                      </a:endParaRPr>
                    </a:p>
                  </a:txBody>
                  <a:tcPr anchor="ctr"/>
                </a:tc>
                <a:tc gridSpan="10">
                  <a:txBody>
                    <a:bodyPr/>
                    <a:lstStyle/>
                    <a:p>
                      <a:pPr algn="ctr"/>
                      <a:r>
                        <a:rPr lang="en-GB" sz="1100" b="0" dirty="0" smtClean="0">
                          <a:solidFill>
                            <a:schemeClr val="bg2">
                              <a:lumMod val="10000"/>
                            </a:schemeClr>
                          </a:solidFill>
                        </a:rPr>
                        <a:t>Earth Exploration Satellite Service</a:t>
                      </a:r>
                      <a:r>
                        <a:rPr lang="en-GB" sz="1100" b="0" baseline="0" dirty="0" smtClean="0">
                          <a:solidFill>
                            <a:schemeClr val="bg2">
                              <a:lumMod val="10000"/>
                            </a:schemeClr>
                          </a:solidFill>
                        </a:rPr>
                        <a:t> and Space Research</a:t>
                      </a:r>
                      <a:endParaRPr lang="en-GB" sz="1100" b="0" dirty="0">
                        <a:solidFill>
                          <a:schemeClr val="bg2">
                            <a:lumMod val="10000"/>
                          </a:schemeClr>
                        </a:solidFill>
                      </a:endParaRPr>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a:p>
                  </a:txBody>
                  <a:tcPr anchor="ctr">
                    <a:solidFill>
                      <a:srgbClr val="00B050"/>
                    </a:solidFill>
                  </a:tcPr>
                </a:tc>
                <a:tc hMerge="1">
                  <a:txBody>
                    <a:bodyPr/>
                    <a:lstStyle/>
                    <a:p>
                      <a:endParaRPr lang="en-GB" sz="1100" b="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c hMerge="1">
                  <a:txBody>
                    <a:bodyPr/>
                    <a:lstStyle/>
                    <a:p>
                      <a:endParaRPr lang="en-GB" sz="1100" b="0" dirty="0"/>
                    </a:p>
                  </a:txBody>
                  <a:tcPr anchor="ctr">
                    <a:solidFill>
                      <a:srgbClr val="00B050"/>
                    </a:solidFill>
                  </a:tcPr>
                </a:tc>
              </a:tr>
              <a:tr h="407730">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lumMod val="10000"/>
                            </a:schemeClr>
                          </a:solidFill>
                        </a:rPr>
                        <a:t>Aeronautical Navigation Aid System</a:t>
                      </a:r>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dirty="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a:p>
                  </a:txBody>
                  <a:tcPr anchor="ctr">
                    <a:solidFill>
                      <a:srgbClr val="A7CE33"/>
                    </a:solidFill>
                  </a:tcPr>
                </a:tc>
                <a:tc hMerge="1">
                  <a:txBody>
                    <a:bodyPr/>
                    <a:lstStyle/>
                    <a:p>
                      <a:endParaRPr lang="en-GB" sz="1100" b="0" dirty="0"/>
                    </a:p>
                  </a:txBody>
                  <a:tcPr anchor="ctr">
                    <a:solidFill>
                      <a:srgbClr val="A7CE33"/>
                    </a:solidFill>
                  </a:tcPr>
                </a:tc>
                <a:tc hMerge="1">
                  <a:txBody>
                    <a:bodyPr/>
                    <a:lstStyle/>
                    <a:p>
                      <a:endParaRPr lang="en-GB" sz="1100" b="0" dirty="0"/>
                    </a:p>
                  </a:txBody>
                  <a:tcPr anchor="ctr">
                    <a:solidFill>
                      <a:srgbClr val="A7CE33"/>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a:txBody>
                    <a:bodyPr/>
                    <a:lstStyle/>
                    <a:p>
                      <a:endParaRPr lang="en-GB" sz="1100" b="0" dirty="0"/>
                    </a:p>
                  </a:txBody>
                  <a:tcPr anchor="ctr">
                    <a:solidFill>
                      <a:schemeClr val="bg1">
                        <a:lumMod val="85000"/>
                      </a:schemeClr>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lumMod val="10000"/>
                            </a:schemeClr>
                          </a:solidFill>
                        </a:rPr>
                        <a:t>Aircraft</a:t>
                      </a:r>
                    </a:p>
                  </a:txBody>
                  <a:tcPr anchor="ctr">
                    <a:solidFill>
                      <a:srgbClr val="A9CF38"/>
                    </a:solidFill>
                  </a:tcPr>
                </a:tc>
                <a:tc hMerge="1">
                  <a:txBody>
                    <a:bodyPr/>
                    <a:lstStyle/>
                    <a:p>
                      <a:endParaRPr lang="en-GB" sz="1100" b="0" dirty="0"/>
                    </a:p>
                  </a:txBody>
                  <a:tcPr anchor="ctr">
                    <a:solidFill>
                      <a:srgbClr val="A9CF38"/>
                    </a:solidFill>
                  </a:tcPr>
                </a:tc>
                <a:tc hMerge="1">
                  <a:txBody>
                    <a:bodyPr/>
                    <a:lstStyle/>
                    <a:p>
                      <a:endParaRPr lang="en-GB" sz="1100" b="0" dirty="0"/>
                    </a:p>
                  </a:txBody>
                  <a:tcPr anchor="ctr">
                    <a:solidFill>
                      <a:srgbClr val="A9CF38"/>
                    </a:solidFill>
                  </a:tcPr>
                </a:tc>
                <a:tc hMerge="1">
                  <a:txBody>
                    <a:bodyPr/>
                    <a:lstStyle/>
                    <a:p>
                      <a:endParaRPr lang="en-GB" sz="1100" b="0" dirty="0"/>
                    </a:p>
                  </a:txBody>
                  <a:tcPr anchor="ctr">
                    <a:solidFill>
                      <a:srgbClr val="A9CF38"/>
                    </a:solidFill>
                  </a:tcPr>
                </a:tc>
                <a:tc hMerge="1">
                  <a:txBody>
                    <a:bodyPr/>
                    <a:lstStyle/>
                    <a:p>
                      <a:endParaRPr lang="en-GB" sz="1100" b="0" dirty="0"/>
                    </a:p>
                  </a:txBody>
                  <a:tcPr anchor="ctr">
                    <a:solidFill>
                      <a:srgbClr val="A9CF38"/>
                    </a:solidFill>
                  </a:tcPr>
                </a:tc>
                <a:tc>
                  <a:txBody>
                    <a:bodyPr/>
                    <a:lstStyle/>
                    <a:p>
                      <a:endParaRPr lang="en-GB" sz="1100" b="0" dirty="0"/>
                    </a:p>
                  </a:txBody>
                  <a:tcPr anchor="ctr">
                    <a:solidFill>
                      <a:srgbClr val="0070C0"/>
                    </a:solidFill>
                  </a:tcPr>
                </a:tc>
              </a:tr>
              <a:tr h="407730">
                <a:tc gridSpan="20">
                  <a:txBody>
                    <a:bodyPr/>
                    <a:lstStyle/>
                    <a:p>
                      <a:pPr algn="ctr"/>
                      <a:r>
                        <a:rPr lang="en-GB" sz="1100" b="0" dirty="0" smtClean="0">
                          <a:solidFill>
                            <a:schemeClr val="bg2">
                              <a:lumMod val="10000"/>
                            </a:schemeClr>
                          </a:solidFill>
                        </a:rPr>
                        <a:t/>
                      </a:r>
                      <a:br>
                        <a:rPr lang="en-GB" sz="1100" b="0" dirty="0" smtClean="0">
                          <a:solidFill>
                            <a:schemeClr val="bg2">
                              <a:lumMod val="10000"/>
                            </a:schemeClr>
                          </a:solidFill>
                        </a:rPr>
                      </a:br>
                      <a:r>
                        <a:rPr lang="en-GB" sz="1100" b="0" dirty="0" smtClean="0">
                          <a:solidFill>
                            <a:schemeClr val="bg2">
                              <a:lumMod val="10000"/>
                            </a:schemeClr>
                          </a:solidFill>
                        </a:rPr>
                        <a:t>MOD</a:t>
                      </a:r>
                      <a:endParaRPr lang="en-GB" sz="1100" b="0" dirty="0">
                        <a:solidFill>
                          <a:schemeClr val="bg2">
                            <a:lumMod val="10000"/>
                          </a:schemeClr>
                        </a:solidFill>
                      </a:endParaRPr>
                    </a:p>
                  </a:txBody>
                  <a:tcPr anchor="ctr">
                    <a:solidFill>
                      <a:srgbClr val="FF9933"/>
                    </a:solidFill>
                  </a:tcPr>
                </a:tc>
                <a:tc hMerge="1">
                  <a:txBody>
                    <a:bodyPr/>
                    <a:lstStyle/>
                    <a:p>
                      <a:endParaRPr lang="en-GB" sz="800" b="0" dirty="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c hMerge="1">
                  <a:txBody>
                    <a:bodyPr/>
                    <a:lstStyle/>
                    <a:p>
                      <a:endParaRPr lang="en-GB" sz="800" b="0" dirty="0"/>
                    </a:p>
                  </a:txBody>
                  <a:tcPr>
                    <a:solidFill>
                      <a:srgbClr val="FF9933"/>
                    </a:solidFill>
                  </a:tcPr>
                </a:tc>
              </a:tr>
              <a:tr h="407730">
                <a:tc>
                  <a:txBody>
                    <a:bodyPr/>
                    <a:lstStyle/>
                    <a:p>
                      <a:endParaRPr lang="en-GB" sz="1100" b="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a:solidFill>
                          <a:schemeClr val="bg2">
                            <a:lumMod val="10000"/>
                          </a:schemeClr>
                        </a:solidFill>
                      </a:endParaRPr>
                    </a:p>
                  </a:txBody>
                  <a:tcPr anchor="ctr">
                    <a:solidFill>
                      <a:schemeClr val="bg1">
                        <a:lumMod val="85000"/>
                      </a:schemeClr>
                    </a:solidFill>
                  </a:tcPr>
                </a:tc>
                <a:tc>
                  <a:txBody>
                    <a:bodyPr/>
                    <a:lstStyle/>
                    <a:p>
                      <a:endParaRPr lang="en-GB" sz="1100" b="0">
                        <a:solidFill>
                          <a:schemeClr val="bg2">
                            <a:lumMod val="10000"/>
                          </a:schemeClr>
                        </a:solidFill>
                      </a:endParaRPr>
                    </a:p>
                  </a:txBody>
                  <a:tcPr anchor="ctr">
                    <a:solidFill>
                      <a:schemeClr val="bg1">
                        <a:lumMod val="85000"/>
                      </a:schemeClr>
                    </a:solidFill>
                  </a:tcPr>
                </a:tc>
                <a:tc>
                  <a:txBody>
                    <a:bodyPr/>
                    <a:lstStyle/>
                    <a:p>
                      <a:endParaRPr lang="en-GB" sz="1100" b="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lumMod val="10000"/>
                            </a:schemeClr>
                          </a:solidFill>
                        </a:rPr>
                        <a:t>Wi-Fi </a:t>
                      </a:r>
                      <a:r>
                        <a:rPr lang="en-GB" sz="1100" dirty="0" smtClean="0">
                          <a:solidFill>
                            <a:srgbClr val="FF0000"/>
                          </a:solidFill>
                        </a:rPr>
                        <a:t>indoor </a:t>
                      </a:r>
                      <a:r>
                        <a:rPr lang="en-GB" sz="1100" dirty="0" smtClean="0">
                          <a:solidFill>
                            <a:schemeClr val="bg2">
                              <a:lumMod val="10000"/>
                            </a:schemeClr>
                          </a:solidFill>
                        </a:rPr>
                        <a:t>fixed and mobile</a:t>
                      </a:r>
                    </a:p>
                  </a:txBody>
                  <a:tcPr anchor="ctr">
                    <a:solidFill>
                      <a:srgbClr val="00B0F0"/>
                    </a:solidFill>
                  </a:tcPr>
                </a:tc>
                <a:tc hMerge="1">
                  <a:txBody>
                    <a:bodyPr/>
                    <a:lstStyle/>
                    <a:p>
                      <a:endParaRPr lang="en-GB" sz="800" b="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dirty="0"/>
                    </a:p>
                  </a:txBody>
                  <a:tcPr>
                    <a:solidFill>
                      <a:srgbClr val="00B0F0"/>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chemeClr val="bg1">
                        <a:lumMod val="85000"/>
                      </a:schemeClr>
                    </a:solidFill>
                  </a:tcPr>
                </a:tc>
                <a:tc>
                  <a:txBody>
                    <a:bodyPr/>
                    <a:lstStyle/>
                    <a:p>
                      <a:endParaRPr lang="en-GB" sz="1100" b="0" dirty="0">
                        <a:solidFill>
                          <a:schemeClr val="bg2">
                            <a:lumMod val="10000"/>
                          </a:schemeClr>
                        </a:solidFill>
                      </a:endParaRPr>
                    </a:p>
                  </a:txBody>
                  <a:tcPr anchor="ctr">
                    <a:solidFill>
                      <a:srgbClr val="00B0F0"/>
                    </a:solid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029213107"/>
              </p:ext>
            </p:extLst>
          </p:nvPr>
        </p:nvGraphicFramePr>
        <p:xfrm>
          <a:off x="155575" y="3733800"/>
          <a:ext cx="8828419" cy="2590801"/>
        </p:xfrm>
        <a:graphic>
          <a:graphicData uri="http://schemas.openxmlformats.org/drawingml/2006/table">
            <a:tbl>
              <a:tblPr firstRow="1" bandRow="1">
                <a:tableStyleId>{5C22544A-7EE6-4342-B048-85BDC9FD1C3A}</a:tableStyleId>
              </a:tblPr>
              <a:tblGrid>
                <a:gridCol w="441421"/>
                <a:gridCol w="441421"/>
                <a:gridCol w="441421"/>
                <a:gridCol w="441421"/>
                <a:gridCol w="407210"/>
                <a:gridCol w="475631"/>
                <a:gridCol w="441421"/>
                <a:gridCol w="441421"/>
                <a:gridCol w="441421"/>
                <a:gridCol w="441421"/>
                <a:gridCol w="441421"/>
                <a:gridCol w="441421"/>
                <a:gridCol w="441421"/>
                <a:gridCol w="441421"/>
                <a:gridCol w="441421"/>
                <a:gridCol w="441421"/>
                <a:gridCol w="441421"/>
                <a:gridCol w="441421"/>
                <a:gridCol w="441421"/>
                <a:gridCol w="441421"/>
              </a:tblGrid>
              <a:tr h="502681">
                <a:tc>
                  <a:txBody>
                    <a:bodyPr/>
                    <a:lstStyle/>
                    <a:p>
                      <a:r>
                        <a:rPr lang="en-GB" sz="800" b="0" dirty="0" smtClean="0"/>
                        <a:t>5.5</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5.525</a:t>
                      </a:r>
                    </a:p>
                  </a:txBody>
                  <a:tcPr anchor="ctr">
                    <a:solidFill>
                      <a:schemeClr val="bg2">
                        <a:lumMod val="10000"/>
                      </a:schemeClr>
                    </a:solidFill>
                  </a:tcPr>
                </a:tc>
                <a:tc>
                  <a:txBody>
                    <a:bodyPr/>
                    <a:lstStyle/>
                    <a:p>
                      <a:r>
                        <a:rPr lang="en-GB" sz="800" b="0" dirty="0" smtClean="0"/>
                        <a:t>5.55</a:t>
                      </a:r>
                      <a:endParaRPr lang="en-GB" sz="800" b="0" dirty="0"/>
                    </a:p>
                  </a:txBody>
                  <a:tcPr anchor="ctr">
                    <a:solidFill>
                      <a:schemeClr val="bg2">
                        <a:lumMod val="10000"/>
                      </a:schemeClr>
                    </a:solidFill>
                  </a:tcPr>
                </a:tc>
                <a:tc>
                  <a:txBody>
                    <a:bodyPr/>
                    <a:lstStyle/>
                    <a:p>
                      <a:r>
                        <a:rPr lang="en-GB" sz="800" b="0" dirty="0" smtClean="0"/>
                        <a:t>5.575</a:t>
                      </a:r>
                      <a:endParaRPr lang="en-GB" sz="800" b="0" dirty="0"/>
                    </a:p>
                  </a:txBody>
                  <a:tcPr anchor="ctr">
                    <a:solidFill>
                      <a:schemeClr val="bg2">
                        <a:lumMod val="10000"/>
                      </a:schemeClr>
                    </a:solidFill>
                  </a:tcPr>
                </a:tc>
                <a:tc>
                  <a:txBody>
                    <a:bodyPr/>
                    <a:lstStyle/>
                    <a:p>
                      <a:r>
                        <a:rPr lang="en-GB" sz="800" b="0" dirty="0" smtClean="0"/>
                        <a:t>5.6</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5.625</a:t>
                      </a:r>
                    </a:p>
                  </a:txBody>
                  <a:tcPr anchor="ctr">
                    <a:solidFill>
                      <a:schemeClr val="bg2">
                        <a:lumMod val="10000"/>
                      </a:schemeClr>
                    </a:solidFill>
                  </a:tcPr>
                </a:tc>
                <a:tc>
                  <a:txBody>
                    <a:bodyPr/>
                    <a:lstStyle/>
                    <a:p>
                      <a:r>
                        <a:rPr lang="en-GB" sz="800" b="0" dirty="0" smtClean="0"/>
                        <a:t>5.65</a:t>
                      </a:r>
                      <a:endParaRPr lang="en-GB" sz="800" b="0" dirty="0"/>
                    </a:p>
                  </a:txBody>
                  <a:tcPr anchor="ctr">
                    <a:solidFill>
                      <a:schemeClr val="bg2">
                        <a:lumMod val="10000"/>
                      </a:schemeClr>
                    </a:solidFill>
                  </a:tcPr>
                </a:tc>
                <a:tc>
                  <a:txBody>
                    <a:bodyPr/>
                    <a:lstStyle/>
                    <a:p>
                      <a:r>
                        <a:rPr lang="en-GB" sz="800" b="0" dirty="0" smtClean="0"/>
                        <a:t>5.675</a:t>
                      </a:r>
                      <a:endParaRPr lang="en-GB" sz="800" b="0" dirty="0"/>
                    </a:p>
                  </a:txBody>
                  <a:tcPr anchor="ctr">
                    <a:solidFill>
                      <a:schemeClr val="bg2">
                        <a:lumMod val="10000"/>
                      </a:schemeClr>
                    </a:solidFill>
                  </a:tcPr>
                </a:tc>
                <a:tc>
                  <a:txBody>
                    <a:bodyPr/>
                    <a:lstStyle/>
                    <a:p>
                      <a:r>
                        <a:rPr lang="en-GB" sz="800" b="0" dirty="0" smtClean="0"/>
                        <a:t>5.7</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5.725</a:t>
                      </a:r>
                    </a:p>
                  </a:txBody>
                  <a:tcPr anchor="ctr">
                    <a:solidFill>
                      <a:schemeClr val="bg2">
                        <a:lumMod val="10000"/>
                      </a:schemeClr>
                    </a:solidFill>
                  </a:tcPr>
                </a:tc>
                <a:tc>
                  <a:txBody>
                    <a:bodyPr/>
                    <a:lstStyle/>
                    <a:p>
                      <a:r>
                        <a:rPr lang="en-GB" sz="800" b="0" dirty="0" smtClean="0"/>
                        <a:t>5.750</a:t>
                      </a:r>
                      <a:endParaRPr lang="en-GB" sz="800" b="0" dirty="0"/>
                    </a:p>
                  </a:txBody>
                  <a:tcPr anchor="ctr">
                    <a:solidFill>
                      <a:schemeClr val="bg2">
                        <a:lumMod val="10000"/>
                      </a:schemeClr>
                    </a:solidFill>
                  </a:tcPr>
                </a:tc>
                <a:tc>
                  <a:txBody>
                    <a:bodyPr/>
                    <a:lstStyle/>
                    <a:p>
                      <a:r>
                        <a:rPr lang="en-GB" sz="800" b="0" dirty="0" smtClean="0"/>
                        <a:t>5.775</a:t>
                      </a:r>
                      <a:endParaRPr lang="en-GB" sz="800" b="0" dirty="0"/>
                    </a:p>
                  </a:txBody>
                  <a:tcPr anchor="ctr">
                    <a:solidFill>
                      <a:schemeClr val="bg2">
                        <a:lumMod val="10000"/>
                      </a:schemeClr>
                    </a:solidFill>
                  </a:tcPr>
                </a:tc>
                <a:tc>
                  <a:txBody>
                    <a:bodyPr/>
                    <a:lstStyle/>
                    <a:p>
                      <a:r>
                        <a:rPr lang="en-GB" sz="800" b="0" dirty="0" smtClean="0"/>
                        <a:t>5.8</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5.825</a:t>
                      </a:r>
                    </a:p>
                  </a:txBody>
                  <a:tcPr anchor="ctr">
                    <a:solidFill>
                      <a:schemeClr val="bg2">
                        <a:lumMod val="10000"/>
                      </a:schemeClr>
                    </a:solidFill>
                  </a:tcPr>
                </a:tc>
                <a:tc>
                  <a:txBody>
                    <a:bodyPr/>
                    <a:lstStyle/>
                    <a:p>
                      <a:r>
                        <a:rPr lang="en-GB" sz="800" b="0" dirty="0" smtClean="0"/>
                        <a:t>5.85</a:t>
                      </a:r>
                      <a:endParaRPr lang="en-GB" sz="800" b="0" dirty="0"/>
                    </a:p>
                  </a:txBody>
                  <a:tcPr anchor="ctr">
                    <a:solidFill>
                      <a:schemeClr val="bg2">
                        <a:lumMod val="10000"/>
                      </a:schemeClr>
                    </a:solidFill>
                  </a:tcPr>
                </a:tc>
                <a:tc>
                  <a:txBody>
                    <a:bodyPr/>
                    <a:lstStyle/>
                    <a:p>
                      <a:r>
                        <a:rPr lang="en-GB" sz="800" b="0" dirty="0" smtClean="0"/>
                        <a:t>5.875</a:t>
                      </a:r>
                      <a:endParaRPr lang="en-GB" sz="800" b="0" dirty="0"/>
                    </a:p>
                  </a:txBody>
                  <a:tcPr anchor="ctr">
                    <a:solidFill>
                      <a:schemeClr val="bg2">
                        <a:lumMod val="10000"/>
                      </a:schemeClr>
                    </a:solidFill>
                  </a:tcPr>
                </a:tc>
                <a:tc>
                  <a:txBody>
                    <a:bodyPr/>
                    <a:lstStyle/>
                    <a:p>
                      <a:r>
                        <a:rPr lang="en-GB" sz="800" b="0" dirty="0" smtClean="0"/>
                        <a:t>5.9</a:t>
                      </a:r>
                      <a:endParaRPr lang="en-GB" sz="800" b="0" dirty="0"/>
                    </a:p>
                  </a:txBody>
                  <a:tcPr anchor="ctr">
                    <a:solidFill>
                      <a:schemeClr val="bg2">
                        <a:lumMod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5.925</a:t>
                      </a:r>
                    </a:p>
                  </a:txBody>
                  <a:tcPr anchor="ctr">
                    <a:solidFill>
                      <a:schemeClr val="bg2">
                        <a:lumMod val="10000"/>
                      </a:schemeClr>
                    </a:solidFill>
                  </a:tcPr>
                </a:tc>
                <a:tc>
                  <a:txBody>
                    <a:bodyPr/>
                    <a:lstStyle/>
                    <a:p>
                      <a:r>
                        <a:rPr lang="en-GB" sz="800" b="0" dirty="0" smtClean="0"/>
                        <a:t>5.95</a:t>
                      </a:r>
                      <a:endParaRPr lang="en-GB" sz="800" b="0" dirty="0"/>
                    </a:p>
                  </a:txBody>
                  <a:tcPr anchor="ctr">
                    <a:solidFill>
                      <a:schemeClr val="bg2">
                        <a:lumMod val="10000"/>
                      </a:schemeClr>
                    </a:solidFill>
                  </a:tcPr>
                </a:tc>
                <a:tc>
                  <a:txBody>
                    <a:bodyPr/>
                    <a:lstStyle/>
                    <a:p>
                      <a:r>
                        <a:rPr lang="en-GB" sz="800" b="0" dirty="0" smtClean="0"/>
                        <a:t>5.975</a:t>
                      </a:r>
                      <a:endParaRPr lang="en-GB" sz="800" b="0" dirty="0"/>
                    </a:p>
                  </a:txBody>
                  <a:tcPr anchor="ctr">
                    <a:solidFill>
                      <a:schemeClr val="bg2">
                        <a:lumMod val="10000"/>
                      </a:schemeClr>
                    </a:solidFill>
                  </a:tcPr>
                </a:tc>
              </a:tr>
              <a:tr h="407730">
                <a:tc>
                  <a:txBody>
                    <a:bodyPr/>
                    <a:lstStyle/>
                    <a:p>
                      <a:endParaRPr lang="en-GB" sz="800" b="0"/>
                    </a:p>
                  </a:txBody>
                  <a:tcPr anchor="ctr">
                    <a:solidFill>
                      <a:schemeClr val="bg1">
                        <a:lumMod val="85000"/>
                      </a:schemeClr>
                    </a:solidFill>
                  </a:tcPr>
                </a:tc>
                <a:tc>
                  <a:txBody>
                    <a:bodyPr/>
                    <a:lstStyle/>
                    <a:p>
                      <a:endParaRPr lang="en-GB" sz="800" b="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c gridSpan="8">
                  <a:txBody>
                    <a:bodyPr/>
                    <a:lstStyle/>
                    <a:p>
                      <a:pPr algn="ctr"/>
                      <a:r>
                        <a:rPr lang="en-GB" sz="800" b="0" dirty="0" smtClean="0">
                          <a:solidFill>
                            <a:schemeClr val="bg2">
                              <a:lumMod val="10000"/>
                            </a:schemeClr>
                          </a:solidFill>
                        </a:rPr>
                        <a:t>Amateur Radio</a:t>
                      </a:r>
                      <a:endParaRPr lang="en-GB" sz="800" b="0" dirty="0">
                        <a:solidFill>
                          <a:schemeClr val="bg2">
                            <a:lumMod val="10000"/>
                          </a:schemeClr>
                        </a:solidFill>
                      </a:endParaRPr>
                    </a:p>
                  </a:txBody>
                  <a:tcPr anchor="ctr">
                    <a:solidFill>
                      <a:srgbClr val="FF0000"/>
                    </a:solidFill>
                  </a:tcP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hMerge="1">
                  <a:txBody>
                    <a:bodyPr/>
                    <a:lstStyle/>
                    <a:p>
                      <a:endParaRPr lang="en-GB" sz="800" b="0" dirty="0"/>
                    </a:p>
                  </a:txBody>
                  <a:tcPr anchor="ctr"/>
                </a:tc>
                <a:tc gridSpan="2">
                  <a:txBody>
                    <a:bodyPr/>
                    <a:lstStyle/>
                    <a:p>
                      <a:r>
                        <a:rPr lang="en-GB" sz="800" b="0" dirty="0" smtClean="0">
                          <a:solidFill>
                            <a:schemeClr val="bg1"/>
                          </a:solidFill>
                        </a:rPr>
                        <a:t>Road Tolling</a:t>
                      </a:r>
                      <a:endParaRPr lang="en-GB" sz="800" b="0" dirty="0">
                        <a:solidFill>
                          <a:schemeClr val="bg1"/>
                        </a:solidFill>
                      </a:endParaRPr>
                    </a:p>
                    <a:p>
                      <a:r>
                        <a:rPr lang="en-GB" sz="800" b="0" dirty="0" smtClean="0">
                          <a:solidFill>
                            <a:schemeClr val="bg1"/>
                          </a:solidFill>
                        </a:rPr>
                        <a:t>5795 – 5815 MHz</a:t>
                      </a:r>
                      <a:endParaRPr lang="en-GB" sz="800" b="0" dirty="0">
                        <a:solidFill>
                          <a:schemeClr val="bg1"/>
                        </a:solidFill>
                      </a:endParaRPr>
                    </a:p>
                  </a:txBody>
                  <a:tcPr anchor="ctr">
                    <a:solidFill>
                      <a:schemeClr val="tx1"/>
                    </a:solidFill>
                  </a:tcPr>
                </a:tc>
                <a:tc hMerge="1">
                  <a:txBody>
                    <a:bodyPr/>
                    <a:lstStyle/>
                    <a:p>
                      <a:endParaRPr lang="en-GB" sz="800" b="0" dirty="0">
                        <a:solidFill>
                          <a:schemeClr val="bg1"/>
                        </a:solidFill>
                      </a:endParaRPr>
                    </a:p>
                  </a:txBody>
                  <a:tcPr anchor="ctr">
                    <a:solidFill>
                      <a:srgbClr val="4B1C4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bg2">
                              <a:lumMod val="10000"/>
                            </a:schemeClr>
                          </a:solidFill>
                        </a:rPr>
                        <a:t>A. R.</a:t>
                      </a:r>
                      <a:endParaRPr lang="en-GB" sz="800" b="0" dirty="0"/>
                    </a:p>
                  </a:txBody>
                  <a:tcPr anchor="ctr">
                    <a:solidFill>
                      <a:srgbClr val="FF0000"/>
                    </a:solidFill>
                  </a:tcPr>
                </a:tc>
                <a:tc>
                  <a:txBody>
                    <a:bodyPr/>
                    <a:lstStyle/>
                    <a:p>
                      <a:endParaRPr lang="en-GB" sz="800" b="0" dirty="0"/>
                    </a:p>
                  </a:txBody>
                  <a:tcPr anchor="ctr">
                    <a:solidFill>
                      <a:schemeClr val="bg1">
                        <a:lumMod val="85000"/>
                      </a:schemeClr>
                    </a:solidFill>
                  </a:tcPr>
                </a:tc>
                <a:tc gridSpan="3">
                  <a:txBody>
                    <a:bodyPr/>
                    <a:lstStyle/>
                    <a:p>
                      <a:r>
                        <a:rPr lang="en-GB" sz="800" b="0" dirty="0" smtClean="0">
                          <a:solidFill>
                            <a:schemeClr val="bg1"/>
                          </a:solidFill>
                        </a:rPr>
                        <a:t>Intelligent Transport Services (30 MHz Safety Related 5875 – 5905 MHz)</a:t>
                      </a:r>
                      <a:endParaRPr lang="en-GB" sz="800" b="0" dirty="0">
                        <a:solidFill>
                          <a:schemeClr val="bg1"/>
                        </a:solidFill>
                      </a:endParaRPr>
                    </a:p>
                  </a:txBody>
                  <a:tcPr anchor="ctr">
                    <a:solidFill>
                      <a:schemeClr val="tx1"/>
                    </a:solidFill>
                  </a:tcPr>
                </a:tc>
                <a:tc hMerge="1">
                  <a:txBody>
                    <a:bodyPr/>
                    <a:lstStyle/>
                    <a:p>
                      <a:endParaRPr lang="en-GB" sz="800" b="0" dirty="0"/>
                    </a:p>
                  </a:txBody>
                  <a:tcPr anchor="ctr">
                    <a:solidFill>
                      <a:schemeClr val="bg1">
                        <a:lumMod val="85000"/>
                      </a:schemeClr>
                    </a:solidFill>
                  </a:tcPr>
                </a:tc>
                <a:tc hMerge="1">
                  <a:txBody>
                    <a:bodyPr/>
                    <a:lstStyle/>
                    <a:p>
                      <a:endParaRPr lang="en-GB" sz="800" b="0" dirty="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c>
                  <a:txBody>
                    <a:bodyPr/>
                    <a:lstStyle/>
                    <a:p>
                      <a:endParaRPr lang="en-GB" sz="800" b="0" dirty="0"/>
                    </a:p>
                  </a:txBody>
                  <a:tcPr anchor="ctr">
                    <a:solidFill>
                      <a:schemeClr val="bg1">
                        <a:lumMod val="85000"/>
                      </a:schemeClr>
                    </a:solidFill>
                  </a:tcPr>
                </a:tc>
              </a:tr>
              <a:tr h="407730">
                <a:tc gridSpan="3">
                  <a:txBody>
                    <a:bodyPr/>
                    <a:lstStyle/>
                    <a:p>
                      <a:endParaRPr lang="en-GB" sz="800" b="0" dirty="0"/>
                    </a:p>
                  </a:txBody>
                  <a:tcPr anchor="ctr">
                    <a:solidFill>
                      <a:srgbClr val="00B050"/>
                    </a:solidFill>
                  </a:tcPr>
                </a:tc>
                <a:tc hMerge="1">
                  <a:txBody>
                    <a:bodyPr/>
                    <a:lstStyle/>
                    <a:p>
                      <a:endParaRPr lang="en-GB" sz="800" b="0" dirty="0"/>
                    </a:p>
                  </a:txBody>
                  <a:tcPr anchor="ctr">
                    <a:solidFill>
                      <a:srgbClr val="00B050"/>
                    </a:solidFill>
                  </a:tcPr>
                </a:tc>
                <a:tc hMerge="1">
                  <a:txBody>
                    <a:bodyPr/>
                    <a:lstStyle/>
                    <a:p>
                      <a:endParaRPr lang="en-GB" sz="800" b="0" dirty="0"/>
                    </a:p>
                  </a:txBody>
                  <a:tcPr anchor="ctr">
                    <a:solidFill>
                      <a:srgbClr val="00B050"/>
                    </a:solidFill>
                  </a:tcPr>
                </a:tc>
                <a:tc>
                  <a:txBody>
                    <a:bodyPr/>
                    <a:lstStyle/>
                    <a:p>
                      <a:endParaRPr lang="en-GB" sz="800" b="0" dirty="0"/>
                    </a:p>
                  </a:txBody>
                  <a:tcPr anchor="ctr">
                    <a:solidFill>
                      <a:schemeClr val="bg1">
                        <a:lumMod val="85000"/>
                      </a:schemeClr>
                    </a:solidFill>
                  </a:tcPr>
                </a:tc>
                <a:tc gridSpan="2">
                  <a:txBody>
                    <a:bodyPr/>
                    <a:lstStyle/>
                    <a:p>
                      <a:pPr algn="ctr"/>
                      <a:r>
                        <a:rPr lang="en-GB" sz="1100" b="0" dirty="0" smtClean="0">
                          <a:solidFill>
                            <a:schemeClr val="bg2">
                              <a:lumMod val="10000"/>
                            </a:schemeClr>
                          </a:solidFill>
                        </a:rPr>
                        <a:t>MET Office</a:t>
                      </a:r>
                      <a:endParaRPr lang="en-GB" sz="1100" b="0" dirty="0"/>
                    </a:p>
                  </a:txBody>
                  <a:tcPr anchor="ctr">
                    <a:solidFill>
                      <a:srgbClr val="00B050"/>
                    </a:solidFill>
                  </a:tcPr>
                </a:tc>
                <a:tc hMerge="1">
                  <a:txBody>
                    <a:bodyPr/>
                    <a:lstStyle/>
                    <a:p>
                      <a:endParaRPr lang="en-GB" sz="800" b="0" dirty="0"/>
                    </a:p>
                  </a:txBody>
                  <a:tcPr anchor="ctr">
                    <a:solidFill>
                      <a:schemeClr val="bg1">
                        <a:lumMod val="85000"/>
                      </a:schemeClr>
                    </a:solidFill>
                  </a:tcPr>
                </a:tc>
                <a:tc gridSpan="3">
                  <a:txBody>
                    <a:bodyPr/>
                    <a:lstStyle/>
                    <a:p>
                      <a:pPr algn="ctr"/>
                      <a:r>
                        <a:rPr lang="en-GB" sz="1100" b="0" baseline="0" dirty="0" smtClean="0">
                          <a:solidFill>
                            <a:schemeClr val="bg2">
                              <a:lumMod val="10000"/>
                            </a:schemeClr>
                          </a:solidFill>
                        </a:rPr>
                        <a:t>Space Research</a:t>
                      </a:r>
                      <a:endParaRPr lang="en-GB" sz="1100" b="0" dirty="0">
                        <a:solidFill>
                          <a:schemeClr val="bg2">
                            <a:lumMod val="10000"/>
                          </a:schemeClr>
                        </a:solidFill>
                      </a:endParaRPr>
                    </a:p>
                  </a:txBody>
                  <a:tcPr anchor="ctr">
                    <a:solidFill>
                      <a:srgbClr val="00B050"/>
                    </a:solidFill>
                  </a:tcPr>
                </a:tc>
                <a:tc hMerge="1">
                  <a:txBody>
                    <a:bodyPr/>
                    <a:lstStyle/>
                    <a:p>
                      <a:endParaRPr lang="en-GB" sz="800" b="0" dirty="0"/>
                    </a:p>
                  </a:txBody>
                  <a:tcPr anchor="ctr">
                    <a:solidFill>
                      <a:srgbClr val="00B050"/>
                    </a:solidFill>
                  </a:tcPr>
                </a:tc>
                <a:tc hMerge="1">
                  <a:txBody>
                    <a:bodyPr/>
                    <a:lstStyle/>
                    <a:p>
                      <a:endParaRPr lang="en-GB" sz="800" b="0" dirty="0"/>
                    </a:p>
                  </a:txBody>
                  <a:tcPr anchor="ctr">
                    <a:solidFill>
                      <a:srgbClr val="00B050"/>
                    </a:solidFill>
                  </a:tcPr>
                </a:tc>
                <a:tc gridSpan="11">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2">
                              <a:lumMod val="10000"/>
                            </a:schemeClr>
                          </a:solidFill>
                        </a:rPr>
                        <a:t>Satellite E-S (Region</a:t>
                      </a:r>
                      <a:r>
                        <a:rPr lang="en-GB" sz="1100" b="0" baseline="0" dirty="0" smtClean="0">
                          <a:solidFill>
                            <a:schemeClr val="bg2">
                              <a:lumMod val="10000"/>
                            </a:schemeClr>
                          </a:solidFill>
                        </a:rPr>
                        <a:t> 1 only </a:t>
                      </a:r>
                      <a:r>
                        <a:rPr lang="en-GB" sz="1100" b="0" dirty="0" smtClean="0">
                          <a:solidFill>
                            <a:schemeClr val="bg2">
                              <a:lumMod val="10000"/>
                            </a:schemeClr>
                          </a:solidFill>
                        </a:rPr>
                        <a:t>up</a:t>
                      </a:r>
                      <a:r>
                        <a:rPr lang="en-GB" sz="1100" b="0" baseline="0" dirty="0" smtClean="0">
                          <a:solidFill>
                            <a:schemeClr val="bg2">
                              <a:lumMod val="10000"/>
                            </a:schemeClr>
                          </a:solidFill>
                        </a:rPr>
                        <a:t> to 5850 MHz Worldwide up to 6700 MHz)</a:t>
                      </a:r>
                      <a:endParaRPr lang="en-GB" sz="1100" b="0" dirty="0" smtClean="0">
                        <a:solidFill>
                          <a:schemeClr val="bg2">
                            <a:lumMod val="10000"/>
                          </a:schemeClr>
                        </a:solidFill>
                      </a:endParaRPr>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a:p>
                  </a:txBody>
                  <a:tcPr anchor="ctr">
                    <a:solidFill>
                      <a:srgbClr val="ED0973"/>
                    </a:solidFill>
                  </a:tcPr>
                </a:tc>
                <a:tc hMerge="1">
                  <a:txBody>
                    <a:bodyPr/>
                    <a:lstStyle/>
                    <a:p>
                      <a:endParaRPr lang="en-GB" sz="800" b="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c hMerge="1">
                  <a:txBody>
                    <a:bodyPr/>
                    <a:lstStyle/>
                    <a:p>
                      <a:endParaRPr lang="en-GB" sz="800" b="0" dirty="0"/>
                    </a:p>
                  </a:txBody>
                  <a:tcPr anchor="ctr">
                    <a:solidFill>
                      <a:srgbClr val="ED0973"/>
                    </a:solidFill>
                  </a:tcPr>
                </a:tc>
              </a:tr>
              <a:tr h="407730">
                <a:tc gridSpan="4">
                  <a:txBody>
                    <a:bodyPr/>
                    <a:lstStyle/>
                    <a:p>
                      <a:pPr algn="ctr"/>
                      <a:r>
                        <a:rPr lang="en-GB" sz="800" b="0" dirty="0" smtClean="0">
                          <a:solidFill>
                            <a:schemeClr val="bg2">
                              <a:lumMod val="10000"/>
                            </a:schemeClr>
                          </a:solidFill>
                        </a:rPr>
                        <a:t>PMSE</a:t>
                      </a:r>
                      <a:endParaRPr lang="en-GB" sz="800" b="0" dirty="0">
                        <a:solidFill>
                          <a:schemeClr val="bg2">
                            <a:lumMod val="10000"/>
                          </a:schemeClr>
                        </a:solidFill>
                      </a:endParaRPr>
                    </a:p>
                  </a:txBody>
                  <a:tcPr anchor="ctr">
                    <a:solidFill>
                      <a:srgbClr val="0070C0"/>
                    </a:solidFill>
                  </a:tcPr>
                </a:tc>
                <a:tc hMerge="1">
                  <a:txBody>
                    <a:bodyPr/>
                    <a:lstStyle/>
                    <a:p>
                      <a:endParaRPr lang="en-GB" sz="800" b="0"/>
                    </a:p>
                  </a:txBody>
                  <a:tcPr anchor="ctr">
                    <a:solidFill>
                      <a:srgbClr val="0070C0"/>
                    </a:solidFill>
                  </a:tcPr>
                </a:tc>
                <a:tc hMerge="1">
                  <a:txBody>
                    <a:bodyPr/>
                    <a:lstStyle/>
                    <a:p>
                      <a:endParaRPr lang="en-GB" sz="800" b="0" dirty="0"/>
                    </a:p>
                  </a:txBody>
                  <a:tcPr anchor="ctr">
                    <a:solidFill>
                      <a:srgbClr val="0070C0"/>
                    </a:solidFill>
                  </a:tcPr>
                </a:tc>
                <a:tc hMerge="1">
                  <a:txBody>
                    <a:bodyPr/>
                    <a:lstStyle/>
                    <a:p>
                      <a:endParaRPr lang="en-GB" sz="800" b="0" dirty="0"/>
                    </a:p>
                  </a:txBody>
                  <a:tcPr anchor="ctr"/>
                </a:tc>
                <a:tc>
                  <a:txBody>
                    <a:bodyPr/>
                    <a:lstStyle/>
                    <a:p>
                      <a:endParaRPr lang="en-GB" sz="800" b="0" dirty="0"/>
                    </a:p>
                  </a:txBody>
                  <a:tcPr anchor="ctr"/>
                </a:tc>
                <a:tc>
                  <a:txBody>
                    <a:bodyPr/>
                    <a:lstStyle/>
                    <a:p>
                      <a:endParaRPr lang="en-GB" sz="800" b="0"/>
                    </a:p>
                  </a:txBody>
                  <a:tcPr anchor="ctr"/>
                </a:tc>
                <a:tc>
                  <a:txBody>
                    <a:bodyPr/>
                    <a:lstStyle/>
                    <a:p>
                      <a:endParaRPr lang="en-GB" sz="800" b="0"/>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bg2">
                              <a:lumMod val="10000"/>
                            </a:schemeClr>
                          </a:solidFill>
                        </a:rPr>
                        <a:t>PMSE</a:t>
                      </a:r>
                    </a:p>
                  </a:txBody>
                  <a:tcPr anchor="ctr">
                    <a:solidFill>
                      <a:srgbClr val="0070C0"/>
                    </a:solidFill>
                  </a:tcPr>
                </a:tc>
                <a:tc hMerge="1">
                  <a:txBody>
                    <a:bodyPr/>
                    <a:lstStyle/>
                    <a:p>
                      <a:endParaRPr lang="en-GB" sz="800" b="0" dirty="0"/>
                    </a:p>
                  </a:txBody>
                  <a:tcPr anchor="ctr">
                    <a:solidFill>
                      <a:srgbClr val="0070C0"/>
                    </a:solidFill>
                  </a:tcPr>
                </a:tc>
                <a:tc hMerge="1">
                  <a:txBody>
                    <a:bodyPr/>
                    <a:lstStyle/>
                    <a:p>
                      <a:endParaRPr lang="en-GB" sz="800" b="0" dirty="0"/>
                    </a:p>
                  </a:txBody>
                  <a:tcPr anchor="ctr">
                    <a:solidFill>
                      <a:srgbClr val="0070C0"/>
                    </a:solidFill>
                  </a:tcPr>
                </a:tc>
                <a:tc>
                  <a:txBody>
                    <a:bodyPr/>
                    <a:lstStyle/>
                    <a:p>
                      <a:endParaRPr lang="en-GB" sz="800" b="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bg2">
                              <a:lumMod val="10000"/>
                            </a:schemeClr>
                          </a:solidFill>
                        </a:rPr>
                        <a:t>PMSE</a:t>
                      </a:r>
                    </a:p>
                  </a:txBody>
                  <a:tcPr anchor="ctr">
                    <a:solidFill>
                      <a:srgbClr val="0070C0"/>
                    </a:solidFill>
                  </a:tcPr>
                </a:tc>
                <a:tc hMerge="1">
                  <a:txBody>
                    <a:bodyPr/>
                    <a:lstStyle/>
                    <a:p>
                      <a:endParaRPr lang="en-GB" sz="800" b="0" dirty="0"/>
                    </a:p>
                  </a:txBody>
                  <a:tcPr anchor="ctr"/>
                </a:tc>
                <a:tc>
                  <a:txBody>
                    <a:bodyPr/>
                    <a:lstStyle/>
                    <a:p>
                      <a:endParaRPr lang="en-GB" sz="800" b="0" dirty="0"/>
                    </a:p>
                  </a:txBody>
                  <a:tcPr anchor="ct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bg2">
                              <a:lumMod val="10000"/>
                            </a:schemeClr>
                          </a:solidFill>
                        </a:rPr>
                        <a:t>PMSE</a:t>
                      </a:r>
                    </a:p>
                  </a:txBody>
                  <a:tcPr anchor="ctr">
                    <a:solidFill>
                      <a:srgbClr val="0070C0"/>
                    </a:solidFill>
                  </a:tcPr>
                </a:tc>
                <a:tc hMerge="1">
                  <a:txBody>
                    <a:bodyPr/>
                    <a:lstStyle/>
                    <a:p>
                      <a:endParaRPr lang="en-GB" sz="800" b="0" dirty="0"/>
                    </a:p>
                  </a:txBody>
                  <a:tcPr anchor="ctr"/>
                </a:tc>
                <a:tc hMerge="1">
                  <a:txBody>
                    <a:bodyPr/>
                    <a:lstStyle/>
                    <a:p>
                      <a:endParaRPr lang="en-GB" sz="800" b="0" dirty="0"/>
                    </a:p>
                  </a:txBody>
                  <a:tcPr anchor="ctr"/>
                </a:tc>
                <a:tc gridSpan="3">
                  <a:txBody>
                    <a:bodyPr/>
                    <a:lstStyle/>
                    <a:p>
                      <a:pPr algn="ctr"/>
                      <a:r>
                        <a:rPr lang="en-GB" sz="800" b="0" dirty="0" smtClean="0">
                          <a:solidFill>
                            <a:schemeClr val="bg1"/>
                          </a:solidFill>
                        </a:rPr>
                        <a:t>FIXED up</a:t>
                      </a:r>
                      <a:r>
                        <a:rPr lang="en-GB" sz="800" b="0" baseline="0" dirty="0" smtClean="0">
                          <a:solidFill>
                            <a:schemeClr val="bg1"/>
                          </a:solidFill>
                        </a:rPr>
                        <a:t> to 6700 MHz</a:t>
                      </a:r>
                      <a:r>
                        <a:rPr lang="en-GB" sz="800" b="0" dirty="0" smtClean="0">
                          <a:solidFill>
                            <a:schemeClr val="bg1"/>
                          </a:solidFill>
                        </a:rPr>
                        <a:t> </a:t>
                      </a:r>
                      <a:endParaRPr lang="en-GB" sz="800" b="0" dirty="0">
                        <a:solidFill>
                          <a:schemeClr val="bg1"/>
                        </a:solidFill>
                      </a:endParaRPr>
                    </a:p>
                  </a:txBody>
                  <a:tcPr anchor="ctr">
                    <a:solidFill>
                      <a:srgbClr val="002060"/>
                    </a:solidFill>
                  </a:tcPr>
                </a:tc>
                <a:tc hMerge="1">
                  <a:txBody>
                    <a:bodyPr/>
                    <a:lstStyle/>
                    <a:p>
                      <a:endParaRPr lang="en-GB" sz="800" b="0" dirty="0"/>
                    </a:p>
                  </a:txBody>
                  <a:tcPr anchor="ctr">
                    <a:solidFill>
                      <a:srgbClr val="002060"/>
                    </a:solidFill>
                  </a:tcPr>
                </a:tc>
                <a:tc hMerge="1">
                  <a:txBody>
                    <a:bodyPr/>
                    <a:lstStyle/>
                    <a:p>
                      <a:endParaRPr lang="en-GB" sz="800" b="0" dirty="0"/>
                    </a:p>
                  </a:txBody>
                  <a:tcPr anchor="ctr">
                    <a:solidFill>
                      <a:srgbClr val="002060"/>
                    </a:solidFill>
                  </a:tcPr>
                </a:tc>
              </a:tr>
              <a:tr h="407730">
                <a:tc gridSpan="20">
                  <a:txBody>
                    <a:bodyPr/>
                    <a:lstStyle/>
                    <a:p>
                      <a:pPr algn="ctr"/>
                      <a:r>
                        <a:rPr lang="en-GB" sz="1100" b="0" dirty="0" smtClean="0">
                          <a:solidFill>
                            <a:schemeClr val="bg2">
                              <a:lumMod val="10000"/>
                            </a:schemeClr>
                          </a:solidFill>
                        </a:rPr>
                        <a:t>MOD</a:t>
                      </a:r>
                      <a:endParaRPr lang="en-GB" sz="1100" b="0" dirty="0">
                        <a:solidFill>
                          <a:schemeClr val="bg2">
                            <a:lumMod val="10000"/>
                          </a:schemeClr>
                        </a:solidFill>
                      </a:endParaRPr>
                    </a:p>
                  </a:txBody>
                  <a:tcPr anchor="ctr">
                    <a:solidFill>
                      <a:srgbClr val="F7941D"/>
                    </a:solidFill>
                  </a:tcPr>
                </a:tc>
                <a:tc hMerge="1">
                  <a:txBody>
                    <a:bodyPr/>
                    <a:lstStyle/>
                    <a:p>
                      <a:endParaRPr lang="en-GB" sz="800" b="0" dirty="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c hMerge="1">
                  <a:txBody>
                    <a:bodyPr/>
                    <a:lstStyle/>
                    <a:p>
                      <a:endParaRPr lang="en-GB" sz="800" b="0" dirty="0"/>
                    </a:p>
                  </a:txBody>
                  <a:tcPr>
                    <a:solidFill>
                      <a:srgbClr val="F7941D"/>
                    </a:solidFill>
                  </a:tcPr>
                </a:tc>
              </a:tr>
              <a:tr h="407730">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lumMod val="10000"/>
                            </a:schemeClr>
                          </a:solidFill>
                        </a:rPr>
                        <a:t>Wi-Fi indoor and outdoor fixed and mobile</a:t>
                      </a:r>
                    </a:p>
                  </a:txBody>
                  <a:tcPr anchor="ctr">
                    <a:solidFill>
                      <a:srgbClr val="00B0F0"/>
                    </a:solidFill>
                  </a:tcPr>
                </a:tc>
                <a:tc hMerge="1">
                  <a:txBody>
                    <a:bodyPr/>
                    <a:lstStyle/>
                    <a:p>
                      <a:endParaRPr lang="en-GB" sz="800" b="0" dirty="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dirty="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a:p>
                  </a:txBody>
                  <a:tcPr>
                    <a:solidFill>
                      <a:srgbClr val="00B0F0"/>
                    </a:solidFill>
                  </a:tcPr>
                </a:tc>
                <a:tc hMerge="1">
                  <a:txBody>
                    <a:bodyPr/>
                    <a:lstStyle/>
                    <a:p>
                      <a:endParaRPr lang="en-GB" sz="800" b="0" dirty="0"/>
                    </a:p>
                  </a:txBody>
                  <a:tcPr>
                    <a:solidFill>
                      <a:srgbClr val="00B0F0"/>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2">
                              <a:lumMod val="10000"/>
                            </a:schemeClr>
                          </a:solidFill>
                        </a:rPr>
                        <a:t>Wi-Fi indoor and outdoor </a:t>
                      </a:r>
                      <a:r>
                        <a:rPr lang="en-GB" sz="1100" dirty="0" smtClean="0">
                          <a:solidFill>
                            <a:srgbClr val="FF0000"/>
                          </a:solidFill>
                        </a:rPr>
                        <a:t>fixed</a:t>
                      </a:r>
                    </a:p>
                  </a:txBody>
                  <a:tcPr anchor="ctr">
                    <a:solidFill>
                      <a:srgbClr val="00B0F0"/>
                    </a:solidFill>
                  </a:tcPr>
                </a:tc>
                <a:tc hMerge="1">
                  <a:txBody>
                    <a:bodyPr/>
                    <a:lstStyle/>
                    <a:p>
                      <a:endParaRPr lang="en-GB" sz="800" b="0" dirty="0"/>
                    </a:p>
                  </a:txBody>
                  <a:tcPr/>
                </a:tc>
                <a:tc hMerge="1">
                  <a:txBody>
                    <a:bodyPr/>
                    <a:lstStyle/>
                    <a:p>
                      <a:endParaRPr lang="en-GB" sz="800" b="0" dirty="0"/>
                    </a:p>
                  </a:txBody>
                  <a:tcPr/>
                </a:tc>
                <a:tc hMerge="1">
                  <a:txBody>
                    <a:bodyPr/>
                    <a:lstStyle/>
                    <a:p>
                      <a:endParaRPr lang="en-GB" sz="800" b="0" dirty="0"/>
                    </a:p>
                  </a:txBody>
                  <a:tcPr/>
                </a:tc>
                <a:tc hMerge="1">
                  <a:txBody>
                    <a:bodyPr/>
                    <a:lstStyle/>
                    <a:p>
                      <a:endParaRPr lang="en-GB" sz="800" b="0" dirty="0"/>
                    </a:p>
                  </a:txBody>
                  <a:tcPr/>
                </a:tc>
                <a:tc gridSpan="6">
                  <a:txBody>
                    <a:bodyPr/>
                    <a:lstStyle/>
                    <a:p>
                      <a:r>
                        <a:rPr lang="en-GB" sz="800" b="0" dirty="0" smtClean="0"/>
                        <a:t>PRIMARY MOBILE ALLOCATION UP TO 6700 MHz</a:t>
                      </a:r>
                      <a:endParaRPr lang="en-GB" sz="800" b="0" dirty="0"/>
                    </a:p>
                  </a:txBody>
                  <a:tcPr anchor="ctr">
                    <a:solidFill>
                      <a:srgbClr val="FFFF00"/>
                    </a:solidFill>
                  </a:tcPr>
                </a:tc>
                <a:tc hMerge="1">
                  <a:txBody>
                    <a:bodyPr/>
                    <a:lstStyle/>
                    <a:p>
                      <a:endParaRPr lang="en-GB" sz="800" b="0" dirty="0"/>
                    </a:p>
                  </a:txBody>
                  <a:tcPr anchor="ctr">
                    <a:solidFill>
                      <a:srgbClr val="FFFF00"/>
                    </a:solidFill>
                  </a:tcPr>
                </a:tc>
                <a:tc hMerge="1">
                  <a:txBody>
                    <a:bodyPr/>
                    <a:lstStyle/>
                    <a:p>
                      <a:endParaRPr lang="en-GB" sz="800" b="0" dirty="0"/>
                    </a:p>
                  </a:txBody>
                  <a:tcPr anchor="ctr">
                    <a:solidFill>
                      <a:srgbClr val="FFFF00"/>
                    </a:solidFill>
                  </a:tcPr>
                </a:tc>
                <a:tc hMerge="1">
                  <a:txBody>
                    <a:bodyPr/>
                    <a:lstStyle/>
                    <a:p>
                      <a:endParaRPr lang="en-GB" sz="800" b="0" dirty="0"/>
                    </a:p>
                  </a:txBody>
                  <a:tcPr anchor="ctr">
                    <a:solidFill>
                      <a:srgbClr val="FFFF00"/>
                    </a:solidFill>
                  </a:tcPr>
                </a:tc>
                <a:tc hMerge="1">
                  <a:txBody>
                    <a:bodyPr/>
                    <a:lstStyle/>
                    <a:p>
                      <a:endParaRPr lang="en-GB" sz="800" b="0" dirty="0"/>
                    </a:p>
                  </a:txBody>
                  <a:tcPr anchor="ctr">
                    <a:solidFill>
                      <a:srgbClr val="FFFF00"/>
                    </a:solidFill>
                  </a:tcPr>
                </a:tc>
                <a:tc hMerge="1">
                  <a:txBody>
                    <a:bodyPr/>
                    <a:lstStyle/>
                    <a:p>
                      <a:endParaRPr lang="en-GB" sz="800" b="0" dirty="0"/>
                    </a:p>
                  </a:txBody>
                  <a:tcPr anchor="ctr">
                    <a:solidFill>
                      <a:srgbClr val="FFFF00"/>
                    </a:solidFill>
                  </a:tcPr>
                </a:tc>
              </a:tr>
            </a:tbl>
          </a:graphicData>
        </a:graphic>
      </p:graphicFrame>
      <p:sp>
        <p:nvSpPr>
          <p:cNvPr id="3" name="Rectangular Callout 2"/>
          <p:cNvSpPr/>
          <p:nvPr/>
        </p:nvSpPr>
        <p:spPr bwMode="auto">
          <a:xfrm>
            <a:off x="307975" y="1776111"/>
            <a:ext cx="1682749" cy="442035"/>
          </a:xfrm>
          <a:prstGeom prst="wedgeRectCallout">
            <a:avLst>
              <a:gd name="adj1" fmla="val 126158"/>
              <a:gd name="adj2" fmla="val 90423"/>
            </a:avLst>
          </a:prstGeom>
          <a:solidFill>
            <a:schemeClr val="bg1"/>
          </a:solidFill>
          <a:ln w="19050" cap="flat" cmpd="sng" algn="ctr">
            <a:noFill/>
            <a:prstDash val="solid"/>
            <a:round/>
            <a:headEnd type="none" w="med" len="med"/>
            <a:tailEnd type="triangle" w="lg" len="med"/>
          </a:ln>
          <a:effectLst>
            <a:softEdge rad="12700"/>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200" dirty="0">
                <a:solidFill>
                  <a:schemeClr val="bg2">
                    <a:lumMod val="10000"/>
                  </a:schemeClr>
                </a:solidFill>
              </a:rPr>
              <a:t>F</a:t>
            </a:r>
            <a:r>
              <a:rPr lang="en-GB" sz="1200" dirty="0" smtClean="0">
                <a:solidFill>
                  <a:schemeClr val="bg2">
                    <a:lumMod val="10000"/>
                  </a:schemeClr>
                </a:solidFill>
              </a:rPr>
              <a:t>eeder links, N-GSO, used by </a:t>
            </a:r>
            <a:r>
              <a:rPr lang="en-GB" sz="1200" dirty="0" err="1" smtClean="0">
                <a:solidFill>
                  <a:schemeClr val="bg2">
                    <a:lumMod val="10000"/>
                  </a:schemeClr>
                </a:solidFill>
              </a:rPr>
              <a:t>Globalstar</a:t>
            </a:r>
            <a:endParaRPr kumimoji="0" lang="en-GB" sz="1200" b="0" i="0" u="none" strike="noStrike" cap="none" normalizeH="0" baseline="0" dirty="0" smtClean="0">
              <a:ln>
                <a:noFill/>
              </a:ln>
              <a:solidFill>
                <a:schemeClr val="bg2">
                  <a:lumMod val="10000"/>
                </a:schemeClr>
              </a:solidFill>
              <a:effectLst/>
            </a:endParaRPr>
          </a:p>
        </p:txBody>
      </p:sp>
      <p:sp>
        <p:nvSpPr>
          <p:cNvPr id="15" name="Rectangular Callout 14"/>
          <p:cNvSpPr/>
          <p:nvPr/>
        </p:nvSpPr>
        <p:spPr bwMode="auto">
          <a:xfrm>
            <a:off x="4283076" y="1926486"/>
            <a:ext cx="1682749" cy="257369"/>
          </a:xfrm>
          <a:prstGeom prst="wedgeRectCallout">
            <a:avLst>
              <a:gd name="adj1" fmla="val 89932"/>
              <a:gd name="adj2" fmla="val 214544"/>
            </a:avLst>
          </a:prstGeom>
          <a:solidFill>
            <a:schemeClr val="bg1"/>
          </a:solidFill>
          <a:ln w="19050" cap="flat" cmpd="sng" algn="ctr">
            <a:noFill/>
            <a:prstDash val="solid"/>
            <a:round/>
            <a:headEnd type="none" w="med" len="med"/>
            <a:tailEnd type="triangle" w="lg" len="med"/>
          </a:ln>
          <a:effectLst>
            <a:softEdge rad="12700"/>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200" dirty="0" smtClean="0">
                <a:solidFill>
                  <a:schemeClr val="bg2">
                    <a:lumMod val="10000"/>
                  </a:schemeClr>
                </a:solidFill>
              </a:rPr>
              <a:t>SARs</a:t>
            </a:r>
            <a:endParaRPr kumimoji="0" lang="en-GB" sz="1400" b="0" i="0" u="none" strike="noStrike" cap="none" normalizeH="0" baseline="0" dirty="0" smtClean="0">
              <a:ln>
                <a:noFill/>
              </a:ln>
              <a:solidFill>
                <a:schemeClr val="bg2">
                  <a:lumMod val="10000"/>
                </a:schemeClr>
              </a:solidFill>
              <a:effectLst/>
            </a:endParaRPr>
          </a:p>
        </p:txBody>
      </p:sp>
      <p:sp>
        <p:nvSpPr>
          <p:cNvPr id="5" name="Rectangle 4"/>
          <p:cNvSpPr/>
          <p:nvPr/>
        </p:nvSpPr>
        <p:spPr>
          <a:xfrm>
            <a:off x="1149349" y="168375"/>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23/49 of 18-16-0016 by Andy Gowans (OFCOM)</a:t>
            </a:r>
          </a:p>
        </p:txBody>
      </p:sp>
      <p:sp>
        <p:nvSpPr>
          <p:cNvPr id="1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382092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smtClean="0"/>
              <a:t>One teleconference, planned for </a:t>
            </a:r>
            <a:r>
              <a:rPr lang="en-US" sz="3200" dirty="0"/>
              <a:t>March 30, at 12:00/noon (ET) for 1 </a:t>
            </a:r>
            <a:r>
              <a:rPr lang="en-US" sz="3200" dirty="0" smtClean="0"/>
              <a:t>hour</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5/6 of </a:t>
            </a:r>
            <a:r>
              <a:rPr lang="en-US" sz="1200" b="0" dirty="0"/>
              <a:t>11-16-0485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45110593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D52AB8C-8E97-44B8-A426-416B598BA22C}" type="slidenum">
              <a:rPr lang="en-GB" smtClean="0"/>
              <a:pPr>
                <a:defRPr/>
              </a:pPr>
              <a:t>180</a:t>
            </a:fld>
            <a:endParaRPr lang="en-GB"/>
          </a:p>
        </p:txBody>
      </p:sp>
      <p:sp>
        <p:nvSpPr>
          <p:cNvPr id="6" name="Rectangle 2"/>
          <p:cNvSpPr>
            <a:spLocks noGrp="1" noChangeArrowheads="1"/>
          </p:cNvSpPr>
          <p:nvPr>
            <p:ph type="title" idx="4294967295"/>
          </p:nvPr>
        </p:nvSpPr>
        <p:spPr>
          <a:xfrm>
            <a:off x="609600" y="685800"/>
            <a:ext cx="7772400" cy="1066800"/>
          </a:xfrm>
        </p:spPr>
        <p:txBody>
          <a:bodyPr/>
          <a:lstStyle/>
          <a:p>
            <a:r>
              <a:rPr lang="en-GB" altLang="en-US" dirty="0">
                <a:solidFill>
                  <a:srgbClr val="C00000"/>
                </a:solidFill>
              </a:rPr>
              <a:t>Opportunities/challenges </a:t>
            </a:r>
            <a:r>
              <a:rPr lang="en-GB" altLang="en-US" dirty="0" smtClean="0">
                <a:solidFill>
                  <a:srgbClr val="C00000"/>
                </a:solidFill>
              </a:rPr>
              <a:t>5150 – 5250 MHz: </a:t>
            </a:r>
            <a:r>
              <a:rPr lang="en-GB" altLang="en-US" dirty="0">
                <a:solidFill>
                  <a:srgbClr val="C00000"/>
                </a:solidFill>
              </a:rPr>
              <a:t/>
            </a:r>
            <a:br>
              <a:rPr lang="en-GB" altLang="en-US" dirty="0">
                <a:solidFill>
                  <a:srgbClr val="C00000"/>
                </a:solidFill>
              </a:rPr>
            </a:br>
            <a:endParaRPr lang="en-GB" altLang="en-US" dirty="0">
              <a:solidFill>
                <a:srgbClr val="C00000"/>
              </a:solidFill>
            </a:endParaRPr>
          </a:p>
        </p:txBody>
      </p:sp>
      <p:sp>
        <p:nvSpPr>
          <p:cNvPr id="9" name="TextBox 8"/>
          <p:cNvSpPr txBox="1"/>
          <p:nvPr/>
        </p:nvSpPr>
        <p:spPr>
          <a:xfrm>
            <a:off x="2264959" y="1409516"/>
            <a:ext cx="3999813" cy="461665"/>
          </a:xfrm>
          <a:prstGeom prst="rect">
            <a:avLst/>
          </a:prstGeom>
          <a:solidFill>
            <a:srgbClr val="00B050"/>
          </a:solidFill>
        </p:spPr>
        <p:txBody>
          <a:bodyPr wrap="none" rtlCol="0">
            <a:spAutoFit/>
          </a:bodyPr>
          <a:lstStyle/>
          <a:p>
            <a:r>
              <a:rPr lang="en-GB" sz="2400" dirty="0" smtClean="0"/>
              <a:t>RLAN vs MSS feeder links </a:t>
            </a:r>
            <a:endParaRPr lang="en-GB" sz="2400" dirty="0"/>
          </a:p>
        </p:txBody>
      </p:sp>
      <p:sp>
        <p:nvSpPr>
          <p:cNvPr id="7" name="TextBox 6"/>
          <p:cNvSpPr txBox="1"/>
          <p:nvPr/>
        </p:nvSpPr>
        <p:spPr>
          <a:xfrm>
            <a:off x="616848" y="1800523"/>
            <a:ext cx="3648019" cy="2923877"/>
          </a:xfrm>
          <a:prstGeom prst="rect">
            <a:avLst/>
          </a:prstGeom>
          <a:noFill/>
        </p:spPr>
        <p:txBody>
          <a:bodyPr wrap="square" rtlCol="0">
            <a:spAutoFit/>
          </a:bodyPr>
          <a:lstStyle/>
          <a:p>
            <a:pPr algn="ctr"/>
            <a:r>
              <a:rPr lang="en-GB" b="1" dirty="0" smtClean="0">
                <a:solidFill>
                  <a:schemeClr val="bg2">
                    <a:lumMod val="10000"/>
                  </a:schemeClr>
                </a:solidFill>
              </a:rPr>
              <a:t>Opportunities</a:t>
            </a:r>
          </a:p>
          <a:p>
            <a:endParaRPr lang="en-GB" dirty="0">
              <a:solidFill>
                <a:schemeClr val="bg2">
                  <a:lumMod val="10000"/>
                </a:schemeClr>
              </a:solidFill>
            </a:endParaRPr>
          </a:p>
          <a:p>
            <a:pPr marL="285750" indent="-285750">
              <a:buFont typeface="Arial" panose="020B0604020202020204" pitchFamily="34" charset="0"/>
              <a:buChar char="•"/>
            </a:pPr>
            <a:r>
              <a:rPr lang="en-GB" sz="1200" dirty="0" smtClean="0">
                <a:solidFill>
                  <a:schemeClr val="bg2">
                    <a:lumMod val="10000"/>
                  </a:schemeClr>
                </a:solidFill>
              </a:rPr>
              <a:t>Changing rules in </a:t>
            </a:r>
            <a:r>
              <a:rPr lang="en-GB" sz="1200" dirty="0" smtClean="0">
                <a:solidFill>
                  <a:srgbClr val="FF0000"/>
                </a:solidFill>
              </a:rPr>
              <a:t>100 MHz </a:t>
            </a:r>
            <a:r>
              <a:rPr lang="en-GB" sz="1200" dirty="0" smtClean="0">
                <a:solidFill>
                  <a:schemeClr val="bg2">
                    <a:lumMod val="10000"/>
                  </a:schemeClr>
                </a:solidFill>
              </a:rPr>
              <a:t>of spectrum to allow for </a:t>
            </a:r>
          </a:p>
          <a:p>
            <a:endParaRPr lang="en-GB" sz="1200"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Outdoor</a:t>
            </a:r>
            <a:r>
              <a:rPr lang="en-GB" sz="1200" dirty="0" smtClean="0">
                <a:solidFill>
                  <a:schemeClr val="bg2">
                    <a:lumMod val="10000"/>
                  </a:schemeClr>
                </a:solidFill>
              </a:rPr>
              <a:t> mobile and fixed access </a:t>
            </a:r>
          </a:p>
          <a:p>
            <a:pPr marL="742950" lvl="1" indent="-285750">
              <a:buFont typeface="Arial" panose="020B0604020202020204" pitchFamily="34" charset="0"/>
              <a:buChar char="•"/>
            </a:pPr>
            <a:endParaRPr lang="en-GB" sz="1200" dirty="0" smtClean="0">
              <a:solidFill>
                <a:schemeClr val="bg2">
                  <a:lumMod val="10000"/>
                </a:schemeClr>
              </a:solidFill>
            </a:endParaRPr>
          </a:p>
          <a:p>
            <a:pPr marL="285750" indent="-285750">
              <a:buFont typeface="Arial" panose="020B0604020202020204" pitchFamily="34" charset="0"/>
              <a:buChar char="•"/>
            </a:pPr>
            <a:r>
              <a:rPr lang="en-GB" sz="1200" dirty="0" smtClean="0">
                <a:solidFill>
                  <a:srgbClr val="FF0000"/>
                </a:solidFill>
              </a:rPr>
              <a:t>No DFS required in this band</a:t>
            </a:r>
          </a:p>
          <a:p>
            <a:pPr marL="285750" indent="-285750">
              <a:buFont typeface="Arial" panose="020B0604020202020204" pitchFamily="34" charset="0"/>
              <a:buChar char="•"/>
            </a:pPr>
            <a:endParaRPr lang="en-GB" sz="1200" dirty="0">
              <a:solidFill>
                <a:srgbClr val="FF0000"/>
              </a:solidFill>
            </a:endParaRPr>
          </a:p>
          <a:p>
            <a:pPr marL="285750" indent="-285750">
              <a:buFont typeface="Arial" panose="020B0604020202020204" pitchFamily="34" charset="0"/>
              <a:buChar char="•"/>
            </a:pPr>
            <a:r>
              <a:rPr lang="en-GB" sz="1200" dirty="0" smtClean="0">
                <a:solidFill>
                  <a:schemeClr val="bg2">
                    <a:lumMod val="10000"/>
                  </a:schemeClr>
                </a:solidFill>
              </a:rPr>
              <a:t>Possibility for worldwide allocation with relaxed limits similar to US rules.</a:t>
            </a:r>
          </a:p>
          <a:p>
            <a:pPr marL="285750" indent="-285750">
              <a:buFont typeface="Arial" panose="020B0604020202020204" pitchFamily="34" charset="0"/>
              <a:buChar char="•"/>
            </a:pPr>
            <a:endParaRPr lang="en-GB" sz="1200" dirty="0">
              <a:solidFill>
                <a:schemeClr val="bg2">
                  <a:lumMod val="10000"/>
                </a:schemeClr>
              </a:solidFill>
            </a:endParaRPr>
          </a:p>
          <a:p>
            <a:pPr marL="285750" indent="-285750">
              <a:buFont typeface="Arial" panose="020B0604020202020204" pitchFamily="34" charset="0"/>
              <a:buChar char="•"/>
            </a:pPr>
            <a:r>
              <a:rPr lang="en-GB" sz="1200" dirty="0" err="1" smtClean="0">
                <a:solidFill>
                  <a:schemeClr val="bg2">
                    <a:lumMod val="10000"/>
                  </a:schemeClr>
                </a:solidFill>
              </a:rPr>
              <a:t>Globalstar</a:t>
            </a:r>
            <a:r>
              <a:rPr lang="en-GB" sz="1200" dirty="0" smtClean="0">
                <a:solidFill>
                  <a:schemeClr val="bg2">
                    <a:lumMod val="10000"/>
                  </a:schemeClr>
                </a:solidFill>
              </a:rPr>
              <a:t> are currently the only MSS operator in the band and does not appear to be plans for other operators in the band</a:t>
            </a:r>
            <a:endParaRPr lang="en-GB" dirty="0" smtClean="0">
              <a:solidFill>
                <a:srgbClr val="FF0000"/>
              </a:solidFill>
            </a:endParaRPr>
          </a:p>
        </p:txBody>
      </p:sp>
      <p:sp>
        <p:nvSpPr>
          <p:cNvPr id="10" name="TextBox 9"/>
          <p:cNvSpPr txBox="1"/>
          <p:nvPr/>
        </p:nvSpPr>
        <p:spPr>
          <a:xfrm>
            <a:off x="4880030" y="1828800"/>
            <a:ext cx="3648019" cy="4401205"/>
          </a:xfrm>
          <a:prstGeom prst="rect">
            <a:avLst/>
          </a:prstGeom>
          <a:noFill/>
        </p:spPr>
        <p:txBody>
          <a:bodyPr wrap="square" rtlCol="0">
            <a:spAutoFit/>
          </a:bodyPr>
          <a:lstStyle/>
          <a:p>
            <a:pPr algn="ctr"/>
            <a:r>
              <a:rPr lang="en-GB" b="1" dirty="0" smtClean="0">
                <a:solidFill>
                  <a:schemeClr val="bg2">
                    <a:lumMod val="10000"/>
                  </a:schemeClr>
                </a:solidFill>
              </a:rPr>
              <a:t>Challenges</a:t>
            </a:r>
          </a:p>
          <a:p>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There is a possible </a:t>
            </a:r>
            <a:r>
              <a:rPr lang="en-GB" sz="1200" dirty="0">
                <a:solidFill>
                  <a:schemeClr val="bg2">
                    <a:lumMod val="10000"/>
                  </a:schemeClr>
                </a:solidFill>
              </a:rPr>
              <a:t>interference risk to </a:t>
            </a:r>
            <a:r>
              <a:rPr lang="en-GB" sz="1200" dirty="0" smtClean="0">
                <a:solidFill>
                  <a:schemeClr val="bg2">
                    <a:lumMod val="10000"/>
                  </a:schemeClr>
                </a:solidFill>
              </a:rPr>
              <a:t>MSS </a:t>
            </a:r>
            <a:r>
              <a:rPr lang="en-GB" sz="1200" dirty="0" smtClean="0">
                <a:solidFill>
                  <a:srgbClr val="000000"/>
                </a:solidFill>
              </a:rPr>
              <a:t>feeder links</a:t>
            </a:r>
          </a:p>
          <a:p>
            <a:pPr marL="742950" lvl="1" indent="-285750">
              <a:buFont typeface="Arial" panose="020B0604020202020204" pitchFamily="34" charset="0"/>
              <a:buChar char="•"/>
            </a:pPr>
            <a:endParaRPr lang="en-GB" sz="1200"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US Regulations based on acceptance of possible increased interference and monitoring of interference to satellites by </a:t>
            </a:r>
            <a:r>
              <a:rPr lang="en-GB" sz="1200" dirty="0" err="1" smtClean="0">
                <a:solidFill>
                  <a:schemeClr val="bg2">
                    <a:lumMod val="10000"/>
                  </a:schemeClr>
                </a:solidFill>
              </a:rPr>
              <a:t>Globalstar</a:t>
            </a:r>
            <a:r>
              <a:rPr lang="en-GB" sz="1200" dirty="0" smtClean="0">
                <a:solidFill>
                  <a:schemeClr val="bg2">
                    <a:lumMod val="10000"/>
                  </a:schemeClr>
                </a:solidFill>
              </a:rPr>
              <a:t>. It may not be possible to do this at international level.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Original studies were conservative and assumed a max limit where interference was unlikely to occur, will using a less conservative limit allow higher powers and protect the actual satellite operations.</a:t>
            </a:r>
          </a:p>
          <a:p>
            <a:pPr marL="742950" lvl="1" indent="-285750">
              <a:buFont typeface="Arial" panose="020B0604020202020204" pitchFamily="34" charset="0"/>
              <a:buChar char="•"/>
            </a:pPr>
            <a:r>
              <a:rPr lang="en-GB" sz="1200" dirty="0" smtClean="0">
                <a:solidFill>
                  <a:srgbClr val="FF0000"/>
                </a:solidFill>
              </a:rPr>
              <a:t>Likely to be a big range (30dB) in the study results unless more evidence is provided to address the known unknowns in aggregate interference studies (e.g. building losses, activity factors, antenna discrimination etc.)</a:t>
            </a:r>
            <a:endParaRPr lang="en-GB" dirty="0" smtClean="0">
              <a:solidFill>
                <a:schemeClr val="bg2">
                  <a:lumMod val="10000"/>
                </a:schemeClr>
              </a:solidFill>
            </a:endParaRPr>
          </a:p>
        </p:txBody>
      </p:sp>
      <p:sp>
        <p:nvSpPr>
          <p:cNvPr id="2" name="Rectangle 1"/>
          <p:cNvSpPr/>
          <p:nvPr/>
        </p:nvSpPr>
        <p:spPr>
          <a:xfrm>
            <a:off x="1981870" y="198537"/>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24/49 of 18-16-0016 by Andy Gowans (OFCOM)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53188531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D52AB8C-8E97-44B8-A426-416B598BA22C}" type="slidenum">
              <a:rPr lang="en-GB" smtClean="0"/>
              <a:pPr>
                <a:defRPr/>
              </a:pPr>
              <a:t>181</a:t>
            </a:fld>
            <a:endParaRPr lang="en-GB"/>
          </a:p>
        </p:txBody>
      </p:sp>
      <p:sp>
        <p:nvSpPr>
          <p:cNvPr id="6" name="Rectangle 2"/>
          <p:cNvSpPr>
            <a:spLocks noGrp="1" noChangeArrowheads="1"/>
          </p:cNvSpPr>
          <p:nvPr>
            <p:ph type="title" idx="4294967295"/>
          </p:nvPr>
        </p:nvSpPr>
        <p:spPr>
          <a:xfrm>
            <a:off x="609600" y="685800"/>
            <a:ext cx="7772400" cy="1066800"/>
          </a:xfrm>
        </p:spPr>
        <p:txBody>
          <a:bodyPr/>
          <a:lstStyle/>
          <a:p>
            <a:r>
              <a:rPr lang="en-GB" altLang="en-US" dirty="0">
                <a:solidFill>
                  <a:srgbClr val="C00000"/>
                </a:solidFill>
              </a:rPr>
              <a:t>Opportunities/challenges </a:t>
            </a:r>
            <a:r>
              <a:rPr lang="en-GB" altLang="en-US" dirty="0" smtClean="0">
                <a:solidFill>
                  <a:srgbClr val="C00000"/>
                </a:solidFill>
              </a:rPr>
              <a:t>5250 – 5350 MHz: </a:t>
            </a:r>
            <a:r>
              <a:rPr lang="en-GB" altLang="en-US" dirty="0">
                <a:solidFill>
                  <a:srgbClr val="C00000"/>
                </a:solidFill>
              </a:rPr>
              <a:t/>
            </a:r>
            <a:br>
              <a:rPr lang="en-GB" altLang="en-US" dirty="0">
                <a:solidFill>
                  <a:srgbClr val="C00000"/>
                </a:solidFill>
              </a:rPr>
            </a:br>
            <a:endParaRPr lang="en-GB" altLang="en-US" dirty="0">
              <a:solidFill>
                <a:srgbClr val="C00000"/>
              </a:solidFill>
            </a:endParaRPr>
          </a:p>
        </p:txBody>
      </p:sp>
      <p:sp>
        <p:nvSpPr>
          <p:cNvPr id="9" name="TextBox 8"/>
          <p:cNvSpPr txBox="1"/>
          <p:nvPr/>
        </p:nvSpPr>
        <p:spPr>
          <a:xfrm>
            <a:off x="2547080" y="1295400"/>
            <a:ext cx="4259499" cy="461665"/>
          </a:xfrm>
          <a:prstGeom prst="rect">
            <a:avLst/>
          </a:prstGeom>
          <a:solidFill>
            <a:srgbClr val="00B050"/>
          </a:solidFill>
        </p:spPr>
        <p:txBody>
          <a:bodyPr wrap="none" rtlCol="0">
            <a:spAutoFit/>
          </a:bodyPr>
          <a:lstStyle/>
          <a:p>
            <a:r>
              <a:rPr lang="en-GB" sz="2400" dirty="0" smtClean="0"/>
              <a:t>RLAN vs EESS/Radiolocation</a:t>
            </a:r>
            <a:endParaRPr lang="en-GB" sz="2400" dirty="0"/>
          </a:p>
        </p:txBody>
      </p:sp>
      <p:sp>
        <p:nvSpPr>
          <p:cNvPr id="7" name="TextBox 6"/>
          <p:cNvSpPr txBox="1"/>
          <p:nvPr/>
        </p:nvSpPr>
        <p:spPr>
          <a:xfrm>
            <a:off x="616848" y="1676400"/>
            <a:ext cx="3648019" cy="3825663"/>
          </a:xfrm>
          <a:prstGeom prst="rect">
            <a:avLst/>
          </a:prstGeom>
          <a:noFill/>
        </p:spPr>
        <p:txBody>
          <a:bodyPr wrap="square" rtlCol="0">
            <a:spAutoFit/>
          </a:bodyPr>
          <a:lstStyle/>
          <a:p>
            <a:pPr algn="ctr"/>
            <a:r>
              <a:rPr lang="en-GB" b="1" dirty="0" smtClean="0">
                <a:solidFill>
                  <a:schemeClr val="bg2">
                    <a:lumMod val="10000"/>
                  </a:schemeClr>
                </a:solidFill>
              </a:rPr>
              <a:t>Opportunities</a:t>
            </a:r>
          </a:p>
          <a:p>
            <a:endParaRPr lang="en-GB" dirty="0">
              <a:solidFill>
                <a:schemeClr val="bg2">
                  <a:lumMod val="10000"/>
                </a:schemeClr>
              </a:solidFill>
            </a:endParaRPr>
          </a:p>
          <a:p>
            <a:pPr marL="285750" indent="-285750">
              <a:buFont typeface="Arial" panose="020B0604020202020204" pitchFamily="34" charset="0"/>
              <a:buChar char="•"/>
            </a:pPr>
            <a:r>
              <a:rPr lang="en-GB" sz="1200" dirty="0">
                <a:solidFill>
                  <a:schemeClr val="bg2">
                    <a:lumMod val="10000"/>
                  </a:schemeClr>
                </a:solidFill>
              </a:rPr>
              <a:t>Changing rules in </a:t>
            </a:r>
            <a:r>
              <a:rPr lang="en-GB" sz="1200" dirty="0">
                <a:solidFill>
                  <a:srgbClr val="FF0000"/>
                </a:solidFill>
              </a:rPr>
              <a:t>100 MHz </a:t>
            </a:r>
            <a:r>
              <a:rPr lang="en-GB" sz="1200" dirty="0">
                <a:solidFill>
                  <a:schemeClr val="bg2">
                    <a:lumMod val="10000"/>
                  </a:schemeClr>
                </a:solidFill>
              </a:rPr>
              <a:t>of spectrum to allow </a:t>
            </a:r>
            <a:r>
              <a:rPr lang="en-GB" sz="1200" dirty="0" smtClean="0">
                <a:solidFill>
                  <a:srgbClr val="FF0000"/>
                </a:solidFill>
              </a:rPr>
              <a:t>higher power </a:t>
            </a:r>
            <a:r>
              <a:rPr lang="en-GB" sz="1200" dirty="0" smtClean="0">
                <a:solidFill>
                  <a:schemeClr val="bg2">
                    <a:lumMod val="10000"/>
                  </a:schemeClr>
                </a:solidFill>
              </a:rPr>
              <a:t>for </a:t>
            </a:r>
          </a:p>
          <a:p>
            <a:endParaRPr lang="en-GB" sz="1200"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Outdoor</a:t>
            </a:r>
            <a:r>
              <a:rPr lang="en-GB" sz="1200" dirty="0" smtClean="0">
                <a:solidFill>
                  <a:schemeClr val="bg2">
                    <a:lumMod val="10000"/>
                  </a:schemeClr>
                </a:solidFill>
              </a:rPr>
              <a:t> mobile and fixed access </a:t>
            </a:r>
          </a:p>
          <a:p>
            <a:pPr marL="742950" lvl="1" indent="-285750">
              <a:buFont typeface="Arial" panose="020B0604020202020204" pitchFamily="34" charset="0"/>
              <a:buChar char="•"/>
            </a:pPr>
            <a:endParaRPr lang="en-GB" sz="1200" dirty="0" smtClean="0">
              <a:solidFill>
                <a:schemeClr val="bg2">
                  <a:lumMod val="10000"/>
                </a:schemeClr>
              </a:solidFill>
            </a:endParaRPr>
          </a:p>
          <a:p>
            <a:pPr marL="285750" indent="-285750">
              <a:buFont typeface="Arial" panose="020B0604020202020204" pitchFamily="34" charset="0"/>
              <a:buChar char="•"/>
            </a:pPr>
            <a:r>
              <a:rPr lang="en-GB" sz="1200" dirty="0" smtClean="0">
                <a:solidFill>
                  <a:srgbClr val="000000"/>
                </a:solidFill>
              </a:rPr>
              <a:t>No changes envisaged to current DFS rules already required in this band</a:t>
            </a:r>
          </a:p>
          <a:p>
            <a:pPr marL="285750" indent="-285750">
              <a:buFont typeface="Arial" panose="020B0604020202020204" pitchFamily="34" charset="0"/>
              <a:buChar char="•"/>
            </a:pPr>
            <a:endParaRPr lang="en-GB" sz="1200" dirty="0">
              <a:solidFill>
                <a:srgbClr val="FF0000"/>
              </a:solidFill>
            </a:endParaRPr>
          </a:p>
          <a:p>
            <a:pPr marL="285750" indent="-285750">
              <a:buFont typeface="Arial" panose="020B0604020202020204" pitchFamily="34" charset="0"/>
              <a:buChar char="•"/>
            </a:pPr>
            <a:r>
              <a:rPr lang="en-GB" sz="1200" dirty="0" smtClean="0">
                <a:solidFill>
                  <a:schemeClr val="bg2">
                    <a:lumMod val="10000"/>
                  </a:schemeClr>
                </a:solidFill>
              </a:rPr>
              <a:t>Possibility for worldwide allocation with relaxed limits similar to US rules.</a:t>
            </a:r>
          </a:p>
          <a:p>
            <a:pPr marL="285750" indent="-285750">
              <a:buFont typeface="Arial" panose="020B0604020202020204" pitchFamily="34" charset="0"/>
              <a:buChar char="•"/>
            </a:pPr>
            <a:endParaRPr lang="en-GB" sz="1200" dirty="0">
              <a:solidFill>
                <a:schemeClr val="bg2">
                  <a:lumMod val="10000"/>
                </a:schemeClr>
              </a:solidFill>
            </a:endParaRPr>
          </a:p>
          <a:p>
            <a:pPr marL="285750" indent="-285750">
              <a:buFont typeface="Arial" panose="020B0604020202020204" pitchFamily="34" charset="0"/>
              <a:buChar char="•"/>
            </a:pPr>
            <a:r>
              <a:rPr lang="en-GB" sz="1200" dirty="0" smtClean="0">
                <a:solidFill>
                  <a:srgbClr val="FF0000"/>
                </a:solidFill>
              </a:rPr>
              <a:t>Reduced EESS operations (i.e. No SARs) in this band currently and does not appear to be any future plans for SAR operations in the band</a:t>
            </a:r>
          </a:p>
          <a:p>
            <a:pPr marL="285750" indent="-285750">
              <a:buFont typeface="Arial" panose="020B0604020202020204" pitchFamily="34" charset="0"/>
              <a:buChar char="•"/>
            </a:pPr>
            <a:endParaRPr lang="en-GB" sz="1200" dirty="0">
              <a:solidFill>
                <a:schemeClr val="bg2">
                  <a:lumMod val="10000"/>
                </a:schemeClr>
              </a:solidFill>
            </a:endParaRPr>
          </a:p>
        </p:txBody>
      </p:sp>
      <p:sp>
        <p:nvSpPr>
          <p:cNvPr id="10" name="TextBox 9"/>
          <p:cNvSpPr txBox="1"/>
          <p:nvPr/>
        </p:nvSpPr>
        <p:spPr>
          <a:xfrm>
            <a:off x="4880030" y="1676400"/>
            <a:ext cx="3648019" cy="4647426"/>
          </a:xfrm>
          <a:prstGeom prst="rect">
            <a:avLst/>
          </a:prstGeom>
          <a:noFill/>
        </p:spPr>
        <p:txBody>
          <a:bodyPr wrap="square" rtlCol="0">
            <a:spAutoFit/>
          </a:bodyPr>
          <a:lstStyle/>
          <a:p>
            <a:pPr algn="ctr"/>
            <a:r>
              <a:rPr lang="en-GB" b="1" dirty="0" smtClean="0">
                <a:solidFill>
                  <a:schemeClr val="bg2">
                    <a:lumMod val="10000"/>
                  </a:schemeClr>
                </a:solidFill>
              </a:rPr>
              <a:t>Challenges</a:t>
            </a:r>
          </a:p>
          <a:p>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000000"/>
                </a:solidFill>
              </a:rPr>
              <a:t>There is a possibility that there is still an </a:t>
            </a:r>
            <a:r>
              <a:rPr lang="en-GB" sz="1200" dirty="0">
                <a:solidFill>
                  <a:srgbClr val="000000"/>
                </a:solidFill>
              </a:rPr>
              <a:t>interference risk to </a:t>
            </a:r>
            <a:r>
              <a:rPr lang="en-GB" sz="1200" dirty="0" smtClean="0">
                <a:solidFill>
                  <a:srgbClr val="000000"/>
                </a:solidFill>
              </a:rPr>
              <a:t>other EESS (Altimeters/</a:t>
            </a:r>
            <a:r>
              <a:rPr lang="en-GB" sz="1200" dirty="0" err="1" smtClean="0">
                <a:solidFill>
                  <a:srgbClr val="000000"/>
                </a:solidFill>
              </a:rPr>
              <a:t>Scatterometers</a:t>
            </a:r>
            <a:r>
              <a:rPr lang="en-GB" sz="1200" dirty="0" smtClean="0">
                <a:solidFill>
                  <a:srgbClr val="000000"/>
                </a:solidFill>
              </a:rPr>
              <a:t>) operations in the band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Not clear if EESS community is willing to give up on SAR operations in the band and likely to depend upon studies and protection in 5350 – 5470 MHz  </a:t>
            </a:r>
          </a:p>
          <a:p>
            <a:pPr lvl="1"/>
            <a:endParaRPr lang="en-GB" sz="1200" dirty="0" smtClean="0">
              <a:solidFill>
                <a:srgbClr val="FF0000"/>
              </a:solidFill>
            </a:endParaRPr>
          </a:p>
          <a:p>
            <a:pPr marL="742950" lvl="1" indent="-285750">
              <a:buFont typeface="Arial" panose="020B0604020202020204" pitchFamily="34" charset="0"/>
              <a:buChar char="•"/>
            </a:pPr>
            <a:r>
              <a:rPr lang="en-GB" sz="1200" dirty="0" smtClean="0">
                <a:solidFill>
                  <a:srgbClr val="FF0000"/>
                </a:solidFill>
              </a:rPr>
              <a:t>Likely </a:t>
            </a:r>
            <a:r>
              <a:rPr lang="en-GB" sz="1200" dirty="0">
                <a:solidFill>
                  <a:srgbClr val="FF0000"/>
                </a:solidFill>
              </a:rPr>
              <a:t>to be a big range (30dB) in the study results </a:t>
            </a:r>
            <a:r>
              <a:rPr lang="en-GB" sz="1200" dirty="0" smtClean="0">
                <a:solidFill>
                  <a:srgbClr val="FF0000"/>
                </a:solidFill>
              </a:rPr>
              <a:t>for EESS unless </a:t>
            </a:r>
            <a:r>
              <a:rPr lang="en-GB" sz="1200" dirty="0">
                <a:solidFill>
                  <a:srgbClr val="FF0000"/>
                </a:solidFill>
              </a:rPr>
              <a:t>more evidence is provided to address the known unknowns in aggregate interference studies (e.g. building losses, activity factors, antenna discrimination etc.)</a:t>
            </a:r>
            <a:endParaRPr lang="en-GB" sz="1200" dirty="0" smtClean="0">
              <a:solidFill>
                <a:srgbClr val="FF0000"/>
              </a:solidFill>
            </a:endParaRPr>
          </a:p>
          <a:p>
            <a:pPr marL="742950" lvl="1" indent="-285750">
              <a:buFont typeface="Arial" panose="020B0604020202020204" pitchFamily="34" charset="0"/>
              <a:buChar char="•"/>
            </a:pPr>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a:solidFill>
                  <a:srgbClr val="FF0000"/>
                </a:solidFill>
              </a:rPr>
              <a:t>Not clear if radiolocation community will try to change DFS rules in the band to include FH radar. </a:t>
            </a:r>
          </a:p>
          <a:p>
            <a:pPr marL="742950" lvl="1" indent="-285750">
              <a:buFont typeface="Arial" panose="020B0604020202020204" pitchFamily="34" charset="0"/>
              <a:buChar char="•"/>
            </a:pPr>
            <a:endParaRPr lang="en-GB" dirty="0" smtClean="0">
              <a:solidFill>
                <a:schemeClr val="bg2">
                  <a:lumMod val="10000"/>
                </a:schemeClr>
              </a:solidFill>
            </a:endParaRPr>
          </a:p>
        </p:txBody>
      </p:sp>
      <p:sp>
        <p:nvSpPr>
          <p:cNvPr id="2" name="Rectangle 1"/>
          <p:cNvSpPr/>
          <p:nvPr/>
        </p:nvSpPr>
        <p:spPr>
          <a:xfrm>
            <a:off x="1981870" y="198537"/>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25/49 of 18-16-0016 by Andy Gowans (OFCOM)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89723536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D52AB8C-8E97-44B8-A426-416B598BA22C}" type="slidenum">
              <a:rPr lang="en-GB" smtClean="0"/>
              <a:pPr>
                <a:defRPr/>
              </a:pPr>
              <a:t>182</a:t>
            </a:fld>
            <a:endParaRPr lang="en-GB"/>
          </a:p>
        </p:txBody>
      </p:sp>
      <p:sp>
        <p:nvSpPr>
          <p:cNvPr id="6" name="Rectangle 2"/>
          <p:cNvSpPr>
            <a:spLocks noGrp="1" noChangeArrowheads="1"/>
          </p:cNvSpPr>
          <p:nvPr>
            <p:ph type="title" idx="4294967295"/>
          </p:nvPr>
        </p:nvSpPr>
        <p:spPr>
          <a:xfrm>
            <a:off x="609600" y="685800"/>
            <a:ext cx="7772400" cy="1066800"/>
          </a:xfrm>
        </p:spPr>
        <p:txBody>
          <a:bodyPr/>
          <a:lstStyle/>
          <a:p>
            <a:r>
              <a:rPr lang="en-GB" altLang="en-US" dirty="0">
                <a:solidFill>
                  <a:srgbClr val="C00000"/>
                </a:solidFill>
              </a:rPr>
              <a:t>Opportunities/challenges </a:t>
            </a:r>
            <a:r>
              <a:rPr lang="en-GB" altLang="en-US" dirty="0" smtClean="0">
                <a:solidFill>
                  <a:srgbClr val="C00000"/>
                </a:solidFill>
              </a:rPr>
              <a:t>5350 – 5470 MHz: </a:t>
            </a:r>
            <a:r>
              <a:rPr lang="en-GB" altLang="en-US" dirty="0">
                <a:solidFill>
                  <a:srgbClr val="C00000"/>
                </a:solidFill>
              </a:rPr>
              <a:t/>
            </a:r>
            <a:br>
              <a:rPr lang="en-GB" altLang="en-US" dirty="0">
                <a:solidFill>
                  <a:srgbClr val="C00000"/>
                </a:solidFill>
              </a:rPr>
            </a:br>
            <a:endParaRPr lang="en-GB" altLang="en-US" dirty="0">
              <a:solidFill>
                <a:srgbClr val="C00000"/>
              </a:solidFill>
            </a:endParaRPr>
          </a:p>
        </p:txBody>
      </p:sp>
      <p:sp>
        <p:nvSpPr>
          <p:cNvPr id="9" name="TextBox 8"/>
          <p:cNvSpPr txBox="1"/>
          <p:nvPr/>
        </p:nvSpPr>
        <p:spPr>
          <a:xfrm>
            <a:off x="890883" y="1283886"/>
            <a:ext cx="6486712" cy="461665"/>
          </a:xfrm>
          <a:prstGeom prst="rect">
            <a:avLst/>
          </a:prstGeom>
          <a:solidFill>
            <a:srgbClr val="00B050"/>
          </a:solidFill>
        </p:spPr>
        <p:txBody>
          <a:bodyPr wrap="none" rtlCol="0">
            <a:spAutoFit/>
          </a:bodyPr>
          <a:lstStyle/>
          <a:p>
            <a:r>
              <a:rPr lang="en-GB" sz="2400" dirty="0" smtClean="0"/>
              <a:t>RLAN vs EESS/Radiolocation (including Aero)</a:t>
            </a:r>
            <a:endParaRPr lang="en-GB" sz="2400" dirty="0"/>
          </a:p>
        </p:txBody>
      </p:sp>
      <p:sp>
        <p:nvSpPr>
          <p:cNvPr id="7" name="TextBox 6"/>
          <p:cNvSpPr txBox="1"/>
          <p:nvPr/>
        </p:nvSpPr>
        <p:spPr>
          <a:xfrm>
            <a:off x="279400" y="1676400"/>
            <a:ext cx="3648019" cy="3108543"/>
          </a:xfrm>
          <a:prstGeom prst="rect">
            <a:avLst/>
          </a:prstGeom>
          <a:noFill/>
        </p:spPr>
        <p:txBody>
          <a:bodyPr wrap="square" rtlCol="0">
            <a:spAutoFit/>
          </a:bodyPr>
          <a:lstStyle/>
          <a:p>
            <a:pPr algn="ctr"/>
            <a:r>
              <a:rPr lang="en-GB" b="1" dirty="0" smtClean="0">
                <a:solidFill>
                  <a:schemeClr val="bg2">
                    <a:lumMod val="10000"/>
                  </a:schemeClr>
                </a:solidFill>
              </a:rPr>
              <a:t>Opportunities</a:t>
            </a:r>
          </a:p>
          <a:p>
            <a:endParaRPr lang="en-GB" dirty="0">
              <a:solidFill>
                <a:schemeClr val="bg2">
                  <a:lumMod val="10000"/>
                </a:schemeClr>
              </a:solidFill>
            </a:endParaRPr>
          </a:p>
          <a:p>
            <a:pPr marL="285750" indent="-285750">
              <a:buFont typeface="Arial" panose="020B0604020202020204" pitchFamily="34" charset="0"/>
              <a:buChar char="•"/>
            </a:pPr>
            <a:r>
              <a:rPr lang="en-GB" sz="1200" dirty="0">
                <a:solidFill>
                  <a:schemeClr val="bg2">
                    <a:lumMod val="10000"/>
                  </a:schemeClr>
                </a:solidFill>
              </a:rPr>
              <a:t>To allow new worldwide primary mobile allocation of </a:t>
            </a:r>
            <a:r>
              <a:rPr lang="en-GB" sz="1200" dirty="0" smtClean="0">
                <a:solidFill>
                  <a:srgbClr val="FF0000"/>
                </a:solidFill>
              </a:rPr>
              <a:t>120 </a:t>
            </a:r>
            <a:r>
              <a:rPr lang="en-GB" sz="1200" dirty="0">
                <a:solidFill>
                  <a:srgbClr val="FF0000"/>
                </a:solidFill>
              </a:rPr>
              <a:t>MHz </a:t>
            </a:r>
            <a:r>
              <a:rPr lang="en-GB" sz="1200" dirty="0">
                <a:solidFill>
                  <a:schemeClr val="bg2">
                    <a:lumMod val="10000"/>
                  </a:schemeClr>
                </a:solidFill>
              </a:rPr>
              <a:t>of </a:t>
            </a:r>
            <a:r>
              <a:rPr lang="en-GB" sz="1200" dirty="0" smtClean="0">
                <a:solidFill>
                  <a:schemeClr val="bg2">
                    <a:lumMod val="10000"/>
                  </a:schemeClr>
                </a:solidFill>
              </a:rPr>
              <a:t>spectrum for RLANs</a:t>
            </a:r>
          </a:p>
          <a:p>
            <a:endParaRPr lang="en-GB" sz="1200" dirty="0">
              <a:solidFill>
                <a:srgbClr val="FF0000"/>
              </a:solidFill>
            </a:endParaRPr>
          </a:p>
          <a:p>
            <a:pPr marL="285750" indent="-285750">
              <a:buFont typeface="Arial" panose="020B0604020202020204" pitchFamily="34" charset="0"/>
              <a:buChar char="•"/>
            </a:pPr>
            <a:r>
              <a:rPr lang="en-GB" sz="1200" dirty="0" smtClean="0">
                <a:solidFill>
                  <a:schemeClr val="bg2">
                    <a:lumMod val="10000"/>
                  </a:schemeClr>
                </a:solidFill>
              </a:rPr>
              <a:t>New additional mitigation techniques are already being studied within ITU such as geo-location, enhanced DFS, dedicated sensors etc..</a:t>
            </a:r>
          </a:p>
          <a:p>
            <a:pPr marL="285750" indent="-285750">
              <a:buFont typeface="Arial" panose="020B0604020202020204" pitchFamily="34" charset="0"/>
              <a:buChar char="•"/>
            </a:pPr>
            <a:endParaRPr lang="en-GB" sz="1200" dirty="0">
              <a:solidFill>
                <a:schemeClr val="bg2">
                  <a:lumMod val="10000"/>
                </a:schemeClr>
              </a:solidFill>
            </a:endParaRPr>
          </a:p>
          <a:p>
            <a:pPr marL="285750" indent="-285750">
              <a:buFont typeface="Arial" panose="020B0604020202020204" pitchFamily="34" charset="0"/>
              <a:buChar char="•"/>
            </a:pPr>
            <a:r>
              <a:rPr lang="en-GB" sz="1200" dirty="0" smtClean="0">
                <a:solidFill>
                  <a:srgbClr val="FF0000"/>
                </a:solidFill>
              </a:rPr>
              <a:t>Previous studies show may be possible to allow lower power  with minimal mitigation techniques.</a:t>
            </a:r>
          </a:p>
          <a:p>
            <a:pPr marL="285750" indent="-285750">
              <a:buFont typeface="Arial" panose="020B0604020202020204" pitchFamily="34" charset="0"/>
              <a:buChar char="•"/>
            </a:pPr>
            <a:endParaRPr lang="en-GB" sz="1200" dirty="0">
              <a:solidFill>
                <a:srgbClr val="FF0000"/>
              </a:solidFill>
            </a:endParaRPr>
          </a:p>
          <a:p>
            <a:pPr marL="285750" indent="-285750">
              <a:buFont typeface="Arial" panose="020B0604020202020204" pitchFamily="34" charset="0"/>
              <a:buChar char="•"/>
            </a:pPr>
            <a:endParaRPr lang="en-GB" sz="1200" dirty="0" smtClean="0">
              <a:solidFill>
                <a:srgbClr val="FF0000"/>
              </a:solidFill>
            </a:endParaRPr>
          </a:p>
          <a:p>
            <a:pPr marL="285750" indent="-285750">
              <a:buFont typeface="Arial" panose="020B0604020202020204" pitchFamily="34" charset="0"/>
              <a:buChar char="•"/>
            </a:pPr>
            <a:endParaRPr lang="en-GB" sz="1200" dirty="0">
              <a:solidFill>
                <a:schemeClr val="bg2">
                  <a:lumMod val="10000"/>
                </a:schemeClr>
              </a:solidFill>
            </a:endParaRPr>
          </a:p>
        </p:txBody>
      </p:sp>
      <p:sp>
        <p:nvSpPr>
          <p:cNvPr id="10" name="TextBox 9"/>
          <p:cNvSpPr txBox="1"/>
          <p:nvPr/>
        </p:nvSpPr>
        <p:spPr>
          <a:xfrm>
            <a:off x="3927419" y="1630263"/>
            <a:ext cx="4748269" cy="4770537"/>
          </a:xfrm>
          <a:prstGeom prst="rect">
            <a:avLst/>
          </a:prstGeom>
          <a:noFill/>
        </p:spPr>
        <p:txBody>
          <a:bodyPr wrap="square" rtlCol="0">
            <a:spAutoFit/>
          </a:bodyPr>
          <a:lstStyle/>
          <a:p>
            <a:pPr algn="ctr"/>
            <a:r>
              <a:rPr lang="en-GB" b="1" dirty="0" smtClean="0">
                <a:solidFill>
                  <a:schemeClr val="bg2">
                    <a:lumMod val="10000"/>
                  </a:schemeClr>
                </a:solidFill>
              </a:rPr>
              <a:t>Challenges</a:t>
            </a:r>
          </a:p>
          <a:p>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000000"/>
                </a:solidFill>
              </a:rPr>
              <a:t>Previous studies showed </a:t>
            </a:r>
            <a:r>
              <a:rPr lang="en-GB" sz="1200" dirty="0">
                <a:solidFill>
                  <a:srgbClr val="000000"/>
                </a:solidFill>
              </a:rPr>
              <a:t>that sharing is not </a:t>
            </a:r>
            <a:r>
              <a:rPr lang="en-GB" sz="1200" dirty="0" smtClean="0">
                <a:solidFill>
                  <a:srgbClr val="000000"/>
                </a:solidFill>
              </a:rPr>
              <a:t>feasible with EESS (SAR) and FH radar operations in the band  without additional mitigation techniques being applied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a:solidFill>
                  <a:srgbClr val="000000"/>
                </a:solidFill>
              </a:rPr>
              <a:t>Changes envisaged to provide enhancements to current DFS rules </a:t>
            </a:r>
            <a:r>
              <a:rPr lang="en-GB" sz="1200" dirty="0" smtClean="0">
                <a:solidFill>
                  <a:srgbClr val="000000"/>
                </a:solidFill>
              </a:rPr>
              <a:t>used in </a:t>
            </a:r>
            <a:r>
              <a:rPr lang="en-GB" sz="1200" dirty="0">
                <a:solidFill>
                  <a:srgbClr val="000000"/>
                </a:solidFill>
              </a:rPr>
              <a:t>other bands to detect FH </a:t>
            </a:r>
            <a:r>
              <a:rPr lang="en-GB" sz="1200" dirty="0" smtClean="0">
                <a:solidFill>
                  <a:srgbClr val="000000"/>
                </a:solidFill>
              </a:rPr>
              <a:t>radar are adding further complexity to DFS algorithms.</a:t>
            </a:r>
            <a:endParaRPr lang="en-GB" sz="1200" dirty="0">
              <a:solidFill>
                <a:srgbClr val="000000"/>
              </a:solidFill>
            </a:endParaRPr>
          </a:p>
          <a:p>
            <a:pPr marL="742950" lvl="1" indent="-285750">
              <a:buFont typeface="Arial" panose="020B0604020202020204" pitchFamily="34" charset="0"/>
              <a:buChar char="•"/>
            </a:pPr>
            <a:endParaRPr lang="en-GB" sz="1200"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All of the additional mitigation techniques being looked at to provide protection to incumbents from higher power  Wi-Fi result in a certain percentage of Wi-Fi downtime.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Not clear if EESS community is able to provide or be able to manage internationally all of the information required to minimise RLAN downtime.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It will be significant challenge to provide protection for Aeronautical radar operating in this band.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All of the additional mitigations being suggested for higher power Wi-Fi use  are either new types of mitigation or not been used on an international basis for the protection of services.</a:t>
            </a:r>
            <a:endParaRPr lang="en-GB" dirty="0" smtClean="0">
              <a:solidFill>
                <a:schemeClr val="bg2">
                  <a:lumMod val="10000"/>
                </a:schemeClr>
              </a:solidFill>
            </a:endParaRPr>
          </a:p>
        </p:txBody>
      </p:sp>
      <p:sp>
        <p:nvSpPr>
          <p:cNvPr id="2" name="Rectangle 1"/>
          <p:cNvSpPr/>
          <p:nvPr/>
        </p:nvSpPr>
        <p:spPr>
          <a:xfrm>
            <a:off x="1981870" y="198537"/>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26/49 of 18-16-0016 by Andy Gowans (OFCOM)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64960077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D52AB8C-8E97-44B8-A426-416B598BA22C}" type="slidenum">
              <a:rPr lang="en-GB" smtClean="0"/>
              <a:pPr>
                <a:defRPr/>
              </a:pPr>
              <a:t>183</a:t>
            </a:fld>
            <a:endParaRPr lang="en-GB"/>
          </a:p>
        </p:txBody>
      </p:sp>
      <p:sp>
        <p:nvSpPr>
          <p:cNvPr id="6" name="Rectangle 2"/>
          <p:cNvSpPr>
            <a:spLocks noGrp="1" noChangeArrowheads="1"/>
          </p:cNvSpPr>
          <p:nvPr>
            <p:ph type="title" idx="4294967295"/>
          </p:nvPr>
        </p:nvSpPr>
        <p:spPr>
          <a:xfrm>
            <a:off x="609600" y="685800"/>
            <a:ext cx="7772400" cy="1066800"/>
          </a:xfrm>
        </p:spPr>
        <p:txBody>
          <a:bodyPr/>
          <a:lstStyle/>
          <a:p>
            <a:r>
              <a:rPr lang="en-GB" altLang="en-US" dirty="0">
                <a:solidFill>
                  <a:srgbClr val="C00000"/>
                </a:solidFill>
              </a:rPr>
              <a:t>Opportunities/challenges </a:t>
            </a:r>
            <a:r>
              <a:rPr lang="en-GB" altLang="en-US" dirty="0" smtClean="0">
                <a:solidFill>
                  <a:srgbClr val="C00000"/>
                </a:solidFill>
              </a:rPr>
              <a:t>5725 – 5850 MHz: </a:t>
            </a:r>
            <a:r>
              <a:rPr lang="en-GB" altLang="en-US" dirty="0">
                <a:solidFill>
                  <a:srgbClr val="C00000"/>
                </a:solidFill>
              </a:rPr>
              <a:t/>
            </a:r>
            <a:br>
              <a:rPr lang="en-GB" altLang="en-US" dirty="0">
                <a:solidFill>
                  <a:srgbClr val="C00000"/>
                </a:solidFill>
              </a:rPr>
            </a:br>
            <a:endParaRPr lang="en-GB" altLang="en-US" dirty="0">
              <a:solidFill>
                <a:srgbClr val="C00000"/>
              </a:solidFill>
            </a:endParaRPr>
          </a:p>
        </p:txBody>
      </p:sp>
      <p:sp>
        <p:nvSpPr>
          <p:cNvPr id="9" name="TextBox 8"/>
          <p:cNvSpPr txBox="1"/>
          <p:nvPr/>
        </p:nvSpPr>
        <p:spPr>
          <a:xfrm>
            <a:off x="1315790" y="1409516"/>
            <a:ext cx="5898153" cy="461665"/>
          </a:xfrm>
          <a:prstGeom prst="rect">
            <a:avLst/>
          </a:prstGeom>
          <a:solidFill>
            <a:srgbClr val="00B050"/>
          </a:solidFill>
        </p:spPr>
        <p:txBody>
          <a:bodyPr wrap="none" rtlCol="0">
            <a:spAutoFit/>
          </a:bodyPr>
          <a:lstStyle/>
          <a:p>
            <a:r>
              <a:rPr lang="en-GB" sz="2400" dirty="0" smtClean="0"/>
              <a:t>RLAN </a:t>
            </a:r>
            <a:r>
              <a:rPr lang="en-GB" sz="2400" dirty="0"/>
              <a:t>vs FSS/Radiolocation/Road Tolling </a:t>
            </a:r>
          </a:p>
        </p:txBody>
      </p:sp>
      <p:sp>
        <p:nvSpPr>
          <p:cNvPr id="7" name="TextBox 6"/>
          <p:cNvSpPr txBox="1"/>
          <p:nvPr/>
        </p:nvSpPr>
        <p:spPr>
          <a:xfrm>
            <a:off x="616848" y="1828800"/>
            <a:ext cx="3648019" cy="4431675"/>
          </a:xfrm>
          <a:prstGeom prst="rect">
            <a:avLst/>
          </a:prstGeom>
          <a:noFill/>
        </p:spPr>
        <p:txBody>
          <a:bodyPr wrap="square" rtlCol="0">
            <a:spAutoFit/>
          </a:bodyPr>
          <a:lstStyle/>
          <a:p>
            <a:pPr algn="ctr"/>
            <a:r>
              <a:rPr lang="en-GB" b="1" dirty="0" smtClean="0">
                <a:solidFill>
                  <a:schemeClr val="bg2">
                    <a:lumMod val="10000"/>
                  </a:schemeClr>
                </a:solidFill>
              </a:rPr>
              <a:t>Opportunities</a:t>
            </a:r>
          </a:p>
          <a:p>
            <a:endParaRPr lang="en-GB" dirty="0">
              <a:solidFill>
                <a:schemeClr val="bg2">
                  <a:lumMod val="10000"/>
                </a:schemeClr>
              </a:solidFill>
            </a:endParaRPr>
          </a:p>
          <a:p>
            <a:pPr marL="285750" indent="-285750">
              <a:buFont typeface="Arial" panose="020B0604020202020204" pitchFamily="34" charset="0"/>
              <a:buChar char="•"/>
            </a:pPr>
            <a:r>
              <a:rPr lang="en-GB" sz="1200" dirty="0" smtClean="0">
                <a:solidFill>
                  <a:schemeClr val="bg2">
                    <a:lumMod val="10000"/>
                  </a:schemeClr>
                </a:solidFill>
              </a:rPr>
              <a:t>To allow new worldwide primary mobile allocation of </a:t>
            </a:r>
            <a:r>
              <a:rPr lang="en-GB" sz="1200" dirty="0" smtClean="0">
                <a:solidFill>
                  <a:srgbClr val="FF0000"/>
                </a:solidFill>
              </a:rPr>
              <a:t>125 MHz </a:t>
            </a:r>
            <a:r>
              <a:rPr lang="en-GB" sz="1200" dirty="0" smtClean="0">
                <a:solidFill>
                  <a:schemeClr val="bg2">
                    <a:lumMod val="10000"/>
                  </a:schemeClr>
                </a:solidFill>
              </a:rPr>
              <a:t>of spectrum with </a:t>
            </a:r>
            <a:r>
              <a:rPr lang="en-GB" sz="1200" dirty="0" smtClean="0">
                <a:solidFill>
                  <a:srgbClr val="FF0000"/>
                </a:solidFill>
              </a:rPr>
              <a:t>higher power </a:t>
            </a:r>
            <a:r>
              <a:rPr lang="en-GB" sz="1200" dirty="0" smtClean="0">
                <a:solidFill>
                  <a:schemeClr val="bg2">
                    <a:lumMod val="10000"/>
                  </a:schemeClr>
                </a:solidFill>
              </a:rPr>
              <a:t>for </a:t>
            </a:r>
          </a:p>
          <a:p>
            <a:endParaRPr lang="en-GB" sz="1200"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Outdoor</a:t>
            </a:r>
            <a:r>
              <a:rPr lang="en-GB" sz="1200" dirty="0" smtClean="0">
                <a:solidFill>
                  <a:schemeClr val="bg2">
                    <a:lumMod val="10000"/>
                  </a:schemeClr>
                </a:solidFill>
              </a:rPr>
              <a:t> mobile and fixed access </a:t>
            </a:r>
          </a:p>
          <a:p>
            <a:pPr marL="742950" lvl="1" indent="-285750">
              <a:buFont typeface="Arial" panose="020B0604020202020204" pitchFamily="34" charset="0"/>
              <a:buChar char="•"/>
            </a:pPr>
            <a:endParaRPr lang="en-GB" sz="1200" dirty="0" smtClean="0">
              <a:solidFill>
                <a:schemeClr val="bg2">
                  <a:lumMod val="10000"/>
                </a:schemeClr>
              </a:solidFill>
            </a:endParaRPr>
          </a:p>
          <a:p>
            <a:pPr marL="285750" indent="-285750">
              <a:buFont typeface="Arial" panose="020B0604020202020204" pitchFamily="34" charset="0"/>
              <a:buChar char="•"/>
            </a:pPr>
            <a:r>
              <a:rPr lang="en-GB" sz="1200" dirty="0">
                <a:solidFill>
                  <a:srgbClr val="FF0000"/>
                </a:solidFill>
              </a:rPr>
              <a:t>No DFS rules required in a number of countries due to ISM status of the band</a:t>
            </a:r>
          </a:p>
          <a:p>
            <a:pPr marL="285750" indent="-285750">
              <a:buFont typeface="Arial" panose="020B0604020202020204" pitchFamily="34" charset="0"/>
              <a:buChar char="•"/>
            </a:pPr>
            <a:endParaRPr lang="en-GB" sz="1200" dirty="0">
              <a:solidFill>
                <a:srgbClr val="FF0000"/>
              </a:solidFill>
            </a:endParaRPr>
          </a:p>
          <a:p>
            <a:pPr marL="285750" indent="-285750">
              <a:buFont typeface="Arial" panose="020B0604020202020204" pitchFamily="34" charset="0"/>
              <a:buChar char="•"/>
            </a:pPr>
            <a:r>
              <a:rPr lang="en-GB" sz="1200" dirty="0">
                <a:solidFill>
                  <a:schemeClr val="bg2">
                    <a:lumMod val="10000"/>
                  </a:schemeClr>
                </a:solidFill>
              </a:rPr>
              <a:t>Possibility for worldwide allocation with relaxed limits similar to current rules in a number of countries.</a:t>
            </a:r>
          </a:p>
          <a:p>
            <a:pPr marL="285750" indent="-285750">
              <a:buFont typeface="Arial" panose="020B0604020202020204" pitchFamily="34" charset="0"/>
              <a:buChar char="•"/>
            </a:pPr>
            <a:endParaRPr lang="en-GB" sz="1200" dirty="0">
              <a:solidFill>
                <a:schemeClr val="bg2">
                  <a:lumMod val="10000"/>
                </a:schemeClr>
              </a:solidFill>
            </a:endParaRPr>
          </a:p>
          <a:p>
            <a:pPr marL="285750" indent="-285750">
              <a:buFont typeface="Arial" panose="020B0604020202020204" pitchFamily="34" charset="0"/>
              <a:buChar char="•"/>
            </a:pPr>
            <a:r>
              <a:rPr lang="en-GB" sz="1200" dirty="0">
                <a:solidFill>
                  <a:schemeClr val="bg2">
                    <a:lumMod val="10000"/>
                  </a:schemeClr>
                </a:solidFill>
              </a:rPr>
              <a:t>FSS operations in this band are only in Region 1 so no global FSS footprints in the band</a:t>
            </a:r>
            <a:r>
              <a:rPr lang="en-GB" sz="1200" dirty="0" smtClean="0">
                <a:solidFill>
                  <a:schemeClr val="bg2">
                    <a:lumMod val="10000"/>
                  </a:schemeClr>
                </a:solidFill>
              </a:rPr>
              <a:t>.</a:t>
            </a:r>
          </a:p>
          <a:p>
            <a:pPr marL="285750" indent="-285750">
              <a:buFont typeface="Arial" panose="020B0604020202020204" pitchFamily="34" charset="0"/>
              <a:buChar char="•"/>
            </a:pPr>
            <a:endParaRPr lang="en-GB" sz="1200" dirty="0">
              <a:solidFill>
                <a:schemeClr val="bg2">
                  <a:lumMod val="10000"/>
                </a:schemeClr>
              </a:solidFill>
            </a:endParaRPr>
          </a:p>
          <a:p>
            <a:pPr marL="285750" indent="-285750">
              <a:buFont typeface="Arial" panose="020B0604020202020204" pitchFamily="34" charset="0"/>
              <a:buChar char="•"/>
            </a:pPr>
            <a:r>
              <a:rPr lang="en-GB" sz="1200" dirty="0">
                <a:solidFill>
                  <a:schemeClr val="bg2">
                    <a:lumMod val="10000"/>
                  </a:schemeClr>
                </a:solidFill>
              </a:rPr>
              <a:t>Road tolling only in </a:t>
            </a:r>
            <a:r>
              <a:rPr lang="en-GB" sz="1200" dirty="0" smtClean="0">
                <a:solidFill>
                  <a:schemeClr val="bg2">
                    <a:lumMod val="10000"/>
                  </a:schemeClr>
                </a:solidFill>
              </a:rPr>
              <a:t>Europe/Japan? </a:t>
            </a:r>
            <a:r>
              <a:rPr lang="en-GB" sz="1200" dirty="0">
                <a:solidFill>
                  <a:schemeClr val="bg2">
                    <a:lumMod val="10000"/>
                  </a:schemeClr>
                </a:solidFill>
              </a:rPr>
              <a:t>in this </a:t>
            </a:r>
            <a:r>
              <a:rPr lang="en-GB" sz="1200" dirty="0" smtClean="0">
                <a:solidFill>
                  <a:schemeClr val="bg2">
                    <a:lumMod val="10000"/>
                  </a:schemeClr>
                </a:solidFill>
              </a:rPr>
              <a:t>band</a:t>
            </a:r>
            <a:endParaRPr lang="en-GB" sz="1200" dirty="0">
              <a:solidFill>
                <a:srgbClr val="FF0000"/>
              </a:solidFill>
            </a:endParaRPr>
          </a:p>
        </p:txBody>
      </p:sp>
      <p:sp>
        <p:nvSpPr>
          <p:cNvPr id="10" name="TextBox 9"/>
          <p:cNvSpPr txBox="1"/>
          <p:nvPr/>
        </p:nvSpPr>
        <p:spPr>
          <a:xfrm>
            <a:off x="4880030" y="1828800"/>
            <a:ext cx="3648019" cy="5170646"/>
          </a:xfrm>
          <a:prstGeom prst="rect">
            <a:avLst/>
          </a:prstGeom>
          <a:noFill/>
        </p:spPr>
        <p:txBody>
          <a:bodyPr wrap="square" rtlCol="0">
            <a:spAutoFit/>
          </a:bodyPr>
          <a:lstStyle/>
          <a:p>
            <a:pPr algn="ctr"/>
            <a:r>
              <a:rPr lang="en-GB" b="1" dirty="0" smtClean="0">
                <a:solidFill>
                  <a:schemeClr val="bg2">
                    <a:lumMod val="10000"/>
                  </a:schemeClr>
                </a:solidFill>
              </a:rPr>
              <a:t>Challenges</a:t>
            </a:r>
          </a:p>
          <a:p>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a:solidFill>
                  <a:srgbClr val="000000"/>
                </a:solidFill>
              </a:rPr>
              <a:t>There is a possibility that there is still an interference risk to FSS operations in the </a:t>
            </a:r>
            <a:r>
              <a:rPr lang="en-GB" sz="1200" dirty="0" smtClean="0">
                <a:solidFill>
                  <a:srgbClr val="000000"/>
                </a:solidFill>
              </a:rPr>
              <a:t>band. </a:t>
            </a:r>
            <a:r>
              <a:rPr lang="en-GB" sz="1200" dirty="0">
                <a:solidFill>
                  <a:srgbClr val="FF0000"/>
                </a:solidFill>
              </a:rPr>
              <a:t>Likely to be a big range (30dB) in the study results unless more evidence is provided to address the known unknowns in aggregate interference studies (e.g. building losses, activity factors, antenna discrimination etc.)</a:t>
            </a:r>
            <a:r>
              <a:rPr lang="en-GB" sz="1200" dirty="0" smtClean="0">
                <a:solidFill>
                  <a:srgbClr val="000000"/>
                </a:solidFill>
              </a:rPr>
              <a:t> </a:t>
            </a:r>
            <a:endParaRPr lang="en-GB" sz="1200" dirty="0">
              <a:solidFill>
                <a:srgbClr val="000000"/>
              </a:solidFill>
            </a:endParaRP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a:solidFill>
                  <a:srgbClr val="FF0000"/>
                </a:solidFill>
              </a:rPr>
              <a:t>Not clear how radiolocation community will approach protection requirements for studies when taking account of ISM designation in the band. </a:t>
            </a:r>
          </a:p>
          <a:p>
            <a:pPr lvl="1"/>
            <a:endParaRPr lang="en-GB" sz="1200" dirty="0">
              <a:solidFill>
                <a:srgbClr val="FF0000"/>
              </a:solidFill>
            </a:endParaRPr>
          </a:p>
          <a:p>
            <a:pPr marL="742950" lvl="1" indent="-285750">
              <a:buFont typeface="Arial" panose="020B0604020202020204" pitchFamily="34" charset="0"/>
              <a:buChar char="•"/>
            </a:pPr>
            <a:r>
              <a:rPr lang="en-GB" sz="1200" dirty="0">
                <a:solidFill>
                  <a:srgbClr val="FF0000"/>
                </a:solidFill>
              </a:rPr>
              <a:t>Currently different national regulations across the world and not clear if this will result in one set of global regulations.</a:t>
            </a:r>
            <a:endParaRPr lang="en-GB" sz="1200" dirty="0" smtClean="0">
              <a:solidFill>
                <a:schemeClr val="bg2">
                  <a:lumMod val="10000"/>
                </a:schemeClr>
              </a:solidFill>
            </a:endParaRPr>
          </a:p>
          <a:p>
            <a:pPr marL="742950" lvl="1" indent="-285750">
              <a:buFont typeface="Arial" panose="020B0604020202020204" pitchFamily="34" charset="0"/>
              <a:buChar char="•"/>
            </a:pPr>
            <a:endParaRPr lang="en-GB" sz="1200" dirty="0" smtClean="0">
              <a:solidFill>
                <a:srgbClr val="FF0000"/>
              </a:solidFill>
            </a:endParaRPr>
          </a:p>
          <a:p>
            <a:pPr marL="742950" lvl="1" indent="-285750">
              <a:buFont typeface="Arial" panose="020B0604020202020204" pitchFamily="34" charset="0"/>
              <a:buChar char="•"/>
            </a:pPr>
            <a:r>
              <a:rPr lang="en-GB" sz="1200" dirty="0" smtClean="0">
                <a:solidFill>
                  <a:srgbClr val="FF0000"/>
                </a:solidFill>
              </a:rPr>
              <a:t>Will need additional mitigation techniques to protect road tolling in Europe. </a:t>
            </a:r>
          </a:p>
          <a:p>
            <a:pPr marL="742950" lvl="1" indent="-285750">
              <a:buFont typeface="Arial" panose="020B0604020202020204" pitchFamily="34" charset="0"/>
              <a:buChar char="•"/>
            </a:pPr>
            <a:endParaRPr lang="en-GB" sz="1200" dirty="0">
              <a:solidFill>
                <a:srgbClr val="FF0000"/>
              </a:solidFill>
            </a:endParaRPr>
          </a:p>
          <a:p>
            <a:pPr marL="742950" lvl="1" indent="-285750">
              <a:buFont typeface="Arial" panose="020B0604020202020204" pitchFamily="34" charset="0"/>
              <a:buChar char="•"/>
            </a:pPr>
            <a:endParaRPr lang="en-GB" sz="1200" dirty="0">
              <a:solidFill>
                <a:srgbClr val="FF0000"/>
              </a:solidFill>
            </a:endParaRPr>
          </a:p>
          <a:p>
            <a:pPr marL="742950" lvl="1" indent="-285750">
              <a:buFont typeface="Arial" panose="020B0604020202020204" pitchFamily="34" charset="0"/>
              <a:buChar char="•"/>
            </a:pPr>
            <a:endParaRPr lang="en-GB" dirty="0" smtClean="0">
              <a:solidFill>
                <a:schemeClr val="bg2">
                  <a:lumMod val="10000"/>
                </a:schemeClr>
              </a:solidFill>
            </a:endParaRPr>
          </a:p>
        </p:txBody>
      </p:sp>
      <p:sp>
        <p:nvSpPr>
          <p:cNvPr id="2" name="Rectangle 1"/>
          <p:cNvSpPr/>
          <p:nvPr/>
        </p:nvSpPr>
        <p:spPr>
          <a:xfrm>
            <a:off x="1981870" y="198537"/>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27/49 of 18-16-0016 by Andy Gowans (OFCOM)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75627515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D52AB8C-8E97-44B8-A426-416B598BA22C}" type="slidenum">
              <a:rPr lang="en-GB" smtClean="0"/>
              <a:pPr>
                <a:defRPr/>
              </a:pPr>
              <a:t>184</a:t>
            </a:fld>
            <a:endParaRPr lang="en-GB"/>
          </a:p>
        </p:txBody>
      </p:sp>
      <p:sp>
        <p:nvSpPr>
          <p:cNvPr id="6" name="Rectangle 2"/>
          <p:cNvSpPr>
            <a:spLocks noGrp="1" noChangeArrowheads="1"/>
          </p:cNvSpPr>
          <p:nvPr>
            <p:ph type="title" idx="4294967295"/>
          </p:nvPr>
        </p:nvSpPr>
        <p:spPr>
          <a:xfrm>
            <a:off x="609600" y="685800"/>
            <a:ext cx="7772400" cy="1066800"/>
          </a:xfrm>
        </p:spPr>
        <p:txBody>
          <a:bodyPr/>
          <a:lstStyle/>
          <a:p>
            <a:r>
              <a:rPr lang="en-GB" altLang="en-US" dirty="0">
                <a:solidFill>
                  <a:srgbClr val="C00000"/>
                </a:solidFill>
              </a:rPr>
              <a:t>Opportunities/challenges </a:t>
            </a:r>
            <a:r>
              <a:rPr lang="en-GB" altLang="en-US" dirty="0" smtClean="0">
                <a:solidFill>
                  <a:srgbClr val="C00000"/>
                </a:solidFill>
              </a:rPr>
              <a:t>5850 – 5925 MHz: </a:t>
            </a:r>
            <a:r>
              <a:rPr lang="en-GB" altLang="en-US" dirty="0">
                <a:solidFill>
                  <a:srgbClr val="C00000"/>
                </a:solidFill>
              </a:rPr>
              <a:t/>
            </a:r>
            <a:br>
              <a:rPr lang="en-GB" altLang="en-US" dirty="0">
                <a:solidFill>
                  <a:srgbClr val="C00000"/>
                </a:solidFill>
              </a:rPr>
            </a:br>
            <a:endParaRPr lang="en-GB" altLang="en-US" dirty="0">
              <a:solidFill>
                <a:srgbClr val="C00000"/>
              </a:solidFill>
            </a:endParaRPr>
          </a:p>
        </p:txBody>
      </p:sp>
      <p:sp>
        <p:nvSpPr>
          <p:cNvPr id="9" name="TextBox 8"/>
          <p:cNvSpPr txBox="1"/>
          <p:nvPr/>
        </p:nvSpPr>
        <p:spPr>
          <a:xfrm>
            <a:off x="2264959" y="1219200"/>
            <a:ext cx="2730235" cy="461665"/>
          </a:xfrm>
          <a:prstGeom prst="rect">
            <a:avLst/>
          </a:prstGeom>
          <a:solidFill>
            <a:srgbClr val="00B050"/>
          </a:solidFill>
        </p:spPr>
        <p:txBody>
          <a:bodyPr wrap="none" rtlCol="0">
            <a:spAutoFit/>
          </a:bodyPr>
          <a:lstStyle/>
          <a:p>
            <a:r>
              <a:rPr lang="en-GB" sz="2400" dirty="0" smtClean="0"/>
              <a:t>RLAN vs FSS/ITS </a:t>
            </a:r>
            <a:endParaRPr lang="en-GB" sz="2400" dirty="0"/>
          </a:p>
        </p:txBody>
      </p:sp>
      <p:sp>
        <p:nvSpPr>
          <p:cNvPr id="7" name="TextBox 6"/>
          <p:cNvSpPr txBox="1"/>
          <p:nvPr/>
        </p:nvSpPr>
        <p:spPr>
          <a:xfrm>
            <a:off x="616847" y="1676400"/>
            <a:ext cx="3648019" cy="2369880"/>
          </a:xfrm>
          <a:prstGeom prst="rect">
            <a:avLst/>
          </a:prstGeom>
          <a:noFill/>
        </p:spPr>
        <p:txBody>
          <a:bodyPr wrap="square" rtlCol="0">
            <a:spAutoFit/>
          </a:bodyPr>
          <a:lstStyle/>
          <a:p>
            <a:pPr algn="ctr"/>
            <a:r>
              <a:rPr lang="en-GB" b="1" dirty="0" smtClean="0">
                <a:solidFill>
                  <a:schemeClr val="bg2">
                    <a:lumMod val="10000"/>
                  </a:schemeClr>
                </a:solidFill>
              </a:rPr>
              <a:t>Opportunities</a:t>
            </a:r>
          </a:p>
          <a:p>
            <a:endParaRPr lang="en-GB" dirty="0">
              <a:solidFill>
                <a:schemeClr val="bg2">
                  <a:lumMod val="10000"/>
                </a:schemeClr>
              </a:solidFill>
            </a:endParaRPr>
          </a:p>
          <a:p>
            <a:pPr marL="285750" indent="-285750">
              <a:buFont typeface="Arial" panose="020B0604020202020204" pitchFamily="34" charset="0"/>
              <a:buChar char="•"/>
            </a:pPr>
            <a:r>
              <a:rPr lang="en-GB" sz="1200" dirty="0" smtClean="0">
                <a:solidFill>
                  <a:schemeClr val="bg2">
                    <a:lumMod val="10000"/>
                  </a:schemeClr>
                </a:solidFill>
              </a:rPr>
              <a:t>To use existing worldwide primary mobile allocation of </a:t>
            </a:r>
            <a:r>
              <a:rPr lang="en-GB" sz="1200" dirty="0" smtClean="0">
                <a:solidFill>
                  <a:srgbClr val="FF0000"/>
                </a:solidFill>
              </a:rPr>
              <a:t>75 MHz </a:t>
            </a:r>
            <a:r>
              <a:rPr lang="en-GB" sz="1200" dirty="0" smtClean="0">
                <a:solidFill>
                  <a:schemeClr val="bg2">
                    <a:lumMod val="10000"/>
                  </a:schemeClr>
                </a:solidFill>
              </a:rPr>
              <a:t>of spectrum with </a:t>
            </a:r>
            <a:r>
              <a:rPr lang="en-GB" sz="1200" dirty="0" smtClean="0">
                <a:solidFill>
                  <a:srgbClr val="FF0000"/>
                </a:solidFill>
              </a:rPr>
              <a:t>higher power </a:t>
            </a:r>
            <a:r>
              <a:rPr lang="en-GB" sz="1200" dirty="0" smtClean="0">
                <a:solidFill>
                  <a:schemeClr val="bg2">
                    <a:lumMod val="10000"/>
                  </a:schemeClr>
                </a:solidFill>
              </a:rPr>
              <a:t>for </a:t>
            </a:r>
          </a:p>
          <a:p>
            <a:endParaRPr lang="en-GB" sz="1200"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Outdoor</a:t>
            </a:r>
            <a:r>
              <a:rPr lang="en-GB" sz="1200" dirty="0" smtClean="0">
                <a:solidFill>
                  <a:schemeClr val="bg2">
                    <a:lumMod val="10000"/>
                  </a:schemeClr>
                </a:solidFill>
              </a:rPr>
              <a:t> mobile and fixed access </a:t>
            </a:r>
          </a:p>
          <a:p>
            <a:pPr marL="742950" lvl="1" indent="-285750">
              <a:buFont typeface="Arial" panose="020B0604020202020204" pitchFamily="34" charset="0"/>
              <a:buChar char="•"/>
            </a:pPr>
            <a:endParaRPr lang="en-GB" sz="1200" dirty="0" smtClean="0">
              <a:solidFill>
                <a:schemeClr val="bg2">
                  <a:lumMod val="10000"/>
                </a:schemeClr>
              </a:solidFill>
            </a:endParaRPr>
          </a:p>
          <a:p>
            <a:pPr marL="285750" indent="-285750">
              <a:buFont typeface="Arial" panose="020B0604020202020204" pitchFamily="34" charset="0"/>
              <a:buChar char="•"/>
            </a:pPr>
            <a:r>
              <a:rPr lang="en-GB" sz="1200" dirty="0" smtClean="0">
                <a:solidFill>
                  <a:srgbClr val="FF0000"/>
                </a:solidFill>
              </a:rPr>
              <a:t>No sharing with radar so no DFS required in the band</a:t>
            </a:r>
          </a:p>
          <a:p>
            <a:endParaRPr lang="en-GB" sz="1200" dirty="0">
              <a:solidFill>
                <a:schemeClr val="bg2">
                  <a:lumMod val="10000"/>
                </a:schemeClr>
              </a:solidFill>
            </a:endParaRPr>
          </a:p>
          <a:p>
            <a:pPr marL="285750" indent="-285750">
              <a:buFont typeface="Arial" panose="020B0604020202020204" pitchFamily="34" charset="0"/>
              <a:buChar char="•"/>
            </a:pPr>
            <a:r>
              <a:rPr lang="en-GB" sz="1200" dirty="0" smtClean="0">
                <a:solidFill>
                  <a:schemeClr val="bg2">
                    <a:lumMod val="10000"/>
                  </a:schemeClr>
                </a:solidFill>
              </a:rPr>
              <a:t>ITS are using 802.11 technologies in the band.</a:t>
            </a:r>
            <a:endParaRPr lang="en-GB" dirty="0" smtClean="0">
              <a:solidFill>
                <a:srgbClr val="FF0000"/>
              </a:solidFill>
            </a:endParaRPr>
          </a:p>
        </p:txBody>
      </p:sp>
      <p:sp>
        <p:nvSpPr>
          <p:cNvPr id="10" name="TextBox 9"/>
          <p:cNvSpPr txBox="1"/>
          <p:nvPr/>
        </p:nvSpPr>
        <p:spPr>
          <a:xfrm>
            <a:off x="4880031" y="1600200"/>
            <a:ext cx="3648019" cy="4770537"/>
          </a:xfrm>
          <a:prstGeom prst="rect">
            <a:avLst/>
          </a:prstGeom>
          <a:noFill/>
        </p:spPr>
        <p:txBody>
          <a:bodyPr wrap="square" rtlCol="0">
            <a:spAutoFit/>
          </a:bodyPr>
          <a:lstStyle/>
          <a:p>
            <a:pPr algn="ctr"/>
            <a:r>
              <a:rPr lang="en-GB" b="1" dirty="0" smtClean="0">
                <a:solidFill>
                  <a:schemeClr val="bg2">
                    <a:lumMod val="10000"/>
                  </a:schemeClr>
                </a:solidFill>
              </a:rPr>
              <a:t>Challenges</a:t>
            </a:r>
          </a:p>
          <a:p>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000000"/>
                </a:solidFill>
              </a:rPr>
              <a:t>There is a possibility that there is still an </a:t>
            </a:r>
            <a:r>
              <a:rPr lang="en-GB" sz="1200" dirty="0">
                <a:solidFill>
                  <a:srgbClr val="000000"/>
                </a:solidFill>
              </a:rPr>
              <a:t>interference risk to </a:t>
            </a:r>
            <a:r>
              <a:rPr lang="en-GB" sz="1200" dirty="0" smtClean="0">
                <a:solidFill>
                  <a:srgbClr val="000000"/>
                </a:solidFill>
              </a:rPr>
              <a:t>FSS operations in the band.</a:t>
            </a:r>
            <a:r>
              <a:rPr lang="en-GB" sz="1200" dirty="0">
                <a:solidFill>
                  <a:srgbClr val="FF0000"/>
                </a:solidFill>
              </a:rPr>
              <a:t> Likely to be a big range (30dB) in the study results unless more evidence is provided to address the known unknowns in aggregate interference studies (e.g. building losses, activity factors, antenna discrimination </a:t>
            </a:r>
            <a:r>
              <a:rPr lang="en-GB" sz="1200" dirty="0" err="1" smtClean="0">
                <a:solidFill>
                  <a:srgbClr val="FF0000"/>
                </a:solidFill>
              </a:rPr>
              <a:t>etc</a:t>
            </a:r>
            <a:r>
              <a:rPr lang="en-GB" sz="1200" dirty="0" smtClean="0">
                <a:solidFill>
                  <a:srgbClr val="FF0000"/>
                </a:solidFill>
              </a:rPr>
              <a:t>)</a:t>
            </a:r>
            <a:endParaRPr lang="en-GB" sz="1200" dirty="0" smtClean="0">
              <a:solidFill>
                <a:srgbClr val="000000"/>
              </a:solidFill>
            </a:endParaRP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FSS operations are worldwide in this band so there may be more stringent protection requirements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Not clear how ITS community or regulators will approach protection requirements for studies. </a:t>
            </a:r>
          </a:p>
          <a:p>
            <a:pPr lvl="1"/>
            <a:endParaRPr lang="en-GB" sz="1200" dirty="0" smtClean="0">
              <a:solidFill>
                <a:srgbClr val="FF0000"/>
              </a:solidFill>
            </a:endParaRPr>
          </a:p>
          <a:p>
            <a:pPr marL="742950" lvl="1" indent="-285750">
              <a:buFont typeface="Arial" panose="020B0604020202020204" pitchFamily="34" charset="0"/>
              <a:buChar char="•"/>
            </a:pPr>
            <a:r>
              <a:rPr lang="en-GB" sz="1200" dirty="0" smtClean="0">
                <a:solidFill>
                  <a:srgbClr val="FF0000"/>
                </a:solidFill>
              </a:rPr>
              <a:t>Also proposed ITS agenda item as currently different national regulations across the world for ITS and not clear if this will result in one set of global allocations for ITS. </a:t>
            </a:r>
            <a:endParaRPr lang="en-GB" dirty="0" smtClean="0">
              <a:solidFill>
                <a:schemeClr val="bg2">
                  <a:lumMod val="10000"/>
                </a:schemeClr>
              </a:solidFill>
            </a:endParaRPr>
          </a:p>
        </p:txBody>
      </p:sp>
      <p:sp>
        <p:nvSpPr>
          <p:cNvPr id="2" name="Rectangle 1"/>
          <p:cNvSpPr/>
          <p:nvPr/>
        </p:nvSpPr>
        <p:spPr>
          <a:xfrm>
            <a:off x="1981870" y="198537"/>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28/49 of 18-16-0016 by Andy Gowans (OFCOM)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7836795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D52AB8C-8E97-44B8-A426-416B598BA22C}" type="slidenum">
              <a:rPr lang="en-GB" smtClean="0"/>
              <a:pPr>
                <a:defRPr/>
              </a:pPr>
              <a:t>185</a:t>
            </a:fld>
            <a:endParaRPr lang="en-GB"/>
          </a:p>
        </p:txBody>
      </p:sp>
      <p:sp>
        <p:nvSpPr>
          <p:cNvPr id="6" name="Rectangle 2"/>
          <p:cNvSpPr>
            <a:spLocks noGrp="1" noChangeArrowheads="1"/>
          </p:cNvSpPr>
          <p:nvPr>
            <p:ph type="title" idx="4294967295"/>
          </p:nvPr>
        </p:nvSpPr>
        <p:spPr>
          <a:xfrm>
            <a:off x="762000" y="685800"/>
            <a:ext cx="7772400" cy="1066800"/>
          </a:xfrm>
        </p:spPr>
        <p:txBody>
          <a:bodyPr/>
          <a:lstStyle/>
          <a:p>
            <a:r>
              <a:rPr lang="en-GB" altLang="en-US" dirty="0">
                <a:solidFill>
                  <a:srgbClr val="C00000"/>
                </a:solidFill>
              </a:rPr>
              <a:t>Opportunities/challenges </a:t>
            </a:r>
            <a:r>
              <a:rPr lang="en-GB" altLang="en-US" dirty="0" smtClean="0">
                <a:solidFill>
                  <a:srgbClr val="C00000"/>
                </a:solidFill>
              </a:rPr>
              <a:t>5850 – 5925 MHz: </a:t>
            </a:r>
            <a:r>
              <a:rPr lang="en-GB" altLang="en-US" dirty="0">
                <a:solidFill>
                  <a:srgbClr val="C00000"/>
                </a:solidFill>
              </a:rPr>
              <a:t/>
            </a:r>
            <a:br>
              <a:rPr lang="en-GB" altLang="en-US" dirty="0">
                <a:solidFill>
                  <a:srgbClr val="C00000"/>
                </a:solidFill>
              </a:rPr>
            </a:br>
            <a:endParaRPr lang="en-GB" altLang="en-US" dirty="0">
              <a:solidFill>
                <a:srgbClr val="C00000"/>
              </a:solidFill>
            </a:endParaRPr>
          </a:p>
        </p:txBody>
      </p:sp>
      <p:sp>
        <p:nvSpPr>
          <p:cNvPr id="9" name="TextBox 8"/>
          <p:cNvSpPr txBox="1"/>
          <p:nvPr/>
        </p:nvSpPr>
        <p:spPr>
          <a:xfrm>
            <a:off x="2264959" y="1219200"/>
            <a:ext cx="2730235" cy="461665"/>
          </a:xfrm>
          <a:prstGeom prst="rect">
            <a:avLst/>
          </a:prstGeom>
          <a:solidFill>
            <a:srgbClr val="00B050"/>
          </a:solidFill>
        </p:spPr>
        <p:txBody>
          <a:bodyPr wrap="none" rtlCol="0">
            <a:spAutoFit/>
          </a:bodyPr>
          <a:lstStyle/>
          <a:p>
            <a:r>
              <a:rPr lang="en-GB" sz="2400" dirty="0" smtClean="0"/>
              <a:t>RLAN vs FSS/ITS </a:t>
            </a:r>
            <a:endParaRPr lang="en-GB" sz="2400" dirty="0"/>
          </a:p>
        </p:txBody>
      </p:sp>
      <p:sp>
        <p:nvSpPr>
          <p:cNvPr id="7" name="TextBox 6"/>
          <p:cNvSpPr txBox="1"/>
          <p:nvPr/>
        </p:nvSpPr>
        <p:spPr>
          <a:xfrm>
            <a:off x="616847" y="1752600"/>
            <a:ext cx="3648019" cy="2369880"/>
          </a:xfrm>
          <a:prstGeom prst="rect">
            <a:avLst/>
          </a:prstGeom>
          <a:noFill/>
        </p:spPr>
        <p:txBody>
          <a:bodyPr wrap="square" rtlCol="0">
            <a:spAutoFit/>
          </a:bodyPr>
          <a:lstStyle/>
          <a:p>
            <a:pPr algn="ctr"/>
            <a:r>
              <a:rPr lang="en-GB" b="1" dirty="0" smtClean="0">
                <a:solidFill>
                  <a:schemeClr val="bg2">
                    <a:lumMod val="10000"/>
                  </a:schemeClr>
                </a:solidFill>
              </a:rPr>
              <a:t>Opportunities</a:t>
            </a:r>
          </a:p>
          <a:p>
            <a:endParaRPr lang="en-GB" dirty="0">
              <a:solidFill>
                <a:schemeClr val="bg2">
                  <a:lumMod val="10000"/>
                </a:schemeClr>
              </a:solidFill>
            </a:endParaRPr>
          </a:p>
          <a:p>
            <a:pPr marL="285750" indent="-285750">
              <a:buFont typeface="Arial" panose="020B0604020202020204" pitchFamily="34" charset="0"/>
              <a:buChar char="•"/>
            </a:pPr>
            <a:r>
              <a:rPr lang="en-GB" sz="1200" dirty="0" smtClean="0">
                <a:solidFill>
                  <a:schemeClr val="bg2">
                    <a:lumMod val="10000"/>
                  </a:schemeClr>
                </a:solidFill>
              </a:rPr>
              <a:t>To use existing worldwide primary mobile allocation of </a:t>
            </a:r>
            <a:r>
              <a:rPr lang="en-GB" sz="1200" dirty="0" smtClean="0">
                <a:solidFill>
                  <a:srgbClr val="FF0000"/>
                </a:solidFill>
              </a:rPr>
              <a:t>75 MHz </a:t>
            </a:r>
            <a:r>
              <a:rPr lang="en-GB" sz="1200" dirty="0" smtClean="0">
                <a:solidFill>
                  <a:schemeClr val="bg2">
                    <a:lumMod val="10000"/>
                  </a:schemeClr>
                </a:solidFill>
              </a:rPr>
              <a:t>of spectrum with </a:t>
            </a:r>
            <a:r>
              <a:rPr lang="en-GB" sz="1200" dirty="0" smtClean="0">
                <a:solidFill>
                  <a:srgbClr val="FF0000"/>
                </a:solidFill>
              </a:rPr>
              <a:t>higher power </a:t>
            </a:r>
            <a:r>
              <a:rPr lang="en-GB" sz="1200" dirty="0" smtClean="0">
                <a:solidFill>
                  <a:schemeClr val="bg2">
                    <a:lumMod val="10000"/>
                  </a:schemeClr>
                </a:solidFill>
              </a:rPr>
              <a:t>for </a:t>
            </a:r>
          </a:p>
          <a:p>
            <a:endParaRPr lang="en-GB" sz="1200"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FF0000"/>
                </a:solidFill>
              </a:rPr>
              <a:t>Outdoor</a:t>
            </a:r>
            <a:r>
              <a:rPr lang="en-GB" sz="1200" dirty="0" smtClean="0">
                <a:solidFill>
                  <a:schemeClr val="bg2">
                    <a:lumMod val="10000"/>
                  </a:schemeClr>
                </a:solidFill>
              </a:rPr>
              <a:t> mobile and fixed access </a:t>
            </a:r>
          </a:p>
          <a:p>
            <a:pPr marL="742950" lvl="1" indent="-285750">
              <a:buFont typeface="Arial" panose="020B0604020202020204" pitchFamily="34" charset="0"/>
              <a:buChar char="•"/>
            </a:pPr>
            <a:endParaRPr lang="en-GB" sz="1200" dirty="0" smtClean="0">
              <a:solidFill>
                <a:schemeClr val="bg2">
                  <a:lumMod val="10000"/>
                </a:schemeClr>
              </a:solidFill>
            </a:endParaRPr>
          </a:p>
          <a:p>
            <a:pPr marL="285750" indent="-285750">
              <a:buFont typeface="Arial" panose="020B0604020202020204" pitchFamily="34" charset="0"/>
              <a:buChar char="•"/>
            </a:pPr>
            <a:r>
              <a:rPr lang="en-GB" sz="1200" dirty="0" smtClean="0">
                <a:solidFill>
                  <a:srgbClr val="FF0000"/>
                </a:solidFill>
              </a:rPr>
              <a:t>No sharing with radar so no DFS required in the band</a:t>
            </a:r>
          </a:p>
          <a:p>
            <a:endParaRPr lang="en-GB" sz="1200" dirty="0">
              <a:solidFill>
                <a:schemeClr val="bg2">
                  <a:lumMod val="10000"/>
                </a:schemeClr>
              </a:solidFill>
            </a:endParaRPr>
          </a:p>
          <a:p>
            <a:pPr marL="285750" indent="-285750">
              <a:buFont typeface="Arial" panose="020B0604020202020204" pitchFamily="34" charset="0"/>
              <a:buChar char="•"/>
            </a:pPr>
            <a:r>
              <a:rPr lang="en-GB" sz="1200" dirty="0" smtClean="0">
                <a:solidFill>
                  <a:schemeClr val="bg2">
                    <a:lumMod val="10000"/>
                  </a:schemeClr>
                </a:solidFill>
              </a:rPr>
              <a:t>ITS are using 802.11 technologies in the band.</a:t>
            </a:r>
            <a:endParaRPr lang="en-GB" dirty="0" smtClean="0">
              <a:solidFill>
                <a:srgbClr val="FF0000"/>
              </a:solidFill>
            </a:endParaRPr>
          </a:p>
        </p:txBody>
      </p:sp>
      <p:sp>
        <p:nvSpPr>
          <p:cNvPr id="10" name="TextBox 9"/>
          <p:cNvSpPr txBox="1"/>
          <p:nvPr/>
        </p:nvSpPr>
        <p:spPr>
          <a:xfrm>
            <a:off x="4880031" y="1676400"/>
            <a:ext cx="3648019" cy="4770537"/>
          </a:xfrm>
          <a:prstGeom prst="rect">
            <a:avLst/>
          </a:prstGeom>
          <a:noFill/>
        </p:spPr>
        <p:txBody>
          <a:bodyPr wrap="square" rtlCol="0">
            <a:spAutoFit/>
          </a:bodyPr>
          <a:lstStyle/>
          <a:p>
            <a:pPr algn="ctr"/>
            <a:r>
              <a:rPr lang="en-GB" b="1" dirty="0" smtClean="0">
                <a:solidFill>
                  <a:schemeClr val="bg2">
                    <a:lumMod val="10000"/>
                  </a:schemeClr>
                </a:solidFill>
              </a:rPr>
              <a:t>Challenges</a:t>
            </a:r>
          </a:p>
          <a:p>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000000"/>
                </a:solidFill>
              </a:rPr>
              <a:t>There is a possibility that there is still an </a:t>
            </a:r>
            <a:r>
              <a:rPr lang="en-GB" sz="1200" dirty="0">
                <a:solidFill>
                  <a:srgbClr val="000000"/>
                </a:solidFill>
              </a:rPr>
              <a:t>interference risk to </a:t>
            </a:r>
            <a:r>
              <a:rPr lang="en-GB" sz="1200" dirty="0" smtClean="0">
                <a:solidFill>
                  <a:srgbClr val="000000"/>
                </a:solidFill>
              </a:rPr>
              <a:t>FSS operations in the band.</a:t>
            </a:r>
            <a:r>
              <a:rPr lang="en-GB" sz="1200" dirty="0">
                <a:solidFill>
                  <a:srgbClr val="FF0000"/>
                </a:solidFill>
              </a:rPr>
              <a:t> Likely to be a big range (30dB) in the study results unless more evidence is provided to address the known unknowns in aggregate interference studies (e.g. building losses, activity factors, antenna discrimination </a:t>
            </a:r>
            <a:r>
              <a:rPr lang="en-GB" sz="1200" dirty="0" err="1" smtClean="0">
                <a:solidFill>
                  <a:srgbClr val="FF0000"/>
                </a:solidFill>
              </a:rPr>
              <a:t>etc</a:t>
            </a:r>
            <a:r>
              <a:rPr lang="en-GB" sz="1200" dirty="0" smtClean="0">
                <a:solidFill>
                  <a:srgbClr val="FF0000"/>
                </a:solidFill>
              </a:rPr>
              <a:t>)</a:t>
            </a:r>
            <a:endParaRPr lang="en-GB" sz="1200" dirty="0" smtClean="0">
              <a:solidFill>
                <a:srgbClr val="000000"/>
              </a:solidFill>
            </a:endParaRP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FSS operations are worldwide in this band so there may be more stringent protection requirements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Not clear how ITS community or regulators will approach protection requirements for studies. </a:t>
            </a:r>
          </a:p>
          <a:p>
            <a:pPr lvl="1"/>
            <a:endParaRPr lang="en-GB" sz="1200" dirty="0" smtClean="0">
              <a:solidFill>
                <a:srgbClr val="FF0000"/>
              </a:solidFill>
            </a:endParaRPr>
          </a:p>
          <a:p>
            <a:pPr marL="742950" lvl="1" indent="-285750">
              <a:buFont typeface="Arial" panose="020B0604020202020204" pitchFamily="34" charset="0"/>
              <a:buChar char="•"/>
            </a:pPr>
            <a:r>
              <a:rPr lang="en-GB" sz="1200" dirty="0" smtClean="0">
                <a:solidFill>
                  <a:srgbClr val="FF0000"/>
                </a:solidFill>
              </a:rPr>
              <a:t>Also proposed ITS agenda item as currently different national regulations across the world for ITS and not clear if this will result in one set of global allocations for ITS. </a:t>
            </a:r>
            <a:endParaRPr lang="en-GB" dirty="0" smtClean="0">
              <a:solidFill>
                <a:schemeClr val="bg2">
                  <a:lumMod val="10000"/>
                </a:schemeClr>
              </a:solidFill>
            </a:endParaRPr>
          </a:p>
        </p:txBody>
      </p:sp>
      <p:sp>
        <p:nvSpPr>
          <p:cNvPr id="2" name="Rectangle 1"/>
          <p:cNvSpPr/>
          <p:nvPr/>
        </p:nvSpPr>
        <p:spPr>
          <a:xfrm>
            <a:off x="1981870" y="198537"/>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29/49 of 18-16-0016 by Andy Gowans (OFCOM)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90550944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D52AB8C-8E97-44B8-A426-416B598BA22C}" type="slidenum">
              <a:rPr lang="en-GB" smtClean="0"/>
              <a:pPr>
                <a:defRPr/>
              </a:pPr>
              <a:t>186</a:t>
            </a:fld>
            <a:endParaRPr lang="en-GB"/>
          </a:p>
        </p:txBody>
      </p:sp>
      <p:sp>
        <p:nvSpPr>
          <p:cNvPr id="6" name="Rectangle 2"/>
          <p:cNvSpPr>
            <a:spLocks noGrp="1" noChangeArrowheads="1"/>
          </p:cNvSpPr>
          <p:nvPr>
            <p:ph type="title" idx="4294967295"/>
          </p:nvPr>
        </p:nvSpPr>
        <p:spPr>
          <a:xfrm>
            <a:off x="304800" y="533400"/>
            <a:ext cx="7772400" cy="1066800"/>
          </a:xfrm>
        </p:spPr>
        <p:txBody>
          <a:bodyPr/>
          <a:lstStyle/>
          <a:p>
            <a:r>
              <a:rPr lang="en-GB" altLang="en-US" dirty="0">
                <a:solidFill>
                  <a:srgbClr val="C00000"/>
                </a:solidFill>
              </a:rPr>
              <a:t>Opportunities/challenges </a:t>
            </a:r>
            <a:r>
              <a:rPr lang="en-GB" altLang="en-US" dirty="0" smtClean="0">
                <a:solidFill>
                  <a:srgbClr val="C00000"/>
                </a:solidFill>
              </a:rPr>
              <a:t>general: </a:t>
            </a:r>
            <a:r>
              <a:rPr lang="en-GB" altLang="en-US" dirty="0">
                <a:solidFill>
                  <a:srgbClr val="C00000"/>
                </a:solidFill>
              </a:rPr>
              <a:t/>
            </a:r>
            <a:br>
              <a:rPr lang="en-GB" altLang="en-US" dirty="0">
                <a:solidFill>
                  <a:srgbClr val="C00000"/>
                </a:solidFill>
              </a:rPr>
            </a:br>
            <a:endParaRPr lang="en-GB" altLang="en-US" dirty="0">
              <a:solidFill>
                <a:srgbClr val="C00000"/>
              </a:solidFill>
            </a:endParaRPr>
          </a:p>
        </p:txBody>
      </p:sp>
      <p:sp>
        <p:nvSpPr>
          <p:cNvPr id="9" name="TextBox 8"/>
          <p:cNvSpPr txBox="1"/>
          <p:nvPr/>
        </p:nvSpPr>
        <p:spPr>
          <a:xfrm>
            <a:off x="1179443" y="990600"/>
            <a:ext cx="6211957" cy="461665"/>
          </a:xfrm>
          <a:prstGeom prst="rect">
            <a:avLst/>
          </a:prstGeom>
          <a:solidFill>
            <a:srgbClr val="00B050"/>
          </a:solidFill>
        </p:spPr>
        <p:txBody>
          <a:bodyPr wrap="none" rtlCol="0">
            <a:spAutoFit/>
          </a:bodyPr>
          <a:lstStyle/>
          <a:p>
            <a:r>
              <a:rPr lang="en-GB" sz="2400" dirty="0" smtClean="0"/>
              <a:t>How do we address the Known/Unknowns? </a:t>
            </a:r>
            <a:endParaRPr lang="en-GB" sz="2400" dirty="0"/>
          </a:p>
        </p:txBody>
      </p:sp>
      <p:sp>
        <p:nvSpPr>
          <p:cNvPr id="10" name="TextBox 9"/>
          <p:cNvSpPr txBox="1"/>
          <p:nvPr/>
        </p:nvSpPr>
        <p:spPr>
          <a:xfrm>
            <a:off x="279399" y="1295400"/>
            <a:ext cx="8638969" cy="5201424"/>
          </a:xfrm>
          <a:prstGeom prst="rect">
            <a:avLst/>
          </a:prstGeom>
          <a:noFill/>
        </p:spPr>
        <p:txBody>
          <a:bodyPr wrap="square" rtlCol="0">
            <a:spAutoFit/>
          </a:bodyPr>
          <a:lstStyle/>
          <a:p>
            <a:pPr algn="ctr"/>
            <a:r>
              <a:rPr lang="en-GB" b="1" dirty="0" smtClean="0">
                <a:solidFill>
                  <a:schemeClr val="bg2">
                    <a:lumMod val="10000"/>
                  </a:schemeClr>
                </a:solidFill>
              </a:rPr>
              <a:t>Challenges</a:t>
            </a:r>
          </a:p>
          <a:p>
            <a:pPr algn="ctr"/>
            <a:endParaRPr lang="en-GB" b="1" dirty="0">
              <a:solidFill>
                <a:schemeClr val="bg2">
                  <a:lumMod val="10000"/>
                </a:schemeClr>
              </a:solidFill>
            </a:endParaRPr>
          </a:p>
          <a:p>
            <a:pPr algn="ctr"/>
            <a:r>
              <a:rPr lang="en-GB" b="1" dirty="0" smtClean="0">
                <a:solidFill>
                  <a:schemeClr val="bg2">
                    <a:lumMod val="10000"/>
                  </a:schemeClr>
                </a:solidFill>
              </a:rPr>
              <a:t>Large ranges in Aggregate interference studies</a:t>
            </a:r>
          </a:p>
          <a:p>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000000"/>
                </a:solidFill>
              </a:rPr>
              <a:t>Airborne Measurement programmes to compare the models being used with actual measurements. Needs to be comprehensive enough to cover different times of the day, geographic zones, different bands (including 2.4GHz)  </a:t>
            </a:r>
          </a:p>
          <a:p>
            <a:pPr marL="742950" lvl="1" indent="-285750">
              <a:buFont typeface="Arial" panose="020B0604020202020204" pitchFamily="34" charset="0"/>
              <a:buChar char="•"/>
            </a:pPr>
            <a:endParaRPr lang="en-GB" sz="1200" dirty="0" smtClean="0">
              <a:solidFill>
                <a:srgbClr val="000000"/>
              </a:solidFill>
            </a:endParaRPr>
          </a:p>
          <a:p>
            <a:pPr marL="742950" lvl="1" indent="-285750">
              <a:buFont typeface="Arial" panose="020B0604020202020204" pitchFamily="34" charset="0"/>
              <a:buChar char="•"/>
            </a:pPr>
            <a:r>
              <a:rPr lang="en-GB" sz="1200" dirty="0" smtClean="0">
                <a:solidFill>
                  <a:schemeClr val="bg2">
                    <a:lumMod val="10000"/>
                  </a:schemeClr>
                </a:solidFill>
              </a:rPr>
              <a:t>More appropriate indoor vs outdoor, small cell, building loss prorogation models towards satellites and other airborne uses could be developed but would probably need some measurement campaigns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More information on busy hours (including bouncing busy hour across the globe) and likely activity factors for Home, Business and public access models for Urban, Sub-urban and rural environments.</a:t>
            </a:r>
          </a:p>
          <a:p>
            <a:pPr marL="742950" lvl="1" indent="-285750">
              <a:buFont typeface="Arial" panose="020B0604020202020204" pitchFamily="34" charset="0"/>
              <a:buChar char="•"/>
            </a:pPr>
            <a:endParaRPr lang="en-GB" sz="1200" dirty="0" smtClean="0">
              <a:solidFill>
                <a:schemeClr val="bg2">
                  <a:lumMod val="10000"/>
                </a:schemeClr>
              </a:solidFill>
            </a:endParaRPr>
          </a:p>
          <a:p>
            <a:pPr lvl="1"/>
            <a:r>
              <a:rPr lang="en-GB" sz="1200" b="1" dirty="0" smtClean="0">
                <a:solidFill>
                  <a:schemeClr val="bg2">
                    <a:lumMod val="10000"/>
                  </a:schemeClr>
                </a:solidFill>
              </a:rPr>
              <a:t>Additional mitigation techniques studies</a:t>
            </a:r>
            <a:endParaRPr lang="en-GB" sz="1200" b="1" dirty="0">
              <a:solidFill>
                <a:schemeClr val="bg2">
                  <a:lumMod val="10000"/>
                </a:schemeClr>
              </a:solidFill>
            </a:endParaRPr>
          </a:p>
          <a:p>
            <a:pPr marL="742950" lvl="1" indent="-285750">
              <a:buFont typeface="Arial" panose="020B0604020202020204" pitchFamily="34" charset="0"/>
              <a:buChar char="•"/>
            </a:pPr>
            <a:endParaRPr lang="en-GB" sz="1200"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Look more at the real effect of interference on services at the protocol level and prove compatibility through simulations and real world testing.(e.g. ITS vs RLAN, RLAN vs RTTT </a:t>
            </a:r>
            <a:r>
              <a:rPr lang="en-GB" sz="1200" dirty="0" err="1" smtClean="0">
                <a:solidFill>
                  <a:schemeClr val="bg2">
                    <a:lumMod val="10000"/>
                  </a:schemeClr>
                </a:solidFill>
              </a:rPr>
              <a:t>etc</a:t>
            </a:r>
            <a:r>
              <a:rPr lang="en-GB" sz="1200" dirty="0" smtClean="0">
                <a:solidFill>
                  <a:schemeClr val="bg2">
                    <a:lumMod val="10000"/>
                  </a:schemeClr>
                </a:solidFill>
              </a:rPr>
              <a:t>) </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Look at simple mitigation techniques that could be employed today ( limitation on conducted power levels)</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Look at accepting lower power levels in line with what the vast majority of the market actually uses today and are likely to use in the future (see next slide).</a:t>
            </a: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smtClean="0">
                <a:solidFill>
                  <a:schemeClr val="bg2">
                    <a:lumMod val="10000"/>
                  </a:schemeClr>
                </a:solidFill>
              </a:rPr>
              <a:t>Look at the effect and possible regulatory constraints that could be applied with regards to use of smart antenna technologies (multi-</a:t>
            </a:r>
            <a:r>
              <a:rPr lang="en-GB" sz="1200" dirty="0" err="1" smtClean="0">
                <a:solidFill>
                  <a:schemeClr val="bg2">
                    <a:lumMod val="10000"/>
                  </a:schemeClr>
                </a:solidFill>
              </a:rPr>
              <a:t>mimo</a:t>
            </a:r>
            <a:r>
              <a:rPr lang="en-GB" sz="1200" dirty="0" smtClean="0">
                <a:solidFill>
                  <a:schemeClr val="bg2">
                    <a:lumMod val="10000"/>
                  </a:schemeClr>
                </a:solidFill>
              </a:rPr>
              <a:t>, beamforming </a:t>
            </a:r>
            <a:r>
              <a:rPr lang="en-GB" sz="1200" dirty="0" err="1" smtClean="0">
                <a:solidFill>
                  <a:schemeClr val="bg2">
                    <a:lumMod val="10000"/>
                  </a:schemeClr>
                </a:solidFill>
              </a:rPr>
              <a:t>etc</a:t>
            </a:r>
            <a:r>
              <a:rPr lang="en-GB" sz="1200" dirty="0" smtClean="0">
                <a:solidFill>
                  <a:schemeClr val="bg2">
                    <a:lumMod val="10000"/>
                  </a:schemeClr>
                </a:solidFill>
              </a:rPr>
              <a:t>). </a:t>
            </a:r>
          </a:p>
          <a:p>
            <a:pPr marL="742950" lvl="1" indent="-285750">
              <a:buFont typeface="Arial" panose="020B0604020202020204" pitchFamily="34" charset="0"/>
              <a:buChar char="•"/>
            </a:pPr>
            <a:endParaRPr lang="en-GB" sz="1200" dirty="0" smtClean="0">
              <a:solidFill>
                <a:schemeClr val="bg2">
                  <a:lumMod val="10000"/>
                </a:schemeClr>
              </a:solidFill>
            </a:endParaRPr>
          </a:p>
          <a:p>
            <a:pPr marL="742950" lvl="1" indent="-285750">
              <a:buFont typeface="Arial" panose="020B0604020202020204" pitchFamily="34" charset="0"/>
              <a:buChar char="•"/>
            </a:pPr>
            <a:endParaRPr lang="en-GB" sz="1200" dirty="0">
              <a:solidFill>
                <a:schemeClr val="bg2">
                  <a:lumMod val="10000"/>
                </a:schemeClr>
              </a:solidFill>
            </a:endParaRPr>
          </a:p>
        </p:txBody>
      </p:sp>
      <p:sp>
        <p:nvSpPr>
          <p:cNvPr id="2" name="Rectangle 1"/>
          <p:cNvSpPr/>
          <p:nvPr/>
        </p:nvSpPr>
        <p:spPr>
          <a:xfrm>
            <a:off x="1981870" y="198537"/>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30/49 of 18-16-0016 by Andy Gowans (OFCOM)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8760034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D52AB8C-8E97-44B8-A426-416B598BA22C}" type="slidenum">
              <a:rPr lang="en-GB" smtClean="0"/>
              <a:pPr>
                <a:defRPr/>
              </a:pPr>
              <a:t>187</a:t>
            </a:fld>
            <a:endParaRPr lang="en-GB"/>
          </a:p>
        </p:txBody>
      </p:sp>
      <p:sp>
        <p:nvSpPr>
          <p:cNvPr id="6" name="Rectangle 2"/>
          <p:cNvSpPr>
            <a:spLocks noGrp="1" noChangeArrowheads="1"/>
          </p:cNvSpPr>
          <p:nvPr>
            <p:ph type="title" idx="4294967295"/>
          </p:nvPr>
        </p:nvSpPr>
        <p:spPr>
          <a:xfrm>
            <a:off x="762000" y="609600"/>
            <a:ext cx="7772400" cy="1066800"/>
          </a:xfrm>
        </p:spPr>
        <p:txBody>
          <a:bodyPr/>
          <a:lstStyle/>
          <a:p>
            <a:r>
              <a:rPr lang="en-GB" altLang="en-US" sz="2400" dirty="0" smtClean="0">
                <a:solidFill>
                  <a:srgbClr val="C00000"/>
                </a:solidFill>
              </a:rPr>
              <a:t/>
            </a:r>
            <a:br>
              <a:rPr lang="en-GB" altLang="en-US" sz="2400" dirty="0" smtClean="0">
                <a:solidFill>
                  <a:srgbClr val="C00000"/>
                </a:solidFill>
              </a:rPr>
            </a:br>
            <a:r>
              <a:rPr lang="en-GB" altLang="en-US" sz="2400" dirty="0" smtClean="0">
                <a:solidFill>
                  <a:srgbClr val="C00000"/>
                </a:solidFill>
              </a:rPr>
              <a:t>Opportunities/challenges </a:t>
            </a:r>
            <a:r>
              <a:rPr lang="en-GB" altLang="en-US" sz="2400" dirty="0">
                <a:solidFill>
                  <a:srgbClr val="C00000"/>
                </a:solidFill>
              </a:rPr>
              <a:t>5925 – 6425</a:t>
            </a:r>
            <a:r>
              <a:rPr lang="en-GB" altLang="en-US" sz="2400" baseline="30000" dirty="0">
                <a:solidFill>
                  <a:srgbClr val="C00000"/>
                </a:solidFill>
              </a:rPr>
              <a:t>1</a:t>
            </a:r>
            <a:r>
              <a:rPr lang="en-GB" altLang="en-US" sz="2400" dirty="0">
                <a:solidFill>
                  <a:srgbClr val="C00000"/>
                </a:solidFill>
              </a:rPr>
              <a:t> MHz: No </a:t>
            </a:r>
            <a:r>
              <a:rPr lang="en-GB" altLang="en-US" sz="2400" dirty="0" smtClean="0">
                <a:solidFill>
                  <a:srgbClr val="C00000"/>
                </a:solidFill>
              </a:rPr>
              <a:t>support to be part of WRC-19 agenda item</a:t>
            </a:r>
            <a:br>
              <a:rPr lang="en-GB" altLang="en-US" sz="2400" dirty="0" smtClean="0">
                <a:solidFill>
                  <a:srgbClr val="C00000"/>
                </a:solidFill>
              </a:rPr>
            </a:br>
            <a:r>
              <a:rPr lang="en-GB" altLang="en-US" sz="2400" dirty="0" smtClean="0">
                <a:solidFill>
                  <a:srgbClr val="C00000"/>
                </a:solidFill>
              </a:rPr>
              <a:t> </a:t>
            </a:r>
            <a:r>
              <a:rPr lang="en-GB" altLang="en-US" sz="2400" dirty="0">
                <a:solidFill>
                  <a:srgbClr val="C00000"/>
                </a:solidFill>
              </a:rPr>
              <a:t/>
            </a:r>
            <a:br>
              <a:rPr lang="en-GB" altLang="en-US" sz="2400" dirty="0">
                <a:solidFill>
                  <a:srgbClr val="C00000"/>
                </a:solidFill>
              </a:rPr>
            </a:br>
            <a:endParaRPr lang="en-GB" altLang="en-US" sz="2400" dirty="0">
              <a:solidFill>
                <a:srgbClr val="C00000"/>
              </a:solidFill>
            </a:endParaRPr>
          </a:p>
        </p:txBody>
      </p:sp>
      <p:sp>
        <p:nvSpPr>
          <p:cNvPr id="9" name="TextBox 8"/>
          <p:cNvSpPr txBox="1"/>
          <p:nvPr/>
        </p:nvSpPr>
        <p:spPr>
          <a:xfrm>
            <a:off x="2688724" y="1443335"/>
            <a:ext cx="2645276" cy="461665"/>
          </a:xfrm>
          <a:prstGeom prst="rect">
            <a:avLst/>
          </a:prstGeom>
          <a:solidFill>
            <a:srgbClr val="00B050"/>
          </a:solidFill>
        </p:spPr>
        <p:txBody>
          <a:bodyPr wrap="none" rtlCol="0">
            <a:spAutoFit/>
          </a:bodyPr>
          <a:lstStyle/>
          <a:p>
            <a:r>
              <a:rPr lang="en-GB" sz="2400" dirty="0" smtClean="0"/>
              <a:t>RLAN vs FSS/FS </a:t>
            </a:r>
            <a:endParaRPr lang="en-GB" sz="2400" dirty="0"/>
          </a:p>
        </p:txBody>
      </p:sp>
      <p:sp>
        <p:nvSpPr>
          <p:cNvPr id="7" name="TextBox 6"/>
          <p:cNvSpPr txBox="1"/>
          <p:nvPr/>
        </p:nvSpPr>
        <p:spPr>
          <a:xfrm>
            <a:off x="616848" y="1969125"/>
            <a:ext cx="3648019" cy="4185761"/>
          </a:xfrm>
          <a:prstGeom prst="rect">
            <a:avLst/>
          </a:prstGeom>
          <a:noFill/>
        </p:spPr>
        <p:txBody>
          <a:bodyPr wrap="square" rtlCol="0">
            <a:spAutoFit/>
          </a:bodyPr>
          <a:lstStyle/>
          <a:p>
            <a:pPr algn="ctr"/>
            <a:r>
              <a:rPr lang="en-GB" sz="1400" b="1" dirty="0" smtClean="0">
                <a:solidFill>
                  <a:schemeClr val="bg2">
                    <a:lumMod val="10000"/>
                  </a:schemeClr>
                </a:solidFill>
              </a:rPr>
              <a:t>Opportunities</a:t>
            </a:r>
          </a:p>
          <a:p>
            <a:endParaRPr lang="en-GB" sz="1400" dirty="0">
              <a:solidFill>
                <a:schemeClr val="bg2">
                  <a:lumMod val="10000"/>
                </a:schemeClr>
              </a:solidFill>
            </a:endParaRPr>
          </a:p>
          <a:p>
            <a:pPr marL="285750" indent="-285750">
              <a:buFont typeface="Arial" panose="020B0604020202020204" pitchFamily="34" charset="0"/>
              <a:buChar char="•"/>
            </a:pPr>
            <a:r>
              <a:rPr lang="en-GB" sz="1400" dirty="0">
                <a:solidFill>
                  <a:schemeClr val="bg2">
                    <a:lumMod val="10000"/>
                  </a:schemeClr>
                </a:solidFill>
              </a:rPr>
              <a:t>To use existing worldwide primary mobile allocation of </a:t>
            </a:r>
            <a:r>
              <a:rPr lang="en-GB" sz="1400" dirty="0" smtClean="0">
                <a:solidFill>
                  <a:schemeClr val="bg2">
                    <a:lumMod val="10000"/>
                  </a:schemeClr>
                </a:solidFill>
              </a:rPr>
              <a:t>up to </a:t>
            </a:r>
            <a:r>
              <a:rPr lang="en-GB" sz="1400" dirty="0" smtClean="0">
                <a:solidFill>
                  <a:srgbClr val="FF0000"/>
                </a:solidFill>
              </a:rPr>
              <a:t>500 MHz </a:t>
            </a:r>
            <a:r>
              <a:rPr lang="en-GB" sz="1400" dirty="0" smtClean="0">
                <a:solidFill>
                  <a:schemeClr val="bg2">
                    <a:lumMod val="10000"/>
                  </a:schemeClr>
                </a:solidFill>
              </a:rPr>
              <a:t>of spectrum with </a:t>
            </a:r>
            <a:r>
              <a:rPr lang="en-GB" sz="1400" dirty="0" smtClean="0">
                <a:solidFill>
                  <a:srgbClr val="FF0000"/>
                </a:solidFill>
              </a:rPr>
              <a:t>higher power </a:t>
            </a:r>
            <a:r>
              <a:rPr lang="en-GB" sz="1400" dirty="0" smtClean="0">
                <a:solidFill>
                  <a:schemeClr val="bg2">
                    <a:lumMod val="10000"/>
                  </a:schemeClr>
                </a:solidFill>
              </a:rPr>
              <a:t>for </a:t>
            </a:r>
          </a:p>
          <a:p>
            <a:endParaRPr lang="en-GB" sz="1400" dirty="0" smtClean="0">
              <a:solidFill>
                <a:schemeClr val="bg2">
                  <a:lumMod val="10000"/>
                </a:schemeClr>
              </a:solidFill>
            </a:endParaRPr>
          </a:p>
          <a:p>
            <a:pPr marL="742950" lvl="1" indent="-285750">
              <a:buFont typeface="Arial" panose="020B0604020202020204" pitchFamily="34" charset="0"/>
              <a:buChar char="•"/>
            </a:pPr>
            <a:r>
              <a:rPr lang="en-GB" sz="1400" dirty="0" smtClean="0">
                <a:solidFill>
                  <a:srgbClr val="FF0000"/>
                </a:solidFill>
              </a:rPr>
              <a:t>Outdoor</a:t>
            </a:r>
            <a:r>
              <a:rPr lang="en-GB" sz="1400" dirty="0" smtClean="0">
                <a:solidFill>
                  <a:schemeClr val="bg2">
                    <a:lumMod val="10000"/>
                  </a:schemeClr>
                </a:solidFill>
              </a:rPr>
              <a:t> mobile and fixed access </a:t>
            </a:r>
          </a:p>
          <a:p>
            <a:pPr marL="742950" lvl="1" indent="-285750">
              <a:buFont typeface="Arial" panose="020B0604020202020204" pitchFamily="34" charset="0"/>
              <a:buChar char="•"/>
            </a:pPr>
            <a:endParaRPr lang="en-GB" sz="1400" dirty="0" smtClean="0">
              <a:solidFill>
                <a:schemeClr val="bg2">
                  <a:lumMod val="10000"/>
                </a:schemeClr>
              </a:solidFill>
            </a:endParaRPr>
          </a:p>
          <a:p>
            <a:pPr marL="285750" indent="-285750">
              <a:buFont typeface="Arial" panose="020B0604020202020204" pitchFamily="34" charset="0"/>
              <a:buChar char="•"/>
            </a:pPr>
            <a:r>
              <a:rPr lang="en-GB" sz="1400" dirty="0" smtClean="0">
                <a:solidFill>
                  <a:srgbClr val="FF0000"/>
                </a:solidFill>
              </a:rPr>
              <a:t>No DFS anticipated in this band.</a:t>
            </a:r>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r>
              <a:rPr lang="en-GB" sz="1400" dirty="0" smtClean="0">
                <a:solidFill>
                  <a:srgbClr val="000000"/>
                </a:solidFill>
              </a:rPr>
              <a:t>Fixed links in the band are using FDD duplexing so may be opportunities to use centre gaps</a:t>
            </a:r>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r>
              <a:rPr lang="en-GB" sz="1400" dirty="0" smtClean="0">
                <a:solidFill>
                  <a:srgbClr val="FF0000"/>
                </a:solidFill>
              </a:rPr>
              <a:t>The larger the amount of spectrum available to </a:t>
            </a:r>
            <a:r>
              <a:rPr lang="en-GB" sz="1400" dirty="0" err="1" smtClean="0">
                <a:solidFill>
                  <a:srgbClr val="FF0000"/>
                </a:solidFill>
              </a:rPr>
              <a:t>Wi-FI</a:t>
            </a:r>
            <a:r>
              <a:rPr lang="en-GB" sz="1400" dirty="0" smtClean="0">
                <a:solidFill>
                  <a:srgbClr val="FF0000"/>
                </a:solidFill>
              </a:rPr>
              <a:t> the better the aggregate sharing environment will be across the whole 5-6 GHz range   </a:t>
            </a:r>
          </a:p>
          <a:p>
            <a:pPr marL="285750" indent="-285750">
              <a:buFont typeface="Arial" panose="020B0604020202020204" pitchFamily="34" charset="0"/>
              <a:buChar char="•"/>
            </a:pPr>
            <a:endParaRPr lang="en-GB" sz="1400" dirty="0">
              <a:solidFill>
                <a:srgbClr val="FF0000"/>
              </a:solidFill>
            </a:endParaRPr>
          </a:p>
        </p:txBody>
      </p:sp>
      <p:sp>
        <p:nvSpPr>
          <p:cNvPr id="10" name="TextBox 9"/>
          <p:cNvSpPr txBox="1"/>
          <p:nvPr/>
        </p:nvSpPr>
        <p:spPr>
          <a:xfrm>
            <a:off x="4634192" y="2043529"/>
            <a:ext cx="3893858" cy="3970318"/>
          </a:xfrm>
          <a:prstGeom prst="rect">
            <a:avLst/>
          </a:prstGeom>
          <a:noFill/>
        </p:spPr>
        <p:txBody>
          <a:bodyPr wrap="square" rtlCol="0">
            <a:spAutoFit/>
          </a:bodyPr>
          <a:lstStyle/>
          <a:p>
            <a:pPr algn="ctr"/>
            <a:r>
              <a:rPr lang="en-GB" b="1" dirty="0" smtClean="0">
                <a:solidFill>
                  <a:schemeClr val="bg2">
                    <a:lumMod val="10000"/>
                  </a:schemeClr>
                </a:solidFill>
              </a:rPr>
              <a:t>Challenges</a:t>
            </a:r>
          </a:p>
          <a:p>
            <a:endParaRPr lang="en-GB" dirty="0" smtClean="0">
              <a:solidFill>
                <a:schemeClr val="bg2">
                  <a:lumMod val="10000"/>
                </a:schemeClr>
              </a:solidFill>
            </a:endParaRPr>
          </a:p>
          <a:p>
            <a:pPr marL="742950" lvl="1" indent="-285750">
              <a:buFont typeface="Arial" panose="020B0604020202020204" pitchFamily="34" charset="0"/>
              <a:buChar char="•"/>
            </a:pPr>
            <a:r>
              <a:rPr lang="en-GB" sz="1200" dirty="0" smtClean="0">
                <a:solidFill>
                  <a:srgbClr val="000000"/>
                </a:solidFill>
              </a:rPr>
              <a:t>Possibility of </a:t>
            </a:r>
            <a:r>
              <a:rPr lang="en-GB" sz="1200" dirty="0">
                <a:solidFill>
                  <a:srgbClr val="000000"/>
                </a:solidFill>
              </a:rPr>
              <a:t>an interference risk to </a:t>
            </a:r>
            <a:r>
              <a:rPr lang="en-GB" sz="1200" dirty="0" smtClean="0">
                <a:solidFill>
                  <a:srgbClr val="000000"/>
                </a:solidFill>
              </a:rPr>
              <a:t>FS and FSS </a:t>
            </a:r>
            <a:r>
              <a:rPr lang="en-GB" sz="1200" dirty="0">
                <a:solidFill>
                  <a:srgbClr val="000000"/>
                </a:solidFill>
              </a:rPr>
              <a:t>operations in the </a:t>
            </a:r>
            <a:r>
              <a:rPr lang="en-GB" sz="1200" dirty="0" smtClean="0">
                <a:solidFill>
                  <a:srgbClr val="000000"/>
                </a:solidFill>
              </a:rPr>
              <a:t>band. </a:t>
            </a:r>
            <a:r>
              <a:rPr lang="en-GB" sz="1200" dirty="0">
                <a:solidFill>
                  <a:srgbClr val="FF0000"/>
                </a:solidFill>
              </a:rPr>
              <a:t>Likely to be a big range (30dB) in the study results unless more evidence is provided to address the known unknowns in aggregate interference studies (e.g. building losses, activity factors, antenna discrimination etc.)</a:t>
            </a:r>
            <a:endParaRPr lang="en-GB" sz="1200" dirty="0">
              <a:solidFill>
                <a:srgbClr val="000000"/>
              </a:solidFill>
            </a:endParaRPr>
          </a:p>
          <a:p>
            <a:pPr marL="742950" lvl="1" indent="-285750">
              <a:buFont typeface="Arial" panose="020B0604020202020204" pitchFamily="34" charset="0"/>
              <a:buChar char="•"/>
            </a:pPr>
            <a:endParaRPr lang="en-GB" sz="1200" dirty="0">
              <a:solidFill>
                <a:schemeClr val="bg2">
                  <a:lumMod val="10000"/>
                </a:schemeClr>
              </a:solidFill>
            </a:endParaRPr>
          </a:p>
          <a:p>
            <a:pPr marL="742950" lvl="1" indent="-285750">
              <a:buFont typeface="Arial" panose="020B0604020202020204" pitchFamily="34" charset="0"/>
              <a:buChar char="•"/>
            </a:pPr>
            <a:r>
              <a:rPr lang="en-GB" sz="1200" dirty="0">
                <a:solidFill>
                  <a:schemeClr val="bg2">
                    <a:lumMod val="10000"/>
                  </a:schemeClr>
                </a:solidFill>
              </a:rPr>
              <a:t>FSS </a:t>
            </a:r>
            <a:r>
              <a:rPr lang="en-GB" sz="1200" dirty="0" smtClean="0">
                <a:solidFill>
                  <a:schemeClr val="bg2">
                    <a:lumMod val="10000"/>
                  </a:schemeClr>
                </a:solidFill>
              </a:rPr>
              <a:t>operators </a:t>
            </a:r>
            <a:r>
              <a:rPr lang="en-GB" sz="1200" dirty="0">
                <a:solidFill>
                  <a:schemeClr val="bg2">
                    <a:lumMod val="10000"/>
                  </a:schemeClr>
                </a:solidFill>
              </a:rPr>
              <a:t>are worldwide in this band </a:t>
            </a:r>
            <a:r>
              <a:rPr lang="en-GB" sz="1200" dirty="0" smtClean="0">
                <a:solidFill>
                  <a:schemeClr val="bg2">
                    <a:lumMod val="10000"/>
                  </a:schemeClr>
                </a:solidFill>
              </a:rPr>
              <a:t>and lobbied for countries to object strongly to include this band in the WRC-19 studies </a:t>
            </a:r>
          </a:p>
          <a:p>
            <a:pPr lvl="1"/>
            <a:endParaRPr lang="en-GB" sz="1200" dirty="0" smtClean="0">
              <a:solidFill>
                <a:srgbClr val="FF0000"/>
              </a:solidFill>
            </a:endParaRPr>
          </a:p>
          <a:p>
            <a:pPr marL="742950" lvl="1" indent="-285750">
              <a:buFont typeface="Arial" panose="020B0604020202020204" pitchFamily="34" charset="0"/>
              <a:buChar char="•"/>
            </a:pPr>
            <a:r>
              <a:rPr lang="en-GB" sz="1200" dirty="0" smtClean="0">
                <a:solidFill>
                  <a:srgbClr val="FF0000"/>
                </a:solidFill>
              </a:rPr>
              <a:t>Currently used by Fixed Services across Europe, not clear what FS usage in other parts of the world is like.</a:t>
            </a:r>
          </a:p>
          <a:p>
            <a:pPr marL="742950" lvl="1" indent="-285750">
              <a:buFont typeface="Arial" panose="020B0604020202020204" pitchFamily="34" charset="0"/>
              <a:buChar char="•"/>
            </a:pPr>
            <a:endParaRPr lang="en-GB" sz="1200" dirty="0">
              <a:solidFill>
                <a:srgbClr val="FF0000"/>
              </a:solidFill>
            </a:endParaRPr>
          </a:p>
          <a:p>
            <a:pPr marL="742950" lvl="1" indent="-285750">
              <a:buFont typeface="Arial" panose="020B0604020202020204" pitchFamily="34" charset="0"/>
              <a:buChar char="•"/>
            </a:pPr>
            <a:r>
              <a:rPr lang="en-GB" sz="1200" dirty="0" smtClean="0">
                <a:solidFill>
                  <a:srgbClr val="FF0000"/>
                </a:solidFill>
              </a:rPr>
              <a:t>Recent ITU studies which looked at possible sharing between IMT and FSS and FS  in the band proposed very conservative limits   </a:t>
            </a:r>
            <a:endParaRPr lang="en-GB" dirty="0" smtClean="0">
              <a:solidFill>
                <a:schemeClr val="bg2">
                  <a:lumMod val="10000"/>
                </a:schemeClr>
              </a:solidFill>
            </a:endParaRPr>
          </a:p>
        </p:txBody>
      </p:sp>
      <p:sp>
        <p:nvSpPr>
          <p:cNvPr id="2" name="Rectangle 1"/>
          <p:cNvSpPr/>
          <p:nvPr/>
        </p:nvSpPr>
        <p:spPr>
          <a:xfrm>
            <a:off x="1981870" y="198537"/>
            <a:ext cx="2282997" cy="307777"/>
          </a:xfrm>
          <a:prstGeom prst="rect">
            <a:avLst/>
          </a:prstGeom>
        </p:spPr>
        <p:txBody>
          <a:bodyPr wrap="none">
            <a:spAutoFit/>
          </a:bodyPr>
          <a:lstStyle/>
          <a:p>
            <a:r>
              <a:rPr lang="en-US" dirty="0">
                <a:solidFill>
                  <a:schemeClr val="bg1"/>
                </a:solidFill>
              </a:rPr>
              <a:t>(3) Future studies in 5GHz</a:t>
            </a:r>
            <a:endParaRPr lang="en-GB" dirty="0">
              <a:solidFill>
                <a:schemeClr val="bg1"/>
              </a:solidFill>
            </a:endParaRPr>
          </a:p>
        </p:txBody>
      </p:sp>
      <p:sp>
        <p:nvSpPr>
          <p:cNvPr id="4" name="Rectangle 3"/>
          <p:cNvSpPr/>
          <p:nvPr/>
        </p:nvSpPr>
        <p:spPr>
          <a:xfrm>
            <a:off x="657782" y="6172200"/>
            <a:ext cx="7952818" cy="261610"/>
          </a:xfrm>
          <a:prstGeom prst="rect">
            <a:avLst/>
          </a:prstGeom>
        </p:spPr>
        <p:txBody>
          <a:bodyPr wrap="none">
            <a:spAutoFit/>
          </a:bodyPr>
          <a:lstStyle/>
          <a:p>
            <a:r>
              <a:rPr lang="en-GB" altLang="en-US" sz="1100" i="1" dirty="0" smtClean="0">
                <a:solidFill>
                  <a:srgbClr val="C00000"/>
                </a:solidFill>
              </a:rPr>
              <a:t>1 - </a:t>
            </a:r>
            <a:r>
              <a:rPr lang="en-GB" altLang="en-US" sz="1100" i="1" dirty="0">
                <a:solidFill>
                  <a:srgbClr val="C00000"/>
                </a:solidFill>
              </a:rPr>
              <a:t>O</a:t>
            </a:r>
            <a:r>
              <a:rPr lang="en-GB" altLang="en-US" sz="1100" i="1" dirty="0" smtClean="0">
                <a:solidFill>
                  <a:srgbClr val="C00000"/>
                </a:solidFill>
              </a:rPr>
              <a:t>fcom is not proposing this band for future studies to look at RLAN /Incumbent sharing but it is included for completeness</a:t>
            </a:r>
            <a:endParaRPr lang="en-GB" sz="1100" i="1" dirty="0"/>
          </a:p>
        </p:txBody>
      </p:sp>
      <p:sp>
        <p:nvSpPr>
          <p:cNvPr id="11" name="Footer Placeholder 10"/>
          <p:cNvSpPr>
            <a:spLocks noGrp="1"/>
          </p:cNvSpPr>
          <p:nvPr>
            <p:ph type="ftr" sz="quarter" idx="11"/>
          </p:nvPr>
        </p:nvSpPr>
        <p:spPr/>
        <p:txBody>
          <a:bodyPr/>
          <a:lstStyle/>
          <a:p>
            <a:pPr>
              <a:defRPr/>
            </a:pPr>
            <a:r>
              <a:rPr lang="en-US" smtClean="0"/>
              <a:t>Adrian Stephens, Intel Corporation</a:t>
            </a:r>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31/49 of 18-16-0016 by Andy Gowans (OFCOM)</a:t>
            </a:r>
          </a:p>
        </p:txBody>
      </p:sp>
      <p:sp>
        <p:nvSpPr>
          <p:cNvPr id="12"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72577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188</a:t>
            </a:fld>
            <a:endParaRPr lang="en-GB"/>
          </a:p>
        </p:txBody>
      </p:sp>
      <p:sp>
        <p:nvSpPr>
          <p:cNvPr id="2" name="Title 1"/>
          <p:cNvSpPr>
            <a:spLocks noGrp="1"/>
          </p:cNvSpPr>
          <p:nvPr>
            <p:ph type="title" idx="4294967295"/>
          </p:nvPr>
        </p:nvSpPr>
        <p:spPr>
          <a:xfrm>
            <a:off x="533400" y="609600"/>
            <a:ext cx="7772400" cy="304800"/>
          </a:xfrm>
        </p:spPr>
        <p:txBody>
          <a:bodyPr/>
          <a:lstStyle/>
          <a:p>
            <a:r>
              <a:rPr lang="en-GB" sz="2000" dirty="0" smtClean="0">
                <a:solidFill>
                  <a:srgbClr val="C00000"/>
                </a:solidFill>
              </a:rPr>
              <a:t>Wi-Fi topology/usage and spectrum studies? </a:t>
            </a:r>
            <a:endParaRPr lang="en-GB" sz="2000" dirty="0">
              <a:solidFill>
                <a:srgbClr val="C00000"/>
              </a:solidFill>
            </a:endParaRPr>
          </a:p>
        </p:txBody>
      </p:sp>
      <p:sp>
        <p:nvSpPr>
          <p:cNvPr id="3" name="Content Placeholder 2"/>
          <p:cNvSpPr>
            <a:spLocks noGrp="1"/>
          </p:cNvSpPr>
          <p:nvPr>
            <p:ph idx="4294967295"/>
          </p:nvPr>
        </p:nvSpPr>
        <p:spPr>
          <a:xfrm>
            <a:off x="762000" y="914400"/>
            <a:ext cx="7772400" cy="4114800"/>
          </a:xfrm>
        </p:spPr>
        <p:txBody>
          <a:bodyPr/>
          <a:lstStyle/>
          <a:p>
            <a:pPr lvl="0"/>
            <a:r>
              <a:rPr lang="en-GB" sz="1800" dirty="0" smtClean="0"/>
              <a:t>Wi-Fi markets today and the future</a:t>
            </a:r>
          </a:p>
          <a:p>
            <a:pPr lvl="1"/>
            <a:r>
              <a:rPr lang="en-GB" sz="1800" dirty="0" smtClean="0"/>
              <a:t>What’s the balance of indoor vs outdoor?</a:t>
            </a:r>
          </a:p>
          <a:p>
            <a:pPr lvl="1"/>
            <a:r>
              <a:rPr lang="en-GB" sz="1800" dirty="0" smtClean="0"/>
              <a:t>What’s the balance of high power vs low power?</a:t>
            </a:r>
          </a:p>
          <a:p>
            <a:pPr lvl="1"/>
            <a:r>
              <a:rPr lang="en-GB" sz="1800" dirty="0" smtClean="0"/>
              <a:t>What is the balance of bandwidth use in these categories?  </a:t>
            </a:r>
            <a:endParaRPr lang="en-GB" sz="1800" dirty="0"/>
          </a:p>
          <a:p>
            <a:pPr lvl="1"/>
            <a:r>
              <a:rPr lang="en-GB" sz="1800" dirty="0" smtClean="0"/>
              <a:t>The table below shows powers from CEPT Work in 5GHz</a:t>
            </a:r>
          </a:p>
          <a:p>
            <a:pPr lvl="1"/>
            <a:endParaRPr lang="en-GB" sz="1800" dirty="0"/>
          </a:p>
          <a:p>
            <a:pPr lvl="1"/>
            <a:endParaRPr lang="en-GB" sz="1800" dirty="0" smtClean="0"/>
          </a:p>
          <a:p>
            <a:pPr lvl="1"/>
            <a:endParaRPr lang="en-GB" sz="1800" dirty="0"/>
          </a:p>
          <a:p>
            <a:pPr lvl="1"/>
            <a:endParaRPr lang="en-GB" sz="1800" dirty="0" smtClean="0"/>
          </a:p>
          <a:p>
            <a:pPr lvl="0"/>
            <a:endParaRPr lang="en-GB" sz="1800" dirty="0"/>
          </a:p>
          <a:p>
            <a:pPr marL="0" lvl="0" indent="0">
              <a:buNone/>
            </a:pPr>
            <a:endParaRPr lang="en-GB" sz="1800" dirty="0" smtClean="0"/>
          </a:p>
          <a:p>
            <a:pPr lvl="0"/>
            <a:endParaRPr lang="en-GB" sz="1800" dirty="0" smtClean="0"/>
          </a:p>
          <a:p>
            <a:pPr lvl="0"/>
            <a:r>
              <a:rPr lang="en-GB" sz="1800" dirty="0" smtClean="0"/>
              <a:t>Outdoor </a:t>
            </a:r>
            <a:r>
              <a:rPr lang="en-GB" sz="1800" dirty="0"/>
              <a:t>higher power Wi-Fi seems to be a niche market </a:t>
            </a:r>
            <a:r>
              <a:rPr lang="en-GB" sz="1800" dirty="0" smtClean="0"/>
              <a:t>(around 1%) so should we look at future allocations based on mass market Wi-Fi use?</a:t>
            </a:r>
          </a:p>
          <a:p>
            <a:pPr lvl="0"/>
            <a:endParaRPr lang="en-GB" sz="1800" dirty="0" smtClean="0"/>
          </a:p>
          <a:p>
            <a:pPr lvl="0"/>
            <a:r>
              <a:rPr lang="en-GB" sz="1800" dirty="0" smtClean="0"/>
              <a:t>A picture of the different Wi-Fi market needs to built from the bottom up using realistic devices usage scenarios taking account of the bullets above. </a:t>
            </a:r>
          </a:p>
        </p:txBody>
      </p:sp>
      <p:graphicFrame>
        <p:nvGraphicFramePr>
          <p:cNvPr id="5" name="Table 4"/>
          <p:cNvGraphicFramePr>
            <a:graphicFrameLocks noGrp="1"/>
          </p:cNvGraphicFramePr>
          <p:nvPr>
            <p:extLst>
              <p:ext uri="{D42A27DB-BD31-4B8C-83A1-F6EECF244321}">
                <p14:modId xmlns:p14="http://schemas.microsoft.com/office/powerpoint/2010/main" val="238522983"/>
              </p:ext>
            </p:extLst>
          </p:nvPr>
        </p:nvGraphicFramePr>
        <p:xfrm>
          <a:off x="609600" y="2667000"/>
          <a:ext cx="7963468" cy="2209800"/>
        </p:xfrm>
        <a:graphic>
          <a:graphicData uri="http://schemas.openxmlformats.org/drawingml/2006/table">
            <a:tbl>
              <a:tblPr firstRow="1" firstCol="1" lastRow="1" lastCol="1" bandRow="1" bandCol="1">
                <a:tableStyleId>{5C22544A-7EE6-4342-B048-85BDC9FD1C3A}</a:tableStyleId>
              </a:tblPr>
              <a:tblGrid>
                <a:gridCol w="1401991"/>
                <a:gridCol w="1118360"/>
                <a:gridCol w="707056"/>
                <a:gridCol w="769278"/>
                <a:gridCol w="842810"/>
                <a:gridCol w="930081"/>
                <a:gridCol w="1034321"/>
                <a:gridCol w="1159571"/>
              </a:tblGrid>
              <a:tr h="1049216">
                <a:tc>
                  <a:txBody>
                    <a:bodyPr/>
                    <a:lstStyle/>
                    <a:p>
                      <a:pPr algn="ctr">
                        <a:spcBef>
                          <a:spcPts val="600"/>
                        </a:spcBef>
                        <a:spcAft>
                          <a:spcPts val="600"/>
                        </a:spcAft>
                      </a:pPr>
                      <a:r>
                        <a:rPr lang="en-GB" sz="1200" dirty="0" err="1">
                          <a:effectLst/>
                        </a:rPr>
                        <a:t>Tx</a:t>
                      </a:r>
                      <a:r>
                        <a:rPr lang="en-GB" sz="1200" dirty="0">
                          <a:effectLst/>
                        </a:rPr>
                        <a:t> power </a:t>
                      </a:r>
                      <a:r>
                        <a:rPr lang="en-GB" sz="1200" dirty="0" err="1">
                          <a:effectLst/>
                        </a:rPr>
                        <a:t>e.i.r.p</a:t>
                      </a:r>
                      <a:r>
                        <a:rPr lang="en-GB" sz="1200" dirty="0">
                          <a:effectLst/>
                        </a:rPr>
                        <a:t>. </a:t>
                      </a:r>
                      <a:endParaRPr lang="en-GB" sz="1200" dirty="0">
                        <a:effectLst/>
                        <a:latin typeface="Arial"/>
                        <a:ea typeface="Calibri"/>
                        <a:cs typeface="Times New Roman"/>
                      </a:endParaRPr>
                    </a:p>
                  </a:txBody>
                  <a:tcPr marL="68580" marR="68580" marT="36195" marB="0" anchor="ctr"/>
                </a:tc>
                <a:tc>
                  <a:txBody>
                    <a:bodyPr/>
                    <a:lstStyle/>
                    <a:p>
                      <a:pPr algn="ctr">
                        <a:spcBef>
                          <a:spcPts val="600"/>
                        </a:spcBef>
                        <a:spcAft>
                          <a:spcPts val="600"/>
                        </a:spcAft>
                      </a:pPr>
                      <a:r>
                        <a:rPr lang="en-GB" sz="1200" dirty="0">
                          <a:effectLst/>
                        </a:rPr>
                        <a:t>1W (directional)</a:t>
                      </a:r>
                      <a:endParaRPr lang="en-GB" sz="1200" dirty="0">
                        <a:effectLst/>
                        <a:latin typeface="Arial"/>
                        <a:ea typeface="Calibri"/>
                        <a:cs typeface="Times New Roman"/>
                      </a:endParaRPr>
                    </a:p>
                  </a:txBody>
                  <a:tcPr marL="68580" marR="68580" marT="36195" marB="0" anchor="ctr"/>
                </a:tc>
                <a:tc>
                  <a:txBody>
                    <a:bodyPr/>
                    <a:lstStyle/>
                    <a:p>
                      <a:pPr algn="ctr">
                        <a:spcBef>
                          <a:spcPts val="600"/>
                        </a:spcBef>
                        <a:spcAft>
                          <a:spcPts val="600"/>
                        </a:spcAft>
                      </a:pPr>
                      <a:r>
                        <a:rPr lang="en-GB" sz="1200" dirty="0">
                          <a:effectLst/>
                        </a:rPr>
                        <a:t>1 W (</a:t>
                      </a:r>
                      <a:r>
                        <a:rPr lang="en-GB" sz="1200" dirty="0" err="1">
                          <a:effectLst/>
                        </a:rPr>
                        <a:t>omni</a:t>
                      </a:r>
                      <a:r>
                        <a:rPr lang="en-GB" sz="1200" dirty="0">
                          <a:effectLst/>
                        </a:rPr>
                        <a:t>)</a:t>
                      </a:r>
                      <a:endParaRPr lang="en-GB" sz="1200" dirty="0">
                        <a:effectLst/>
                        <a:latin typeface="Arial"/>
                        <a:ea typeface="Calibri"/>
                        <a:cs typeface="Times New Roman"/>
                      </a:endParaRPr>
                    </a:p>
                  </a:txBody>
                  <a:tcPr marL="68580" marR="68580" marT="36195" marB="0" anchor="ctr"/>
                </a:tc>
                <a:tc>
                  <a:txBody>
                    <a:bodyPr/>
                    <a:lstStyle/>
                    <a:p>
                      <a:pPr algn="ctr">
                        <a:spcBef>
                          <a:spcPts val="600"/>
                        </a:spcBef>
                        <a:spcAft>
                          <a:spcPts val="600"/>
                        </a:spcAft>
                      </a:pPr>
                      <a:r>
                        <a:rPr lang="en-GB" sz="1200" dirty="0">
                          <a:effectLst/>
                        </a:rPr>
                        <a:t>200mW (</a:t>
                      </a:r>
                      <a:r>
                        <a:rPr lang="en-GB" sz="1200" dirty="0" err="1">
                          <a:effectLst/>
                        </a:rPr>
                        <a:t>omni</a:t>
                      </a:r>
                      <a:r>
                        <a:rPr lang="en-GB" sz="1200" dirty="0">
                          <a:effectLst/>
                        </a:rPr>
                        <a:t>)</a:t>
                      </a:r>
                      <a:endParaRPr lang="en-GB" sz="1200" dirty="0">
                        <a:effectLst/>
                        <a:latin typeface="Arial"/>
                        <a:ea typeface="Calibri"/>
                        <a:cs typeface="Times New Roman"/>
                      </a:endParaRPr>
                    </a:p>
                  </a:txBody>
                  <a:tcPr marL="68580" marR="68580" marT="36195" marB="0" anchor="ctr"/>
                </a:tc>
                <a:tc>
                  <a:txBody>
                    <a:bodyPr/>
                    <a:lstStyle/>
                    <a:p>
                      <a:pPr algn="ctr">
                        <a:spcBef>
                          <a:spcPts val="600"/>
                        </a:spcBef>
                        <a:spcAft>
                          <a:spcPts val="600"/>
                        </a:spcAft>
                      </a:pPr>
                      <a:r>
                        <a:rPr lang="en-GB" sz="1200" dirty="0">
                          <a:effectLst/>
                        </a:rPr>
                        <a:t>80mW (</a:t>
                      </a:r>
                      <a:r>
                        <a:rPr lang="en-GB" sz="1200" dirty="0" err="1">
                          <a:effectLst/>
                        </a:rPr>
                        <a:t>omni</a:t>
                      </a:r>
                      <a:r>
                        <a:rPr lang="en-GB" sz="1200" dirty="0">
                          <a:effectLst/>
                        </a:rPr>
                        <a:t>)</a:t>
                      </a:r>
                      <a:endParaRPr lang="en-GB" sz="1200" dirty="0">
                        <a:effectLst/>
                        <a:latin typeface="Arial"/>
                        <a:ea typeface="Calibri"/>
                        <a:cs typeface="Times New Roman"/>
                      </a:endParaRPr>
                    </a:p>
                  </a:txBody>
                  <a:tcPr marL="68580" marR="68580" marT="36195" marB="0" anchor="ctr"/>
                </a:tc>
                <a:tc>
                  <a:txBody>
                    <a:bodyPr/>
                    <a:lstStyle/>
                    <a:p>
                      <a:pPr algn="ctr">
                        <a:spcBef>
                          <a:spcPts val="600"/>
                        </a:spcBef>
                        <a:spcAft>
                          <a:spcPts val="600"/>
                        </a:spcAft>
                      </a:pPr>
                      <a:r>
                        <a:rPr lang="en-GB" sz="1200" dirty="0">
                          <a:effectLst/>
                        </a:rPr>
                        <a:t>50mW (</a:t>
                      </a:r>
                      <a:r>
                        <a:rPr lang="en-GB" sz="1200" dirty="0" err="1">
                          <a:effectLst/>
                        </a:rPr>
                        <a:t>omni</a:t>
                      </a:r>
                      <a:r>
                        <a:rPr lang="en-GB" sz="1200" dirty="0">
                          <a:effectLst/>
                        </a:rPr>
                        <a:t>)</a:t>
                      </a:r>
                      <a:endParaRPr lang="en-GB" sz="1200" dirty="0">
                        <a:effectLst/>
                        <a:latin typeface="Arial"/>
                        <a:ea typeface="Calibri"/>
                        <a:cs typeface="Times New Roman"/>
                      </a:endParaRPr>
                    </a:p>
                  </a:txBody>
                  <a:tcPr marL="68580" marR="68580" marT="36195" marB="0" anchor="ctr"/>
                </a:tc>
                <a:tc>
                  <a:txBody>
                    <a:bodyPr/>
                    <a:lstStyle/>
                    <a:p>
                      <a:pPr algn="ctr">
                        <a:spcBef>
                          <a:spcPts val="600"/>
                        </a:spcBef>
                        <a:spcAft>
                          <a:spcPts val="600"/>
                        </a:spcAft>
                      </a:pPr>
                      <a:r>
                        <a:rPr lang="en-GB" sz="1200" dirty="0">
                          <a:effectLst/>
                        </a:rPr>
                        <a:t>25mW (</a:t>
                      </a:r>
                      <a:r>
                        <a:rPr lang="en-GB" sz="1200" dirty="0" err="1">
                          <a:effectLst/>
                        </a:rPr>
                        <a:t>omni</a:t>
                      </a:r>
                      <a:r>
                        <a:rPr lang="en-GB" sz="1200" dirty="0">
                          <a:effectLst/>
                        </a:rPr>
                        <a:t>)</a:t>
                      </a:r>
                      <a:endParaRPr lang="en-GB" sz="1200" dirty="0">
                        <a:effectLst/>
                        <a:latin typeface="Arial"/>
                        <a:ea typeface="Calibri"/>
                        <a:cs typeface="Times New Roman"/>
                      </a:endParaRPr>
                    </a:p>
                  </a:txBody>
                  <a:tcPr marL="68580" marR="68580" marT="36195" marB="0" anchor="ctr"/>
                </a:tc>
                <a:tc>
                  <a:txBody>
                    <a:bodyPr/>
                    <a:lstStyle/>
                    <a:p>
                      <a:pPr algn="ctr">
                        <a:spcBef>
                          <a:spcPts val="600"/>
                        </a:spcBef>
                        <a:spcAft>
                          <a:spcPts val="600"/>
                        </a:spcAft>
                      </a:pPr>
                      <a:r>
                        <a:rPr lang="en-GB" sz="1200" dirty="0">
                          <a:effectLst/>
                        </a:rPr>
                        <a:t>all </a:t>
                      </a:r>
                      <a:endParaRPr lang="en-GB" sz="1200" dirty="0">
                        <a:effectLst/>
                        <a:latin typeface="Arial"/>
                        <a:ea typeface="Calibri"/>
                        <a:cs typeface="Times New Roman"/>
                      </a:endParaRPr>
                    </a:p>
                  </a:txBody>
                  <a:tcPr marL="68580" marR="68580" marT="36195" marB="0" anchor="ctr"/>
                </a:tc>
              </a:tr>
              <a:tr h="580292">
                <a:tc>
                  <a:txBody>
                    <a:bodyPr/>
                    <a:lstStyle/>
                    <a:p>
                      <a:pPr algn="just">
                        <a:spcBef>
                          <a:spcPts val="300"/>
                        </a:spcBef>
                        <a:spcAft>
                          <a:spcPts val="300"/>
                        </a:spcAft>
                      </a:pPr>
                      <a:r>
                        <a:rPr lang="en-GB" sz="1200" dirty="0">
                          <a:effectLst/>
                        </a:rPr>
                        <a:t>indoor</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0%</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0%</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18%</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25.6%</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14.2%</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36.9%</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94.7%</a:t>
                      </a:r>
                      <a:endParaRPr lang="en-GB" sz="1200" dirty="0">
                        <a:effectLst/>
                        <a:latin typeface="Arial"/>
                        <a:ea typeface="Calibri"/>
                        <a:cs typeface="Times New Roman"/>
                      </a:endParaRPr>
                    </a:p>
                  </a:txBody>
                  <a:tcPr marL="68580" marR="68580" marT="36195" marB="0" anchor="ctr"/>
                </a:tc>
              </a:tr>
              <a:tr h="580292">
                <a:tc>
                  <a:txBody>
                    <a:bodyPr/>
                    <a:lstStyle/>
                    <a:p>
                      <a:pPr algn="just">
                        <a:spcBef>
                          <a:spcPts val="300"/>
                        </a:spcBef>
                        <a:spcAft>
                          <a:spcPts val="300"/>
                        </a:spcAft>
                      </a:pPr>
                      <a:r>
                        <a:rPr lang="en-GB" sz="1200" dirty="0">
                          <a:effectLst/>
                        </a:rPr>
                        <a:t>outdoor</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0.10%</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0.20%</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0.95%</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1.35%</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0.75%</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1.95%</a:t>
                      </a:r>
                      <a:endParaRPr lang="en-GB" sz="1200" dirty="0">
                        <a:effectLst/>
                        <a:latin typeface="Arial"/>
                        <a:ea typeface="Calibri"/>
                        <a:cs typeface="Times New Roman"/>
                      </a:endParaRPr>
                    </a:p>
                  </a:txBody>
                  <a:tcPr marL="68580" marR="68580" marT="36195" marB="0" anchor="ctr"/>
                </a:tc>
                <a:tc>
                  <a:txBody>
                    <a:bodyPr/>
                    <a:lstStyle/>
                    <a:p>
                      <a:pPr algn="just">
                        <a:spcBef>
                          <a:spcPts val="300"/>
                        </a:spcBef>
                        <a:spcAft>
                          <a:spcPts val="300"/>
                        </a:spcAft>
                      </a:pPr>
                      <a:r>
                        <a:rPr lang="en-GB" sz="1200" dirty="0">
                          <a:effectLst/>
                        </a:rPr>
                        <a:t>5.3%</a:t>
                      </a:r>
                      <a:endParaRPr lang="en-GB" sz="1200" dirty="0">
                        <a:effectLst/>
                        <a:latin typeface="Arial"/>
                        <a:ea typeface="Calibri"/>
                        <a:cs typeface="Times New Roman"/>
                      </a:endParaRPr>
                    </a:p>
                  </a:txBody>
                  <a:tcPr marL="68580" marR="68580" marT="36195" marB="0" anchor="ctr"/>
                </a:tc>
              </a:tr>
            </a:tbl>
          </a:graphicData>
        </a:graphic>
      </p:graphicFrame>
      <p:sp>
        <p:nvSpPr>
          <p:cNvPr id="6" name="Rectangle 5"/>
          <p:cNvSpPr/>
          <p:nvPr/>
        </p:nvSpPr>
        <p:spPr>
          <a:xfrm>
            <a:off x="1447799" y="180201"/>
            <a:ext cx="6105525" cy="307777"/>
          </a:xfrm>
          <a:prstGeom prst="rect">
            <a:avLst/>
          </a:prstGeom>
        </p:spPr>
        <p:txBody>
          <a:bodyPr wrap="square">
            <a:spAutoFit/>
          </a:bodyPr>
          <a:lstStyle/>
          <a:p>
            <a:r>
              <a:rPr lang="en-US" dirty="0">
                <a:solidFill>
                  <a:schemeClr val="bg1"/>
                </a:solidFill>
              </a:rPr>
              <a:t>(3) Future studies in 5GHz</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32/49 of 18-16-0016 by Andy Gowans (OFCOM)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59934040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189</a:t>
            </a:fld>
            <a:endParaRPr lang="en-GB"/>
          </a:p>
        </p:txBody>
      </p:sp>
      <p:sp>
        <p:nvSpPr>
          <p:cNvPr id="7" name="TextBox 6"/>
          <p:cNvSpPr txBox="1"/>
          <p:nvPr/>
        </p:nvSpPr>
        <p:spPr>
          <a:xfrm>
            <a:off x="127000" y="1715870"/>
            <a:ext cx="8521700" cy="4247317"/>
          </a:xfrm>
          <a:prstGeom prst="rect">
            <a:avLst/>
          </a:prstGeom>
          <a:noFill/>
        </p:spPr>
        <p:txBody>
          <a:bodyPr wrap="square" rtlCol="0">
            <a:spAutoFit/>
          </a:bodyPr>
          <a:lstStyle/>
          <a:p>
            <a:pPr algn="ctr"/>
            <a:r>
              <a:rPr lang="en-GB" sz="5400" dirty="0"/>
              <a:t>BIG ? </a:t>
            </a:r>
          </a:p>
          <a:p>
            <a:pPr algn="ctr"/>
            <a:r>
              <a:rPr lang="en-GB" sz="5400" dirty="0"/>
              <a:t>How much industry support and resource will be available for the 5GHz studies?</a:t>
            </a:r>
            <a:endParaRPr lang="en-GB" sz="5400" dirty="0" smtClean="0"/>
          </a:p>
        </p:txBody>
      </p:sp>
      <p:sp>
        <p:nvSpPr>
          <p:cNvPr id="5" name="Rectangle 4"/>
          <p:cNvSpPr/>
          <p:nvPr/>
        </p:nvSpPr>
        <p:spPr>
          <a:xfrm>
            <a:off x="1447799" y="180201"/>
            <a:ext cx="6105525" cy="307777"/>
          </a:xfrm>
          <a:prstGeom prst="rect">
            <a:avLst/>
          </a:prstGeom>
        </p:spPr>
        <p:txBody>
          <a:bodyPr wrap="square">
            <a:spAutoFit/>
          </a:bodyPr>
          <a:lstStyle/>
          <a:p>
            <a:r>
              <a:rPr lang="en-US" dirty="0">
                <a:solidFill>
                  <a:schemeClr val="bg1"/>
                </a:solidFill>
              </a:rPr>
              <a:t>(3) Future studies in 5GHz</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019475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smtClean="0"/>
              <a:t>May 2016 Plans</a:t>
            </a:r>
          </a:p>
        </p:txBody>
      </p:sp>
      <p:sp>
        <p:nvSpPr>
          <p:cNvPr id="17414" name="Rectangle 3"/>
          <p:cNvSpPr>
            <a:spLocks noGrp="1" noChangeArrowheads="1"/>
          </p:cNvSpPr>
          <p:nvPr>
            <p:ph type="body" idx="1"/>
          </p:nvPr>
        </p:nvSpPr>
        <p:spPr>
          <a:xfrm>
            <a:off x="533400" y="1290918"/>
            <a:ext cx="7924800" cy="4419600"/>
          </a:xfrm>
          <a:ln>
            <a:solidFill>
              <a:schemeClr val="bg1"/>
            </a:solidFill>
          </a:ln>
        </p:spPr>
        <p:txBody>
          <a:bodyPr/>
          <a:lstStyle/>
          <a:p>
            <a:pPr>
              <a:lnSpc>
                <a:spcPct val="90000"/>
              </a:lnSpc>
            </a:pPr>
            <a:r>
              <a:rPr lang="en-US" sz="3200" dirty="0" smtClean="0"/>
              <a:t>Two standalone meeting slots planned:</a:t>
            </a:r>
          </a:p>
          <a:p>
            <a:pPr lvl="1">
              <a:lnSpc>
                <a:spcPct val="90000"/>
              </a:lnSpc>
            </a:pPr>
            <a:r>
              <a:rPr lang="en-US" sz="2600" dirty="0" smtClean="0"/>
              <a:t>Update on 802.11 as a component/5G/IMT2020 (monitoring 802 EC SC work)</a:t>
            </a:r>
          </a:p>
          <a:p>
            <a:pPr lvl="1">
              <a:lnSpc>
                <a:spcPct val="90000"/>
              </a:lnSpc>
            </a:pPr>
            <a:r>
              <a:rPr lang="en-US" sz="2600" dirty="0" smtClean="0"/>
              <a:t>Design Pattern for MIB attribute use</a:t>
            </a:r>
          </a:p>
          <a:p>
            <a:pPr lvl="1">
              <a:lnSpc>
                <a:spcPct val="90000"/>
              </a:lnSpc>
            </a:pPr>
            <a:r>
              <a:rPr lang="en-US" sz="2600" dirty="0" smtClean="0"/>
              <a:t>DS/AP/Portal </a:t>
            </a:r>
            <a:r>
              <a:rPr lang="en-US" sz="2600" dirty="0"/>
              <a:t>architecture </a:t>
            </a:r>
            <a:r>
              <a:rPr lang="en-US" sz="2600" dirty="0" smtClean="0"/>
              <a:t>discussions</a:t>
            </a:r>
          </a:p>
          <a:p>
            <a:pPr lvl="1">
              <a:lnSpc>
                <a:spcPct val="90000"/>
              </a:lnSpc>
            </a:pPr>
            <a:r>
              <a:rPr lang="en-US" sz="2600" dirty="0" smtClean="0"/>
              <a:t>IETF work anticipated: </a:t>
            </a:r>
          </a:p>
          <a:p>
            <a:pPr lvl="2">
              <a:lnSpc>
                <a:spcPct val="90000"/>
              </a:lnSpc>
            </a:pPr>
            <a:r>
              <a:rPr lang="en-US" sz="2400" dirty="0" smtClean="0"/>
              <a:t>Multicast Traffic features of 802.11</a:t>
            </a:r>
          </a:p>
          <a:p>
            <a:pPr lvl="2">
              <a:lnSpc>
                <a:spcPct val="90000"/>
              </a:lnSpc>
            </a:pPr>
            <a:r>
              <a:rPr lang="en-US" sz="2400" dirty="0" smtClean="0"/>
              <a:t>802.11/.15 IETF Tutorial and Projects Underway and work of joint interest</a:t>
            </a:r>
          </a:p>
          <a:p>
            <a:pPr>
              <a:lnSpc>
                <a:spcPct val="90000"/>
              </a:lnSpc>
            </a:pPr>
            <a:r>
              <a:rPr lang="en-US" sz="3000" dirty="0" smtClean="0"/>
              <a:t>One </a:t>
            </a:r>
            <a:r>
              <a:rPr lang="en-US" sz="3000" dirty="0"/>
              <a:t>joint session with </a:t>
            </a:r>
            <a:r>
              <a:rPr lang="en-US" sz="3000" dirty="0" err="1" smtClean="0"/>
              <a:t>TGak</a:t>
            </a:r>
            <a:endParaRPr lang="en-US" sz="3000" dirty="0" smtClean="0"/>
          </a:p>
          <a:p>
            <a:pPr lvl="1">
              <a:lnSpc>
                <a:spcPct val="90000"/>
              </a:lnSpc>
            </a:pPr>
            <a:r>
              <a:rPr lang="en-US" sz="2600" dirty="0" smtClean="0"/>
              <a:t>802.11ak architecture discussions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6/6 of </a:t>
            </a:r>
            <a:r>
              <a:rPr lang="en-US" sz="1200" b="0" dirty="0"/>
              <a:t>11-16-0485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11669312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190</a:t>
            </a:fld>
            <a:endParaRPr lang="en-GB"/>
          </a:p>
        </p:txBody>
      </p:sp>
      <p:sp>
        <p:nvSpPr>
          <p:cNvPr id="2" name="Title 1"/>
          <p:cNvSpPr>
            <a:spLocks noGrp="1"/>
          </p:cNvSpPr>
          <p:nvPr>
            <p:ph type="title" idx="4294967295"/>
          </p:nvPr>
        </p:nvSpPr>
        <p:spPr>
          <a:xfrm>
            <a:off x="152400" y="457200"/>
            <a:ext cx="7772400" cy="1066800"/>
          </a:xfrm>
        </p:spPr>
        <p:txBody>
          <a:bodyPr/>
          <a:lstStyle/>
          <a:p>
            <a:r>
              <a:rPr lang="en-GB" dirty="0" smtClean="0">
                <a:solidFill>
                  <a:srgbClr val="C00000"/>
                </a:solidFill>
              </a:rPr>
              <a:t>Executive abstract</a:t>
            </a:r>
            <a:endParaRPr lang="en-GB" dirty="0">
              <a:solidFill>
                <a:srgbClr val="C00000"/>
              </a:solidFill>
            </a:endParaRPr>
          </a:p>
        </p:txBody>
      </p:sp>
      <p:sp>
        <p:nvSpPr>
          <p:cNvPr id="3" name="Rectangle 2"/>
          <p:cNvSpPr/>
          <p:nvPr/>
        </p:nvSpPr>
        <p:spPr>
          <a:xfrm>
            <a:off x="677916" y="1331500"/>
            <a:ext cx="8008884" cy="3631763"/>
          </a:xfrm>
          <a:prstGeom prst="rect">
            <a:avLst/>
          </a:prstGeom>
        </p:spPr>
        <p:txBody>
          <a:bodyPr wrap="square">
            <a:spAutoFit/>
          </a:bodyPr>
          <a:lstStyle/>
          <a:p>
            <a:endParaRPr lang="en-US" dirty="0"/>
          </a:p>
          <a:p>
            <a:pPr marL="342900" indent="-342900">
              <a:buFont typeface="+mj-lt"/>
              <a:buAutoNum type="arabicPeriod"/>
            </a:pPr>
            <a:r>
              <a:rPr lang="en-US" sz="1800" dirty="0" smtClean="0"/>
              <a:t>Future Mobile </a:t>
            </a:r>
            <a:r>
              <a:rPr lang="en-US" sz="1800" dirty="0"/>
              <a:t>Data </a:t>
            </a:r>
            <a:r>
              <a:rPr lang="en-US" sz="1800" dirty="0" smtClean="0"/>
              <a:t>Use </a:t>
            </a:r>
          </a:p>
          <a:p>
            <a:pPr marL="342900" indent="-342900">
              <a:buFont typeface="+mj-lt"/>
              <a:buAutoNum type="arabicPeriod"/>
            </a:pPr>
            <a:endParaRPr lang="en-US" sz="1800" dirty="0"/>
          </a:p>
          <a:p>
            <a:pPr marL="342900" indent="-342900">
              <a:buFont typeface="+mj-lt"/>
              <a:buAutoNum type="arabicPeriod"/>
            </a:pPr>
            <a:r>
              <a:rPr lang="en-US" sz="1800" dirty="0" smtClean="0"/>
              <a:t>Spectrum </a:t>
            </a:r>
            <a:r>
              <a:rPr lang="en-US" sz="1800" dirty="0"/>
              <a:t>trends below 6GHz </a:t>
            </a:r>
            <a:endParaRPr lang="en-US" sz="1800" dirty="0" smtClean="0"/>
          </a:p>
          <a:p>
            <a:pPr marL="342900" indent="-342900">
              <a:buFont typeface="+mj-lt"/>
              <a:buAutoNum type="arabicPeriod"/>
            </a:pPr>
            <a:endParaRPr lang="en-US" sz="1800" dirty="0"/>
          </a:p>
          <a:p>
            <a:pPr marL="342900" indent="-342900">
              <a:buFont typeface="+mj-lt"/>
              <a:buAutoNum type="arabicPeriod"/>
            </a:pPr>
            <a:r>
              <a:rPr lang="en-US" sz="1800" dirty="0" smtClean="0"/>
              <a:t>Future studies in 5GHz</a:t>
            </a:r>
          </a:p>
          <a:p>
            <a:pPr marL="342900" indent="-342900">
              <a:buFont typeface="+mj-lt"/>
              <a:buAutoNum type="arabicPeriod"/>
            </a:pPr>
            <a:endParaRPr lang="en-US" sz="1800" dirty="0" smtClean="0"/>
          </a:p>
          <a:p>
            <a:pPr marL="342900" indent="-342900">
              <a:buFont typeface="+mj-lt"/>
              <a:buAutoNum type="arabicPeriod"/>
            </a:pPr>
            <a:r>
              <a:rPr lang="en-US" sz="1800" u="sng" dirty="0"/>
              <a:t>Wi-Fi, 5G and above 6GHz use</a:t>
            </a:r>
          </a:p>
          <a:p>
            <a:pPr marL="800100" lvl="1" indent="-342900">
              <a:buFont typeface="Arial" panose="020B0604020202020204" pitchFamily="34" charset="0"/>
              <a:buChar char="•"/>
            </a:pPr>
            <a:r>
              <a:rPr lang="en-US" sz="1800" dirty="0" smtClean="0"/>
              <a:t>5G</a:t>
            </a:r>
            <a:endParaRPr lang="en-US" sz="1800" dirty="0"/>
          </a:p>
          <a:p>
            <a:pPr marL="800100" lvl="1" indent="-342900">
              <a:buFont typeface="Arial" panose="020B0604020202020204" pitchFamily="34" charset="0"/>
              <a:buChar char="•"/>
            </a:pPr>
            <a:r>
              <a:rPr lang="en-US" sz="1800" dirty="0" smtClean="0"/>
              <a:t>Possible </a:t>
            </a:r>
            <a:r>
              <a:rPr lang="en-US" sz="1800" dirty="0"/>
              <a:t>future WRC-19 agenda item </a:t>
            </a:r>
            <a:r>
              <a:rPr lang="en-US" sz="1800" dirty="0" smtClean="0"/>
              <a:t>above 6GHz</a:t>
            </a:r>
            <a:endParaRPr lang="en-US" sz="1800" dirty="0"/>
          </a:p>
          <a:p>
            <a:pPr marL="800100" lvl="1" indent="-342900">
              <a:buFont typeface="Arial" panose="020B0604020202020204" pitchFamily="34" charset="0"/>
              <a:buChar char="•"/>
            </a:pPr>
            <a:r>
              <a:rPr lang="en-US" sz="1800" dirty="0" smtClean="0"/>
              <a:t>Wi-Fi in 5G and 60GHz </a:t>
            </a:r>
            <a:endParaRPr lang="en-US" sz="1800" dirty="0"/>
          </a:p>
          <a:p>
            <a:pPr marL="342900" indent="-342900">
              <a:buFont typeface="+mj-lt"/>
              <a:buAutoNum type="arabicPeriod"/>
            </a:pPr>
            <a:endParaRPr lang="en-US" sz="1800" dirty="0"/>
          </a:p>
          <a:p>
            <a:pPr marL="342900" indent="-342900">
              <a:buFont typeface="+mj-lt"/>
              <a:buAutoNum type="arabicPeriod"/>
            </a:pPr>
            <a:r>
              <a:rPr lang="en-US" sz="1800" dirty="0" smtClean="0"/>
              <a:t>Conclusions and points for discussion</a:t>
            </a:r>
            <a:endParaRPr lang="en-US" sz="1800" dirty="0"/>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CONTENT </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4349847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1FCDB8-521D-4DD7-B8FE-CECB2F5BE9C9}" type="slidenum">
              <a:rPr lang="en-GB" altLang="en-US" smtClean="0"/>
              <a:pPr/>
              <a:t>191</a:t>
            </a:fld>
            <a:endParaRPr lang="en-GB" altLang="en-US" dirty="0"/>
          </a:p>
        </p:txBody>
      </p:sp>
      <p:sp>
        <p:nvSpPr>
          <p:cNvPr id="2" name="Title 1"/>
          <p:cNvSpPr>
            <a:spLocks noGrp="1"/>
          </p:cNvSpPr>
          <p:nvPr>
            <p:ph type="title" idx="4294967295"/>
          </p:nvPr>
        </p:nvSpPr>
        <p:spPr>
          <a:xfrm>
            <a:off x="533400" y="533400"/>
            <a:ext cx="7772400" cy="1066800"/>
          </a:xfrm>
        </p:spPr>
        <p:txBody>
          <a:bodyPr/>
          <a:lstStyle/>
          <a:p>
            <a:r>
              <a:rPr lang="en-GB" sz="2400" dirty="0" smtClean="0"/>
              <a:t>5G use cases: evolution of current and new use cases – Wireless access to more intelligent infrastructure</a:t>
            </a:r>
            <a:endParaRPr lang="en-GB" sz="2400" dirty="0"/>
          </a:p>
        </p:txBody>
      </p:sp>
      <p:pic>
        <p:nvPicPr>
          <p:cNvPr id="225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67" y="1516061"/>
            <a:ext cx="7261867" cy="442753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C90044"/>
                </a:solidFill>
                <a:prstDash val="solid"/>
                <a:miter lim="800000"/>
                <a:headEnd type="none" w="med" len="med"/>
                <a:tailEnd type="none" w="lg" len="med"/>
              </a14:hiddenLine>
            </a:ext>
          </a:extLst>
        </p:spPr>
      </p:pic>
      <p:sp>
        <p:nvSpPr>
          <p:cNvPr id="4" name="TextBox 3"/>
          <p:cNvSpPr txBox="1"/>
          <p:nvPr/>
        </p:nvSpPr>
        <p:spPr>
          <a:xfrm>
            <a:off x="872067" y="6019800"/>
            <a:ext cx="4135812" cy="307777"/>
          </a:xfrm>
          <a:prstGeom prst="rect">
            <a:avLst/>
          </a:prstGeom>
          <a:noFill/>
        </p:spPr>
        <p:txBody>
          <a:bodyPr wrap="none" rtlCol="0">
            <a:spAutoFit/>
          </a:bodyPr>
          <a:lstStyle/>
          <a:p>
            <a:r>
              <a:rPr lang="en-GB" dirty="0" smtClean="0"/>
              <a:t>Source: NGMN 5G white paper, executive version</a:t>
            </a:r>
            <a:endParaRPr lang="en-GB" dirty="0"/>
          </a:p>
        </p:txBody>
      </p:sp>
      <p:sp>
        <p:nvSpPr>
          <p:cNvPr id="6" name="Rectangle 5"/>
          <p:cNvSpPr/>
          <p:nvPr/>
        </p:nvSpPr>
        <p:spPr>
          <a:xfrm>
            <a:off x="1768294" y="147965"/>
            <a:ext cx="5426075" cy="307777"/>
          </a:xfrm>
          <a:prstGeom prst="rect">
            <a:avLst/>
          </a:prstGeom>
        </p:spPr>
        <p:txBody>
          <a:bodyPr wrap="square">
            <a:spAutoFit/>
          </a:bodyPr>
          <a:lstStyle/>
          <a:p>
            <a:r>
              <a:rPr lang="en-US" dirty="0" smtClean="0">
                <a:solidFill>
                  <a:schemeClr val="bg1"/>
                </a:solidFill>
              </a:rPr>
              <a:t>(4) </a:t>
            </a:r>
            <a:r>
              <a:rPr lang="en-US" dirty="0">
                <a:solidFill>
                  <a:schemeClr val="bg1"/>
                </a:solidFill>
              </a:rPr>
              <a:t>Wi-Fi, 5G and above 6GHz </a:t>
            </a:r>
            <a:r>
              <a:rPr lang="en-US" dirty="0" smtClean="0">
                <a:solidFill>
                  <a:schemeClr val="bg1"/>
                </a:solidFill>
              </a:rPr>
              <a:t>use</a:t>
            </a:r>
            <a:endParaRPr lang="en-US"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35/49 of 18-16-0016 by Andy Gowans (OFCOM)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3269079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1FCDB8-521D-4DD7-B8FE-CECB2F5BE9C9}" type="slidenum">
              <a:rPr lang="en-GB" altLang="en-US" smtClean="0"/>
              <a:pPr/>
              <a:t>192</a:t>
            </a:fld>
            <a:endParaRPr lang="en-GB" altLang="en-US" dirty="0"/>
          </a:p>
        </p:txBody>
      </p:sp>
      <p:sp>
        <p:nvSpPr>
          <p:cNvPr id="2" name="Title 1"/>
          <p:cNvSpPr>
            <a:spLocks noGrp="1"/>
          </p:cNvSpPr>
          <p:nvPr>
            <p:ph type="title" idx="4294967295"/>
          </p:nvPr>
        </p:nvSpPr>
        <p:spPr>
          <a:xfrm>
            <a:off x="457200" y="533400"/>
            <a:ext cx="7772400" cy="1066800"/>
          </a:xfrm>
        </p:spPr>
        <p:txBody>
          <a:bodyPr/>
          <a:lstStyle/>
          <a:p>
            <a:r>
              <a:rPr lang="en-GB" sz="2800" dirty="0" smtClean="0"/>
              <a:t>Wireless 5G technology: evolution of current standards and integration with new technologies</a:t>
            </a:r>
            <a:endParaRPr lang="en-GB" sz="2800" dirty="0"/>
          </a:p>
        </p:txBody>
      </p:sp>
      <p:grpSp>
        <p:nvGrpSpPr>
          <p:cNvPr id="12" name="Group 11"/>
          <p:cNvGrpSpPr/>
          <p:nvPr/>
        </p:nvGrpSpPr>
        <p:grpSpPr>
          <a:xfrm>
            <a:off x="534375" y="1600200"/>
            <a:ext cx="7771425" cy="4317472"/>
            <a:chOff x="491066" y="2061771"/>
            <a:chExt cx="7771425" cy="4317472"/>
          </a:xfrm>
        </p:grpSpPr>
        <p:sp>
          <p:nvSpPr>
            <p:cNvPr id="23" name="Rectangle 22"/>
            <p:cNvSpPr/>
            <p:nvPr/>
          </p:nvSpPr>
          <p:spPr bwMode="auto">
            <a:xfrm>
              <a:off x="491066" y="6059232"/>
              <a:ext cx="7771425" cy="3200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4" name="Pentagon 3"/>
            <p:cNvSpPr/>
            <p:nvPr/>
          </p:nvSpPr>
          <p:spPr bwMode="auto">
            <a:xfrm>
              <a:off x="1268712" y="2308575"/>
              <a:ext cx="6688589" cy="318924"/>
            </a:xfrm>
            <a:prstGeom prst="homePlate">
              <a:avLst/>
            </a:prstGeom>
            <a:solidFill>
              <a:srgbClr val="F6A70A"/>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charset="0"/>
                  <a:cs typeface="Arial" charset="0"/>
                </a:rPr>
                <a:t>Wi-Fi</a:t>
              </a:r>
            </a:p>
          </p:txBody>
        </p:sp>
        <p:sp>
          <p:nvSpPr>
            <p:cNvPr id="5" name="Pentagon 4"/>
            <p:cNvSpPr>
              <a:spLocks/>
            </p:cNvSpPr>
            <p:nvPr/>
          </p:nvSpPr>
          <p:spPr bwMode="auto">
            <a:xfrm>
              <a:off x="2916629" y="3090607"/>
              <a:ext cx="5040672" cy="324000"/>
            </a:xfrm>
            <a:prstGeom prst="homePlate">
              <a:avLst>
                <a:gd name="adj" fmla="val 54323"/>
              </a:avLst>
            </a:prstGeom>
            <a:solidFill>
              <a:srgbClr val="00206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6" name="Pentagon 5"/>
            <p:cNvSpPr/>
            <p:nvPr/>
          </p:nvSpPr>
          <p:spPr bwMode="auto">
            <a:xfrm>
              <a:off x="4011912" y="4439694"/>
              <a:ext cx="3945389" cy="324000"/>
            </a:xfrm>
            <a:prstGeom prst="homePlate">
              <a:avLst/>
            </a:prstGeom>
            <a:solidFill>
              <a:srgbClr val="00B0F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7" name="Pentagon 6"/>
            <p:cNvSpPr/>
            <p:nvPr/>
          </p:nvSpPr>
          <p:spPr bwMode="auto">
            <a:xfrm>
              <a:off x="4808904" y="5064477"/>
              <a:ext cx="3148397" cy="324000"/>
            </a:xfrm>
            <a:prstGeom prst="homePlate">
              <a:avLst/>
            </a:prstGeom>
            <a:solidFill>
              <a:srgbClr val="00ABBD"/>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8" name="Pentagon 7"/>
            <p:cNvSpPr/>
            <p:nvPr/>
          </p:nvSpPr>
          <p:spPr bwMode="auto">
            <a:xfrm>
              <a:off x="5315779" y="3790023"/>
              <a:ext cx="2641522" cy="324000"/>
            </a:xfrm>
            <a:prstGeom prst="homePlate">
              <a:avLst/>
            </a:prstGeom>
            <a:solidFill>
              <a:srgbClr val="0070C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15" name="TextBox 14"/>
            <p:cNvSpPr txBox="1"/>
            <p:nvPr/>
          </p:nvSpPr>
          <p:spPr>
            <a:xfrm>
              <a:off x="1051153" y="6071466"/>
              <a:ext cx="582211" cy="307777"/>
            </a:xfrm>
            <a:prstGeom prst="rect">
              <a:avLst/>
            </a:prstGeom>
            <a:noFill/>
          </p:spPr>
          <p:txBody>
            <a:bodyPr wrap="none" rtlCol="0">
              <a:spAutoFit/>
            </a:bodyPr>
            <a:lstStyle/>
            <a:p>
              <a:r>
                <a:rPr lang="en-GB" dirty="0" smtClean="0"/>
                <a:t>2000</a:t>
              </a:r>
              <a:endParaRPr lang="en-GB" dirty="0"/>
            </a:p>
          </p:txBody>
        </p:sp>
        <p:sp>
          <p:nvSpPr>
            <p:cNvPr id="16" name="TextBox 15"/>
            <p:cNvSpPr txBox="1"/>
            <p:nvPr/>
          </p:nvSpPr>
          <p:spPr>
            <a:xfrm>
              <a:off x="2604495" y="6071466"/>
              <a:ext cx="582211" cy="307777"/>
            </a:xfrm>
            <a:prstGeom prst="rect">
              <a:avLst/>
            </a:prstGeom>
            <a:noFill/>
          </p:spPr>
          <p:txBody>
            <a:bodyPr wrap="none" rtlCol="0">
              <a:spAutoFit/>
            </a:bodyPr>
            <a:lstStyle/>
            <a:p>
              <a:r>
                <a:rPr lang="en-GB" dirty="0" smtClean="0"/>
                <a:t>2010</a:t>
              </a:r>
              <a:endParaRPr lang="en-GB" dirty="0"/>
            </a:p>
          </p:txBody>
        </p:sp>
        <p:sp>
          <p:nvSpPr>
            <p:cNvPr id="17" name="TextBox 16"/>
            <p:cNvSpPr txBox="1"/>
            <p:nvPr/>
          </p:nvSpPr>
          <p:spPr>
            <a:xfrm>
              <a:off x="4512671" y="6059232"/>
              <a:ext cx="582211" cy="307777"/>
            </a:xfrm>
            <a:prstGeom prst="rect">
              <a:avLst/>
            </a:prstGeom>
            <a:noFill/>
          </p:spPr>
          <p:txBody>
            <a:bodyPr wrap="none" rtlCol="0">
              <a:spAutoFit/>
            </a:bodyPr>
            <a:lstStyle/>
            <a:p>
              <a:r>
                <a:rPr lang="en-GB" dirty="0" smtClean="0"/>
                <a:t>2020</a:t>
              </a:r>
              <a:endParaRPr lang="en-GB" dirty="0"/>
            </a:p>
          </p:txBody>
        </p:sp>
        <p:sp>
          <p:nvSpPr>
            <p:cNvPr id="18" name="TextBox 17"/>
            <p:cNvSpPr txBox="1"/>
            <p:nvPr/>
          </p:nvSpPr>
          <p:spPr>
            <a:xfrm>
              <a:off x="6500306" y="6071466"/>
              <a:ext cx="582211" cy="307777"/>
            </a:xfrm>
            <a:prstGeom prst="rect">
              <a:avLst/>
            </a:prstGeom>
            <a:noFill/>
          </p:spPr>
          <p:txBody>
            <a:bodyPr wrap="none" rtlCol="0">
              <a:spAutoFit/>
            </a:bodyPr>
            <a:lstStyle/>
            <a:p>
              <a:r>
                <a:rPr lang="en-GB" dirty="0" smtClean="0"/>
                <a:t>2030</a:t>
              </a:r>
              <a:endParaRPr lang="en-GB" dirty="0"/>
            </a:p>
          </p:txBody>
        </p:sp>
        <p:sp>
          <p:nvSpPr>
            <p:cNvPr id="24" name="TextBox 23"/>
            <p:cNvSpPr txBox="1"/>
            <p:nvPr/>
          </p:nvSpPr>
          <p:spPr>
            <a:xfrm>
              <a:off x="2916628" y="3067941"/>
              <a:ext cx="4860647" cy="338554"/>
            </a:xfrm>
            <a:prstGeom prst="rect">
              <a:avLst/>
            </a:prstGeom>
            <a:noFill/>
          </p:spPr>
          <p:txBody>
            <a:bodyPr wrap="square" rtlCol="0">
              <a:spAutoFit/>
            </a:bodyPr>
            <a:lstStyle/>
            <a:p>
              <a:pPr algn="r"/>
              <a:r>
                <a:rPr lang="en-GB" sz="1600" dirty="0" smtClean="0">
                  <a:solidFill>
                    <a:schemeClr val="bg1"/>
                  </a:solidFill>
                </a:rPr>
                <a:t>4G</a:t>
              </a:r>
              <a:endParaRPr lang="en-GB" sz="1600" dirty="0">
                <a:solidFill>
                  <a:schemeClr val="bg1"/>
                </a:solidFill>
              </a:endParaRPr>
            </a:p>
          </p:txBody>
        </p:sp>
        <p:sp>
          <p:nvSpPr>
            <p:cNvPr id="25" name="TextBox 24"/>
            <p:cNvSpPr txBox="1"/>
            <p:nvPr/>
          </p:nvSpPr>
          <p:spPr>
            <a:xfrm>
              <a:off x="5293834" y="3767357"/>
              <a:ext cx="2483441" cy="338554"/>
            </a:xfrm>
            <a:prstGeom prst="rect">
              <a:avLst/>
            </a:prstGeom>
            <a:noFill/>
          </p:spPr>
          <p:txBody>
            <a:bodyPr wrap="square" rtlCol="0">
              <a:spAutoFit/>
            </a:bodyPr>
            <a:lstStyle/>
            <a:p>
              <a:pPr algn="r"/>
              <a:r>
                <a:rPr lang="en-GB" sz="1600" dirty="0" smtClean="0">
                  <a:solidFill>
                    <a:schemeClr val="bg1"/>
                  </a:solidFill>
                </a:rPr>
                <a:t>mm-Wave</a:t>
              </a:r>
              <a:endParaRPr lang="en-GB" sz="1600" dirty="0">
                <a:solidFill>
                  <a:schemeClr val="bg1"/>
                </a:solidFill>
              </a:endParaRPr>
            </a:p>
          </p:txBody>
        </p:sp>
        <p:sp>
          <p:nvSpPr>
            <p:cNvPr id="26" name="TextBox 25"/>
            <p:cNvSpPr txBox="1"/>
            <p:nvPr/>
          </p:nvSpPr>
          <p:spPr>
            <a:xfrm>
              <a:off x="4011911" y="4417028"/>
              <a:ext cx="3765365" cy="338554"/>
            </a:xfrm>
            <a:prstGeom prst="rect">
              <a:avLst/>
            </a:prstGeom>
            <a:noFill/>
          </p:spPr>
          <p:txBody>
            <a:bodyPr wrap="square" rtlCol="0">
              <a:spAutoFit/>
            </a:bodyPr>
            <a:lstStyle/>
            <a:p>
              <a:pPr algn="r"/>
              <a:r>
                <a:rPr lang="en-GB" sz="1600" dirty="0" smtClean="0">
                  <a:solidFill>
                    <a:schemeClr val="bg1"/>
                  </a:solidFill>
                </a:rPr>
                <a:t>Low-cost wide area M2M</a:t>
              </a:r>
              <a:endParaRPr lang="en-GB" sz="1600" dirty="0">
                <a:solidFill>
                  <a:schemeClr val="bg1"/>
                </a:solidFill>
              </a:endParaRPr>
            </a:p>
          </p:txBody>
        </p:sp>
        <p:sp>
          <p:nvSpPr>
            <p:cNvPr id="35" name="Rounded Rectangle 34"/>
            <p:cNvSpPr/>
            <p:nvPr/>
          </p:nvSpPr>
          <p:spPr bwMode="auto">
            <a:xfrm>
              <a:off x="4477516" y="2061771"/>
              <a:ext cx="1084616" cy="3780504"/>
            </a:xfrm>
            <a:prstGeom prst="roundRect">
              <a:avLst/>
            </a:prstGeom>
            <a:solidFill>
              <a:srgbClr val="FF3300">
                <a:alpha val="78000"/>
              </a:srgbClr>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33" name="TextBox 32"/>
            <p:cNvSpPr txBox="1"/>
            <p:nvPr/>
          </p:nvSpPr>
          <p:spPr>
            <a:xfrm>
              <a:off x="4687842" y="3551626"/>
              <a:ext cx="663964" cy="523220"/>
            </a:xfrm>
            <a:prstGeom prst="rect">
              <a:avLst/>
            </a:prstGeom>
            <a:noFill/>
          </p:spPr>
          <p:txBody>
            <a:bodyPr wrap="none" rtlCol="0">
              <a:spAutoFit/>
            </a:bodyPr>
            <a:lstStyle/>
            <a:p>
              <a:r>
                <a:rPr lang="en-GB" sz="2800" dirty="0" smtClean="0">
                  <a:solidFill>
                    <a:schemeClr val="bg1"/>
                  </a:solidFill>
                </a:rPr>
                <a:t>5G</a:t>
              </a:r>
              <a:endParaRPr lang="en-GB" sz="2800" dirty="0">
                <a:solidFill>
                  <a:schemeClr val="bg1"/>
                </a:solidFill>
              </a:endParaRPr>
            </a:p>
          </p:txBody>
        </p:sp>
      </p:grpSp>
      <p:sp>
        <p:nvSpPr>
          <p:cNvPr id="27" name="TextBox 26"/>
          <p:cNvSpPr txBox="1"/>
          <p:nvPr/>
        </p:nvSpPr>
        <p:spPr>
          <a:xfrm>
            <a:off x="5331986" y="4572000"/>
            <a:ext cx="3354814" cy="338554"/>
          </a:xfrm>
          <a:prstGeom prst="rect">
            <a:avLst/>
          </a:prstGeom>
          <a:noFill/>
        </p:spPr>
        <p:txBody>
          <a:bodyPr wrap="square" rtlCol="0">
            <a:spAutoFit/>
          </a:bodyPr>
          <a:lstStyle/>
          <a:p>
            <a:r>
              <a:rPr lang="en-GB" sz="1600" dirty="0" smtClean="0">
                <a:solidFill>
                  <a:schemeClr val="bg1"/>
                </a:solidFill>
              </a:rPr>
              <a:t>Low-latency ultra-rel. M2M</a:t>
            </a:r>
            <a:endParaRPr lang="en-GB" sz="1600" dirty="0">
              <a:solidFill>
                <a:schemeClr val="bg1"/>
              </a:solidFill>
            </a:endParaRPr>
          </a:p>
        </p:txBody>
      </p:sp>
      <p:sp>
        <p:nvSpPr>
          <p:cNvPr id="21" name="Rectangle 20"/>
          <p:cNvSpPr/>
          <p:nvPr/>
        </p:nvSpPr>
        <p:spPr>
          <a:xfrm>
            <a:off x="1768294" y="147965"/>
            <a:ext cx="5426075" cy="307777"/>
          </a:xfrm>
          <a:prstGeom prst="rect">
            <a:avLst/>
          </a:prstGeom>
        </p:spPr>
        <p:txBody>
          <a:bodyPr wrap="square">
            <a:spAutoFit/>
          </a:bodyPr>
          <a:lstStyle/>
          <a:p>
            <a:r>
              <a:rPr lang="en-US" dirty="0" smtClean="0">
                <a:solidFill>
                  <a:schemeClr val="bg1"/>
                </a:solidFill>
              </a:rPr>
              <a:t>(4) </a:t>
            </a:r>
            <a:r>
              <a:rPr lang="en-US" dirty="0">
                <a:solidFill>
                  <a:schemeClr val="bg1"/>
                </a:solidFill>
              </a:rPr>
              <a:t>Wi-Fi, 5G and above 6GHz </a:t>
            </a:r>
            <a:r>
              <a:rPr lang="en-US" dirty="0" smtClean="0">
                <a:solidFill>
                  <a:schemeClr val="bg1"/>
                </a:solidFill>
              </a:rPr>
              <a:t>use</a:t>
            </a:r>
            <a:endParaRPr lang="en-US" dirty="0">
              <a:solidFill>
                <a:schemeClr val="bg1"/>
              </a:solidFill>
            </a:endParaRPr>
          </a:p>
        </p:txBody>
      </p:sp>
      <p:sp>
        <p:nvSpPr>
          <p:cNvPr id="11" name="Footer Placeholder 10"/>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36/49 of 18-16-0016 by Andy Gowans (OFCOM)</a:t>
            </a:r>
          </a:p>
        </p:txBody>
      </p:sp>
      <p:sp>
        <p:nvSpPr>
          <p:cNvPr id="2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54144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1FCDB8-521D-4DD7-B8FE-CECB2F5BE9C9}" type="slidenum">
              <a:rPr lang="en-GB" altLang="en-US" smtClean="0"/>
              <a:pPr/>
              <a:t>193</a:t>
            </a:fld>
            <a:endParaRPr lang="en-GB" altLang="en-US"/>
          </a:p>
        </p:txBody>
      </p:sp>
      <p:sp>
        <p:nvSpPr>
          <p:cNvPr id="19" name="Title 1"/>
          <p:cNvSpPr>
            <a:spLocks noGrp="1"/>
          </p:cNvSpPr>
          <p:nvPr>
            <p:ph type="title" idx="4294967295"/>
          </p:nvPr>
        </p:nvSpPr>
        <p:spPr>
          <a:xfrm>
            <a:off x="0" y="685800"/>
            <a:ext cx="7772400" cy="1066800"/>
          </a:xfrm>
        </p:spPr>
        <p:txBody>
          <a:bodyPr/>
          <a:lstStyle/>
          <a:p>
            <a:r>
              <a:rPr lang="en-GB" dirty="0"/>
              <a:t>Impact of emerging technologies on spectrum</a:t>
            </a:r>
          </a:p>
        </p:txBody>
      </p:sp>
      <p:graphicFrame>
        <p:nvGraphicFramePr>
          <p:cNvPr id="4" name="Table 3"/>
          <p:cNvGraphicFramePr>
            <a:graphicFrameLocks noGrp="1"/>
          </p:cNvGraphicFramePr>
          <p:nvPr>
            <p:extLst/>
          </p:nvPr>
        </p:nvGraphicFramePr>
        <p:xfrm>
          <a:off x="583545" y="1698659"/>
          <a:ext cx="7878880" cy="4815838"/>
        </p:xfrm>
        <a:graphic>
          <a:graphicData uri="http://schemas.openxmlformats.org/drawingml/2006/table">
            <a:tbl>
              <a:tblPr firstRow="1" bandRow="1">
                <a:effectLst/>
                <a:tableStyleId>{FABFCF23-3B69-468F-B69F-88F6DE6A72F2}</a:tableStyleId>
              </a:tblPr>
              <a:tblGrid>
                <a:gridCol w="429223"/>
                <a:gridCol w="458621"/>
                <a:gridCol w="3333824"/>
                <a:gridCol w="3657212"/>
              </a:tblGrid>
              <a:tr h="362851">
                <a:tc rowSpan="4">
                  <a:txBody>
                    <a:bodyPr/>
                    <a:lstStyle/>
                    <a:p>
                      <a:pPr algn="ctr"/>
                      <a:r>
                        <a:rPr lang="en-GB" b="1" dirty="0" smtClean="0"/>
                        <a:t>Technology</a:t>
                      </a:r>
                      <a:endParaRPr lang="en-GB"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algn="ctr"/>
                      <a:r>
                        <a:rPr lang="en-GB" dirty="0" smtClean="0"/>
                        <a:t>Spectrum</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851">
                <a:tc vMerge="1">
                  <a:txBody>
                    <a:bodyPr/>
                    <a:lstStyle/>
                    <a:p>
                      <a:pPr algn="ctr"/>
                      <a:endParaRPr lang="en-GB"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it-IT" sz="1800" b="1" dirty="0" smtClean="0">
                          <a:solidFill>
                            <a:schemeClr val="bg1"/>
                          </a:solidFill>
                        </a:rPr>
                        <a:t>Incremental</a:t>
                      </a:r>
                      <a:endParaRPr lang="en-GB"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C9C5"/>
                    </a:solidFill>
                  </a:tcPr>
                </a:tc>
                <a:tc>
                  <a:txBody>
                    <a:bodyPr/>
                    <a:lstStyle/>
                    <a:p>
                      <a:pPr algn="ctr"/>
                      <a:r>
                        <a:rPr kumimoji="0" lang="it-IT" sz="1800" b="1" i="0" u="none" strike="noStrike" kern="1200" cap="none" spc="0" normalizeH="0" baseline="0" noProof="0" dirty="0" smtClean="0">
                          <a:ln>
                            <a:noFill/>
                          </a:ln>
                          <a:solidFill>
                            <a:schemeClr val="bg1"/>
                          </a:solidFill>
                          <a:effectLst/>
                          <a:uLnTx/>
                          <a:uFillTx/>
                          <a:latin typeface="Arial" charset="0"/>
                          <a:ea typeface="+mn-ea"/>
                          <a:cs typeface="Arial" charset="0"/>
                        </a:rPr>
                        <a:t>Disruptive</a:t>
                      </a:r>
                      <a:endParaRPr lang="en-GB"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C9C5"/>
                    </a:solidFill>
                  </a:tcPr>
                </a:tc>
              </a:tr>
              <a:tr h="1995682">
                <a:tc vMerge="1">
                  <a:txBody>
                    <a:bodyPr/>
                    <a:lstStyle/>
                    <a:p>
                      <a:pPr algn="ctr"/>
                      <a:endParaRPr lang="en-GB"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b="1" dirty="0" smtClean="0">
                          <a:solidFill>
                            <a:schemeClr val="bg1"/>
                          </a:solidFill>
                        </a:rPr>
                        <a:t>Evolutioanry</a:t>
                      </a:r>
                      <a:endParaRPr lang="en-GB" b="1" dirty="0">
                        <a:solidFill>
                          <a:schemeClr val="bg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C9C5"/>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072638">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it-IT" sz="1800" b="1" i="0" u="none" strike="noStrike" kern="1200" cap="none" spc="0" normalizeH="0" baseline="0" noProof="0" dirty="0" smtClean="0">
                          <a:ln>
                            <a:noFill/>
                          </a:ln>
                          <a:solidFill>
                            <a:schemeClr val="bg1"/>
                          </a:solidFill>
                          <a:effectLst/>
                          <a:uLnTx/>
                          <a:uFillTx/>
                          <a:latin typeface="Arial" charset="0"/>
                          <a:ea typeface="+mn-ea"/>
                          <a:cs typeface="Arial" charset="0"/>
                        </a:rPr>
                        <a:t>Radical</a:t>
                      </a:r>
                      <a:endParaRPr lang="en-GB" b="1" dirty="0">
                        <a:solidFill>
                          <a:schemeClr val="bg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C9C5"/>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5" name="TextBox 4"/>
          <p:cNvSpPr txBox="1"/>
          <p:nvPr/>
        </p:nvSpPr>
        <p:spPr>
          <a:xfrm>
            <a:off x="7011851" y="2733785"/>
            <a:ext cx="1000562" cy="522377"/>
          </a:xfrm>
          <a:prstGeom prst="wedgeRectCallout">
            <a:avLst>
              <a:gd name="adj1" fmla="val -15668"/>
              <a:gd name="adj2" fmla="val 124190"/>
            </a:avLst>
          </a:prstGeom>
          <a:solidFill>
            <a:srgbClr val="FF6600"/>
          </a:solidFill>
        </p:spPr>
        <p:txBody>
          <a:bodyPr wrap="none" lIns="0" tIns="0" rIns="0" bIns="0" rtlCol="0" anchor="ctr">
            <a:noAutofit/>
          </a:bodyPr>
          <a:lstStyle>
            <a:defPPr>
              <a:defRPr lang="en-GB"/>
            </a:defPPr>
            <a:lvl1pPr marL="0" indent="0">
              <a:buFont typeface="Arial" pitchFamily="34" charset="0"/>
              <a:buNone/>
              <a:defRPr sz="1800" b="1">
                <a:solidFill>
                  <a:schemeClr val="bg1"/>
                </a:solidFill>
                <a:latin typeface="Vodafone Rg" pitchFamily="34" charset="0"/>
              </a:defRPr>
            </a:lvl1pPr>
          </a:lstStyle>
          <a:p>
            <a:pPr algn="ctr" fontAlgn="base">
              <a:spcBef>
                <a:spcPct val="0"/>
              </a:spcBef>
              <a:spcAft>
                <a:spcPct val="0"/>
              </a:spcAft>
            </a:pPr>
            <a:r>
              <a:rPr lang="en-GB" dirty="0">
                <a:solidFill>
                  <a:srgbClr val="FFFFFF"/>
                </a:solidFill>
              </a:rPr>
              <a:t>LAA</a:t>
            </a:r>
          </a:p>
        </p:txBody>
      </p:sp>
      <p:sp>
        <p:nvSpPr>
          <p:cNvPr id="6" name="Oval 5"/>
          <p:cNvSpPr/>
          <p:nvPr/>
        </p:nvSpPr>
        <p:spPr bwMode="auto">
          <a:xfrm>
            <a:off x="7296132" y="3701320"/>
            <a:ext cx="216000" cy="216000"/>
          </a:xfrm>
          <a:prstGeom prst="ellipse">
            <a:avLst/>
          </a:prstGeom>
          <a:solidFill>
            <a:srgbClr val="C00000"/>
          </a:solidFill>
          <a:ln w="19050" cap="flat" cmpd="sng" algn="ctr">
            <a:noFill/>
            <a:prstDash val="solid"/>
            <a:round/>
            <a:headEnd type="none" w="med" len="med"/>
            <a:tailEnd type="triangle" w="lg" len="med"/>
          </a:ln>
          <a:effectLst/>
          <a:extLst/>
        </p:spPr>
        <p:txBody>
          <a:bodyPr vert="horz" wrap="none" lIns="36000" tIns="36000" rIns="36000" bIns="36000" numCol="1" rtlCol="0" anchor="t" anchorCtr="0" compatLnSpc="1">
            <a:prstTxWarp prst="textNoShape">
              <a:avLst/>
            </a:prstTxWarp>
            <a:spAutoFit/>
          </a:bodyPr>
          <a:lstStyle/>
          <a:p>
            <a:pPr fontAlgn="base">
              <a:spcBef>
                <a:spcPct val="0"/>
              </a:spcBef>
              <a:spcAft>
                <a:spcPct val="0"/>
              </a:spcAft>
            </a:pPr>
            <a:endParaRPr lang="en-GB" sz="1400" smtClean="0">
              <a:solidFill>
                <a:srgbClr val="642566"/>
              </a:solidFill>
            </a:endParaRPr>
          </a:p>
        </p:txBody>
      </p:sp>
      <p:sp>
        <p:nvSpPr>
          <p:cNvPr id="7" name="TextBox 6"/>
          <p:cNvSpPr txBox="1"/>
          <p:nvPr/>
        </p:nvSpPr>
        <p:spPr>
          <a:xfrm>
            <a:off x="7283496" y="4890300"/>
            <a:ext cx="1041511" cy="875113"/>
          </a:xfrm>
          <a:prstGeom prst="wedgeRectCallout">
            <a:avLst>
              <a:gd name="adj1" fmla="val 31583"/>
              <a:gd name="adj2" fmla="val 87453"/>
            </a:avLst>
          </a:prstGeom>
          <a:solidFill>
            <a:srgbClr val="FF6600"/>
          </a:solidFill>
        </p:spPr>
        <p:txBody>
          <a:bodyPr wrap="none" lIns="0" tIns="0" rIns="0" bIns="0" rtlCol="0" anchor="ctr">
            <a:noAutofit/>
          </a:bodyPr>
          <a:lstStyle>
            <a:defPPr>
              <a:defRPr lang="en-GB"/>
            </a:defPPr>
            <a:lvl1pPr marL="0" indent="0">
              <a:buFont typeface="Arial" pitchFamily="34" charset="0"/>
              <a:buNone/>
              <a:defRPr sz="1800" b="1">
                <a:solidFill>
                  <a:schemeClr val="bg1"/>
                </a:solidFill>
                <a:latin typeface="Vodafone Rg" pitchFamily="34" charset="0"/>
              </a:defRPr>
            </a:lvl1pPr>
          </a:lstStyle>
          <a:p>
            <a:pPr algn="ctr" fontAlgn="base">
              <a:spcBef>
                <a:spcPct val="0"/>
              </a:spcBef>
              <a:spcAft>
                <a:spcPct val="0"/>
              </a:spcAft>
            </a:pPr>
            <a:r>
              <a:rPr lang="en-GB" dirty="0">
                <a:solidFill>
                  <a:srgbClr val="FFFFFF"/>
                </a:solidFill>
              </a:rPr>
              <a:t>MMW</a:t>
            </a:r>
          </a:p>
          <a:p>
            <a:pPr algn="ctr" fontAlgn="base">
              <a:spcBef>
                <a:spcPct val="0"/>
              </a:spcBef>
              <a:spcAft>
                <a:spcPct val="0"/>
              </a:spcAft>
            </a:pPr>
            <a:r>
              <a:rPr lang="en-GB" dirty="0">
                <a:solidFill>
                  <a:srgbClr val="FFFFFF"/>
                </a:solidFill>
              </a:rPr>
              <a:t>access</a:t>
            </a:r>
          </a:p>
        </p:txBody>
      </p:sp>
      <p:sp>
        <p:nvSpPr>
          <p:cNvPr id="8" name="Oval 7"/>
          <p:cNvSpPr/>
          <p:nvPr/>
        </p:nvSpPr>
        <p:spPr bwMode="auto">
          <a:xfrm>
            <a:off x="8054246" y="6170222"/>
            <a:ext cx="216000" cy="216000"/>
          </a:xfrm>
          <a:prstGeom prst="ellipse">
            <a:avLst/>
          </a:prstGeom>
          <a:solidFill>
            <a:srgbClr val="C00000"/>
          </a:solidFill>
          <a:ln w="19050" cap="flat" cmpd="sng" algn="ctr">
            <a:noFill/>
            <a:prstDash val="solid"/>
            <a:round/>
            <a:headEnd type="none" w="med" len="med"/>
            <a:tailEnd type="triangle" w="lg" len="med"/>
          </a:ln>
          <a:effectLst/>
          <a:extLst/>
        </p:spPr>
        <p:txBody>
          <a:bodyPr vert="horz" wrap="none" lIns="36000" tIns="36000" rIns="36000" bIns="36000" numCol="1" rtlCol="0" anchor="t" anchorCtr="0" compatLnSpc="1">
            <a:prstTxWarp prst="textNoShape">
              <a:avLst/>
            </a:prstTxWarp>
            <a:spAutoFit/>
          </a:bodyPr>
          <a:lstStyle/>
          <a:p>
            <a:pPr fontAlgn="base">
              <a:spcBef>
                <a:spcPct val="0"/>
              </a:spcBef>
              <a:spcAft>
                <a:spcPct val="0"/>
              </a:spcAft>
            </a:pPr>
            <a:endParaRPr lang="en-GB" sz="1400" smtClean="0">
              <a:solidFill>
                <a:srgbClr val="642566"/>
              </a:solidFill>
            </a:endParaRPr>
          </a:p>
        </p:txBody>
      </p:sp>
      <p:sp>
        <p:nvSpPr>
          <p:cNvPr id="9" name="TextBox 8"/>
          <p:cNvSpPr txBox="1"/>
          <p:nvPr/>
        </p:nvSpPr>
        <p:spPr>
          <a:xfrm>
            <a:off x="5432212" y="4631118"/>
            <a:ext cx="1579600" cy="918948"/>
          </a:xfrm>
          <a:prstGeom prst="wedgeRectCallout">
            <a:avLst>
              <a:gd name="adj1" fmla="val -37948"/>
              <a:gd name="adj2" fmla="val 81601"/>
            </a:avLst>
          </a:prstGeom>
          <a:solidFill>
            <a:srgbClr val="FF6600"/>
          </a:solidFill>
        </p:spPr>
        <p:txBody>
          <a:bodyPr wrap="none" lIns="0" tIns="0" rIns="0" bIns="0" rtlCol="0" anchor="ctr">
            <a:noAutofit/>
          </a:bodyPr>
          <a:lstStyle/>
          <a:p>
            <a:pPr algn="ctr" fontAlgn="base">
              <a:spcBef>
                <a:spcPct val="0"/>
              </a:spcBef>
              <a:spcAft>
                <a:spcPct val="0"/>
              </a:spcAft>
              <a:buFont typeface="Arial" pitchFamily="34" charset="0"/>
              <a:buNone/>
            </a:pPr>
            <a:r>
              <a:rPr lang="en-GB" b="1" dirty="0" smtClean="0">
                <a:solidFill>
                  <a:srgbClr val="FFFFFF"/>
                </a:solidFill>
                <a:latin typeface="Vodafone Rg" pitchFamily="34" charset="0"/>
              </a:rPr>
              <a:t>Low-latency/</a:t>
            </a:r>
          </a:p>
          <a:p>
            <a:pPr algn="ctr" fontAlgn="base">
              <a:spcBef>
                <a:spcPct val="0"/>
              </a:spcBef>
              <a:spcAft>
                <a:spcPct val="0"/>
              </a:spcAft>
              <a:buFont typeface="Arial" pitchFamily="34" charset="0"/>
              <a:buNone/>
            </a:pPr>
            <a:r>
              <a:rPr lang="en-GB" b="1" dirty="0" smtClean="0">
                <a:solidFill>
                  <a:srgbClr val="FFFFFF"/>
                </a:solidFill>
                <a:latin typeface="Vodafone Rg" pitchFamily="34" charset="0"/>
              </a:rPr>
              <a:t>high-reliability</a:t>
            </a:r>
          </a:p>
          <a:p>
            <a:pPr algn="ctr" fontAlgn="base">
              <a:spcBef>
                <a:spcPct val="0"/>
              </a:spcBef>
              <a:spcAft>
                <a:spcPct val="0"/>
              </a:spcAft>
              <a:buFont typeface="Arial" pitchFamily="34" charset="0"/>
              <a:buNone/>
            </a:pPr>
            <a:r>
              <a:rPr lang="en-GB" b="1" dirty="0" smtClean="0">
                <a:solidFill>
                  <a:srgbClr val="FFFFFF"/>
                </a:solidFill>
                <a:latin typeface="Vodafone Rg" pitchFamily="34" charset="0"/>
              </a:rPr>
              <a:t>M2M</a:t>
            </a:r>
          </a:p>
        </p:txBody>
      </p:sp>
      <p:sp>
        <p:nvSpPr>
          <p:cNvPr id="10" name="Oval 9"/>
          <p:cNvSpPr/>
          <p:nvPr/>
        </p:nvSpPr>
        <p:spPr bwMode="auto">
          <a:xfrm>
            <a:off x="5502214" y="5890359"/>
            <a:ext cx="216000" cy="216000"/>
          </a:xfrm>
          <a:prstGeom prst="ellipse">
            <a:avLst/>
          </a:prstGeom>
          <a:solidFill>
            <a:srgbClr val="C00000"/>
          </a:solidFill>
          <a:ln w="19050" cap="flat" cmpd="sng" algn="ctr">
            <a:noFill/>
            <a:prstDash val="solid"/>
            <a:round/>
            <a:headEnd type="none" w="med" len="med"/>
            <a:tailEnd type="triangle" w="lg" len="med"/>
          </a:ln>
          <a:effectLst/>
          <a:extLst/>
        </p:spPr>
        <p:txBody>
          <a:bodyPr vert="horz" wrap="none" lIns="36000" tIns="36000" rIns="36000" bIns="36000" numCol="1" rtlCol="0" anchor="t" anchorCtr="0" compatLnSpc="1">
            <a:prstTxWarp prst="textNoShape">
              <a:avLst/>
            </a:prstTxWarp>
            <a:spAutoFit/>
          </a:bodyPr>
          <a:lstStyle/>
          <a:p>
            <a:pPr fontAlgn="base">
              <a:spcBef>
                <a:spcPct val="0"/>
              </a:spcBef>
              <a:spcAft>
                <a:spcPct val="0"/>
              </a:spcAft>
            </a:pPr>
            <a:endParaRPr lang="en-GB" sz="1400" smtClean="0">
              <a:solidFill>
                <a:srgbClr val="642566"/>
              </a:solidFill>
            </a:endParaRPr>
          </a:p>
        </p:txBody>
      </p:sp>
      <p:sp>
        <p:nvSpPr>
          <p:cNvPr id="11" name="TextBox 10"/>
          <p:cNvSpPr txBox="1"/>
          <p:nvPr/>
        </p:nvSpPr>
        <p:spPr>
          <a:xfrm>
            <a:off x="4201151" y="3306509"/>
            <a:ext cx="1777833" cy="726655"/>
          </a:xfrm>
          <a:prstGeom prst="wedgeRectCallout">
            <a:avLst>
              <a:gd name="adj1" fmla="val -26206"/>
              <a:gd name="adj2" fmla="val 101940"/>
            </a:avLst>
          </a:prstGeom>
          <a:solidFill>
            <a:srgbClr val="9270AC"/>
          </a:solidFill>
        </p:spPr>
        <p:txBody>
          <a:bodyPr wrap="none" lIns="0" tIns="0" rIns="0" bIns="0" rtlCol="0" anchor="ctr">
            <a:noAutofit/>
          </a:bodyPr>
          <a:lstStyle>
            <a:defPPr>
              <a:defRPr lang="en-GB"/>
            </a:defPPr>
            <a:lvl1pPr marL="0" indent="0" algn="ctr">
              <a:buFont typeface="Arial" pitchFamily="34" charset="0"/>
              <a:buNone/>
              <a:defRPr sz="1800" b="1">
                <a:solidFill>
                  <a:schemeClr val="bg1"/>
                </a:solidFill>
                <a:latin typeface="Vodafone Rg" pitchFamily="34" charset="0"/>
              </a:defRPr>
            </a:lvl1pPr>
          </a:lstStyle>
          <a:p>
            <a:pPr fontAlgn="base">
              <a:spcBef>
                <a:spcPct val="0"/>
              </a:spcBef>
              <a:spcAft>
                <a:spcPct val="0"/>
              </a:spcAft>
            </a:pPr>
            <a:r>
              <a:rPr lang="en-GB" dirty="0">
                <a:solidFill>
                  <a:srgbClr val="FFFFFF"/>
                </a:solidFill>
              </a:rPr>
              <a:t>Full duplex</a:t>
            </a:r>
          </a:p>
          <a:p>
            <a:pPr fontAlgn="base">
              <a:spcBef>
                <a:spcPct val="0"/>
              </a:spcBef>
              <a:spcAft>
                <a:spcPct val="0"/>
              </a:spcAft>
            </a:pPr>
            <a:r>
              <a:rPr lang="en-GB" dirty="0">
                <a:solidFill>
                  <a:srgbClr val="FFFFFF"/>
                </a:solidFill>
              </a:rPr>
              <a:t> access</a:t>
            </a:r>
          </a:p>
        </p:txBody>
      </p:sp>
      <p:sp>
        <p:nvSpPr>
          <p:cNvPr id="12" name="Oval 11"/>
          <p:cNvSpPr/>
          <p:nvPr/>
        </p:nvSpPr>
        <p:spPr bwMode="auto">
          <a:xfrm>
            <a:off x="4522985" y="4391399"/>
            <a:ext cx="216000" cy="216000"/>
          </a:xfrm>
          <a:prstGeom prst="ellipse">
            <a:avLst/>
          </a:prstGeom>
          <a:solidFill>
            <a:srgbClr val="7DC9C5"/>
          </a:solidFill>
          <a:ln w="19050" cap="flat" cmpd="sng" algn="ctr">
            <a:noFill/>
            <a:prstDash val="solid"/>
            <a:round/>
            <a:headEnd type="none" w="med" len="med"/>
            <a:tailEnd type="triangle" w="lg" len="med"/>
          </a:ln>
          <a:effectLst/>
          <a:extLst/>
        </p:spPr>
        <p:txBody>
          <a:bodyPr vert="horz" wrap="none" lIns="36000" tIns="36000" rIns="36000" bIns="36000" numCol="1" rtlCol="0" anchor="t" anchorCtr="0" compatLnSpc="1">
            <a:prstTxWarp prst="textNoShape">
              <a:avLst/>
            </a:prstTxWarp>
            <a:spAutoFit/>
          </a:bodyPr>
          <a:lstStyle/>
          <a:p>
            <a:pPr fontAlgn="base">
              <a:spcBef>
                <a:spcPct val="0"/>
              </a:spcBef>
              <a:spcAft>
                <a:spcPct val="0"/>
              </a:spcAft>
            </a:pPr>
            <a:endParaRPr lang="en-GB" sz="1400" smtClean="0">
              <a:solidFill>
                <a:srgbClr val="642566"/>
              </a:solidFill>
            </a:endParaRPr>
          </a:p>
        </p:txBody>
      </p:sp>
      <p:sp>
        <p:nvSpPr>
          <p:cNvPr id="13" name="TextBox 12"/>
          <p:cNvSpPr txBox="1"/>
          <p:nvPr/>
        </p:nvSpPr>
        <p:spPr>
          <a:xfrm>
            <a:off x="3102686" y="5550066"/>
            <a:ext cx="1465303" cy="849725"/>
          </a:xfrm>
          <a:prstGeom prst="wedgeRectCallout">
            <a:avLst>
              <a:gd name="adj1" fmla="val 76205"/>
              <a:gd name="adj2" fmla="val -104294"/>
            </a:avLst>
          </a:prstGeom>
          <a:solidFill>
            <a:srgbClr val="FF6600"/>
          </a:solidFill>
        </p:spPr>
        <p:txBody>
          <a:bodyPr wrap="none" lIns="0" tIns="0" rIns="0" bIns="0" rtlCol="0" anchor="ctr">
            <a:noAutofit/>
          </a:bodyPr>
          <a:lstStyle>
            <a:defPPr>
              <a:defRPr lang="en-GB"/>
            </a:defPPr>
            <a:lvl1pPr marL="0" indent="0" algn="ctr">
              <a:buFont typeface="Arial" pitchFamily="34" charset="0"/>
              <a:buNone/>
              <a:defRPr sz="1800" b="1">
                <a:solidFill>
                  <a:schemeClr val="bg1"/>
                </a:solidFill>
                <a:latin typeface="Vodafone Rg" pitchFamily="34" charset="0"/>
              </a:defRPr>
            </a:lvl1pPr>
          </a:lstStyle>
          <a:p>
            <a:pPr fontAlgn="base">
              <a:spcBef>
                <a:spcPct val="0"/>
              </a:spcBef>
              <a:spcAft>
                <a:spcPct val="0"/>
              </a:spcAft>
            </a:pPr>
            <a:r>
              <a:rPr lang="en-GB" dirty="0">
                <a:solidFill>
                  <a:srgbClr val="FFFFFF"/>
                </a:solidFill>
              </a:rPr>
              <a:t>Low-cost, </a:t>
            </a:r>
          </a:p>
          <a:p>
            <a:pPr fontAlgn="base">
              <a:spcBef>
                <a:spcPct val="0"/>
              </a:spcBef>
              <a:spcAft>
                <a:spcPct val="0"/>
              </a:spcAft>
            </a:pPr>
            <a:r>
              <a:rPr lang="en-GB" dirty="0">
                <a:solidFill>
                  <a:srgbClr val="FFFFFF"/>
                </a:solidFill>
              </a:rPr>
              <a:t>high volume </a:t>
            </a:r>
          </a:p>
          <a:p>
            <a:pPr fontAlgn="base">
              <a:spcBef>
                <a:spcPct val="0"/>
              </a:spcBef>
              <a:spcAft>
                <a:spcPct val="0"/>
              </a:spcAft>
            </a:pPr>
            <a:r>
              <a:rPr lang="en-GB" dirty="0">
                <a:solidFill>
                  <a:srgbClr val="FFFFFF"/>
                </a:solidFill>
              </a:rPr>
              <a:t>M2M</a:t>
            </a:r>
          </a:p>
        </p:txBody>
      </p:sp>
      <p:sp>
        <p:nvSpPr>
          <p:cNvPr id="14" name="Oval 13"/>
          <p:cNvSpPr/>
          <p:nvPr/>
        </p:nvSpPr>
        <p:spPr bwMode="auto">
          <a:xfrm>
            <a:off x="5007905" y="4982592"/>
            <a:ext cx="216000" cy="216000"/>
          </a:xfrm>
          <a:prstGeom prst="ellipse">
            <a:avLst/>
          </a:prstGeom>
          <a:solidFill>
            <a:srgbClr val="C00000"/>
          </a:solidFill>
          <a:ln w="19050" cap="flat" cmpd="sng" algn="ctr">
            <a:noFill/>
            <a:prstDash val="solid"/>
            <a:round/>
            <a:headEnd type="none" w="med" len="med"/>
            <a:tailEnd type="triangle" w="lg" len="med"/>
          </a:ln>
          <a:effectLst/>
          <a:extLst/>
        </p:spPr>
        <p:txBody>
          <a:bodyPr vert="horz" wrap="none" lIns="36000" tIns="36000" rIns="36000" bIns="36000" numCol="1" rtlCol="0" anchor="t" anchorCtr="0" compatLnSpc="1">
            <a:prstTxWarp prst="textNoShape">
              <a:avLst/>
            </a:prstTxWarp>
            <a:spAutoFit/>
          </a:bodyPr>
          <a:lstStyle/>
          <a:p>
            <a:pPr fontAlgn="base">
              <a:spcBef>
                <a:spcPct val="0"/>
              </a:spcBef>
              <a:spcAft>
                <a:spcPct val="0"/>
              </a:spcAft>
            </a:pPr>
            <a:endParaRPr lang="en-GB" sz="1400" smtClean="0">
              <a:solidFill>
                <a:srgbClr val="642566"/>
              </a:solidFill>
            </a:endParaRPr>
          </a:p>
        </p:txBody>
      </p:sp>
      <p:sp>
        <p:nvSpPr>
          <p:cNvPr id="15" name="TextBox 14"/>
          <p:cNvSpPr txBox="1"/>
          <p:nvPr/>
        </p:nvSpPr>
        <p:spPr>
          <a:xfrm>
            <a:off x="3755637" y="2366388"/>
            <a:ext cx="1265534" cy="779951"/>
          </a:xfrm>
          <a:prstGeom prst="wedgeRectCallout">
            <a:avLst>
              <a:gd name="adj1" fmla="val -71518"/>
              <a:gd name="adj2" fmla="val 31004"/>
            </a:avLst>
          </a:prstGeom>
          <a:solidFill>
            <a:srgbClr val="9270AC"/>
          </a:solidFill>
        </p:spPr>
        <p:txBody>
          <a:bodyPr wrap="none" lIns="0" tIns="0" rIns="0" bIns="0" rtlCol="0" anchor="ctr">
            <a:noAutofit/>
          </a:bodyPr>
          <a:lstStyle>
            <a:defPPr>
              <a:defRPr lang="en-GB"/>
            </a:defPPr>
            <a:lvl1pPr marL="0" indent="0" algn="ctr">
              <a:buFont typeface="Arial" pitchFamily="34" charset="0"/>
              <a:buNone/>
              <a:defRPr sz="1800" b="1">
                <a:solidFill>
                  <a:schemeClr val="bg1"/>
                </a:solidFill>
                <a:latin typeface="Vodafone Rg" pitchFamily="34" charset="0"/>
              </a:defRPr>
            </a:lvl1pPr>
          </a:lstStyle>
          <a:p>
            <a:pPr fontAlgn="base">
              <a:spcBef>
                <a:spcPct val="0"/>
              </a:spcBef>
              <a:spcAft>
                <a:spcPct val="0"/>
              </a:spcAft>
            </a:pPr>
            <a:r>
              <a:rPr lang="en-GB" dirty="0">
                <a:solidFill>
                  <a:srgbClr val="FFFFFF"/>
                </a:solidFill>
              </a:rPr>
              <a:t>new </a:t>
            </a:r>
          </a:p>
          <a:p>
            <a:pPr fontAlgn="base">
              <a:spcBef>
                <a:spcPct val="0"/>
              </a:spcBef>
              <a:spcAft>
                <a:spcPct val="0"/>
              </a:spcAft>
            </a:pPr>
            <a:r>
              <a:rPr lang="en-GB" dirty="0">
                <a:solidFill>
                  <a:srgbClr val="FFFFFF"/>
                </a:solidFill>
              </a:rPr>
              <a:t>waveforms</a:t>
            </a:r>
          </a:p>
        </p:txBody>
      </p:sp>
      <p:sp>
        <p:nvSpPr>
          <p:cNvPr id="16" name="Oval 15"/>
          <p:cNvSpPr/>
          <p:nvPr/>
        </p:nvSpPr>
        <p:spPr bwMode="auto">
          <a:xfrm>
            <a:off x="3256155" y="2901810"/>
            <a:ext cx="216000" cy="216000"/>
          </a:xfrm>
          <a:prstGeom prst="ellipse">
            <a:avLst/>
          </a:prstGeom>
          <a:solidFill>
            <a:srgbClr val="7DC9C5"/>
          </a:solidFill>
          <a:ln w="19050" cap="flat" cmpd="sng" algn="ctr">
            <a:noFill/>
            <a:prstDash val="solid"/>
            <a:round/>
            <a:headEnd type="none" w="med" len="med"/>
            <a:tailEnd type="triangle" w="lg" len="med"/>
          </a:ln>
          <a:effectLst/>
          <a:extLst/>
        </p:spPr>
        <p:txBody>
          <a:bodyPr vert="horz" wrap="none" lIns="36000" tIns="36000" rIns="36000" bIns="36000" numCol="1" rtlCol="0" anchor="t" anchorCtr="0" compatLnSpc="1">
            <a:prstTxWarp prst="textNoShape">
              <a:avLst/>
            </a:prstTxWarp>
            <a:spAutoFit/>
          </a:bodyPr>
          <a:lstStyle/>
          <a:p>
            <a:pPr fontAlgn="base">
              <a:spcBef>
                <a:spcPct val="0"/>
              </a:spcBef>
              <a:spcAft>
                <a:spcPct val="0"/>
              </a:spcAft>
            </a:pPr>
            <a:endParaRPr lang="en-GB" sz="1400" smtClean="0">
              <a:solidFill>
                <a:srgbClr val="642566"/>
              </a:solidFill>
            </a:endParaRPr>
          </a:p>
        </p:txBody>
      </p:sp>
      <p:sp>
        <p:nvSpPr>
          <p:cNvPr id="17" name="TextBox 16"/>
          <p:cNvSpPr txBox="1"/>
          <p:nvPr/>
        </p:nvSpPr>
        <p:spPr>
          <a:xfrm>
            <a:off x="2011511" y="3628273"/>
            <a:ext cx="1238553" cy="973225"/>
          </a:xfrm>
          <a:prstGeom prst="wedgeRectCallout">
            <a:avLst>
              <a:gd name="adj1" fmla="val -19657"/>
              <a:gd name="adj2" fmla="val -90354"/>
            </a:avLst>
          </a:prstGeom>
          <a:solidFill>
            <a:srgbClr val="9270AC"/>
          </a:solidFill>
        </p:spPr>
        <p:txBody>
          <a:bodyPr wrap="none" lIns="0" tIns="0" rIns="0" bIns="0" rtlCol="0" anchor="ctr">
            <a:noAutofit/>
          </a:bodyPr>
          <a:lstStyle/>
          <a:p>
            <a:pPr algn="ctr" fontAlgn="base">
              <a:spcBef>
                <a:spcPct val="0"/>
              </a:spcBef>
              <a:spcAft>
                <a:spcPct val="0"/>
              </a:spcAft>
              <a:buFont typeface="Arial" pitchFamily="34" charset="0"/>
              <a:buNone/>
            </a:pPr>
            <a:r>
              <a:rPr lang="en-GB" b="1" dirty="0" smtClean="0">
                <a:solidFill>
                  <a:srgbClr val="FFFFFF"/>
                </a:solidFill>
                <a:latin typeface="Vodafone Rg" pitchFamily="34" charset="0"/>
              </a:rPr>
              <a:t>Massive</a:t>
            </a:r>
          </a:p>
          <a:p>
            <a:pPr algn="ctr" fontAlgn="base">
              <a:spcBef>
                <a:spcPct val="0"/>
              </a:spcBef>
              <a:spcAft>
                <a:spcPct val="0"/>
              </a:spcAft>
              <a:buFont typeface="Arial" pitchFamily="34" charset="0"/>
              <a:buNone/>
            </a:pPr>
            <a:r>
              <a:rPr lang="en-GB" b="1" dirty="0" smtClean="0">
                <a:solidFill>
                  <a:srgbClr val="FFFFFF"/>
                </a:solidFill>
                <a:latin typeface="Vodafone Rg" pitchFamily="34" charset="0"/>
              </a:rPr>
              <a:t>MIMO</a:t>
            </a:r>
          </a:p>
          <a:p>
            <a:pPr algn="ctr" fontAlgn="base">
              <a:spcBef>
                <a:spcPct val="0"/>
              </a:spcBef>
              <a:spcAft>
                <a:spcPct val="0"/>
              </a:spcAft>
              <a:buFont typeface="Arial" pitchFamily="34" charset="0"/>
              <a:buNone/>
            </a:pPr>
            <a:r>
              <a:rPr lang="en-GB" b="1" dirty="0" smtClean="0">
                <a:solidFill>
                  <a:srgbClr val="FFFFFF"/>
                </a:solidFill>
                <a:latin typeface="Vodafone Rg" pitchFamily="34" charset="0"/>
              </a:rPr>
              <a:t> (&lt;6GHz)</a:t>
            </a:r>
          </a:p>
        </p:txBody>
      </p:sp>
      <p:sp>
        <p:nvSpPr>
          <p:cNvPr id="18" name="Oval 17"/>
          <p:cNvSpPr/>
          <p:nvPr/>
        </p:nvSpPr>
        <p:spPr bwMode="auto">
          <a:xfrm>
            <a:off x="2263446" y="2994974"/>
            <a:ext cx="216000" cy="216000"/>
          </a:xfrm>
          <a:prstGeom prst="ellipse">
            <a:avLst/>
          </a:prstGeom>
          <a:solidFill>
            <a:srgbClr val="7DC9C5"/>
          </a:solidFill>
          <a:ln w="19050" cap="flat" cmpd="sng" algn="ctr">
            <a:noFill/>
            <a:prstDash val="solid"/>
            <a:round/>
            <a:headEnd type="none" w="med" len="med"/>
            <a:tailEnd type="triangle" w="lg" len="med"/>
          </a:ln>
          <a:effectLst/>
          <a:extLst/>
        </p:spPr>
        <p:txBody>
          <a:bodyPr vert="horz" wrap="none" lIns="36000" tIns="36000" rIns="36000" bIns="36000" numCol="1" rtlCol="0" anchor="t" anchorCtr="0" compatLnSpc="1">
            <a:prstTxWarp prst="textNoShape">
              <a:avLst/>
            </a:prstTxWarp>
            <a:spAutoFit/>
          </a:bodyPr>
          <a:lstStyle/>
          <a:p>
            <a:pPr fontAlgn="base">
              <a:spcBef>
                <a:spcPct val="0"/>
              </a:spcBef>
              <a:spcAft>
                <a:spcPct val="0"/>
              </a:spcAft>
            </a:pPr>
            <a:endParaRPr lang="en-GB" sz="1400" smtClean="0">
              <a:solidFill>
                <a:srgbClr val="642566"/>
              </a:solidFill>
            </a:endParaRPr>
          </a:p>
        </p:txBody>
      </p:sp>
      <p:sp>
        <p:nvSpPr>
          <p:cNvPr id="21" name="Footer Placeholder 20"/>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37/49 of 18-16-0016 by Andy Gowans (OFCOM)</a:t>
            </a:r>
          </a:p>
        </p:txBody>
      </p:sp>
      <p:sp>
        <p:nvSpPr>
          <p:cNvPr id="22"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0120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61096E-4F69-4D6E-97E1-CC7B4AFB5CB3}" type="slidenum">
              <a:rPr lang="en-GB" altLang="en-US" smtClean="0"/>
              <a:pPr/>
              <a:t>194</a:t>
            </a:fld>
            <a:endParaRPr lang="en-GB" altLang="en-US"/>
          </a:p>
        </p:txBody>
      </p:sp>
      <p:sp>
        <p:nvSpPr>
          <p:cNvPr id="2" name="Title 1"/>
          <p:cNvSpPr>
            <a:spLocks noGrp="1"/>
          </p:cNvSpPr>
          <p:nvPr>
            <p:ph type="title" idx="4294967295"/>
          </p:nvPr>
        </p:nvSpPr>
        <p:spPr>
          <a:xfrm>
            <a:off x="0" y="685800"/>
            <a:ext cx="7772400" cy="1066800"/>
          </a:xfrm>
        </p:spPr>
        <p:txBody>
          <a:bodyPr/>
          <a:lstStyle/>
          <a:p>
            <a:r>
              <a:rPr lang="en-GB" dirty="0" smtClean="0"/>
              <a:t>Mm-Wave: technical assessment</a:t>
            </a:r>
            <a:endParaRPr lang="en-GB" dirty="0"/>
          </a:p>
        </p:txBody>
      </p:sp>
      <p:cxnSp>
        <p:nvCxnSpPr>
          <p:cNvPr id="6" name="Straight Connector 5"/>
          <p:cNvCxnSpPr/>
          <p:nvPr/>
        </p:nvCxnSpPr>
        <p:spPr bwMode="auto">
          <a:xfrm>
            <a:off x="4315102" y="1748530"/>
            <a:ext cx="4230564" cy="0"/>
          </a:xfrm>
          <a:prstGeom prst="line">
            <a:avLst/>
          </a:prstGeom>
          <a:solidFill>
            <a:schemeClr val="bg1"/>
          </a:solidFill>
          <a:ln w="53975" cap="flat" cmpd="sng" algn="ctr">
            <a:solidFill>
              <a:srgbClr val="C90044"/>
            </a:solidFill>
            <a:prstDash val="solid"/>
            <a:round/>
            <a:headEnd type="triangl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3955054" y="1915210"/>
            <a:ext cx="774571" cy="369332"/>
          </a:xfrm>
          <a:prstGeom prst="rect">
            <a:avLst/>
          </a:prstGeom>
          <a:noFill/>
        </p:spPr>
        <p:txBody>
          <a:bodyPr wrap="none" rtlCol="0">
            <a:spAutoFit/>
          </a:bodyPr>
          <a:lstStyle/>
          <a:p>
            <a:r>
              <a:rPr lang="en-GB" sz="1800" b="1" dirty="0" smtClean="0"/>
              <a:t>6GHz</a:t>
            </a:r>
            <a:endParaRPr lang="en-GB" sz="1800" b="1" dirty="0"/>
          </a:p>
        </p:txBody>
      </p:sp>
      <p:sp>
        <p:nvSpPr>
          <p:cNvPr id="7" name="TextBox 6"/>
          <p:cNvSpPr txBox="1"/>
          <p:nvPr/>
        </p:nvSpPr>
        <p:spPr>
          <a:xfrm>
            <a:off x="7915582" y="1930847"/>
            <a:ext cx="1031051" cy="369332"/>
          </a:xfrm>
          <a:prstGeom prst="rect">
            <a:avLst/>
          </a:prstGeom>
          <a:noFill/>
        </p:spPr>
        <p:txBody>
          <a:bodyPr wrap="none" rtlCol="0">
            <a:spAutoFit/>
          </a:bodyPr>
          <a:lstStyle/>
          <a:p>
            <a:r>
              <a:rPr lang="en-GB" sz="1800" b="1" dirty="0" smtClean="0"/>
              <a:t>100GHz</a:t>
            </a:r>
            <a:endParaRPr lang="en-GB" sz="1800" b="1" dirty="0"/>
          </a:p>
        </p:txBody>
      </p:sp>
      <p:graphicFrame>
        <p:nvGraphicFramePr>
          <p:cNvPr id="8" name="Table 7"/>
          <p:cNvGraphicFramePr>
            <a:graphicFrameLocks noGrp="1"/>
          </p:cNvGraphicFramePr>
          <p:nvPr>
            <p:extLst/>
          </p:nvPr>
        </p:nvGraphicFramePr>
        <p:xfrm>
          <a:off x="286720" y="2438868"/>
          <a:ext cx="8281104" cy="3337560"/>
        </p:xfrm>
        <a:graphic>
          <a:graphicData uri="http://schemas.openxmlformats.org/drawingml/2006/table">
            <a:tbl>
              <a:tblPr firstRow="1" bandRow="1">
                <a:tableStyleId>{0505E3EF-67EA-436B-97B2-0124C06EBD24}</a:tableStyleId>
              </a:tblPr>
              <a:tblGrid>
                <a:gridCol w="4050540"/>
                <a:gridCol w="4230564"/>
              </a:tblGrid>
              <a:tr h="370840">
                <a:tc>
                  <a:txBody>
                    <a:bodyPr/>
                    <a:lstStyle/>
                    <a:p>
                      <a:r>
                        <a:rPr lang="en-GB" b="0" dirty="0" smtClean="0"/>
                        <a:t>Propagation loss (downlink)</a:t>
                      </a:r>
                      <a:endParaRPr lang="en-GB" b="0" dirty="0"/>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Propagation loss (uplink)</a:t>
                      </a:r>
                      <a:endParaRPr lang="en-GB" b="1" dirty="0" smtClean="0"/>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Prop. loss (non-</a:t>
                      </a:r>
                      <a:r>
                        <a:rPr lang="en-GB" dirty="0" err="1" smtClean="0"/>
                        <a:t>precoded</a:t>
                      </a:r>
                      <a:r>
                        <a:rPr lang="en-GB" baseline="0" dirty="0" smtClean="0"/>
                        <a:t> channels</a:t>
                      </a:r>
                      <a:r>
                        <a:rPr lang="en-GB" dirty="0" smtClean="0"/>
                        <a:t>)</a:t>
                      </a:r>
                      <a:endParaRPr lang="en-GB" b="1" dirty="0" smtClean="0"/>
                    </a:p>
                  </a:txBody>
                  <a:tcPr/>
                </a:tc>
                <a:tc>
                  <a:txBody>
                    <a:bodyPr/>
                    <a:lstStyle/>
                    <a:p>
                      <a:endParaRPr lang="en-GB" dirty="0"/>
                    </a:p>
                  </a:txBody>
                  <a:tcPr/>
                </a:tc>
              </a:tr>
              <a:tr h="370840">
                <a:tc>
                  <a:txBody>
                    <a:bodyPr/>
                    <a:lstStyle/>
                    <a:p>
                      <a:r>
                        <a:rPr lang="en-GB" dirty="0" smtClean="0"/>
                        <a:t>Rain</a:t>
                      </a:r>
                      <a:r>
                        <a:rPr lang="en-GB" baseline="0" dirty="0" smtClean="0"/>
                        <a:t> attenuation</a:t>
                      </a:r>
                      <a:endParaRPr lang="en-GB" b="1" dirty="0"/>
                    </a:p>
                  </a:txBody>
                  <a:tcPr/>
                </a:tc>
                <a:tc>
                  <a:txBody>
                    <a:bodyPr/>
                    <a:lstStyle/>
                    <a:p>
                      <a:endParaRPr lang="en-GB"/>
                    </a:p>
                  </a:txBody>
                  <a:tcPr/>
                </a:tc>
              </a:tr>
              <a:tr h="370840">
                <a:tc>
                  <a:txBody>
                    <a:bodyPr/>
                    <a:lstStyle/>
                    <a:p>
                      <a:r>
                        <a:rPr lang="en-GB" dirty="0" smtClean="0"/>
                        <a:t>Object blockage</a:t>
                      </a:r>
                      <a:endParaRPr lang="en-GB" b="1" dirty="0"/>
                    </a:p>
                  </a:txBody>
                  <a:tcPr/>
                </a:tc>
                <a:tc>
                  <a:txBody>
                    <a:bodyPr/>
                    <a:lstStyle/>
                    <a:p>
                      <a:endParaRPr lang="en-GB"/>
                    </a:p>
                  </a:txBody>
                  <a:tcPr/>
                </a:tc>
              </a:tr>
              <a:tr h="370840">
                <a:tc>
                  <a:txBody>
                    <a:bodyPr/>
                    <a:lstStyle/>
                    <a:p>
                      <a:r>
                        <a:rPr lang="en-GB" dirty="0" smtClean="0"/>
                        <a:t>Interference</a:t>
                      </a:r>
                      <a:endParaRPr lang="en-GB" b="1" dirty="0"/>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Sharing</a:t>
                      </a:r>
                      <a:r>
                        <a:rPr lang="en-GB" baseline="0" dirty="0" smtClean="0"/>
                        <a:t> possibilities (</a:t>
                      </a:r>
                      <a:r>
                        <a:rPr lang="en-GB" baseline="0" dirty="0" err="1" smtClean="0"/>
                        <a:t>beamwidth</a:t>
                      </a:r>
                      <a:r>
                        <a:rPr lang="en-GB" baseline="0" dirty="0" smtClean="0"/>
                        <a:t>)</a:t>
                      </a:r>
                      <a:endParaRPr lang="en-GB" b="1" dirty="0" smtClean="0"/>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Beamforming</a:t>
                      </a:r>
                      <a:endParaRPr lang="en-GB" b="1" dirty="0" smtClean="0"/>
                    </a:p>
                  </a:txBody>
                  <a:tcPr/>
                </a:tc>
                <a:tc>
                  <a:txBody>
                    <a:bodyPr/>
                    <a:lstStyle/>
                    <a:p>
                      <a:endParaRPr lang="en-GB" dirty="0"/>
                    </a:p>
                  </a:txBody>
                  <a:tcPr/>
                </a:tc>
              </a:tr>
              <a:tr h="370840">
                <a:tc>
                  <a:txBody>
                    <a:bodyPr/>
                    <a:lstStyle/>
                    <a:p>
                      <a:r>
                        <a:rPr lang="en-GB" dirty="0" smtClean="0"/>
                        <a:t>Channel</a:t>
                      </a:r>
                      <a:r>
                        <a:rPr lang="en-GB" baseline="0" dirty="0" smtClean="0"/>
                        <a:t> estimation</a:t>
                      </a:r>
                      <a:endParaRPr lang="en-GB" b="1" dirty="0"/>
                    </a:p>
                  </a:txBody>
                  <a:tcPr/>
                </a:tc>
                <a:tc>
                  <a:txBody>
                    <a:bodyPr/>
                    <a:lstStyle/>
                    <a:p>
                      <a:endParaRPr lang="en-GB" dirty="0"/>
                    </a:p>
                  </a:txBody>
                  <a:tcPr/>
                </a:tc>
              </a:tr>
            </a:tbl>
          </a:graphicData>
        </a:graphic>
      </p:graphicFrame>
      <p:sp>
        <p:nvSpPr>
          <p:cNvPr id="5" name="Rectangle 4"/>
          <p:cNvSpPr/>
          <p:nvPr/>
        </p:nvSpPr>
        <p:spPr bwMode="auto">
          <a:xfrm>
            <a:off x="4360780" y="2536803"/>
            <a:ext cx="4139207" cy="216000"/>
          </a:xfrm>
          <a:prstGeom prst="rect">
            <a:avLst/>
          </a:prstGeom>
          <a:gradFill flip="none" rotWithShape="1">
            <a:gsLst>
              <a:gs pos="0">
                <a:srgbClr val="FFC000"/>
              </a:gs>
              <a:gs pos="100000">
                <a:srgbClr val="00B05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4360779" y="2905203"/>
            <a:ext cx="4139207" cy="216000"/>
          </a:xfrm>
          <a:prstGeom prst="rect">
            <a:avLst/>
          </a:prstGeom>
          <a:gradFill flip="none" rotWithShape="1">
            <a:gsLst>
              <a:gs pos="0">
                <a:srgbClr val="FFC000"/>
              </a:gs>
              <a:gs pos="100000">
                <a:srgbClr val="FF000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4355176" y="3273603"/>
            <a:ext cx="4139207" cy="216000"/>
          </a:xfrm>
          <a:prstGeom prst="rect">
            <a:avLst/>
          </a:prstGeom>
          <a:gradFill flip="none" rotWithShape="1">
            <a:gsLst>
              <a:gs pos="0">
                <a:srgbClr val="FFC000"/>
              </a:gs>
              <a:gs pos="100000">
                <a:srgbClr val="FF000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4406459" y="5499276"/>
            <a:ext cx="4139207" cy="216000"/>
          </a:xfrm>
          <a:prstGeom prst="rect">
            <a:avLst/>
          </a:prstGeom>
          <a:gradFill flip="none" rotWithShape="1">
            <a:gsLst>
              <a:gs pos="0">
                <a:srgbClr val="00B050"/>
              </a:gs>
              <a:gs pos="100000">
                <a:srgbClr val="FF000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4406459" y="5139228"/>
            <a:ext cx="4139207" cy="216000"/>
          </a:xfrm>
          <a:prstGeom prst="rect">
            <a:avLst/>
          </a:prstGeom>
          <a:gradFill flip="none" rotWithShape="1">
            <a:gsLst>
              <a:gs pos="0">
                <a:srgbClr val="00B050"/>
              </a:gs>
              <a:gs pos="100000">
                <a:srgbClr val="FFC00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4380512" y="4329120"/>
            <a:ext cx="4139207" cy="216000"/>
          </a:xfrm>
          <a:prstGeom prst="rect">
            <a:avLst/>
          </a:prstGeom>
          <a:gradFill flip="none" rotWithShape="1">
            <a:gsLst>
              <a:gs pos="0">
                <a:srgbClr val="FF0000"/>
              </a:gs>
              <a:gs pos="100000">
                <a:srgbClr val="00B05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4387691" y="4689168"/>
            <a:ext cx="4139207" cy="216000"/>
          </a:xfrm>
          <a:prstGeom prst="rect">
            <a:avLst/>
          </a:prstGeom>
          <a:gradFill flip="none" rotWithShape="1">
            <a:gsLst>
              <a:gs pos="0">
                <a:srgbClr val="FF0000"/>
              </a:gs>
              <a:gs pos="100000">
                <a:srgbClr val="00B05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pic>
        <p:nvPicPr>
          <p:cNvPr id="1026" name="Picture 2" descr="http://www.mondoudinese.it/wp-content/uploads/2014/11/semafor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0286" y="818652"/>
            <a:ext cx="1109314" cy="7779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4387692" y="3609024"/>
            <a:ext cx="4139207" cy="216000"/>
          </a:xfrm>
          <a:prstGeom prst="rect">
            <a:avLst/>
          </a:prstGeom>
          <a:gradFill flip="none" rotWithShape="1">
            <a:gsLst>
              <a:gs pos="0">
                <a:srgbClr val="00B050"/>
              </a:gs>
              <a:gs pos="100000">
                <a:srgbClr val="FFC00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4380512" y="3969072"/>
            <a:ext cx="4139207" cy="216000"/>
          </a:xfrm>
          <a:prstGeom prst="rect">
            <a:avLst/>
          </a:prstGeom>
          <a:gradFill flip="none" rotWithShape="1">
            <a:gsLst>
              <a:gs pos="0">
                <a:srgbClr val="FFC000"/>
              </a:gs>
              <a:gs pos="100000">
                <a:srgbClr val="FF0000"/>
              </a:gs>
            </a:gsLst>
            <a:lin ang="0" scaled="1"/>
            <a:tileRect/>
          </a:gra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19" name="TextBox 18"/>
          <p:cNvSpPr txBox="1"/>
          <p:nvPr/>
        </p:nvSpPr>
        <p:spPr>
          <a:xfrm>
            <a:off x="6633303" y="1930847"/>
            <a:ext cx="902811" cy="369332"/>
          </a:xfrm>
          <a:prstGeom prst="rect">
            <a:avLst/>
          </a:prstGeom>
          <a:noFill/>
        </p:spPr>
        <p:txBody>
          <a:bodyPr wrap="none" rtlCol="0">
            <a:spAutoFit/>
          </a:bodyPr>
          <a:lstStyle/>
          <a:p>
            <a:r>
              <a:rPr lang="en-GB" sz="1800" b="1" dirty="0"/>
              <a:t>6</a:t>
            </a:r>
            <a:r>
              <a:rPr lang="en-GB" sz="1800" b="1" dirty="0" smtClean="0"/>
              <a:t>0GHz</a:t>
            </a:r>
            <a:endParaRPr lang="en-GB" sz="1800" b="1" dirty="0"/>
          </a:p>
        </p:txBody>
      </p:sp>
      <p:sp>
        <p:nvSpPr>
          <p:cNvPr id="24" name="Rectangle 23"/>
          <p:cNvSpPr/>
          <p:nvPr/>
        </p:nvSpPr>
        <p:spPr bwMode="auto">
          <a:xfrm>
            <a:off x="6676735" y="2536803"/>
            <a:ext cx="815945" cy="216000"/>
          </a:xfrm>
          <a:prstGeom prst="rect">
            <a:avLst/>
          </a:prstGeom>
          <a:solidFill>
            <a:srgbClr val="FF000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25" name="Rectangle 24"/>
          <p:cNvSpPr/>
          <p:nvPr/>
        </p:nvSpPr>
        <p:spPr bwMode="auto">
          <a:xfrm>
            <a:off x="6696283" y="4329120"/>
            <a:ext cx="815945" cy="216000"/>
          </a:xfrm>
          <a:prstGeom prst="rect">
            <a:avLst/>
          </a:prstGeom>
          <a:solidFill>
            <a:srgbClr val="00B05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26" name="Rectangle 25"/>
          <p:cNvSpPr/>
          <p:nvPr/>
        </p:nvSpPr>
        <p:spPr bwMode="auto">
          <a:xfrm>
            <a:off x="6696282" y="4689168"/>
            <a:ext cx="815945" cy="216000"/>
          </a:xfrm>
          <a:prstGeom prst="rect">
            <a:avLst/>
          </a:prstGeom>
          <a:solidFill>
            <a:srgbClr val="00B05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cs typeface="Arial" charset="0"/>
            </a:endParaRPr>
          </a:p>
        </p:txBody>
      </p:sp>
      <p:sp>
        <p:nvSpPr>
          <p:cNvPr id="20" name="Footer Placeholder 19"/>
          <p:cNvSpPr>
            <a:spLocks noGrp="1"/>
          </p:cNvSpPr>
          <p:nvPr>
            <p:ph type="ftr" sz="quarter" idx="11"/>
          </p:nvPr>
        </p:nvSpPr>
        <p:spPr/>
        <p:txBody>
          <a:bodyPr/>
          <a:lstStyle/>
          <a:p>
            <a:pPr>
              <a:defRPr/>
            </a:pPr>
            <a:r>
              <a:rPr lang="en-US" smtClean="0"/>
              <a:t>Adrian Stephens, Intel Corporation</a:t>
            </a:r>
            <a:endParaRPr lang="en-US"/>
          </a:p>
        </p:txBody>
      </p:sp>
      <p:sp>
        <p:nvSpPr>
          <p:cNvPr id="12" name="Rectangle 1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38/49 of 18-16-0016 by Andy Gowans (OFCOM)</a:t>
            </a:r>
          </a:p>
        </p:txBody>
      </p:sp>
      <p:sp>
        <p:nvSpPr>
          <p:cNvPr id="2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93170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1FCDB8-521D-4DD7-B8FE-CECB2F5BE9C9}" type="slidenum">
              <a:rPr lang="en-GB" altLang="en-US" smtClean="0"/>
              <a:pPr/>
              <a:t>195</a:t>
            </a:fld>
            <a:endParaRPr lang="en-GB" altLang="en-US" dirty="0"/>
          </a:p>
        </p:txBody>
      </p:sp>
      <p:sp>
        <p:nvSpPr>
          <p:cNvPr id="2" name="Title 1"/>
          <p:cNvSpPr>
            <a:spLocks noGrp="1"/>
          </p:cNvSpPr>
          <p:nvPr>
            <p:ph type="title" idx="4294967295"/>
          </p:nvPr>
        </p:nvSpPr>
        <p:spPr>
          <a:xfrm>
            <a:off x="381000" y="685800"/>
            <a:ext cx="7772400" cy="1066800"/>
          </a:xfrm>
        </p:spPr>
        <p:txBody>
          <a:bodyPr/>
          <a:lstStyle/>
          <a:p>
            <a:r>
              <a:rPr lang="en-GB" dirty="0" smtClean="0"/>
              <a:t>Wide area M2M: is there the need for a completely new design?</a:t>
            </a:r>
            <a:endParaRPr lang="en-GB" dirty="0"/>
          </a:p>
        </p:txBody>
      </p:sp>
      <p:sp>
        <p:nvSpPr>
          <p:cNvPr id="4" name="TextBox 3"/>
          <p:cNvSpPr txBox="1"/>
          <p:nvPr/>
        </p:nvSpPr>
        <p:spPr>
          <a:xfrm>
            <a:off x="851880" y="5943600"/>
            <a:ext cx="6362639" cy="261610"/>
          </a:xfrm>
          <a:prstGeom prst="rect">
            <a:avLst/>
          </a:prstGeom>
          <a:noFill/>
        </p:spPr>
        <p:txBody>
          <a:bodyPr wrap="none" rtlCol="0">
            <a:spAutoFit/>
          </a:bodyPr>
          <a:lstStyle/>
          <a:p>
            <a:r>
              <a:rPr lang="en-GB" sz="1100" dirty="0" smtClean="0"/>
              <a:t>Extended from P. Popovski, “</a:t>
            </a:r>
            <a:r>
              <a:rPr lang="en-GB" sz="1100" i="1" dirty="0" smtClean="0"/>
              <a:t>Ultra-Reliable communications in 5G Wireless Systems”</a:t>
            </a:r>
            <a:r>
              <a:rPr lang="en-GB" sz="1100" dirty="0" smtClean="0"/>
              <a:t>, Arxiv, 2014. </a:t>
            </a:r>
            <a:endParaRPr lang="en-GB" sz="1100" dirty="0"/>
          </a:p>
        </p:txBody>
      </p:sp>
      <p:cxnSp>
        <p:nvCxnSpPr>
          <p:cNvPr id="7" name="Straight Arrow Connector 6"/>
          <p:cNvCxnSpPr/>
          <p:nvPr/>
        </p:nvCxnSpPr>
        <p:spPr bwMode="auto">
          <a:xfrm>
            <a:off x="5595519" y="5024023"/>
            <a:ext cx="3150420" cy="0"/>
          </a:xfrm>
          <a:prstGeom prst="straightConnector1">
            <a:avLst/>
          </a:prstGeom>
          <a:solidFill>
            <a:schemeClr val="bg1"/>
          </a:solidFill>
          <a:ln w="19050" cap="flat" cmpd="sng" algn="ctr">
            <a:no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2073"/>
          <p:cNvCxnSpPr/>
          <p:nvPr/>
        </p:nvCxnSpPr>
        <p:spPr bwMode="auto">
          <a:xfrm>
            <a:off x="5565525" y="2704373"/>
            <a:ext cx="2606955" cy="6199"/>
          </a:xfrm>
          <a:prstGeom prst="line">
            <a:avLst/>
          </a:prstGeom>
          <a:solidFill>
            <a:schemeClr val="bg1"/>
          </a:solidFill>
          <a:ln w="12700" cap="flat" cmpd="sng" algn="ctr">
            <a:solidFill>
              <a:srgbClr val="000000"/>
            </a:solidFill>
            <a:prstDash val="dash"/>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TextBox 2076"/>
          <p:cNvSpPr txBox="1"/>
          <p:nvPr/>
        </p:nvSpPr>
        <p:spPr>
          <a:xfrm>
            <a:off x="7885195" y="5111708"/>
            <a:ext cx="688009" cy="276999"/>
          </a:xfrm>
          <a:prstGeom prst="rect">
            <a:avLst/>
          </a:prstGeom>
          <a:noFill/>
        </p:spPr>
        <p:txBody>
          <a:bodyPr wrap="none" rtlCol="0">
            <a:spAutoFit/>
          </a:bodyPr>
          <a:lstStyle/>
          <a:p>
            <a:r>
              <a:rPr lang="en-GB" sz="1200" dirty="0" smtClean="0">
                <a:solidFill>
                  <a:srgbClr val="000000"/>
                </a:solidFill>
              </a:rPr>
              <a:t># users</a:t>
            </a:r>
            <a:endParaRPr lang="en-GB" sz="1200" dirty="0">
              <a:solidFill>
                <a:srgbClr val="000000"/>
              </a:solidFill>
            </a:endParaRPr>
          </a:p>
        </p:txBody>
      </p:sp>
      <p:sp>
        <p:nvSpPr>
          <p:cNvPr id="66" name="TextBox 65"/>
          <p:cNvSpPr txBox="1"/>
          <p:nvPr/>
        </p:nvSpPr>
        <p:spPr>
          <a:xfrm>
            <a:off x="5022060" y="2284627"/>
            <a:ext cx="482824" cy="461665"/>
          </a:xfrm>
          <a:prstGeom prst="rect">
            <a:avLst/>
          </a:prstGeom>
          <a:noFill/>
        </p:spPr>
        <p:txBody>
          <a:bodyPr wrap="none" rtlCol="0">
            <a:spAutoFit/>
          </a:bodyPr>
          <a:lstStyle/>
          <a:p>
            <a:pPr algn="ctr"/>
            <a:r>
              <a:rPr lang="en-GB" sz="1200" dirty="0" smtClean="0">
                <a:solidFill>
                  <a:srgbClr val="000000"/>
                </a:solidFill>
              </a:rPr>
              <a:t>data</a:t>
            </a:r>
          </a:p>
          <a:p>
            <a:pPr algn="ctr"/>
            <a:r>
              <a:rPr lang="en-GB" sz="1200" dirty="0" smtClean="0">
                <a:solidFill>
                  <a:srgbClr val="000000"/>
                </a:solidFill>
              </a:rPr>
              <a:t>rate</a:t>
            </a:r>
            <a:endParaRPr lang="en-GB" sz="1200" dirty="0">
              <a:solidFill>
                <a:srgbClr val="000000"/>
              </a:solidFill>
            </a:endParaRPr>
          </a:p>
        </p:txBody>
      </p:sp>
      <p:sp>
        <p:nvSpPr>
          <p:cNvPr id="2079" name="Snip Single Corner Rectangle 2078"/>
          <p:cNvSpPr>
            <a:spLocks/>
          </p:cNvSpPr>
          <p:nvPr/>
        </p:nvSpPr>
        <p:spPr bwMode="auto">
          <a:xfrm>
            <a:off x="5574411" y="3936720"/>
            <a:ext cx="1294591" cy="1104464"/>
          </a:xfrm>
          <a:custGeom>
            <a:avLst/>
            <a:gdLst>
              <a:gd name="connsiteX0" fmla="*/ 0 w 2880000"/>
              <a:gd name="connsiteY0" fmla="*/ 0 h 1800000"/>
              <a:gd name="connsiteX1" fmla="*/ 1980000 w 2880000"/>
              <a:gd name="connsiteY1" fmla="*/ 0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0 h 1800000"/>
              <a:gd name="connsiteX1" fmla="*/ 2293267 w 2880000"/>
              <a:gd name="connsiteY1" fmla="*/ 804333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16934 h 995667"/>
              <a:gd name="connsiteX1" fmla="*/ 2293267 w 2880000"/>
              <a:gd name="connsiteY1" fmla="*/ 0 h 995667"/>
              <a:gd name="connsiteX2" fmla="*/ 2880000 w 2880000"/>
              <a:gd name="connsiteY2" fmla="*/ 95667 h 995667"/>
              <a:gd name="connsiteX3" fmla="*/ 2880000 w 2880000"/>
              <a:gd name="connsiteY3" fmla="*/ 995667 h 995667"/>
              <a:gd name="connsiteX4" fmla="*/ 0 w 2880000"/>
              <a:gd name="connsiteY4" fmla="*/ 995667 h 995667"/>
              <a:gd name="connsiteX5" fmla="*/ 0 w 2880000"/>
              <a:gd name="connsiteY5" fmla="*/ 16934 h 995667"/>
              <a:gd name="connsiteX0" fmla="*/ 0 w 2880000"/>
              <a:gd name="connsiteY0" fmla="*/ 0 h 978733"/>
              <a:gd name="connsiteX1" fmla="*/ 2880000 w 2880000"/>
              <a:gd name="connsiteY1" fmla="*/ 78733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58267 w 2880000"/>
              <a:gd name="connsiteY1" fmla="*/ 493599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66733 w 2880000"/>
              <a:gd name="connsiteY1" fmla="*/ 510532 h 978733"/>
              <a:gd name="connsiteX2" fmla="*/ 2880000 w 2880000"/>
              <a:gd name="connsiteY2" fmla="*/ 978733 h 978733"/>
              <a:gd name="connsiteX3" fmla="*/ 0 w 2880000"/>
              <a:gd name="connsiteY3" fmla="*/ 978733 h 978733"/>
              <a:gd name="connsiteX4" fmla="*/ 0 w 2880000"/>
              <a:gd name="connsiteY4" fmla="*/ 0 h 978733"/>
              <a:gd name="connsiteX0" fmla="*/ 0 w 2566733"/>
              <a:gd name="connsiteY0" fmla="*/ 0 h 978733"/>
              <a:gd name="connsiteX1" fmla="*/ 2566733 w 2566733"/>
              <a:gd name="connsiteY1" fmla="*/ 510532 h 978733"/>
              <a:gd name="connsiteX2" fmla="*/ 2151866 w 2566733"/>
              <a:gd name="connsiteY2" fmla="*/ 978733 h 978733"/>
              <a:gd name="connsiteX3" fmla="*/ 0 w 2566733"/>
              <a:gd name="connsiteY3" fmla="*/ 978733 h 978733"/>
              <a:gd name="connsiteX4" fmla="*/ 0 w 2566733"/>
              <a:gd name="connsiteY4" fmla="*/ 0 h 978733"/>
              <a:gd name="connsiteX0" fmla="*/ 0 w 2558267"/>
              <a:gd name="connsiteY0" fmla="*/ 0 h 978733"/>
              <a:gd name="connsiteX1" fmla="*/ 2558267 w 2558267"/>
              <a:gd name="connsiteY1" fmla="*/ 502066 h 978733"/>
              <a:gd name="connsiteX2" fmla="*/ 2151866 w 2558267"/>
              <a:gd name="connsiteY2" fmla="*/ 978733 h 978733"/>
              <a:gd name="connsiteX3" fmla="*/ 0 w 2558267"/>
              <a:gd name="connsiteY3" fmla="*/ 978733 h 978733"/>
              <a:gd name="connsiteX4" fmla="*/ 0 w 2558267"/>
              <a:gd name="connsiteY4" fmla="*/ 0 h 978733"/>
              <a:gd name="connsiteX0" fmla="*/ 0 w 2151866"/>
              <a:gd name="connsiteY0" fmla="*/ 0 h 978733"/>
              <a:gd name="connsiteX1" fmla="*/ 2151866 w 2151866"/>
              <a:gd name="connsiteY1" fmla="*/ 978733 h 978733"/>
              <a:gd name="connsiteX2" fmla="*/ 0 w 2151866"/>
              <a:gd name="connsiteY2" fmla="*/ 978733 h 978733"/>
              <a:gd name="connsiteX3" fmla="*/ 0 w 2151866"/>
              <a:gd name="connsiteY3" fmla="*/ 0 h 978733"/>
              <a:gd name="connsiteX0" fmla="*/ 0 w 2151866"/>
              <a:gd name="connsiteY0" fmla="*/ 0 h 978733"/>
              <a:gd name="connsiteX1" fmla="*/ 1558816 w 2151866"/>
              <a:gd name="connsiteY1" fmla="*/ 707169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728149 w 2151866"/>
              <a:gd name="connsiteY1" fmla="*/ 360036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719962 w 2151866"/>
              <a:gd name="connsiteY1" fmla="*/ 298303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418083 w 2151866"/>
              <a:gd name="connsiteY1" fmla="*/ 242574 h 978733"/>
              <a:gd name="connsiteX2" fmla="*/ 2151866 w 2151866"/>
              <a:gd name="connsiteY2" fmla="*/ 978733 h 978733"/>
              <a:gd name="connsiteX3" fmla="*/ 0 w 2151866"/>
              <a:gd name="connsiteY3" fmla="*/ 978733 h 978733"/>
              <a:gd name="connsiteX4" fmla="*/ 0 w 2151866"/>
              <a:gd name="connsiteY4" fmla="*/ 0 h 978733"/>
              <a:gd name="connsiteX0" fmla="*/ 0 w 1839754"/>
              <a:gd name="connsiteY0" fmla="*/ 0 h 978733"/>
              <a:gd name="connsiteX1" fmla="*/ 1418083 w 1839754"/>
              <a:gd name="connsiteY1" fmla="*/ 242574 h 978733"/>
              <a:gd name="connsiteX2" fmla="*/ 1839754 w 1839754"/>
              <a:gd name="connsiteY2" fmla="*/ 978733 h 978733"/>
              <a:gd name="connsiteX3" fmla="*/ 0 w 1839754"/>
              <a:gd name="connsiteY3" fmla="*/ 978733 h 978733"/>
              <a:gd name="connsiteX4" fmla="*/ 0 w 1839754"/>
              <a:gd name="connsiteY4" fmla="*/ 0 h 978733"/>
              <a:gd name="connsiteX0" fmla="*/ 0 w 1445776"/>
              <a:gd name="connsiteY0" fmla="*/ 0 h 978733"/>
              <a:gd name="connsiteX1" fmla="*/ 1418083 w 1445776"/>
              <a:gd name="connsiteY1" fmla="*/ 242574 h 978733"/>
              <a:gd name="connsiteX2" fmla="*/ 1445776 w 1445776"/>
              <a:gd name="connsiteY2" fmla="*/ 978733 h 978733"/>
              <a:gd name="connsiteX3" fmla="*/ 0 w 1445776"/>
              <a:gd name="connsiteY3" fmla="*/ 978733 h 978733"/>
              <a:gd name="connsiteX4" fmla="*/ 0 w 1445776"/>
              <a:gd name="connsiteY4" fmla="*/ 0 h 978733"/>
              <a:gd name="connsiteX0" fmla="*/ 0 w 1422752"/>
              <a:gd name="connsiteY0" fmla="*/ 0 h 978733"/>
              <a:gd name="connsiteX1" fmla="*/ 1418083 w 1422752"/>
              <a:gd name="connsiteY1" fmla="*/ 242574 h 978733"/>
              <a:gd name="connsiteX2" fmla="*/ 1422752 w 1422752"/>
              <a:gd name="connsiteY2" fmla="*/ 974446 h 978733"/>
              <a:gd name="connsiteX3" fmla="*/ 0 w 1422752"/>
              <a:gd name="connsiteY3" fmla="*/ 978733 h 978733"/>
              <a:gd name="connsiteX4" fmla="*/ 0 w 1422752"/>
              <a:gd name="connsiteY4" fmla="*/ 0 h 978733"/>
              <a:gd name="connsiteX0" fmla="*/ 0 w 1422752"/>
              <a:gd name="connsiteY0" fmla="*/ 0 h 987308"/>
              <a:gd name="connsiteX1" fmla="*/ 1418083 w 1422752"/>
              <a:gd name="connsiteY1" fmla="*/ 242574 h 987308"/>
              <a:gd name="connsiteX2" fmla="*/ 1422752 w 1422752"/>
              <a:gd name="connsiteY2" fmla="*/ 987308 h 987308"/>
              <a:gd name="connsiteX3" fmla="*/ 0 w 1422752"/>
              <a:gd name="connsiteY3" fmla="*/ 978733 h 987308"/>
              <a:gd name="connsiteX4" fmla="*/ 0 w 1422752"/>
              <a:gd name="connsiteY4" fmla="*/ 0 h 98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752" h="987308">
                <a:moveTo>
                  <a:pt x="0" y="0"/>
                </a:moveTo>
                <a:lnTo>
                  <a:pt x="1418083" y="242574"/>
                </a:lnTo>
                <a:cubicBezTo>
                  <a:pt x="1419639" y="486531"/>
                  <a:pt x="1421196" y="743351"/>
                  <a:pt x="1422752" y="987308"/>
                </a:cubicBezTo>
                <a:lnTo>
                  <a:pt x="0" y="978733"/>
                </a:lnTo>
                <a:lnTo>
                  <a:pt x="0" y="0"/>
                </a:lnTo>
                <a:close/>
              </a:path>
            </a:pathLst>
          </a:custGeom>
          <a:solidFill>
            <a:srgbClr val="00B0F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69" name="Snip Single Corner Rectangle 2078"/>
          <p:cNvSpPr>
            <a:spLocks/>
          </p:cNvSpPr>
          <p:nvPr/>
        </p:nvSpPr>
        <p:spPr bwMode="auto">
          <a:xfrm>
            <a:off x="5574410" y="3104820"/>
            <a:ext cx="2414827" cy="1340699"/>
          </a:xfrm>
          <a:custGeom>
            <a:avLst/>
            <a:gdLst>
              <a:gd name="connsiteX0" fmla="*/ 0 w 2880000"/>
              <a:gd name="connsiteY0" fmla="*/ 0 h 1800000"/>
              <a:gd name="connsiteX1" fmla="*/ 1980000 w 2880000"/>
              <a:gd name="connsiteY1" fmla="*/ 0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0 h 1800000"/>
              <a:gd name="connsiteX1" fmla="*/ 2293267 w 2880000"/>
              <a:gd name="connsiteY1" fmla="*/ 804333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16934 h 995667"/>
              <a:gd name="connsiteX1" fmla="*/ 2293267 w 2880000"/>
              <a:gd name="connsiteY1" fmla="*/ 0 h 995667"/>
              <a:gd name="connsiteX2" fmla="*/ 2880000 w 2880000"/>
              <a:gd name="connsiteY2" fmla="*/ 95667 h 995667"/>
              <a:gd name="connsiteX3" fmla="*/ 2880000 w 2880000"/>
              <a:gd name="connsiteY3" fmla="*/ 995667 h 995667"/>
              <a:gd name="connsiteX4" fmla="*/ 0 w 2880000"/>
              <a:gd name="connsiteY4" fmla="*/ 995667 h 995667"/>
              <a:gd name="connsiteX5" fmla="*/ 0 w 2880000"/>
              <a:gd name="connsiteY5" fmla="*/ 16934 h 995667"/>
              <a:gd name="connsiteX0" fmla="*/ 0 w 2880000"/>
              <a:gd name="connsiteY0" fmla="*/ 0 h 978733"/>
              <a:gd name="connsiteX1" fmla="*/ 2880000 w 2880000"/>
              <a:gd name="connsiteY1" fmla="*/ 78733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58267 w 2880000"/>
              <a:gd name="connsiteY1" fmla="*/ 493599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66733 w 2880000"/>
              <a:gd name="connsiteY1" fmla="*/ 510532 h 978733"/>
              <a:gd name="connsiteX2" fmla="*/ 2880000 w 2880000"/>
              <a:gd name="connsiteY2" fmla="*/ 978733 h 978733"/>
              <a:gd name="connsiteX3" fmla="*/ 0 w 2880000"/>
              <a:gd name="connsiteY3" fmla="*/ 978733 h 978733"/>
              <a:gd name="connsiteX4" fmla="*/ 0 w 2880000"/>
              <a:gd name="connsiteY4" fmla="*/ 0 h 978733"/>
              <a:gd name="connsiteX0" fmla="*/ 0 w 2566733"/>
              <a:gd name="connsiteY0" fmla="*/ 0 h 978733"/>
              <a:gd name="connsiteX1" fmla="*/ 2566733 w 2566733"/>
              <a:gd name="connsiteY1" fmla="*/ 510532 h 978733"/>
              <a:gd name="connsiteX2" fmla="*/ 2151866 w 2566733"/>
              <a:gd name="connsiteY2" fmla="*/ 978733 h 978733"/>
              <a:gd name="connsiteX3" fmla="*/ 0 w 2566733"/>
              <a:gd name="connsiteY3" fmla="*/ 978733 h 978733"/>
              <a:gd name="connsiteX4" fmla="*/ 0 w 2566733"/>
              <a:gd name="connsiteY4" fmla="*/ 0 h 978733"/>
              <a:gd name="connsiteX0" fmla="*/ 0 w 2558267"/>
              <a:gd name="connsiteY0" fmla="*/ 0 h 978733"/>
              <a:gd name="connsiteX1" fmla="*/ 2558267 w 2558267"/>
              <a:gd name="connsiteY1" fmla="*/ 502066 h 978733"/>
              <a:gd name="connsiteX2" fmla="*/ 2151866 w 2558267"/>
              <a:gd name="connsiteY2" fmla="*/ 978733 h 978733"/>
              <a:gd name="connsiteX3" fmla="*/ 0 w 2558267"/>
              <a:gd name="connsiteY3" fmla="*/ 978733 h 978733"/>
              <a:gd name="connsiteX4" fmla="*/ 0 w 2558267"/>
              <a:gd name="connsiteY4" fmla="*/ 0 h 978733"/>
              <a:gd name="connsiteX0" fmla="*/ 0 w 2151866"/>
              <a:gd name="connsiteY0" fmla="*/ 0 h 978733"/>
              <a:gd name="connsiteX1" fmla="*/ 2151866 w 2151866"/>
              <a:gd name="connsiteY1" fmla="*/ 978733 h 978733"/>
              <a:gd name="connsiteX2" fmla="*/ 0 w 2151866"/>
              <a:gd name="connsiteY2" fmla="*/ 978733 h 978733"/>
              <a:gd name="connsiteX3" fmla="*/ 0 w 2151866"/>
              <a:gd name="connsiteY3" fmla="*/ 0 h 978733"/>
              <a:gd name="connsiteX0" fmla="*/ 0 w 2151866"/>
              <a:gd name="connsiteY0" fmla="*/ 0 h 978733"/>
              <a:gd name="connsiteX1" fmla="*/ 1558816 w 2151866"/>
              <a:gd name="connsiteY1" fmla="*/ 707169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728149 w 2151866"/>
              <a:gd name="connsiteY1" fmla="*/ 360036 h 978733"/>
              <a:gd name="connsiteX2" fmla="*/ 2151866 w 2151866"/>
              <a:gd name="connsiteY2" fmla="*/ 978733 h 978733"/>
              <a:gd name="connsiteX3" fmla="*/ 0 w 2151866"/>
              <a:gd name="connsiteY3" fmla="*/ 978733 h 978733"/>
              <a:gd name="connsiteX4" fmla="*/ 0 w 2151866"/>
              <a:gd name="connsiteY4" fmla="*/ 0 h 978733"/>
              <a:gd name="connsiteX0" fmla="*/ 0 w 2173564"/>
              <a:gd name="connsiteY0" fmla="*/ 0 h 1473562"/>
              <a:gd name="connsiteX1" fmla="*/ 1728149 w 2173564"/>
              <a:gd name="connsiteY1" fmla="*/ 360036 h 1473562"/>
              <a:gd name="connsiteX2" fmla="*/ 2173564 w 2173564"/>
              <a:gd name="connsiteY2" fmla="*/ 1473562 h 1473562"/>
              <a:gd name="connsiteX3" fmla="*/ 0 w 2173564"/>
              <a:gd name="connsiteY3" fmla="*/ 978733 h 1473562"/>
              <a:gd name="connsiteX4" fmla="*/ 0 w 2173564"/>
              <a:gd name="connsiteY4" fmla="*/ 0 h 1473562"/>
              <a:gd name="connsiteX0" fmla="*/ 0 w 2173564"/>
              <a:gd name="connsiteY0" fmla="*/ 0 h 1473562"/>
              <a:gd name="connsiteX1" fmla="*/ 1511164 w 2173564"/>
              <a:gd name="connsiteY1" fmla="*/ 371543 h 1473562"/>
              <a:gd name="connsiteX2" fmla="*/ 2173564 w 2173564"/>
              <a:gd name="connsiteY2" fmla="*/ 1473562 h 1473562"/>
              <a:gd name="connsiteX3" fmla="*/ 0 w 2173564"/>
              <a:gd name="connsiteY3" fmla="*/ 978733 h 1473562"/>
              <a:gd name="connsiteX4" fmla="*/ 0 w 2173564"/>
              <a:gd name="connsiteY4" fmla="*/ 0 h 1473562"/>
              <a:gd name="connsiteX0" fmla="*/ 0 w 2173564"/>
              <a:gd name="connsiteY0" fmla="*/ 0 h 1473562"/>
              <a:gd name="connsiteX1" fmla="*/ 1511164 w 2173564"/>
              <a:gd name="connsiteY1" fmla="*/ 371543 h 1473562"/>
              <a:gd name="connsiteX2" fmla="*/ 2173564 w 2173564"/>
              <a:gd name="connsiteY2" fmla="*/ 1473562 h 1473562"/>
              <a:gd name="connsiteX3" fmla="*/ 2866 w 2173564"/>
              <a:gd name="connsiteY3" fmla="*/ 992552 h 1473562"/>
              <a:gd name="connsiteX4" fmla="*/ 0 w 2173564"/>
              <a:gd name="connsiteY4" fmla="*/ 0 h 1473562"/>
              <a:gd name="connsiteX0" fmla="*/ 0 w 2278693"/>
              <a:gd name="connsiteY0" fmla="*/ 0 h 1473562"/>
              <a:gd name="connsiteX1" fmla="*/ 2278693 w 2278693"/>
              <a:gd name="connsiteY1" fmla="*/ 575939 h 1473562"/>
              <a:gd name="connsiteX2" fmla="*/ 2173564 w 2278693"/>
              <a:gd name="connsiteY2" fmla="*/ 1473562 h 1473562"/>
              <a:gd name="connsiteX3" fmla="*/ 2866 w 2278693"/>
              <a:gd name="connsiteY3" fmla="*/ 992552 h 1473562"/>
              <a:gd name="connsiteX4" fmla="*/ 0 w 2278693"/>
              <a:gd name="connsiteY4" fmla="*/ 0 h 1473562"/>
              <a:gd name="connsiteX0" fmla="*/ 0 w 2924990"/>
              <a:gd name="connsiteY0" fmla="*/ 0 h 1649569"/>
              <a:gd name="connsiteX1" fmla="*/ 2278693 w 2924990"/>
              <a:gd name="connsiteY1" fmla="*/ 575939 h 1649569"/>
              <a:gd name="connsiteX2" fmla="*/ 2924990 w 2924990"/>
              <a:gd name="connsiteY2" fmla="*/ 1649569 h 1649569"/>
              <a:gd name="connsiteX3" fmla="*/ 2866 w 2924990"/>
              <a:gd name="connsiteY3" fmla="*/ 992552 h 1649569"/>
              <a:gd name="connsiteX4" fmla="*/ 0 w 2924990"/>
              <a:gd name="connsiteY4" fmla="*/ 0 h 1649569"/>
              <a:gd name="connsiteX0" fmla="*/ 0 w 2924990"/>
              <a:gd name="connsiteY0" fmla="*/ 0 h 1649569"/>
              <a:gd name="connsiteX1" fmla="*/ 2246489 w 2924990"/>
              <a:gd name="connsiteY1" fmla="*/ 553228 h 1649569"/>
              <a:gd name="connsiteX2" fmla="*/ 2924990 w 2924990"/>
              <a:gd name="connsiteY2" fmla="*/ 1649569 h 1649569"/>
              <a:gd name="connsiteX3" fmla="*/ 2866 w 2924990"/>
              <a:gd name="connsiteY3" fmla="*/ 992552 h 1649569"/>
              <a:gd name="connsiteX4" fmla="*/ 0 w 2924990"/>
              <a:gd name="connsiteY4" fmla="*/ 0 h 1649569"/>
              <a:gd name="connsiteX0" fmla="*/ 0 w 2924990"/>
              <a:gd name="connsiteY0" fmla="*/ 0 h 1649569"/>
              <a:gd name="connsiteX1" fmla="*/ 2246489 w 2924990"/>
              <a:gd name="connsiteY1" fmla="*/ 553228 h 1649569"/>
              <a:gd name="connsiteX2" fmla="*/ 2600577 w 2924990"/>
              <a:gd name="connsiteY2" fmla="*/ 1115725 h 1649569"/>
              <a:gd name="connsiteX3" fmla="*/ 2924990 w 2924990"/>
              <a:gd name="connsiteY3" fmla="*/ 1649569 h 1649569"/>
              <a:gd name="connsiteX4" fmla="*/ 2866 w 2924990"/>
              <a:gd name="connsiteY4" fmla="*/ 992552 h 1649569"/>
              <a:gd name="connsiteX5" fmla="*/ 0 w 2924990"/>
              <a:gd name="connsiteY5" fmla="*/ 0 h 1649569"/>
              <a:gd name="connsiteX0" fmla="*/ 0 w 2924990"/>
              <a:gd name="connsiteY0" fmla="*/ 0 h 1649569"/>
              <a:gd name="connsiteX1" fmla="*/ 2246489 w 2924990"/>
              <a:gd name="connsiteY1" fmla="*/ 553228 h 1649569"/>
              <a:gd name="connsiteX2" fmla="*/ 2600577 w 2924990"/>
              <a:gd name="connsiteY2" fmla="*/ 1115725 h 1649569"/>
              <a:gd name="connsiteX3" fmla="*/ 2799167 w 2924990"/>
              <a:gd name="connsiteY3" fmla="*/ 1586970 h 1649569"/>
              <a:gd name="connsiteX4" fmla="*/ 2924990 w 2924990"/>
              <a:gd name="connsiteY4" fmla="*/ 1649569 h 1649569"/>
              <a:gd name="connsiteX5" fmla="*/ 2866 w 2924990"/>
              <a:gd name="connsiteY5" fmla="*/ 992552 h 1649569"/>
              <a:gd name="connsiteX6" fmla="*/ 0 w 2924990"/>
              <a:gd name="connsiteY6" fmla="*/ 0 h 1649569"/>
              <a:gd name="connsiteX0" fmla="*/ 0 w 2799167"/>
              <a:gd name="connsiteY0" fmla="*/ 0 h 1586970"/>
              <a:gd name="connsiteX1" fmla="*/ 2246489 w 2799167"/>
              <a:gd name="connsiteY1" fmla="*/ 553228 h 1586970"/>
              <a:gd name="connsiteX2" fmla="*/ 2600577 w 2799167"/>
              <a:gd name="connsiteY2" fmla="*/ 1115725 h 1586970"/>
              <a:gd name="connsiteX3" fmla="*/ 2799167 w 2799167"/>
              <a:gd name="connsiteY3" fmla="*/ 1586970 h 1586970"/>
              <a:gd name="connsiteX4" fmla="*/ 2866 w 2799167"/>
              <a:gd name="connsiteY4" fmla="*/ 992552 h 1586970"/>
              <a:gd name="connsiteX5" fmla="*/ 0 w 2799167"/>
              <a:gd name="connsiteY5" fmla="*/ 0 h 1586970"/>
              <a:gd name="connsiteX0" fmla="*/ 0 w 2799167"/>
              <a:gd name="connsiteY0" fmla="*/ 0 h 1586970"/>
              <a:gd name="connsiteX1" fmla="*/ 2246489 w 2799167"/>
              <a:gd name="connsiteY1" fmla="*/ 553228 h 1586970"/>
              <a:gd name="connsiteX2" fmla="*/ 2562086 w 2799167"/>
              <a:gd name="connsiteY2" fmla="*/ 1115725 h 1586970"/>
              <a:gd name="connsiteX3" fmla="*/ 2799167 w 2799167"/>
              <a:gd name="connsiteY3" fmla="*/ 1586970 h 1586970"/>
              <a:gd name="connsiteX4" fmla="*/ 2866 w 2799167"/>
              <a:gd name="connsiteY4" fmla="*/ 992552 h 1586970"/>
              <a:gd name="connsiteX5" fmla="*/ 0 w 2799167"/>
              <a:gd name="connsiteY5" fmla="*/ 0 h 1586970"/>
              <a:gd name="connsiteX0" fmla="*/ 0 w 2799167"/>
              <a:gd name="connsiteY0" fmla="*/ 0 h 1586970"/>
              <a:gd name="connsiteX1" fmla="*/ 2295978 w 2799167"/>
              <a:gd name="connsiteY1" fmla="*/ 570262 h 1586970"/>
              <a:gd name="connsiteX2" fmla="*/ 2562086 w 2799167"/>
              <a:gd name="connsiteY2" fmla="*/ 1115725 h 1586970"/>
              <a:gd name="connsiteX3" fmla="*/ 2799167 w 2799167"/>
              <a:gd name="connsiteY3" fmla="*/ 1586970 h 1586970"/>
              <a:gd name="connsiteX4" fmla="*/ 2866 w 2799167"/>
              <a:gd name="connsiteY4" fmla="*/ 992552 h 1586970"/>
              <a:gd name="connsiteX5" fmla="*/ 0 w 2799167"/>
              <a:gd name="connsiteY5" fmla="*/ 0 h 1586970"/>
              <a:gd name="connsiteX0" fmla="*/ 0 w 2799167"/>
              <a:gd name="connsiteY0" fmla="*/ 0 h 1586970"/>
              <a:gd name="connsiteX1" fmla="*/ 2317973 w 2799167"/>
              <a:gd name="connsiteY1" fmla="*/ 553228 h 1586970"/>
              <a:gd name="connsiteX2" fmla="*/ 2562086 w 2799167"/>
              <a:gd name="connsiteY2" fmla="*/ 1115725 h 1586970"/>
              <a:gd name="connsiteX3" fmla="*/ 2799167 w 2799167"/>
              <a:gd name="connsiteY3" fmla="*/ 1586970 h 1586970"/>
              <a:gd name="connsiteX4" fmla="*/ 2866 w 2799167"/>
              <a:gd name="connsiteY4" fmla="*/ 992552 h 1586970"/>
              <a:gd name="connsiteX5" fmla="*/ 0 w 2799167"/>
              <a:gd name="connsiteY5" fmla="*/ 0 h 1586970"/>
              <a:gd name="connsiteX0" fmla="*/ 0 w 2799167"/>
              <a:gd name="connsiteY0" fmla="*/ 0 h 1586970"/>
              <a:gd name="connsiteX1" fmla="*/ 2290480 w 2799167"/>
              <a:gd name="connsiteY1" fmla="*/ 558906 h 1586970"/>
              <a:gd name="connsiteX2" fmla="*/ 2562086 w 2799167"/>
              <a:gd name="connsiteY2" fmla="*/ 1115725 h 1586970"/>
              <a:gd name="connsiteX3" fmla="*/ 2799167 w 2799167"/>
              <a:gd name="connsiteY3" fmla="*/ 1586970 h 1586970"/>
              <a:gd name="connsiteX4" fmla="*/ 2866 w 2799167"/>
              <a:gd name="connsiteY4" fmla="*/ 992552 h 1586970"/>
              <a:gd name="connsiteX5" fmla="*/ 0 w 2799167"/>
              <a:gd name="connsiteY5" fmla="*/ 0 h 1586970"/>
              <a:gd name="connsiteX0" fmla="*/ 0 w 2799167"/>
              <a:gd name="connsiteY0" fmla="*/ 0 h 1586970"/>
              <a:gd name="connsiteX1" fmla="*/ 2295978 w 2799167"/>
              <a:gd name="connsiteY1" fmla="*/ 564583 h 1586970"/>
              <a:gd name="connsiteX2" fmla="*/ 2562086 w 2799167"/>
              <a:gd name="connsiteY2" fmla="*/ 1115725 h 1586970"/>
              <a:gd name="connsiteX3" fmla="*/ 2799167 w 2799167"/>
              <a:gd name="connsiteY3" fmla="*/ 1586970 h 1586970"/>
              <a:gd name="connsiteX4" fmla="*/ 2866 w 2799167"/>
              <a:gd name="connsiteY4" fmla="*/ 992552 h 1586970"/>
              <a:gd name="connsiteX5" fmla="*/ 0 w 2799167"/>
              <a:gd name="connsiteY5" fmla="*/ 0 h 1586970"/>
              <a:gd name="connsiteX0" fmla="*/ 0 w 2788169"/>
              <a:gd name="connsiteY0" fmla="*/ 0 h 1598325"/>
              <a:gd name="connsiteX1" fmla="*/ 2295978 w 2788169"/>
              <a:gd name="connsiteY1" fmla="*/ 564583 h 1598325"/>
              <a:gd name="connsiteX2" fmla="*/ 2562086 w 2788169"/>
              <a:gd name="connsiteY2" fmla="*/ 1115725 h 1598325"/>
              <a:gd name="connsiteX3" fmla="*/ 2788169 w 2788169"/>
              <a:gd name="connsiteY3" fmla="*/ 1598325 h 1598325"/>
              <a:gd name="connsiteX4" fmla="*/ 2866 w 2788169"/>
              <a:gd name="connsiteY4" fmla="*/ 992552 h 1598325"/>
              <a:gd name="connsiteX5" fmla="*/ 0 w 2788169"/>
              <a:gd name="connsiteY5" fmla="*/ 0 h 159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169" h="1598325">
                <a:moveTo>
                  <a:pt x="0" y="0"/>
                </a:moveTo>
                <a:lnTo>
                  <a:pt x="2295978" y="564583"/>
                </a:lnTo>
                <a:lnTo>
                  <a:pt x="2562086" y="1115725"/>
                </a:lnTo>
                <a:cubicBezTo>
                  <a:pt x="2662276" y="1282270"/>
                  <a:pt x="2687979" y="1431780"/>
                  <a:pt x="2788169" y="1598325"/>
                </a:cubicBezTo>
                <a:lnTo>
                  <a:pt x="2866" y="992552"/>
                </a:lnTo>
                <a:cubicBezTo>
                  <a:pt x="1911" y="661701"/>
                  <a:pt x="955" y="330851"/>
                  <a:pt x="0" y="0"/>
                </a:cubicBezTo>
                <a:close/>
              </a:path>
            </a:pathLst>
          </a:custGeom>
          <a:solidFill>
            <a:srgbClr val="00206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70" name="Snip Single Corner Rectangle 2078"/>
          <p:cNvSpPr>
            <a:spLocks/>
          </p:cNvSpPr>
          <p:nvPr/>
        </p:nvSpPr>
        <p:spPr bwMode="auto">
          <a:xfrm>
            <a:off x="5565847" y="2700872"/>
            <a:ext cx="1365744" cy="727482"/>
          </a:xfrm>
          <a:custGeom>
            <a:avLst/>
            <a:gdLst>
              <a:gd name="connsiteX0" fmla="*/ 0 w 2880000"/>
              <a:gd name="connsiteY0" fmla="*/ 0 h 1800000"/>
              <a:gd name="connsiteX1" fmla="*/ 1980000 w 2880000"/>
              <a:gd name="connsiteY1" fmla="*/ 0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0 h 1800000"/>
              <a:gd name="connsiteX1" fmla="*/ 2293267 w 2880000"/>
              <a:gd name="connsiteY1" fmla="*/ 804333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16934 h 995667"/>
              <a:gd name="connsiteX1" fmla="*/ 2293267 w 2880000"/>
              <a:gd name="connsiteY1" fmla="*/ 0 h 995667"/>
              <a:gd name="connsiteX2" fmla="*/ 2880000 w 2880000"/>
              <a:gd name="connsiteY2" fmla="*/ 95667 h 995667"/>
              <a:gd name="connsiteX3" fmla="*/ 2880000 w 2880000"/>
              <a:gd name="connsiteY3" fmla="*/ 995667 h 995667"/>
              <a:gd name="connsiteX4" fmla="*/ 0 w 2880000"/>
              <a:gd name="connsiteY4" fmla="*/ 995667 h 995667"/>
              <a:gd name="connsiteX5" fmla="*/ 0 w 2880000"/>
              <a:gd name="connsiteY5" fmla="*/ 16934 h 995667"/>
              <a:gd name="connsiteX0" fmla="*/ 0 w 2880000"/>
              <a:gd name="connsiteY0" fmla="*/ 0 h 978733"/>
              <a:gd name="connsiteX1" fmla="*/ 2880000 w 2880000"/>
              <a:gd name="connsiteY1" fmla="*/ 78733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58267 w 2880000"/>
              <a:gd name="connsiteY1" fmla="*/ 493599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66733 w 2880000"/>
              <a:gd name="connsiteY1" fmla="*/ 510532 h 978733"/>
              <a:gd name="connsiteX2" fmla="*/ 2880000 w 2880000"/>
              <a:gd name="connsiteY2" fmla="*/ 978733 h 978733"/>
              <a:gd name="connsiteX3" fmla="*/ 0 w 2880000"/>
              <a:gd name="connsiteY3" fmla="*/ 978733 h 978733"/>
              <a:gd name="connsiteX4" fmla="*/ 0 w 2880000"/>
              <a:gd name="connsiteY4" fmla="*/ 0 h 978733"/>
              <a:gd name="connsiteX0" fmla="*/ 0 w 2566733"/>
              <a:gd name="connsiteY0" fmla="*/ 0 h 978733"/>
              <a:gd name="connsiteX1" fmla="*/ 2566733 w 2566733"/>
              <a:gd name="connsiteY1" fmla="*/ 510532 h 978733"/>
              <a:gd name="connsiteX2" fmla="*/ 2151866 w 2566733"/>
              <a:gd name="connsiteY2" fmla="*/ 978733 h 978733"/>
              <a:gd name="connsiteX3" fmla="*/ 0 w 2566733"/>
              <a:gd name="connsiteY3" fmla="*/ 978733 h 978733"/>
              <a:gd name="connsiteX4" fmla="*/ 0 w 2566733"/>
              <a:gd name="connsiteY4" fmla="*/ 0 h 978733"/>
              <a:gd name="connsiteX0" fmla="*/ 0 w 2558267"/>
              <a:gd name="connsiteY0" fmla="*/ 0 h 978733"/>
              <a:gd name="connsiteX1" fmla="*/ 2558267 w 2558267"/>
              <a:gd name="connsiteY1" fmla="*/ 502066 h 978733"/>
              <a:gd name="connsiteX2" fmla="*/ 2151866 w 2558267"/>
              <a:gd name="connsiteY2" fmla="*/ 978733 h 978733"/>
              <a:gd name="connsiteX3" fmla="*/ 0 w 2558267"/>
              <a:gd name="connsiteY3" fmla="*/ 978733 h 978733"/>
              <a:gd name="connsiteX4" fmla="*/ 0 w 2558267"/>
              <a:gd name="connsiteY4" fmla="*/ 0 h 978733"/>
              <a:gd name="connsiteX0" fmla="*/ 0 w 2151866"/>
              <a:gd name="connsiteY0" fmla="*/ 0 h 978733"/>
              <a:gd name="connsiteX1" fmla="*/ 2151866 w 2151866"/>
              <a:gd name="connsiteY1" fmla="*/ 978733 h 978733"/>
              <a:gd name="connsiteX2" fmla="*/ 0 w 2151866"/>
              <a:gd name="connsiteY2" fmla="*/ 978733 h 978733"/>
              <a:gd name="connsiteX3" fmla="*/ 0 w 2151866"/>
              <a:gd name="connsiteY3" fmla="*/ 0 h 978733"/>
              <a:gd name="connsiteX0" fmla="*/ 0 w 2151866"/>
              <a:gd name="connsiteY0" fmla="*/ 0 h 978733"/>
              <a:gd name="connsiteX1" fmla="*/ 1558816 w 2151866"/>
              <a:gd name="connsiteY1" fmla="*/ 707169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728149 w 2151866"/>
              <a:gd name="connsiteY1" fmla="*/ 360036 h 978733"/>
              <a:gd name="connsiteX2" fmla="*/ 2151866 w 2151866"/>
              <a:gd name="connsiteY2" fmla="*/ 978733 h 978733"/>
              <a:gd name="connsiteX3" fmla="*/ 0 w 2151866"/>
              <a:gd name="connsiteY3" fmla="*/ 978733 h 978733"/>
              <a:gd name="connsiteX4" fmla="*/ 0 w 2151866"/>
              <a:gd name="connsiteY4" fmla="*/ 0 h 978733"/>
              <a:gd name="connsiteX0" fmla="*/ 0 w 2173564"/>
              <a:gd name="connsiteY0" fmla="*/ 0 h 1473562"/>
              <a:gd name="connsiteX1" fmla="*/ 1728149 w 2173564"/>
              <a:gd name="connsiteY1" fmla="*/ 360036 h 1473562"/>
              <a:gd name="connsiteX2" fmla="*/ 2173564 w 2173564"/>
              <a:gd name="connsiteY2" fmla="*/ 1473562 h 1473562"/>
              <a:gd name="connsiteX3" fmla="*/ 0 w 2173564"/>
              <a:gd name="connsiteY3" fmla="*/ 978733 h 1473562"/>
              <a:gd name="connsiteX4" fmla="*/ 0 w 2173564"/>
              <a:gd name="connsiteY4" fmla="*/ 0 h 1473562"/>
              <a:gd name="connsiteX0" fmla="*/ 0 w 2173564"/>
              <a:gd name="connsiteY0" fmla="*/ 0 h 1473562"/>
              <a:gd name="connsiteX1" fmla="*/ 1511164 w 2173564"/>
              <a:gd name="connsiteY1" fmla="*/ 371543 h 1473562"/>
              <a:gd name="connsiteX2" fmla="*/ 2173564 w 2173564"/>
              <a:gd name="connsiteY2" fmla="*/ 1473562 h 1473562"/>
              <a:gd name="connsiteX3" fmla="*/ 0 w 2173564"/>
              <a:gd name="connsiteY3" fmla="*/ 978733 h 1473562"/>
              <a:gd name="connsiteX4" fmla="*/ 0 w 2173564"/>
              <a:gd name="connsiteY4" fmla="*/ 0 h 1473562"/>
              <a:gd name="connsiteX0" fmla="*/ 0 w 2173564"/>
              <a:gd name="connsiteY0" fmla="*/ 0 h 1473562"/>
              <a:gd name="connsiteX1" fmla="*/ 1511164 w 2173564"/>
              <a:gd name="connsiteY1" fmla="*/ 371543 h 1473562"/>
              <a:gd name="connsiteX2" fmla="*/ 2173564 w 2173564"/>
              <a:gd name="connsiteY2" fmla="*/ 1473562 h 1473562"/>
              <a:gd name="connsiteX3" fmla="*/ 0 w 2173564"/>
              <a:gd name="connsiteY3" fmla="*/ 1033126 h 1473562"/>
              <a:gd name="connsiteX4" fmla="*/ 0 w 2173564"/>
              <a:gd name="connsiteY4" fmla="*/ 0 h 1473562"/>
              <a:gd name="connsiteX0" fmla="*/ 0 w 2173564"/>
              <a:gd name="connsiteY0" fmla="*/ 0 h 1473562"/>
              <a:gd name="connsiteX1" fmla="*/ 1574073 w 2173564"/>
              <a:gd name="connsiteY1" fmla="*/ 711496 h 1473562"/>
              <a:gd name="connsiteX2" fmla="*/ 2173564 w 2173564"/>
              <a:gd name="connsiteY2" fmla="*/ 1473562 h 1473562"/>
              <a:gd name="connsiteX3" fmla="*/ 0 w 2173564"/>
              <a:gd name="connsiteY3" fmla="*/ 1033126 h 1473562"/>
              <a:gd name="connsiteX4" fmla="*/ 0 w 2173564"/>
              <a:gd name="connsiteY4" fmla="*/ 0 h 1473562"/>
              <a:gd name="connsiteX0" fmla="*/ 0 w 2220744"/>
              <a:gd name="connsiteY0" fmla="*/ 0 h 1052021"/>
              <a:gd name="connsiteX1" fmla="*/ 1621253 w 2220744"/>
              <a:gd name="connsiteY1" fmla="*/ 289955 h 1052021"/>
              <a:gd name="connsiteX2" fmla="*/ 2220744 w 2220744"/>
              <a:gd name="connsiteY2" fmla="*/ 1052021 h 1052021"/>
              <a:gd name="connsiteX3" fmla="*/ 47180 w 2220744"/>
              <a:gd name="connsiteY3" fmla="*/ 611585 h 1052021"/>
              <a:gd name="connsiteX4" fmla="*/ 0 w 2220744"/>
              <a:gd name="connsiteY4" fmla="*/ 0 h 1052021"/>
              <a:gd name="connsiteX0" fmla="*/ 31454 w 2173564"/>
              <a:gd name="connsiteY0" fmla="*/ 0 h 1024824"/>
              <a:gd name="connsiteX1" fmla="*/ 1574073 w 2173564"/>
              <a:gd name="connsiteY1" fmla="*/ 262758 h 1024824"/>
              <a:gd name="connsiteX2" fmla="*/ 2173564 w 2173564"/>
              <a:gd name="connsiteY2" fmla="*/ 1024824 h 1024824"/>
              <a:gd name="connsiteX3" fmla="*/ 0 w 2173564"/>
              <a:gd name="connsiteY3" fmla="*/ 584388 h 1024824"/>
              <a:gd name="connsiteX4" fmla="*/ 31454 w 2173564"/>
              <a:gd name="connsiteY4" fmla="*/ 0 h 1024824"/>
              <a:gd name="connsiteX0" fmla="*/ 0 w 2205017"/>
              <a:gd name="connsiteY0" fmla="*/ 0 h 1024824"/>
              <a:gd name="connsiteX1" fmla="*/ 1605526 w 2205017"/>
              <a:gd name="connsiteY1" fmla="*/ 262758 h 1024824"/>
              <a:gd name="connsiteX2" fmla="*/ 2205017 w 2205017"/>
              <a:gd name="connsiteY2" fmla="*/ 1024824 h 1024824"/>
              <a:gd name="connsiteX3" fmla="*/ 31453 w 2205017"/>
              <a:gd name="connsiteY3" fmla="*/ 584388 h 1024824"/>
              <a:gd name="connsiteX4" fmla="*/ 0 w 2205017"/>
              <a:gd name="connsiteY4" fmla="*/ 0 h 1024824"/>
              <a:gd name="connsiteX0" fmla="*/ 15727 w 2173564"/>
              <a:gd name="connsiteY0" fmla="*/ 0 h 1065618"/>
              <a:gd name="connsiteX1" fmla="*/ 1574073 w 2173564"/>
              <a:gd name="connsiteY1" fmla="*/ 303552 h 1065618"/>
              <a:gd name="connsiteX2" fmla="*/ 2173564 w 2173564"/>
              <a:gd name="connsiteY2" fmla="*/ 1065618 h 1065618"/>
              <a:gd name="connsiteX3" fmla="*/ 0 w 2173564"/>
              <a:gd name="connsiteY3" fmla="*/ 625182 h 1065618"/>
              <a:gd name="connsiteX4" fmla="*/ 15727 w 2173564"/>
              <a:gd name="connsiteY4" fmla="*/ 0 h 1065618"/>
              <a:gd name="connsiteX0" fmla="*/ 0 w 2205017"/>
              <a:gd name="connsiteY0" fmla="*/ 0 h 1079217"/>
              <a:gd name="connsiteX1" fmla="*/ 1605526 w 2205017"/>
              <a:gd name="connsiteY1" fmla="*/ 317151 h 1079217"/>
              <a:gd name="connsiteX2" fmla="*/ 2205017 w 2205017"/>
              <a:gd name="connsiteY2" fmla="*/ 1079217 h 1079217"/>
              <a:gd name="connsiteX3" fmla="*/ 31453 w 2205017"/>
              <a:gd name="connsiteY3" fmla="*/ 638781 h 1079217"/>
              <a:gd name="connsiteX4" fmla="*/ 0 w 2205017"/>
              <a:gd name="connsiteY4" fmla="*/ 0 h 1079217"/>
              <a:gd name="connsiteX0" fmla="*/ 0 w 2205017"/>
              <a:gd name="connsiteY0" fmla="*/ 0 h 1079217"/>
              <a:gd name="connsiteX1" fmla="*/ 1447142 w 2205017"/>
              <a:gd name="connsiteY1" fmla="*/ 58787 h 1079217"/>
              <a:gd name="connsiteX2" fmla="*/ 2205017 w 2205017"/>
              <a:gd name="connsiteY2" fmla="*/ 1079217 h 1079217"/>
              <a:gd name="connsiteX3" fmla="*/ 31453 w 2205017"/>
              <a:gd name="connsiteY3" fmla="*/ 638781 h 1079217"/>
              <a:gd name="connsiteX4" fmla="*/ 0 w 2205017"/>
              <a:gd name="connsiteY4" fmla="*/ 0 h 1079217"/>
              <a:gd name="connsiteX0" fmla="*/ 0 w 2205017"/>
              <a:gd name="connsiteY0" fmla="*/ 0 h 1024824"/>
              <a:gd name="connsiteX1" fmla="*/ 1447142 w 2205017"/>
              <a:gd name="connsiteY1" fmla="*/ 4394 h 1024824"/>
              <a:gd name="connsiteX2" fmla="*/ 2205017 w 2205017"/>
              <a:gd name="connsiteY2" fmla="*/ 1024824 h 1024824"/>
              <a:gd name="connsiteX3" fmla="*/ 31453 w 2205017"/>
              <a:gd name="connsiteY3" fmla="*/ 584388 h 1024824"/>
              <a:gd name="connsiteX4" fmla="*/ 0 w 2205017"/>
              <a:gd name="connsiteY4" fmla="*/ 0 h 1024824"/>
              <a:gd name="connsiteX0" fmla="*/ 0 w 2205017"/>
              <a:gd name="connsiteY0" fmla="*/ 0 h 1024824"/>
              <a:gd name="connsiteX1" fmla="*/ 1478818 w 2205017"/>
              <a:gd name="connsiteY1" fmla="*/ 31590 h 1024824"/>
              <a:gd name="connsiteX2" fmla="*/ 2205017 w 2205017"/>
              <a:gd name="connsiteY2" fmla="*/ 1024824 h 1024824"/>
              <a:gd name="connsiteX3" fmla="*/ 31453 w 2205017"/>
              <a:gd name="connsiteY3" fmla="*/ 584388 h 1024824"/>
              <a:gd name="connsiteX4" fmla="*/ 0 w 2205017"/>
              <a:gd name="connsiteY4" fmla="*/ 0 h 1024824"/>
              <a:gd name="connsiteX0" fmla="*/ 0 w 2205017"/>
              <a:gd name="connsiteY0" fmla="*/ 0 h 1024824"/>
              <a:gd name="connsiteX1" fmla="*/ 1478818 w 2205017"/>
              <a:gd name="connsiteY1" fmla="*/ 17993 h 1024824"/>
              <a:gd name="connsiteX2" fmla="*/ 2205017 w 2205017"/>
              <a:gd name="connsiteY2" fmla="*/ 1024824 h 1024824"/>
              <a:gd name="connsiteX3" fmla="*/ 31453 w 2205017"/>
              <a:gd name="connsiteY3" fmla="*/ 584388 h 1024824"/>
              <a:gd name="connsiteX4" fmla="*/ 0 w 2205017"/>
              <a:gd name="connsiteY4" fmla="*/ 0 h 1024824"/>
              <a:gd name="connsiteX0" fmla="*/ 9608 w 2214625"/>
              <a:gd name="connsiteY0" fmla="*/ 0 h 1024824"/>
              <a:gd name="connsiteX1" fmla="*/ 1488426 w 2214625"/>
              <a:gd name="connsiteY1" fmla="*/ 17993 h 1024824"/>
              <a:gd name="connsiteX2" fmla="*/ 2214625 w 2214625"/>
              <a:gd name="connsiteY2" fmla="*/ 1024824 h 1024824"/>
              <a:gd name="connsiteX3" fmla="*/ 0 w 2214625"/>
              <a:gd name="connsiteY3" fmla="*/ 580306 h 1024824"/>
              <a:gd name="connsiteX4" fmla="*/ 9608 w 2214625"/>
              <a:gd name="connsiteY4" fmla="*/ 0 h 1024824"/>
              <a:gd name="connsiteX0" fmla="*/ 0 w 2205017"/>
              <a:gd name="connsiteY0" fmla="*/ 0 h 1024824"/>
              <a:gd name="connsiteX1" fmla="*/ 1478818 w 2205017"/>
              <a:gd name="connsiteY1" fmla="*/ 17993 h 1024824"/>
              <a:gd name="connsiteX2" fmla="*/ 2205017 w 2205017"/>
              <a:gd name="connsiteY2" fmla="*/ 1024824 h 1024824"/>
              <a:gd name="connsiteX3" fmla="*/ 6816 w 2205017"/>
              <a:gd name="connsiteY3" fmla="*/ 588471 h 1024824"/>
              <a:gd name="connsiteX4" fmla="*/ 0 w 2205017"/>
              <a:gd name="connsiteY4" fmla="*/ 0 h 1024824"/>
              <a:gd name="connsiteX0" fmla="*/ 0 w 2205017"/>
              <a:gd name="connsiteY0" fmla="*/ 0 h 1024824"/>
              <a:gd name="connsiteX1" fmla="*/ 1322787 w 2205017"/>
              <a:gd name="connsiteY1" fmla="*/ 17993 h 1024824"/>
              <a:gd name="connsiteX2" fmla="*/ 2205017 w 2205017"/>
              <a:gd name="connsiteY2" fmla="*/ 1024824 h 1024824"/>
              <a:gd name="connsiteX3" fmla="*/ 6816 w 2205017"/>
              <a:gd name="connsiteY3" fmla="*/ 588471 h 1024824"/>
              <a:gd name="connsiteX4" fmla="*/ 0 w 2205017"/>
              <a:gd name="connsiteY4" fmla="*/ 0 h 1024824"/>
              <a:gd name="connsiteX0" fmla="*/ 0 w 2205017"/>
              <a:gd name="connsiteY0" fmla="*/ 0 h 1024824"/>
              <a:gd name="connsiteX1" fmla="*/ 1310469 w 2205017"/>
              <a:gd name="connsiteY1" fmla="*/ 5746 h 1024824"/>
              <a:gd name="connsiteX2" fmla="*/ 2205017 w 2205017"/>
              <a:gd name="connsiteY2" fmla="*/ 1024824 h 1024824"/>
              <a:gd name="connsiteX3" fmla="*/ 6816 w 2205017"/>
              <a:gd name="connsiteY3" fmla="*/ 588471 h 1024824"/>
              <a:gd name="connsiteX4" fmla="*/ 0 w 2205017"/>
              <a:gd name="connsiteY4" fmla="*/ 0 h 102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17" h="1024824">
                <a:moveTo>
                  <a:pt x="0" y="0"/>
                </a:moveTo>
                <a:lnTo>
                  <a:pt x="1310469" y="5746"/>
                </a:lnTo>
                <a:lnTo>
                  <a:pt x="2205017" y="1024824"/>
                </a:lnTo>
                <a:lnTo>
                  <a:pt x="6816" y="588471"/>
                </a:lnTo>
                <a:lnTo>
                  <a:pt x="0" y="0"/>
                </a:lnTo>
                <a:close/>
              </a:path>
            </a:pathLst>
          </a:custGeom>
          <a:solidFill>
            <a:srgbClr val="0070C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81" name="Snip Single Corner Rectangle 2078"/>
          <p:cNvSpPr>
            <a:spLocks/>
          </p:cNvSpPr>
          <p:nvPr/>
        </p:nvSpPr>
        <p:spPr bwMode="auto">
          <a:xfrm>
            <a:off x="6365575" y="2696087"/>
            <a:ext cx="1211777" cy="885039"/>
          </a:xfrm>
          <a:custGeom>
            <a:avLst/>
            <a:gdLst>
              <a:gd name="connsiteX0" fmla="*/ 0 w 2880000"/>
              <a:gd name="connsiteY0" fmla="*/ 0 h 1800000"/>
              <a:gd name="connsiteX1" fmla="*/ 1980000 w 2880000"/>
              <a:gd name="connsiteY1" fmla="*/ 0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0 h 1800000"/>
              <a:gd name="connsiteX1" fmla="*/ 2293267 w 2880000"/>
              <a:gd name="connsiteY1" fmla="*/ 804333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16934 h 995667"/>
              <a:gd name="connsiteX1" fmla="*/ 2293267 w 2880000"/>
              <a:gd name="connsiteY1" fmla="*/ 0 h 995667"/>
              <a:gd name="connsiteX2" fmla="*/ 2880000 w 2880000"/>
              <a:gd name="connsiteY2" fmla="*/ 95667 h 995667"/>
              <a:gd name="connsiteX3" fmla="*/ 2880000 w 2880000"/>
              <a:gd name="connsiteY3" fmla="*/ 995667 h 995667"/>
              <a:gd name="connsiteX4" fmla="*/ 0 w 2880000"/>
              <a:gd name="connsiteY4" fmla="*/ 995667 h 995667"/>
              <a:gd name="connsiteX5" fmla="*/ 0 w 2880000"/>
              <a:gd name="connsiteY5" fmla="*/ 16934 h 995667"/>
              <a:gd name="connsiteX0" fmla="*/ 0 w 2880000"/>
              <a:gd name="connsiteY0" fmla="*/ 0 h 978733"/>
              <a:gd name="connsiteX1" fmla="*/ 2880000 w 2880000"/>
              <a:gd name="connsiteY1" fmla="*/ 78733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58267 w 2880000"/>
              <a:gd name="connsiteY1" fmla="*/ 493599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66733 w 2880000"/>
              <a:gd name="connsiteY1" fmla="*/ 510532 h 978733"/>
              <a:gd name="connsiteX2" fmla="*/ 2880000 w 2880000"/>
              <a:gd name="connsiteY2" fmla="*/ 978733 h 978733"/>
              <a:gd name="connsiteX3" fmla="*/ 0 w 2880000"/>
              <a:gd name="connsiteY3" fmla="*/ 978733 h 978733"/>
              <a:gd name="connsiteX4" fmla="*/ 0 w 2880000"/>
              <a:gd name="connsiteY4" fmla="*/ 0 h 978733"/>
              <a:gd name="connsiteX0" fmla="*/ 0 w 2566733"/>
              <a:gd name="connsiteY0" fmla="*/ 0 h 978733"/>
              <a:gd name="connsiteX1" fmla="*/ 2566733 w 2566733"/>
              <a:gd name="connsiteY1" fmla="*/ 510532 h 978733"/>
              <a:gd name="connsiteX2" fmla="*/ 2151866 w 2566733"/>
              <a:gd name="connsiteY2" fmla="*/ 978733 h 978733"/>
              <a:gd name="connsiteX3" fmla="*/ 0 w 2566733"/>
              <a:gd name="connsiteY3" fmla="*/ 978733 h 978733"/>
              <a:gd name="connsiteX4" fmla="*/ 0 w 2566733"/>
              <a:gd name="connsiteY4" fmla="*/ 0 h 978733"/>
              <a:gd name="connsiteX0" fmla="*/ 0 w 2558267"/>
              <a:gd name="connsiteY0" fmla="*/ 0 h 978733"/>
              <a:gd name="connsiteX1" fmla="*/ 2558267 w 2558267"/>
              <a:gd name="connsiteY1" fmla="*/ 502066 h 978733"/>
              <a:gd name="connsiteX2" fmla="*/ 2151866 w 2558267"/>
              <a:gd name="connsiteY2" fmla="*/ 978733 h 978733"/>
              <a:gd name="connsiteX3" fmla="*/ 0 w 2558267"/>
              <a:gd name="connsiteY3" fmla="*/ 978733 h 978733"/>
              <a:gd name="connsiteX4" fmla="*/ 0 w 2558267"/>
              <a:gd name="connsiteY4" fmla="*/ 0 h 978733"/>
              <a:gd name="connsiteX0" fmla="*/ 0 w 2151866"/>
              <a:gd name="connsiteY0" fmla="*/ 0 h 978733"/>
              <a:gd name="connsiteX1" fmla="*/ 2151866 w 2151866"/>
              <a:gd name="connsiteY1" fmla="*/ 978733 h 978733"/>
              <a:gd name="connsiteX2" fmla="*/ 0 w 2151866"/>
              <a:gd name="connsiteY2" fmla="*/ 978733 h 978733"/>
              <a:gd name="connsiteX3" fmla="*/ 0 w 2151866"/>
              <a:gd name="connsiteY3" fmla="*/ 0 h 978733"/>
              <a:gd name="connsiteX0" fmla="*/ 0 w 2151866"/>
              <a:gd name="connsiteY0" fmla="*/ 0 h 978733"/>
              <a:gd name="connsiteX1" fmla="*/ 1558816 w 2151866"/>
              <a:gd name="connsiteY1" fmla="*/ 707169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728149 w 2151866"/>
              <a:gd name="connsiteY1" fmla="*/ 360036 h 978733"/>
              <a:gd name="connsiteX2" fmla="*/ 2151866 w 2151866"/>
              <a:gd name="connsiteY2" fmla="*/ 978733 h 978733"/>
              <a:gd name="connsiteX3" fmla="*/ 0 w 2151866"/>
              <a:gd name="connsiteY3" fmla="*/ 978733 h 978733"/>
              <a:gd name="connsiteX4" fmla="*/ 0 w 2151866"/>
              <a:gd name="connsiteY4" fmla="*/ 0 h 978733"/>
              <a:gd name="connsiteX0" fmla="*/ 0 w 3531933"/>
              <a:gd name="connsiteY0" fmla="*/ 0 h 2070933"/>
              <a:gd name="connsiteX1" fmla="*/ 3108216 w 3531933"/>
              <a:gd name="connsiteY1" fmla="*/ 1452236 h 2070933"/>
              <a:gd name="connsiteX2" fmla="*/ 3531933 w 3531933"/>
              <a:gd name="connsiteY2" fmla="*/ 2070933 h 2070933"/>
              <a:gd name="connsiteX3" fmla="*/ 1380067 w 3531933"/>
              <a:gd name="connsiteY3" fmla="*/ 2070933 h 2070933"/>
              <a:gd name="connsiteX4" fmla="*/ 0 w 3531933"/>
              <a:gd name="connsiteY4" fmla="*/ 0 h 2070933"/>
              <a:gd name="connsiteX0" fmla="*/ 0 w 3531933"/>
              <a:gd name="connsiteY0" fmla="*/ 0 h 2070933"/>
              <a:gd name="connsiteX1" fmla="*/ 3108216 w 3531933"/>
              <a:gd name="connsiteY1" fmla="*/ 1452236 h 2070933"/>
              <a:gd name="connsiteX2" fmla="*/ 3531933 w 3531933"/>
              <a:gd name="connsiteY2" fmla="*/ 2070933 h 2070933"/>
              <a:gd name="connsiteX3" fmla="*/ 1380067 w 3531933"/>
              <a:gd name="connsiteY3" fmla="*/ 2070933 h 2070933"/>
              <a:gd name="connsiteX4" fmla="*/ 0 w 3531933"/>
              <a:gd name="connsiteY4" fmla="*/ 0 h 2070933"/>
              <a:gd name="connsiteX0" fmla="*/ 0 w 3531933"/>
              <a:gd name="connsiteY0" fmla="*/ 0 h 2070933"/>
              <a:gd name="connsiteX1" fmla="*/ 1677350 w 3531933"/>
              <a:gd name="connsiteY1" fmla="*/ 707170 h 2070933"/>
              <a:gd name="connsiteX2" fmla="*/ 3531933 w 3531933"/>
              <a:gd name="connsiteY2" fmla="*/ 2070933 h 2070933"/>
              <a:gd name="connsiteX3" fmla="*/ 1380067 w 3531933"/>
              <a:gd name="connsiteY3" fmla="*/ 2070933 h 2070933"/>
              <a:gd name="connsiteX4" fmla="*/ 0 w 3531933"/>
              <a:gd name="connsiteY4" fmla="*/ 0 h 2070933"/>
              <a:gd name="connsiteX0" fmla="*/ 0 w 3531933"/>
              <a:gd name="connsiteY0" fmla="*/ 0 h 2070933"/>
              <a:gd name="connsiteX1" fmla="*/ 1618083 w 3531933"/>
              <a:gd name="connsiteY1" fmla="*/ 673303 h 2070933"/>
              <a:gd name="connsiteX2" fmla="*/ 3531933 w 3531933"/>
              <a:gd name="connsiteY2" fmla="*/ 2070933 h 2070933"/>
              <a:gd name="connsiteX3" fmla="*/ 1380067 w 3531933"/>
              <a:gd name="connsiteY3" fmla="*/ 2070933 h 2070933"/>
              <a:gd name="connsiteX4" fmla="*/ 0 w 3531933"/>
              <a:gd name="connsiteY4" fmla="*/ 0 h 2070933"/>
              <a:gd name="connsiteX0" fmla="*/ 0 w 3531933"/>
              <a:gd name="connsiteY0" fmla="*/ 0 h 2070933"/>
              <a:gd name="connsiteX1" fmla="*/ 1618083 w 3531933"/>
              <a:gd name="connsiteY1" fmla="*/ 673303 h 2070933"/>
              <a:gd name="connsiteX2" fmla="*/ 1591453 w 3531933"/>
              <a:gd name="connsiteY2" fmla="*/ 649879 h 2070933"/>
              <a:gd name="connsiteX3" fmla="*/ 3531933 w 3531933"/>
              <a:gd name="connsiteY3" fmla="*/ 2070933 h 2070933"/>
              <a:gd name="connsiteX4" fmla="*/ 1380067 w 3531933"/>
              <a:gd name="connsiteY4" fmla="*/ 2070933 h 2070933"/>
              <a:gd name="connsiteX5" fmla="*/ 0 w 3531933"/>
              <a:gd name="connsiteY5" fmla="*/ 0 h 2070933"/>
              <a:gd name="connsiteX0" fmla="*/ 0 w 3531933"/>
              <a:gd name="connsiteY0" fmla="*/ 0 h 2070933"/>
              <a:gd name="connsiteX1" fmla="*/ 1618083 w 3531933"/>
              <a:gd name="connsiteY1" fmla="*/ 673303 h 2070933"/>
              <a:gd name="connsiteX2" fmla="*/ 1464453 w 3531933"/>
              <a:gd name="connsiteY2" fmla="*/ 802279 h 2070933"/>
              <a:gd name="connsiteX3" fmla="*/ 3531933 w 3531933"/>
              <a:gd name="connsiteY3" fmla="*/ 2070933 h 2070933"/>
              <a:gd name="connsiteX4" fmla="*/ 1380067 w 3531933"/>
              <a:gd name="connsiteY4" fmla="*/ 2070933 h 2070933"/>
              <a:gd name="connsiteX5" fmla="*/ 0 w 3531933"/>
              <a:gd name="connsiteY5" fmla="*/ 0 h 2070933"/>
              <a:gd name="connsiteX0" fmla="*/ 0 w 3531933"/>
              <a:gd name="connsiteY0" fmla="*/ 0 h 2070933"/>
              <a:gd name="connsiteX1" fmla="*/ 1660416 w 3531933"/>
              <a:gd name="connsiteY1" fmla="*/ 698703 h 2070933"/>
              <a:gd name="connsiteX2" fmla="*/ 1464453 w 3531933"/>
              <a:gd name="connsiteY2" fmla="*/ 802279 h 2070933"/>
              <a:gd name="connsiteX3" fmla="*/ 3531933 w 3531933"/>
              <a:gd name="connsiteY3" fmla="*/ 2070933 h 2070933"/>
              <a:gd name="connsiteX4" fmla="*/ 1380067 w 3531933"/>
              <a:gd name="connsiteY4" fmla="*/ 2070933 h 2070933"/>
              <a:gd name="connsiteX5" fmla="*/ 0 w 3531933"/>
              <a:gd name="connsiteY5" fmla="*/ 0 h 2070933"/>
              <a:gd name="connsiteX0" fmla="*/ 0 w 1660416"/>
              <a:gd name="connsiteY0" fmla="*/ 0 h 2070933"/>
              <a:gd name="connsiteX1" fmla="*/ 1660416 w 1660416"/>
              <a:gd name="connsiteY1" fmla="*/ 698703 h 2070933"/>
              <a:gd name="connsiteX2" fmla="*/ 1464453 w 1660416"/>
              <a:gd name="connsiteY2" fmla="*/ 802279 h 2070933"/>
              <a:gd name="connsiteX3" fmla="*/ 1584600 w 1660416"/>
              <a:gd name="connsiteY3" fmla="*/ 2045533 h 2070933"/>
              <a:gd name="connsiteX4" fmla="*/ 1380067 w 1660416"/>
              <a:gd name="connsiteY4" fmla="*/ 2070933 h 2070933"/>
              <a:gd name="connsiteX5" fmla="*/ 0 w 1660416"/>
              <a:gd name="connsiteY5" fmla="*/ 0 h 2070933"/>
              <a:gd name="connsiteX0" fmla="*/ 0 w 1660416"/>
              <a:gd name="connsiteY0" fmla="*/ 0 h 2079400"/>
              <a:gd name="connsiteX1" fmla="*/ 1660416 w 1660416"/>
              <a:gd name="connsiteY1" fmla="*/ 698703 h 2079400"/>
              <a:gd name="connsiteX2" fmla="*/ 1464453 w 1660416"/>
              <a:gd name="connsiteY2" fmla="*/ 802279 h 2079400"/>
              <a:gd name="connsiteX3" fmla="*/ 1593067 w 1660416"/>
              <a:gd name="connsiteY3" fmla="*/ 2079400 h 2079400"/>
              <a:gd name="connsiteX4" fmla="*/ 1380067 w 1660416"/>
              <a:gd name="connsiteY4" fmla="*/ 2070933 h 2079400"/>
              <a:gd name="connsiteX5" fmla="*/ 0 w 1660416"/>
              <a:gd name="connsiteY5" fmla="*/ 0 h 2079400"/>
              <a:gd name="connsiteX0" fmla="*/ 0 w 1660416"/>
              <a:gd name="connsiteY0" fmla="*/ 0 h 2079400"/>
              <a:gd name="connsiteX1" fmla="*/ 1660416 w 1660416"/>
              <a:gd name="connsiteY1" fmla="*/ 690237 h 2079400"/>
              <a:gd name="connsiteX2" fmla="*/ 1464453 w 1660416"/>
              <a:gd name="connsiteY2" fmla="*/ 802279 h 2079400"/>
              <a:gd name="connsiteX3" fmla="*/ 1593067 w 1660416"/>
              <a:gd name="connsiteY3" fmla="*/ 2079400 h 2079400"/>
              <a:gd name="connsiteX4" fmla="*/ 1380067 w 1660416"/>
              <a:gd name="connsiteY4" fmla="*/ 2070933 h 2079400"/>
              <a:gd name="connsiteX5" fmla="*/ 0 w 1660416"/>
              <a:gd name="connsiteY5" fmla="*/ 0 h 2079400"/>
              <a:gd name="connsiteX0" fmla="*/ 0 w 1660416"/>
              <a:gd name="connsiteY0" fmla="*/ 0 h 2079400"/>
              <a:gd name="connsiteX1" fmla="*/ 1660416 w 1660416"/>
              <a:gd name="connsiteY1" fmla="*/ 690237 h 2079400"/>
              <a:gd name="connsiteX2" fmla="*/ 1464453 w 1660416"/>
              <a:gd name="connsiteY2" fmla="*/ 802279 h 2079400"/>
              <a:gd name="connsiteX3" fmla="*/ 1533800 w 1660416"/>
              <a:gd name="connsiteY3" fmla="*/ 2079400 h 2079400"/>
              <a:gd name="connsiteX4" fmla="*/ 1380067 w 1660416"/>
              <a:gd name="connsiteY4" fmla="*/ 2070933 h 2079400"/>
              <a:gd name="connsiteX5" fmla="*/ 0 w 1660416"/>
              <a:gd name="connsiteY5" fmla="*/ 0 h 2079400"/>
              <a:gd name="connsiteX0" fmla="*/ 0 w 1660416"/>
              <a:gd name="connsiteY0" fmla="*/ 0 h 2079400"/>
              <a:gd name="connsiteX1" fmla="*/ 1660416 w 1660416"/>
              <a:gd name="connsiteY1" fmla="*/ 690237 h 2079400"/>
              <a:gd name="connsiteX2" fmla="*/ 1464453 w 1660416"/>
              <a:gd name="connsiteY2" fmla="*/ 802279 h 2079400"/>
              <a:gd name="connsiteX3" fmla="*/ 1516866 w 1660416"/>
              <a:gd name="connsiteY3" fmla="*/ 2079400 h 2079400"/>
              <a:gd name="connsiteX4" fmla="*/ 1380067 w 1660416"/>
              <a:gd name="connsiteY4" fmla="*/ 2070933 h 2079400"/>
              <a:gd name="connsiteX5" fmla="*/ 0 w 1660416"/>
              <a:gd name="connsiteY5" fmla="*/ 0 h 2079400"/>
              <a:gd name="connsiteX0" fmla="*/ 0 w 1660416"/>
              <a:gd name="connsiteY0" fmla="*/ 0 h 2079400"/>
              <a:gd name="connsiteX1" fmla="*/ 1660416 w 1660416"/>
              <a:gd name="connsiteY1" fmla="*/ 690237 h 2079400"/>
              <a:gd name="connsiteX2" fmla="*/ 1464453 w 1660416"/>
              <a:gd name="connsiteY2" fmla="*/ 802279 h 2079400"/>
              <a:gd name="connsiteX3" fmla="*/ 1506786 w 1660416"/>
              <a:gd name="connsiteY3" fmla="*/ 1547345 h 2079400"/>
              <a:gd name="connsiteX4" fmla="*/ 1516866 w 1660416"/>
              <a:gd name="connsiteY4" fmla="*/ 2079400 h 2079400"/>
              <a:gd name="connsiteX5" fmla="*/ 1380067 w 1660416"/>
              <a:gd name="connsiteY5" fmla="*/ 2070933 h 2079400"/>
              <a:gd name="connsiteX6" fmla="*/ 0 w 1660416"/>
              <a:gd name="connsiteY6" fmla="*/ 0 h 2079400"/>
              <a:gd name="connsiteX0" fmla="*/ 0 w 1660416"/>
              <a:gd name="connsiteY0" fmla="*/ 0 h 2079400"/>
              <a:gd name="connsiteX1" fmla="*/ 1660416 w 1660416"/>
              <a:gd name="connsiteY1" fmla="*/ 690237 h 2079400"/>
              <a:gd name="connsiteX2" fmla="*/ 1261253 w 1660416"/>
              <a:gd name="connsiteY2" fmla="*/ 1013946 h 2079400"/>
              <a:gd name="connsiteX3" fmla="*/ 1506786 w 1660416"/>
              <a:gd name="connsiteY3" fmla="*/ 1547345 h 2079400"/>
              <a:gd name="connsiteX4" fmla="*/ 1516866 w 1660416"/>
              <a:gd name="connsiteY4" fmla="*/ 2079400 h 2079400"/>
              <a:gd name="connsiteX5" fmla="*/ 1380067 w 1660416"/>
              <a:gd name="connsiteY5" fmla="*/ 2070933 h 2079400"/>
              <a:gd name="connsiteX6" fmla="*/ 0 w 1660416"/>
              <a:gd name="connsiteY6" fmla="*/ 0 h 2079400"/>
              <a:gd name="connsiteX0" fmla="*/ 0 w 1660416"/>
              <a:gd name="connsiteY0" fmla="*/ 0 h 2079400"/>
              <a:gd name="connsiteX1" fmla="*/ 1660416 w 1660416"/>
              <a:gd name="connsiteY1" fmla="*/ 690237 h 2079400"/>
              <a:gd name="connsiteX2" fmla="*/ 1261253 w 1660416"/>
              <a:gd name="connsiteY2" fmla="*/ 1013946 h 2079400"/>
              <a:gd name="connsiteX3" fmla="*/ 1506786 w 1660416"/>
              <a:gd name="connsiteY3" fmla="*/ 1547345 h 2079400"/>
              <a:gd name="connsiteX4" fmla="*/ 1516866 w 1660416"/>
              <a:gd name="connsiteY4" fmla="*/ 2079400 h 2079400"/>
              <a:gd name="connsiteX5" fmla="*/ 1380067 w 1660416"/>
              <a:gd name="connsiteY5" fmla="*/ 2070933 h 2079400"/>
              <a:gd name="connsiteX6" fmla="*/ 0 w 1660416"/>
              <a:gd name="connsiteY6" fmla="*/ 0 h 2079400"/>
              <a:gd name="connsiteX0" fmla="*/ 0 w 1516866"/>
              <a:gd name="connsiteY0" fmla="*/ 0 h 2079400"/>
              <a:gd name="connsiteX1" fmla="*/ 1321749 w 1516866"/>
              <a:gd name="connsiteY1" fmla="*/ 563237 h 2079400"/>
              <a:gd name="connsiteX2" fmla="*/ 1261253 w 1516866"/>
              <a:gd name="connsiteY2" fmla="*/ 1013946 h 2079400"/>
              <a:gd name="connsiteX3" fmla="*/ 1506786 w 1516866"/>
              <a:gd name="connsiteY3" fmla="*/ 1547345 h 2079400"/>
              <a:gd name="connsiteX4" fmla="*/ 1516866 w 1516866"/>
              <a:gd name="connsiteY4" fmla="*/ 2079400 h 2079400"/>
              <a:gd name="connsiteX5" fmla="*/ 1380067 w 1516866"/>
              <a:gd name="connsiteY5" fmla="*/ 2070933 h 2079400"/>
              <a:gd name="connsiteX6" fmla="*/ 0 w 1516866"/>
              <a:gd name="connsiteY6" fmla="*/ 0 h 2079400"/>
              <a:gd name="connsiteX0" fmla="*/ 0 w 1516866"/>
              <a:gd name="connsiteY0" fmla="*/ 0 h 2079400"/>
              <a:gd name="connsiteX1" fmla="*/ 1118549 w 1516866"/>
              <a:gd name="connsiteY1" fmla="*/ 656370 h 2079400"/>
              <a:gd name="connsiteX2" fmla="*/ 1261253 w 1516866"/>
              <a:gd name="connsiteY2" fmla="*/ 1013946 h 2079400"/>
              <a:gd name="connsiteX3" fmla="*/ 1506786 w 1516866"/>
              <a:gd name="connsiteY3" fmla="*/ 1547345 h 2079400"/>
              <a:gd name="connsiteX4" fmla="*/ 1516866 w 1516866"/>
              <a:gd name="connsiteY4" fmla="*/ 2079400 h 2079400"/>
              <a:gd name="connsiteX5" fmla="*/ 1380067 w 1516866"/>
              <a:gd name="connsiteY5" fmla="*/ 2070933 h 2079400"/>
              <a:gd name="connsiteX6" fmla="*/ 0 w 1516866"/>
              <a:gd name="connsiteY6" fmla="*/ 0 h 2079400"/>
              <a:gd name="connsiteX0" fmla="*/ 0 w 1516866"/>
              <a:gd name="connsiteY0" fmla="*/ 0 h 2079400"/>
              <a:gd name="connsiteX1" fmla="*/ 1118549 w 1516866"/>
              <a:gd name="connsiteY1" fmla="*/ 656370 h 2079400"/>
              <a:gd name="connsiteX2" fmla="*/ 1261253 w 1516866"/>
              <a:gd name="connsiteY2" fmla="*/ 1013946 h 2079400"/>
              <a:gd name="connsiteX3" fmla="*/ 1506786 w 1516866"/>
              <a:gd name="connsiteY3" fmla="*/ 1547345 h 2079400"/>
              <a:gd name="connsiteX4" fmla="*/ 1516866 w 1516866"/>
              <a:gd name="connsiteY4" fmla="*/ 2079400 h 2079400"/>
              <a:gd name="connsiteX5" fmla="*/ 1380067 w 1516866"/>
              <a:gd name="connsiteY5" fmla="*/ 2070933 h 2079400"/>
              <a:gd name="connsiteX6" fmla="*/ 0 w 1516866"/>
              <a:gd name="connsiteY6" fmla="*/ 0 h 2079400"/>
              <a:gd name="connsiteX0" fmla="*/ 0 w 1516866"/>
              <a:gd name="connsiteY0" fmla="*/ 0 h 2079400"/>
              <a:gd name="connsiteX1" fmla="*/ 1118549 w 1516866"/>
              <a:gd name="connsiteY1" fmla="*/ 656370 h 2079400"/>
              <a:gd name="connsiteX2" fmla="*/ 1261253 w 1516866"/>
              <a:gd name="connsiteY2" fmla="*/ 1013946 h 2079400"/>
              <a:gd name="connsiteX3" fmla="*/ 1506786 w 1516866"/>
              <a:gd name="connsiteY3" fmla="*/ 1547345 h 2079400"/>
              <a:gd name="connsiteX4" fmla="*/ 1516866 w 1516866"/>
              <a:gd name="connsiteY4" fmla="*/ 2079400 h 2079400"/>
              <a:gd name="connsiteX5" fmla="*/ 1380067 w 1516866"/>
              <a:gd name="connsiteY5" fmla="*/ 2073498 h 2079400"/>
              <a:gd name="connsiteX6" fmla="*/ 0 w 1516866"/>
              <a:gd name="connsiteY6" fmla="*/ 0 h 2079400"/>
              <a:gd name="connsiteX0" fmla="*/ 0 w 1516866"/>
              <a:gd name="connsiteY0" fmla="*/ 0 h 2079400"/>
              <a:gd name="connsiteX1" fmla="*/ 1118549 w 1516866"/>
              <a:gd name="connsiteY1" fmla="*/ 656370 h 2079400"/>
              <a:gd name="connsiteX2" fmla="*/ 1261253 w 1516866"/>
              <a:gd name="connsiteY2" fmla="*/ 1013946 h 2079400"/>
              <a:gd name="connsiteX3" fmla="*/ 1506786 w 1516866"/>
              <a:gd name="connsiteY3" fmla="*/ 1547345 h 2079400"/>
              <a:gd name="connsiteX4" fmla="*/ 1516866 w 1516866"/>
              <a:gd name="connsiteY4" fmla="*/ 2079400 h 2079400"/>
              <a:gd name="connsiteX5" fmla="*/ 722384 w 1516866"/>
              <a:gd name="connsiteY5" fmla="*/ 1078703 h 2079400"/>
              <a:gd name="connsiteX6" fmla="*/ 0 w 1516866"/>
              <a:gd name="connsiteY6" fmla="*/ 0 h 2079400"/>
              <a:gd name="connsiteX0" fmla="*/ 0 w 1516866"/>
              <a:gd name="connsiteY0" fmla="*/ 0 h 2079400"/>
              <a:gd name="connsiteX1" fmla="*/ 1118549 w 1516866"/>
              <a:gd name="connsiteY1" fmla="*/ 656370 h 2079400"/>
              <a:gd name="connsiteX2" fmla="*/ 1261253 w 1516866"/>
              <a:gd name="connsiteY2" fmla="*/ 1013946 h 2079400"/>
              <a:gd name="connsiteX3" fmla="*/ 1506786 w 1516866"/>
              <a:gd name="connsiteY3" fmla="*/ 1547345 h 2079400"/>
              <a:gd name="connsiteX4" fmla="*/ 1516866 w 1516866"/>
              <a:gd name="connsiteY4" fmla="*/ 2079400 h 2079400"/>
              <a:gd name="connsiteX5" fmla="*/ 0 w 1516866"/>
              <a:gd name="connsiteY5" fmla="*/ 0 h 2079400"/>
              <a:gd name="connsiteX0" fmla="*/ 0 w 1506786"/>
              <a:gd name="connsiteY0" fmla="*/ 0 h 1547345"/>
              <a:gd name="connsiteX1" fmla="*/ 1118549 w 1506786"/>
              <a:gd name="connsiteY1" fmla="*/ 656370 h 1547345"/>
              <a:gd name="connsiteX2" fmla="*/ 1261253 w 1506786"/>
              <a:gd name="connsiteY2" fmla="*/ 1013946 h 1547345"/>
              <a:gd name="connsiteX3" fmla="*/ 1506786 w 1506786"/>
              <a:gd name="connsiteY3" fmla="*/ 1547345 h 1547345"/>
              <a:gd name="connsiteX4" fmla="*/ 1259695 w 1506786"/>
              <a:gd name="connsiteY4" fmla="*/ 1219492 h 1547345"/>
              <a:gd name="connsiteX5" fmla="*/ 0 w 1506786"/>
              <a:gd name="connsiteY5" fmla="*/ 0 h 1547345"/>
              <a:gd name="connsiteX0" fmla="*/ 0 w 1261253"/>
              <a:gd name="connsiteY0" fmla="*/ 0 h 1219492"/>
              <a:gd name="connsiteX1" fmla="*/ 1118549 w 1261253"/>
              <a:gd name="connsiteY1" fmla="*/ 656370 h 1219492"/>
              <a:gd name="connsiteX2" fmla="*/ 1261253 w 1261253"/>
              <a:gd name="connsiteY2" fmla="*/ 1013946 h 1219492"/>
              <a:gd name="connsiteX3" fmla="*/ 1186376 w 1261253"/>
              <a:gd name="connsiteY3" fmla="*/ 830755 h 1219492"/>
              <a:gd name="connsiteX4" fmla="*/ 1259695 w 1261253"/>
              <a:gd name="connsiteY4" fmla="*/ 1219492 h 1219492"/>
              <a:gd name="connsiteX5" fmla="*/ 0 w 1261253"/>
              <a:gd name="connsiteY5" fmla="*/ 0 h 1219492"/>
              <a:gd name="connsiteX0" fmla="*/ 0 w 1261253"/>
              <a:gd name="connsiteY0" fmla="*/ 0 h 1013946"/>
              <a:gd name="connsiteX1" fmla="*/ 1118549 w 1261253"/>
              <a:gd name="connsiteY1" fmla="*/ 656370 h 1013946"/>
              <a:gd name="connsiteX2" fmla="*/ 1261253 w 1261253"/>
              <a:gd name="connsiteY2" fmla="*/ 1013946 h 1013946"/>
              <a:gd name="connsiteX3" fmla="*/ 1186376 w 1261253"/>
              <a:gd name="connsiteY3" fmla="*/ 830755 h 1013946"/>
              <a:gd name="connsiteX4" fmla="*/ 846535 w 1261253"/>
              <a:gd name="connsiteY4" fmla="*/ 806399 h 1013946"/>
              <a:gd name="connsiteX5" fmla="*/ 0 w 1261253"/>
              <a:gd name="connsiteY5" fmla="*/ 0 h 1013946"/>
              <a:gd name="connsiteX0" fmla="*/ 0 w 1231742"/>
              <a:gd name="connsiteY0" fmla="*/ 0 h 912780"/>
              <a:gd name="connsiteX1" fmla="*/ 1118549 w 1231742"/>
              <a:gd name="connsiteY1" fmla="*/ 656370 h 912780"/>
              <a:gd name="connsiteX2" fmla="*/ 1231742 w 1231742"/>
              <a:gd name="connsiteY2" fmla="*/ 912780 h 912780"/>
              <a:gd name="connsiteX3" fmla="*/ 1186376 w 1231742"/>
              <a:gd name="connsiteY3" fmla="*/ 830755 h 912780"/>
              <a:gd name="connsiteX4" fmla="*/ 846535 w 1231742"/>
              <a:gd name="connsiteY4" fmla="*/ 806399 h 912780"/>
              <a:gd name="connsiteX5" fmla="*/ 0 w 1231742"/>
              <a:gd name="connsiteY5" fmla="*/ 0 h 912780"/>
              <a:gd name="connsiteX0" fmla="*/ 0 w 1231742"/>
              <a:gd name="connsiteY0" fmla="*/ 0 h 912780"/>
              <a:gd name="connsiteX1" fmla="*/ 1118549 w 1231742"/>
              <a:gd name="connsiteY1" fmla="*/ 656370 h 912780"/>
              <a:gd name="connsiteX2" fmla="*/ 1231742 w 1231742"/>
              <a:gd name="connsiteY2" fmla="*/ 912780 h 912780"/>
              <a:gd name="connsiteX3" fmla="*/ 846535 w 1231742"/>
              <a:gd name="connsiteY3" fmla="*/ 806399 h 912780"/>
              <a:gd name="connsiteX4" fmla="*/ 0 w 1231742"/>
              <a:gd name="connsiteY4" fmla="*/ 0 h 912780"/>
              <a:gd name="connsiteX0" fmla="*/ 0 w 1231742"/>
              <a:gd name="connsiteY0" fmla="*/ 0 h 887489"/>
              <a:gd name="connsiteX1" fmla="*/ 1118549 w 1231742"/>
              <a:gd name="connsiteY1" fmla="*/ 656370 h 887489"/>
              <a:gd name="connsiteX2" fmla="*/ 1231742 w 1231742"/>
              <a:gd name="connsiteY2" fmla="*/ 887489 h 887489"/>
              <a:gd name="connsiteX3" fmla="*/ 846535 w 1231742"/>
              <a:gd name="connsiteY3" fmla="*/ 806399 h 887489"/>
              <a:gd name="connsiteX4" fmla="*/ 0 w 1231742"/>
              <a:gd name="connsiteY4" fmla="*/ 0 h 887489"/>
              <a:gd name="connsiteX0" fmla="*/ 0 w 1543720"/>
              <a:gd name="connsiteY0" fmla="*/ 0 h 887489"/>
              <a:gd name="connsiteX1" fmla="*/ 1430527 w 1543720"/>
              <a:gd name="connsiteY1" fmla="*/ 656370 h 887489"/>
              <a:gd name="connsiteX2" fmla="*/ 1543720 w 1543720"/>
              <a:gd name="connsiteY2" fmla="*/ 887489 h 887489"/>
              <a:gd name="connsiteX3" fmla="*/ 1158513 w 1543720"/>
              <a:gd name="connsiteY3" fmla="*/ 806399 h 887489"/>
              <a:gd name="connsiteX4" fmla="*/ 0 w 1543720"/>
              <a:gd name="connsiteY4" fmla="*/ 0 h 887489"/>
              <a:gd name="connsiteX0" fmla="*/ 0 w 1543720"/>
              <a:gd name="connsiteY0" fmla="*/ 0 h 887489"/>
              <a:gd name="connsiteX1" fmla="*/ 1430527 w 1543720"/>
              <a:gd name="connsiteY1" fmla="*/ 656370 h 887489"/>
              <a:gd name="connsiteX2" fmla="*/ 1543720 w 1543720"/>
              <a:gd name="connsiteY2" fmla="*/ 887489 h 887489"/>
              <a:gd name="connsiteX3" fmla="*/ 505046 w 1543720"/>
              <a:gd name="connsiteY3" fmla="*/ 650436 h 887489"/>
              <a:gd name="connsiteX4" fmla="*/ 0 w 1543720"/>
              <a:gd name="connsiteY4" fmla="*/ 0 h 887489"/>
              <a:gd name="connsiteX0" fmla="*/ 0 w 1543720"/>
              <a:gd name="connsiteY0" fmla="*/ 0 h 887489"/>
              <a:gd name="connsiteX1" fmla="*/ 1430527 w 1543720"/>
              <a:gd name="connsiteY1" fmla="*/ 656370 h 887489"/>
              <a:gd name="connsiteX2" fmla="*/ 1543720 w 1543720"/>
              <a:gd name="connsiteY2" fmla="*/ 887489 h 887489"/>
              <a:gd name="connsiteX3" fmla="*/ 488182 w 1543720"/>
              <a:gd name="connsiteY3" fmla="*/ 654651 h 887489"/>
              <a:gd name="connsiteX4" fmla="*/ 0 w 1543720"/>
              <a:gd name="connsiteY4" fmla="*/ 0 h 887489"/>
              <a:gd name="connsiteX0" fmla="*/ 0 w 1543720"/>
              <a:gd name="connsiteY0" fmla="*/ 0 h 887489"/>
              <a:gd name="connsiteX1" fmla="*/ 1430527 w 1543720"/>
              <a:gd name="connsiteY1" fmla="*/ 656370 h 887489"/>
              <a:gd name="connsiteX2" fmla="*/ 1543720 w 1543720"/>
              <a:gd name="connsiteY2" fmla="*/ 887489 h 887489"/>
              <a:gd name="connsiteX3" fmla="*/ 752517 w 1543720"/>
              <a:gd name="connsiteY3" fmla="*/ 758287 h 887489"/>
              <a:gd name="connsiteX4" fmla="*/ 0 w 1543720"/>
              <a:gd name="connsiteY4" fmla="*/ 0 h 887489"/>
              <a:gd name="connsiteX0" fmla="*/ 0 w 1717794"/>
              <a:gd name="connsiteY0" fmla="*/ 0 h 922034"/>
              <a:gd name="connsiteX1" fmla="*/ 1430527 w 1717794"/>
              <a:gd name="connsiteY1" fmla="*/ 656370 h 922034"/>
              <a:gd name="connsiteX2" fmla="*/ 1717794 w 1717794"/>
              <a:gd name="connsiteY2" fmla="*/ 922034 h 922034"/>
              <a:gd name="connsiteX3" fmla="*/ 752517 w 1717794"/>
              <a:gd name="connsiteY3" fmla="*/ 758287 h 922034"/>
              <a:gd name="connsiteX4" fmla="*/ 0 w 1717794"/>
              <a:gd name="connsiteY4" fmla="*/ 0 h 922034"/>
              <a:gd name="connsiteX0" fmla="*/ 0 w 1640428"/>
              <a:gd name="connsiteY0" fmla="*/ 0 h 917099"/>
              <a:gd name="connsiteX1" fmla="*/ 1430527 w 1640428"/>
              <a:gd name="connsiteY1" fmla="*/ 656370 h 917099"/>
              <a:gd name="connsiteX2" fmla="*/ 1640428 w 1640428"/>
              <a:gd name="connsiteY2" fmla="*/ 917099 h 917099"/>
              <a:gd name="connsiteX3" fmla="*/ 752517 w 1640428"/>
              <a:gd name="connsiteY3" fmla="*/ 758287 h 917099"/>
              <a:gd name="connsiteX4" fmla="*/ 0 w 1640428"/>
              <a:gd name="connsiteY4" fmla="*/ 0 h 9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428" h="917099">
                <a:moveTo>
                  <a:pt x="0" y="0"/>
                </a:moveTo>
                <a:cubicBezTo>
                  <a:pt x="655072" y="204679"/>
                  <a:pt x="682321" y="87624"/>
                  <a:pt x="1430527" y="656370"/>
                </a:cubicBezTo>
                <a:lnTo>
                  <a:pt x="1640428" y="917099"/>
                </a:lnTo>
                <a:lnTo>
                  <a:pt x="752517" y="758287"/>
                </a:lnTo>
                <a:lnTo>
                  <a:pt x="0" y="0"/>
                </a:lnTo>
                <a:close/>
              </a:path>
            </a:pathLst>
          </a:custGeom>
          <a:solidFill>
            <a:srgbClr val="0070C0"/>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cxnSp>
        <p:nvCxnSpPr>
          <p:cNvPr id="20" name="Straight Arrow Connector 19"/>
          <p:cNvCxnSpPr/>
          <p:nvPr/>
        </p:nvCxnSpPr>
        <p:spPr bwMode="auto">
          <a:xfrm flipV="1">
            <a:off x="5574411" y="2340824"/>
            <a:ext cx="0" cy="2880384"/>
          </a:xfrm>
          <a:prstGeom prst="straightConnector1">
            <a:avLst/>
          </a:prstGeom>
          <a:solidFill>
            <a:schemeClr val="bg1"/>
          </a:solidFill>
          <a:ln w="127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2"/>
          <p:cNvSpPr txBox="1"/>
          <p:nvPr/>
        </p:nvSpPr>
        <p:spPr>
          <a:xfrm rot="770580">
            <a:off x="5778328" y="2873986"/>
            <a:ext cx="1664943" cy="461665"/>
          </a:xfrm>
          <a:prstGeom prst="rect">
            <a:avLst/>
          </a:prstGeom>
          <a:noFill/>
        </p:spPr>
        <p:txBody>
          <a:bodyPr wrap="none" rtlCol="0">
            <a:spAutoFit/>
          </a:bodyPr>
          <a:lstStyle/>
          <a:p>
            <a:r>
              <a:rPr lang="en-GB" sz="1200" dirty="0" smtClean="0">
                <a:solidFill>
                  <a:schemeClr val="bg1"/>
                </a:solidFill>
              </a:rPr>
              <a:t>R2: Ultra-dense</a:t>
            </a:r>
          </a:p>
          <a:p>
            <a:r>
              <a:rPr lang="en-GB" sz="1200" dirty="0" smtClean="0">
                <a:solidFill>
                  <a:schemeClr val="bg1"/>
                </a:solidFill>
              </a:rPr>
              <a:t>Networks (Mm-Wave)</a:t>
            </a:r>
            <a:endParaRPr lang="en-GB" sz="1200" dirty="0">
              <a:solidFill>
                <a:schemeClr val="bg1"/>
              </a:solidFill>
            </a:endParaRPr>
          </a:p>
        </p:txBody>
      </p:sp>
      <p:sp>
        <p:nvSpPr>
          <p:cNvPr id="103" name="TextBox 102"/>
          <p:cNvSpPr txBox="1"/>
          <p:nvPr/>
        </p:nvSpPr>
        <p:spPr>
          <a:xfrm rot="677160">
            <a:off x="5896269" y="3611931"/>
            <a:ext cx="1447832" cy="276999"/>
          </a:xfrm>
          <a:prstGeom prst="rect">
            <a:avLst/>
          </a:prstGeom>
          <a:noFill/>
        </p:spPr>
        <p:txBody>
          <a:bodyPr wrap="none" rtlCol="0">
            <a:spAutoFit/>
          </a:bodyPr>
          <a:lstStyle/>
          <a:p>
            <a:r>
              <a:rPr lang="en-GB" sz="1200" dirty="0" smtClean="0">
                <a:solidFill>
                  <a:schemeClr val="bg1"/>
                </a:solidFill>
              </a:rPr>
              <a:t>R1: 4G extensions</a:t>
            </a:r>
            <a:endParaRPr lang="en-GB" sz="1200" dirty="0">
              <a:solidFill>
                <a:schemeClr val="bg1"/>
              </a:solidFill>
            </a:endParaRPr>
          </a:p>
        </p:txBody>
      </p:sp>
      <p:sp>
        <p:nvSpPr>
          <p:cNvPr id="104" name="TextBox 103"/>
          <p:cNvSpPr txBox="1"/>
          <p:nvPr/>
        </p:nvSpPr>
        <p:spPr>
          <a:xfrm rot="3364339">
            <a:off x="3121945" y="5457780"/>
            <a:ext cx="1338828" cy="307777"/>
          </a:xfrm>
          <a:prstGeom prst="rect">
            <a:avLst/>
          </a:prstGeom>
          <a:noFill/>
        </p:spPr>
        <p:txBody>
          <a:bodyPr wrap="none" rtlCol="0">
            <a:spAutoFit/>
          </a:bodyPr>
          <a:lstStyle/>
          <a:p>
            <a:r>
              <a:rPr lang="en-GB" dirty="0" smtClean="0">
                <a:solidFill>
                  <a:schemeClr val="bg1"/>
                </a:solidFill>
              </a:rPr>
              <a:t>Low cost M2M</a:t>
            </a:r>
            <a:endParaRPr lang="en-GB" dirty="0">
              <a:solidFill>
                <a:schemeClr val="bg1"/>
              </a:solidFill>
            </a:endParaRPr>
          </a:p>
        </p:txBody>
      </p:sp>
      <p:sp>
        <p:nvSpPr>
          <p:cNvPr id="105" name="TextBox 104"/>
          <p:cNvSpPr txBox="1"/>
          <p:nvPr/>
        </p:nvSpPr>
        <p:spPr>
          <a:xfrm>
            <a:off x="5664027" y="4321088"/>
            <a:ext cx="1088760" cy="461665"/>
          </a:xfrm>
          <a:prstGeom prst="rect">
            <a:avLst/>
          </a:prstGeom>
          <a:noFill/>
        </p:spPr>
        <p:txBody>
          <a:bodyPr wrap="none" rtlCol="0">
            <a:spAutoFit/>
          </a:bodyPr>
          <a:lstStyle/>
          <a:p>
            <a:pPr algn="ctr"/>
            <a:r>
              <a:rPr lang="en-GB" sz="1200" dirty="0" smtClean="0">
                <a:solidFill>
                  <a:schemeClr val="bg1"/>
                </a:solidFill>
              </a:rPr>
              <a:t>R4: Low-lat. </a:t>
            </a:r>
          </a:p>
          <a:p>
            <a:pPr algn="ctr"/>
            <a:r>
              <a:rPr lang="en-GB" sz="1200" dirty="0" smtClean="0">
                <a:solidFill>
                  <a:schemeClr val="bg1"/>
                </a:solidFill>
              </a:rPr>
              <a:t>ultra-rel M2M</a:t>
            </a:r>
            <a:endParaRPr lang="en-GB" sz="1200" dirty="0">
              <a:solidFill>
                <a:schemeClr val="bg1"/>
              </a:solidFill>
            </a:endParaRPr>
          </a:p>
        </p:txBody>
      </p:sp>
      <p:sp>
        <p:nvSpPr>
          <p:cNvPr id="121" name="Snip Single Corner Rectangle 2078"/>
          <p:cNvSpPr>
            <a:spLocks/>
          </p:cNvSpPr>
          <p:nvPr/>
        </p:nvSpPr>
        <p:spPr bwMode="auto">
          <a:xfrm>
            <a:off x="6861856" y="4210288"/>
            <a:ext cx="1223796" cy="824413"/>
          </a:xfrm>
          <a:custGeom>
            <a:avLst/>
            <a:gdLst>
              <a:gd name="connsiteX0" fmla="*/ 0 w 2880000"/>
              <a:gd name="connsiteY0" fmla="*/ 0 h 1800000"/>
              <a:gd name="connsiteX1" fmla="*/ 1980000 w 2880000"/>
              <a:gd name="connsiteY1" fmla="*/ 0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0 h 1800000"/>
              <a:gd name="connsiteX1" fmla="*/ 2293267 w 2880000"/>
              <a:gd name="connsiteY1" fmla="*/ 804333 h 1800000"/>
              <a:gd name="connsiteX2" fmla="*/ 2880000 w 2880000"/>
              <a:gd name="connsiteY2" fmla="*/ 900000 h 1800000"/>
              <a:gd name="connsiteX3" fmla="*/ 2880000 w 2880000"/>
              <a:gd name="connsiteY3" fmla="*/ 1800000 h 1800000"/>
              <a:gd name="connsiteX4" fmla="*/ 0 w 2880000"/>
              <a:gd name="connsiteY4" fmla="*/ 1800000 h 1800000"/>
              <a:gd name="connsiteX5" fmla="*/ 0 w 2880000"/>
              <a:gd name="connsiteY5" fmla="*/ 0 h 1800000"/>
              <a:gd name="connsiteX0" fmla="*/ 0 w 2880000"/>
              <a:gd name="connsiteY0" fmla="*/ 16934 h 995667"/>
              <a:gd name="connsiteX1" fmla="*/ 2293267 w 2880000"/>
              <a:gd name="connsiteY1" fmla="*/ 0 h 995667"/>
              <a:gd name="connsiteX2" fmla="*/ 2880000 w 2880000"/>
              <a:gd name="connsiteY2" fmla="*/ 95667 h 995667"/>
              <a:gd name="connsiteX3" fmla="*/ 2880000 w 2880000"/>
              <a:gd name="connsiteY3" fmla="*/ 995667 h 995667"/>
              <a:gd name="connsiteX4" fmla="*/ 0 w 2880000"/>
              <a:gd name="connsiteY4" fmla="*/ 995667 h 995667"/>
              <a:gd name="connsiteX5" fmla="*/ 0 w 2880000"/>
              <a:gd name="connsiteY5" fmla="*/ 16934 h 995667"/>
              <a:gd name="connsiteX0" fmla="*/ 0 w 2880000"/>
              <a:gd name="connsiteY0" fmla="*/ 0 h 978733"/>
              <a:gd name="connsiteX1" fmla="*/ 2880000 w 2880000"/>
              <a:gd name="connsiteY1" fmla="*/ 78733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58267 w 2880000"/>
              <a:gd name="connsiteY1" fmla="*/ 493599 h 978733"/>
              <a:gd name="connsiteX2" fmla="*/ 2880000 w 2880000"/>
              <a:gd name="connsiteY2" fmla="*/ 978733 h 978733"/>
              <a:gd name="connsiteX3" fmla="*/ 0 w 2880000"/>
              <a:gd name="connsiteY3" fmla="*/ 978733 h 978733"/>
              <a:gd name="connsiteX4" fmla="*/ 0 w 2880000"/>
              <a:gd name="connsiteY4" fmla="*/ 0 h 978733"/>
              <a:gd name="connsiteX0" fmla="*/ 0 w 2880000"/>
              <a:gd name="connsiteY0" fmla="*/ 0 h 978733"/>
              <a:gd name="connsiteX1" fmla="*/ 2566733 w 2880000"/>
              <a:gd name="connsiteY1" fmla="*/ 510532 h 978733"/>
              <a:gd name="connsiteX2" fmla="*/ 2880000 w 2880000"/>
              <a:gd name="connsiteY2" fmla="*/ 978733 h 978733"/>
              <a:gd name="connsiteX3" fmla="*/ 0 w 2880000"/>
              <a:gd name="connsiteY3" fmla="*/ 978733 h 978733"/>
              <a:gd name="connsiteX4" fmla="*/ 0 w 2880000"/>
              <a:gd name="connsiteY4" fmla="*/ 0 h 978733"/>
              <a:gd name="connsiteX0" fmla="*/ 0 w 2566733"/>
              <a:gd name="connsiteY0" fmla="*/ 0 h 978733"/>
              <a:gd name="connsiteX1" fmla="*/ 2566733 w 2566733"/>
              <a:gd name="connsiteY1" fmla="*/ 510532 h 978733"/>
              <a:gd name="connsiteX2" fmla="*/ 2151866 w 2566733"/>
              <a:gd name="connsiteY2" fmla="*/ 978733 h 978733"/>
              <a:gd name="connsiteX3" fmla="*/ 0 w 2566733"/>
              <a:gd name="connsiteY3" fmla="*/ 978733 h 978733"/>
              <a:gd name="connsiteX4" fmla="*/ 0 w 2566733"/>
              <a:gd name="connsiteY4" fmla="*/ 0 h 978733"/>
              <a:gd name="connsiteX0" fmla="*/ 0 w 2558267"/>
              <a:gd name="connsiteY0" fmla="*/ 0 h 978733"/>
              <a:gd name="connsiteX1" fmla="*/ 2558267 w 2558267"/>
              <a:gd name="connsiteY1" fmla="*/ 502066 h 978733"/>
              <a:gd name="connsiteX2" fmla="*/ 2151866 w 2558267"/>
              <a:gd name="connsiteY2" fmla="*/ 978733 h 978733"/>
              <a:gd name="connsiteX3" fmla="*/ 0 w 2558267"/>
              <a:gd name="connsiteY3" fmla="*/ 978733 h 978733"/>
              <a:gd name="connsiteX4" fmla="*/ 0 w 2558267"/>
              <a:gd name="connsiteY4" fmla="*/ 0 h 978733"/>
              <a:gd name="connsiteX0" fmla="*/ 0 w 2151866"/>
              <a:gd name="connsiteY0" fmla="*/ 0 h 978733"/>
              <a:gd name="connsiteX1" fmla="*/ 2151866 w 2151866"/>
              <a:gd name="connsiteY1" fmla="*/ 978733 h 978733"/>
              <a:gd name="connsiteX2" fmla="*/ 0 w 2151866"/>
              <a:gd name="connsiteY2" fmla="*/ 978733 h 978733"/>
              <a:gd name="connsiteX3" fmla="*/ 0 w 2151866"/>
              <a:gd name="connsiteY3" fmla="*/ 0 h 978733"/>
              <a:gd name="connsiteX0" fmla="*/ 0 w 2151866"/>
              <a:gd name="connsiteY0" fmla="*/ 0 h 978733"/>
              <a:gd name="connsiteX1" fmla="*/ 1558816 w 2151866"/>
              <a:gd name="connsiteY1" fmla="*/ 707169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728149 w 2151866"/>
              <a:gd name="connsiteY1" fmla="*/ 360036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719962 w 2151866"/>
              <a:gd name="connsiteY1" fmla="*/ 298303 h 978733"/>
              <a:gd name="connsiteX2" fmla="*/ 2151866 w 2151866"/>
              <a:gd name="connsiteY2" fmla="*/ 978733 h 978733"/>
              <a:gd name="connsiteX3" fmla="*/ 0 w 2151866"/>
              <a:gd name="connsiteY3" fmla="*/ 978733 h 978733"/>
              <a:gd name="connsiteX4" fmla="*/ 0 w 2151866"/>
              <a:gd name="connsiteY4" fmla="*/ 0 h 978733"/>
              <a:gd name="connsiteX0" fmla="*/ 0 w 2151866"/>
              <a:gd name="connsiteY0" fmla="*/ 0 h 978733"/>
              <a:gd name="connsiteX1" fmla="*/ 1719962 w 2151866"/>
              <a:gd name="connsiteY1" fmla="*/ 298303 h 978733"/>
              <a:gd name="connsiteX2" fmla="*/ 2151866 w 2151866"/>
              <a:gd name="connsiteY2" fmla="*/ 978733 h 978733"/>
              <a:gd name="connsiteX3" fmla="*/ 417515 w 2151866"/>
              <a:gd name="connsiteY3" fmla="*/ 663213 h 978733"/>
              <a:gd name="connsiteX4" fmla="*/ 0 w 2151866"/>
              <a:gd name="connsiteY4" fmla="*/ 0 h 978733"/>
              <a:gd name="connsiteX0" fmla="*/ 0 w 1719962"/>
              <a:gd name="connsiteY0" fmla="*/ 0 h 690650"/>
              <a:gd name="connsiteX1" fmla="*/ 1719962 w 1719962"/>
              <a:gd name="connsiteY1" fmla="*/ 298303 h 690650"/>
              <a:gd name="connsiteX2" fmla="*/ 997559 w 1719962"/>
              <a:gd name="connsiteY2" fmla="*/ 690650 h 690650"/>
              <a:gd name="connsiteX3" fmla="*/ 417515 w 1719962"/>
              <a:gd name="connsiteY3" fmla="*/ 663213 h 690650"/>
              <a:gd name="connsiteX4" fmla="*/ 0 w 1719962"/>
              <a:gd name="connsiteY4" fmla="*/ 0 h 690650"/>
              <a:gd name="connsiteX0" fmla="*/ 0 w 997559"/>
              <a:gd name="connsiteY0" fmla="*/ 0 h 690650"/>
              <a:gd name="connsiteX1" fmla="*/ 917678 w 997559"/>
              <a:gd name="connsiteY1" fmla="*/ 161120 h 690650"/>
              <a:gd name="connsiteX2" fmla="*/ 997559 w 997559"/>
              <a:gd name="connsiteY2" fmla="*/ 690650 h 690650"/>
              <a:gd name="connsiteX3" fmla="*/ 417515 w 997559"/>
              <a:gd name="connsiteY3" fmla="*/ 663213 h 690650"/>
              <a:gd name="connsiteX4" fmla="*/ 0 w 997559"/>
              <a:gd name="connsiteY4" fmla="*/ 0 h 690650"/>
              <a:gd name="connsiteX0" fmla="*/ 0 w 997559"/>
              <a:gd name="connsiteY0" fmla="*/ 0 h 690650"/>
              <a:gd name="connsiteX1" fmla="*/ 874187 w 997559"/>
              <a:gd name="connsiteY1" fmla="*/ 154690 h 690650"/>
              <a:gd name="connsiteX2" fmla="*/ 997559 w 997559"/>
              <a:gd name="connsiteY2" fmla="*/ 690650 h 690650"/>
              <a:gd name="connsiteX3" fmla="*/ 417515 w 997559"/>
              <a:gd name="connsiteY3" fmla="*/ 663213 h 690650"/>
              <a:gd name="connsiteX4" fmla="*/ 0 w 997559"/>
              <a:gd name="connsiteY4" fmla="*/ 0 h 690650"/>
              <a:gd name="connsiteX0" fmla="*/ 0 w 997559"/>
              <a:gd name="connsiteY0" fmla="*/ 0 h 690650"/>
              <a:gd name="connsiteX1" fmla="*/ 874187 w 997559"/>
              <a:gd name="connsiteY1" fmla="*/ 154690 h 690650"/>
              <a:gd name="connsiteX2" fmla="*/ 912471 w 997559"/>
              <a:gd name="connsiteY2" fmla="*/ 312774 h 690650"/>
              <a:gd name="connsiteX3" fmla="*/ 997559 w 997559"/>
              <a:gd name="connsiteY3" fmla="*/ 690650 h 690650"/>
              <a:gd name="connsiteX4" fmla="*/ 417515 w 997559"/>
              <a:gd name="connsiteY4" fmla="*/ 663213 h 690650"/>
              <a:gd name="connsiteX5" fmla="*/ 0 w 997559"/>
              <a:gd name="connsiteY5" fmla="*/ 0 h 690650"/>
              <a:gd name="connsiteX0" fmla="*/ 0 w 997559"/>
              <a:gd name="connsiteY0" fmla="*/ 0 h 690650"/>
              <a:gd name="connsiteX1" fmla="*/ 874187 w 997559"/>
              <a:gd name="connsiteY1" fmla="*/ 154690 h 690650"/>
              <a:gd name="connsiteX2" fmla="*/ 971313 w 997559"/>
              <a:gd name="connsiteY2" fmla="*/ 302057 h 690650"/>
              <a:gd name="connsiteX3" fmla="*/ 997559 w 997559"/>
              <a:gd name="connsiteY3" fmla="*/ 690650 h 690650"/>
              <a:gd name="connsiteX4" fmla="*/ 417515 w 997559"/>
              <a:gd name="connsiteY4" fmla="*/ 663213 h 690650"/>
              <a:gd name="connsiteX5" fmla="*/ 0 w 997559"/>
              <a:gd name="connsiteY5" fmla="*/ 0 h 690650"/>
              <a:gd name="connsiteX0" fmla="*/ 0 w 982210"/>
              <a:gd name="connsiteY0" fmla="*/ 0 h 684219"/>
              <a:gd name="connsiteX1" fmla="*/ 874187 w 982210"/>
              <a:gd name="connsiteY1" fmla="*/ 154690 h 684219"/>
              <a:gd name="connsiteX2" fmla="*/ 971313 w 982210"/>
              <a:gd name="connsiteY2" fmla="*/ 302057 h 684219"/>
              <a:gd name="connsiteX3" fmla="*/ 982210 w 982210"/>
              <a:gd name="connsiteY3" fmla="*/ 684219 h 684219"/>
              <a:gd name="connsiteX4" fmla="*/ 417515 w 982210"/>
              <a:gd name="connsiteY4" fmla="*/ 663213 h 684219"/>
              <a:gd name="connsiteX5" fmla="*/ 0 w 982210"/>
              <a:gd name="connsiteY5" fmla="*/ 0 h 684219"/>
              <a:gd name="connsiteX0" fmla="*/ 0 w 982210"/>
              <a:gd name="connsiteY0" fmla="*/ 0 h 684219"/>
              <a:gd name="connsiteX1" fmla="*/ 874187 w 982210"/>
              <a:gd name="connsiteY1" fmla="*/ 154690 h 684219"/>
              <a:gd name="connsiteX2" fmla="*/ 971313 w 982210"/>
              <a:gd name="connsiteY2" fmla="*/ 302057 h 684219"/>
              <a:gd name="connsiteX3" fmla="*/ 982210 w 982210"/>
              <a:gd name="connsiteY3" fmla="*/ 684219 h 684219"/>
              <a:gd name="connsiteX4" fmla="*/ 430306 w 982210"/>
              <a:gd name="connsiteY4" fmla="*/ 678218 h 684219"/>
              <a:gd name="connsiteX5" fmla="*/ 0 w 982210"/>
              <a:gd name="connsiteY5" fmla="*/ 0 h 684219"/>
              <a:gd name="connsiteX0" fmla="*/ 0 w 982210"/>
              <a:gd name="connsiteY0" fmla="*/ 0 h 684219"/>
              <a:gd name="connsiteX1" fmla="*/ 874187 w 982210"/>
              <a:gd name="connsiteY1" fmla="*/ 154690 h 684219"/>
              <a:gd name="connsiteX2" fmla="*/ 971313 w 982210"/>
              <a:gd name="connsiteY2" fmla="*/ 302057 h 684219"/>
              <a:gd name="connsiteX3" fmla="*/ 982210 w 982210"/>
              <a:gd name="connsiteY3" fmla="*/ 684219 h 684219"/>
              <a:gd name="connsiteX4" fmla="*/ 128426 w 982210"/>
              <a:gd name="connsiteY4" fmla="*/ 673931 h 684219"/>
              <a:gd name="connsiteX5" fmla="*/ 0 w 982210"/>
              <a:gd name="connsiteY5" fmla="*/ 0 h 684219"/>
              <a:gd name="connsiteX0" fmla="*/ 0 w 1278973"/>
              <a:gd name="connsiteY0" fmla="*/ 0 h 735662"/>
              <a:gd name="connsiteX1" fmla="*/ 1170950 w 1278973"/>
              <a:gd name="connsiteY1" fmla="*/ 206133 h 735662"/>
              <a:gd name="connsiteX2" fmla="*/ 1268076 w 1278973"/>
              <a:gd name="connsiteY2" fmla="*/ 353500 h 735662"/>
              <a:gd name="connsiteX3" fmla="*/ 1278973 w 1278973"/>
              <a:gd name="connsiteY3" fmla="*/ 735662 h 735662"/>
              <a:gd name="connsiteX4" fmla="*/ 425189 w 1278973"/>
              <a:gd name="connsiteY4" fmla="*/ 725374 h 735662"/>
              <a:gd name="connsiteX5" fmla="*/ 0 w 1278973"/>
              <a:gd name="connsiteY5" fmla="*/ 0 h 735662"/>
              <a:gd name="connsiteX0" fmla="*/ 0 w 1278973"/>
              <a:gd name="connsiteY0" fmla="*/ 0 h 735662"/>
              <a:gd name="connsiteX1" fmla="*/ 1170950 w 1278973"/>
              <a:gd name="connsiteY1" fmla="*/ 206133 h 735662"/>
              <a:gd name="connsiteX2" fmla="*/ 1268076 w 1278973"/>
              <a:gd name="connsiteY2" fmla="*/ 353500 h 735662"/>
              <a:gd name="connsiteX3" fmla="*/ 1278973 w 1278973"/>
              <a:gd name="connsiteY3" fmla="*/ 735662 h 735662"/>
              <a:gd name="connsiteX4" fmla="*/ 409839 w 1278973"/>
              <a:gd name="connsiteY4" fmla="*/ 725374 h 735662"/>
              <a:gd name="connsiteX5" fmla="*/ 0 w 1278973"/>
              <a:gd name="connsiteY5" fmla="*/ 0 h 735662"/>
              <a:gd name="connsiteX0" fmla="*/ 0 w 1278973"/>
              <a:gd name="connsiteY0" fmla="*/ 0 h 735662"/>
              <a:gd name="connsiteX1" fmla="*/ 1170950 w 1278973"/>
              <a:gd name="connsiteY1" fmla="*/ 206133 h 735662"/>
              <a:gd name="connsiteX2" fmla="*/ 1268076 w 1278973"/>
              <a:gd name="connsiteY2" fmla="*/ 353500 h 735662"/>
              <a:gd name="connsiteX3" fmla="*/ 1278973 w 1278973"/>
              <a:gd name="connsiteY3" fmla="*/ 735662 h 735662"/>
              <a:gd name="connsiteX4" fmla="*/ 26093 w 1278973"/>
              <a:gd name="connsiteY4" fmla="*/ 725374 h 735662"/>
              <a:gd name="connsiteX5" fmla="*/ 0 w 1278973"/>
              <a:gd name="connsiteY5" fmla="*/ 0 h 735662"/>
              <a:gd name="connsiteX0" fmla="*/ 0 w 1278973"/>
              <a:gd name="connsiteY0" fmla="*/ 0 h 735662"/>
              <a:gd name="connsiteX1" fmla="*/ 1170950 w 1278973"/>
              <a:gd name="connsiteY1" fmla="*/ 206133 h 735662"/>
              <a:gd name="connsiteX2" fmla="*/ 1268076 w 1278973"/>
              <a:gd name="connsiteY2" fmla="*/ 353500 h 735662"/>
              <a:gd name="connsiteX3" fmla="*/ 1278973 w 1278973"/>
              <a:gd name="connsiteY3" fmla="*/ 735662 h 735662"/>
              <a:gd name="connsiteX4" fmla="*/ 10742 w 1278973"/>
              <a:gd name="connsiteY4" fmla="*/ 721087 h 735662"/>
              <a:gd name="connsiteX5" fmla="*/ 0 w 1278973"/>
              <a:gd name="connsiteY5" fmla="*/ 0 h 735662"/>
              <a:gd name="connsiteX0" fmla="*/ 0 w 1304555"/>
              <a:gd name="connsiteY0" fmla="*/ 0 h 735662"/>
              <a:gd name="connsiteX1" fmla="*/ 1196532 w 1304555"/>
              <a:gd name="connsiteY1" fmla="*/ 206133 h 735662"/>
              <a:gd name="connsiteX2" fmla="*/ 1293658 w 1304555"/>
              <a:gd name="connsiteY2" fmla="*/ 353500 h 735662"/>
              <a:gd name="connsiteX3" fmla="*/ 1304555 w 1304555"/>
              <a:gd name="connsiteY3" fmla="*/ 735662 h 735662"/>
              <a:gd name="connsiteX4" fmla="*/ 36324 w 1304555"/>
              <a:gd name="connsiteY4" fmla="*/ 721087 h 735662"/>
              <a:gd name="connsiteX5" fmla="*/ 0 w 1304555"/>
              <a:gd name="connsiteY5" fmla="*/ 0 h 735662"/>
              <a:gd name="connsiteX0" fmla="*/ 0 w 1304555"/>
              <a:gd name="connsiteY0" fmla="*/ 0 h 735662"/>
              <a:gd name="connsiteX1" fmla="*/ 1196532 w 1304555"/>
              <a:gd name="connsiteY1" fmla="*/ 206133 h 735662"/>
              <a:gd name="connsiteX2" fmla="*/ 1293658 w 1304555"/>
              <a:gd name="connsiteY2" fmla="*/ 353500 h 735662"/>
              <a:gd name="connsiteX3" fmla="*/ 1304555 w 1304555"/>
              <a:gd name="connsiteY3" fmla="*/ 735662 h 735662"/>
              <a:gd name="connsiteX4" fmla="*/ 36324 w 1304555"/>
              <a:gd name="connsiteY4" fmla="*/ 733948 h 735662"/>
              <a:gd name="connsiteX5" fmla="*/ 0 w 1304555"/>
              <a:gd name="connsiteY5" fmla="*/ 0 h 735662"/>
              <a:gd name="connsiteX0" fmla="*/ 0 w 1304555"/>
              <a:gd name="connsiteY0" fmla="*/ 0 h 735662"/>
              <a:gd name="connsiteX1" fmla="*/ 1196532 w 1304555"/>
              <a:gd name="connsiteY1" fmla="*/ 206133 h 735662"/>
              <a:gd name="connsiteX2" fmla="*/ 1293658 w 1304555"/>
              <a:gd name="connsiteY2" fmla="*/ 353500 h 735662"/>
              <a:gd name="connsiteX3" fmla="*/ 1304555 w 1304555"/>
              <a:gd name="connsiteY3" fmla="*/ 735662 h 735662"/>
              <a:gd name="connsiteX4" fmla="*/ 10741 w 1304555"/>
              <a:gd name="connsiteY4" fmla="*/ 733948 h 735662"/>
              <a:gd name="connsiteX5" fmla="*/ 0 w 1304555"/>
              <a:gd name="connsiteY5" fmla="*/ 0 h 735662"/>
              <a:gd name="connsiteX0" fmla="*/ 4608 w 1309163"/>
              <a:gd name="connsiteY0" fmla="*/ 0 h 735662"/>
              <a:gd name="connsiteX1" fmla="*/ 1201140 w 1309163"/>
              <a:gd name="connsiteY1" fmla="*/ 206133 h 735662"/>
              <a:gd name="connsiteX2" fmla="*/ 1298266 w 1309163"/>
              <a:gd name="connsiteY2" fmla="*/ 353500 h 735662"/>
              <a:gd name="connsiteX3" fmla="*/ 1309163 w 1309163"/>
              <a:gd name="connsiteY3" fmla="*/ 735662 h 735662"/>
              <a:gd name="connsiteX4" fmla="*/ 0 w 1309163"/>
              <a:gd name="connsiteY4" fmla="*/ 729662 h 735662"/>
              <a:gd name="connsiteX5" fmla="*/ 4608 w 1309163"/>
              <a:gd name="connsiteY5" fmla="*/ 0 h 735662"/>
              <a:gd name="connsiteX0" fmla="*/ 0 w 1314788"/>
              <a:gd name="connsiteY0" fmla="*/ 0 h 735662"/>
              <a:gd name="connsiteX1" fmla="*/ 1206765 w 1314788"/>
              <a:gd name="connsiteY1" fmla="*/ 206133 h 735662"/>
              <a:gd name="connsiteX2" fmla="*/ 1303891 w 1314788"/>
              <a:gd name="connsiteY2" fmla="*/ 353500 h 735662"/>
              <a:gd name="connsiteX3" fmla="*/ 1314788 w 1314788"/>
              <a:gd name="connsiteY3" fmla="*/ 735662 h 735662"/>
              <a:gd name="connsiteX4" fmla="*/ 5625 w 1314788"/>
              <a:gd name="connsiteY4" fmla="*/ 729662 h 735662"/>
              <a:gd name="connsiteX5" fmla="*/ 0 w 1314788"/>
              <a:gd name="connsiteY5" fmla="*/ 0 h 735662"/>
              <a:gd name="connsiteX0" fmla="*/ 0 w 1314788"/>
              <a:gd name="connsiteY0" fmla="*/ 0 h 742093"/>
              <a:gd name="connsiteX1" fmla="*/ 1206765 w 1314788"/>
              <a:gd name="connsiteY1" fmla="*/ 212564 h 742093"/>
              <a:gd name="connsiteX2" fmla="*/ 1303891 w 1314788"/>
              <a:gd name="connsiteY2" fmla="*/ 359931 h 742093"/>
              <a:gd name="connsiteX3" fmla="*/ 1314788 w 1314788"/>
              <a:gd name="connsiteY3" fmla="*/ 742093 h 742093"/>
              <a:gd name="connsiteX4" fmla="*/ 5625 w 1314788"/>
              <a:gd name="connsiteY4" fmla="*/ 736093 h 742093"/>
              <a:gd name="connsiteX5" fmla="*/ 0 w 1314788"/>
              <a:gd name="connsiteY5" fmla="*/ 0 h 74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788" h="742093">
                <a:moveTo>
                  <a:pt x="0" y="0"/>
                </a:moveTo>
                <a:lnTo>
                  <a:pt x="1206765" y="212564"/>
                </a:lnTo>
                <a:lnTo>
                  <a:pt x="1303891" y="359931"/>
                </a:lnTo>
                <a:lnTo>
                  <a:pt x="1314788" y="742093"/>
                </a:lnTo>
                <a:lnTo>
                  <a:pt x="5625" y="736093"/>
                </a:lnTo>
                <a:lnTo>
                  <a:pt x="0" y="0"/>
                </a:lnTo>
                <a:close/>
              </a:path>
            </a:pathLst>
          </a:custGeom>
          <a:solidFill>
            <a:srgbClr val="54C6D3"/>
          </a:solidFill>
          <a:ln w="19050" cap="flat" cmpd="sng" algn="ctr">
            <a:noFill/>
            <a:prstDash val="solid"/>
            <a:round/>
            <a:headEnd type="none" w="med" len="med"/>
            <a:tailEnd type="triangle" w="lg"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p:txBody>
      </p:sp>
      <p:sp>
        <p:nvSpPr>
          <p:cNvPr id="122" name="TextBox 121"/>
          <p:cNvSpPr txBox="1"/>
          <p:nvPr/>
        </p:nvSpPr>
        <p:spPr>
          <a:xfrm>
            <a:off x="6937390" y="4400520"/>
            <a:ext cx="1072730" cy="646331"/>
          </a:xfrm>
          <a:prstGeom prst="rect">
            <a:avLst/>
          </a:prstGeom>
          <a:noFill/>
        </p:spPr>
        <p:txBody>
          <a:bodyPr wrap="none" rtlCol="0">
            <a:spAutoFit/>
          </a:bodyPr>
          <a:lstStyle/>
          <a:p>
            <a:pPr algn="ctr"/>
            <a:r>
              <a:rPr lang="en-GB" sz="1200" dirty="0" smtClean="0">
                <a:solidFill>
                  <a:schemeClr val="bg1"/>
                </a:solidFill>
              </a:rPr>
              <a:t>R3: Low cost</a:t>
            </a:r>
          </a:p>
          <a:p>
            <a:pPr algn="ctr"/>
            <a:r>
              <a:rPr lang="en-GB" sz="1200" dirty="0" smtClean="0">
                <a:solidFill>
                  <a:schemeClr val="bg1"/>
                </a:solidFill>
              </a:rPr>
              <a:t>Massive</a:t>
            </a:r>
          </a:p>
          <a:p>
            <a:pPr algn="ctr"/>
            <a:r>
              <a:rPr lang="en-GB" sz="1200" dirty="0" smtClean="0">
                <a:solidFill>
                  <a:schemeClr val="bg1"/>
                </a:solidFill>
              </a:rPr>
              <a:t>M2M</a:t>
            </a:r>
            <a:endParaRPr lang="en-GB" sz="1200" dirty="0">
              <a:solidFill>
                <a:schemeClr val="bg1"/>
              </a:solidFill>
            </a:endParaRPr>
          </a:p>
        </p:txBody>
      </p:sp>
      <p:sp>
        <p:nvSpPr>
          <p:cNvPr id="83" name="TextBox 82"/>
          <p:cNvSpPr txBox="1"/>
          <p:nvPr/>
        </p:nvSpPr>
        <p:spPr>
          <a:xfrm rot="3174029">
            <a:off x="7249058" y="3018405"/>
            <a:ext cx="907621" cy="461665"/>
          </a:xfrm>
          <a:prstGeom prst="rect">
            <a:avLst/>
          </a:prstGeom>
          <a:noFill/>
        </p:spPr>
        <p:txBody>
          <a:bodyPr wrap="none" rtlCol="0">
            <a:spAutoFit/>
          </a:bodyPr>
          <a:lstStyle/>
          <a:p>
            <a:r>
              <a:rPr lang="en-GB" sz="1200" dirty="0" smtClean="0">
                <a:solidFill>
                  <a:srgbClr val="000000"/>
                </a:solidFill>
              </a:rPr>
              <a:t>Physically</a:t>
            </a:r>
          </a:p>
          <a:p>
            <a:r>
              <a:rPr lang="en-GB" sz="1200" dirty="0" smtClean="0">
                <a:solidFill>
                  <a:srgbClr val="000000"/>
                </a:solidFill>
              </a:rPr>
              <a:t>impossible</a:t>
            </a:r>
            <a:endParaRPr lang="en-GB" sz="1200" dirty="0">
              <a:solidFill>
                <a:srgbClr val="000000"/>
              </a:solidFill>
            </a:endParaRPr>
          </a:p>
        </p:txBody>
      </p:sp>
      <p:cxnSp>
        <p:nvCxnSpPr>
          <p:cNvPr id="86" name="Straight Arrow Connector 85"/>
          <p:cNvCxnSpPr/>
          <p:nvPr/>
        </p:nvCxnSpPr>
        <p:spPr bwMode="auto">
          <a:xfrm>
            <a:off x="5396253" y="5032816"/>
            <a:ext cx="3150420" cy="0"/>
          </a:xfrm>
          <a:prstGeom prst="straightConnector1">
            <a:avLst/>
          </a:prstGeom>
          <a:solidFill>
            <a:schemeClr val="bg1"/>
          </a:solidFill>
          <a:ln w="127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Content Placeholder 1"/>
          <p:cNvSpPr txBox="1">
            <a:spLocks/>
          </p:cNvSpPr>
          <p:nvPr/>
        </p:nvSpPr>
        <p:spPr>
          <a:xfrm>
            <a:off x="853884" y="2213540"/>
            <a:ext cx="3870516" cy="3577660"/>
          </a:xfrm>
          <a:prstGeom prst="rect">
            <a:avLst/>
          </a:prstGeom>
        </p:spPr>
        <p:txBody>
          <a:bodyPr/>
          <a:lstStyle>
            <a:lvl1pPr marL="273050" indent="-273050" algn="l" rtl="0" eaLnBrk="1" fontAlgn="base" hangingPunct="1">
              <a:spcBef>
                <a:spcPct val="0"/>
              </a:spcBef>
              <a:spcAft>
                <a:spcPct val="0"/>
              </a:spcAft>
              <a:buChar char="•"/>
              <a:defRPr sz="1600">
                <a:solidFill>
                  <a:schemeClr val="tx1"/>
                </a:solidFill>
                <a:latin typeface="+mn-lt"/>
                <a:ea typeface="+mn-ea"/>
                <a:cs typeface="+mn-cs"/>
              </a:defRPr>
            </a:lvl1pPr>
            <a:lvl2pPr marL="536575" indent="-261938" algn="l" rtl="0" eaLnBrk="1" fontAlgn="base" hangingPunct="1">
              <a:spcBef>
                <a:spcPct val="0"/>
              </a:spcBef>
              <a:spcAft>
                <a:spcPct val="0"/>
              </a:spcAft>
              <a:buChar char="–"/>
              <a:defRPr sz="1600">
                <a:solidFill>
                  <a:schemeClr val="tx1"/>
                </a:solidFill>
                <a:latin typeface="+mn-lt"/>
                <a:cs typeface="+mn-cs"/>
              </a:defRPr>
            </a:lvl2pPr>
            <a:lvl3pPr marL="808038" indent="-269875" algn="l" rtl="0" eaLnBrk="1" fontAlgn="base" hangingPunct="1">
              <a:spcBef>
                <a:spcPct val="0"/>
              </a:spcBef>
              <a:spcAft>
                <a:spcPct val="0"/>
              </a:spcAft>
              <a:buChar char="•"/>
              <a:defRPr sz="1600">
                <a:solidFill>
                  <a:schemeClr val="tx1"/>
                </a:solidFill>
                <a:latin typeface="+mn-lt"/>
                <a:cs typeface="+mn-cs"/>
              </a:defRPr>
            </a:lvl3pPr>
            <a:lvl4pPr marL="1082675" indent="-273050" algn="l" rtl="0" eaLnBrk="1" fontAlgn="base" hangingPunct="1">
              <a:spcBef>
                <a:spcPct val="0"/>
              </a:spcBef>
              <a:spcAft>
                <a:spcPct val="0"/>
              </a:spcAft>
              <a:buChar char="–"/>
              <a:defRPr sz="1600">
                <a:solidFill>
                  <a:schemeClr val="tx1"/>
                </a:solidFill>
                <a:latin typeface="+mn-lt"/>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r>
              <a:rPr lang="en-GB" kern="0" dirty="0" smtClean="0"/>
              <a:t>Cellular systems have been traditionally designed to work in region R1 and R2, i.e. to maximise the throughput for a given amount of devices</a:t>
            </a:r>
          </a:p>
          <a:p>
            <a:endParaRPr lang="en-GB" kern="0" dirty="0"/>
          </a:p>
          <a:p>
            <a:r>
              <a:rPr lang="en-GB" kern="0" dirty="0" smtClean="0"/>
              <a:t>Optimising the system for Regions R3 and R4 might lead to completely different designs </a:t>
            </a:r>
          </a:p>
          <a:p>
            <a:pPr lvl="1"/>
            <a:r>
              <a:rPr lang="en-GB" kern="0" dirty="0" smtClean="0"/>
              <a:t>E.g. coupling between data and control plane, new types of nodes, transmissions optimised for short data blocks, new waveforms,…</a:t>
            </a:r>
          </a:p>
          <a:p>
            <a:pPr lvl="1"/>
            <a:endParaRPr lang="en-GB" kern="0" dirty="0"/>
          </a:p>
          <a:p>
            <a:endParaRPr lang="en-GB" kern="0" dirty="0"/>
          </a:p>
          <a:p>
            <a:pPr lvl="1"/>
            <a:endParaRPr lang="en-GB" kern="0" dirty="0" smtClean="0"/>
          </a:p>
          <a:p>
            <a:endParaRPr lang="en-GB" kern="0" dirty="0"/>
          </a:p>
          <a:p>
            <a:endParaRPr lang="en-GB" kern="0" dirty="0" smtClean="0"/>
          </a:p>
          <a:p>
            <a:endParaRPr lang="en-GB" kern="0" dirty="0" smtClean="0"/>
          </a:p>
          <a:p>
            <a:endParaRPr lang="en-GB" kern="0" dirty="0" smtClean="0"/>
          </a:p>
          <a:p>
            <a:endParaRPr lang="en-GB" kern="0" dirty="0" smtClean="0"/>
          </a:p>
          <a:p>
            <a:endParaRPr lang="en-GB" kern="0" dirty="0"/>
          </a:p>
        </p:txBody>
      </p:sp>
      <p:cxnSp>
        <p:nvCxnSpPr>
          <p:cNvPr id="90" name="Straight Connector 89"/>
          <p:cNvCxnSpPr/>
          <p:nvPr/>
        </p:nvCxnSpPr>
        <p:spPr bwMode="auto">
          <a:xfrm>
            <a:off x="8072574" y="2610860"/>
            <a:ext cx="0" cy="2413163"/>
          </a:xfrm>
          <a:prstGeom prst="line">
            <a:avLst/>
          </a:prstGeom>
          <a:solidFill>
            <a:schemeClr val="bg1"/>
          </a:solidFill>
          <a:ln w="12700" cap="flat" cmpd="sng" algn="ctr">
            <a:solidFill>
              <a:srgbClr val="000000"/>
            </a:solidFill>
            <a:prstDash val="dash"/>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39/49 of 18-16-0016 by Andy Gowans (OFCOM)</a:t>
            </a:r>
          </a:p>
        </p:txBody>
      </p:sp>
      <p:sp>
        <p:nvSpPr>
          <p:cNvPr id="2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86069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978839"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2013</a:t>
            </a:r>
          </a:p>
        </p:txBody>
      </p:sp>
      <p:sp>
        <p:nvSpPr>
          <p:cNvPr id="27" name="TextBox 26"/>
          <p:cNvSpPr txBox="1"/>
          <p:nvPr/>
        </p:nvSpPr>
        <p:spPr>
          <a:xfrm>
            <a:off x="2470763"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2014</a:t>
            </a:r>
          </a:p>
        </p:txBody>
      </p:sp>
      <p:sp>
        <p:nvSpPr>
          <p:cNvPr id="28" name="TextBox 27"/>
          <p:cNvSpPr txBox="1"/>
          <p:nvPr/>
        </p:nvSpPr>
        <p:spPr>
          <a:xfrm>
            <a:off x="2962687" y="2520293"/>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2015</a:t>
            </a:r>
          </a:p>
        </p:txBody>
      </p:sp>
      <p:sp>
        <p:nvSpPr>
          <p:cNvPr id="29" name="TextBox 28"/>
          <p:cNvSpPr txBox="1"/>
          <p:nvPr/>
        </p:nvSpPr>
        <p:spPr>
          <a:xfrm>
            <a:off x="3454611"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2016</a:t>
            </a:r>
          </a:p>
        </p:txBody>
      </p:sp>
      <p:sp>
        <p:nvSpPr>
          <p:cNvPr id="30" name="TextBox 29"/>
          <p:cNvSpPr txBox="1"/>
          <p:nvPr/>
        </p:nvSpPr>
        <p:spPr>
          <a:xfrm>
            <a:off x="3946535"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2017</a:t>
            </a:r>
          </a:p>
        </p:txBody>
      </p:sp>
      <p:sp>
        <p:nvSpPr>
          <p:cNvPr id="31" name="TextBox 30"/>
          <p:cNvSpPr txBox="1"/>
          <p:nvPr/>
        </p:nvSpPr>
        <p:spPr>
          <a:xfrm>
            <a:off x="4438457"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2018</a:t>
            </a:r>
          </a:p>
        </p:txBody>
      </p:sp>
      <p:sp>
        <p:nvSpPr>
          <p:cNvPr id="32" name="TextBox 31"/>
          <p:cNvSpPr txBox="1"/>
          <p:nvPr/>
        </p:nvSpPr>
        <p:spPr>
          <a:xfrm>
            <a:off x="4930383"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2019</a:t>
            </a:r>
          </a:p>
        </p:txBody>
      </p:sp>
      <p:sp>
        <p:nvSpPr>
          <p:cNvPr id="33" name="TextBox 32"/>
          <p:cNvSpPr txBox="1"/>
          <p:nvPr/>
        </p:nvSpPr>
        <p:spPr>
          <a:xfrm>
            <a:off x="5422307"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2020</a:t>
            </a:r>
          </a:p>
        </p:txBody>
      </p:sp>
      <p:cxnSp>
        <p:nvCxnSpPr>
          <p:cNvPr id="34" name="Straight Connector 33"/>
          <p:cNvCxnSpPr/>
          <p:nvPr/>
        </p:nvCxnSpPr>
        <p:spPr>
          <a:xfrm flipH="1">
            <a:off x="2511275" y="3104283"/>
            <a:ext cx="870995" cy="996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65987" y="4285869"/>
            <a:ext cx="1342663" cy="1219200"/>
          </a:xfrm>
          <a:prstGeom prst="rect">
            <a:avLst/>
          </a:prstGeom>
        </p:spPr>
        <p:txBody>
          <a:bodyPr wrap="square" lIns="0" tIns="0" rIns="0" bIns="0" rtlCol="0">
            <a:noAutofit/>
          </a:bodyPr>
          <a:lstStyle/>
          <a:p>
            <a:pPr marL="0" indent="0">
              <a:buFont typeface="Arial" pitchFamily="34" charset="0"/>
              <a:buNone/>
            </a:pPr>
            <a:r>
              <a:rPr lang="en-GB" sz="1200" dirty="0" smtClean="0">
                <a:latin typeface="Vodafone Rg" pitchFamily="34" charset="0"/>
              </a:rPr>
              <a:t>NGMN white paper ready (Feb. – Mar.)</a:t>
            </a:r>
          </a:p>
        </p:txBody>
      </p:sp>
      <p:sp>
        <p:nvSpPr>
          <p:cNvPr id="43" name="TextBox 42"/>
          <p:cNvSpPr txBox="1"/>
          <p:nvPr/>
        </p:nvSpPr>
        <p:spPr>
          <a:xfrm>
            <a:off x="3023453" y="1548283"/>
            <a:ext cx="515077" cy="449484"/>
          </a:xfrm>
          <a:prstGeom prst="rect">
            <a:avLst/>
          </a:prstGeom>
        </p:spPr>
        <p:txBody>
          <a:bodyPr wrap="square" lIns="0" tIns="0" rIns="0" bIns="0" rtlCol="0">
            <a:noAutofit/>
          </a:bodyPr>
          <a:lstStyle/>
          <a:p>
            <a:pPr marL="0" indent="0" algn="ctr">
              <a:buFont typeface="Arial" pitchFamily="34" charset="0"/>
              <a:buNone/>
            </a:pPr>
            <a:r>
              <a:rPr lang="en-GB" sz="1200" dirty="0" smtClean="0">
                <a:latin typeface="Vodafone Rg" pitchFamily="34" charset="0"/>
              </a:rPr>
              <a:t>3GPP</a:t>
            </a:r>
          </a:p>
          <a:p>
            <a:pPr marL="0" indent="0" algn="ctr">
              <a:buFont typeface="Arial" pitchFamily="34" charset="0"/>
              <a:buNone/>
            </a:pPr>
            <a:r>
              <a:rPr lang="en-GB" sz="1200" dirty="0" smtClean="0">
                <a:latin typeface="Vodafone Rg" pitchFamily="34" charset="0"/>
              </a:rPr>
              <a:t>Rel. 13</a:t>
            </a:r>
          </a:p>
        </p:txBody>
      </p:sp>
      <p:sp>
        <p:nvSpPr>
          <p:cNvPr id="49" name="TextBox 48"/>
          <p:cNvSpPr txBox="1"/>
          <p:nvPr/>
        </p:nvSpPr>
        <p:spPr>
          <a:xfrm>
            <a:off x="5914231"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2021</a:t>
            </a:r>
          </a:p>
        </p:txBody>
      </p:sp>
      <p:sp>
        <p:nvSpPr>
          <p:cNvPr id="50" name="TextBox 49"/>
          <p:cNvSpPr txBox="1"/>
          <p:nvPr/>
        </p:nvSpPr>
        <p:spPr>
          <a:xfrm>
            <a:off x="6406155" y="2513658"/>
            <a:ext cx="491924" cy="470704"/>
          </a:xfrm>
          <a:prstGeom prst="rect">
            <a:avLst/>
          </a:prstGeom>
          <a:ln>
            <a:noFill/>
          </a:ln>
        </p:spPr>
        <p:txBody>
          <a:bodyPr wrap="square" lIns="0" tIns="0" rIns="0" bIns="0" rtlCol="0" anchor="ctr" anchorCtr="0">
            <a:noAutofit/>
          </a:bodyPr>
          <a:lstStyle/>
          <a:p>
            <a:pPr marL="0" indent="0" algn="ctr">
              <a:buFont typeface="Arial" pitchFamily="34" charset="0"/>
              <a:buNone/>
            </a:pPr>
            <a:r>
              <a:rPr lang="en-GB" sz="1600" dirty="0" smtClean="0">
                <a:latin typeface="Vodafone Rg" pitchFamily="34" charset="0"/>
              </a:rPr>
              <a:t>2022</a:t>
            </a:r>
          </a:p>
        </p:txBody>
      </p:sp>
      <p:sp>
        <p:nvSpPr>
          <p:cNvPr id="2053" name="Right Brace 2052"/>
          <p:cNvSpPr/>
          <p:nvPr/>
        </p:nvSpPr>
        <p:spPr>
          <a:xfrm rot="16200000">
            <a:off x="3201894" y="1986032"/>
            <a:ext cx="158192" cy="839166"/>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7" name="TextBox 56"/>
          <p:cNvSpPr txBox="1"/>
          <p:nvPr/>
        </p:nvSpPr>
        <p:spPr>
          <a:xfrm>
            <a:off x="3970165" y="1518811"/>
            <a:ext cx="717148" cy="449484"/>
          </a:xfrm>
          <a:prstGeom prst="rect">
            <a:avLst/>
          </a:prstGeom>
        </p:spPr>
        <p:txBody>
          <a:bodyPr wrap="square" lIns="0" tIns="0" rIns="0" bIns="0" rtlCol="0">
            <a:noAutofit/>
          </a:bodyPr>
          <a:lstStyle/>
          <a:p>
            <a:pPr marL="0" indent="0" algn="ctr">
              <a:buFont typeface="Arial" pitchFamily="34" charset="0"/>
              <a:buNone/>
            </a:pPr>
            <a:r>
              <a:rPr lang="en-GB" sz="1200" dirty="0" smtClean="0">
                <a:latin typeface="Vodafone Rg" pitchFamily="34" charset="0"/>
              </a:rPr>
              <a:t>3GPP Rel. 14-15</a:t>
            </a:r>
          </a:p>
        </p:txBody>
      </p:sp>
      <p:sp>
        <p:nvSpPr>
          <p:cNvPr id="59" name="TextBox 58"/>
          <p:cNvSpPr txBox="1"/>
          <p:nvPr/>
        </p:nvSpPr>
        <p:spPr>
          <a:xfrm>
            <a:off x="5162360" y="1518083"/>
            <a:ext cx="1040759" cy="449488"/>
          </a:xfrm>
          <a:prstGeom prst="rect">
            <a:avLst/>
          </a:prstGeom>
        </p:spPr>
        <p:txBody>
          <a:bodyPr wrap="square" lIns="0" tIns="0" rIns="0" bIns="0" rtlCol="0">
            <a:noAutofit/>
          </a:bodyPr>
          <a:lstStyle/>
          <a:p>
            <a:pPr algn="ctr"/>
            <a:r>
              <a:rPr lang="en-GB" sz="1200" dirty="0">
                <a:latin typeface="Vodafone Rg" pitchFamily="34" charset="0"/>
              </a:rPr>
              <a:t>3GPP Rel. </a:t>
            </a:r>
            <a:r>
              <a:rPr lang="en-GB" sz="1200" dirty="0" smtClean="0">
                <a:latin typeface="Vodafone Rg" pitchFamily="34" charset="0"/>
              </a:rPr>
              <a:t>16 /</a:t>
            </a:r>
          </a:p>
          <a:p>
            <a:pPr algn="ctr"/>
            <a:r>
              <a:rPr lang="en-GB" sz="1200" dirty="0" smtClean="0">
                <a:latin typeface="Vodafone Rg" pitchFamily="34" charset="0"/>
              </a:rPr>
              <a:t>implementation and trials</a:t>
            </a:r>
          </a:p>
        </p:txBody>
      </p:sp>
      <p:sp>
        <p:nvSpPr>
          <p:cNvPr id="60" name="Right Brace 59"/>
          <p:cNvSpPr/>
          <p:nvPr/>
        </p:nvSpPr>
        <p:spPr>
          <a:xfrm rot="16200000">
            <a:off x="4063315" y="1704942"/>
            <a:ext cx="200015" cy="1417417"/>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4" name="TextBox 63"/>
          <p:cNvSpPr txBox="1"/>
          <p:nvPr/>
        </p:nvSpPr>
        <p:spPr>
          <a:xfrm>
            <a:off x="6330441" y="1743553"/>
            <a:ext cx="983844" cy="449484"/>
          </a:xfrm>
          <a:prstGeom prst="rect">
            <a:avLst/>
          </a:prstGeom>
        </p:spPr>
        <p:txBody>
          <a:bodyPr wrap="square" lIns="0" tIns="0" rIns="0" bIns="0" rtlCol="0">
            <a:noAutofit/>
          </a:bodyPr>
          <a:lstStyle/>
          <a:p>
            <a:pPr marL="0" indent="0" algn="ctr">
              <a:buFont typeface="Arial" pitchFamily="34" charset="0"/>
              <a:buNone/>
            </a:pPr>
            <a:r>
              <a:rPr lang="en-GB" sz="1200" dirty="0" smtClean="0">
                <a:latin typeface="Vodafone Rg" pitchFamily="34" charset="0"/>
              </a:rPr>
              <a:t>First major deployments</a:t>
            </a:r>
          </a:p>
          <a:p>
            <a:pPr marL="0" indent="0" algn="ctr">
              <a:buFont typeface="Arial" pitchFamily="34" charset="0"/>
              <a:buNone/>
            </a:pPr>
            <a:r>
              <a:rPr lang="en-GB" sz="1200" dirty="0" smtClean="0">
                <a:latin typeface="Vodafone Rg" pitchFamily="34" charset="0"/>
              </a:rPr>
              <a:t>expected</a:t>
            </a:r>
          </a:p>
        </p:txBody>
      </p:sp>
      <p:cxnSp>
        <p:nvCxnSpPr>
          <p:cNvPr id="68" name="Straight Connector 67"/>
          <p:cNvCxnSpPr/>
          <p:nvPr/>
        </p:nvCxnSpPr>
        <p:spPr>
          <a:xfrm>
            <a:off x="3454613" y="3147256"/>
            <a:ext cx="737884" cy="1910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782378" y="5196411"/>
            <a:ext cx="1163257" cy="617315"/>
          </a:xfrm>
          <a:prstGeom prst="rect">
            <a:avLst/>
          </a:prstGeom>
        </p:spPr>
        <p:txBody>
          <a:bodyPr wrap="square" lIns="0" tIns="0" rIns="0" bIns="0" rtlCol="0">
            <a:noAutofit/>
          </a:bodyPr>
          <a:lstStyle/>
          <a:p>
            <a:pPr marL="0" indent="0">
              <a:buFont typeface="Arial" pitchFamily="34" charset="0"/>
              <a:buNone/>
            </a:pPr>
            <a:r>
              <a:rPr lang="en-GB" sz="1200" dirty="0" smtClean="0">
                <a:latin typeface="Vodafone Rg" pitchFamily="34" charset="0"/>
              </a:rPr>
              <a:t>3GPP SA1 study item (Feb.)</a:t>
            </a:r>
          </a:p>
        </p:txBody>
      </p:sp>
      <p:cxnSp>
        <p:nvCxnSpPr>
          <p:cNvPr id="71" name="Straight Connector 70"/>
          <p:cNvCxnSpPr/>
          <p:nvPr/>
        </p:nvCxnSpPr>
        <p:spPr>
          <a:xfrm>
            <a:off x="3823555" y="3147255"/>
            <a:ext cx="1903070" cy="1856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513939" y="5065230"/>
            <a:ext cx="1163257" cy="1219200"/>
          </a:xfrm>
          <a:prstGeom prst="rect">
            <a:avLst/>
          </a:prstGeom>
        </p:spPr>
        <p:txBody>
          <a:bodyPr wrap="square" lIns="0" tIns="0" rIns="0" bIns="0" rtlCol="0">
            <a:noAutofit/>
          </a:bodyPr>
          <a:lstStyle/>
          <a:p>
            <a:pPr marL="0" indent="0">
              <a:buFont typeface="Arial" pitchFamily="34" charset="0"/>
              <a:buNone/>
            </a:pPr>
            <a:r>
              <a:rPr lang="en-GB" sz="1200" dirty="0" smtClean="0">
                <a:latin typeface="Vodafone Rg" pitchFamily="34" charset="0"/>
              </a:rPr>
              <a:t>Rel. 14 to start major works on 5G (Q4 2015 or Q1 2016) </a:t>
            </a:r>
          </a:p>
        </p:txBody>
      </p:sp>
      <p:sp>
        <p:nvSpPr>
          <p:cNvPr id="2" name="Right Arrow 1"/>
          <p:cNvSpPr/>
          <p:nvPr/>
        </p:nvSpPr>
        <p:spPr>
          <a:xfrm>
            <a:off x="1154384" y="2834738"/>
            <a:ext cx="6417679" cy="312517"/>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35" name="Title 1"/>
          <p:cNvSpPr txBox="1">
            <a:spLocks/>
          </p:cNvSpPr>
          <p:nvPr/>
        </p:nvSpPr>
        <p:spPr bwMode="auto">
          <a:xfrm>
            <a:off x="314134" y="933539"/>
            <a:ext cx="824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kern="0" dirty="0" smtClean="0"/>
              <a:t>Timeline</a:t>
            </a:r>
            <a:endParaRPr lang="en-GB" kern="0" dirty="0"/>
          </a:p>
        </p:txBody>
      </p:sp>
      <p:cxnSp>
        <p:nvCxnSpPr>
          <p:cNvPr id="26" name="Straight Connector 25"/>
          <p:cNvCxnSpPr/>
          <p:nvPr/>
        </p:nvCxnSpPr>
        <p:spPr>
          <a:xfrm flipH="1">
            <a:off x="3131808" y="3299656"/>
            <a:ext cx="281628" cy="1765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92096" y="3147256"/>
            <a:ext cx="1260168" cy="1361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76636" y="5196410"/>
            <a:ext cx="710343" cy="308658"/>
          </a:xfrm>
          <a:prstGeom prst="rect">
            <a:avLst/>
          </a:prstGeom>
        </p:spPr>
        <p:txBody>
          <a:bodyPr wrap="square" lIns="0" tIns="0" rIns="0" bIns="0" rtlCol="0">
            <a:noAutofit/>
          </a:bodyPr>
          <a:lstStyle/>
          <a:p>
            <a:pPr marL="0" indent="0">
              <a:buFont typeface="Arial" pitchFamily="34" charset="0"/>
              <a:buNone/>
            </a:pPr>
            <a:r>
              <a:rPr lang="en-GB" sz="1200" dirty="0" smtClean="0">
                <a:latin typeface="Vodafone Rg" pitchFamily="34" charset="0"/>
              </a:rPr>
              <a:t>WRC 15</a:t>
            </a:r>
          </a:p>
        </p:txBody>
      </p:sp>
      <p:sp>
        <p:nvSpPr>
          <p:cNvPr id="39" name="TextBox 38"/>
          <p:cNvSpPr txBox="1"/>
          <p:nvPr/>
        </p:nvSpPr>
        <p:spPr>
          <a:xfrm>
            <a:off x="6542907" y="4601621"/>
            <a:ext cx="710343" cy="308658"/>
          </a:xfrm>
          <a:prstGeom prst="rect">
            <a:avLst/>
          </a:prstGeom>
        </p:spPr>
        <p:txBody>
          <a:bodyPr wrap="square" lIns="0" tIns="0" rIns="0" bIns="0" rtlCol="0">
            <a:noAutofit/>
          </a:bodyPr>
          <a:lstStyle/>
          <a:p>
            <a:pPr marL="0" indent="0">
              <a:buFont typeface="Arial" pitchFamily="34" charset="0"/>
              <a:buNone/>
            </a:pPr>
            <a:r>
              <a:rPr lang="en-GB" sz="1200" dirty="0" smtClean="0">
                <a:latin typeface="Vodafone Rg" pitchFamily="34" charset="0"/>
              </a:rPr>
              <a:t>WRC 19</a:t>
            </a:r>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4C852EAA-55A2-42ED-A7D0-B44537ACD11C}" type="slidenum">
              <a:rPr lang="en-US" smtClean="0"/>
              <a:pPr>
                <a:defRPr/>
              </a:pPr>
              <a:t>196</a:t>
            </a:fld>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40/49 of 18-16-0016 by Andy Gowans (OFCOM)</a:t>
            </a:r>
          </a:p>
        </p:txBody>
      </p:sp>
      <p:sp>
        <p:nvSpPr>
          <p:cNvPr id="4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26083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61096E-4F69-4D6E-97E1-CC7B4AFB5CB3}" type="slidenum">
              <a:rPr lang="en-GB" altLang="en-US" smtClean="0">
                <a:solidFill>
                  <a:srgbClr val="642566"/>
                </a:solidFill>
              </a:rPr>
              <a:pPr/>
              <a:t>197</a:t>
            </a:fld>
            <a:endParaRPr lang="en-GB" altLang="en-US" dirty="0">
              <a:solidFill>
                <a:srgbClr val="642566"/>
              </a:solidFill>
            </a:endParaRPr>
          </a:p>
        </p:txBody>
      </p:sp>
      <p:sp>
        <p:nvSpPr>
          <p:cNvPr id="2" name="Title 1"/>
          <p:cNvSpPr>
            <a:spLocks noGrp="1"/>
          </p:cNvSpPr>
          <p:nvPr>
            <p:ph type="title" idx="4294967295"/>
          </p:nvPr>
        </p:nvSpPr>
        <p:spPr>
          <a:xfrm>
            <a:off x="381000" y="685800"/>
            <a:ext cx="7772400" cy="685800"/>
          </a:xfrm>
        </p:spPr>
        <p:txBody>
          <a:bodyPr/>
          <a:lstStyle/>
          <a:p>
            <a:r>
              <a:rPr lang="en-GB" dirty="0" smtClean="0"/>
              <a:t>Mm-Wave: WRC-19 future agenda item </a:t>
            </a:r>
            <a:endParaRPr lang="en-GB" dirty="0"/>
          </a:p>
        </p:txBody>
      </p:sp>
      <p:grpSp>
        <p:nvGrpSpPr>
          <p:cNvPr id="6" name="Group 5"/>
          <p:cNvGrpSpPr>
            <a:grpSpLocks noChangeAspect="1"/>
          </p:cNvGrpSpPr>
          <p:nvPr/>
        </p:nvGrpSpPr>
        <p:grpSpPr>
          <a:xfrm>
            <a:off x="956147" y="1958898"/>
            <a:ext cx="6511453" cy="4594302"/>
            <a:chOff x="2286000" y="2209800"/>
            <a:chExt cx="5867400" cy="402529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868" y="2209800"/>
              <a:ext cx="5715000" cy="356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953000"/>
              <a:ext cx="5867400" cy="128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838200" y="1295400"/>
            <a:ext cx="7543800" cy="276999"/>
          </a:xfrm>
          <a:prstGeom prst="rect">
            <a:avLst/>
          </a:prstGeom>
          <a:noFill/>
        </p:spPr>
        <p:txBody>
          <a:bodyPr wrap="square" rtlCol="0">
            <a:spAutoFit/>
          </a:bodyPr>
          <a:lstStyle/>
          <a:p>
            <a:r>
              <a:rPr lang="en-GB" dirty="0" smtClean="0"/>
              <a:t>Bands marked in </a:t>
            </a:r>
            <a:r>
              <a:rPr lang="en-GB" dirty="0" smtClean="0">
                <a:solidFill>
                  <a:srgbClr val="FF0000"/>
                </a:solidFill>
              </a:rPr>
              <a:t>red</a:t>
            </a:r>
            <a:r>
              <a:rPr lang="en-GB" dirty="0" smtClean="0"/>
              <a:t> were proposed for studies by </a:t>
            </a:r>
            <a:r>
              <a:rPr lang="en-GB" b="1" dirty="0" smtClean="0"/>
              <a:t>five</a:t>
            </a:r>
            <a:r>
              <a:rPr lang="en-GB" dirty="0" smtClean="0"/>
              <a:t> regions</a:t>
            </a:r>
            <a:endParaRPr lang="en-GB" dirty="0"/>
          </a:p>
        </p:txBody>
      </p:sp>
      <p:sp>
        <p:nvSpPr>
          <p:cNvPr id="8" name="Rectangle 7"/>
          <p:cNvSpPr/>
          <p:nvPr/>
        </p:nvSpPr>
        <p:spPr>
          <a:xfrm>
            <a:off x="1768294" y="147965"/>
            <a:ext cx="5426075" cy="307777"/>
          </a:xfrm>
          <a:prstGeom prst="rect">
            <a:avLst/>
          </a:prstGeom>
        </p:spPr>
        <p:txBody>
          <a:bodyPr wrap="square">
            <a:spAutoFit/>
          </a:bodyPr>
          <a:lstStyle/>
          <a:p>
            <a:r>
              <a:rPr lang="en-US" dirty="0" smtClean="0">
                <a:solidFill>
                  <a:schemeClr val="bg1"/>
                </a:solidFill>
              </a:rPr>
              <a:t>(4) </a:t>
            </a:r>
            <a:r>
              <a:rPr lang="en-US" dirty="0">
                <a:solidFill>
                  <a:schemeClr val="bg1"/>
                </a:solidFill>
              </a:rPr>
              <a:t>Wi-Fi, 5G and above 6GHz </a:t>
            </a:r>
            <a:r>
              <a:rPr lang="en-US" dirty="0" smtClean="0">
                <a:solidFill>
                  <a:schemeClr val="bg1"/>
                </a:solidFill>
              </a:rPr>
              <a:t>use</a:t>
            </a:r>
            <a:endParaRPr lang="en-US" dirty="0">
              <a:solidFill>
                <a:schemeClr val="bg1"/>
              </a:solidFill>
            </a:endParaRPr>
          </a:p>
        </p:txBody>
      </p:sp>
      <p:sp>
        <p:nvSpPr>
          <p:cNvPr id="9" name="Footer Placeholder 8"/>
          <p:cNvSpPr>
            <a:spLocks noGrp="1"/>
          </p:cNvSpPr>
          <p:nvPr>
            <p:ph type="ftr" sz="quarter" idx="11"/>
          </p:nvPr>
        </p:nvSpPr>
        <p:spPr/>
        <p:txBody>
          <a:bodyPr/>
          <a:lstStyle/>
          <a:p>
            <a:pPr>
              <a:defRPr/>
            </a:pPr>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41/49 of 18-16-0016 by Andy Gowans (OFCOM)</a:t>
            </a:r>
          </a:p>
        </p:txBody>
      </p:sp>
      <p:sp>
        <p:nvSpPr>
          <p:cNvPr id="12"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16197647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61096E-4F69-4D6E-97E1-CC7B4AFB5CB3}" type="slidenum">
              <a:rPr lang="en-GB" altLang="en-US" smtClean="0"/>
              <a:pPr/>
              <a:t>198</a:t>
            </a:fld>
            <a:endParaRPr lang="en-GB" altLang="en-US" dirty="0"/>
          </a:p>
        </p:txBody>
      </p:sp>
      <p:sp>
        <p:nvSpPr>
          <p:cNvPr id="3" name="Content Placeholder 2"/>
          <p:cNvSpPr>
            <a:spLocks noGrp="1"/>
          </p:cNvSpPr>
          <p:nvPr>
            <p:ph idx="4294967295"/>
          </p:nvPr>
        </p:nvSpPr>
        <p:spPr>
          <a:xfrm>
            <a:off x="609600" y="762000"/>
            <a:ext cx="7772400" cy="4114800"/>
          </a:xfrm>
        </p:spPr>
        <p:txBody>
          <a:bodyPr/>
          <a:lstStyle/>
          <a:p>
            <a:r>
              <a:rPr lang="en-GB" sz="1800" dirty="0"/>
              <a:t>NGMN 5G </a:t>
            </a:r>
            <a:r>
              <a:rPr lang="en-GB" sz="1800" dirty="0" smtClean="0"/>
              <a:t>is not only about mm-Wave or even wireless its about easy access to infrastructure for wireless devices </a:t>
            </a:r>
          </a:p>
          <a:p>
            <a:pPr marL="0" indent="0">
              <a:buNone/>
            </a:pPr>
            <a:endParaRPr lang="en-GB" sz="1800" dirty="0" smtClean="0"/>
          </a:p>
          <a:p>
            <a:r>
              <a:rPr lang="en-GB" sz="1800" dirty="0" smtClean="0"/>
              <a:t>Frequencies below 6GHz are very important </a:t>
            </a:r>
          </a:p>
          <a:p>
            <a:pPr lvl="1"/>
            <a:r>
              <a:rPr lang="en-GB" sz="1800" dirty="0" smtClean="0"/>
              <a:t>for coverage</a:t>
            </a:r>
          </a:p>
          <a:p>
            <a:pPr lvl="1"/>
            <a:r>
              <a:rPr lang="en-GB" sz="1800" dirty="0" smtClean="0"/>
              <a:t>to provide a </a:t>
            </a:r>
            <a:r>
              <a:rPr lang="en-GB" sz="1800" i="1" dirty="0" smtClean="0"/>
              <a:t>consistent</a:t>
            </a:r>
            <a:r>
              <a:rPr lang="en-GB" sz="1800" dirty="0" smtClean="0"/>
              <a:t> QoS across time and space</a:t>
            </a:r>
          </a:p>
          <a:p>
            <a:pPr lvl="1"/>
            <a:r>
              <a:rPr lang="en-GB" sz="1800" dirty="0" smtClean="0"/>
              <a:t>to support wide-area M2M </a:t>
            </a:r>
          </a:p>
          <a:p>
            <a:pPr lvl="1"/>
            <a:r>
              <a:rPr lang="en-GB" sz="1800" dirty="0" smtClean="0"/>
              <a:t>to support ultra-reliable services</a:t>
            </a:r>
          </a:p>
          <a:p>
            <a:pPr lvl="1"/>
            <a:endParaRPr lang="en-GB" sz="1800" dirty="0" smtClean="0"/>
          </a:p>
          <a:p>
            <a:pPr marL="296862" indent="-285750">
              <a:buFont typeface="Arial" panose="020B0604020202020204" pitchFamily="34" charset="0"/>
              <a:buChar char="•"/>
            </a:pPr>
            <a:r>
              <a:rPr lang="en-GB" sz="1800" dirty="0" smtClean="0"/>
              <a:t>5G will be a network for communication and </a:t>
            </a:r>
            <a:r>
              <a:rPr lang="en-GB" sz="1800" i="1" dirty="0" smtClean="0"/>
              <a:t>control</a:t>
            </a:r>
            <a:endParaRPr lang="en-GB" sz="1800" dirty="0" smtClean="0"/>
          </a:p>
          <a:p>
            <a:pPr lvl="1">
              <a:buFont typeface="Arial" panose="020B0604020202020204" pitchFamily="34" charset="0"/>
              <a:buChar char="‒"/>
            </a:pPr>
            <a:r>
              <a:rPr lang="en-GB" sz="1800" dirty="0" smtClean="0"/>
              <a:t> can we use unlicensed spectrum for e.g. car-2-x?</a:t>
            </a:r>
          </a:p>
          <a:p>
            <a:pPr lvl="1">
              <a:buFont typeface="Arial" panose="020B0604020202020204" pitchFamily="34" charset="0"/>
              <a:buChar char="‒"/>
            </a:pPr>
            <a:r>
              <a:rPr lang="en-GB" sz="1800" dirty="0"/>
              <a:t> </a:t>
            </a:r>
            <a:r>
              <a:rPr lang="en-GB" sz="1800" dirty="0" smtClean="0"/>
              <a:t>licensed but not dedicated?</a:t>
            </a:r>
          </a:p>
          <a:p>
            <a:pPr lvl="1">
              <a:buFont typeface="Arial" panose="020B0604020202020204" pitchFamily="34" charset="0"/>
              <a:buChar char="‒"/>
            </a:pPr>
            <a:endParaRPr lang="en-GB" sz="1800" dirty="0" smtClean="0"/>
          </a:p>
          <a:p>
            <a:pPr>
              <a:buFont typeface="Arial" panose="020B0604020202020204" pitchFamily="34" charset="0"/>
              <a:buChar char="•"/>
            </a:pPr>
            <a:r>
              <a:rPr lang="en-GB" sz="1800" dirty="0" smtClean="0"/>
              <a:t>What will be the role of wireless IEEE 802 standards be in 5G?</a:t>
            </a:r>
          </a:p>
          <a:p>
            <a:pPr>
              <a:buFont typeface="Arial" panose="020B0604020202020204" pitchFamily="34" charset="0"/>
              <a:buChar char="•"/>
            </a:pPr>
            <a:endParaRPr lang="en-GB" sz="1800" dirty="0"/>
          </a:p>
          <a:p>
            <a:pPr>
              <a:buFont typeface="Arial" panose="020B0604020202020204" pitchFamily="34" charset="0"/>
              <a:buChar char="•"/>
            </a:pPr>
            <a:r>
              <a:rPr lang="en-GB" sz="1800" dirty="0" smtClean="0"/>
              <a:t>What about the fixed networks interface with the wireless networks (e.g. higher layer IEEE 802 standards?)</a:t>
            </a:r>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(4) </a:t>
            </a:r>
            <a:r>
              <a:rPr lang="en-US" dirty="0">
                <a:solidFill>
                  <a:schemeClr val="bg1"/>
                </a:solidFill>
              </a:rPr>
              <a:t>Wi-Fi, 5G and above 6GHz </a:t>
            </a:r>
            <a:r>
              <a:rPr lang="en-US" dirty="0" smtClean="0">
                <a:solidFill>
                  <a:schemeClr val="bg1"/>
                </a:solidFill>
              </a:rPr>
              <a:t>use</a:t>
            </a:r>
            <a:endParaRPr lang="en-US" dirty="0">
              <a:solidFill>
                <a:schemeClr val="bg1"/>
              </a:solidFill>
            </a:endParaRPr>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42/49 of 18-16-0016 by Andy Gowans (OFCOM)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3372269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199</a:t>
            </a:fld>
            <a:endParaRPr lang="en-GB"/>
          </a:p>
        </p:txBody>
      </p:sp>
      <p:sp>
        <p:nvSpPr>
          <p:cNvPr id="6" name="Content Placeholder 2"/>
          <p:cNvSpPr>
            <a:spLocks noGrp="1"/>
          </p:cNvSpPr>
          <p:nvPr>
            <p:ph idx="4294967295"/>
          </p:nvPr>
        </p:nvSpPr>
        <p:spPr>
          <a:xfrm>
            <a:off x="304800" y="762000"/>
            <a:ext cx="7772400" cy="4114800"/>
          </a:xfrm>
        </p:spPr>
        <p:txBody>
          <a:bodyPr/>
          <a:lstStyle/>
          <a:p>
            <a:pPr marL="0" lvl="0" indent="0">
              <a:buNone/>
            </a:pPr>
            <a:endParaRPr lang="en-GB" sz="1800" dirty="0" smtClean="0"/>
          </a:p>
          <a:p>
            <a:pPr lvl="1"/>
            <a:r>
              <a:rPr lang="en-GB" sz="1800" dirty="0" smtClean="0">
                <a:solidFill>
                  <a:srgbClr val="C00000"/>
                </a:solidFill>
              </a:rPr>
              <a:t>Wi-Fi in 60GHz  </a:t>
            </a:r>
          </a:p>
          <a:p>
            <a:pPr lvl="2"/>
            <a:r>
              <a:rPr lang="en-GB" sz="1800" dirty="0" smtClean="0"/>
              <a:t>There is 9GHz (57 – 66GHz) available </a:t>
            </a:r>
            <a:r>
              <a:rPr lang="en-GB" sz="1800" dirty="0"/>
              <a:t>in Europe with </a:t>
            </a:r>
            <a:r>
              <a:rPr lang="en-GB" sz="1800" dirty="0" smtClean="0"/>
              <a:t>various restrictions.</a:t>
            </a:r>
          </a:p>
          <a:p>
            <a:pPr lvl="2"/>
            <a:r>
              <a:rPr lang="en-GB" sz="1800" dirty="0" smtClean="0"/>
              <a:t>Different amounts available in the band elsewhere in the world. What are the IEEE 802 plans for :</a:t>
            </a:r>
          </a:p>
          <a:p>
            <a:pPr lvl="3"/>
            <a:r>
              <a:rPr lang="en-GB" sz="1800" dirty="0" smtClean="0"/>
              <a:t>use of the 60GHz band?  </a:t>
            </a:r>
          </a:p>
          <a:p>
            <a:pPr lvl="3"/>
            <a:r>
              <a:rPr lang="en-GB" sz="1800" dirty="0" smtClean="0"/>
              <a:t>Target markets for 60GHz products? </a:t>
            </a:r>
          </a:p>
          <a:p>
            <a:pPr lvl="3"/>
            <a:r>
              <a:rPr lang="en-GB" sz="1800" dirty="0" smtClean="0"/>
              <a:t>Worldwide allocation of </a:t>
            </a:r>
            <a:r>
              <a:rPr lang="en-GB" sz="1800" dirty="0" err="1" smtClean="0"/>
              <a:t>mmWave</a:t>
            </a:r>
            <a:r>
              <a:rPr lang="en-GB" sz="1800" dirty="0" smtClean="0"/>
              <a:t> bands to be allocated in ITU under WRC-19 AI 1.13? Where do 802 fit into the picture?</a:t>
            </a:r>
          </a:p>
          <a:p>
            <a:pPr marL="538163" lvl="2" indent="0">
              <a:buNone/>
            </a:pPr>
            <a:endParaRPr lang="en-GB" sz="1800" dirty="0" smtClean="0"/>
          </a:p>
          <a:p>
            <a:pPr lvl="1"/>
            <a:r>
              <a:rPr lang="en-GB" sz="1800" dirty="0" smtClean="0">
                <a:solidFill>
                  <a:srgbClr val="C00000"/>
                </a:solidFill>
              </a:rPr>
              <a:t>WRC -19 agenda item</a:t>
            </a:r>
          </a:p>
          <a:p>
            <a:pPr lvl="2"/>
            <a:r>
              <a:rPr lang="en-GB" sz="1800" dirty="0" smtClean="0"/>
              <a:t>In support of 5G projects the possible agenda item will be targeting a number of bands. What do IEEE 802:</a:t>
            </a:r>
          </a:p>
          <a:p>
            <a:pPr lvl="3"/>
            <a:r>
              <a:rPr lang="en-GB" sz="1800" dirty="0"/>
              <a:t>d</a:t>
            </a:r>
            <a:r>
              <a:rPr lang="en-GB" sz="1800" dirty="0" smtClean="0"/>
              <a:t>o to engage with 5G projects?</a:t>
            </a:r>
          </a:p>
          <a:p>
            <a:pPr lvl="3"/>
            <a:r>
              <a:rPr lang="en-GB" sz="1800" dirty="0" smtClean="0"/>
              <a:t>think the balance between </a:t>
            </a:r>
            <a:r>
              <a:rPr lang="en-GB" sz="1800" dirty="0"/>
              <a:t>LE vs </a:t>
            </a:r>
            <a:r>
              <a:rPr lang="en-GB" sz="1800" dirty="0" smtClean="0"/>
              <a:t>licenced be in </a:t>
            </a:r>
            <a:r>
              <a:rPr lang="en-GB" sz="1800" dirty="0" err="1" smtClean="0"/>
              <a:t>mmWave</a:t>
            </a:r>
            <a:r>
              <a:rPr lang="en-GB" sz="1800" dirty="0" smtClean="0"/>
              <a:t> bands?</a:t>
            </a:r>
          </a:p>
          <a:p>
            <a:pPr lvl="3"/>
            <a:r>
              <a:rPr lang="en-GB" sz="1800" dirty="0" smtClean="0"/>
              <a:t>about possible new allocations in the </a:t>
            </a:r>
            <a:r>
              <a:rPr lang="en-GB" sz="1800" dirty="0" err="1" smtClean="0"/>
              <a:t>mmWave</a:t>
            </a:r>
            <a:r>
              <a:rPr lang="en-GB" sz="1800" dirty="0" smtClean="0"/>
              <a:t> band for LE use?  </a:t>
            </a:r>
            <a:endParaRPr lang="en-GB" sz="1800" dirty="0"/>
          </a:p>
        </p:txBody>
      </p:sp>
      <p:sp>
        <p:nvSpPr>
          <p:cNvPr id="5" name="Title 1"/>
          <p:cNvSpPr txBox="1">
            <a:spLocks/>
          </p:cNvSpPr>
          <p:nvPr/>
        </p:nvSpPr>
        <p:spPr bwMode="auto">
          <a:xfrm>
            <a:off x="742950" y="685800"/>
            <a:ext cx="824865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dirty="0">
                <a:solidFill>
                  <a:schemeClr val="tx1"/>
                </a:solidFill>
              </a:rPr>
              <a:t>Mm-Wave: </a:t>
            </a:r>
            <a:r>
              <a:rPr lang="en-GB" dirty="0" smtClean="0">
                <a:solidFill>
                  <a:schemeClr val="tx1"/>
                </a:solidFill>
              </a:rPr>
              <a:t>Where does IEEE </a:t>
            </a:r>
            <a:r>
              <a:rPr lang="en-GB" kern="0" dirty="0" smtClean="0">
                <a:solidFill>
                  <a:schemeClr val="tx1"/>
                </a:solidFill>
              </a:rPr>
              <a:t>802 fit in? </a:t>
            </a:r>
            <a:endParaRPr lang="en-GB" kern="0" dirty="0">
              <a:solidFill>
                <a:schemeClr val="tx1"/>
              </a:solidFill>
            </a:endParaRPr>
          </a:p>
        </p:txBody>
      </p:sp>
      <p:sp>
        <p:nvSpPr>
          <p:cNvPr id="8" name="Rectangle 7"/>
          <p:cNvSpPr/>
          <p:nvPr/>
        </p:nvSpPr>
        <p:spPr>
          <a:xfrm>
            <a:off x="1768294" y="147965"/>
            <a:ext cx="5426075" cy="307777"/>
          </a:xfrm>
          <a:prstGeom prst="rect">
            <a:avLst/>
          </a:prstGeom>
        </p:spPr>
        <p:txBody>
          <a:bodyPr wrap="square">
            <a:spAutoFit/>
          </a:bodyPr>
          <a:lstStyle/>
          <a:p>
            <a:r>
              <a:rPr lang="en-US" dirty="0" smtClean="0">
                <a:solidFill>
                  <a:schemeClr val="bg1"/>
                </a:solidFill>
              </a:rPr>
              <a:t>(4) </a:t>
            </a:r>
            <a:r>
              <a:rPr lang="en-US" dirty="0">
                <a:solidFill>
                  <a:schemeClr val="bg1"/>
                </a:solidFill>
              </a:rPr>
              <a:t>Wi-Fi, 5G and above 6GHz </a:t>
            </a:r>
            <a:r>
              <a:rPr lang="en-US" dirty="0" smtClean="0">
                <a:solidFill>
                  <a:schemeClr val="bg1"/>
                </a:solidFill>
              </a:rPr>
              <a:t>use</a:t>
            </a:r>
            <a:endParaRPr lang="en-US" dirty="0">
              <a:solidFill>
                <a:schemeClr val="bg1"/>
              </a:solidFill>
            </a:endParaRPr>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43/49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43793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March 2016 closing plenary meeting. Attendance information and liaison reports </a:t>
            </a:r>
            <a:r>
              <a:rPr lang="en-GB" dirty="0" smtClean="0"/>
              <a:t>(including liaison reports from the mid-week plenary) are </a:t>
            </a:r>
            <a:r>
              <a:rPr lang="en-GB" dirty="0" smtClean="0"/>
              <a:t>also included</a:t>
            </a:r>
            <a:r>
              <a:rPr lang="en-GB" dirty="0" smtClean="0"/>
              <a:t>.</a:t>
            </a:r>
          </a:p>
          <a:p>
            <a:r>
              <a:rPr lang="en-GB" dirty="0" smtClean="0"/>
              <a:t>R1 of this document integrated PAR SC, 802.15, 802.18,  802.21 and EC 5G SC reports.</a:t>
            </a:r>
            <a:endParaRPr lang="en-GB" dirty="0" smtClean="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US" smtClean="0"/>
              <a:t>March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PAR Review - Agenda and Meeting slides - March 2016</a:t>
            </a:r>
            <a:endParaRPr lang="en-GB" dirty="0"/>
          </a:p>
        </p:txBody>
      </p:sp>
      <p:sp>
        <p:nvSpPr>
          <p:cNvPr id="3074" name="Rectangle 2"/>
          <p:cNvSpPr>
            <a:spLocks noGrp="1" noChangeArrowheads="1"/>
          </p:cNvSpPr>
          <p:nvPr>
            <p:ph idx="1"/>
          </p:nvPr>
        </p:nvSpPr>
        <p:spPr>
          <a:xfrm>
            <a:off x="597694" y="1622424"/>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2016-03-18</a:t>
            </a:r>
            <a:endParaRPr lang="en-GB" sz="2000" b="0" dirty="0"/>
          </a:p>
        </p:txBody>
      </p:sp>
      <p:sp>
        <p:nvSpPr>
          <p:cNvPr id="7" name="Footer Placeholder 4"/>
          <p:cNvSpPr>
            <a:spLocks noGrp="1"/>
          </p:cNvSpPr>
          <p:nvPr>
            <p:ph type="ftr" idx="11"/>
          </p:nvPr>
        </p:nvSpPr>
        <p:spPr>
          <a:xfrm>
            <a:off x="5500694" y="6475413"/>
            <a:ext cx="3041644" cy="180975"/>
          </a:xfr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32224847"/>
              </p:ext>
            </p:extLst>
          </p:nvPr>
        </p:nvGraphicFramePr>
        <p:xfrm>
          <a:off x="533400" y="2708920"/>
          <a:ext cx="8001000" cy="2422525"/>
        </p:xfrm>
        <a:graphic>
          <a:graphicData uri="http://schemas.openxmlformats.org/presentationml/2006/ole">
            <mc:AlternateContent xmlns:mc="http://schemas.openxmlformats.org/markup-compatibility/2006">
              <mc:Choice xmlns:v="urn:schemas-microsoft-com:vml" Requires="v">
                <p:oleObj spid="_x0000_s28685"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533400" y="2708920"/>
                        <a:ext cx="8001000" cy="242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97694" y="22464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Slide Number Placeholder 1"/>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1/38 of 11-16-247 by Jon Rosdahl (Qualcomm)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898724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200</a:t>
            </a:fld>
            <a:endParaRPr lang="en-GB"/>
          </a:p>
        </p:txBody>
      </p:sp>
      <p:sp>
        <p:nvSpPr>
          <p:cNvPr id="7" name="TextBox 6"/>
          <p:cNvSpPr txBox="1"/>
          <p:nvPr/>
        </p:nvSpPr>
        <p:spPr>
          <a:xfrm>
            <a:off x="127000" y="1715870"/>
            <a:ext cx="8521700" cy="2585323"/>
          </a:xfrm>
          <a:prstGeom prst="rect">
            <a:avLst/>
          </a:prstGeom>
          <a:noFill/>
        </p:spPr>
        <p:txBody>
          <a:bodyPr wrap="square" rtlCol="0">
            <a:spAutoFit/>
          </a:bodyPr>
          <a:lstStyle/>
          <a:p>
            <a:pPr algn="ctr"/>
            <a:r>
              <a:rPr lang="en-GB" sz="5400" dirty="0"/>
              <a:t>BIG ? </a:t>
            </a:r>
          </a:p>
          <a:p>
            <a:pPr algn="ctr"/>
            <a:r>
              <a:rPr lang="en-GB" sz="5400" dirty="0"/>
              <a:t>Where does </a:t>
            </a:r>
            <a:r>
              <a:rPr lang="en-GB" sz="5400" dirty="0" smtClean="0"/>
              <a:t>IEEE 802 </a:t>
            </a:r>
            <a:r>
              <a:rPr lang="en-GB" sz="5400" dirty="0"/>
              <a:t>fit into </a:t>
            </a:r>
            <a:r>
              <a:rPr lang="en-GB" sz="5400" dirty="0" smtClean="0"/>
              <a:t>5G and </a:t>
            </a:r>
            <a:r>
              <a:rPr lang="en-GB" sz="5400" dirty="0" err="1" smtClean="0"/>
              <a:t>mmWave</a:t>
            </a:r>
            <a:r>
              <a:rPr lang="en-GB" sz="5400" dirty="0" smtClean="0"/>
              <a:t> use?</a:t>
            </a:r>
            <a:endParaRPr lang="en-GB" sz="5400" dirty="0"/>
          </a:p>
        </p:txBody>
      </p:sp>
      <p:sp>
        <p:nvSpPr>
          <p:cNvPr id="6" name="Rectangle 5"/>
          <p:cNvSpPr/>
          <p:nvPr/>
        </p:nvSpPr>
        <p:spPr>
          <a:xfrm>
            <a:off x="1768294" y="147965"/>
            <a:ext cx="5426075" cy="307777"/>
          </a:xfrm>
          <a:prstGeom prst="rect">
            <a:avLst/>
          </a:prstGeom>
        </p:spPr>
        <p:txBody>
          <a:bodyPr wrap="square">
            <a:spAutoFit/>
          </a:bodyPr>
          <a:lstStyle/>
          <a:p>
            <a:r>
              <a:rPr lang="en-US" dirty="0" smtClean="0">
                <a:solidFill>
                  <a:schemeClr val="bg1"/>
                </a:solidFill>
              </a:rPr>
              <a:t>(4) </a:t>
            </a:r>
            <a:r>
              <a:rPr lang="en-US" dirty="0">
                <a:solidFill>
                  <a:schemeClr val="bg1"/>
                </a:solidFill>
              </a:rPr>
              <a:t>Wi-Fi, 5G and above 6GHz </a:t>
            </a:r>
            <a:r>
              <a:rPr lang="en-US" dirty="0" smtClean="0">
                <a:solidFill>
                  <a:schemeClr val="bg1"/>
                </a:solidFill>
              </a:rPr>
              <a:t>use</a:t>
            </a:r>
            <a:endParaRPr lang="en-US"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652941388"/>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201</a:t>
            </a:fld>
            <a:endParaRPr lang="en-GB"/>
          </a:p>
        </p:txBody>
      </p:sp>
      <p:sp>
        <p:nvSpPr>
          <p:cNvPr id="2" name="Title 1"/>
          <p:cNvSpPr>
            <a:spLocks noGrp="1"/>
          </p:cNvSpPr>
          <p:nvPr>
            <p:ph type="title" idx="4294967295"/>
          </p:nvPr>
        </p:nvSpPr>
        <p:spPr>
          <a:xfrm>
            <a:off x="381000" y="533400"/>
            <a:ext cx="7772400" cy="1066800"/>
          </a:xfrm>
        </p:spPr>
        <p:txBody>
          <a:bodyPr/>
          <a:lstStyle/>
          <a:p>
            <a:r>
              <a:rPr lang="en-GB" dirty="0" smtClean="0">
                <a:solidFill>
                  <a:srgbClr val="C00000"/>
                </a:solidFill>
              </a:rPr>
              <a:t>Executive abstract</a:t>
            </a:r>
            <a:endParaRPr lang="en-GB" dirty="0">
              <a:solidFill>
                <a:srgbClr val="C00000"/>
              </a:solidFill>
            </a:endParaRPr>
          </a:p>
        </p:txBody>
      </p:sp>
      <p:sp>
        <p:nvSpPr>
          <p:cNvPr id="3" name="Rectangle 2"/>
          <p:cNvSpPr/>
          <p:nvPr/>
        </p:nvSpPr>
        <p:spPr>
          <a:xfrm>
            <a:off x="601716" y="1331500"/>
            <a:ext cx="8008884" cy="2800767"/>
          </a:xfrm>
          <a:prstGeom prst="rect">
            <a:avLst/>
          </a:prstGeom>
        </p:spPr>
        <p:txBody>
          <a:bodyPr wrap="square">
            <a:spAutoFit/>
          </a:bodyPr>
          <a:lstStyle/>
          <a:p>
            <a:endParaRPr lang="en-US" dirty="0"/>
          </a:p>
          <a:p>
            <a:pPr marL="342900" indent="-342900">
              <a:buFont typeface="+mj-lt"/>
              <a:buAutoNum type="arabicPeriod"/>
            </a:pPr>
            <a:r>
              <a:rPr lang="en-US" sz="1800" dirty="0" smtClean="0"/>
              <a:t>Future Mobile </a:t>
            </a:r>
            <a:r>
              <a:rPr lang="en-US" sz="1800" dirty="0"/>
              <a:t>Data </a:t>
            </a:r>
            <a:r>
              <a:rPr lang="en-US" sz="1800" dirty="0" smtClean="0"/>
              <a:t>Use </a:t>
            </a:r>
          </a:p>
          <a:p>
            <a:pPr marL="342900" indent="-342900">
              <a:buFont typeface="+mj-lt"/>
              <a:buAutoNum type="arabicPeriod"/>
            </a:pPr>
            <a:endParaRPr lang="en-US" sz="1800" dirty="0"/>
          </a:p>
          <a:p>
            <a:pPr marL="342900" indent="-342900">
              <a:buFont typeface="+mj-lt"/>
              <a:buAutoNum type="arabicPeriod"/>
            </a:pPr>
            <a:r>
              <a:rPr lang="en-US" sz="1800" dirty="0" smtClean="0"/>
              <a:t>Spectrum </a:t>
            </a:r>
            <a:r>
              <a:rPr lang="en-US" sz="1800" dirty="0"/>
              <a:t>trends below 6GHz </a:t>
            </a:r>
            <a:endParaRPr lang="en-US" sz="1800" dirty="0" smtClean="0"/>
          </a:p>
          <a:p>
            <a:pPr marL="342900" indent="-342900">
              <a:buFont typeface="+mj-lt"/>
              <a:buAutoNum type="arabicPeriod"/>
            </a:pPr>
            <a:endParaRPr lang="en-US" sz="1800" dirty="0"/>
          </a:p>
          <a:p>
            <a:pPr marL="342900" indent="-342900">
              <a:buFont typeface="+mj-lt"/>
              <a:buAutoNum type="arabicPeriod"/>
            </a:pPr>
            <a:r>
              <a:rPr lang="en-US" sz="1800" dirty="0" smtClean="0"/>
              <a:t>Future studies in 5GHz</a:t>
            </a:r>
          </a:p>
          <a:p>
            <a:pPr marL="342900" indent="-342900">
              <a:buFont typeface="+mj-lt"/>
              <a:buAutoNum type="arabicPeriod"/>
            </a:pPr>
            <a:endParaRPr lang="en-US" sz="1800" dirty="0" smtClean="0"/>
          </a:p>
          <a:p>
            <a:pPr marL="342900" indent="-342900">
              <a:buFont typeface="+mj-lt"/>
              <a:buAutoNum type="arabicPeriod"/>
            </a:pPr>
            <a:r>
              <a:rPr lang="en-US" sz="1800" dirty="0" smtClean="0"/>
              <a:t>Wi-Fi, 5G </a:t>
            </a:r>
            <a:r>
              <a:rPr lang="en-US" sz="1800" dirty="0"/>
              <a:t>and above 6GHz </a:t>
            </a:r>
            <a:r>
              <a:rPr lang="en-US" sz="1800" dirty="0" smtClean="0"/>
              <a:t>use</a:t>
            </a:r>
            <a:endParaRPr lang="en-US" sz="1800" dirty="0"/>
          </a:p>
          <a:p>
            <a:pPr marL="342900" indent="-342900">
              <a:buFont typeface="+mj-lt"/>
              <a:buAutoNum type="arabicPeriod"/>
            </a:pPr>
            <a:endParaRPr lang="en-US" sz="1800" dirty="0"/>
          </a:p>
          <a:p>
            <a:pPr marL="342900" indent="-342900">
              <a:buFont typeface="+mj-lt"/>
              <a:buAutoNum type="arabicPeriod"/>
            </a:pPr>
            <a:r>
              <a:rPr lang="en-US" sz="1800" u="sng" dirty="0" smtClean="0"/>
              <a:t>Conclusions and points for discussion</a:t>
            </a:r>
            <a:endParaRPr lang="en-US" sz="1800" u="sng" dirty="0"/>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CONTENT </a:t>
            </a:r>
            <a:endParaRPr lang="en-GB"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5829311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202</a:t>
            </a:fld>
            <a:endParaRPr lang="en-GB"/>
          </a:p>
        </p:txBody>
      </p:sp>
      <p:sp>
        <p:nvSpPr>
          <p:cNvPr id="2" name="Title 1"/>
          <p:cNvSpPr>
            <a:spLocks noGrp="1"/>
          </p:cNvSpPr>
          <p:nvPr>
            <p:ph type="title" idx="4294967295"/>
          </p:nvPr>
        </p:nvSpPr>
        <p:spPr>
          <a:xfrm>
            <a:off x="152400" y="609600"/>
            <a:ext cx="7772400" cy="1066800"/>
          </a:xfrm>
        </p:spPr>
        <p:txBody>
          <a:bodyPr/>
          <a:lstStyle/>
          <a:p>
            <a:pPr algn="ctr"/>
            <a:r>
              <a:rPr lang="en-GB" dirty="0" smtClean="0">
                <a:solidFill>
                  <a:srgbClr val="C00000"/>
                </a:solidFill>
              </a:rPr>
              <a:t>Conclusions on future mobile use and spectrum demand below 6GHz  </a:t>
            </a:r>
            <a:endParaRPr lang="en-GB" dirty="0">
              <a:solidFill>
                <a:srgbClr val="C00000"/>
              </a:solidFill>
            </a:endParaRPr>
          </a:p>
        </p:txBody>
      </p:sp>
      <p:sp>
        <p:nvSpPr>
          <p:cNvPr id="7" name="TextBox 6"/>
          <p:cNvSpPr txBox="1"/>
          <p:nvPr/>
        </p:nvSpPr>
        <p:spPr>
          <a:xfrm>
            <a:off x="469900" y="1715870"/>
            <a:ext cx="8521700" cy="4708981"/>
          </a:xfrm>
          <a:prstGeom prst="rect">
            <a:avLst/>
          </a:prstGeom>
          <a:noFill/>
        </p:spPr>
        <p:txBody>
          <a:bodyPr wrap="square" rtlCol="0">
            <a:spAutoFit/>
          </a:bodyPr>
          <a:lstStyle/>
          <a:p>
            <a:pPr marL="285750" lvl="0" indent="-285750">
              <a:buFont typeface="Arial" panose="020B0604020202020204" pitchFamily="34" charset="0"/>
              <a:buChar char="•"/>
            </a:pPr>
            <a:r>
              <a:rPr lang="en-GB" sz="1600" dirty="0" smtClean="0"/>
              <a:t>Studies </a:t>
            </a:r>
            <a:r>
              <a:rPr lang="en-GB" sz="1600" dirty="0"/>
              <a:t>indicate the demand </a:t>
            </a:r>
            <a:r>
              <a:rPr lang="en-GB" sz="1600" dirty="0" smtClean="0"/>
              <a:t>for wireless </a:t>
            </a:r>
            <a:r>
              <a:rPr lang="en-GB" sz="1600" dirty="0"/>
              <a:t>data services is </a:t>
            </a:r>
            <a:r>
              <a:rPr lang="en-GB" sz="1600" dirty="0" smtClean="0"/>
              <a:t>only going to increase in the future, IEEE 802 technologies will play an important part in that future! </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smtClean="0"/>
              <a:t>802/Wi-Fi </a:t>
            </a:r>
            <a:r>
              <a:rPr lang="en-GB" sz="1600" dirty="0"/>
              <a:t>sits alongside mobile networks as a way of delivering data to consumers </a:t>
            </a:r>
            <a:r>
              <a:rPr lang="en-GB" sz="1600" dirty="0" smtClean="0"/>
              <a:t>and there will be a continued increasing demand for IEEE 802 services in the future. </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smtClean="0"/>
              <a:t>It is not clear what the future balance of exempt vs licenced for wireless </a:t>
            </a:r>
            <a:r>
              <a:rPr lang="en-GB" sz="1600" dirty="0"/>
              <a:t>data traffic </a:t>
            </a:r>
            <a:r>
              <a:rPr lang="en-GB" sz="1600" dirty="0" smtClean="0"/>
              <a:t>will be. Evidence is needed from IEEE802 to support spectrum estimates!</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We support the introduction of LAA/LTE(U) assuming fair and equitable sharing protocols has been implemented in order to protect consumers.  </a:t>
            </a:r>
          </a:p>
          <a:p>
            <a:pPr marL="285750" indent="-285750">
              <a:buFont typeface="Arial" panose="020B0604020202020204" pitchFamily="34" charset="0"/>
              <a:buChar char="•"/>
            </a:pPr>
            <a:endParaRPr lang="en-GB" sz="1600" dirty="0"/>
          </a:p>
          <a:p>
            <a:pPr algn="ctr"/>
            <a:r>
              <a:rPr lang="en-GB" sz="3600" dirty="0" smtClean="0"/>
              <a:t>BIG ? </a:t>
            </a:r>
          </a:p>
          <a:p>
            <a:pPr algn="ctr"/>
            <a:r>
              <a:rPr lang="en-GB" sz="3600" dirty="0" smtClean="0"/>
              <a:t>What are the IEEE 802 industry’s future spectrum needs?</a:t>
            </a:r>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(5) Conclusions</a:t>
            </a:r>
            <a:endParaRPr lang="en-US"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92609435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203</a:t>
            </a:fld>
            <a:endParaRPr lang="en-GB"/>
          </a:p>
        </p:txBody>
      </p:sp>
      <p:sp>
        <p:nvSpPr>
          <p:cNvPr id="2" name="Title 1"/>
          <p:cNvSpPr>
            <a:spLocks noGrp="1"/>
          </p:cNvSpPr>
          <p:nvPr>
            <p:ph type="title" idx="4294967295"/>
          </p:nvPr>
        </p:nvSpPr>
        <p:spPr>
          <a:xfrm>
            <a:off x="0" y="304800"/>
            <a:ext cx="7772400" cy="1066800"/>
          </a:xfrm>
        </p:spPr>
        <p:txBody>
          <a:bodyPr/>
          <a:lstStyle/>
          <a:p>
            <a:pPr algn="ctr"/>
            <a:r>
              <a:rPr lang="en-GB" dirty="0">
                <a:solidFill>
                  <a:srgbClr val="C00000"/>
                </a:solidFill>
              </a:rPr>
              <a:t>Conclusions on </a:t>
            </a:r>
            <a:r>
              <a:rPr lang="en-GB" dirty="0" smtClean="0">
                <a:solidFill>
                  <a:srgbClr val="C00000"/>
                </a:solidFill>
              </a:rPr>
              <a:t>5GHz studies </a:t>
            </a:r>
            <a:endParaRPr lang="en-GB" dirty="0">
              <a:solidFill>
                <a:srgbClr val="C00000"/>
              </a:solidFill>
            </a:endParaRPr>
          </a:p>
        </p:txBody>
      </p:sp>
      <p:sp>
        <p:nvSpPr>
          <p:cNvPr id="7" name="TextBox 6"/>
          <p:cNvSpPr txBox="1"/>
          <p:nvPr/>
        </p:nvSpPr>
        <p:spPr>
          <a:xfrm>
            <a:off x="622300" y="1295400"/>
            <a:ext cx="8521700" cy="587853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5 </a:t>
            </a:r>
            <a:r>
              <a:rPr lang="en-GB" sz="1600" dirty="0"/>
              <a:t>GHz </a:t>
            </a:r>
            <a:r>
              <a:rPr lang="en-GB" sz="1600" dirty="0" smtClean="0"/>
              <a:t>bands </a:t>
            </a:r>
            <a:r>
              <a:rPr lang="en-GB" sz="1600" dirty="0"/>
              <a:t>will be an important factor in meeting the increasing data demand for LE </a:t>
            </a:r>
            <a:r>
              <a:rPr lang="en-GB" sz="1600" dirty="0" smtClean="0"/>
              <a:t>services, but expansion </a:t>
            </a:r>
            <a:r>
              <a:rPr lang="en-GB" sz="1600" dirty="0"/>
              <a:t>into additional parts of the 5 GHz spectrum is not guaranteed. </a:t>
            </a:r>
            <a:r>
              <a:rPr lang="en-GB" sz="1600" dirty="0" smtClean="0"/>
              <a:t>More evidence on future spectrum needs is </a:t>
            </a:r>
            <a:r>
              <a:rPr lang="en-GB" sz="1600" dirty="0"/>
              <a:t>needed from Wi-Fi industry</a:t>
            </a:r>
            <a:r>
              <a:rPr lang="en-GB" sz="1600" dirty="0" smtClean="0"/>
              <a: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Substantial Regulator and Wi-Fi community resources will be needed for studies in 5GHz bands.        </a:t>
            </a: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Mitigation </a:t>
            </a:r>
            <a:r>
              <a:rPr lang="en-GB" sz="1600" dirty="0"/>
              <a:t>techniques to enable new Wi-Fi spectrum allocations </a:t>
            </a:r>
            <a:r>
              <a:rPr lang="en-GB" sz="1600" dirty="0" smtClean="0"/>
              <a:t>are </a:t>
            </a:r>
            <a:r>
              <a:rPr lang="en-GB" sz="1600" dirty="0"/>
              <a:t>going to be difficult and time </a:t>
            </a:r>
            <a:r>
              <a:rPr lang="en-GB" sz="1600" dirty="0" smtClean="0"/>
              <a:t>consuming to get approval for.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Spectrum </a:t>
            </a:r>
            <a:r>
              <a:rPr lang="en-GB" sz="1600" dirty="0"/>
              <a:t>requirement studies may have to be </a:t>
            </a:r>
            <a:r>
              <a:rPr lang="en-GB" sz="1600" dirty="0" smtClean="0"/>
              <a:t>more focussed </a:t>
            </a:r>
            <a:r>
              <a:rPr lang="en-GB" sz="1600" dirty="0"/>
              <a:t>in the areas where the most beneficial future demand will be. </a:t>
            </a:r>
            <a:endParaRPr lang="en-GB" sz="1600" dirty="0" smtClean="0"/>
          </a:p>
          <a:p>
            <a:pPr marL="285750" indent="-285750">
              <a:buFont typeface="Arial" panose="020B0604020202020204" pitchFamily="34" charset="0"/>
              <a:buChar char="•"/>
            </a:pPr>
            <a:endParaRPr lang="en-GB" sz="1600" dirty="0" smtClean="0"/>
          </a:p>
          <a:p>
            <a:pPr algn="ctr"/>
            <a:r>
              <a:rPr lang="en-GB" sz="3600" dirty="0" smtClean="0"/>
              <a:t>BIG ? </a:t>
            </a:r>
          </a:p>
          <a:p>
            <a:pPr algn="ctr"/>
            <a:r>
              <a:rPr lang="en-GB" sz="3600" dirty="0" smtClean="0"/>
              <a:t>How much industry support and resource will be available for the 5GHz studies?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200" dirty="0" smtClean="0"/>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(5) Conclusions</a:t>
            </a:r>
            <a:endParaRPr lang="en-US"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51039465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422477" y="6469543"/>
            <a:ext cx="586699" cy="184666"/>
          </a:xfrm>
        </p:spPr>
        <p:txBody>
          <a:bodyPr/>
          <a:lstStyle/>
          <a:p>
            <a:pPr>
              <a:defRPr/>
            </a:pPr>
            <a:r>
              <a:rPr lang="en-GB" dirty="0" smtClean="0"/>
              <a:t>Slide </a:t>
            </a:r>
            <a:fld id="{9A77C9A2-233E-4855-8209-171170D9385F}" type="slidenum">
              <a:rPr lang="en-GB" smtClean="0"/>
              <a:pPr>
                <a:defRPr/>
              </a:pPr>
              <a:t>204</a:t>
            </a:fld>
            <a:endParaRPr lang="en-GB" dirty="0"/>
          </a:p>
        </p:txBody>
      </p:sp>
      <p:sp>
        <p:nvSpPr>
          <p:cNvPr id="2" name="Title 1"/>
          <p:cNvSpPr>
            <a:spLocks noGrp="1"/>
          </p:cNvSpPr>
          <p:nvPr>
            <p:ph type="title" idx="4294967295"/>
          </p:nvPr>
        </p:nvSpPr>
        <p:spPr>
          <a:xfrm>
            <a:off x="381000" y="381000"/>
            <a:ext cx="7772400" cy="1066800"/>
          </a:xfrm>
        </p:spPr>
        <p:txBody>
          <a:bodyPr/>
          <a:lstStyle/>
          <a:p>
            <a:r>
              <a:rPr lang="en-GB" dirty="0" smtClean="0">
                <a:solidFill>
                  <a:srgbClr val="C00000"/>
                </a:solidFill>
              </a:rPr>
              <a:t>Conclusions on 5G and </a:t>
            </a:r>
            <a:r>
              <a:rPr lang="en-GB" dirty="0" err="1" smtClean="0">
                <a:solidFill>
                  <a:srgbClr val="C00000"/>
                </a:solidFill>
              </a:rPr>
              <a:t>mmWave</a:t>
            </a:r>
            <a:r>
              <a:rPr lang="en-GB" dirty="0" smtClean="0">
                <a:solidFill>
                  <a:srgbClr val="C00000"/>
                </a:solidFill>
              </a:rPr>
              <a:t> bands</a:t>
            </a:r>
            <a:endParaRPr lang="en-GB" dirty="0">
              <a:solidFill>
                <a:srgbClr val="C00000"/>
              </a:solidFill>
            </a:endParaRPr>
          </a:p>
        </p:txBody>
      </p:sp>
      <p:sp>
        <p:nvSpPr>
          <p:cNvPr id="7" name="TextBox 6"/>
          <p:cNvSpPr txBox="1"/>
          <p:nvPr/>
        </p:nvSpPr>
        <p:spPr>
          <a:xfrm>
            <a:off x="304800" y="1172825"/>
            <a:ext cx="8521700" cy="63709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5G is about integrating a number of services and technology into an overall network platform.</a:t>
            </a:r>
          </a:p>
          <a:p>
            <a:endParaRPr lang="en-GB" sz="1600" dirty="0" smtClean="0"/>
          </a:p>
          <a:p>
            <a:pPr marL="285750" indent="-285750">
              <a:buFont typeface="Arial" panose="020B0604020202020204" pitchFamily="34" charset="0"/>
              <a:buChar char="•"/>
            </a:pPr>
            <a:r>
              <a:rPr lang="en-GB" sz="1600" dirty="0" smtClean="0"/>
              <a:t>5G is not only about mm-wave bands, frequencies below 6GHz will be important for 5G use cases.  </a:t>
            </a: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Future WRC-19 agenda (1.13) for </a:t>
            </a:r>
            <a:r>
              <a:rPr lang="en-GB" sz="1600" dirty="0" err="1" smtClean="0"/>
              <a:t>mmWave</a:t>
            </a:r>
            <a:r>
              <a:rPr lang="en-GB" sz="1600" dirty="0" smtClean="0"/>
              <a:t> bands is being driven by requirements for future LTE licenced spectrum requirements coming out of the 5G work. Where do IEEE802 fit into this?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It </a:t>
            </a:r>
            <a:r>
              <a:rPr lang="en-GB" sz="1600" dirty="0"/>
              <a:t>is not clear at this time what the plans of the </a:t>
            </a:r>
            <a:r>
              <a:rPr lang="en-GB" sz="1600" dirty="0" smtClean="0"/>
              <a:t>IEEE 802 </a:t>
            </a:r>
            <a:r>
              <a:rPr lang="en-GB" sz="1600" dirty="0"/>
              <a:t>is for the 60GHz band and it is not clear where this fits into the 5G thinking.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It is not clear </a:t>
            </a:r>
            <a:r>
              <a:rPr lang="en-GB" sz="1600" dirty="0" smtClean="0"/>
              <a:t>if </a:t>
            </a:r>
            <a:r>
              <a:rPr lang="en-GB" sz="1600" dirty="0"/>
              <a:t>there is a need to </a:t>
            </a:r>
            <a:r>
              <a:rPr lang="en-GB" sz="1600" dirty="0" smtClean="0"/>
              <a:t>look for </a:t>
            </a:r>
            <a:r>
              <a:rPr lang="en-GB" sz="1600" dirty="0"/>
              <a:t>more LE spectrum </a:t>
            </a:r>
            <a:r>
              <a:rPr lang="en-GB" sz="1600" dirty="0" smtClean="0"/>
              <a:t>in the </a:t>
            </a:r>
            <a:r>
              <a:rPr lang="en-GB" sz="1600" dirty="0" err="1" smtClean="0"/>
              <a:t>mmWave</a:t>
            </a:r>
            <a:r>
              <a:rPr lang="en-GB" sz="1600" dirty="0" smtClean="0"/>
              <a:t> bands beyond current 60GHz.</a:t>
            </a:r>
          </a:p>
          <a:p>
            <a:pPr algn="ctr"/>
            <a:r>
              <a:rPr lang="en-GB" sz="3600" dirty="0" smtClean="0"/>
              <a:t>BIG ? </a:t>
            </a:r>
          </a:p>
          <a:p>
            <a:pPr algn="ctr"/>
            <a:r>
              <a:rPr lang="en-GB" sz="3600" dirty="0" smtClean="0"/>
              <a:t>Where does IEEE 802 fit into 5G and </a:t>
            </a:r>
            <a:r>
              <a:rPr lang="en-GB" sz="3600" dirty="0" err="1" smtClean="0"/>
              <a:t>mmWave</a:t>
            </a:r>
            <a:r>
              <a:rPr lang="en-GB" sz="3600" dirty="0"/>
              <a:t> </a:t>
            </a:r>
            <a:r>
              <a:rPr lang="en-GB" sz="3600" dirty="0" smtClean="0"/>
              <a:t>use?</a:t>
            </a:r>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endParaRPr lang="en-GB" sz="1600" dirty="0"/>
          </a:p>
        </p:txBody>
      </p:sp>
      <p:sp>
        <p:nvSpPr>
          <p:cNvPr id="5" name="Rectangle 4"/>
          <p:cNvSpPr/>
          <p:nvPr/>
        </p:nvSpPr>
        <p:spPr>
          <a:xfrm>
            <a:off x="1768294" y="147965"/>
            <a:ext cx="5426075" cy="307777"/>
          </a:xfrm>
          <a:prstGeom prst="rect">
            <a:avLst/>
          </a:prstGeom>
        </p:spPr>
        <p:txBody>
          <a:bodyPr wrap="square">
            <a:spAutoFit/>
          </a:bodyPr>
          <a:lstStyle/>
          <a:p>
            <a:r>
              <a:rPr lang="en-US" dirty="0" smtClean="0">
                <a:solidFill>
                  <a:schemeClr val="bg1"/>
                </a:solidFill>
              </a:rPr>
              <a:t>(5) Conclusions</a:t>
            </a:r>
            <a:endParaRPr lang="en-US" dirty="0">
              <a:solidFill>
                <a:schemeClr val="bg1"/>
              </a:solidFill>
            </a:endParaRPr>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48/49 of 18-16-0016 by Andy Gowans (OFCOM)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008898739"/>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7C9A2-233E-4855-8209-171170D9385F}" type="slidenum">
              <a:rPr lang="en-GB" smtClean="0"/>
              <a:pPr>
                <a:defRPr/>
              </a:pPr>
              <a:t>205</a:t>
            </a:fld>
            <a:endParaRPr lang="en-GB"/>
          </a:p>
        </p:txBody>
      </p:sp>
      <p:sp>
        <p:nvSpPr>
          <p:cNvPr id="3" name="Content Placeholder 2"/>
          <p:cNvSpPr>
            <a:spLocks noGrp="1"/>
          </p:cNvSpPr>
          <p:nvPr>
            <p:ph idx="4294967295"/>
          </p:nvPr>
        </p:nvSpPr>
        <p:spPr>
          <a:xfrm>
            <a:off x="685800" y="2286000"/>
            <a:ext cx="7772400" cy="4114800"/>
          </a:xfrm>
        </p:spPr>
        <p:txBody>
          <a:bodyPr/>
          <a:lstStyle/>
          <a:p>
            <a:pPr marL="0" indent="0" algn="ctr">
              <a:buNone/>
            </a:pPr>
            <a:r>
              <a:rPr lang="en-GB" sz="3200" dirty="0" smtClean="0"/>
              <a:t>Thanks Any Questions!</a:t>
            </a:r>
            <a:endParaRPr lang="en-GB" sz="3200" dirty="0"/>
          </a:p>
        </p:txBody>
      </p:sp>
      <p:sp>
        <p:nvSpPr>
          <p:cNvPr id="2" name="TextBox 1"/>
          <p:cNvSpPr txBox="1"/>
          <p:nvPr/>
        </p:nvSpPr>
        <p:spPr>
          <a:xfrm>
            <a:off x="2829219" y="4800600"/>
            <a:ext cx="3253904" cy="954107"/>
          </a:xfrm>
          <a:prstGeom prst="rect">
            <a:avLst/>
          </a:prstGeom>
          <a:noFill/>
        </p:spPr>
        <p:txBody>
          <a:bodyPr wrap="none" rtlCol="0">
            <a:spAutoFit/>
          </a:bodyPr>
          <a:lstStyle/>
          <a:p>
            <a:r>
              <a:rPr lang="en-GB" dirty="0" smtClean="0"/>
              <a:t>Contact Details: </a:t>
            </a:r>
          </a:p>
          <a:p>
            <a:r>
              <a:rPr lang="en-GB" dirty="0" smtClean="0"/>
              <a:t>Andy Gowans OFCOM UK</a:t>
            </a:r>
          </a:p>
          <a:p>
            <a:endParaRPr lang="en-GB" dirty="0" smtClean="0"/>
          </a:p>
          <a:p>
            <a:r>
              <a:rPr lang="en-GB" dirty="0" smtClean="0"/>
              <a:t>Email : Andrew.gowans@ofcom.org.uk</a:t>
            </a:r>
            <a:endParaRPr lang="en-GB" dirty="0"/>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49/49 of 18-16-0016 by Andy Gowans (OFCOM)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73986791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GB" smtClean="0"/>
              <a:t>Adrian Stephens, Intel Corporation</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206</a:t>
            </a:fld>
            <a:endParaRPr lang="en-GB" smtClean="0"/>
          </a:p>
        </p:txBody>
      </p:sp>
      <p:sp>
        <p:nvSpPr>
          <p:cNvPr id="1030" name="Rectangle 2"/>
          <p:cNvSpPr>
            <a:spLocks noGrp="1" noChangeArrowheads="1"/>
          </p:cNvSpPr>
          <p:nvPr>
            <p:ph type="title"/>
          </p:nvPr>
        </p:nvSpPr>
        <p:spPr>
          <a:noFill/>
        </p:spPr>
        <p:txBody>
          <a:bodyPr/>
          <a:lstStyle/>
          <a:p>
            <a:r>
              <a:rPr lang="en-GB" dirty="0" smtClean="0"/>
              <a:t>Report on 802.19 activities in Macau</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2016-03-17</a:t>
            </a:r>
          </a:p>
        </p:txBody>
      </p:sp>
      <p:graphicFrame>
        <p:nvGraphicFramePr>
          <p:cNvPr id="1026" name="Object 5"/>
          <p:cNvGraphicFramePr>
            <a:graphicFrameLocks noChangeAspect="1"/>
          </p:cNvGraphicFramePr>
          <p:nvPr>
            <p:extLst>
              <p:ext uri="{D42A27DB-BD31-4B8C-83A1-F6EECF244321}">
                <p14:modId xmlns:p14="http://schemas.microsoft.com/office/powerpoint/2010/main" val="953645557"/>
              </p:ext>
            </p:extLst>
          </p:nvPr>
        </p:nvGraphicFramePr>
        <p:xfrm>
          <a:off x="663575" y="2860675"/>
          <a:ext cx="8185150" cy="2301875"/>
        </p:xfrm>
        <a:graphic>
          <a:graphicData uri="http://schemas.openxmlformats.org/presentationml/2006/ole">
            <mc:AlternateContent xmlns:mc="http://schemas.openxmlformats.org/markup-compatibility/2006">
              <mc:Choice xmlns:v="urn:schemas-microsoft-com:vml" Requires="v">
                <p:oleObj spid="_x0000_s19479" name="Document" r:id="rId4" imgW="8152815" imgH="2296922" progId="Word.Document.8">
                  <p:embed/>
                </p:oleObj>
              </mc:Choice>
              <mc:Fallback>
                <p:oleObj name="Document" r:id="rId4" imgW="8152815" imgH="2296922" progId="Word.Document.8">
                  <p:embed/>
                  <p:pic>
                    <p:nvPicPr>
                      <p:cNvPr id="0" name=""/>
                      <p:cNvPicPr>
                        <a:picLocks noChangeAspect="1" noChangeArrowheads="1"/>
                      </p:cNvPicPr>
                      <p:nvPr/>
                    </p:nvPicPr>
                    <p:blipFill>
                      <a:blip r:embed="rId5"/>
                      <a:srcRect/>
                      <a:stretch>
                        <a:fillRect/>
                      </a:stretch>
                    </p:blipFill>
                    <p:spPr bwMode="auto">
                      <a:xfrm>
                        <a:off x="663575" y="2860675"/>
                        <a:ext cx="8185150" cy="2301875"/>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 of 11-16-488 by Andrew Myles, Cisco</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7455127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802.19 completed a number of activities in Macau of interest to 802.11</a:t>
            </a:r>
            <a:endParaRPr lang="en-AU" dirty="0"/>
          </a:p>
        </p:txBody>
      </p:sp>
      <p:sp>
        <p:nvSpPr>
          <p:cNvPr id="3" name="Content Placeholder 2"/>
          <p:cNvSpPr>
            <a:spLocks noGrp="1"/>
          </p:cNvSpPr>
          <p:nvPr>
            <p:ph idx="1"/>
          </p:nvPr>
        </p:nvSpPr>
        <p:spPr/>
        <p:txBody>
          <a:bodyPr/>
          <a:lstStyle/>
          <a:p>
            <a:pPr marL="0" indent="0">
              <a:buNone/>
            </a:pPr>
            <a:r>
              <a:rPr lang="en-AU" dirty="0" smtClean="0"/>
              <a:t>Liaison to 3GPP related to LAA was approved</a:t>
            </a:r>
          </a:p>
          <a:p>
            <a:r>
              <a:rPr lang="en-AU" dirty="0" smtClean="0"/>
              <a:t>Spent most time developing comments on the LAA specification</a:t>
            </a:r>
          </a:p>
          <a:p>
            <a:r>
              <a:rPr lang="en-AU" dirty="0" smtClean="0"/>
              <a:t>Approved final draft (</a:t>
            </a:r>
            <a:r>
              <a:rPr lang="en-AU" dirty="0" smtClean="0">
                <a:hlinkClick r:id="rId3"/>
              </a:rPr>
              <a:t>19-16-0037r8</a:t>
            </a:r>
            <a:r>
              <a:rPr lang="en-AU" dirty="0" smtClean="0"/>
              <a:t>)</a:t>
            </a:r>
          </a:p>
          <a:p>
            <a:pPr lvl="1"/>
            <a:r>
              <a:rPr lang="en-AU" dirty="0" smtClean="0"/>
              <a:t>1/0/4 by 802.19 members</a:t>
            </a:r>
          </a:p>
          <a:p>
            <a:pPr lvl="1"/>
            <a:r>
              <a:rPr lang="en-AU" dirty="0" smtClean="0"/>
              <a:t>14/0/9 by 802 members</a:t>
            </a:r>
          </a:p>
          <a:p>
            <a:pPr marL="0" indent="0">
              <a:buNone/>
            </a:pPr>
            <a:r>
              <a:rPr lang="en-US" dirty="0" smtClean="0"/>
              <a:t>Wireless Automotive Coexistence activities continued</a:t>
            </a:r>
            <a:endParaRPr lang="en-AU" dirty="0" smtClean="0"/>
          </a:p>
          <a:p>
            <a:r>
              <a:rPr lang="en-US" dirty="0" smtClean="0"/>
              <a:t>Approved SG - 6+ months in duration</a:t>
            </a:r>
          </a:p>
          <a:p>
            <a:r>
              <a:rPr lang="en-US" dirty="0" smtClean="0"/>
              <a:t>Approved an announcement PR (</a:t>
            </a:r>
            <a:r>
              <a:rPr lang="en-US" dirty="0" smtClean="0">
                <a:hlinkClick r:id="rId4"/>
              </a:rPr>
              <a:t>19-16-0056r1</a:t>
            </a:r>
            <a:r>
              <a:rPr lang="en-US" dirty="0" smtClean="0"/>
              <a:t>)</a:t>
            </a:r>
            <a:endParaRPr lang="en-US" dirty="0"/>
          </a:p>
          <a:p>
            <a:r>
              <a:rPr lang="en-US" dirty="0" smtClean="0"/>
              <a:t>Discussed “Automotive Environment Interference Evaluation Proposal” (</a:t>
            </a:r>
            <a:r>
              <a:rPr lang="en-US" dirty="0" smtClean="0">
                <a:hlinkClick r:id="rId5"/>
              </a:rPr>
              <a:t>19-16-0061r0</a:t>
            </a:r>
            <a:r>
              <a:rPr lang="en-US" dirty="0" smtClean="0"/>
              <a:t>)</a:t>
            </a:r>
          </a:p>
        </p:txBody>
      </p:sp>
      <p:sp>
        <p:nvSpPr>
          <p:cNvPr id="5" name="Footer Placeholder 4"/>
          <p:cNvSpPr>
            <a:spLocks noGrp="1"/>
          </p:cNvSpPr>
          <p:nvPr>
            <p:ph type="ftr" sz="quarter" idx="11"/>
          </p:nvPr>
        </p:nvSpPr>
        <p:spPr/>
        <p:txBody>
          <a:bodyPr/>
          <a:lstStyle/>
          <a:p>
            <a:r>
              <a:rPr lang="en-GB" smtClean="0"/>
              <a:t>Adrian Stephens, Intel Corporation</a:t>
            </a:r>
            <a:endParaRPr lang="en-GB"/>
          </a:p>
        </p:txBody>
      </p:sp>
      <p:sp>
        <p:nvSpPr>
          <p:cNvPr id="6" name="Slide Number Placeholder 5"/>
          <p:cNvSpPr>
            <a:spLocks noGrp="1"/>
          </p:cNvSpPr>
          <p:nvPr>
            <p:ph type="sldNum" sz="quarter" idx="12"/>
          </p:nvPr>
        </p:nvSpPr>
        <p:spPr/>
        <p:txBody>
          <a:bodyPr/>
          <a:lstStyle/>
          <a:p>
            <a:r>
              <a:rPr lang="en-GB" smtClean="0"/>
              <a:t>Slide </a:t>
            </a:r>
            <a:fld id="{43190CD6-18F2-44F1-A379-0C51A15702FA}" type="slidenum">
              <a:rPr lang="en-GB" smtClean="0"/>
              <a:pPr/>
              <a:t>207</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 of 11-16-488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9606724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March 2016</a:t>
            </a:r>
            <a:endParaRPr lang="en-US" altLang="en-US" sz="1800"/>
          </a:p>
        </p:txBody>
      </p:sp>
      <p:sp>
        <p:nvSpPr>
          <p:cNvPr id="2051" name="Footer Placeholder 4"/>
          <p:cNvSpPr>
            <a:spLocks noGrp="1"/>
          </p:cNvSpPr>
          <p:nvPr>
            <p:ph type="ftr" sz="quarter" idx="11"/>
          </p:nvPr>
        </p:nvSpPr>
        <p:spPr>
          <a:xfrm>
            <a:off x="7046913" y="6475413"/>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204287C2-55E6-4027-94C2-18FB12BF6249}" type="slidenum">
              <a:rPr lang="en-US" altLang="en-US" sz="1200" b="0"/>
              <a:pPr>
                <a:spcBef>
                  <a:spcPct val="0"/>
                </a:spcBef>
                <a:buFontTx/>
                <a:buNone/>
              </a:pPr>
              <a:t>208</a:t>
            </a:fld>
            <a:endParaRPr lang="en-US" altLang="en-US" sz="1200" b="0"/>
          </a:p>
        </p:txBody>
      </p:sp>
      <p:sp>
        <p:nvSpPr>
          <p:cNvPr id="2053" name="Rectangle 2"/>
          <p:cNvSpPr>
            <a:spLocks noGrp="1" noChangeArrowheads="1"/>
          </p:cNvSpPr>
          <p:nvPr>
            <p:ph type="title"/>
          </p:nvPr>
        </p:nvSpPr>
        <p:spPr>
          <a:noFill/>
        </p:spPr>
        <p:txBody>
          <a:bodyPr/>
          <a:lstStyle/>
          <a:p>
            <a:r>
              <a:rPr lang="en-US" altLang="en-US" smtClean="0"/>
              <a:t>Report on 802.21</a:t>
            </a:r>
          </a:p>
        </p:txBody>
      </p:sp>
      <p:sp>
        <p:nvSpPr>
          <p:cNvPr id="2054" name="Rectangle 6"/>
          <p:cNvSpPr>
            <a:spLocks noGrp="1" noChangeArrowheads="1"/>
          </p:cNvSpPr>
          <p:nvPr>
            <p:ph type="body" idx="1"/>
          </p:nvPr>
        </p:nvSpPr>
        <p:spPr>
          <a:xfrm>
            <a:off x="685800" y="1524000"/>
            <a:ext cx="7772400" cy="381000"/>
          </a:xfrm>
          <a:noFill/>
        </p:spPr>
        <p:txBody>
          <a:bodyPr/>
          <a:lstStyle/>
          <a:p>
            <a:pPr algn="ctr">
              <a:buFontTx/>
              <a:buNone/>
            </a:pPr>
            <a:r>
              <a:rPr lang="en-US" altLang="en-US" sz="2000" smtClean="0"/>
              <a:t>Date:</a:t>
            </a:r>
            <a:r>
              <a:rPr lang="en-US" altLang="en-US" sz="2000" b="0" smtClean="0"/>
              <a:t> 2016-03-18</a:t>
            </a:r>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p:txBody>
      </p:sp>
      <p:graphicFrame>
        <p:nvGraphicFramePr>
          <p:cNvPr id="2055" name="Object 11"/>
          <p:cNvGraphicFramePr>
            <a:graphicFrameLocks noChangeAspect="1"/>
          </p:cNvGraphicFramePr>
          <p:nvPr/>
        </p:nvGraphicFramePr>
        <p:xfrm>
          <a:off x="534988" y="2286000"/>
          <a:ext cx="7800975" cy="2667000"/>
        </p:xfrm>
        <a:graphic>
          <a:graphicData uri="http://schemas.openxmlformats.org/presentationml/2006/ole">
            <mc:AlternateContent xmlns:mc="http://schemas.openxmlformats.org/markup-compatibility/2006">
              <mc:Choice xmlns:v="urn:schemas-microsoft-com:vml" Requires="v">
                <p:oleObj spid="_x0000_s35849" name="Document" r:id="rId4" imgW="8209948" imgH="2757981" progId="Word.Document.8">
                  <p:embed/>
                </p:oleObj>
              </mc:Choice>
              <mc:Fallback>
                <p:oleObj name="Document" r:id="rId4" imgW="8209948" imgH="275798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2286000"/>
                        <a:ext cx="78009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11-16-0491 by Clint Chaplin, Imagicon</a:t>
            </a:r>
          </a:p>
        </p:txBody>
      </p:sp>
    </p:spTree>
    <p:extLst>
      <p:ext uri="{BB962C8B-B14F-4D97-AF65-F5344CB8AC3E}">
        <p14:creationId xmlns:p14="http://schemas.microsoft.com/office/powerpoint/2010/main" val="391787495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March 2016</a:t>
            </a:r>
            <a:endParaRPr lang="en-US" altLang="en-US" sz="1800"/>
          </a:p>
        </p:txBody>
      </p:sp>
      <p:sp>
        <p:nvSpPr>
          <p:cNvPr id="3075" name="Footer Placeholder 4"/>
          <p:cNvSpPr>
            <a:spLocks noGrp="1"/>
          </p:cNvSpPr>
          <p:nvPr>
            <p:ph type="ftr" sz="quarter" idx="11"/>
          </p:nvPr>
        </p:nvSpPr>
        <p:spPr>
          <a:xfrm>
            <a:off x="7046913" y="6475413"/>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endParaRPr lang="en-US" altLang="en-US" sz="1200" b="0"/>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DFCAFD4A-CFF5-495E-9453-A0FF373AA328}" type="slidenum">
              <a:rPr lang="en-US" altLang="en-US" sz="1200" b="0"/>
              <a:pPr>
                <a:spcBef>
                  <a:spcPct val="0"/>
                </a:spcBef>
                <a:buFontTx/>
                <a:buNone/>
              </a:pPr>
              <a:t>209</a:t>
            </a:fld>
            <a:endParaRPr lang="en-US" altLang="en-US" sz="1200" b="0"/>
          </a:p>
        </p:txBody>
      </p:sp>
      <p:sp>
        <p:nvSpPr>
          <p:cNvPr id="3077" name="Rectangle 2"/>
          <p:cNvSpPr>
            <a:spLocks noGrp="1" noChangeArrowheads="1"/>
          </p:cNvSpPr>
          <p:nvPr>
            <p:ph type="title"/>
          </p:nvPr>
        </p:nvSpPr>
        <p:spPr>
          <a:noFill/>
        </p:spPr>
        <p:txBody>
          <a:bodyPr/>
          <a:lstStyle/>
          <a:p>
            <a:r>
              <a:rPr lang="en-US" altLang="en-US" smtClean="0"/>
              <a:t>Abstract</a:t>
            </a:r>
          </a:p>
        </p:txBody>
      </p:sp>
      <p:sp>
        <p:nvSpPr>
          <p:cNvPr id="3078" name="Rectangle 3"/>
          <p:cNvSpPr>
            <a:spLocks noGrp="1" noChangeArrowheads="1"/>
          </p:cNvSpPr>
          <p:nvPr>
            <p:ph type="body" idx="1"/>
          </p:nvPr>
        </p:nvSpPr>
        <p:spPr>
          <a:noFill/>
        </p:spPr>
        <p:txBody>
          <a:bodyPr/>
          <a:lstStyle/>
          <a:p>
            <a:pPr>
              <a:buFontTx/>
              <a:buNone/>
            </a:pPr>
            <a:r>
              <a:rPr lang="en-US" altLang="en-US" smtClean="0"/>
              <a:t>Report on 802.21 as presented to 802.11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11-16-0491 by Clint Chaplin, Imagicon</a:t>
            </a:r>
          </a:p>
        </p:txBody>
      </p:sp>
    </p:spTree>
    <p:extLst>
      <p:ext uri="{BB962C8B-B14F-4D97-AF65-F5344CB8AC3E}">
        <p14:creationId xmlns:p14="http://schemas.microsoft.com/office/powerpoint/2010/main" val="2200285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2400" cy="510952"/>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Abstract-Snapshot</a:t>
            </a:r>
            <a:endParaRPr lang="en-GB" dirty="0"/>
          </a:p>
        </p:txBody>
      </p:sp>
      <p:sp>
        <p:nvSpPr>
          <p:cNvPr id="4098" name="Rectangle 2"/>
          <p:cNvSpPr>
            <a:spLocks noGrp="1" noChangeArrowheads="1"/>
          </p:cNvSpPr>
          <p:nvPr>
            <p:ph idx="1"/>
          </p:nvPr>
        </p:nvSpPr>
        <p:spPr>
          <a:xfrm>
            <a:off x="395536" y="1196752"/>
            <a:ext cx="8496944" cy="5328592"/>
          </a:xfrm>
          <a:ln/>
        </p:spPr>
        <p:txBody>
          <a:bodyPr>
            <a:normAutofit fontScale="85000" lnSpcReduction="10000"/>
          </a:bodyPr>
          <a:lstStyle/>
          <a:p>
            <a:r>
              <a:rPr lang="en-US" dirty="0"/>
              <a:t>Mar 13-18, 2016, Macao, </a:t>
            </a:r>
            <a:r>
              <a:rPr lang="en-US" dirty="0" smtClean="0"/>
              <a:t>China – PARs to be Considered</a:t>
            </a:r>
            <a:endParaRPr lang="en-US" dirty="0"/>
          </a:p>
          <a:p>
            <a:pPr>
              <a:buFont typeface="Arial" panose="020B0604020202020204" pitchFamily="34" charset="0"/>
              <a:buChar char="•"/>
            </a:pPr>
            <a:r>
              <a:rPr lang="en-US" dirty="0"/>
              <a:t>802.1Qcr - Amendment: Asynchronous Traffic Shaping, </a:t>
            </a:r>
            <a:r>
              <a:rPr lang="en-US" dirty="0">
                <a:hlinkClick r:id="rId3"/>
              </a:rPr>
              <a:t>PAR</a:t>
            </a:r>
            <a:r>
              <a:rPr lang="en-US" dirty="0"/>
              <a:t> and </a:t>
            </a:r>
            <a:r>
              <a:rPr lang="en-US" dirty="0">
                <a:hlinkClick r:id="rId4"/>
              </a:rPr>
              <a:t>CSD</a:t>
            </a:r>
            <a:endParaRPr lang="en-US" dirty="0"/>
          </a:p>
          <a:p>
            <a:pPr>
              <a:buFont typeface="Arial" panose="020B0604020202020204" pitchFamily="34" charset="0"/>
              <a:buChar char="•"/>
            </a:pPr>
            <a:r>
              <a:rPr lang="en-US" dirty="0"/>
              <a:t>802.3bs - Amendment: 200 Gb/s Ethernet and 400 Gb/s Ethernet, </a:t>
            </a:r>
            <a:r>
              <a:rPr lang="en-US" dirty="0">
                <a:hlinkClick r:id="rId5"/>
              </a:rPr>
              <a:t>PAR Modification</a:t>
            </a:r>
            <a:r>
              <a:rPr lang="en-US" dirty="0"/>
              <a:t> and </a:t>
            </a:r>
            <a:r>
              <a:rPr lang="en-US" dirty="0">
                <a:hlinkClick r:id="rId6"/>
              </a:rPr>
              <a:t>CSD Modification</a:t>
            </a:r>
            <a:endParaRPr lang="en-US" dirty="0"/>
          </a:p>
          <a:p>
            <a:pPr>
              <a:buFont typeface="Arial" panose="020B0604020202020204" pitchFamily="34" charset="0"/>
              <a:buChar char="•"/>
            </a:pPr>
            <a:r>
              <a:rPr lang="en-US" dirty="0"/>
              <a:t>802.3bt - Amendment: DTE Power via MDI over 4-Pair, </a:t>
            </a:r>
            <a:r>
              <a:rPr lang="en-US" dirty="0">
                <a:hlinkClick r:id="rId7"/>
              </a:rPr>
              <a:t>PAR Modification</a:t>
            </a:r>
            <a:r>
              <a:rPr lang="en-US" dirty="0"/>
              <a:t> and </a:t>
            </a:r>
            <a:r>
              <a:rPr lang="en-US" dirty="0">
                <a:hlinkClick r:id="rId8"/>
              </a:rPr>
              <a:t>CSD</a:t>
            </a:r>
            <a:endParaRPr lang="en-US" dirty="0"/>
          </a:p>
          <a:p>
            <a:pPr>
              <a:buFont typeface="Arial" panose="020B0604020202020204" pitchFamily="34" charset="0"/>
              <a:buChar char="•"/>
            </a:pPr>
            <a:r>
              <a:rPr lang="en-US" dirty="0"/>
              <a:t>802.3cc - Amendment: 25 Gb/s over Single-Mode Fiber: </a:t>
            </a:r>
            <a:r>
              <a:rPr lang="en-US" dirty="0">
                <a:hlinkClick r:id="rId9"/>
              </a:rPr>
              <a:t>PAR</a:t>
            </a:r>
            <a:r>
              <a:rPr lang="en-US" dirty="0"/>
              <a:t> and </a:t>
            </a:r>
            <a:r>
              <a:rPr lang="en-US" dirty="0">
                <a:hlinkClick r:id="rId10"/>
              </a:rPr>
              <a:t>CSD</a:t>
            </a:r>
            <a:endParaRPr lang="en-US" dirty="0"/>
          </a:p>
          <a:p>
            <a:pPr>
              <a:buFont typeface="Arial" panose="020B0604020202020204" pitchFamily="34" charset="0"/>
              <a:buChar char="•"/>
            </a:pPr>
            <a:r>
              <a:rPr lang="en-US" dirty="0"/>
              <a:t>802.3cd - Amendment: 50 Gb/s Ethernet, 100 Gb/s Ethernet and 200 Gb/s Ethernet Physical Layers; </a:t>
            </a:r>
            <a:r>
              <a:rPr lang="en-US" dirty="0">
                <a:hlinkClick r:id="rId11"/>
              </a:rPr>
              <a:t>PAR</a:t>
            </a:r>
            <a:r>
              <a:rPr lang="en-US" dirty="0"/>
              <a:t> and </a:t>
            </a:r>
            <a:r>
              <a:rPr lang="en-US" dirty="0">
                <a:hlinkClick r:id="rId12"/>
              </a:rPr>
              <a:t>CSD</a:t>
            </a:r>
            <a:endParaRPr lang="en-US" dirty="0"/>
          </a:p>
          <a:p>
            <a:pPr>
              <a:buFont typeface="Arial" panose="020B0604020202020204" pitchFamily="34" charset="0"/>
              <a:buChar char="•"/>
            </a:pPr>
            <a:r>
              <a:rPr lang="en-US" dirty="0"/>
              <a:t>802.15.12 - Amendment: Upper Layer Interface (ULI), </a:t>
            </a:r>
            <a:r>
              <a:rPr lang="en-US" dirty="0">
                <a:hlinkClick r:id="rId13"/>
              </a:rPr>
              <a:t>PAR</a:t>
            </a:r>
            <a:r>
              <a:rPr lang="en-US" dirty="0"/>
              <a:t> and </a:t>
            </a:r>
            <a:r>
              <a:rPr lang="en-US" dirty="0">
                <a:hlinkClick r:id="rId14"/>
              </a:rPr>
              <a:t>CSD</a:t>
            </a:r>
            <a:endParaRPr lang="en-US" dirty="0"/>
          </a:p>
          <a:p>
            <a:pPr>
              <a:buFont typeface="Arial" panose="020B0604020202020204" pitchFamily="34" charset="0"/>
              <a:buChar char="•"/>
            </a:pPr>
            <a:r>
              <a:rPr lang="en-US" dirty="0"/>
              <a:t>802.15.4v - Amendment: Usage of Regional Sub-GHz bands, </a:t>
            </a:r>
            <a:r>
              <a:rPr lang="en-US" dirty="0">
                <a:hlinkClick r:id="rId15"/>
              </a:rPr>
              <a:t>PAR</a:t>
            </a:r>
            <a:r>
              <a:rPr lang="en-US" dirty="0"/>
              <a:t> and </a:t>
            </a:r>
            <a:r>
              <a:rPr lang="en-US" dirty="0">
                <a:hlinkClick r:id="rId16"/>
              </a:rPr>
              <a:t>CSD</a:t>
            </a:r>
            <a:endParaRPr lang="en-US" dirty="0"/>
          </a:p>
          <a:p>
            <a:pPr>
              <a:buFont typeface="Arial" panose="020B0604020202020204" pitchFamily="34" charset="0"/>
              <a:buChar char="•"/>
            </a:pPr>
            <a:r>
              <a:rPr lang="en-US" dirty="0"/>
              <a:t>802.16s - Amendment: Air Interface for Broadband Wireless Access Systems </a:t>
            </a:r>
            <a:r>
              <a:rPr lang="en-US" sz="16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hlinkClick r:id="rId17"/>
              </a:rPr>
              <a:t>PAR</a:t>
            </a:r>
            <a:r>
              <a:rPr lang="en-US" sz="1600" dirty="0">
                <a:latin typeface="Times New Roman" panose="02020603050405020304" pitchFamily="18" charset="0"/>
                <a:ea typeface="Times New Roman" panose="02020603050405020304" pitchFamily="18" charset="0"/>
              </a:rPr>
              <a:t> and </a:t>
            </a:r>
            <a:r>
              <a:rPr lang="en-US" sz="1600" dirty="0">
                <a:latin typeface="Times New Roman" panose="02020603050405020304" pitchFamily="18" charset="0"/>
                <a:ea typeface="Times New Roman" panose="02020603050405020304" pitchFamily="18" charset="0"/>
                <a:hlinkClick r:id="rId18"/>
              </a:rPr>
              <a:t>CSD</a:t>
            </a:r>
            <a:r>
              <a:rPr lang="en-US" sz="1600" dirty="0">
                <a:latin typeface="Times New Roman" panose="02020603050405020304" pitchFamily="18" charset="0"/>
                <a:ea typeface="Times New Roman" panose="02020603050405020304" pitchFamily="18" charset="0"/>
              </a:rPr>
              <a:t>.</a:t>
            </a:r>
            <a:endParaRPr lang="en-US" dirty="0"/>
          </a:p>
          <a:p>
            <a:pPr marL="285750" indent="-285750">
              <a:buFont typeface="Arial" panose="020B0604020202020204" pitchFamily="34" charset="0"/>
              <a:buChar char="•"/>
            </a:pPr>
            <a:r>
              <a:rPr lang="en-US" altLang="en-US" sz="2400" dirty="0" smtClean="0"/>
              <a:t>Meeting times: Monday PM2, Tuesday AM2, Thursday AM</a:t>
            </a:r>
            <a:r>
              <a:rPr lang="en-US" altLang="en-US" sz="1800" dirty="0" smtClean="0"/>
              <a:t>2</a:t>
            </a:r>
          </a:p>
        </p:txBody>
      </p:sp>
      <p:sp>
        <p:nvSpPr>
          <p:cNvPr id="5" name="Footer Placeholder 4"/>
          <p:cNvSpPr>
            <a:spLocks noGrp="1"/>
          </p:cNvSpPr>
          <p:nvPr>
            <p:ph type="ftr" idx="11"/>
          </p:nvPr>
        </p:nvSpPr>
        <p:spPr>
          <a:xfrm>
            <a:off x="5500694" y="6475413"/>
            <a:ext cx="3041644" cy="180975"/>
          </a:xfrm>
        </p:spPr>
        <p:txBody>
          <a:bodyPr/>
          <a:lstStyle/>
          <a:p>
            <a:r>
              <a:rPr lang="en-GB" smtClean="0"/>
              <a:t>Adrian Stephens, Intel Corporation</a:t>
            </a:r>
            <a:endParaRPr lang="en-GB" dirty="0"/>
          </a:p>
        </p:txBody>
      </p:sp>
      <p:sp>
        <p:nvSpPr>
          <p:cNvPr id="2" name="Slide Number Placeholder 1"/>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772357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0E28544F-9D17-4A9A-9CB9-3661FD1F6FD3}" type="slidenum">
              <a:rPr lang="en-US" altLang="en-US" sz="1200" b="0"/>
              <a:pPr algn="ctr">
                <a:spcBef>
                  <a:spcPct val="0"/>
                </a:spcBef>
                <a:buFontTx/>
                <a:buNone/>
              </a:pPr>
              <a:t>210</a:t>
            </a:fld>
            <a:endParaRPr lang="en-US" altLang="en-US" sz="1200" b="0"/>
          </a:p>
        </p:txBody>
      </p:sp>
      <p:sp>
        <p:nvSpPr>
          <p:cNvPr id="4099"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140A3405-A9CE-4C57-9427-AE7C27B57178}" type="slidenum">
              <a:rPr lang="en-US" altLang="en-US" sz="1200" b="0"/>
              <a:pPr algn="ctr">
                <a:spcBef>
                  <a:spcPct val="0"/>
                </a:spcBef>
                <a:buFontTx/>
                <a:buNone/>
              </a:pPr>
              <a:t>210</a:t>
            </a:fld>
            <a:endParaRPr lang="en-US" altLang="en-US" sz="1200" b="0"/>
          </a:p>
        </p:txBody>
      </p:sp>
      <p:sp>
        <p:nvSpPr>
          <p:cNvPr id="4100" name="Rectangle 2"/>
          <p:cNvSpPr>
            <a:spLocks noGrp="1" noChangeArrowheads="1"/>
          </p:cNvSpPr>
          <p:nvPr>
            <p:ph type="title" idx="4294967295"/>
          </p:nvPr>
        </p:nvSpPr>
        <p:spPr>
          <a:xfrm>
            <a:off x="685800" y="885825"/>
            <a:ext cx="7772400" cy="652463"/>
          </a:xfrm>
        </p:spPr>
        <p:txBody>
          <a:bodyPr/>
          <a:lstStyle/>
          <a:p>
            <a:r>
              <a:rPr lang="en-US" altLang="en-US" sz="2800" smtClean="0"/>
              <a:t>802.21.1 (SAUC)</a:t>
            </a:r>
          </a:p>
        </p:txBody>
      </p:sp>
      <p:sp>
        <p:nvSpPr>
          <p:cNvPr id="4101" name="Rectangle 3"/>
          <p:cNvSpPr>
            <a:spLocks noGrp="1" noChangeArrowheads="1"/>
          </p:cNvSpPr>
          <p:nvPr>
            <p:ph type="body" idx="4294967295"/>
          </p:nvPr>
        </p:nvSpPr>
        <p:spPr>
          <a:xfrm>
            <a:off x="457200" y="1752600"/>
            <a:ext cx="8229600" cy="4357688"/>
          </a:xfrm>
        </p:spPr>
        <p:txBody>
          <a:bodyPr/>
          <a:lstStyle/>
          <a:p>
            <a:pPr>
              <a:lnSpc>
                <a:spcPct val="80000"/>
              </a:lnSpc>
            </a:pPr>
            <a:r>
              <a:rPr lang="en-US" altLang="ja-JP" sz="2000" smtClean="0">
                <a:ea typeface="MS PGothic" pitchFamily="34" charset="-128"/>
              </a:rPr>
              <a:t>Letter Ballot opened on December 16, 2015 and ended on January 17, 2016</a:t>
            </a:r>
          </a:p>
          <a:p>
            <a:pPr>
              <a:lnSpc>
                <a:spcPct val="80000"/>
              </a:lnSpc>
            </a:pPr>
            <a:r>
              <a:rPr lang="en-US" altLang="ja-JP" sz="2000" smtClean="0">
                <a:ea typeface="MS PGothic" pitchFamily="34" charset="-128"/>
              </a:rPr>
              <a:t>Result :</a:t>
            </a:r>
          </a:p>
          <a:p>
            <a:pPr lvl="1">
              <a:lnSpc>
                <a:spcPct val="80000"/>
              </a:lnSpc>
            </a:pPr>
            <a:r>
              <a:rPr lang="en-US" altLang="ja-JP" sz="1700" smtClean="0">
                <a:ea typeface="MS PGothic" pitchFamily="34" charset="-128"/>
              </a:rPr>
              <a:t>Total Vote:  Approve 13, Disapprove 06, Abstain 00</a:t>
            </a:r>
          </a:p>
          <a:p>
            <a:pPr lvl="1">
              <a:lnSpc>
                <a:spcPct val="80000"/>
              </a:lnSpc>
            </a:pPr>
            <a:r>
              <a:rPr lang="en-US" altLang="ja-JP" sz="1700" smtClean="0">
                <a:ea typeface="MS PGothic" pitchFamily="34" charset="-128"/>
              </a:rPr>
              <a:t>Return ratio =100%  </a:t>
            </a:r>
          </a:p>
          <a:p>
            <a:pPr lvl="1">
              <a:lnSpc>
                <a:spcPct val="80000"/>
              </a:lnSpc>
            </a:pPr>
            <a:r>
              <a:rPr lang="en-US" altLang="ja-JP" sz="1700" smtClean="0">
                <a:ea typeface="MS PGothic" pitchFamily="34" charset="-128"/>
              </a:rPr>
              <a:t>Approval ratio= 68.42%</a:t>
            </a:r>
            <a:endParaRPr lang="en-US" altLang="ja-JP" sz="1700" smtClean="0">
              <a:solidFill>
                <a:srgbClr val="000000"/>
              </a:solidFill>
              <a:ea typeface="MS PGothic" pitchFamily="34" charset="-128"/>
            </a:endParaRPr>
          </a:p>
          <a:p>
            <a:pPr>
              <a:lnSpc>
                <a:spcPct val="80000"/>
              </a:lnSpc>
            </a:pPr>
            <a:r>
              <a:rPr lang="en-US" altLang="ja-JP" sz="2000" smtClean="0">
                <a:solidFill>
                  <a:srgbClr val="000000"/>
                </a:solidFill>
                <a:ea typeface="MS PGothic" pitchFamily="34" charset="-128"/>
              </a:rPr>
              <a:t>TG discussed all the LB comments</a:t>
            </a:r>
          </a:p>
          <a:p>
            <a:pPr lvl="1">
              <a:lnSpc>
                <a:spcPct val="80000"/>
              </a:lnSpc>
              <a:buFont typeface="Arial" pitchFamily="34" charset="0"/>
              <a:buChar char="•"/>
            </a:pPr>
            <a:r>
              <a:rPr lang="en-US" altLang="ja-JP" sz="1700" smtClean="0">
                <a:solidFill>
                  <a:srgbClr val="000000"/>
                </a:solidFill>
                <a:ea typeface="MS PGothic" pitchFamily="34" charset="-128"/>
              </a:rPr>
              <a:t>Accepted:  124</a:t>
            </a:r>
          </a:p>
          <a:p>
            <a:pPr lvl="1">
              <a:lnSpc>
                <a:spcPct val="80000"/>
              </a:lnSpc>
              <a:buFont typeface="Arial" pitchFamily="34" charset="0"/>
              <a:buChar char="•"/>
            </a:pPr>
            <a:r>
              <a:rPr lang="en-US" altLang="ja-JP" sz="1700" smtClean="0">
                <a:solidFill>
                  <a:srgbClr val="000000"/>
                </a:solidFill>
                <a:ea typeface="MS PGothic" pitchFamily="34" charset="-128"/>
              </a:rPr>
              <a:t>Revised:  36</a:t>
            </a:r>
          </a:p>
          <a:p>
            <a:pPr lvl="1">
              <a:lnSpc>
                <a:spcPct val="80000"/>
              </a:lnSpc>
              <a:buFont typeface="Arial" pitchFamily="34" charset="0"/>
              <a:buChar char="•"/>
            </a:pPr>
            <a:r>
              <a:rPr lang="en-US" altLang="ja-JP" sz="1700" smtClean="0">
                <a:solidFill>
                  <a:srgbClr val="000000"/>
                </a:solidFill>
                <a:ea typeface="MS PGothic" pitchFamily="34" charset="-128"/>
              </a:rPr>
              <a:t>Rejected: 4</a:t>
            </a:r>
          </a:p>
          <a:p>
            <a:pPr lvl="1">
              <a:lnSpc>
                <a:spcPct val="80000"/>
              </a:lnSpc>
              <a:buFont typeface="Arial" pitchFamily="34" charset="0"/>
              <a:buChar char="•"/>
            </a:pPr>
            <a:r>
              <a:rPr lang="en-US" altLang="ja-JP" sz="1700" smtClean="0">
                <a:solidFill>
                  <a:srgbClr val="000000"/>
                </a:solidFill>
                <a:ea typeface="MS PGothic" pitchFamily="34" charset="-128"/>
              </a:rPr>
              <a:t>Open: 0</a:t>
            </a:r>
          </a:p>
          <a:p>
            <a:pPr>
              <a:lnSpc>
                <a:spcPct val="80000"/>
              </a:lnSpc>
            </a:pPr>
            <a:r>
              <a:rPr lang="en-US" altLang="ja-JP" sz="2000" smtClean="0">
                <a:solidFill>
                  <a:srgbClr val="000000"/>
                </a:solidFill>
                <a:ea typeface="MS PGothic" pitchFamily="34" charset="-128"/>
              </a:rPr>
              <a:t> Commentary file is available at:</a:t>
            </a:r>
          </a:p>
          <a:p>
            <a:pPr lvl="1">
              <a:lnSpc>
                <a:spcPct val="80000"/>
              </a:lnSpc>
              <a:buFont typeface="Arial" pitchFamily="34" charset="0"/>
              <a:buChar char="•"/>
            </a:pPr>
            <a:r>
              <a:rPr lang="en-US" altLang="ja-JP" sz="1700" smtClean="0">
                <a:solidFill>
                  <a:srgbClr val="000000"/>
                </a:solidFill>
                <a:ea typeface="MS PGothic" pitchFamily="34" charset="-128"/>
                <a:hlinkClick r:id="rId3"/>
              </a:rPr>
              <a:t>https://mentor.ieee.org/802.21/dcn/16/21-16-0008-04-SAUC-lb9-comments-and-resolution.xls</a:t>
            </a:r>
            <a:endParaRPr lang="en-US" altLang="ja-JP" sz="1700" smtClean="0">
              <a:solidFill>
                <a:srgbClr val="000000"/>
              </a:solidFill>
              <a:ea typeface="MS PGothic" pitchFamily="34" charset="-128"/>
            </a:endParaRPr>
          </a:p>
          <a:p>
            <a:pPr>
              <a:lnSpc>
                <a:spcPct val="80000"/>
              </a:lnSpc>
            </a:pPr>
            <a:r>
              <a:rPr lang="en-US" altLang="ja-JP" sz="2000" smtClean="0">
                <a:solidFill>
                  <a:srgbClr val="000000"/>
                </a:solidFill>
                <a:ea typeface="MS PGothic" pitchFamily="34" charset="-128"/>
              </a:rPr>
              <a:t>Draft 2.0 now available in the private area</a:t>
            </a:r>
            <a:endParaRPr lang="en-US" altLang="ja-JP" sz="2000" smtClean="0">
              <a:ea typeface="MS PGothic" pitchFamily="34" charset="-128"/>
            </a:endParaRPr>
          </a:p>
        </p:txBody>
      </p:sp>
      <p:sp>
        <p:nvSpPr>
          <p:cNvPr id="410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AEF97F8F-D43D-4199-80F1-AB50A90BD049}" type="slidenum">
              <a:rPr lang="en-US" altLang="en-US" sz="1200" b="0"/>
              <a:pPr>
                <a:spcBef>
                  <a:spcPct val="0"/>
                </a:spcBef>
                <a:buFontTx/>
                <a:buNone/>
              </a:pPr>
              <a:t>210</a:t>
            </a:fld>
            <a:endParaRPr lang="en-US" altLang="en-US" sz="1200" b="0"/>
          </a:p>
        </p:txBody>
      </p:sp>
      <p:sp>
        <p:nvSpPr>
          <p:cNvPr id="410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11-16-0491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30582911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225D078D-5070-426F-9EC4-DC47A6B3B5DF}" type="slidenum">
              <a:rPr lang="en-US" altLang="en-US" sz="1200" b="0"/>
              <a:pPr algn="ctr">
                <a:spcBef>
                  <a:spcPct val="0"/>
                </a:spcBef>
                <a:buFontTx/>
                <a:buNone/>
              </a:pPr>
              <a:t>211</a:t>
            </a:fld>
            <a:endParaRPr lang="en-US" altLang="en-US" sz="1200" b="0"/>
          </a:p>
        </p:txBody>
      </p:sp>
      <p:sp>
        <p:nvSpPr>
          <p:cNvPr id="5123"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8C51897A-A809-4553-A76E-9E62C3D228A3}" type="slidenum">
              <a:rPr lang="en-US" altLang="en-US" sz="1200" b="0"/>
              <a:pPr algn="ctr">
                <a:spcBef>
                  <a:spcPct val="0"/>
                </a:spcBef>
                <a:buFontTx/>
                <a:buNone/>
              </a:pPr>
              <a:t>211</a:t>
            </a:fld>
            <a:endParaRPr lang="en-US" altLang="en-US" sz="1200" b="0"/>
          </a:p>
        </p:txBody>
      </p:sp>
      <p:sp>
        <p:nvSpPr>
          <p:cNvPr id="5124" name="Rectangle 2"/>
          <p:cNvSpPr>
            <a:spLocks noGrp="1" noChangeArrowheads="1"/>
          </p:cNvSpPr>
          <p:nvPr>
            <p:ph type="title" idx="4294967295"/>
          </p:nvPr>
        </p:nvSpPr>
        <p:spPr>
          <a:xfrm>
            <a:off x="685800" y="885825"/>
            <a:ext cx="7772400" cy="652463"/>
          </a:xfrm>
        </p:spPr>
        <p:txBody>
          <a:bodyPr/>
          <a:lstStyle/>
          <a:p>
            <a:r>
              <a:rPr lang="en-US" altLang="en-US" sz="2800" smtClean="0"/>
              <a:t>802.21m (REVP)</a:t>
            </a:r>
            <a:br>
              <a:rPr lang="en-US" altLang="en-US" sz="2800" smtClean="0"/>
            </a:br>
            <a:r>
              <a:rPr lang="en-US" altLang="en-US" sz="2800" smtClean="0"/>
              <a:t>802.21-2008 Revision Project</a:t>
            </a:r>
          </a:p>
        </p:txBody>
      </p:sp>
      <p:sp>
        <p:nvSpPr>
          <p:cNvPr id="5125" name="Rectangle 3"/>
          <p:cNvSpPr>
            <a:spLocks noGrp="1" noChangeArrowheads="1"/>
          </p:cNvSpPr>
          <p:nvPr>
            <p:ph type="body" idx="4294967295"/>
          </p:nvPr>
        </p:nvSpPr>
        <p:spPr>
          <a:xfrm>
            <a:off x="457200" y="1676400"/>
            <a:ext cx="8229600" cy="4433888"/>
          </a:xfrm>
        </p:spPr>
        <p:txBody>
          <a:bodyPr/>
          <a:lstStyle/>
          <a:p>
            <a:pPr>
              <a:lnSpc>
                <a:spcPct val="80000"/>
              </a:lnSpc>
            </a:pPr>
            <a:r>
              <a:rPr lang="en-US" altLang="ja-JP" sz="2200" smtClean="0">
                <a:ea typeface="MS PGothic" pitchFamily="34" charset="-128"/>
              </a:rPr>
              <a:t>Ballot Details </a:t>
            </a:r>
          </a:p>
          <a:p>
            <a:pPr lvl="1">
              <a:lnSpc>
                <a:spcPct val="80000"/>
              </a:lnSpc>
            </a:pPr>
            <a:r>
              <a:rPr lang="en-US" altLang="ja-JP" sz="1900" smtClean="0">
                <a:ea typeface="MS PGothic" pitchFamily="34" charset="-128"/>
              </a:rPr>
              <a:t>Opened on December 16, 2015 and ended on January 17, 2016</a:t>
            </a:r>
          </a:p>
          <a:p>
            <a:pPr lvl="1">
              <a:lnSpc>
                <a:spcPct val="80000"/>
              </a:lnSpc>
            </a:pPr>
            <a:r>
              <a:rPr lang="en-US" altLang="ja-JP" sz="1900" smtClean="0">
                <a:ea typeface="MS PGothic" pitchFamily="34" charset="-128"/>
              </a:rPr>
              <a:t>Result :</a:t>
            </a:r>
          </a:p>
          <a:p>
            <a:pPr lvl="2">
              <a:lnSpc>
                <a:spcPct val="80000"/>
              </a:lnSpc>
            </a:pPr>
            <a:r>
              <a:rPr lang="en-US" altLang="ja-JP" sz="1700" smtClean="0">
                <a:ea typeface="MS PGothic" pitchFamily="34" charset="-128"/>
              </a:rPr>
              <a:t>Total Vote:  Approve 11, Disapprove 06, Abstain 02</a:t>
            </a:r>
          </a:p>
          <a:p>
            <a:pPr lvl="2">
              <a:lnSpc>
                <a:spcPct val="80000"/>
              </a:lnSpc>
            </a:pPr>
            <a:r>
              <a:rPr lang="en-US" altLang="ja-JP" sz="1700" smtClean="0">
                <a:ea typeface="MS PGothic" pitchFamily="34" charset="-128"/>
              </a:rPr>
              <a:t>Return ratio =100%  </a:t>
            </a:r>
          </a:p>
          <a:p>
            <a:pPr lvl="2">
              <a:lnSpc>
                <a:spcPct val="80000"/>
              </a:lnSpc>
            </a:pPr>
            <a:r>
              <a:rPr lang="en-US" altLang="ja-JP" sz="1700" smtClean="0">
                <a:ea typeface="MS PGothic" pitchFamily="34" charset="-128"/>
              </a:rPr>
              <a:t>Approval ratio= 64.70%</a:t>
            </a:r>
            <a:endParaRPr lang="en-US" altLang="ja-JP" sz="1700" smtClean="0">
              <a:solidFill>
                <a:srgbClr val="000000"/>
              </a:solidFill>
              <a:ea typeface="MS PGothic" pitchFamily="34" charset="-128"/>
            </a:endParaRPr>
          </a:p>
          <a:p>
            <a:pPr>
              <a:lnSpc>
                <a:spcPct val="80000"/>
              </a:lnSpc>
            </a:pPr>
            <a:r>
              <a:rPr lang="en-US" altLang="ja-JP" sz="2200" smtClean="0">
                <a:solidFill>
                  <a:srgbClr val="000000"/>
                </a:solidFill>
                <a:ea typeface="MS PGothic" pitchFamily="34" charset="-128"/>
              </a:rPr>
              <a:t>TG Discussed all the LB comments</a:t>
            </a:r>
          </a:p>
          <a:p>
            <a:pPr lvl="1">
              <a:lnSpc>
                <a:spcPct val="80000"/>
              </a:lnSpc>
              <a:buFont typeface="Arial" pitchFamily="34" charset="0"/>
              <a:buChar char="•"/>
            </a:pPr>
            <a:r>
              <a:rPr lang="en-US" altLang="ja-JP" sz="1900" smtClean="0">
                <a:solidFill>
                  <a:srgbClr val="000000"/>
                </a:solidFill>
                <a:ea typeface="MS PGothic" pitchFamily="34" charset="-128"/>
              </a:rPr>
              <a:t>Accepted:  144</a:t>
            </a:r>
          </a:p>
          <a:p>
            <a:pPr lvl="1">
              <a:lnSpc>
                <a:spcPct val="80000"/>
              </a:lnSpc>
              <a:buFont typeface="Arial" pitchFamily="34" charset="0"/>
              <a:buChar char="•"/>
            </a:pPr>
            <a:r>
              <a:rPr lang="en-US" altLang="ja-JP" sz="1900" smtClean="0">
                <a:solidFill>
                  <a:srgbClr val="000000"/>
                </a:solidFill>
                <a:ea typeface="MS PGothic" pitchFamily="34" charset="-128"/>
              </a:rPr>
              <a:t>Revised:  35</a:t>
            </a:r>
          </a:p>
          <a:p>
            <a:pPr lvl="1">
              <a:lnSpc>
                <a:spcPct val="80000"/>
              </a:lnSpc>
              <a:buFont typeface="Arial" pitchFamily="34" charset="0"/>
              <a:buChar char="•"/>
            </a:pPr>
            <a:r>
              <a:rPr lang="en-US" altLang="ja-JP" sz="1900" smtClean="0">
                <a:solidFill>
                  <a:srgbClr val="000000"/>
                </a:solidFill>
                <a:ea typeface="MS PGothic" pitchFamily="34" charset="-128"/>
              </a:rPr>
              <a:t>Rejected: 6</a:t>
            </a:r>
          </a:p>
          <a:p>
            <a:pPr lvl="1">
              <a:lnSpc>
                <a:spcPct val="80000"/>
              </a:lnSpc>
              <a:buFont typeface="Arial" pitchFamily="34" charset="0"/>
              <a:buChar char="•"/>
            </a:pPr>
            <a:r>
              <a:rPr lang="en-US" altLang="ja-JP" sz="1900" smtClean="0">
                <a:solidFill>
                  <a:srgbClr val="000000"/>
                </a:solidFill>
                <a:ea typeface="MS PGothic" pitchFamily="34" charset="-128"/>
              </a:rPr>
              <a:t>Open: 0</a:t>
            </a:r>
          </a:p>
          <a:p>
            <a:pPr>
              <a:lnSpc>
                <a:spcPct val="80000"/>
              </a:lnSpc>
            </a:pPr>
            <a:r>
              <a:rPr lang="en-US" altLang="ja-JP" sz="2200" smtClean="0">
                <a:solidFill>
                  <a:srgbClr val="000000"/>
                </a:solidFill>
                <a:ea typeface="MS PGothic" pitchFamily="34" charset="-128"/>
              </a:rPr>
              <a:t> Commentary file is available at:</a:t>
            </a:r>
          </a:p>
          <a:p>
            <a:pPr lvl="1">
              <a:lnSpc>
                <a:spcPct val="80000"/>
              </a:lnSpc>
              <a:buFont typeface="Arial" pitchFamily="34" charset="0"/>
              <a:buChar char="•"/>
            </a:pPr>
            <a:r>
              <a:rPr lang="en-US" altLang="ja-JP" sz="1900" smtClean="0">
                <a:solidFill>
                  <a:srgbClr val="000000"/>
                </a:solidFill>
                <a:ea typeface="MS PGothic" pitchFamily="34" charset="-128"/>
                <a:hlinkClick r:id="rId3"/>
              </a:rPr>
              <a:t>https://mentor.ieee.org/802.21/dcn/16/21-16-0009-05-REVP-lb8-comments-and-resolution.xlsx</a:t>
            </a:r>
            <a:endParaRPr lang="en-US" altLang="ja-JP" sz="1900" smtClean="0">
              <a:solidFill>
                <a:srgbClr val="000000"/>
              </a:solidFill>
              <a:ea typeface="MS PGothic" pitchFamily="34" charset="-128"/>
            </a:endParaRPr>
          </a:p>
          <a:p>
            <a:pPr>
              <a:lnSpc>
                <a:spcPct val="80000"/>
              </a:lnSpc>
            </a:pPr>
            <a:r>
              <a:rPr lang="en-US" altLang="ja-JP" sz="2200" smtClean="0">
                <a:solidFill>
                  <a:srgbClr val="000000"/>
                </a:solidFill>
                <a:ea typeface="MS PGothic" pitchFamily="34" charset="-128"/>
              </a:rPr>
              <a:t>Draft 2.0 now available in member private area</a:t>
            </a:r>
          </a:p>
        </p:txBody>
      </p:sp>
      <p:sp>
        <p:nvSpPr>
          <p:cNvPr id="512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8317558A-5F90-4321-AD78-13C62A0412EC}" type="slidenum">
              <a:rPr lang="en-US" altLang="en-US" sz="1200" b="0"/>
              <a:pPr>
                <a:spcBef>
                  <a:spcPct val="0"/>
                </a:spcBef>
                <a:buFontTx/>
                <a:buNone/>
              </a:pPr>
              <a:t>211</a:t>
            </a:fld>
            <a:endParaRPr lang="en-US" altLang="en-US" sz="1200" b="0"/>
          </a:p>
        </p:txBody>
      </p:sp>
      <p:sp>
        <p:nvSpPr>
          <p:cNvPr id="512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11-16-0491 by Clint Chaplin,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1610845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xfrm>
            <a:off x="4395788" y="6475413"/>
            <a:ext cx="4286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0F2F7F8-62BE-4627-B9A6-FAC333F21941}" type="slidenum">
              <a:rPr lang="en-US" altLang="en-US" sz="1200" b="0"/>
              <a:pPr>
                <a:spcBef>
                  <a:spcPct val="0"/>
                </a:spcBef>
                <a:buFontTx/>
                <a:buNone/>
              </a:pPr>
              <a:t>212</a:t>
            </a:fld>
            <a:endParaRPr lang="en-US" altLang="en-US" sz="1200" b="0"/>
          </a:p>
        </p:txBody>
      </p:sp>
      <p:sp>
        <p:nvSpPr>
          <p:cNvPr id="6147"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2254F437-5716-4B19-A503-635C70018772}" type="slidenum">
              <a:rPr lang="en-US" altLang="en-US" sz="1200" b="0"/>
              <a:pPr algn="ctr">
                <a:spcBef>
                  <a:spcPct val="0"/>
                </a:spcBef>
                <a:buFontTx/>
                <a:buNone/>
              </a:pPr>
              <a:t>212</a:t>
            </a:fld>
            <a:endParaRPr lang="en-US" altLang="en-US" sz="1200" b="0"/>
          </a:p>
        </p:txBody>
      </p:sp>
      <p:sp>
        <p:nvSpPr>
          <p:cNvPr id="6148" name="Rectangle 2"/>
          <p:cNvSpPr>
            <a:spLocks noGrp="1" noChangeArrowheads="1"/>
          </p:cNvSpPr>
          <p:nvPr>
            <p:ph type="title" idx="4294967295"/>
          </p:nvPr>
        </p:nvSpPr>
        <p:spPr/>
        <p:txBody>
          <a:bodyPr/>
          <a:lstStyle/>
          <a:p>
            <a:r>
              <a:rPr lang="en-US" altLang="en-US" smtClean="0"/>
              <a:t>References</a:t>
            </a:r>
          </a:p>
        </p:txBody>
      </p:sp>
      <p:sp>
        <p:nvSpPr>
          <p:cNvPr id="6149" name="Rectangle 3"/>
          <p:cNvSpPr>
            <a:spLocks noGrp="1" noChangeArrowheads="1"/>
          </p:cNvSpPr>
          <p:nvPr>
            <p:ph type="body" idx="4294967295"/>
          </p:nvPr>
        </p:nvSpPr>
        <p:spPr>
          <a:xfrm>
            <a:off x="685800" y="1752600"/>
            <a:ext cx="7772400" cy="4343400"/>
          </a:xfrm>
        </p:spPr>
        <p:txBody>
          <a:bodyPr/>
          <a:lstStyle/>
          <a:p>
            <a:r>
              <a:rPr lang="en-US" altLang="en-US" smtClean="0"/>
              <a:t>This document</a:t>
            </a:r>
          </a:p>
          <a:p>
            <a:pPr lvl="2"/>
            <a:r>
              <a:rPr lang="en-US" altLang="en-US" sz="1400" smtClean="0"/>
              <a:t>Thanks to Subir Das, Chair of 802.21</a:t>
            </a:r>
          </a:p>
          <a:p>
            <a:r>
              <a:rPr lang="en-US" altLang="en-US" smtClean="0"/>
              <a:t>All Documents</a:t>
            </a:r>
          </a:p>
          <a:p>
            <a:pPr lvl="1"/>
            <a:r>
              <a:rPr lang="en-US" altLang="en-US" smtClean="0">
                <a:hlinkClick r:id="rId3"/>
              </a:rPr>
              <a:t>https://mentor.ieee.org/802.21/documents</a:t>
            </a:r>
            <a:endParaRPr lang="en-US" altLang="en-US" smtClean="0"/>
          </a:p>
          <a:p>
            <a:pPr lvl="2"/>
            <a:r>
              <a:rPr lang="en-US" altLang="en-US" sz="1400" smtClean="0"/>
              <a:t>Current draft is in the members-only area</a:t>
            </a:r>
          </a:p>
          <a:p>
            <a:pPr lvl="3"/>
            <a:r>
              <a:rPr lang="en-US" altLang="en-US" smtClean="0">
                <a:hlinkClick r:id="rId4"/>
              </a:rPr>
              <a:t>http://www.ieee802.org/21</a:t>
            </a:r>
            <a:r>
              <a:rPr lang="en-US" altLang="en-US" smtClean="0"/>
              <a:t>  </a:t>
            </a:r>
            <a:r>
              <a:rPr lang="en-US" altLang="en-US" sz="1400" smtClean="0">
                <a:sym typeface="Wingdings" pitchFamily="2" charset="2"/>
              </a:rPr>
              <a:t>  </a:t>
            </a:r>
            <a:r>
              <a:rPr lang="en-US" altLang="en-US" sz="1400" u="sng" smtClean="0">
                <a:sym typeface="Wingdings" pitchFamily="2" charset="2"/>
              </a:rPr>
              <a:t>Members_Only_Area</a:t>
            </a:r>
            <a:endParaRPr lang="en-US" altLang="en-US" sz="1400" u="sng" smtClean="0"/>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61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Adrian Stephens, Intel Corporation</a:t>
            </a:r>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11-16-0491 by Clint Chaplin, Imagicon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68832805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smtClean="0"/>
              <a:t>802.24 Vertical Applications </a:t>
            </a:r>
            <a:br>
              <a:rPr lang="en-GB" dirty="0" smtClean="0"/>
            </a:br>
            <a:r>
              <a:rPr lang="en-GB" dirty="0" smtClean="0"/>
              <a:t>Technical Advisory Group</a:t>
            </a:r>
            <a:br>
              <a:rPr lang="en-GB" dirty="0" smtClean="0"/>
            </a:br>
            <a:r>
              <a:rPr lang="en-GB" dirty="0" smtClean="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smtClean="0"/>
              <a:t>Date:</a:t>
            </a:r>
            <a:r>
              <a:rPr lang="en-GB" sz="2000" b="0" dirty="0" smtClean="0"/>
              <a:t> 2016-03-18</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213</a:t>
            </a:fld>
            <a:endParaRPr lang="en-GB" smtClean="0"/>
          </a:p>
        </p:txBody>
      </p:sp>
      <p:graphicFrame>
        <p:nvGraphicFramePr>
          <p:cNvPr id="1026" name="Object 5"/>
          <p:cNvGraphicFramePr>
            <a:graphicFrameLocks noChangeAspect="1"/>
          </p:cNvGraphicFramePr>
          <p:nvPr>
            <p:extLst>
              <p:ext uri="{D42A27DB-BD31-4B8C-83A1-F6EECF244321}">
                <p14:modId xmlns:p14="http://schemas.microsoft.com/office/powerpoint/2010/main" val="1549796222"/>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20503"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smtClean="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11-16-0468 by Tim Godfrey, EPRI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68624282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smtClean="0">
                <a:solidFill>
                  <a:srgbClr val="0070C0"/>
                </a:solidFill>
              </a:rPr>
              <a:t>802.24 Overview</a:t>
            </a:r>
            <a:endParaRPr lang="en-US" dirty="0">
              <a:solidFill>
                <a:srgbClr val="0070C0"/>
              </a:solidFill>
            </a:endParaRPr>
          </a:p>
        </p:txBody>
      </p:sp>
      <p:sp>
        <p:nvSpPr>
          <p:cNvPr id="3" name="Content Placeholder 2"/>
          <p:cNvSpPr>
            <a:spLocks noGrp="1"/>
          </p:cNvSpPr>
          <p:nvPr>
            <p:ph idx="1"/>
          </p:nvPr>
        </p:nvSpPr>
        <p:spPr>
          <a:xfrm>
            <a:off x="685800" y="3068960"/>
            <a:ext cx="7772400" cy="3384376"/>
          </a:xfrm>
        </p:spPr>
        <p:txBody>
          <a:bodyPr>
            <a:normAutofit fontScale="92500" lnSpcReduction="20000"/>
          </a:bodyPr>
          <a:lstStyle/>
          <a:p>
            <a:r>
              <a:rPr lang="en-US" dirty="0" smtClean="0"/>
              <a:t>802.24.1 Smart Grid Task Group</a:t>
            </a:r>
          </a:p>
          <a:p>
            <a:pPr lvl="1"/>
            <a:r>
              <a:rPr lang="en-US" dirty="0" smtClean="0"/>
              <a:t>Internal / external coordination in matters related application of IEEE </a:t>
            </a:r>
            <a:r>
              <a:rPr lang="en-US" dirty="0"/>
              <a:t>802 standards for Smart Grid </a:t>
            </a:r>
            <a:endParaRPr lang="en-US" dirty="0" smtClean="0"/>
          </a:p>
          <a:p>
            <a:pPr lvl="1"/>
            <a:r>
              <a:rPr lang="en-US" dirty="0" smtClean="0"/>
              <a:t>802.24.1 TG meets at Plenaries and Wireless Interims</a:t>
            </a:r>
          </a:p>
          <a:p>
            <a:r>
              <a:rPr lang="en-US" dirty="0" smtClean="0"/>
              <a:t>802.24.2 IoT Task Group</a:t>
            </a:r>
          </a:p>
          <a:p>
            <a:pPr lvl="1"/>
            <a:r>
              <a:rPr lang="en-US" dirty="0"/>
              <a:t>Internal / external coordination in matters related application of IEEE 802 standards for </a:t>
            </a:r>
            <a:r>
              <a:rPr lang="en-US" dirty="0" smtClean="0"/>
              <a:t>Internet of Things (IoT)</a:t>
            </a:r>
            <a:endParaRPr lang="en-US" dirty="0"/>
          </a:p>
          <a:p>
            <a:pPr lvl="1"/>
            <a:r>
              <a:rPr lang="en-US" dirty="0" smtClean="0"/>
              <a:t>802.24.1 </a:t>
            </a:r>
            <a:r>
              <a:rPr lang="en-US" dirty="0"/>
              <a:t>TG meets at Plenaries and </a:t>
            </a:r>
            <a:r>
              <a:rPr lang="en-US" dirty="0" smtClean="0"/>
              <a:t>802 Interims</a:t>
            </a:r>
          </a:p>
          <a:p>
            <a:r>
              <a:rPr lang="en-US" dirty="0" smtClean="0"/>
              <a:t>March Agenda</a:t>
            </a:r>
            <a:r>
              <a:rPr lang="en-US" dirty="0"/>
              <a:t>: 		</a:t>
            </a:r>
            <a:r>
              <a:rPr lang="en-US" dirty="0" smtClean="0"/>
              <a:t>	</a:t>
            </a:r>
            <a:r>
              <a:rPr lang="en-US" dirty="0" smtClean="0">
                <a:solidFill>
                  <a:srgbClr val="002060"/>
                </a:solidFill>
                <a:hlinkClick r:id="rId3"/>
              </a:rPr>
              <a:t>24-16-0007r0</a:t>
            </a:r>
            <a:endParaRPr lang="en-US" dirty="0">
              <a:solidFill>
                <a:srgbClr val="002060"/>
              </a:solidFill>
            </a:endParaRPr>
          </a:p>
          <a:p>
            <a:r>
              <a:rPr lang="en-US" dirty="0" smtClean="0"/>
              <a:t>Closing </a:t>
            </a:r>
            <a:r>
              <a:rPr lang="en-US" dirty="0"/>
              <a:t>Report </a:t>
            </a:r>
            <a:r>
              <a:rPr lang="en-US" dirty="0" smtClean="0"/>
              <a:t>	</a:t>
            </a:r>
            <a:r>
              <a:rPr lang="en-US" dirty="0"/>
              <a:t>	</a:t>
            </a:r>
            <a:r>
              <a:rPr lang="en-US" dirty="0" smtClean="0"/>
              <a:t>	</a:t>
            </a:r>
            <a:r>
              <a:rPr lang="en-US" dirty="0" smtClean="0">
                <a:hlinkClick r:id="rId4"/>
              </a:rPr>
              <a:t>24-16-0013r0</a:t>
            </a:r>
            <a:endParaRPr lang="en-US" dirty="0"/>
          </a:p>
          <a:p>
            <a:r>
              <a:rPr lang="en-US" dirty="0" smtClean="0"/>
              <a:t>Minutes		</a:t>
            </a:r>
            <a:r>
              <a:rPr lang="en-US" dirty="0"/>
              <a:t>	</a:t>
            </a:r>
            <a:r>
              <a:rPr lang="en-US" dirty="0" smtClean="0"/>
              <a:t>	</a:t>
            </a:r>
            <a:r>
              <a:rPr lang="en-US" dirty="0" smtClean="0">
                <a:hlinkClick r:id="rId5"/>
              </a:rPr>
              <a:t>24-16-0010r0</a:t>
            </a:r>
            <a:endParaRPr lang="en-US" dirty="0" smtClean="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214</a:t>
            </a:fld>
            <a:endParaRPr lang="en-GB"/>
          </a:p>
        </p:txBody>
      </p:sp>
      <p:sp>
        <p:nvSpPr>
          <p:cNvPr id="4" name="Rectangle 3"/>
          <p:cNvSpPr/>
          <p:nvPr/>
        </p:nvSpPr>
        <p:spPr bwMode="auto">
          <a:xfrm>
            <a:off x="2051720" y="1412776"/>
            <a:ext cx="5796880"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 Vertical Applications TAG</a:t>
            </a:r>
            <a:endParaRPr kumimoji="0" lang="en-US" sz="2800" b="0" i="0" u="none" strike="noStrike" cap="none" normalizeH="0" baseline="0" dirty="0" smtClean="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802.24.1 Smart Grid TG</a:t>
            </a:r>
            <a:endParaRPr kumimoji="0" lang="en-US" sz="2800" b="0" i="0" u="none" strike="noStrike" cap="none" normalizeH="0" baseline="0" dirty="0" smtClean="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2800" dirty="0"/>
              <a:t>802.24.2 IoT TG</a:t>
            </a:r>
          </a:p>
        </p:txBody>
      </p:sp>
      <p:cxnSp>
        <p:nvCxnSpPr>
          <p:cNvPr id="10" name="Elbow Connector 9"/>
          <p:cNvCxnSpPr>
            <a:stCxn id="4" idx="2"/>
            <a:endCxn id="7" idx="0"/>
          </p:cNvCxnSpPr>
          <p:nvPr/>
        </p:nvCxnSpPr>
        <p:spPr bwMode="auto">
          <a:xfrm rot="5400000">
            <a:off x="3608952" y="1007672"/>
            <a:ext cx="432048" cy="2250368"/>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589172" y="1277820"/>
            <a:ext cx="432048" cy="1710072"/>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11-16-0468 by Tim Godfrey, EPRI</a:t>
            </a: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4047688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smtClean="0">
                <a:solidFill>
                  <a:srgbClr val="0070C0"/>
                </a:solidFill>
              </a:rPr>
              <a:t>802.24 Summary – March 2016</a:t>
            </a:r>
            <a:endParaRPr lang="en-US" dirty="0">
              <a:solidFill>
                <a:srgbClr val="0070C0"/>
              </a:solidFill>
            </a:endParaRPr>
          </a:p>
        </p:txBody>
      </p:sp>
      <p:sp>
        <p:nvSpPr>
          <p:cNvPr id="3" name="Content Placeholder 2"/>
          <p:cNvSpPr>
            <a:spLocks noGrp="1"/>
          </p:cNvSpPr>
          <p:nvPr>
            <p:ph idx="1"/>
          </p:nvPr>
        </p:nvSpPr>
        <p:spPr>
          <a:xfrm>
            <a:off x="685800" y="1412776"/>
            <a:ext cx="7772400" cy="4968552"/>
          </a:xfrm>
        </p:spPr>
        <p:txBody>
          <a:bodyPr>
            <a:normAutofit fontScale="92500" lnSpcReduction="10000"/>
          </a:bodyPr>
          <a:lstStyle/>
          <a:p>
            <a:pPr>
              <a:spcBef>
                <a:spcPts val="1200"/>
              </a:spcBef>
            </a:pPr>
            <a:r>
              <a:rPr lang="en-US" dirty="0" smtClean="0"/>
              <a:t>24.1 </a:t>
            </a:r>
            <a:r>
              <a:rPr lang="en-US" dirty="0"/>
              <a:t>Smart Grid TG: </a:t>
            </a:r>
            <a:endParaRPr lang="en-US" dirty="0" smtClean="0"/>
          </a:p>
          <a:p>
            <a:pPr lvl="1">
              <a:spcBef>
                <a:spcPts val="1200"/>
              </a:spcBef>
            </a:pPr>
            <a:r>
              <a:rPr lang="en-US" dirty="0" smtClean="0"/>
              <a:t>White paper development on Sub 1 GHz wireless</a:t>
            </a:r>
            <a:endParaRPr lang="en-US" dirty="0"/>
          </a:p>
          <a:p>
            <a:pPr lvl="2"/>
            <a:r>
              <a:rPr lang="en-US" dirty="0" smtClean="0"/>
              <a:t>Progressed development of draft </a:t>
            </a:r>
            <a:r>
              <a:rPr lang="en-US" dirty="0"/>
              <a:t>: </a:t>
            </a:r>
            <a:r>
              <a:rPr lang="en-US" dirty="0" smtClean="0">
                <a:hlinkClick r:id="rId3"/>
              </a:rPr>
              <a:t>24-15-0029r5</a:t>
            </a:r>
            <a:endParaRPr lang="en-US" dirty="0" smtClean="0"/>
          </a:p>
          <a:p>
            <a:pPr lvl="1"/>
            <a:r>
              <a:rPr lang="en-US" dirty="0" smtClean="0"/>
              <a:t>New Topics considered for future white papers</a:t>
            </a:r>
          </a:p>
          <a:p>
            <a:pPr lvl="2"/>
            <a:r>
              <a:rPr lang="en-US" dirty="0" smtClean="0"/>
              <a:t>Time Sensitive and Deterministic Networking for grid applications</a:t>
            </a:r>
          </a:p>
          <a:p>
            <a:pPr lvl="2"/>
            <a:r>
              <a:rPr lang="en-US" dirty="0" smtClean="0"/>
              <a:t>Commercial LTE vs 802 standards in grid applications</a:t>
            </a:r>
            <a:endParaRPr lang="en-US" dirty="0"/>
          </a:p>
          <a:p>
            <a:pPr>
              <a:spcBef>
                <a:spcPts val="1200"/>
              </a:spcBef>
            </a:pPr>
            <a:r>
              <a:rPr lang="en-US" dirty="0" smtClean="0"/>
              <a:t>24.2 IoT TG</a:t>
            </a:r>
            <a:r>
              <a:rPr lang="en-US" dirty="0"/>
              <a:t>: </a:t>
            </a:r>
          </a:p>
          <a:p>
            <a:pPr lvl="1">
              <a:spcBef>
                <a:spcPts val="1200"/>
              </a:spcBef>
            </a:pPr>
            <a:r>
              <a:rPr lang="en-US" dirty="0" smtClean="0"/>
              <a:t>New Liaisons with IoT Industry associations: </a:t>
            </a:r>
          </a:p>
          <a:p>
            <a:pPr lvl="2">
              <a:spcBef>
                <a:spcPts val="1200"/>
              </a:spcBef>
            </a:pPr>
            <a:r>
              <a:rPr lang="en-US" dirty="0" smtClean="0"/>
              <a:t>OPC Foundation, The Thread Group</a:t>
            </a:r>
          </a:p>
          <a:p>
            <a:pPr lvl="1">
              <a:spcBef>
                <a:spcPts val="1200"/>
              </a:spcBef>
            </a:pPr>
            <a:r>
              <a:rPr lang="en-US" dirty="0" smtClean="0"/>
              <a:t>24.2 Liaison Reports in </a:t>
            </a:r>
            <a:r>
              <a:rPr lang="en-US" dirty="0" smtClean="0">
                <a:hlinkClick r:id="rId4"/>
              </a:rPr>
              <a:t>24-16-0012r0</a:t>
            </a:r>
            <a:endParaRPr lang="en-US" dirty="0" smtClean="0"/>
          </a:p>
          <a:p>
            <a:pPr>
              <a:spcBef>
                <a:spcPts val="1200"/>
              </a:spcBef>
            </a:pPr>
            <a:r>
              <a:rPr lang="en-US" dirty="0" smtClean="0"/>
              <a:t>802.24 TAG</a:t>
            </a:r>
          </a:p>
          <a:p>
            <a:pPr lvl="1">
              <a:spcBef>
                <a:spcPts val="1200"/>
              </a:spcBef>
            </a:pPr>
            <a:r>
              <a:rPr lang="en-US" dirty="0" smtClean="0"/>
              <a:t>Officer Elections. Announced candidates re-elected</a:t>
            </a:r>
          </a:p>
          <a:p>
            <a:pPr lvl="1">
              <a:spcBef>
                <a:spcPts val="1200"/>
              </a:spcBef>
            </a:pPr>
            <a:r>
              <a:rPr lang="en-US" dirty="0" smtClean="0"/>
              <a:t>Tim Godfrey Chair,  Ben Rolfe Vice-chair</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215</a:t>
            </a:fld>
            <a:endParaRPr lang="en-GB"/>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11-16-0468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62526075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216</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a:t>
            </a:r>
            <a:r>
              <a:rPr lang="en-US" dirty="0" smtClean="0"/>
              <a:t>TG Status </a:t>
            </a:r>
            <a:r>
              <a:rPr lang="en-US" dirty="0"/>
              <a:t>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2016-03-17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75516244"/>
              </p:ext>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21527"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11-16-0487 by Max Riegel, Nokia</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874554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 </a:t>
            </a:r>
            <a:r>
              <a:rPr lang="en-US" dirty="0" err="1" smtClean="0"/>
              <a:t>OmniRAN</a:t>
            </a:r>
            <a:r>
              <a:rPr lang="en-US" dirty="0" smtClean="0"/>
              <a:t> TG Resources</a:t>
            </a:r>
            <a:endParaRPr lang="en-US" dirty="0"/>
          </a:p>
        </p:txBody>
      </p:sp>
      <p:sp>
        <p:nvSpPr>
          <p:cNvPr id="3" name="Content Placeholder 2"/>
          <p:cNvSpPr>
            <a:spLocks noGrp="1"/>
          </p:cNvSpPr>
          <p:nvPr>
            <p:ph idx="1"/>
          </p:nvPr>
        </p:nvSpPr>
        <p:spPr>
          <a:xfrm>
            <a:off x="685800" y="1981200"/>
            <a:ext cx="7770813" cy="4472136"/>
          </a:xfrm>
        </p:spPr>
        <p:txBody>
          <a:bodyPr>
            <a:normAutofit fontScale="92500" lnSpcReduction="10000"/>
          </a:bodyPr>
          <a:lstStyle/>
          <a:p>
            <a:pPr>
              <a:buFont typeface="Arial"/>
              <a:buChar char="•"/>
            </a:pPr>
            <a:r>
              <a:rPr lang="en-US" dirty="0" err="1" smtClean="0"/>
              <a:t>OmniRAN</a:t>
            </a:r>
            <a:r>
              <a:rPr lang="en-US" dirty="0" smtClean="0"/>
              <a:t> TG maintains a Wiki page on mentor to reflect its status and achievements</a:t>
            </a:r>
          </a:p>
          <a:p>
            <a:pPr marL="800100" lvl="1" indent="-342900">
              <a:buFont typeface="Arial"/>
              <a:buChar char="•"/>
            </a:pPr>
            <a:r>
              <a:rPr lang="en-US" dirty="0" smtClean="0">
                <a:hlinkClick r:id="rId3"/>
              </a:rPr>
              <a:t>https://mentor.ieee.org/omniran/bp/StartPage</a:t>
            </a:r>
            <a:endParaRPr lang="en-US" dirty="0" smtClean="0"/>
          </a:p>
          <a:p>
            <a:pPr marL="800100" lvl="1" indent="-342900">
              <a:buFont typeface="Arial"/>
              <a:buChar char="•"/>
            </a:pPr>
            <a:r>
              <a:rPr lang="en-US" dirty="0" smtClean="0"/>
              <a:t>Also showing meeting announcements and conference call dial-in information</a:t>
            </a:r>
          </a:p>
          <a:p>
            <a:pPr>
              <a:buFont typeface="Arial"/>
              <a:buChar char="•"/>
            </a:pPr>
            <a:r>
              <a:rPr lang="en-US" dirty="0" err="1" smtClean="0"/>
              <a:t>OmniRAN</a:t>
            </a:r>
            <a:r>
              <a:rPr lang="en-US" dirty="0" smtClean="0"/>
              <a:t> </a:t>
            </a:r>
            <a:r>
              <a:rPr lang="en-US" dirty="0" err="1" smtClean="0"/>
              <a:t>filespace</a:t>
            </a:r>
            <a:r>
              <a:rPr lang="en-US" dirty="0" smtClean="0"/>
              <a:t> on mentor is used for contributions and meeting documents</a:t>
            </a:r>
          </a:p>
          <a:p>
            <a:pPr marL="800100" lvl="1" indent="-342900">
              <a:buFont typeface="Arial"/>
              <a:buChar char="•"/>
            </a:pPr>
            <a:r>
              <a:rPr lang="en-US" dirty="0" smtClean="0">
                <a:hlinkClick r:id="rId4"/>
              </a:rPr>
              <a:t>https://mentor.ieee.org/omniran/documents</a:t>
            </a:r>
            <a:endParaRPr lang="en-US" dirty="0" smtClean="0"/>
          </a:p>
          <a:p>
            <a:pPr>
              <a:buFont typeface="Arial" charset="0"/>
              <a:buChar char="•"/>
            </a:pPr>
            <a:r>
              <a:rPr lang="en-US" dirty="0"/>
              <a:t>Recent P802.1CF D0.0 draft is available by</a:t>
            </a:r>
          </a:p>
          <a:p>
            <a:pPr lvl="1"/>
            <a:r>
              <a:rPr lang="en-US" dirty="0">
                <a:hlinkClick r:id="rId5"/>
              </a:rPr>
              <a:t>http://</a:t>
            </a:r>
            <a:r>
              <a:rPr lang="en-US" dirty="0" smtClean="0">
                <a:hlinkClick r:id="rId5"/>
              </a:rPr>
              <a:t>www.ieee802.org/1/files/private/cf-drafts/d0/802-1cf-d0-0.pdf</a:t>
            </a:r>
            <a:endParaRPr lang="en-US" dirty="0" smtClean="0"/>
          </a:p>
          <a:p>
            <a:pPr>
              <a:buFont typeface="Arial"/>
              <a:buChar char="•"/>
            </a:pPr>
            <a:r>
              <a:rPr lang="en-US" dirty="0" smtClean="0"/>
              <a:t>FYI: </a:t>
            </a:r>
            <a:r>
              <a:rPr lang="en-US" dirty="0" err="1" smtClean="0"/>
              <a:t>OmniRAN</a:t>
            </a:r>
            <a:r>
              <a:rPr lang="en-US" dirty="0" smtClean="0"/>
              <a:t> P802.1 PAR</a:t>
            </a:r>
          </a:p>
          <a:p>
            <a:pPr marL="800100" lvl="1" indent="-342900">
              <a:buFont typeface="Arial"/>
              <a:buChar char="•"/>
            </a:pPr>
            <a:r>
              <a:rPr lang="en-US" dirty="0" smtClean="0">
                <a:hlinkClick r:id="rId6"/>
              </a:rPr>
              <a:t>https://development.standards.ieee.org/get-file/P802.1CF.pdf?t=81644900003</a:t>
            </a:r>
            <a:endParaRPr lang="en-US"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217</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11-16-0487 by Max Riegel, Nokia</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0261400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sz="2400" dirty="0" smtClean="0"/>
              <a:t>Macau meeting, March 14</a:t>
            </a:r>
            <a:r>
              <a:rPr lang="en-US" sz="2400" baseline="30000" dirty="0" smtClean="0"/>
              <a:t>th</a:t>
            </a:r>
            <a:r>
              <a:rPr lang="en-US" sz="2400" dirty="0" smtClean="0"/>
              <a:t> – 17</a:t>
            </a:r>
            <a:r>
              <a:rPr lang="en-US" sz="2400" baseline="30000" dirty="0" smtClean="0"/>
              <a:t>th</a:t>
            </a:r>
            <a:r>
              <a:rPr lang="en-US" sz="2400" dirty="0" smtClean="0"/>
              <a:t>  </a:t>
            </a:r>
            <a:endParaRPr lang="en-US" sz="2400" dirty="0"/>
          </a:p>
        </p:txBody>
      </p:sp>
      <p:sp>
        <p:nvSpPr>
          <p:cNvPr id="3" name="Content Placeholder 2"/>
          <p:cNvSpPr>
            <a:spLocks noGrp="1"/>
          </p:cNvSpPr>
          <p:nvPr>
            <p:ph idx="1"/>
          </p:nvPr>
        </p:nvSpPr>
        <p:spPr>
          <a:xfrm>
            <a:off x="457200" y="1751012"/>
            <a:ext cx="8229600" cy="4702324"/>
          </a:xfrm>
        </p:spPr>
        <p:txBody>
          <a:bodyPr>
            <a:normAutofit fontScale="92500" lnSpcReduction="20000"/>
          </a:bodyPr>
          <a:lstStyle/>
          <a:p>
            <a:pPr>
              <a:buFont typeface="Arial" charset="0"/>
              <a:buChar char="•"/>
            </a:pPr>
            <a:r>
              <a:rPr lang="en-US" dirty="0" smtClean="0"/>
              <a:t>Review and discussion of contributions on </a:t>
            </a:r>
            <a:r>
              <a:rPr lang="en-US" dirty="0"/>
              <a:t>Access network </a:t>
            </a:r>
            <a:r>
              <a:rPr lang="en-US" dirty="0" smtClean="0"/>
              <a:t>virtualization, </a:t>
            </a:r>
            <a:r>
              <a:rPr lang="en-US" dirty="0"/>
              <a:t>NFV for </a:t>
            </a:r>
            <a:r>
              <a:rPr lang="en-US" dirty="0" err="1"/>
              <a:t>O</a:t>
            </a:r>
            <a:r>
              <a:rPr lang="en-US" dirty="0" err="1" smtClean="0"/>
              <a:t>mniRAN</a:t>
            </a:r>
            <a:r>
              <a:rPr lang="en-US" dirty="0" smtClean="0"/>
              <a:t>, Ethernet </a:t>
            </a:r>
            <a:r>
              <a:rPr lang="en-US" dirty="0"/>
              <a:t>OAM Survey and Introducing </a:t>
            </a:r>
            <a:r>
              <a:rPr lang="en-US" dirty="0" smtClean="0"/>
              <a:t>NMS, </a:t>
            </a:r>
            <a:r>
              <a:rPr lang="en-US" dirty="0"/>
              <a:t>Measurement and Management in IEEE </a:t>
            </a:r>
            <a:r>
              <a:rPr lang="en-US" dirty="0" smtClean="0"/>
              <a:t>802.11, </a:t>
            </a:r>
            <a:r>
              <a:rPr lang="en-US" dirty="0"/>
              <a:t>NRM operational </a:t>
            </a:r>
            <a:r>
              <a:rPr lang="en-US" dirty="0" smtClean="0"/>
              <a:t>arrangements, and </a:t>
            </a:r>
            <a:r>
              <a:rPr lang="en-US" dirty="0"/>
              <a:t>NMS architectural considerations</a:t>
            </a:r>
            <a:endParaRPr lang="en-US" dirty="0" smtClean="0"/>
          </a:p>
          <a:p>
            <a:pPr marL="800100" lvl="1" indent="-342900">
              <a:buFont typeface="Arial" charset="0"/>
              <a:buChar char="•"/>
            </a:pPr>
            <a:r>
              <a:rPr lang="en-US" dirty="0" smtClean="0"/>
              <a:t>Amendment to NRM agreed to reflect NM in the specification</a:t>
            </a:r>
          </a:p>
          <a:p>
            <a:pPr marL="800100" lvl="1" indent="-342900">
              <a:buFont typeface="Arial" charset="0"/>
              <a:buChar char="•"/>
            </a:pPr>
            <a:r>
              <a:rPr lang="en-US" dirty="0" smtClean="0"/>
              <a:t>Basic understanding reached on how to address network virtualization and NFV</a:t>
            </a:r>
            <a:endParaRPr lang="en-US" dirty="0"/>
          </a:p>
          <a:p>
            <a:pPr marL="800100" lvl="1" indent="-342900">
              <a:buFont typeface="Arial" charset="0"/>
              <a:buChar char="•"/>
            </a:pPr>
            <a:r>
              <a:rPr lang="en-US" dirty="0" smtClean="0"/>
              <a:t>Text contributions identified for the topics discussed in Macau and for remaining </a:t>
            </a:r>
            <a:r>
              <a:rPr lang="en-US" dirty="0"/>
              <a:t>‘Functional decomposition and description’ </a:t>
            </a:r>
            <a:r>
              <a:rPr lang="en-US" dirty="0" smtClean="0"/>
              <a:t>chapters</a:t>
            </a:r>
          </a:p>
          <a:p>
            <a:pPr>
              <a:buFont typeface="Arial" charset="0"/>
              <a:buChar char="•"/>
            </a:pPr>
            <a:r>
              <a:rPr lang="en-US" dirty="0" smtClean="0"/>
              <a:t>Session with 3GPP delegates on LWA/LWIP</a:t>
            </a:r>
          </a:p>
          <a:p>
            <a:pPr marL="800100" lvl="1" indent="-342900">
              <a:buFont typeface="Arial" charset="0"/>
              <a:buChar char="•"/>
            </a:pPr>
            <a:r>
              <a:rPr lang="en-US" dirty="0" smtClean="0"/>
              <a:t>Interactive dialog on architectural and functional aspects</a:t>
            </a:r>
            <a:endParaRPr lang="en-US" dirty="0"/>
          </a:p>
          <a:p>
            <a:pPr>
              <a:buFont typeface="Arial" charset="0"/>
              <a:buChar char="•"/>
            </a:pPr>
            <a:r>
              <a:rPr lang="en-US" dirty="0" smtClean="0"/>
              <a:t>Review of P802.1CF project plan</a:t>
            </a:r>
          </a:p>
          <a:p>
            <a:pPr marL="800100" lvl="1" indent="-342900">
              <a:buFont typeface="Arial" charset="0"/>
              <a:buChar char="•"/>
            </a:pPr>
            <a:r>
              <a:rPr lang="en-US" dirty="0" smtClean="0"/>
              <a:t>Creation of next revision </a:t>
            </a:r>
            <a:r>
              <a:rPr lang="en-US" dirty="0"/>
              <a:t>(</a:t>
            </a:r>
            <a:r>
              <a:rPr lang="en-US" dirty="0" smtClean="0"/>
              <a:t>Draft P802.1CF-D0.1) after May 2016 meeting</a:t>
            </a:r>
            <a:endParaRPr lang="en-US" dirty="0"/>
          </a:p>
          <a:p>
            <a:pPr marL="800100" lvl="1" indent="-342900">
              <a:buFont typeface="Arial" charset="0"/>
              <a:buChar char="•"/>
            </a:pPr>
            <a:r>
              <a:rPr lang="en-US" dirty="0" smtClean="0"/>
              <a:t>Assumed timeline within current scope: content roughly complete after </a:t>
            </a:r>
            <a:br>
              <a:rPr lang="en-US" dirty="0" smtClean="0"/>
            </a:br>
            <a:r>
              <a:rPr lang="en-US" dirty="0" smtClean="0"/>
              <a:t>Jul 2016 plenary, starting LB after Nov 2016, SB Jul 2017</a:t>
            </a: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218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11-16-0487 by Max Riegel, Nokia</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4018207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Looking forward to next session in </a:t>
            </a:r>
            <a:br>
              <a:rPr lang="en-US" dirty="0"/>
            </a:br>
            <a:r>
              <a:rPr lang="en-US" dirty="0" smtClean="0"/>
              <a:t>Budapest, May 23-26, 2016</a:t>
            </a:r>
            <a:endParaRPr lang="en-US" dirty="0"/>
          </a:p>
        </p:txBody>
      </p:sp>
      <p:sp>
        <p:nvSpPr>
          <p:cNvPr id="3" name="Content Placeholder 2"/>
          <p:cNvSpPr>
            <a:spLocks noGrp="1"/>
          </p:cNvSpPr>
          <p:nvPr>
            <p:ph idx="1"/>
          </p:nvPr>
        </p:nvSpPr>
        <p:spPr>
          <a:xfrm>
            <a:off x="457200" y="1751013"/>
            <a:ext cx="8229600" cy="4693322"/>
          </a:xfrm>
        </p:spPr>
        <p:txBody>
          <a:bodyPr>
            <a:normAutofit fontScale="92500" lnSpcReduction="20000"/>
          </a:bodyPr>
          <a:lstStyle/>
          <a:p>
            <a:pPr>
              <a:buFont typeface="Arial" charset="0"/>
              <a:buChar char="•"/>
            </a:pPr>
            <a:r>
              <a:rPr lang="en-US" dirty="0"/>
              <a:t>Envisioned topics</a:t>
            </a:r>
            <a:r>
              <a:rPr lang="en-US" dirty="0" smtClean="0"/>
              <a:t>:</a:t>
            </a:r>
          </a:p>
          <a:p>
            <a:pPr marL="800100" lvl="1" indent="-342900">
              <a:buFont typeface="Arial" charset="0"/>
              <a:buChar char="•"/>
            </a:pPr>
            <a:r>
              <a:rPr lang="en-US" dirty="0" smtClean="0"/>
              <a:t>Review of text contributions identified in Macau meeting</a:t>
            </a:r>
          </a:p>
          <a:p>
            <a:pPr marL="1200150" lvl="2" indent="-285750">
              <a:buFont typeface="Arial" charset="0"/>
              <a:buChar char="•"/>
            </a:pPr>
            <a:r>
              <a:rPr lang="en-US" dirty="0" smtClean="0"/>
              <a:t>NRM amendment for NM</a:t>
            </a:r>
          </a:p>
          <a:p>
            <a:pPr marL="1200150" lvl="2" indent="-285750">
              <a:buFont typeface="Arial" charset="0"/>
              <a:buChar char="•"/>
            </a:pPr>
            <a:r>
              <a:rPr lang="en-US" dirty="0" smtClean="0"/>
              <a:t>Fault discovery and maintenance</a:t>
            </a:r>
          </a:p>
          <a:p>
            <a:pPr marL="1200150" lvl="2" indent="-285750">
              <a:buFont typeface="Arial" charset="0"/>
              <a:buChar char="•"/>
            </a:pPr>
            <a:r>
              <a:rPr lang="en-US" dirty="0" smtClean="0"/>
              <a:t>Network virtualization</a:t>
            </a:r>
          </a:p>
          <a:p>
            <a:pPr marL="1200150" lvl="2" indent="-285750">
              <a:buFont typeface="Arial" charset="0"/>
              <a:buChar char="•"/>
            </a:pPr>
            <a:r>
              <a:rPr lang="en-US" dirty="0" smtClean="0"/>
              <a:t>NFV</a:t>
            </a:r>
          </a:p>
          <a:p>
            <a:pPr marL="800100" lvl="1" indent="-342900">
              <a:buFont typeface="Arial" charset="0"/>
              <a:buChar char="•"/>
            </a:pPr>
            <a:r>
              <a:rPr lang="en-US" dirty="0" smtClean="0"/>
              <a:t>Review content of D0.0 for necessary modifications due to inclusion of new topics</a:t>
            </a:r>
          </a:p>
          <a:p>
            <a:pPr marL="800100" lvl="1" indent="-342900">
              <a:buFont typeface="Arial" charset="0"/>
              <a:buChar char="•"/>
            </a:pPr>
            <a:r>
              <a:rPr lang="en-US" dirty="0" smtClean="0"/>
              <a:t>Further discussions on contributions on open sections</a:t>
            </a:r>
          </a:p>
          <a:p>
            <a:pPr>
              <a:buFont typeface="Arial" charset="0"/>
              <a:buChar char="•"/>
            </a:pPr>
            <a:r>
              <a:rPr lang="en-US" dirty="0" smtClean="0"/>
              <a:t>Conference call:</a:t>
            </a:r>
            <a:endParaRPr lang="en-US" dirty="0"/>
          </a:p>
          <a:p>
            <a:pPr marL="800100" lvl="1" indent="-342900">
              <a:buFont typeface="Arial" charset="0"/>
              <a:buChar char="•"/>
            </a:pPr>
            <a:r>
              <a:rPr lang="en-US" dirty="0" smtClean="0"/>
              <a:t> April 19</a:t>
            </a:r>
            <a:r>
              <a:rPr lang="en-US" baseline="30000" dirty="0" smtClean="0"/>
              <a:t>th</a:t>
            </a:r>
            <a:r>
              <a:rPr lang="en-US" dirty="0" smtClean="0"/>
              <a:t> , 09:30 </a:t>
            </a:r>
            <a:r>
              <a:rPr lang="en-US" dirty="0"/>
              <a:t>AM </a:t>
            </a:r>
            <a:r>
              <a:rPr lang="en-US" dirty="0" smtClean="0"/>
              <a:t>ET</a:t>
            </a:r>
          </a:p>
          <a:p>
            <a:pPr marL="1200150" lvl="2" indent="-285750">
              <a:buFont typeface="Arial" charset="0"/>
              <a:buChar char="•"/>
            </a:pPr>
            <a:r>
              <a:rPr lang="en-US" dirty="0" smtClean="0"/>
              <a:t>Agenda and dial-in </a:t>
            </a:r>
            <a:r>
              <a:rPr lang="en-US" dirty="0"/>
              <a:t>details on </a:t>
            </a:r>
            <a:r>
              <a:rPr lang="en-US" dirty="0" smtClean="0"/>
              <a:t>802.1 mailing list and </a:t>
            </a:r>
            <a:r>
              <a:rPr lang="en-US" dirty="0" err="1" smtClean="0"/>
              <a:t>OmniRAN</a:t>
            </a:r>
            <a:r>
              <a:rPr lang="en-US" dirty="0" smtClean="0"/>
              <a:t> </a:t>
            </a:r>
            <a:r>
              <a:rPr lang="en-US" dirty="0"/>
              <a:t>TG Wiki page on </a:t>
            </a:r>
            <a:r>
              <a:rPr lang="en-US" dirty="0" smtClean="0"/>
              <a:t>mentor </a:t>
            </a:r>
            <a:r>
              <a:rPr lang="en-US" dirty="0" smtClean="0">
                <a:hlinkClick r:id="rId3"/>
              </a:rPr>
              <a:t>https</a:t>
            </a:r>
            <a:r>
              <a:rPr lang="en-US" dirty="0">
                <a:hlinkClick r:id="rId3"/>
              </a:rPr>
              <a:t>://mentor.ieee.org/omniran/bp/</a:t>
            </a:r>
            <a:r>
              <a:rPr lang="en-US" dirty="0" smtClean="0">
                <a:hlinkClick r:id="rId3"/>
              </a:rPr>
              <a:t>StartPage</a:t>
            </a:r>
            <a:endParaRPr lang="en-US" dirty="0" smtClean="0"/>
          </a:p>
          <a:p>
            <a:pPr marL="800100" lvl="1" indent="-342900">
              <a:buFont typeface="Arial" charset="0"/>
              <a:buChar char="•"/>
            </a:pPr>
            <a:r>
              <a:rPr lang="en-US" dirty="0" smtClean="0"/>
              <a:t>Review text of NRM amendment for NM</a:t>
            </a:r>
          </a:p>
          <a:p>
            <a:pPr marL="800100" lvl="1" indent="-342900">
              <a:buFont typeface="Arial" charset="0"/>
              <a:buChar char="•"/>
            </a:pPr>
            <a:r>
              <a:rPr lang="en-US" dirty="0" smtClean="0"/>
              <a:t>Review status and issues of other text contributions</a:t>
            </a:r>
          </a:p>
          <a:p>
            <a:pPr marL="800100" lvl="1" indent="-342900">
              <a:buFont typeface="Arial" charset="0"/>
              <a:buChar char="•"/>
            </a:pPr>
            <a:r>
              <a:rPr lang="en-US" dirty="0" smtClean="0"/>
              <a:t>Arrangements for Budapest F2F</a:t>
            </a: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219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11-16-0487 by Max Riegel, Nokia</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394105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792088"/>
          </a:xfrm>
        </p:spPr>
        <p:txBody>
          <a:bodyPr>
            <a:noAutofit/>
          </a:bodyPr>
          <a:lstStyle/>
          <a:p>
            <a:r>
              <a:rPr lang="en-US" altLang="en-US" sz="2800" dirty="0"/>
              <a:t>PAR </a:t>
            </a:r>
            <a:r>
              <a:rPr lang="en-US" altLang="en-US" sz="2800" dirty="0" smtClean="0"/>
              <a:t>Review SC </a:t>
            </a:r>
            <a:r>
              <a:rPr lang="en-US" altLang="en-US" sz="2800" dirty="0"/>
              <a:t>–  </a:t>
            </a:r>
            <a:r>
              <a:rPr lang="en-US" altLang="en-US" sz="2800" dirty="0" smtClean="0"/>
              <a:t>March 2016</a:t>
            </a:r>
            <a:br>
              <a:rPr lang="en-US" altLang="en-US" sz="2800" dirty="0" smtClean="0"/>
            </a:br>
            <a:r>
              <a:rPr lang="en-US" altLang="en-US" sz="2800" dirty="0" smtClean="0"/>
              <a:t>Chair</a:t>
            </a:r>
            <a:r>
              <a:rPr lang="en-US" altLang="en-US" sz="2800" dirty="0"/>
              <a:t>: Jon Rosdahl</a:t>
            </a:r>
            <a:endParaRPr lang="en-US" sz="2800" dirty="0"/>
          </a:p>
        </p:txBody>
      </p:sp>
      <p:sp>
        <p:nvSpPr>
          <p:cNvPr id="3" name="Content Placeholder 2"/>
          <p:cNvSpPr>
            <a:spLocks noGrp="1"/>
          </p:cNvSpPr>
          <p:nvPr>
            <p:ph idx="1"/>
          </p:nvPr>
        </p:nvSpPr>
        <p:spPr>
          <a:xfrm>
            <a:off x="683568" y="1844824"/>
            <a:ext cx="7704856" cy="4525963"/>
          </a:xfrm>
        </p:spPr>
        <p:txBody>
          <a:bodyPr>
            <a:normAutofit lnSpcReduction="10000"/>
          </a:bodyPr>
          <a:lstStyle/>
          <a:p>
            <a:pPr marL="0" indent="0"/>
            <a:r>
              <a:rPr lang="en-US" dirty="0" smtClean="0"/>
              <a:t>Monday Agenda:</a:t>
            </a:r>
          </a:p>
          <a:p>
            <a:pPr marL="857250" lvl="1" indent="-457200">
              <a:buFont typeface="+mj-lt"/>
              <a:buAutoNum type="arabicPeriod"/>
            </a:pPr>
            <a:r>
              <a:rPr lang="en-US" dirty="0" smtClean="0"/>
              <a:t>Welcome</a:t>
            </a:r>
          </a:p>
          <a:p>
            <a:pPr marL="857250" lvl="1" indent="-457200">
              <a:buFont typeface="+mj-lt"/>
              <a:buAutoNum type="arabicPeriod"/>
            </a:pPr>
            <a:r>
              <a:rPr lang="en-US" dirty="0" smtClean="0"/>
              <a:t>Determine order of review</a:t>
            </a:r>
          </a:p>
          <a:p>
            <a:pPr marL="857250" lvl="1" indent="-457200">
              <a:buFont typeface="+mj-lt"/>
              <a:buAutoNum type="arabicPeriod"/>
            </a:pPr>
            <a:r>
              <a:rPr lang="en-US" dirty="0" smtClean="0"/>
              <a:t>Review PARs/CSD posted for review this week.</a:t>
            </a:r>
          </a:p>
          <a:p>
            <a:pPr marL="857250" lvl="1" indent="-457200">
              <a:buFont typeface="+mj-lt"/>
              <a:buAutoNum type="arabicPeriod"/>
            </a:pPr>
            <a:r>
              <a:rPr lang="en-US" dirty="0" smtClean="0"/>
              <a:t>Recess</a:t>
            </a:r>
          </a:p>
          <a:p>
            <a:pPr marL="0" indent="0"/>
            <a:r>
              <a:rPr lang="en-US" dirty="0" smtClean="0"/>
              <a:t>Tuesday Agenda:</a:t>
            </a:r>
          </a:p>
          <a:p>
            <a:pPr marL="857250" lvl="1" indent="-457200">
              <a:buFont typeface="+mj-lt"/>
              <a:buAutoNum type="arabicPeriod"/>
            </a:pPr>
            <a:r>
              <a:rPr lang="en-US" dirty="0" smtClean="0"/>
              <a:t>Complete review of PARs/CSD and post comments to 802 WGs</a:t>
            </a:r>
          </a:p>
          <a:p>
            <a:pPr marL="857250" lvl="1" indent="-457200">
              <a:buFont typeface="+mj-lt"/>
              <a:buAutoNum type="arabicPeriod"/>
            </a:pPr>
            <a:r>
              <a:rPr lang="en-US" dirty="0" smtClean="0"/>
              <a:t>Recess</a:t>
            </a:r>
          </a:p>
          <a:p>
            <a:pPr marL="0" indent="0"/>
            <a:r>
              <a:rPr lang="en-US" dirty="0" smtClean="0"/>
              <a:t>Thursday Agenda:</a:t>
            </a:r>
          </a:p>
          <a:p>
            <a:pPr marL="857250" lvl="1" indent="-457200">
              <a:buFont typeface="+mj-lt"/>
              <a:buAutoNum type="arabicPeriod"/>
            </a:pPr>
            <a:r>
              <a:rPr lang="en-US" dirty="0" smtClean="0"/>
              <a:t>Review Response to Comments</a:t>
            </a:r>
          </a:p>
          <a:p>
            <a:pPr marL="857250" lvl="1" indent="-457200">
              <a:buFont typeface="+mj-lt"/>
              <a:buAutoNum type="arabicPeriod"/>
            </a:pPr>
            <a:r>
              <a:rPr lang="en-US" dirty="0" smtClean="0"/>
              <a:t>Prepare Report for 802.11 WG closing plenary</a:t>
            </a:r>
          </a:p>
          <a:p>
            <a:pPr marL="857250" lvl="1" indent="-457200">
              <a:buFont typeface="+mj-lt"/>
              <a:buAutoNum type="arabicPeriod"/>
            </a:pPr>
            <a:r>
              <a:rPr lang="en-US" dirty="0" smtClean="0"/>
              <a:t>Adjourn</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TextBox 6"/>
          <p:cNvSpPr txBox="1"/>
          <p:nvPr/>
        </p:nvSpPr>
        <p:spPr>
          <a:xfrm>
            <a:off x="755576" y="1283159"/>
            <a:ext cx="2808312" cy="461665"/>
          </a:xfrm>
          <a:prstGeom prst="rect">
            <a:avLst/>
          </a:prstGeom>
          <a:noFill/>
        </p:spPr>
        <p:txBody>
          <a:bodyPr wrap="square" rtlCol="0">
            <a:spAutoFit/>
          </a:bodyPr>
          <a:lstStyle/>
          <a:p>
            <a:r>
              <a:rPr lang="en-US" dirty="0" smtClean="0">
                <a:solidFill>
                  <a:schemeClr val="tx1"/>
                </a:solidFill>
              </a:rPr>
              <a:t>Draft Agenda:</a:t>
            </a:r>
            <a:endParaRPr lang="en-US" dirty="0">
              <a:solidFill>
                <a:schemeClr val="tx1"/>
              </a:solidFill>
            </a:endParaRP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3/38 of 11-16-247 by Jon Rosdahl (Qualcomm)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7506183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220</a:t>
            </a:fld>
            <a:endParaRPr lang="en-GB" dirty="0"/>
          </a:p>
        </p:txBody>
      </p:sp>
      <p:sp>
        <p:nvSpPr>
          <p:cNvPr id="3073" name="Rectangle 1"/>
          <p:cNvSpPr>
            <a:spLocks noGrp="1" noChangeArrowheads="1"/>
          </p:cNvSpPr>
          <p:nvPr>
            <p:ph type="title"/>
          </p:nvPr>
        </p:nvSpPr>
        <p:spPr>
          <a:xfrm>
            <a:off x="327032" y="744537"/>
            <a:ext cx="8229600" cy="8382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Report on 802 EC 5G SC activities for 802.11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2016-03-16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884544336"/>
              </p:ext>
            </p:extLst>
          </p:nvPr>
        </p:nvGraphicFramePr>
        <p:xfrm>
          <a:off x="517525" y="2281238"/>
          <a:ext cx="8108950" cy="2522537"/>
        </p:xfrm>
        <a:graphic>
          <a:graphicData uri="http://schemas.openxmlformats.org/presentationml/2006/ole">
            <mc:AlternateContent xmlns:mc="http://schemas.openxmlformats.org/markup-compatibility/2006">
              <mc:Choice xmlns:v="urn:schemas-microsoft-com:vml" Requires="v">
                <p:oleObj spid="_x0000_s30732" name="Document" r:id="rId4" imgW="8245941" imgH="2580574" progId="Word.Document.8">
                  <p:embed/>
                </p:oleObj>
              </mc:Choice>
              <mc:Fallback>
                <p:oleObj name="Document" r:id="rId4" imgW="8245941" imgH="2580574" progId="Word.Document.8">
                  <p:embed/>
                  <p:pic>
                    <p:nvPicPr>
                      <p:cNvPr id="0" name=""/>
                      <p:cNvPicPr>
                        <a:picLocks noChangeAspect="1" noChangeArrowheads="1"/>
                      </p:cNvPicPr>
                      <p:nvPr/>
                    </p:nvPicPr>
                    <p:blipFill>
                      <a:blip r:embed="rId5"/>
                      <a:srcRect/>
                      <a:stretch>
                        <a:fillRect/>
                      </a:stretch>
                    </p:blipFill>
                    <p:spPr bwMode="auto">
                      <a:xfrm>
                        <a:off x="517525" y="2281238"/>
                        <a:ext cx="8108950" cy="25225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1/18 of 11-16-0445 by Joseph Levy (InterDigital)</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895283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221</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This document provides a summary of the activities of the 802 EC 5G SC for 14, 15, 16 Mar 2016.</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0570826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286512" y="6475413"/>
            <a:ext cx="2255826"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222</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Index</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US" dirty="0" smtClean="0"/>
              <a:t>802 EC 5G SC Description and Scope</a:t>
            </a:r>
          </a:p>
          <a:p>
            <a:pPr>
              <a:buFont typeface="Times New Roman" pitchFamily="16" charset="0"/>
              <a:buChar char="•"/>
            </a:pPr>
            <a:r>
              <a:rPr lang="en-US" dirty="0" smtClean="0"/>
              <a:t>Activities Summary for the Week</a:t>
            </a:r>
          </a:p>
          <a:p>
            <a:pPr>
              <a:buFont typeface="Times New Roman" pitchFamily="16" charset="0"/>
              <a:buChar char="•"/>
            </a:pPr>
            <a:r>
              <a:rPr lang="en-US" dirty="0" smtClean="0"/>
              <a:t>Future Activities </a:t>
            </a:r>
          </a:p>
          <a:p>
            <a:pPr>
              <a:buFont typeface="Times New Roman" pitchFamily="16" charset="0"/>
              <a:buChar char="•"/>
            </a:pPr>
            <a:r>
              <a:rPr lang="en-US" dirty="0" smtClean="0"/>
              <a:t>References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17770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143636" y="6475413"/>
            <a:ext cx="2398702"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223</a:t>
            </a:fld>
            <a:endParaRPr lang="en-GB" dirty="0"/>
          </a:p>
        </p:txBody>
      </p:sp>
      <p:sp>
        <p:nvSpPr>
          <p:cNvPr id="2" name="Title 1"/>
          <p:cNvSpPr>
            <a:spLocks noGrp="1"/>
          </p:cNvSpPr>
          <p:nvPr>
            <p:ph type="title"/>
          </p:nvPr>
        </p:nvSpPr>
        <p:spPr/>
        <p:txBody>
          <a:bodyPr/>
          <a:lstStyle/>
          <a:p>
            <a:r>
              <a:rPr lang="en-US" b="0" dirty="0" smtClean="0">
                <a:latin typeface="Trebuchet MS" panose="020B0603020202020204" pitchFamily="34" charset="0"/>
              </a:rPr>
              <a:t>802 EC 5G SC Description [1]</a:t>
            </a:r>
            <a:endParaRPr lang="en-US" dirty="0"/>
          </a:p>
        </p:txBody>
      </p:sp>
      <p:sp>
        <p:nvSpPr>
          <p:cNvPr id="3" name="Content Placeholder 2"/>
          <p:cNvSpPr>
            <a:spLocks noGrp="1"/>
          </p:cNvSpPr>
          <p:nvPr>
            <p:ph idx="1"/>
          </p:nvPr>
        </p:nvSpPr>
        <p:spPr>
          <a:xfrm>
            <a:off x="413940" y="1676400"/>
            <a:ext cx="8390732" cy="4648200"/>
          </a:xfrm>
        </p:spPr>
        <p:txBody>
          <a:bodyPr/>
          <a:lstStyle/>
          <a:p>
            <a:pPr>
              <a:buFont typeface="Arial" panose="020B0604020202020204" pitchFamily="34" charset="0"/>
              <a:buChar char="•"/>
            </a:pPr>
            <a:r>
              <a:rPr lang="en-US" dirty="0" smtClean="0">
                <a:latin typeface="Georgia" panose="02040502050405020303" pitchFamily="18" charset="0"/>
              </a:rPr>
              <a:t>As a result of discussion regarding IMT-2020 and 5G at the 802 Workshop in January the 802 EC decided to form a SC to explore/evaluate what 802 should do regarding IMT2020 and 5G</a:t>
            </a:r>
          </a:p>
          <a:p>
            <a:pPr>
              <a:buFont typeface="Arial" panose="020B0604020202020204" pitchFamily="34" charset="0"/>
              <a:buChar char="•"/>
            </a:pPr>
            <a:r>
              <a:rPr lang="en-US" dirty="0" smtClean="0">
                <a:latin typeface="Georgia" panose="02040502050405020303" pitchFamily="18" charset="0"/>
              </a:rPr>
              <a:t>The EC created the EC 5G SC on 8 February 2016</a:t>
            </a:r>
          </a:p>
          <a:p>
            <a:pPr>
              <a:buFont typeface="Arial" panose="020B0604020202020204" pitchFamily="34" charset="0"/>
              <a:buChar char="•"/>
            </a:pPr>
            <a:r>
              <a:rPr lang="en-US" dirty="0" smtClean="0">
                <a:latin typeface="Georgia" panose="02040502050405020303" pitchFamily="18" charset="0"/>
              </a:rPr>
              <a:t>The 802 Chair appointed Glenn Parsons to chair the EC 5G SC  </a:t>
            </a:r>
          </a:p>
          <a:p>
            <a:pPr>
              <a:buFont typeface="Arial" panose="020B0604020202020204" pitchFamily="34" charset="0"/>
              <a:buChar char="•"/>
            </a:pPr>
            <a:r>
              <a:rPr lang="en-US" dirty="0" smtClean="0">
                <a:latin typeface="Georgia" panose="02040502050405020303" pitchFamily="18" charset="0"/>
              </a:rPr>
              <a:t>The EC 5G SC met for the first time this week for 5 hours, in three sessions.</a:t>
            </a:r>
          </a:p>
          <a:p>
            <a:pPr>
              <a:buFont typeface="Arial" panose="020B0604020202020204" pitchFamily="34" charset="0"/>
              <a:buChar char="•"/>
            </a:pPr>
            <a:endParaRPr lang="en-US" b="0" dirty="0" smtClean="0">
              <a:latin typeface="Georgia" panose="02040502050405020303" pitchFamily="18" charset="0"/>
            </a:endParaRPr>
          </a:p>
          <a:p>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6423361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143636" y="6475413"/>
            <a:ext cx="2398702"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224</a:t>
            </a:fld>
            <a:endParaRPr lang="en-GB" dirty="0"/>
          </a:p>
        </p:txBody>
      </p:sp>
      <p:sp>
        <p:nvSpPr>
          <p:cNvPr id="2" name="Title 1"/>
          <p:cNvSpPr>
            <a:spLocks noGrp="1"/>
          </p:cNvSpPr>
          <p:nvPr>
            <p:ph type="title"/>
          </p:nvPr>
        </p:nvSpPr>
        <p:spPr/>
        <p:txBody>
          <a:bodyPr/>
          <a:lstStyle/>
          <a:p>
            <a:r>
              <a:rPr lang="en-US" b="0" dirty="0" smtClean="0">
                <a:latin typeface="Trebuchet MS" panose="020B0603020202020204" pitchFamily="34" charset="0"/>
              </a:rPr>
              <a:t>802 EC 5G SC Approved Scope [1]</a:t>
            </a:r>
            <a:endParaRPr lang="en-US" dirty="0"/>
          </a:p>
        </p:txBody>
      </p:sp>
      <p:sp>
        <p:nvSpPr>
          <p:cNvPr id="3" name="Content Placeholder 2"/>
          <p:cNvSpPr>
            <a:spLocks noGrp="1"/>
          </p:cNvSpPr>
          <p:nvPr>
            <p:ph idx="1"/>
          </p:nvPr>
        </p:nvSpPr>
        <p:spPr>
          <a:xfrm>
            <a:off x="413940" y="1676400"/>
            <a:ext cx="8390732" cy="4648200"/>
          </a:xfrm>
        </p:spPr>
        <p:txBody>
          <a:bodyPr/>
          <a:lstStyle/>
          <a:p>
            <a:pPr marL="0" indent="0"/>
            <a:r>
              <a:rPr lang="en-US" dirty="0" smtClean="0">
                <a:latin typeface="Georgia" panose="02040502050405020303" pitchFamily="18" charset="0"/>
              </a:rPr>
              <a:t>To </a:t>
            </a:r>
            <a:r>
              <a:rPr lang="en-US" dirty="0">
                <a:latin typeface="Georgia" panose="02040502050405020303" pitchFamily="18" charset="0"/>
              </a:rPr>
              <a:t>provide a report on the following items to the EC</a:t>
            </a:r>
            <a:r>
              <a:rPr lang="en-US" dirty="0" smtClean="0">
                <a:latin typeface="Georgia" panose="02040502050405020303" pitchFamily="18" charset="0"/>
              </a:rPr>
              <a:t>:</a:t>
            </a:r>
          </a:p>
          <a:p>
            <a:pPr marL="457200" indent="-457200">
              <a:buFont typeface="+mj-lt"/>
              <a:buAutoNum type="arabicPeriod"/>
            </a:pPr>
            <a:r>
              <a:rPr lang="en-US" b="0" dirty="0" smtClean="0">
                <a:latin typeface="Georgia" panose="02040502050405020303" pitchFamily="18" charset="0"/>
              </a:rPr>
              <a:t>Costs </a:t>
            </a:r>
            <a:r>
              <a:rPr lang="en-US" b="0" dirty="0">
                <a:latin typeface="Georgia" panose="02040502050405020303" pitchFamily="18" charset="0"/>
              </a:rPr>
              <a:t>and benefits of creating an IEEE 5G specification </a:t>
            </a:r>
            <a:endParaRPr lang="en-US" b="0" dirty="0" smtClean="0">
              <a:latin typeface="Georgia" panose="02040502050405020303" pitchFamily="18" charset="0"/>
            </a:endParaRPr>
          </a:p>
          <a:p>
            <a:pPr marL="0" indent="0"/>
            <a:r>
              <a:rPr lang="en-US" dirty="0" smtClean="0">
                <a:latin typeface="Georgia" panose="02040502050405020303" pitchFamily="18" charset="0"/>
              </a:rPr>
              <a:t>Costs </a:t>
            </a:r>
            <a:r>
              <a:rPr lang="en-US" dirty="0">
                <a:latin typeface="Georgia" panose="02040502050405020303" pitchFamily="18" charset="0"/>
              </a:rPr>
              <a:t>and benefits of providing a proposal for IMT-2020, considering possible models of a proposal</a:t>
            </a:r>
            <a:r>
              <a:rPr lang="en-US" dirty="0" smtClean="0">
                <a:latin typeface="Georgia" panose="02040502050405020303" pitchFamily="18" charset="0"/>
              </a:rPr>
              <a:t>:</a:t>
            </a:r>
          </a:p>
          <a:p>
            <a:pPr marL="457200" indent="-457200">
              <a:buFont typeface="+mj-lt"/>
              <a:buAutoNum type="arabicPeriod" startAt="2"/>
            </a:pPr>
            <a:r>
              <a:rPr lang="en-US" b="0" dirty="0" smtClean="0">
                <a:latin typeface="Georgia" panose="02040502050405020303" pitchFamily="18" charset="0"/>
              </a:rPr>
              <a:t>as </a:t>
            </a:r>
            <a:r>
              <a:rPr lang="en-US" b="0" dirty="0">
                <a:latin typeface="Georgia" panose="02040502050405020303" pitchFamily="18" charset="0"/>
              </a:rPr>
              <a:t>a single </a:t>
            </a:r>
            <a:r>
              <a:rPr lang="en-US" b="0" dirty="0" smtClean="0">
                <a:latin typeface="Georgia" panose="02040502050405020303" pitchFamily="18" charset="0"/>
              </a:rPr>
              <a:t>technology</a:t>
            </a:r>
          </a:p>
          <a:p>
            <a:pPr marL="457200" indent="-457200">
              <a:buFont typeface="+mj-lt"/>
              <a:buAutoNum type="arabicPeriod" startAt="2"/>
            </a:pPr>
            <a:r>
              <a:rPr lang="en-US" b="0" dirty="0" smtClean="0">
                <a:latin typeface="Georgia" panose="02040502050405020303" pitchFamily="18" charset="0"/>
              </a:rPr>
              <a:t>as </a:t>
            </a:r>
            <a:r>
              <a:rPr lang="en-US" b="0" dirty="0">
                <a:latin typeface="Georgia" panose="02040502050405020303" pitchFamily="18" charset="0"/>
              </a:rPr>
              <a:t>a set of </a:t>
            </a:r>
            <a:r>
              <a:rPr lang="en-US" b="0" dirty="0" smtClean="0">
                <a:latin typeface="Georgia" panose="02040502050405020303" pitchFamily="18" charset="0"/>
              </a:rPr>
              <a:t>technologies</a:t>
            </a:r>
          </a:p>
          <a:p>
            <a:pPr marL="457200" indent="-457200">
              <a:buFont typeface="+mj-lt"/>
              <a:buAutoNum type="arabicPeriod" startAt="2"/>
            </a:pPr>
            <a:r>
              <a:rPr lang="en-US" b="0" dirty="0" smtClean="0">
                <a:latin typeface="Georgia" panose="02040502050405020303" pitchFamily="18" charset="0"/>
              </a:rPr>
              <a:t>as </a:t>
            </a:r>
            <a:r>
              <a:rPr lang="en-US" b="0" dirty="0">
                <a:latin typeface="Georgia" panose="02040502050405020303" pitchFamily="18" charset="0"/>
              </a:rPr>
              <a:t>one or more technologies within a proposal from external bodies (e.g., 3GPP) </a:t>
            </a:r>
          </a:p>
          <a:p>
            <a:pPr marL="0" indent="0"/>
            <a:r>
              <a:rPr lang="en-US" b="0" dirty="0">
                <a:latin typeface="Georgia" panose="02040502050405020303" pitchFamily="18" charset="0"/>
              </a:rPr>
              <a:t>During its lifetime, to act as the communication point with other IEEE organizations on this topic. </a:t>
            </a:r>
          </a:p>
          <a:p>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7762581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304799"/>
          </a:xfrm>
        </p:spPr>
        <p:txBody>
          <a:bodyPr/>
          <a:lstStyle/>
          <a:p>
            <a:r>
              <a:rPr lang="en-US" dirty="0" smtClean="0"/>
              <a:t>Summary of Activity </a:t>
            </a:r>
            <a:endParaRPr lang="en-US" dirty="0"/>
          </a:p>
        </p:txBody>
      </p:sp>
      <p:sp>
        <p:nvSpPr>
          <p:cNvPr id="3" name="Content Placeholder 2"/>
          <p:cNvSpPr>
            <a:spLocks noGrp="1"/>
          </p:cNvSpPr>
          <p:nvPr>
            <p:ph idx="1"/>
          </p:nvPr>
        </p:nvSpPr>
        <p:spPr>
          <a:xfrm>
            <a:off x="509190" y="1081088"/>
            <a:ext cx="8200232" cy="5394326"/>
          </a:xfrm>
        </p:spPr>
        <p:txBody>
          <a:bodyPr/>
          <a:lstStyle/>
          <a:p>
            <a:r>
              <a:rPr lang="en-US" sz="2000" b="0" dirty="0" smtClean="0"/>
              <a:t>First Meeting Monday 14 March 2016 – 19:30-21:20 CST</a:t>
            </a:r>
          </a:p>
          <a:p>
            <a:pPr>
              <a:buFont typeface="Arial" panose="020B0604020202020204" pitchFamily="34" charset="0"/>
              <a:buChar char="•"/>
            </a:pPr>
            <a:r>
              <a:rPr lang="en-US" sz="1800" b="0" dirty="0" smtClean="0"/>
              <a:t>The Chair provided the scope and back ground [1]</a:t>
            </a:r>
          </a:p>
          <a:p>
            <a:pPr>
              <a:buFont typeface="Arial" panose="020B0604020202020204" pitchFamily="34" charset="0"/>
              <a:buChar char="•"/>
            </a:pPr>
            <a:r>
              <a:rPr lang="en-US" sz="1800" b="0" dirty="0" smtClean="0"/>
              <a:t>An Introduction to ITU-R IMT-2020 was provided by Rodger Marks [2, 3]</a:t>
            </a:r>
          </a:p>
          <a:p>
            <a:pPr>
              <a:buFont typeface="Arial" panose="020B0604020202020204" pitchFamily="34" charset="0"/>
              <a:buChar char="•"/>
            </a:pPr>
            <a:r>
              <a:rPr lang="en-US" sz="1800" b="0" dirty="0" smtClean="0"/>
              <a:t>An Introduction to ITU-T IMT-2020 was provided by Glenn Parsons [5]</a:t>
            </a:r>
          </a:p>
          <a:p>
            <a:pPr>
              <a:buFont typeface="Arial" panose="020B0604020202020204" pitchFamily="34" charset="0"/>
              <a:buChar char="•"/>
            </a:pPr>
            <a:r>
              <a:rPr lang="en-US" sz="1800" b="0" dirty="0" smtClean="0"/>
              <a:t>An Introduction to IEEE 5G was provided by Patrick Slaats [4]</a:t>
            </a:r>
          </a:p>
          <a:p>
            <a:pPr marL="0" indent="0"/>
            <a:r>
              <a:rPr lang="en-US" sz="2000" b="0" dirty="0" smtClean="0"/>
              <a:t>Second Meeting Tuesday 15 March 2016 – 19:30-21-20 CST</a:t>
            </a:r>
          </a:p>
          <a:p>
            <a:pPr>
              <a:buFont typeface="Arial" panose="020B0604020202020204" pitchFamily="34" charset="0"/>
              <a:buChar char="•"/>
            </a:pPr>
            <a:r>
              <a:rPr lang="en-US" sz="2000" b="0" dirty="0" smtClean="0"/>
              <a:t>Views from various 802 groups:</a:t>
            </a:r>
          </a:p>
          <a:p>
            <a:pPr lvl="1">
              <a:buFont typeface="Arial" panose="020B0604020202020204" pitchFamily="34" charset="0"/>
              <a:buChar char="•"/>
            </a:pPr>
            <a:r>
              <a:rPr lang="en-US" sz="1800" dirty="0" smtClean="0"/>
              <a:t>802.1CM – </a:t>
            </a:r>
            <a:r>
              <a:rPr lang="en-US" sz="1800" dirty="0"/>
              <a:t>Janos </a:t>
            </a:r>
            <a:r>
              <a:rPr lang="en-US" sz="1800" dirty="0" smtClean="0"/>
              <a:t>Farkas [7] </a:t>
            </a:r>
            <a:endParaRPr lang="en-US" sz="1800" dirty="0"/>
          </a:p>
          <a:p>
            <a:pPr lvl="1">
              <a:buFont typeface="Arial" panose="020B0604020202020204" pitchFamily="34" charset="0"/>
              <a:buChar char="•"/>
            </a:pPr>
            <a:r>
              <a:rPr lang="en-US" sz="1800" dirty="0"/>
              <a:t>802.1CF </a:t>
            </a:r>
            <a:r>
              <a:rPr lang="en-US" sz="1800" dirty="0" smtClean="0"/>
              <a:t>– </a:t>
            </a:r>
            <a:r>
              <a:rPr lang="en-US" sz="1800" dirty="0"/>
              <a:t>Max </a:t>
            </a:r>
            <a:r>
              <a:rPr lang="en-US" sz="1800" dirty="0" smtClean="0"/>
              <a:t>Riegel [8]</a:t>
            </a:r>
            <a:endParaRPr lang="en-US" sz="1800" dirty="0"/>
          </a:p>
          <a:p>
            <a:pPr lvl="1">
              <a:buFont typeface="Arial" panose="020B0604020202020204" pitchFamily="34" charset="0"/>
              <a:buChar char="•"/>
            </a:pPr>
            <a:r>
              <a:rPr lang="en-US" sz="1800" dirty="0" smtClean="0"/>
              <a:t>802.3 </a:t>
            </a:r>
            <a:r>
              <a:rPr lang="en-US" sz="1800" dirty="0"/>
              <a:t>- Marek </a:t>
            </a:r>
            <a:r>
              <a:rPr lang="en-US" sz="1800" dirty="0" smtClean="0"/>
              <a:t>Hajduczenia [9]</a:t>
            </a:r>
            <a:endParaRPr lang="en-US" sz="1800" dirty="0"/>
          </a:p>
          <a:p>
            <a:pPr lvl="1">
              <a:buFont typeface="Arial" panose="020B0604020202020204" pitchFamily="34" charset="0"/>
              <a:buChar char="•"/>
            </a:pPr>
            <a:r>
              <a:rPr lang="en-US" sz="1800" dirty="0" smtClean="0"/>
              <a:t>802.11– </a:t>
            </a:r>
            <a:r>
              <a:rPr lang="en-US" sz="1800" dirty="0"/>
              <a:t>Joseph </a:t>
            </a:r>
            <a:r>
              <a:rPr lang="en-US" sz="1800" dirty="0" smtClean="0"/>
              <a:t>Levy [10] </a:t>
            </a:r>
          </a:p>
          <a:p>
            <a:pPr lvl="1">
              <a:buFont typeface="Arial" panose="020B0604020202020204" pitchFamily="34" charset="0"/>
              <a:buChar char="•"/>
            </a:pPr>
            <a:r>
              <a:rPr lang="en-US" sz="1800" dirty="0" smtClean="0"/>
              <a:t>802.15 </a:t>
            </a:r>
            <a:r>
              <a:rPr lang="en-US" sz="1800" dirty="0"/>
              <a:t>– Bob </a:t>
            </a:r>
            <a:r>
              <a:rPr lang="en-US" sz="1800" dirty="0" smtClean="0"/>
              <a:t>Heile  </a:t>
            </a:r>
            <a:endParaRPr lang="en-US" sz="1800" dirty="0"/>
          </a:p>
          <a:p>
            <a:pPr lvl="1">
              <a:buFont typeface="Arial" panose="020B0604020202020204" pitchFamily="34" charset="0"/>
              <a:buChar char="•"/>
            </a:pPr>
            <a:r>
              <a:rPr lang="en-US" sz="1800" dirty="0"/>
              <a:t>3GPP RAN </a:t>
            </a:r>
            <a:r>
              <a:rPr lang="en-US" sz="1800" dirty="0" smtClean="0"/>
              <a:t>2 </a:t>
            </a:r>
            <a:r>
              <a:rPr lang="en-US" sz="1800" dirty="0"/>
              <a:t>– Richard </a:t>
            </a:r>
            <a:r>
              <a:rPr lang="en-US" sz="1800" dirty="0" smtClean="0"/>
              <a:t>Burbidge  [11]</a:t>
            </a:r>
          </a:p>
          <a:p>
            <a:pPr marL="0" indent="0"/>
            <a:r>
              <a:rPr lang="en-US" sz="2000" b="0" dirty="0"/>
              <a:t>Third Meeting Wednesday 16 March 2016 – 12:30-13:30 </a:t>
            </a:r>
            <a:r>
              <a:rPr lang="en-US" sz="2000" b="0" dirty="0" smtClean="0"/>
              <a:t>CST</a:t>
            </a:r>
          </a:p>
          <a:p>
            <a:pPr>
              <a:buFont typeface="Arial" panose="020B0604020202020204" pitchFamily="34" charset="0"/>
              <a:buChar char="•"/>
            </a:pPr>
            <a:r>
              <a:rPr lang="en-US" sz="2000" b="0" dirty="0" smtClean="0"/>
              <a:t>Worked to agree a modified/improved scope</a:t>
            </a:r>
            <a:endParaRPr lang="en-US" sz="2000"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225</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6870318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226</a:t>
            </a:fld>
            <a:endParaRPr lang="en-GB" dirty="0"/>
          </a:p>
        </p:txBody>
      </p:sp>
      <p:sp>
        <p:nvSpPr>
          <p:cNvPr id="7" name="Rectangle 6"/>
          <p:cNvSpPr/>
          <p:nvPr/>
        </p:nvSpPr>
        <p:spPr>
          <a:xfrm>
            <a:off x="342106" y="914400"/>
            <a:ext cx="8534400" cy="5724644"/>
          </a:xfrm>
          <a:prstGeom prst="rect">
            <a:avLst/>
          </a:prstGeom>
        </p:spPr>
        <p:txBody>
          <a:bodyPr wrap="square">
            <a:spAutoFit/>
          </a:bodyPr>
          <a:lstStyle/>
          <a:p>
            <a:r>
              <a:rPr lang="en-US" sz="4000" dirty="0" smtClean="0">
                <a:solidFill>
                  <a:srgbClr val="000000"/>
                </a:solidFill>
                <a:latin typeface="Trebuchet MS" panose="020B0603020202020204" pitchFamily="34" charset="0"/>
              </a:rPr>
              <a:t>Summary of EC 5G SC Meetings [1]</a:t>
            </a:r>
          </a:p>
          <a:p>
            <a:endParaRPr lang="en-US" sz="1400" dirty="0">
              <a:solidFill>
                <a:srgbClr val="000000"/>
              </a:solidFill>
              <a:latin typeface="Trebuchet MS" panose="020B0603020202020204" pitchFamily="34" charset="0"/>
            </a:endParaRPr>
          </a:p>
          <a:p>
            <a:pPr marL="342900" indent="-342900">
              <a:buFont typeface="Arial" panose="020B0604020202020204" pitchFamily="34" charset="0"/>
              <a:buChar char="•"/>
            </a:pPr>
            <a:r>
              <a:rPr lang="en-US" sz="2800" dirty="0">
                <a:solidFill>
                  <a:srgbClr val="000000"/>
                </a:solidFill>
                <a:latin typeface="Georgia" panose="02040502050405020303" pitchFamily="18" charset="0"/>
              </a:rPr>
              <a:t>Vibrant discussion </a:t>
            </a:r>
            <a:endParaRPr lang="en-US" sz="2800" dirty="0" smtClean="0">
              <a:solidFill>
                <a:srgbClr val="000000"/>
              </a:solidFill>
              <a:latin typeface="Georgia" panose="02040502050405020303" pitchFamily="18" charset="0"/>
            </a:endParaRPr>
          </a:p>
          <a:p>
            <a:pPr marL="1085850" lvl="1" indent="-342900">
              <a:buFont typeface="Arial" panose="020B0604020202020204" pitchFamily="34" charset="0"/>
              <a:buChar char="•"/>
            </a:pPr>
            <a:r>
              <a:rPr lang="en-US" dirty="0" smtClean="0">
                <a:solidFill>
                  <a:srgbClr val="000000"/>
                </a:solidFill>
                <a:latin typeface="Georgia" panose="02040502050405020303" pitchFamily="18" charset="0"/>
              </a:rPr>
              <a:t>level </a:t>
            </a:r>
            <a:r>
              <a:rPr lang="en-US" dirty="0">
                <a:solidFill>
                  <a:srgbClr val="000000"/>
                </a:solidFill>
                <a:latin typeface="Georgia" panose="02040502050405020303" pitchFamily="18" charset="0"/>
              </a:rPr>
              <a:t>set on ITU IMT-2020, IEEE 5G and 3GPP 5G </a:t>
            </a:r>
          </a:p>
          <a:p>
            <a:pPr marL="1085850" lvl="1" indent="-342900">
              <a:buFont typeface="Arial" panose="020B0604020202020204" pitchFamily="34" charset="0"/>
              <a:buChar char="•"/>
            </a:pPr>
            <a:r>
              <a:rPr lang="en-US" dirty="0">
                <a:solidFill>
                  <a:srgbClr val="000000"/>
                </a:solidFill>
                <a:latin typeface="Georgia" panose="02040502050405020303" pitchFamily="18" charset="0"/>
              </a:rPr>
              <a:t>assessment of 802 projects there are multiple projects that are related to 5G </a:t>
            </a:r>
          </a:p>
          <a:p>
            <a:pPr marL="342900" indent="-342900">
              <a:buFont typeface="Arial" panose="020B0604020202020204" pitchFamily="34" charset="0"/>
              <a:buChar char="•"/>
            </a:pPr>
            <a:r>
              <a:rPr lang="en-US" sz="2800" dirty="0">
                <a:solidFill>
                  <a:srgbClr val="000000"/>
                </a:solidFill>
                <a:latin typeface="Georgia" panose="02040502050405020303" pitchFamily="18" charset="0"/>
              </a:rPr>
              <a:t>Consensus </a:t>
            </a:r>
            <a:r>
              <a:rPr lang="en-US" sz="2800" dirty="0" smtClean="0">
                <a:solidFill>
                  <a:srgbClr val="000000"/>
                </a:solidFill>
                <a:latin typeface="Georgia" panose="02040502050405020303" pitchFamily="18" charset="0"/>
              </a:rPr>
              <a:t>on</a:t>
            </a:r>
          </a:p>
          <a:p>
            <a:pPr marL="1085850" lvl="1" indent="-342900">
              <a:buFont typeface="Arial" panose="020B0604020202020204" pitchFamily="34" charset="0"/>
              <a:buChar char="•"/>
            </a:pPr>
            <a:r>
              <a:rPr lang="en-US" dirty="0" smtClean="0">
                <a:solidFill>
                  <a:srgbClr val="000000"/>
                </a:solidFill>
                <a:latin typeface="Georgia" panose="02040502050405020303" pitchFamily="18" charset="0"/>
              </a:rPr>
              <a:t>Report </a:t>
            </a:r>
            <a:r>
              <a:rPr lang="en-US" dirty="0">
                <a:solidFill>
                  <a:srgbClr val="000000"/>
                </a:solidFill>
                <a:latin typeface="Georgia" panose="02040502050405020303" pitchFamily="18" charset="0"/>
              </a:rPr>
              <a:t>framework </a:t>
            </a:r>
          </a:p>
          <a:p>
            <a:pPr marL="1085850" lvl="1" indent="-342900">
              <a:buFont typeface="Arial" panose="020B0604020202020204" pitchFamily="34" charset="0"/>
              <a:buChar char="•"/>
            </a:pPr>
            <a:r>
              <a:rPr lang="en-US" dirty="0">
                <a:solidFill>
                  <a:srgbClr val="000000"/>
                </a:solidFill>
                <a:latin typeface="Georgia" panose="02040502050405020303" pitchFamily="18" charset="0"/>
              </a:rPr>
              <a:t>Meeting schedule and conference calls </a:t>
            </a:r>
          </a:p>
          <a:p>
            <a:pPr marL="57150" indent="-342900">
              <a:buFont typeface="Arial" panose="020B0604020202020204" pitchFamily="34" charset="0"/>
              <a:buChar char="•"/>
            </a:pPr>
            <a:r>
              <a:rPr lang="en-US" sz="2800" dirty="0">
                <a:solidFill>
                  <a:srgbClr val="000000"/>
                </a:solidFill>
                <a:latin typeface="Georgia" panose="02040502050405020303" pitchFamily="18" charset="0"/>
              </a:rPr>
              <a:t>Additional meeting - scope </a:t>
            </a:r>
            <a:r>
              <a:rPr lang="en-US" sz="2800" dirty="0" smtClean="0">
                <a:solidFill>
                  <a:srgbClr val="000000"/>
                </a:solidFill>
                <a:latin typeface="Georgia" panose="02040502050405020303" pitchFamily="18" charset="0"/>
              </a:rPr>
              <a:t>revision</a:t>
            </a:r>
          </a:p>
          <a:p>
            <a:pPr marL="800100" lvl="1" indent="-342900">
              <a:buFont typeface="Arial" panose="020B0604020202020204" pitchFamily="34" charset="0"/>
              <a:buChar char="•"/>
            </a:pPr>
            <a:r>
              <a:rPr lang="en-US" sz="2800" dirty="0" smtClean="0">
                <a:solidFill>
                  <a:srgbClr val="000000"/>
                </a:solidFill>
                <a:latin typeface="Georgia" panose="02040502050405020303" pitchFamily="18" charset="0"/>
              </a:rPr>
              <a:t> </a:t>
            </a:r>
            <a:r>
              <a:rPr lang="en-US" dirty="0">
                <a:solidFill>
                  <a:srgbClr val="000000"/>
                </a:solidFill>
                <a:latin typeface="Georgia" panose="02040502050405020303" pitchFamily="18" charset="0"/>
              </a:rPr>
              <a:t>Initiated based on view that some points were </a:t>
            </a:r>
            <a:r>
              <a:rPr lang="en-US" dirty="0" smtClean="0">
                <a:solidFill>
                  <a:srgbClr val="000000"/>
                </a:solidFill>
                <a:latin typeface="Georgia" panose="02040502050405020303" pitchFamily="18" charset="0"/>
              </a:rPr>
              <a:t>missing</a:t>
            </a:r>
          </a:p>
          <a:p>
            <a:pPr marL="1200150" lvl="2" indent="-342900">
              <a:buFont typeface="Arial" panose="020B0604020202020204" pitchFamily="34" charset="0"/>
              <a:buChar char="•"/>
            </a:pPr>
            <a:r>
              <a:rPr lang="en-US" dirty="0" smtClean="0">
                <a:solidFill>
                  <a:srgbClr val="000000"/>
                </a:solidFill>
                <a:latin typeface="Georgia" panose="02040502050405020303" pitchFamily="18" charset="0"/>
              </a:rPr>
              <a:t>Spectrum </a:t>
            </a:r>
            <a:r>
              <a:rPr lang="en-US" dirty="0">
                <a:solidFill>
                  <a:srgbClr val="000000"/>
                </a:solidFill>
                <a:latin typeface="Georgia" panose="02040502050405020303" pitchFamily="18" charset="0"/>
              </a:rPr>
              <a:t>and IMT-Advanced </a:t>
            </a:r>
            <a:endParaRPr lang="en-US" dirty="0" smtClean="0">
              <a:solidFill>
                <a:srgbClr val="000000"/>
              </a:solidFill>
              <a:latin typeface="Georgia" panose="02040502050405020303" pitchFamily="18" charset="0"/>
            </a:endParaRPr>
          </a:p>
          <a:p>
            <a:pPr marL="800100" lvl="1" indent="-342900">
              <a:buFont typeface="Arial" panose="020B0604020202020204" pitchFamily="34" charset="0"/>
              <a:buChar char="•"/>
            </a:pPr>
            <a:r>
              <a:rPr lang="en-US" dirty="0" smtClean="0">
                <a:solidFill>
                  <a:srgbClr val="000000"/>
                </a:solidFill>
                <a:latin typeface="Georgia" panose="02040502050405020303" pitchFamily="18" charset="0"/>
              </a:rPr>
              <a:t>No </a:t>
            </a:r>
            <a:r>
              <a:rPr lang="en-US" dirty="0">
                <a:solidFill>
                  <a:srgbClr val="000000"/>
                </a:solidFill>
                <a:latin typeface="Georgia" panose="02040502050405020303" pitchFamily="18" charset="0"/>
              </a:rPr>
              <a:t>consensus on revised scope…</a:t>
            </a:r>
          </a:p>
          <a:p>
            <a:pPr marL="342900" indent="-342900">
              <a:buFont typeface="Arial" panose="020B0604020202020204" pitchFamily="34" charset="0"/>
              <a:buChar char="•"/>
            </a:pPr>
            <a:endParaRPr lang="en-US" sz="2200" dirty="0">
              <a:solidFill>
                <a:srgbClr val="000000"/>
              </a:solidFill>
              <a:latin typeface="Georgia" panose="02040502050405020303" pitchFamily="18"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87283460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143636" y="6475413"/>
            <a:ext cx="2398702"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227</a:t>
            </a:fld>
            <a:endParaRPr lang="en-GB" dirty="0"/>
          </a:p>
        </p:txBody>
      </p:sp>
      <p:sp>
        <p:nvSpPr>
          <p:cNvPr id="2" name="Title 1"/>
          <p:cNvSpPr>
            <a:spLocks noGrp="1"/>
          </p:cNvSpPr>
          <p:nvPr>
            <p:ph type="title"/>
          </p:nvPr>
        </p:nvSpPr>
        <p:spPr>
          <a:xfrm>
            <a:off x="685800" y="685801"/>
            <a:ext cx="8152606" cy="533400"/>
          </a:xfrm>
        </p:spPr>
        <p:txBody>
          <a:bodyPr/>
          <a:lstStyle/>
          <a:p>
            <a:r>
              <a:rPr lang="en-US" sz="2800" b="0" dirty="0" smtClean="0">
                <a:latin typeface="Trebuchet MS" panose="020B0603020202020204" pitchFamily="34" charset="0"/>
              </a:rPr>
              <a:t>802 EC 5G SC Revised Scope B (not agreed) [1]</a:t>
            </a:r>
            <a:endParaRPr lang="en-US" sz="2800" dirty="0"/>
          </a:p>
        </p:txBody>
      </p:sp>
      <p:sp>
        <p:nvSpPr>
          <p:cNvPr id="8" name="Content Placeholder 2"/>
          <p:cNvSpPr>
            <a:spLocks noGrp="1"/>
          </p:cNvSpPr>
          <p:nvPr>
            <p:ph idx="1"/>
          </p:nvPr>
        </p:nvSpPr>
        <p:spPr>
          <a:xfrm>
            <a:off x="380206" y="1305265"/>
            <a:ext cx="8458200" cy="5170147"/>
          </a:xfrm>
        </p:spPr>
        <p:txBody>
          <a:bodyPr/>
          <a:lstStyle/>
          <a:p>
            <a:pPr>
              <a:buFont typeface="Arial" panose="020B0604020202020204" pitchFamily="34" charset="0"/>
              <a:buChar char="•"/>
            </a:pPr>
            <a:r>
              <a:rPr lang="en-US" b="0" dirty="0" smtClean="0">
                <a:solidFill>
                  <a:srgbClr val="FF0000"/>
                </a:solidFill>
              </a:rPr>
              <a:t>Consider </a:t>
            </a:r>
            <a:r>
              <a:rPr lang="en-US" b="0" dirty="0">
                <a:solidFill>
                  <a:srgbClr val="FF0000"/>
                </a:solidFill>
              </a:rPr>
              <a:t>mechanisms to ensure that IEEE 802 technologies have access to sufficient spectrum </a:t>
            </a:r>
            <a:r>
              <a:rPr lang="en-US" b="0" strike="sngStrike" dirty="0">
                <a:solidFill>
                  <a:srgbClr val="FF0000"/>
                </a:solidFill>
              </a:rPr>
              <a:t>to allow these technologies to be used as part of the NGN</a:t>
            </a:r>
            <a:r>
              <a:rPr lang="en-US" b="0" dirty="0">
                <a:solidFill>
                  <a:srgbClr val="FF0000"/>
                </a:solidFill>
              </a:rPr>
              <a:t> </a:t>
            </a:r>
          </a:p>
          <a:p>
            <a:pPr>
              <a:buFont typeface="Arial" panose="020B0604020202020204" pitchFamily="34" charset="0"/>
              <a:buChar char="•"/>
            </a:pPr>
            <a:r>
              <a:rPr lang="en-US" b="0" dirty="0" smtClean="0"/>
              <a:t>To </a:t>
            </a:r>
            <a:r>
              <a:rPr lang="en-US" b="0" dirty="0"/>
              <a:t>provide a report on the following items to the EC: </a:t>
            </a:r>
            <a:endParaRPr lang="en-US" b="0" dirty="0" smtClean="0"/>
          </a:p>
          <a:p>
            <a:pPr lvl="1">
              <a:buFont typeface="Arial" panose="020B0604020202020204" pitchFamily="34" charset="0"/>
              <a:buChar char="•"/>
            </a:pPr>
            <a:r>
              <a:rPr lang="en-US" b="0" dirty="0" smtClean="0"/>
              <a:t>Costs </a:t>
            </a:r>
            <a:r>
              <a:rPr lang="en-US" b="0" dirty="0"/>
              <a:t>and benefits of creating an IEEE 5G specification, </a:t>
            </a:r>
            <a:r>
              <a:rPr lang="en-US" b="0" dirty="0">
                <a:solidFill>
                  <a:srgbClr val="FF0000"/>
                </a:solidFill>
              </a:rPr>
              <a:t>identifying appropriate spectrum needs </a:t>
            </a:r>
            <a:endParaRPr lang="en-US" b="0" dirty="0" smtClean="0">
              <a:solidFill>
                <a:srgbClr val="FF0000"/>
              </a:solidFill>
            </a:endParaRPr>
          </a:p>
          <a:p>
            <a:pPr lvl="1">
              <a:buFont typeface="Arial" panose="020B0604020202020204" pitchFamily="34" charset="0"/>
              <a:buChar char="•"/>
            </a:pPr>
            <a:r>
              <a:rPr lang="en-US" dirty="0" smtClean="0"/>
              <a:t>Costs </a:t>
            </a:r>
            <a:r>
              <a:rPr lang="en-US" dirty="0"/>
              <a:t>and benefits of providing a proposal for IMT</a:t>
            </a:r>
            <a:r>
              <a:rPr lang="en-US" strike="sngStrike" dirty="0">
                <a:solidFill>
                  <a:srgbClr val="FF0000"/>
                </a:solidFill>
              </a:rPr>
              <a:t>-2020</a:t>
            </a:r>
            <a:r>
              <a:rPr lang="en-US" dirty="0"/>
              <a:t>, considering possible models of a proposal</a:t>
            </a:r>
            <a:r>
              <a:rPr lang="en-US" dirty="0" smtClean="0"/>
              <a:t>:</a:t>
            </a:r>
          </a:p>
          <a:p>
            <a:pPr lvl="2">
              <a:buFont typeface="Arial" panose="020B0604020202020204" pitchFamily="34" charset="0"/>
              <a:buChar char="•"/>
            </a:pPr>
            <a:r>
              <a:rPr lang="en-US" sz="2000" dirty="0" smtClean="0"/>
              <a:t>as </a:t>
            </a:r>
            <a:r>
              <a:rPr lang="en-US" sz="2000" dirty="0"/>
              <a:t>a single technology, </a:t>
            </a:r>
          </a:p>
          <a:p>
            <a:pPr lvl="2">
              <a:buFont typeface="Arial" panose="020B0604020202020204" pitchFamily="34" charset="0"/>
              <a:buChar char="•"/>
            </a:pPr>
            <a:r>
              <a:rPr lang="en-US" sz="2000" dirty="0" smtClean="0"/>
              <a:t>as </a:t>
            </a:r>
            <a:r>
              <a:rPr lang="en-US" sz="2000" dirty="0"/>
              <a:t>a set of technologies, </a:t>
            </a:r>
            <a:endParaRPr lang="en-US" sz="2000" dirty="0" smtClean="0"/>
          </a:p>
          <a:p>
            <a:pPr lvl="2">
              <a:buFont typeface="Arial" panose="020B0604020202020204" pitchFamily="34" charset="0"/>
              <a:buChar char="•"/>
            </a:pPr>
            <a:r>
              <a:rPr lang="en-US" sz="2000" dirty="0" smtClean="0"/>
              <a:t>or </a:t>
            </a:r>
            <a:r>
              <a:rPr lang="en-US" sz="2000" dirty="0"/>
              <a:t>as one or more technologies within a proposal from external bodies (e.g., </a:t>
            </a:r>
            <a:r>
              <a:rPr lang="en-US" sz="2000" dirty="0" smtClean="0"/>
              <a:t>3GPP)</a:t>
            </a:r>
          </a:p>
          <a:p>
            <a:pPr>
              <a:buFont typeface="Arial" panose="020B0604020202020204" pitchFamily="34" charset="0"/>
              <a:buChar char="•"/>
            </a:pPr>
            <a:r>
              <a:rPr lang="en-US" b="0" dirty="0" smtClean="0"/>
              <a:t>During </a:t>
            </a:r>
            <a:r>
              <a:rPr lang="en-US" b="0" dirty="0"/>
              <a:t>its lifetime, to act as the communication point with other IEEE organizations on this topic. </a:t>
            </a:r>
          </a:p>
          <a:p>
            <a:pPr marL="0" indent="0"/>
            <a:endParaRPr lang="en-US" dirty="0">
              <a:latin typeface="Georgia" panose="02040502050405020303" pitchFamily="18" charset="0"/>
            </a:endParaRPr>
          </a:p>
          <a:p>
            <a:endParaRPr 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8/18 of 11-16-0445 by Joseph Levy (InterDigital)</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591050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t>EC 5G SC Next Steps</a:t>
            </a:r>
            <a:endParaRPr lang="en-US" dirty="0"/>
          </a:p>
        </p:txBody>
      </p:sp>
      <p:sp>
        <p:nvSpPr>
          <p:cNvPr id="3" name="Content Placeholder 2"/>
          <p:cNvSpPr>
            <a:spLocks noGrp="1"/>
          </p:cNvSpPr>
          <p:nvPr>
            <p:ph idx="1"/>
          </p:nvPr>
        </p:nvSpPr>
        <p:spPr>
          <a:xfrm>
            <a:off x="359728" y="1298577"/>
            <a:ext cx="8298498" cy="5176836"/>
          </a:xfrm>
        </p:spPr>
        <p:txBody>
          <a:bodyPr/>
          <a:lstStyle/>
          <a:p>
            <a:r>
              <a:rPr lang="en-US" sz="2800" dirty="0" smtClean="0"/>
              <a:t>Report and Scope Discussion @ EC (March 18)</a:t>
            </a:r>
          </a:p>
          <a:p>
            <a:r>
              <a:rPr lang="en-US" sz="2800" dirty="0" smtClean="0"/>
              <a:t>Weekly Conference Calls: </a:t>
            </a:r>
          </a:p>
          <a:p>
            <a:pPr>
              <a:buFont typeface="Arial" panose="020B0604020202020204" pitchFamily="34" charset="0"/>
              <a:buChar char="•"/>
            </a:pPr>
            <a:r>
              <a:rPr lang="en-US" sz="2800" dirty="0" smtClean="0"/>
              <a:t>Starting March 30</a:t>
            </a:r>
            <a:r>
              <a:rPr lang="en-US" sz="2800" baseline="30000" dirty="0" smtClean="0"/>
              <a:t>th </a:t>
            </a:r>
            <a:r>
              <a:rPr lang="en-US" sz="2800" dirty="0" smtClean="0"/>
              <a:t>@ 10:00 EDT</a:t>
            </a:r>
          </a:p>
          <a:p>
            <a:pPr>
              <a:buFont typeface="Arial" panose="020B0604020202020204" pitchFamily="34" charset="0"/>
              <a:buChar char="•"/>
            </a:pPr>
            <a:r>
              <a:rPr lang="en-US" sz="2800" dirty="0" smtClean="0"/>
              <a:t>Then alternating: 18:00 EDT and 10:00 EDT</a:t>
            </a:r>
          </a:p>
          <a:p>
            <a:pPr>
              <a:buFont typeface="Arial" panose="020B0604020202020204" pitchFamily="34" charset="0"/>
              <a:buChar char="•"/>
            </a:pPr>
            <a:r>
              <a:rPr lang="en-US" sz="2800" dirty="0" smtClean="0"/>
              <a:t>Cancel if no agenda items</a:t>
            </a:r>
          </a:p>
          <a:p>
            <a:r>
              <a:rPr lang="en-US" sz="2800" dirty="0" smtClean="0"/>
              <a:t>F2F Meetings:</a:t>
            </a:r>
          </a:p>
          <a:p>
            <a:pPr>
              <a:buFont typeface="Arial" panose="020B0604020202020204" pitchFamily="34" charset="0"/>
              <a:buChar char="•"/>
            </a:pPr>
            <a:r>
              <a:rPr lang="en-US" sz="2800" dirty="0"/>
              <a:t>May </a:t>
            </a:r>
            <a:r>
              <a:rPr lang="en-US" sz="2800" dirty="0" smtClean="0"/>
              <a:t>20: IEEE </a:t>
            </a:r>
            <a:r>
              <a:rPr lang="en-US" sz="2800" dirty="0"/>
              <a:t>802 wireless interim, Waikoloa, HI </a:t>
            </a:r>
          </a:p>
          <a:p>
            <a:pPr>
              <a:buFont typeface="Arial" panose="020B0604020202020204" pitchFamily="34" charset="0"/>
              <a:buChar char="•"/>
            </a:pPr>
            <a:r>
              <a:rPr lang="en-US" sz="2800" dirty="0"/>
              <a:t>May </a:t>
            </a:r>
            <a:r>
              <a:rPr lang="en-US" sz="2800" dirty="0" smtClean="0"/>
              <a:t>25: </a:t>
            </a:r>
            <a:r>
              <a:rPr lang="en-US" sz="2800" dirty="0"/>
              <a:t>IEEE 802.1 interim, Budapest, HU </a:t>
            </a:r>
          </a:p>
          <a:p>
            <a:pPr>
              <a:buFont typeface="Arial" panose="020B0604020202020204" pitchFamily="34" charset="0"/>
              <a:buChar char="•"/>
            </a:pPr>
            <a:r>
              <a:rPr lang="en-US" sz="2800" dirty="0"/>
              <a:t>June </a:t>
            </a:r>
            <a:r>
              <a:rPr lang="en-US" sz="2800" dirty="0" smtClean="0"/>
              <a:t>15: </a:t>
            </a:r>
            <a:r>
              <a:rPr lang="en-US" sz="2800" dirty="0"/>
              <a:t>Ottawa, CA </a:t>
            </a:r>
          </a:p>
          <a:p>
            <a:pPr>
              <a:buFont typeface="Arial" panose="020B0604020202020204" pitchFamily="34" charset="0"/>
              <a:buChar char="•"/>
            </a:pPr>
            <a:r>
              <a:rPr lang="en-US" sz="2800" dirty="0"/>
              <a:t>July 25 &amp; </a:t>
            </a:r>
            <a:r>
              <a:rPr lang="en-US" sz="2800" dirty="0" smtClean="0"/>
              <a:t>26: </a:t>
            </a:r>
            <a:r>
              <a:rPr lang="en-US" sz="2800" dirty="0"/>
              <a:t>IEEE 802 plenary, San Diego, US </a:t>
            </a:r>
          </a:p>
          <a:p>
            <a:endParaRPr lang="en-US" b="0" dirty="0"/>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228</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84754343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9432"/>
          </a:xfrm>
        </p:spPr>
        <p:txBody>
          <a:bodyPr/>
          <a:lstStyle/>
          <a:p>
            <a:r>
              <a:rPr lang="en-US" sz="3600" dirty="0" smtClean="0"/>
              <a:t>802.11 Next Steps</a:t>
            </a:r>
            <a:endParaRPr lang="en-US" sz="3600" dirty="0"/>
          </a:p>
        </p:txBody>
      </p:sp>
      <p:sp>
        <p:nvSpPr>
          <p:cNvPr id="3" name="Content Placeholder 2"/>
          <p:cNvSpPr>
            <a:spLocks noGrp="1"/>
          </p:cNvSpPr>
          <p:nvPr>
            <p:ph idx="1"/>
          </p:nvPr>
        </p:nvSpPr>
        <p:spPr>
          <a:xfrm>
            <a:off x="771525" y="1304609"/>
            <a:ext cx="7770813" cy="4943791"/>
          </a:xfrm>
        </p:spPr>
        <p:txBody>
          <a:bodyPr/>
          <a:lstStyle/>
          <a:p>
            <a:pPr>
              <a:buFont typeface="Arial" panose="020B0604020202020204" pitchFamily="34" charset="0"/>
              <a:buChar char="•"/>
            </a:pPr>
            <a:r>
              <a:rPr lang="en-US" sz="3200" dirty="0"/>
              <a:t>Any interested party can participate in the 802 EC 5G SC – so if you have interest please make your voice heard.</a:t>
            </a:r>
          </a:p>
          <a:p>
            <a:pPr>
              <a:buFont typeface="Arial" panose="020B0604020202020204" pitchFamily="34" charset="0"/>
              <a:buChar char="•"/>
            </a:pPr>
            <a:r>
              <a:rPr lang="en-US" sz="3200" dirty="0" smtClean="0"/>
              <a:t>No 802.11 meetings or conference calls</a:t>
            </a:r>
          </a:p>
          <a:p>
            <a:pPr>
              <a:buFont typeface="Arial" panose="020B0604020202020204" pitchFamily="34" charset="0"/>
              <a:buChar char="•"/>
            </a:pPr>
            <a:r>
              <a:rPr lang="en-US" sz="3200" dirty="0" smtClean="0"/>
              <a:t>Regular reports to 802.11 of EC 5G SC activities will be made on the 802.11 reflector and at 802.11 F2F meetings</a:t>
            </a:r>
          </a:p>
          <a:p>
            <a:pPr>
              <a:buFont typeface="Arial" panose="020B0604020202020204" pitchFamily="34" charset="0"/>
              <a:buChar char="•"/>
            </a:pPr>
            <a:r>
              <a:rPr lang="en-US" sz="3200" dirty="0" smtClean="0"/>
              <a:t>I will be participating in and reporting on  this activity, please feel free to contact me</a:t>
            </a: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229</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569512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 </a:t>
            </a:r>
            <a:r>
              <a:rPr lang="en-US" cap="none" dirty="0" smtClean="0"/>
              <a:t>Review Comments</a:t>
            </a:r>
            <a:endParaRPr lang="en-US" dirty="0"/>
          </a:p>
        </p:txBody>
      </p:sp>
      <p:sp>
        <p:nvSpPr>
          <p:cNvPr id="8" name="Text Placeholder 7"/>
          <p:cNvSpPr>
            <a:spLocks noGrp="1"/>
          </p:cNvSpPr>
          <p:nvPr>
            <p:ph type="body" idx="1"/>
          </p:nvPr>
        </p:nvSpPr>
        <p:spPr/>
        <p:txBody>
          <a:bodyPr/>
          <a:lstStyle/>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2" name="Slide Number Placeholder 1"/>
          <p:cNvSpPr>
            <a:spLocks noGrp="1"/>
          </p:cNvSpPr>
          <p:nvPr>
            <p:ph type="sldNum" idx="12"/>
          </p:nvPr>
        </p:nvSpPr>
        <p:spPr/>
        <p:txBody>
          <a:bodyPr/>
          <a:lstStyle/>
          <a:p>
            <a:r>
              <a:rPr lang="en-GB" smtClean="0"/>
              <a:t>Slide </a:t>
            </a:r>
            <a:fld id="{3ABCC52B-A3F7-440B-BBF2-55191E6E7773}" type="slidenum">
              <a:rPr lang="en-GB" smtClean="0"/>
              <a:pPr/>
              <a:t>23</a:t>
            </a:fld>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4/38 of 11-16-247 by Jon Rosdahl (Qualcomm)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411022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802 EC 5G SC Contributions</a:t>
            </a:r>
            <a:endParaRPr lang="en-US" dirty="0"/>
          </a:p>
        </p:txBody>
      </p:sp>
      <p:sp>
        <p:nvSpPr>
          <p:cNvPr id="3" name="Content Placeholder 2"/>
          <p:cNvSpPr>
            <a:spLocks noGrp="1"/>
          </p:cNvSpPr>
          <p:nvPr>
            <p:ph idx="1"/>
          </p:nvPr>
        </p:nvSpPr>
        <p:spPr>
          <a:xfrm>
            <a:off x="304800" y="1600200"/>
            <a:ext cx="8382000" cy="4495799"/>
          </a:xfrm>
        </p:spPr>
        <p:txBody>
          <a:bodyPr/>
          <a:lstStyle/>
          <a:p>
            <a:pPr>
              <a:buFont typeface="+mj-lt"/>
              <a:buAutoNum type="arabicPeriod"/>
            </a:pPr>
            <a:r>
              <a:rPr lang="en-US" sz="1600" dirty="0" smtClean="0"/>
              <a:t>EC-16/0017r4 5G </a:t>
            </a:r>
            <a:r>
              <a:rPr lang="en-US" sz="1600" dirty="0"/>
              <a:t>SC Agenda - March 2016 Glenn Parsons (Ericsson) </a:t>
            </a:r>
          </a:p>
          <a:p>
            <a:pPr>
              <a:buFont typeface="+mj-lt"/>
              <a:buAutoNum type="arabicPeriod"/>
            </a:pPr>
            <a:r>
              <a:rPr lang="en-US" sz="1600" dirty="0"/>
              <a:t>EC-16/0026r0 Report on ITU-R WP 5D Meeting #23 Roger B. Marks (EthAirNet Associates; IEEE-SA) </a:t>
            </a:r>
          </a:p>
          <a:p>
            <a:pPr>
              <a:buFont typeface="+mj-lt"/>
              <a:buAutoNum type="arabicPeriod"/>
            </a:pPr>
            <a:r>
              <a:rPr lang="en-US" sz="1600" dirty="0"/>
              <a:t>EC-16/0034r0 Summary of ITU-R WP 5D Meeting #23 Roger B. Marks (EthAirNet Associates; IEEE-SA) </a:t>
            </a:r>
          </a:p>
          <a:p>
            <a:pPr>
              <a:buFont typeface="+mj-lt"/>
              <a:buAutoNum type="arabicPeriod"/>
            </a:pPr>
            <a:r>
              <a:rPr lang="en-US" sz="1600" dirty="0" smtClean="0"/>
              <a:t>EC-16/0035r1 </a:t>
            </a:r>
            <a:r>
              <a:rPr lang="en-US" sz="1600" dirty="0"/>
              <a:t>IEEE 5G Steering Committee update March 2016 Patrick Slaats (IEEE-SA) </a:t>
            </a:r>
          </a:p>
          <a:p>
            <a:pPr>
              <a:buFont typeface="+mj-lt"/>
              <a:buAutoNum type="arabicPeriod"/>
            </a:pPr>
            <a:r>
              <a:rPr lang="en-US" sz="1600" dirty="0"/>
              <a:t>EC-16/0036r0 802 projects 5G related Glenn Parsons (Ericsson) </a:t>
            </a:r>
          </a:p>
          <a:p>
            <a:pPr>
              <a:buFont typeface="+mj-lt"/>
              <a:buAutoNum type="arabicPeriod"/>
            </a:pPr>
            <a:r>
              <a:rPr lang="en-US" sz="1600" dirty="0" smtClean="0"/>
              <a:t>EC-16/0037r0 </a:t>
            </a:r>
            <a:r>
              <a:rPr lang="en-US" sz="1600" dirty="0"/>
              <a:t>ITU-T FG IMT-2020 summary Glenn Parsons (Ericsson) </a:t>
            </a:r>
          </a:p>
          <a:p>
            <a:pPr>
              <a:buFont typeface="+mj-lt"/>
              <a:buAutoNum type="arabicPeriod"/>
            </a:pPr>
            <a:r>
              <a:rPr lang="en-US" sz="1600" dirty="0"/>
              <a:t>EC-16/0038r1 802.1CM for 5G Janos Farkas (Ericsson) </a:t>
            </a:r>
          </a:p>
          <a:p>
            <a:pPr>
              <a:buFont typeface="+mj-lt"/>
              <a:buAutoNum type="arabicPeriod"/>
            </a:pPr>
            <a:r>
              <a:rPr lang="en-US" sz="1600" dirty="0" smtClean="0"/>
              <a:t>EC-16/0039r1 P802-1CF </a:t>
            </a:r>
            <a:r>
              <a:rPr lang="en-US" sz="1600" dirty="0"/>
              <a:t>in the scope of 5G </a:t>
            </a:r>
            <a:r>
              <a:rPr lang="en-US" sz="1600" dirty="0" smtClean="0"/>
              <a:t>SC Max </a:t>
            </a:r>
            <a:r>
              <a:rPr lang="en-US" sz="1600" dirty="0"/>
              <a:t>Riegel (Nokia) </a:t>
            </a:r>
          </a:p>
          <a:p>
            <a:pPr>
              <a:buFont typeface="+mj-lt"/>
              <a:buAutoNum type="arabicPeriod"/>
            </a:pPr>
            <a:r>
              <a:rPr lang="en-US" sz="1600" dirty="0" smtClean="0"/>
              <a:t>EC-16/0040r1 802.3 </a:t>
            </a:r>
            <a:r>
              <a:rPr lang="en-US" sz="1600" dirty="0"/>
              <a:t>for 5G Marek Hajduczenia (Bright House Networks) </a:t>
            </a:r>
          </a:p>
          <a:p>
            <a:pPr>
              <a:buFont typeface="+mj-lt"/>
              <a:buAutoNum type="arabicPeriod"/>
            </a:pPr>
            <a:r>
              <a:rPr lang="en-US" sz="1600" dirty="0"/>
              <a:t>EC-16/0041r1 802-11-5G-Technologies-for_5G_SC Joseph Levy (InterDigital</a:t>
            </a:r>
            <a:r>
              <a:rPr lang="en-US" sz="1600" dirty="0" smtClean="0"/>
              <a:t>)</a:t>
            </a:r>
          </a:p>
          <a:p>
            <a:pPr>
              <a:buFont typeface="+mj-lt"/>
              <a:buAutoNum type="arabicPeriod"/>
            </a:pPr>
            <a:r>
              <a:rPr lang="en-US" sz="1600" dirty="0" smtClean="0"/>
              <a:t>EC-16/0043r0 </a:t>
            </a:r>
            <a:r>
              <a:rPr lang="en-US" sz="1600" dirty="0"/>
              <a:t>3GPP 5G activities Richard Burbidge (Intel) </a:t>
            </a:r>
          </a:p>
          <a:p>
            <a:endParaRPr lang="en-US" sz="1600"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230</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65095329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215074" y="6475413"/>
            <a:ext cx="2327264"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231</a:t>
            </a:fld>
            <a:endParaRPr lang="en-GB" dirty="0"/>
          </a:p>
        </p:txBody>
      </p:sp>
      <p:sp>
        <p:nvSpPr>
          <p:cNvPr id="11265" name="Rectangle 1"/>
          <p:cNvSpPr>
            <a:spLocks noGrp="1" noChangeArrowheads="1"/>
          </p:cNvSpPr>
          <p:nvPr>
            <p:ph type="title"/>
          </p:nvPr>
        </p:nvSpPr>
        <p:spPr>
          <a:xfrm>
            <a:off x="723106" y="630216"/>
            <a:ext cx="7772400" cy="381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References: Non-EC 5G SC Documents</a:t>
            </a:r>
            <a:endParaRPr lang="en-GB" dirty="0"/>
          </a:p>
        </p:txBody>
      </p:sp>
      <p:sp>
        <p:nvSpPr>
          <p:cNvPr id="11266" name="Rectangle 2"/>
          <p:cNvSpPr>
            <a:spLocks noGrp="1" noChangeArrowheads="1"/>
          </p:cNvSpPr>
          <p:nvPr>
            <p:ph type="body" idx="1"/>
          </p:nvPr>
        </p:nvSpPr>
        <p:spPr>
          <a:xfrm>
            <a:off x="76200" y="1104900"/>
            <a:ext cx="9144000" cy="5219700"/>
          </a:xfrm>
          <a:ln/>
        </p:spPr>
        <p:txBody>
          <a:bodyPr/>
          <a:lstStyle/>
          <a:p>
            <a:pPr marL="457200" indent="-457200">
              <a:buFont typeface="+mj-lt"/>
              <a:buAutoNum type="arabicPeriod" startAt="12"/>
            </a:pPr>
            <a:r>
              <a:rPr lang="en-US" sz="2000" b="0" dirty="0" smtClean="0"/>
              <a:t>IMT Vision – Framework and overall objectives of the future development of IMT for 2020 and beyond; Recommendation ITU-R M.2083-0 (2015)</a:t>
            </a:r>
          </a:p>
          <a:p>
            <a:pPr marL="457200" indent="-457200">
              <a:buFont typeface="+mj-lt"/>
              <a:buAutoNum type="arabicPeriod" startAt="12"/>
            </a:pPr>
            <a:r>
              <a:rPr lang="en-US" sz="2000" b="0" dirty="0" smtClean="0"/>
              <a:t>11-16/0176r0 Possible liaison motion for IEE 802.11 as an IMT-2020 technology</a:t>
            </a:r>
          </a:p>
          <a:p>
            <a:pPr marL="457200" indent="-457200">
              <a:buFont typeface="+mj-lt"/>
              <a:buAutoNum type="arabicPeriod" startAt="12"/>
            </a:pPr>
            <a:r>
              <a:rPr lang="en-US" sz="2000" b="0" dirty="0" smtClean="0"/>
              <a:t>11-16/0156r0 - IMT-2020 Discussion Review and Straw Polls</a:t>
            </a:r>
          </a:p>
          <a:p>
            <a:pPr marL="457200" indent="-457200">
              <a:buFont typeface="+mj-lt"/>
              <a:buAutoNum type="arabicPeriod" startAt="12"/>
            </a:pPr>
            <a:r>
              <a:rPr lang="en-US" sz="2000" b="0" dirty="0" smtClean="0"/>
              <a:t>11-16/0128r1 – IMT-2020 Way Forward and Straw Polls</a:t>
            </a:r>
          </a:p>
          <a:p>
            <a:pPr marL="457200" indent="-457200">
              <a:buFont typeface="+mj-lt"/>
              <a:buAutoNum type="arabicPeriod" startAt="12"/>
            </a:pPr>
            <a:r>
              <a:rPr lang="en-US" sz="2000" b="0" dirty="0" smtClean="0"/>
              <a:t>11-16/0127r0 – ITU-R IMT-2020 Status</a:t>
            </a:r>
          </a:p>
          <a:p>
            <a:pPr marL="457200" indent="-457200">
              <a:buFont typeface="+mj-lt"/>
              <a:buAutoNum type="arabicPeriod" startAt="12"/>
            </a:pPr>
            <a:r>
              <a:rPr lang="en-US" sz="2000" b="0" dirty="0" smtClean="0"/>
              <a:t>11-16/0004r0 – Next steps for IMT-2020</a:t>
            </a:r>
          </a:p>
          <a:p>
            <a:pPr marL="457200" indent="-457200">
              <a:buFont typeface="+mj-lt"/>
              <a:buAutoNum type="arabicPeriod" startAt="12"/>
            </a:pPr>
            <a:r>
              <a:rPr lang="en-US" sz="2000" b="0" dirty="0"/>
              <a:t>11-15/1402r0 – Thoughts on 802.11 in a 3GPP 5G </a:t>
            </a:r>
            <a:r>
              <a:rPr lang="en-US" sz="2000" b="0" dirty="0" smtClean="0"/>
              <a:t>Network</a:t>
            </a:r>
          </a:p>
          <a:p>
            <a:pPr marL="457200" indent="-457200">
              <a:buFont typeface="+mj-lt"/>
              <a:buAutoNum type="arabicPeriod" startAt="12"/>
            </a:pPr>
            <a:r>
              <a:rPr lang="en-US" sz="2000" b="0" dirty="0" smtClean="0"/>
              <a:t>11-15/1376r1 – Update on 3GPP RAN3 Muli-RAT joint coordination</a:t>
            </a:r>
          </a:p>
          <a:p>
            <a:pPr marL="457200" indent="-457200">
              <a:buFont typeface="+mj-lt"/>
              <a:buAutoNum type="arabicPeriod" startAt="12"/>
            </a:pPr>
            <a:r>
              <a:rPr lang="en-US" sz="2000" b="0" dirty="0" smtClean="0"/>
              <a:t>11-15/1279r2 – 802.11 as IMT-2020</a:t>
            </a:r>
          </a:p>
          <a:p>
            <a:pPr marL="457200" indent="-457200">
              <a:buFont typeface="+mj-lt"/>
              <a:buAutoNum type="arabicPeriod" startAt="12"/>
            </a:pPr>
            <a:r>
              <a:rPr lang="en-US" sz="2000" b="0" dirty="0" smtClean="0"/>
              <a:t>11-15/1153r1 – Follow-up on 802.11 as a component</a:t>
            </a:r>
          </a:p>
          <a:p>
            <a:pPr marL="457200" indent="-457200">
              <a:buFont typeface="+mj-lt"/>
              <a:buAutoNum type="arabicPeriod" startAt="12"/>
            </a:pPr>
            <a:r>
              <a:rPr lang="en-US" sz="2000" b="0" dirty="0" smtClean="0"/>
              <a:t>11-15/0757r1 – 802.11 as a component (tutorial)</a:t>
            </a:r>
          </a:p>
          <a:p>
            <a:pPr marL="457200" indent="-457200">
              <a:buFont typeface="+mj-lt"/>
              <a:buAutoNum type="arabicPeriod" startAt="12"/>
            </a:pPr>
            <a:r>
              <a:rPr lang="en-US" sz="2000" b="0" dirty="0" smtClean="0"/>
              <a:t>11-15/0593r2 – 802.11 as a component</a:t>
            </a:r>
          </a:p>
          <a:p>
            <a:pPr marL="457200" indent="-457200">
              <a:buFont typeface="+mj-lt"/>
              <a:buAutoNum type="arabicPeriod" startAt="12"/>
            </a:pPr>
            <a:r>
              <a:rPr lang="en-US" sz="2000" b="0" dirty="0" smtClean="0"/>
              <a:t>11-16/0376r1 - 802.11 </a:t>
            </a:r>
            <a:r>
              <a:rPr lang="en-US" sz="2000" b="0" dirty="0"/>
              <a:t>Technologies Possible Applicable for IMT-2020 Use </a:t>
            </a:r>
            <a:r>
              <a:rPr lang="en-US" sz="2000" b="0" dirty="0" smtClean="0"/>
              <a:t>Cases</a:t>
            </a:r>
            <a:endParaRPr lang="en-US" sz="2000" b="0" dirty="0"/>
          </a:p>
          <a:p>
            <a:pPr marL="457200" indent="-457200">
              <a:buFont typeface="+mj-lt"/>
              <a:buAutoNum type="arabicPeriod" startAt="12"/>
            </a:pPr>
            <a:endParaRPr lang="en-US" sz="2000" b="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12/18 of 11-16-0445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7431380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52" y="4419600"/>
            <a:ext cx="7772400" cy="1362075"/>
          </a:xfrm>
        </p:spPr>
        <p:txBody>
          <a:bodyPr/>
          <a:lstStyle/>
          <a:p>
            <a:r>
              <a:rPr lang="en-US" dirty="0" smtClean="0"/>
              <a:t>Appendix</a:t>
            </a:r>
            <a:br>
              <a:rPr lang="en-US" dirty="0" smtClean="0"/>
            </a:br>
            <a:r>
              <a:rPr lang="en-US" sz="2400" dirty="0" smtClean="0"/>
              <a:t>some diagrams from ec-16/0041r2</a:t>
            </a:r>
            <a:endParaRPr lang="en-US" sz="24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dirty="0" smtClean="0"/>
              <a:t>Slide </a:t>
            </a:r>
            <a:fld id="{3ABCC52B-A3F7-440B-BBF2-55191E6E7773}" type="slidenum">
              <a:rPr lang="en-GB" smtClean="0"/>
              <a:pPr/>
              <a:t>232</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13/18 of 11-16-0445 by Joseph Levy (InterDigital)</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63283548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84"/>
          <p:cNvSpPr/>
          <p:nvPr/>
        </p:nvSpPr>
        <p:spPr>
          <a:xfrm>
            <a:off x="1828800" y="1155159"/>
            <a:ext cx="5638800" cy="5281736"/>
          </a:xfrm>
          <a:prstGeom prst="roundRect">
            <a:avLst/>
          </a:prstGeom>
          <a:solidFill>
            <a:srgbClr val="4472C4">
              <a:lumMod val="40000"/>
              <a:lumOff val="60000"/>
            </a:srgbClr>
          </a:solidFill>
          <a:ln w="12700" cap="flat" cmpd="sng" algn="ctr">
            <a:solidFill>
              <a:srgbClr val="5B9BD5">
                <a:shade val="50000"/>
              </a:srgbClr>
            </a:solidFill>
            <a:prstDash val="solid"/>
            <a:miter lim="800000"/>
          </a:ln>
          <a:effectLst/>
        </p:spPr>
        <p:txBody>
          <a:bodyPr rtlCol="0" anchor="t"/>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IEEE-SA, </a:t>
            </a:r>
            <a:r>
              <a:rPr kumimoji="0" lang="en-US" sz="1800" b="0" i="0" u="none" strike="noStrike" kern="1200" cap="none" spc="0" normalizeH="0" baseline="0" noProof="0" dirty="0" smtClean="0">
                <a:ln>
                  <a:noFill/>
                </a:ln>
                <a:solidFill>
                  <a:sysClr val="window" lastClr="FFFFFF"/>
                </a:solidFill>
                <a:effectLst/>
                <a:uLnTx/>
                <a:uFillTx/>
                <a:latin typeface="Calibri"/>
                <a:ea typeface="+mn-ea"/>
                <a:cs typeface="+mn-cs"/>
              </a:rPr>
              <a:t>802 LMSC</a:t>
            </a:r>
          </a:p>
        </p:txBody>
      </p:sp>
      <p:sp>
        <p:nvSpPr>
          <p:cNvPr id="44" name="Rounded Rectangle 43"/>
          <p:cNvSpPr/>
          <p:nvPr/>
        </p:nvSpPr>
        <p:spPr bwMode="auto">
          <a:xfrm>
            <a:off x="1913519" y="1932874"/>
            <a:ext cx="5477881" cy="2105726"/>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Times New Roman" pitchFamily="16" charset="0"/>
                <a:ea typeface="MS Gothic" charset="-128"/>
              </a:rPr>
              <a:t>802.11</a:t>
            </a:r>
          </a:p>
        </p:txBody>
      </p:sp>
      <p:sp>
        <p:nvSpPr>
          <p:cNvPr id="2" name="Title 1"/>
          <p:cNvSpPr>
            <a:spLocks noGrp="1"/>
          </p:cNvSpPr>
          <p:nvPr>
            <p:ph type="title"/>
          </p:nvPr>
        </p:nvSpPr>
        <p:spPr>
          <a:xfrm>
            <a:off x="685800" y="685801"/>
            <a:ext cx="7770813" cy="394744"/>
          </a:xfrm>
        </p:spPr>
        <p:txBody>
          <a:bodyPr/>
          <a:lstStyle/>
          <a:p>
            <a:r>
              <a:rPr lang="en-US" dirty="0" smtClean="0"/>
              <a:t>802.11 as a 5G Technology</a:t>
            </a: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233</a:t>
            </a:fld>
            <a:endParaRPr lang="en-GB" dirty="0"/>
          </a:p>
        </p:txBody>
      </p:sp>
      <p:sp>
        <p:nvSpPr>
          <p:cNvPr id="5" name="Footer Placeholder 4"/>
          <p:cNvSpPr>
            <a:spLocks noGrp="1"/>
          </p:cNvSpPr>
          <p:nvPr>
            <p:ph type="ftr" idx="4294967295"/>
          </p:nvPr>
        </p:nvSpPr>
        <p:spPr>
          <a:xfrm>
            <a:off x="3910018" y="6475413"/>
            <a:ext cx="3184520" cy="180975"/>
          </a:xfrm>
          <a:prstGeom prst="rect">
            <a:avLst/>
          </a:prstGeom>
        </p:spPr>
        <p:txBody>
          <a:bodyPr/>
          <a:lstStyle/>
          <a:p>
            <a:r>
              <a:rPr lang="en-GB" smtClean="0"/>
              <a:t>Adrian Stephens, Intel Corporation</a:t>
            </a:r>
            <a:endParaRPr lang="en-GB" dirty="0"/>
          </a:p>
        </p:txBody>
      </p:sp>
      <p:sp>
        <p:nvSpPr>
          <p:cNvPr id="90" name="TextBox 9"/>
          <p:cNvSpPr txBox="1"/>
          <p:nvPr/>
        </p:nvSpPr>
        <p:spPr>
          <a:xfrm>
            <a:off x="2024016" y="2012752"/>
            <a:ext cx="2532536" cy="1785104"/>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600"/>
              </a:spcAft>
              <a:buClrTx/>
              <a:buSzTx/>
              <a:buFontTx/>
              <a:buNone/>
              <a:tabLst/>
              <a:defRPr/>
            </a:pPr>
            <a:r>
              <a:rPr lang="en-US" sz="1800" b="1" noProof="0" dirty="0" smtClean="0">
                <a:solidFill>
                  <a:sysClr val="windowText" lastClr="000000"/>
                </a:solidFill>
                <a:latin typeface="Calibri"/>
              </a:rPr>
              <a:t>802.11 RATs:</a:t>
            </a:r>
            <a:endPar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802.11ax, ac, n (&lt;6</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GHz)</a:t>
            </a:r>
            <a:endPar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802.11ay, aj, ad (&gt;6 GHz)</a:t>
            </a:r>
          </a:p>
          <a:p>
            <a:pPr lvl="0" algn="ctr" fontAlgn="auto">
              <a:spcBef>
                <a:spcPts val="0"/>
              </a:spcBef>
              <a:spcAft>
                <a:spcPts val="600"/>
              </a:spcAft>
              <a:buClrTx/>
              <a:buSzTx/>
              <a:defRPr/>
            </a:pPr>
            <a:r>
              <a:rPr lang="en-US" sz="1800" dirty="0" smtClean="0">
                <a:solidFill>
                  <a:sysClr val="windowText" lastClr="000000"/>
                </a:solidFill>
                <a:latin typeface="Calibri"/>
              </a:rPr>
              <a:t>802.11p</a:t>
            </a:r>
          </a:p>
          <a:p>
            <a:pPr algn="ctr" fontAlgn="auto">
              <a:spcBef>
                <a:spcPts val="0"/>
              </a:spcBef>
              <a:spcAft>
                <a:spcPts val="600"/>
              </a:spcAft>
              <a:buClrTx/>
              <a:buSzTx/>
              <a:defRPr/>
            </a:pPr>
            <a:r>
              <a:rPr lang="en-US" sz="1800" dirty="0">
                <a:solidFill>
                  <a:sysClr val="windowText" lastClr="000000"/>
                </a:solidFill>
                <a:latin typeface="Calibri"/>
              </a:rPr>
              <a:t>802.11ah (&lt;1 GHz</a:t>
            </a:r>
            <a:r>
              <a:rPr lang="en-US" sz="1800" dirty="0" smtClean="0">
                <a:solidFill>
                  <a:sysClr val="windowText" lastClr="000000"/>
                </a:solidFill>
                <a:latin typeface="Calibri"/>
              </a:rPr>
              <a:t>)</a:t>
            </a:r>
            <a:endParaRPr lang="en-US" sz="1800" dirty="0">
              <a:solidFill>
                <a:sysClr val="windowText" lastClr="000000"/>
              </a:solidFill>
              <a:latin typeface="Calibri"/>
            </a:endParaRPr>
          </a:p>
        </p:txBody>
      </p:sp>
      <p:sp>
        <p:nvSpPr>
          <p:cNvPr id="93" name="Oval 92"/>
          <p:cNvSpPr/>
          <p:nvPr/>
        </p:nvSpPr>
        <p:spPr>
          <a:xfrm>
            <a:off x="2100215" y="2402126"/>
            <a:ext cx="2380291" cy="308665"/>
          </a:xfrm>
          <a:prstGeom prst="ellipse">
            <a:avLst/>
          </a:prstGeom>
          <a:solidFill>
            <a:srgbClr val="9A369A">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4" name="Oval 93"/>
          <p:cNvSpPr/>
          <p:nvPr/>
        </p:nvSpPr>
        <p:spPr>
          <a:xfrm>
            <a:off x="2146423" y="2700507"/>
            <a:ext cx="2295361" cy="367505"/>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7" name="Oval 96"/>
          <p:cNvSpPr/>
          <p:nvPr/>
        </p:nvSpPr>
        <p:spPr>
          <a:xfrm>
            <a:off x="2161975" y="3423199"/>
            <a:ext cx="2145329" cy="365272"/>
          </a:xfrm>
          <a:prstGeom prst="ellipse">
            <a:avLst/>
          </a:prstGeom>
          <a:solidFill>
            <a:srgbClr val="FFC000">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69" name="Oval 168"/>
          <p:cNvSpPr/>
          <p:nvPr/>
        </p:nvSpPr>
        <p:spPr>
          <a:xfrm>
            <a:off x="2514600" y="3118390"/>
            <a:ext cx="1439099" cy="272901"/>
          </a:xfrm>
          <a:prstGeom prst="ellipse">
            <a:avLst/>
          </a:prstGeom>
          <a:solidFill>
            <a:srgbClr val="5B9BD5">
              <a:alpha val="39000"/>
            </a:srgbClr>
          </a:solidFill>
          <a:ln w="12700" cap="flat" cmpd="sng" algn="ctr">
            <a:solidFill>
              <a:srgbClr val="0070C0"/>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8" name="TextBox 9"/>
          <p:cNvSpPr txBox="1"/>
          <p:nvPr/>
        </p:nvSpPr>
        <p:spPr>
          <a:xfrm>
            <a:off x="5017679" y="2319263"/>
            <a:ext cx="2596402" cy="1000274"/>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600"/>
              </a:spcAft>
              <a:buClrTx/>
              <a:buSzTx/>
              <a:buFontTx/>
              <a:buNone/>
              <a:tabLst/>
              <a:defRPr/>
            </a:pPr>
            <a:r>
              <a:rPr lang="en-US" sz="1800" b="1" dirty="0" smtClean="0">
                <a:solidFill>
                  <a:sysClr val="windowText" lastClr="000000"/>
                </a:solidFill>
                <a:latin typeface="Calibri"/>
              </a:rPr>
              <a:t>Other </a:t>
            </a: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Features:</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802.11az, aq, ak, ai, ae, aa, z, v, u, s, r,</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k</a:t>
            </a:r>
            <a:endParaRPr kumimoji="0" lang="en-US" sz="1800" b="0" i="0" u="none" strike="noStrike" kern="1200" cap="none" spc="0" normalizeH="0" baseline="0" dirty="0" smtClean="0">
              <a:ln>
                <a:noFill/>
              </a:ln>
              <a:solidFill>
                <a:sysClr val="windowText" lastClr="000000"/>
              </a:solidFill>
              <a:effectLst/>
              <a:uLnTx/>
              <a:uFillTx/>
              <a:latin typeface="Calibri"/>
              <a:ea typeface="+mn-ea"/>
              <a:cs typeface="+mn-cs"/>
            </a:endParaRPr>
          </a:p>
        </p:txBody>
      </p:sp>
      <p:grpSp>
        <p:nvGrpSpPr>
          <p:cNvPr id="11" name="Group 10"/>
          <p:cNvGrpSpPr/>
          <p:nvPr/>
        </p:nvGrpSpPr>
        <p:grpSpPr>
          <a:xfrm>
            <a:off x="4349974" y="2119729"/>
            <a:ext cx="851822" cy="1842671"/>
            <a:chOff x="5797774" y="2069432"/>
            <a:chExt cx="851822" cy="4331368"/>
          </a:xfrm>
          <a:solidFill>
            <a:srgbClr val="FFFFFF">
              <a:alpha val="28000"/>
            </a:srgbClr>
          </a:solidFill>
        </p:grpSpPr>
        <p:sp>
          <p:nvSpPr>
            <p:cNvPr id="9" name="Right Brace 8"/>
            <p:cNvSpPr/>
            <p:nvPr/>
          </p:nvSpPr>
          <p:spPr bwMode="auto">
            <a:xfrm>
              <a:off x="5797774" y="2069432"/>
              <a:ext cx="450626" cy="4331368"/>
            </a:xfrm>
            <a:prstGeom prst="rightBrac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10" name="Left Brace 9"/>
            <p:cNvSpPr/>
            <p:nvPr/>
          </p:nvSpPr>
          <p:spPr bwMode="auto">
            <a:xfrm>
              <a:off x="6248399" y="2460267"/>
              <a:ext cx="401197" cy="2598088"/>
            </a:xfrm>
            <a:prstGeom prst="leftBrace">
              <a:avLst>
                <a:gd name="adj1" fmla="val 13771"/>
                <a:gd name="adj2" fmla="val 67417"/>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grpSp>
      <p:sp>
        <p:nvSpPr>
          <p:cNvPr id="18" name="Rounded Rectangle 17"/>
          <p:cNvSpPr/>
          <p:nvPr/>
        </p:nvSpPr>
        <p:spPr bwMode="auto">
          <a:xfrm>
            <a:off x="3913594" y="4127565"/>
            <a:ext cx="1608901" cy="1116287"/>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Times New Roman" pitchFamily="16" charset="0"/>
                <a:ea typeface="MS Gothic" charset="-128"/>
              </a:rPr>
              <a:t>802.1</a:t>
            </a:r>
          </a:p>
        </p:txBody>
      </p:sp>
      <p:sp>
        <p:nvSpPr>
          <p:cNvPr id="42" name="Rounded Rectangle 41"/>
          <p:cNvSpPr/>
          <p:nvPr/>
        </p:nvSpPr>
        <p:spPr bwMode="auto">
          <a:xfrm>
            <a:off x="5363817" y="5243852"/>
            <a:ext cx="1608901" cy="1116287"/>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Times New Roman" pitchFamily="16" charset="0"/>
                <a:ea typeface="MS Gothic" charset="-128"/>
              </a:rPr>
              <a:t>802.3</a:t>
            </a:r>
          </a:p>
        </p:txBody>
      </p:sp>
      <p:sp>
        <p:nvSpPr>
          <p:cNvPr id="43" name="Rounded Rectangle 42"/>
          <p:cNvSpPr/>
          <p:nvPr/>
        </p:nvSpPr>
        <p:spPr bwMode="auto">
          <a:xfrm>
            <a:off x="2146851" y="4685709"/>
            <a:ext cx="1608901" cy="1116287"/>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Times New Roman" pitchFamily="16" charset="0"/>
                <a:ea typeface="MS Gothic" charset="-128"/>
              </a:rPr>
              <a:t>802.15?</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14/18 of 11-16-0445 by Joseph Levy (InterDigital)</a:t>
            </a:r>
          </a:p>
        </p:txBody>
      </p:sp>
      <p:sp>
        <p:nvSpPr>
          <p:cNvPr id="2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66524389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394744"/>
          </a:xfrm>
        </p:spPr>
        <p:txBody>
          <a:bodyPr/>
          <a:lstStyle/>
          <a:p>
            <a:r>
              <a:rPr lang="en-US" dirty="0" smtClean="0"/>
              <a:t>802.11 Proposed as RITs</a:t>
            </a: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234</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85" name="Rounded Rectangle 84"/>
          <p:cNvSpPr/>
          <p:nvPr/>
        </p:nvSpPr>
        <p:spPr>
          <a:xfrm>
            <a:off x="3276600" y="1155159"/>
            <a:ext cx="5638800" cy="5245642"/>
          </a:xfrm>
          <a:prstGeom prst="roundRect">
            <a:avLst/>
          </a:prstGeom>
          <a:solidFill>
            <a:srgbClr val="4472C4">
              <a:lumMod val="40000"/>
              <a:lumOff val="60000"/>
            </a:srgbClr>
          </a:solidFill>
          <a:ln w="12700" cap="flat" cmpd="sng" algn="ctr">
            <a:solidFill>
              <a:srgbClr val="5B9BD5">
                <a:shade val="50000"/>
              </a:srgbClr>
            </a:solidFill>
            <a:prstDash val="solid"/>
            <a:miter lim="800000"/>
          </a:ln>
          <a:effectLst/>
        </p:spPr>
        <p:txBody>
          <a:bodyPr rtlCol="0" anchor="t"/>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IEEE-SA, </a:t>
            </a:r>
            <a:r>
              <a:rPr kumimoji="0" lang="en-US" sz="1800" b="0" i="0" u="none" strike="noStrike" kern="1200" cap="none" spc="0" normalizeH="0" baseline="0" noProof="0" dirty="0" smtClean="0">
                <a:ln>
                  <a:noFill/>
                </a:ln>
                <a:solidFill>
                  <a:sysClr val="window" lastClr="FFFFFF"/>
                </a:solidFill>
                <a:effectLst/>
                <a:uLnTx/>
                <a:uFillTx/>
                <a:latin typeface="Calibri"/>
                <a:ea typeface="+mn-ea"/>
                <a:cs typeface="+mn-cs"/>
              </a:rPr>
              <a:t>802 LMSC, </a:t>
            </a:r>
            <a:r>
              <a:rPr kumimoji="0" lang="en-US" sz="1400" b="0" i="0" u="none" strike="noStrike" kern="1200" cap="none" spc="0" normalizeH="0" baseline="0" noProof="0" dirty="0" smtClean="0">
                <a:ln>
                  <a:noFill/>
                </a:ln>
                <a:solidFill>
                  <a:sysClr val="window" lastClr="FFFFFF"/>
                </a:solidFill>
                <a:effectLst/>
                <a:uLnTx/>
                <a:uFillTx/>
                <a:latin typeface="Calibri"/>
                <a:ea typeface="+mn-ea"/>
                <a:cs typeface="+mn-cs"/>
              </a:rPr>
              <a:t>802.11 WLAN</a:t>
            </a: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86" name="Rounded Rectangle 85"/>
          <p:cNvSpPr/>
          <p:nvPr/>
        </p:nvSpPr>
        <p:spPr>
          <a:xfrm>
            <a:off x="152400" y="1155159"/>
            <a:ext cx="2427959" cy="5214864"/>
          </a:xfrm>
          <a:prstGeom prst="roundRect">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t"/>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 lastClr="FFFFFF"/>
                </a:solidFill>
                <a:effectLst/>
                <a:uLnTx/>
                <a:uFillTx/>
                <a:latin typeface="Calibri"/>
                <a:ea typeface="+mn-ea"/>
                <a:cs typeface="+mn-cs"/>
              </a:rPr>
              <a:t>ITU</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a:ea typeface="+mn-ea"/>
                <a:cs typeface="+mn-cs"/>
              </a:rPr>
              <a:t>ITU-R</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0" name="TextBox 9"/>
          <p:cNvSpPr txBox="1"/>
          <p:nvPr/>
        </p:nvSpPr>
        <p:spPr>
          <a:xfrm>
            <a:off x="3471816" y="1784152"/>
            <a:ext cx="2532536" cy="4585871"/>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Active PHY Groups:</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802.11ax (High Efficiency</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WLAN, </a:t>
            </a: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&lt;6 GHz)</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802.11ay (Next Generation</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a:t>
            </a:r>
            <a:r>
              <a:rPr lang="en-US" sz="1800" noProof="0" dirty="0">
                <a:solidFill>
                  <a:sysClr val="windowText" lastClr="000000"/>
                </a:solidFill>
                <a:latin typeface="Calibri"/>
              </a:rPr>
              <a:t>6</a:t>
            </a: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0 GHz)</a:t>
            </a:r>
          </a:p>
          <a:p>
            <a:pPr lvl="0" algn="ctr" fontAlgn="auto">
              <a:spcBef>
                <a:spcPts val="0"/>
              </a:spcBef>
              <a:spcAft>
                <a:spcPts val="600"/>
              </a:spcAft>
              <a:buClrTx/>
              <a:buSzTx/>
              <a:defRPr/>
            </a:pPr>
            <a:r>
              <a:rPr lang="en-US" sz="1800" dirty="0" smtClean="0">
                <a:solidFill>
                  <a:sysClr val="windowText" lastClr="000000"/>
                </a:solidFill>
                <a:latin typeface="Calibri"/>
              </a:rPr>
              <a:t>802.11aj </a:t>
            </a:r>
            <a:br>
              <a:rPr lang="en-US" sz="1800" dirty="0" smtClean="0">
                <a:solidFill>
                  <a:sysClr val="windowText" lastClr="000000"/>
                </a:solidFill>
                <a:latin typeface="Calibri"/>
              </a:rPr>
            </a:br>
            <a:r>
              <a:rPr lang="en-US" sz="1800" dirty="0" smtClean="0">
                <a:solidFill>
                  <a:sysClr val="windowText" lastClr="000000"/>
                </a:solidFill>
                <a:latin typeface="Calibri"/>
              </a:rPr>
              <a:t>(China mm-Wave)</a:t>
            </a:r>
          </a:p>
          <a:p>
            <a:pPr lvl="0" algn="ctr" fontAlgn="auto">
              <a:spcBef>
                <a:spcPts val="0"/>
              </a:spcBef>
              <a:spcAft>
                <a:spcPts val="600"/>
              </a:spcAft>
              <a:buClrTx/>
              <a:buSzTx/>
              <a:defRPr/>
            </a:pPr>
            <a:r>
              <a:rPr lang="en-US" sz="1800" dirty="0" smtClean="0">
                <a:solidFill>
                  <a:sysClr val="windowText" lastClr="000000"/>
                </a:solidFill>
                <a:latin typeface="Calibri"/>
              </a:rPr>
              <a:t>802.11ah </a:t>
            </a:r>
            <a:r>
              <a:rPr lang="en-US" sz="1800" dirty="0">
                <a:solidFill>
                  <a:sysClr val="windowText" lastClr="000000"/>
                </a:solidFill>
                <a:latin typeface="Calibri"/>
              </a:rPr>
              <a:t>(Extended Range, &lt;1 GHz</a:t>
            </a:r>
            <a:r>
              <a:rPr lang="en-US" sz="1800" dirty="0" smtClean="0">
                <a:solidFill>
                  <a:sysClr val="windowText" lastClr="000000"/>
                </a:solidFill>
                <a:latin typeface="Calibri"/>
              </a:rPr>
              <a:t>)</a:t>
            </a:r>
          </a:p>
          <a:p>
            <a:pPr lvl="0" fontAlgn="auto">
              <a:spcBef>
                <a:spcPts val="0"/>
              </a:spcBef>
              <a:spcAft>
                <a:spcPts val="600"/>
              </a:spcAft>
              <a:buClrTx/>
              <a:buSzTx/>
              <a:defRPr/>
            </a:pPr>
            <a:r>
              <a:rPr lang="en-US" sz="1800" b="1" dirty="0" smtClean="0">
                <a:solidFill>
                  <a:sysClr val="windowText" lastClr="000000"/>
                </a:solidFill>
                <a:latin typeface="Calibri"/>
              </a:rPr>
              <a:t>Inactive PHY Groups (not a complete list)</a:t>
            </a:r>
          </a:p>
          <a:p>
            <a:pPr lvl="0" algn="ctr" fontAlgn="auto">
              <a:spcBef>
                <a:spcPts val="0"/>
              </a:spcBef>
              <a:spcAft>
                <a:spcPts val="600"/>
              </a:spcAft>
              <a:buClrTx/>
              <a:buSzTx/>
              <a:defRPr/>
            </a:pPr>
            <a:r>
              <a:rPr lang="en-US" sz="1800" dirty="0" smtClean="0">
                <a:solidFill>
                  <a:sysClr val="windowText" lastClr="000000"/>
                </a:solidFill>
                <a:latin typeface="Calibri"/>
              </a:rPr>
              <a:t>802.11ac, 802.11n</a:t>
            </a:r>
          </a:p>
          <a:p>
            <a:pPr lvl="0" algn="ctr" fontAlgn="auto">
              <a:spcBef>
                <a:spcPts val="0"/>
              </a:spcBef>
              <a:spcAft>
                <a:spcPts val="600"/>
              </a:spcAft>
              <a:buClrTx/>
              <a:buSzTx/>
              <a:defRPr/>
            </a:pPr>
            <a:r>
              <a:rPr lang="en-US" sz="1800" dirty="0" smtClean="0">
                <a:solidFill>
                  <a:sysClr val="windowText" lastClr="000000"/>
                </a:solidFill>
                <a:latin typeface="Calibri"/>
              </a:rPr>
              <a:t>802.11ad</a:t>
            </a:r>
          </a:p>
          <a:p>
            <a:pPr lvl="0" algn="ctr" fontAlgn="auto">
              <a:spcBef>
                <a:spcPts val="0"/>
              </a:spcBef>
              <a:spcAft>
                <a:spcPts val="600"/>
              </a:spcAft>
              <a:buClrTx/>
              <a:buSzTx/>
              <a:defRPr/>
            </a:pPr>
            <a:r>
              <a:rPr lang="en-US" sz="1800" dirty="0" smtClean="0">
                <a:solidFill>
                  <a:sysClr val="windowText" lastClr="000000"/>
                </a:solidFill>
                <a:latin typeface="Calibri"/>
              </a:rPr>
              <a:t>802.11p</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1" name="TextBox 10"/>
          <p:cNvSpPr txBox="1"/>
          <p:nvPr/>
        </p:nvSpPr>
        <p:spPr>
          <a:xfrm>
            <a:off x="282931" y="2590800"/>
            <a:ext cx="2222132" cy="3231654"/>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IMT-2020 Use Cases:</a:t>
            </a:r>
          </a:p>
          <a:p>
            <a:pPr marL="0" marR="0" lvl="0" indent="0" defTabSz="6858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Enhanced Mobile BB:</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Wide-Area Coverage</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Hotspot &lt;6 GHz</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Hotspot &gt;6 GHz</a:t>
            </a:r>
          </a:p>
          <a:p>
            <a:pPr algn="ctr" fontAlgn="auto">
              <a:spcBef>
                <a:spcPts val="0"/>
              </a:spcBef>
              <a:spcAft>
                <a:spcPts val="1200"/>
              </a:spcAft>
              <a:buClrTx/>
              <a:buSzTx/>
            </a:pPr>
            <a:r>
              <a:rPr lang="en-US" sz="1800" b="1" dirty="0">
                <a:solidFill>
                  <a:sysClr val="windowText" lastClr="000000"/>
                </a:solidFill>
                <a:latin typeface="Calibri"/>
              </a:rPr>
              <a:t>Ultra-Reliable</a:t>
            </a:r>
            <a:r>
              <a:rPr lang="en-US" sz="1800" b="1" dirty="0" smtClean="0">
                <a:solidFill>
                  <a:sysClr val="windowText" lastClr="000000"/>
                </a:solidFill>
                <a:latin typeface="Calibri"/>
              </a:rPr>
              <a:t>/</a:t>
            </a:r>
            <a:br>
              <a:rPr lang="en-US" sz="1800" b="1" dirty="0" smtClean="0">
                <a:solidFill>
                  <a:sysClr val="windowText" lastClr="000000"/>
                </a:solidFill>
                <a:latin typeface="Calibri"/>
              </a:rPr>
            </a:br>
            <a:r>
              <a:rPr lang="en-US" sz="1800" b="1" dirty="0" smtClean="0">
                <a:solidFill>
                  <a:sysClr val="windowText" lastClr="000000"/>
                </a:solidFill>
                <a:latin typeface="Calibri"/>
              </a:rPr>
              <a:t>Low Latency</a:t>
            </a:r>
            <a:endParaRPr kumimoji="0" lang="en-US" sz="1800" b="1" i="0" u="none" strike="noStrike" kern="1200" cap="none" spc="0" normalizeH="0" baseline="0" noProof="0" dirty="0" smtClean="0">
              <a:ln>
                <a:noFill/>
              </a:ln>
              <a:solidFill>
                <a:sysClr val="windowText" lastClr="000000"/>
              </a:solidFill>
              <a:effectLst/>
              <a:uLnTx/>
              <a:uFillTx/>
              <a:latin typeface="Calibri"/>
            </a:endParaRPr>
          </a:p>
          <a:p>
            <a:pPr lvl="0" algn="ctr" fontAlgn="auto">
              <a:spcBef>
                <a:spcPts val="0"/>
              </a:spcBef>
              <a:spcAft>
                <a:spcPts val="1200"/>
              </a:spcAft>
              <a:buClrTx/>
              <a:buSzTx/>
            </a:pPr>
            <a:r>
              <a:rPr lang="en-GB" sz="1800" b="1" dirty="0" smtClean="0"/>
              <a:t>Massive MTC</a:t>
            </a:r>
            <a:endPar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92" name="Oval 91"/>
          <p:cNvSpPr/>
          <p:nvPr/>
        </p:nvSpPr>
        <p:spPr>
          <a:xfrm>
            <a:off x="586847" y="5465811"/>
            <a:ext cx="1537228" cy="354577"/>
          </a:xfrm>
          <a:prstGeom prst="ellipse">
            <a:avLst/>
          </a:prstGeom>
          <a:solidFill>
            <a:srgbClr val="FFC000">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3" name="Oval 92"/>
          <p:cNvSpPr/>
          <p:nvPr/>
        </p:nvSpPr>
        <p:spPr>
          <a:xfrm>
            <a:off x="3429000" y="2069432"/>
            <a:ext cx="2618320" cy="712657"/>
          </a:xfrm>
          <a:prstGeom prst="ellipse">
            <a:avLst/>
          </a:prstGeom>
          <a:solidFill>
            <a:srgbClr val="9A369A">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4" name="Oval 93"/>
          <p:cNvSpPr/>
          <p:nvPr/>
        </p:nvSpPr>
        <p:spPr>
          <a:xfrm>
            <a:off x="3501515" y="2832376"/>
            <a:ext cx="2500559" cy="596624"/>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6" name="Oval 95"/>
          <p:cNvSpPr/>
          <p:nvPr/>
        </p:nvSpPr>
        <p:spPr>
          <a:xfrm>
            <a:off x="533400" y="3913956"/>
            <a:ext cx="1644122" cy="319022"/>
          </a:xfrm>
          <a:prstGeom prst="ellipse">
            <a:avLst/>
          </a:prstGeom>
          <a:solidFill>
            <a:srgbClr val="7030A0">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7" name="Oval 96"/>
          <p:cNvSpPr/>
          <p:nvPr/>
        </p:nvSpPr>
        <p:spPr>
          <a:xfrm>
            <a:off x="3583738" y="4010465"/>
            <a:ext cx="2359862" cy="588275"/>
          </a:xfrm>
          <a:prstGeom prst="ellipse">
            <a:avLst/>
          </a:prstGeom>
          <a:solidFill>
            <a:srgbClr val="FFC000">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0" name="Oval 99"/>
          <p:cNvSpPr/>
          <p:nvPr/>
        </p:nvSpPr>
        <p:spPr>
          <a:xfrm>
            <a:off x="570248" y="4332845"/>
            <a:ext cx="1639552" cy="309065"/>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6" name="Oval 105"/>
          <p:cNvSpPr/>
          <p:nvPr/>
        </p:nvSpPr>
        <p:spPr>
          <a:xfrm>
            <a:off x="429935" y="4727033"/>
            <a:ext cx="1931163" cy="606419"/>
          </a:xfrm>
          <a:prstGeom prst="ellipse">
            <a:avLst/>
          </a:prstGeom>
          <a:solidFill>
            <a:srgbClr val="5B9BD5">
              <a:alpha val="39000"/>
            </a:srgbClr>
          </a:solidFill>
          <a:ln w="12700" cap="flat" cmpd="sng" algn="ctr">
            <a:solidFill>
              <a:srgbClr val="0070C0"/>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14" name="Elbow Connector 113"/>
          <p:cNvCxnSpPr>
            <a:stCxn id="94" idx="2"/>
            <a:endCxn id="100" idx="6"/>
          </p:cNvCxnSpPr>
          <p:nvPr/>
        </p:nvCxnSpPr>
        <p:spPr>
          <a:xfrm rot="10800000" flipV="1">
            <a:off x="2209801" y="3130688"/>
            <a:ext cx="1291715" cy="1356690"/>
          </a:xfrm>
          <a:prstGeom prst="bentConnector3">
            <a:avLst>
              <a:gd name="adj1" fmla="val 50000"/>
            </a:avLst>
          </a:prstGeom>
          <a:noFill/>
          <a:ln w="19050" cap="flat" cmpd="sng" algn="ctr">
            <a:solidFill>
              <a:srgbClr val="ED7D31"/>
            </a:solidFill>
            <a:prstDash val="solid"/>
            <a:miter lim="800000"/>
            <a:tailEnd type="triangle"/>
          </a:ln>
          <a:effectLst/>
        </p:spPr>
      </p:cxnSp>
      <p:cxnSp>
        <p:nvCxnSpPr>
          <p:cNvPr id="115" name="Elbow Connector 114"/>
          <p:cNvCxnSpPr>
            <a:stCxn id="93" idx="2"/>
            <a:endCxn id="96" idx="6"/>
          </p:cNvCxnSpPr>
          <p:nvPr/>
        </p:nvCxnSpPr>
        <p:spPr>
          <a:xfrm rot="10800000" flipV="1">
            <a:off x="2177522" y="2425761"/>
            <a:ext cx="1251478" cy="1647706"/>
          </a:xfrm>
          <a:prstGeom prst="bentConnector3">
            <a:avLst>
              <a:gd name="adj1" fmla="val 56730"/>
            </a:avLst>
          </a:prstGeom>
          <a:noFill/>
          <a:ln w="19050" cap="flat" cmpd="sng" algn="ctr">
            <a:solidFill>
              <a:srgbClr val="7030A0"/>
            </a:solidFill>
            <a:prstDash val="solid"/>
            <a:miter lim="800000"/>
            <a:tailEnd type="triangle"/>
          </a:ln>
          <a:effectLst/>
        </p:spPr>
      </p:cxnSp>
      <p:cxnSp>
        <p:nvCxnSpPr>
          <p:cNvPr id="118" name="Elbow Connector 117"/>
          <p:cNvCxnSpPr>
            <a:stCxn id="97" idx="2"/>
            <a:endCxn id="92" idx="6"/>
          </p:cNvCxnSpPr>
          <p:nvPr/>
        </p:nvCxnSpPr>
        <p:spPr>
          <a:xfrm rot="10800000" flipV="1">
            <a:off x="2124076" y="4304602"/>
            <a:ext cx="1459663" cy="1338497"/>
          </a:xfrm>
          <a:prstGeom prst="bentConnector3">
            <a:avLst>
              <a:gd name="adj1" fmla="val 29989"/>
            </a:avLst>
          </a:prstGeom>
          <a:noFill/>
          <a:ln w="19050" cap="flat" cmpd="sng" algn="ctr">
            <a:solidFill>
              <a:srgbClr val="FFC000"/>
            </a:solidFill>
            <a:prstDash val="solid"/>
            <a:miter lim="800000"/>
            <a:tailEnd type="triangle"/>
          </a:ln>
          <a:effectLst/>
        </p:spPr>
      </p:cxnSp>
      <p:sp>
        <p:nvSpPr>
          <p:cNvPr id="144" name="Oval 143"/>
          <p:cNvSpPr/>
          <p:nvPr/>
        </p:nvSpPr>
        <p:spPr>
          <a:xfrm>
            <a:off x="3573101" y="3446619"/>
            <a:ext cx="2344381" cy="542385"/>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45" name="Elbow Connector 144"/>
          <p:cNvCxnSpPr>
            <a:stCxn id="144" idx="2"/>
            <a:endCxn id="100" idx="6"/>
          </p:cNvCxnSpPr>
          <p:nvPr/>
        </p:nvCxnSpPr>
        <p:spPr>
          <a:xfrm rot="10800000" flipV="1">
            <a:off x="2209801" y="3717812"/>
            <a:ext cx="1363301" cy="769566"/>
          </a:xfrm>
          <a:prstGeom prst="bentConnector3">
            <a:avLst>
              <a:gd name="adj1" fmla="val 51765"/>
            </a:avLst>
          </a:prstGeom>
          <a:noFill/>
          <a:ln w="19050" cap="flat" cmpd="sng" algn="ctr">
            <a:solidFill>
              <a:srgbClr val="ED7D31"/>
            </a:solidFill>
            <a:prstDash val="solid"/>
            <a:miter lim="800000"/>
            <a:tailEnd type="triangle"/>
          </a:ln>
          <a:effectLst/>
        </p:spPr>
      </p:cxnSp>
      <p:cxnSp>
        <p:nvCxnSpPr>
          <p:cNvPr id="151" name="Elbow Connector 150"/>
          <p:cNvCxnSpPr>
            <a:stCxn id="156" idx="2"/>
            <a:endCxn id="100" idx="6"/>
          </p:cNvCxnSpPr>
          <p:nvPr/>
        </p:nvCxnSpPr>
        <p:spPr>
          <a:xfrm rot="10800000">
            <a:off x="2209800" y="4487379"/>
            <a:ext cx="1661106" cy="1319811"/>
          </a:xfrm>
          <a:prstGeom prst="bentConnector3">
            <a:avLst>
              <a:gd name="adj1" fmla="val 60140"/>
            </a:avLst>
          </a:prstGeom>
          <a:noFill/>
          <a:ln w="19050" cap="flat" cmpd="sng" algn="ctr">
            <a:solidFill>
              <a:srgbClr val="ED7D31"/>
            </a:solidFill>
            <a:prstDash val="solid"/>
            <a:miter lim="800000"/>
            <a:tailEnd type="triangle"/>
          </a:ln>
          <a:effectLst/>
        </p:spPr>
      </p:cxnSp>
      <p:sp>
        <p:nvSpPr>
          <p:cNvPr id="156" name="Oval 155"/>
          <p:cNvSpPr/>
          <p:nvPr/>
        </p:nvSpPr>
        <p:spPr>
          <a:xfrm>
            <a:off x="3870906" y="5638800"/>
            <a:ext cx="1741310" cy="336778"/>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8" name="Oval 157"/>
          <p:cNvSpPr/>
          <p:nvPr/>
        </p:nvSpPr>
        <p:spPr>
          <a:xfrm>
            <a:off x="3668020" y="5311302"/>
            <a:ext cx="2038281" cy="304859"/>
          </a:xfrm>
          <a:prstGeom prst="ellipse">
            <a:avLst/>
          </a:prstGeom>
          <a:solidFill>
            <a:srgbClr val="9A369A">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64" name="Elbow Connector 163"/>
          <p:cNvCxnSpPr>
            <a:stCxn id="158" idx="2"/>
            <a:endCxn id="96" idx="6"/>
          </p:cNvCxnSpPr>
          <p:nvPr/>
        </p:nvCxnSpPr>
        <p:spPr>
          <a:xfrm rot="10800000">
            <a:off x="2177522" y="4073468"/>
            <a:ext cx="1490498" cy="1390265"/>
          </a:xfrm>
          <a:prstGeom prst="bentConnector3">
            <a:avLst>
              <a:gd name="adj1" fmla="val 63633"/>
            </a:avLst>
          </a:prstGeom>
          <a:noFill/>
          <a:ln w="19050" cap="flat" cmpd="sng" algn="ctr">
            <a:solidFill>
              <a:srgbClr val="7030A0"/>
            </a:solidFill>
            <a:prstDash val="solid"/>
            <a:miter lim="800000"/>
            <a:tailEnd type="triangle"/>
          </a:ln>
          <a:effectLst/>
        </p:spPr>
      </p:cxnSp>
      <p:sp>
        <p:nvSpPr>
          <p:cNvPr id="169" name="Oval 168"/>
          <p:cNvSpPr/>
          <p:nvPr/>
        </p:nvSpPr>
        <p:spPr>
          <a:xfrm>
            <a:off x="3897490" y="6019800"/>
            <a:ext cx="1741310" cy="300191"/>
          </a:xfrm>
          <a:prstGeom prst="ellipse">
            <a:avLst/>
          </a:prstGeom>
          <a:solidFill>
            <a:srgbClr val="5B9BD5">
              <a:alpha val="39000"/>
            </a:srgbClr>
          </a:solidFill>
          <a:ln w="12700" cap="flat" cmpd="sng" algn="ctr">
            <a:solidFill>
              <a:srgbClr val="0070C0"/>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71" name="Elbow Connector 170"/>
          <p:cNvCxnSpPr>
            <a:stCxn id="169" idx="2"/>
            <a:endCxn id="106" idx="6"/>
          </p:cNvCxnSpPr>
          <p:nvPr/>
        </p:nvCxnSpPr>
        <p:spPr>
          <a:xfrm rot="10800000">
            <a:off x="2361098" y="5030244"/>
            <a:ext cx="1536392" cy="1139653"/>
          </a:xfrm>
          <a:prstGeom prst="bentConnector3">
            <a:avLst>
              <a:gd name="adj1" fmla="val 57440"/>
            </a:avLst>
          </a:prstGeom>
          <a:noFill/>
          <a:ln w="19050" cap="flat" cmpd="sng" algn="ctr">
            <a:solidFill>
              <a:srgbClr val="0070C0"/>
            </a:solidFill>
            <a:prstDash val="solid"/>
            <a:miter lim="800000"/>
            <a:tailEnd type="triangle"/>
          </a:ln>
          <a:effectLst/>
        </p:spPr>
      </p:cxnSp>
      <p:sp>
        <p:nvSpPr>
          <p:cNvPr id="28" name="TextBox 9"/>
          <p:cNvSpPr txBox="1"/>
          <p:nvPr/>
        </p:nvSpPr>
        <p:spPr>
          <a:xfrm>
            <a:off x="6395198" y="1891129"/>
            <a:ext cx="2596402" cy="4585871"/>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Active Feature Groups:</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802.11az (Next Generation Positioning)</a:t>
            </a:r>
          </a:p>
          <a:p>
            <a:pPr marL="0" marR="0" lvl="0" indent="0" algn="ctr" defTabSz="685800" rtl="0" eaLnBrk="1" fontAlgn="auto" latinLnBrk="0" hangingPunct="1">
              <a:lnSpc>
                <a:spcPct val="100000"/>
              </a:lnSpc>
              <a:spcBef>
                <a:spcPts val="0"/>
              </a:spcBef>
              <a:spcAft>
                <a:spcPts val="600"/>
              </a:spcAft>
              <a:buClrTx/>
              <a:buSzTx/>
              <a:buFontTx/>
              <a:buNone/>
              <a:tabLst/>
              <a:defRPr/>
            </a:pPr>
            <a:r>
              <a:rPr lang="en-US" sz="1800" dirty="0" smtClean="0">
                <a:solidFill>
                  <a:sysClr val="windowText" lastClr="000000"/>
                </a:solidFill>
                <a:latin typeface="Calibri"/>
              </a:rPr>
              <a:t>802.11aq (Pre-Association Discovery)</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802.11ak</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(General Link)</a:t>
            </a:r>
          </a:p>
          <a:p>
            <a:pPr marL="0" marR="0" lvl="0" indent="0" algn="ctr" defTabSz="685800" rtl="0" eaLnBrk="1" fontAlgn="auto" latinLnBrk="0" hangingPunct="1">
              <a:lnSpc>
                <a:spcPct val="100000"/>
              </a:lnSpc>
              <a:spcBef>
                <a:spcPts val="0"/>
              </a:spcBef>
              <a:spcAft>
                <a:spcPts val="600"/>
              </a:spcAft>
              <a:buClrTx/>
              <a:buSzTx/>
              <a:buFontTx/>
              <a:buNone/>
              <a:tabLst/>
              <a:defRPr/>
            </a:pPr>
            <a:r>
              <a:rPr lang="en-US" sz="1800" dirty="0" smtClean="0">
                <a:solidFill>
                  <a:sysClr val="windowText" lastClr="000000"/>
                </a:solidFill>
                <a:latin typeface="Calibri"/>
              </a:rPr>
              <a:t>802.11ai (Fast Initial Link Setup)</a:t>
            </a:r>
          </a:p>
          <a:p>
            <a:pPr lvl="0" fontAlgn="auto">
              <a:spcBef>
                <a:spcPts val="0"/>
              </a:spcBef>
              <a:spcAft>
                <a:spcPts val="600"/>
              </a:spcAft>
              <a:buClrTx/>
              <a:buSzTx/>
              <a:defRPr/>
            </a:pPr>
            <a:r>
              <a:rPr lang="en-US" sz="1800" b="1" dirty="0" smtClean="0">
                <a:solidFill>
                  <a:sysClr val="windowText" lastClr="000000"/>
                </a:solidFill>
                <a:latin typeface="Calibri"/>
              </a:rPr>
              <a:t>Inactive Feature Groups (not a complete list)</a:t>
            </a:r>
          </a:p>
          <a:p>
            <a:pPr lvl="0" algn="ctr" fontAlgn="auto">
              <a:spcBef>
                <a:spcPts val="0"/>
              </a:spcBef>
              <a:spcAft>
                <a:spcPts val="600"/>
              </a:spcAft>
              <a:buClrTx/>
              <a:buSzTx/>
              <a:defRPr/>
            </a:pPr>
            <a:r>
              <a:rPr lang="en-US" sz="1800" dirty="0" smtClean="0">
                <a:solidFill>
                  <a:sysClr val="windowText" lastClr="000000"/>
                </a:solidFill>
                <a:latin typeface="Calibri"/>
              </a:rPr>
              <a:t>802.11k, </a:t>
            </a: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802.11r, </a:t>
            </a:r>
            <a:r>
              <a:rPr lang="en-US" sz="1800" noProof="0" dirty="0" smtClean="0">
                <a:solidFill>
                  <a:sysClr val="windowText" lastClr="000000"/>
                </a:solidFill>
                <a:latin typeface="Calibri"/>
              </a:rPr>
              <a:t>802.11s</a:t>
            </a:r>
            <a:br>
              <a:rPr lang="en-US" sz="1800" noProof="0" dirty="0" smtClean="0">
                <a:solidFill>
                  <a:sysClr val="windowText" lastClr="000000"/>
                </a:solidFill>
                <a:latin typeface="Calibri"/>
              </a:rPr>
            </a:br>
            <a:r>
              <a:rPr kumimoji="0" lang="en-US" sz="1800" b="0" i="0" u="none" strike="noStrike" kern="1200" cap="none" spc="0" normalizeH="0" baseline="0" dirty="0" smtClean="0">
                <a:ln>
                  <a:noFill/>
                </a:ln>
                <a:solidFill>
                  <a:sysClr val="windowText" lastClr="000000"/>
                </a:solidFill>
                <a:effectLst/>
                <a:uLnTx/>
                <a:uFillTx/>
                <a:latin typeface="Calibri"/>
                <a:ea typeface="+mn-ea"/>
                <a:cs typeface="+mn-cs"/>
              </a:rPr>
              <a:t>802.11u, </a:t>
            </a:r>
            <a:r>
              <a:rPr lang="en-US" sz="1800" noProof="0" dirty="0" smtClean="0">
                <a:solidFill>
                  <a:sysClr val="windowText" lastClr="000000"/>
                </a:solidFill>
                <a:latin typeface="Calibri"/>
              </a:rPr>
              <a:t>802.11v, 802.11w, </a:t>
            </a:r>
            <a:r>
              <a:rPr kumimoji="0" lang="en-US" sz="1800" b="0" i="0" u="none" strike="noStrike" kern="1200" cap="none" spc="0" normalizeH="0" baseline="0" dirty="0" smtClean="0">
                <a:ln>
                  <a:noFill/>
                </a:ln>
                <a:solidFill>
                  <a:sysClr val="windowText" lastClr="000000"/>
                </a:solidFill>
                <a:effectLst/>
                <a:uLnTx/>
                <a:uFillTx/>
                <a:latin typeface="Calibri"/>
                <a:ea typeface="+mn-ea"/>
                <a:cs typeface="+mn-cs"/>
              </a:rPr>
              <a:t>802.11z, </a:t>
            </a:r>
            <a:r>
              <a:rPr lang="en-US" sz="1800" noProof="0" dirty="0" smtClean="0">
                <a:solidFill>
                  <a:sysClr val="windowText" lastClr="000000"/>
                </a:solidFill>
                <a:latin typeface="Calibri"/>
              </a:rPr>
              <a:t>802.11aa, </a:t>
            </a:r>
            <a:r>
              <a:rPr kumimoji="0" lang="en-US" sz="1800" b="0" i="0" u="none" strike="noStrike" kern="1200" cap="none" spc="0" normalizeH="0" baseline="0" dirty="0" smtClean="0">
                <a:ln>
                  <a:noFill/>
                </a:ln>
                <a:solidFill>
                  <a:sysClr val="windowText" lastClr="000000"/>
                </a:solidFill>
                <a:effectLst/>
                <a:uLnTx/>
                <a:uFillTx/>
                <a:latin typeface="Calibri"/>
                <a:ea typeface="+mn-ea"/>
                <a:cs typeface="+mn-cs"/>
              </a:rPr>
              <a:t>802.11ae</a:t>
            </a:r>
          </a:p>
        </p:txBody>
      </p:sp>
      <p:grpSp>
        <p:nvGrpSpPr>
          <p:cNvPr id="11" name="Group 10"/>
          <p:cNvGrpSpPr/>
          <p:nvPr/>
        </p:nvGrpSpPr>
        <p:grpSpPr>
          <a:xfrm>
            <a:off x="5797774" y="1891129"/>
            <a:ext cx="851822" cy="4509671"/>
            <a:chOff x="5797774" y="2069432"/>
            <a:chExt cx="851822" cy="4331368"/>
          </a:xfrm>
          <a:solidFill>
            <a:srgbClr val="FFFFFF">
              <a:alpha val="28000"/>
            </a:srgbClr>
          </a:solidFill>
        </p:grpSpPr>
        <p:sp>
          <p:nvSpPr>
            <p:cNvPr id="9" name="Right Brace 8"/>
            <p:cNvSpPr/>
            <p:nvPr/>
          </p:nvSpPr>
          <p:spPr bwMode="auto">
            <a:xfrm>
              <a:off x="5797774" y="2069432"/>
              <a:ext cx="450626" cy="4331368"/>
            </a:xfrm>
            <a:prstGeom prst="rightBrac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10" name="Left Brace 9"/>
            <p:cNvSpPr/>
            <p:nvPr/>
          </p:nvSpPr>
          <p:spPr bwMode="auto">
            <a:xfrm>
              <a:off x="6248399" y="2069432"/>
              <a:ext cx="401197" cy="4331368"/>
            </a:xfrm>
            <a:prstGeom prst="leftBrace">
              <a:avLst>
                <a:gd name="adj1" fmla="val 13771"/>
                <a:gd name="adj2" fmla="val 50000"/>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gr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15/18 of 11-16-0445 by Joseph Levy (InterDigital)</a:t>
            </a:r>
          </a:p>
        </p:txBody>
      </p:sp>
      <p:sp>
        <p:nvSpPr>
          <p:cNvPr id="33"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25859706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84"/>
          <p:cNvSpPr/>
          <p:nvPr/>
        </p:nvSpPr>
        <p:spPr>
          <a:xfrm>
            <a:off x="3276600" y="1155159"/>
            <a:ext cx="5638800" cy="5281736"/>
          </a:xfrm>
          <a:prstGeom prst="roundRect">
            <a:avLst/>
          </a:prstGeom>
          <a:solidFill>
            <a:srgbClr val="4472C4">
              <a:lumMod val="40000"/>
              <a:lumOff val="60000"/>
            </a:srgbClr>
          </a:solidFill>
          <a:ln w="12700" cap="flat" cmpd="sng" algn="ctr">
            <a:solidFill>
              <a:srgbClr val="5B9BD5">
                <a:shade val="50000"/>
              </a:srgbClr>
            </a:solidFill>
            <a:prstDash val="solid"/>
            <a:miter lim="800000"/>
          </a:ln>
          <a:effectLst/>
        </p:spPr>
        <p:txBody>
          <a:bodyPr rtlCol="0" anchor="t"/>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IEEE-SA, </a:t>
            </a:r>
            <a:r>
              <a:rPr kumimoji="0" lang="en-US" sz="1800" b="0" i="0" u="none" strike="noStrike" kern="1200" cap="none" spc="0" normalizeH="0" baseline="0" noProof="0" dirty="0" smtClean="0">
                <a:ln>
                  <a:noFill/>
                </a:ln>
                <a:solidFill>
                  <a:sysClr val="window" lastClr="FFFFFF"/>
                </a:solidFill>
                <a:effectLst/>
                <a:uLnTx/>
                <a:uFillTx/>
                <a:latin typeface="Calibri"/>
                <a:ea typeface="+mn-ea"/>
                <a:cs typeface="+mn-cs"/>
              </a:rPr>
              <a:t>802 LMSC</a:t>
            </a:r>
          </a:p>
        </p:txBody>
      </p:sp>
      <p:sp>
        <p:nvSpPr>
          <p:cNvPr id="44" name="Rounded Rectangle 43"/>
          <p:cNvSpPr/>
          <p:nvPr/>
        </p:nvSpPr>
        <p:spPr bwMode="auto">
          <a:xfrm>
            <a:off x="3361319" y="1932874"/>
            <a:ext cx="5477881" cy="2105726"/>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Times New Roman" pitchFamily="16" charset="0"/>
                <a:ea typeface="MS Gothic" charset="-128"/>
              </a:rPr>
              <a:t>802.11</a:t>
            </a:r>
          </a:p>
        </p:txBody>
      </p:sp>
      <p:sp>
        <p:nvSpPr>
          <p:cNvPr id="2" name="Title 1"/>
          <p:cNvSpPr>
            <a:spLocks noGrp="1"/>
          </p:cNvSpPr>
          <p:nvPr>
            <p:ph type="title"/>
          </p:nvPr>
        </p:nvSpPr>
        <p:spPr>
          <a:xfrm>
            <a:off x="685800" y="685801"/>
            <a:ext cx="7770813" cy="394744"/>
          </a:xfrm>
        </p:spPr>
        <p:txBody>
          <a:bodyPr/>
          <a:lstStyle/>
          <a:p>
            <a:r>
              <a:rPr lang="en-US" dirty="0" smtClean="0"/>
              <a:t>802.11 as SRIT in 802 RAN Proposal</a:t>
            </a: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235</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86" name="Rounded Rectangle 85"/>
          <p:cNvSpPr/>
          <p:nvPr/>
        </p:nvSpPr>
        <p:spPr>
          <a:xfrm>
            <a:off x="152400" y="1155159"/>
            <a:ext cx="2427959" cy="5214864"/>
          </a:xfrm>
          <a:prstGeom prst="roundRect">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t"/>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 lastClr="FFFFFF"/>
                </a:solidFill>
                <a:effectLst/>
                <a:uLnTx/>
                <a:uFillTx/>
                <a:latin typeface="Calibri"/>
                <a:ea typeface="+mn-ea"/>
                <a:cs typeface="+mn-cs"/>
              </a:rPr>
              <a:t>ITU</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a:ea typeface="+mn-ea"/>
                <a:cs typeface="+mn-cs"/>
              </a:rPr>
              <a:t>ITU-R</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0" name="TextBox 9"/>
          <p:cNvSpPr txBox="1"/>
          <p:nvPr/>
        </p:nvSpPr>
        <p:spPr>
          <a:xfrm>
            <a:off x="3471816" y="2012752"/>
            <a:ext cx="2532536" cy="1785104"/>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600"/>
              </a:spcAft>
              <a:buClrTx/>
              <a:buSzTx/>
              <a:buFontTx/>
              <a:buNone/>
              <a:tabLst/>
              <a:defRPr/>
            </a:pPr>
            <a:r>
              <a:rPr lang="en-US" sz="1800" b="1" noProof="0" dirty="0" smtClean="0">
                <a:solidFill>
                  <a:sysClr val="windowText" lastClr="000000"/>
                </a:solidFill>
                <a:latin typeface="Calibri"/>
              </a:rPr>
              <a:t>RITs:</a:t>
            </a:r>
            <a:endPar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802.11ax, ac, n (&lt;6</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GHz)</a:t>
            </a:r>
            <a:endPar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802.11ay, aj, ad (&gt;6 GHz)</a:t>
            </a:r>
          </a:p>
          <a:p>
            <a:pPr lvl="0" algn="ctr" fontAlgn="auto">
              <a:spcBef>
                <a:spcPts val="0"/>
              </a:spcBef>
              <a:spcAft>
                <a:spcPts val="600"/>
              </a:spcAft>
              <a:buClrTx/>
              <a:buSzTx/>
              <a:defRPr/>
            </a:pPr>
            <a:r>
              <a:rPr lang="en-US" sz="1800" dirty="0" smtClean="0">
                <a:solidFill>
                  <a:sysClr val="windowText" lastClr="000000"/>
                </a:solidFill>
                <a:latin typeface="Calibri"/>
              </a:rPr>
              <a:t>802.11p</a:t>
            </a:r>
          </a:p>
          <a:p>
            <a:pPr algn="ctr" fontAlgn="auto">
              <a:spcBef>
                <a:spcPts val="0"/>
              </a:spcBef>
              <a:spcAft>
                <a:spcPts val="600"/>
              </a:spcAft>
              <a:buClrTx/>
              <a:buSzTx/>
              <a:defRPr/>
            </a:pPr>
            <a:r>
              <a:rPr lang="en-US" sz="1800" dirty="0">
                <a:solidFill>
                  <a:sysClr val="windowText" lastClr="000000"/>
                </a:solidFill>
                <a:latin typeface="Calibri"/>
              </a:rPr>
              <a:t>802.11ah (&lt;1 GHz</a:t>
            </a:r>
            <a:r>
              <a:rPr lang="en-US" sz="1800" dirty="0" smtClean="0">
                <a:solidFill>
                  <a:sysClr val="windowText" lastClr="000000"/>
                </a:solidFill>
                <a:latin typeface="Calibri"/>
              </a:rPr>
              <a:t>)</a:t>
            </a:r>
            <a:endParaRPr lang="en-US" sz="1800" dirty="0">
              <a:solidFill>
                <a:sysClr val="windowText" lastClr="000000"/>
              </a:solidFill>
              <a:latin typeface="Calibri"/>
            </a:endParaRPr>
          </a:p>
        </p:txBody>
      </p:sp>
      <p:sp>
        <p:nvSpPr>
          <p:cNvPr id="91" name="TextBox 10"/>
          <p:cNvSpPr txBox="1"/>
          <p:nvPr/>
        </p:nvSpPr>
        <p:spPr>
          <a:xfrm>
            <a:off x="282931" y="2590800"/>
            <a:ext cx="2222132" cy="3231654"/>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IMT-2020 Use Cases:</a:t>
            </a:r>
          </a:p>
          <a:p>
            <a:pPr marL="0" marR="0" lvl="0" indent="0" defTabSz="6858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Enhanced Mobile BB:</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Wide-Area Coverage</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Hotspot &lt;6 GHz</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Hotspot &gt;6 GHz</a:t>
            </a:r>
          </a:p>
          <a:p>
            <a:pPr algn="ctr" fontAlgn="auto">
              <a:spcBef>
                <a:spcPts val="0"/>
              </a:spcBef>
              <a:spcAft>
                <a:spcPts val="1200"/>
              </a:spcAft>
              <a:buClrTx/>
              <a:buSzTx/>
            </a:pPr>
            <a:r>
              <a:rPr lang="en-US" sz="1800" b="1" dirty="0">
                <a:solidFill>
                  <a:sysClr val="windowText" lastClr="000000"/>
                </a:solidFill>
                <a:latin typeface="Calibri"/>
              </a:rPr>
              <a:t>Ultra-Reliable</a:t>
            </a:r>
            <a:r>
              <a:rPr lang="en-US" sz="1800" b="1" dirty="0" smtClean="0">
                <a:solidFill>
                  <a:sysClr val="windowText" lastClr="000000"/>
                </a:solidFill>
                <a:latin typeface="Calibri"/>
              </a:rPr>
              <a:t>/</a:t>
            </a:r>
            <a:br>
              <a:rPr lang="en-US" sz="1800" b="1" dirty="0" smtClean="0">
                <a:solidFill>
                  <a:sysClr val="windowText" lastClr="000000"/>
                </a:solidFill>
                <a:latin typeface="Calibri"/>
              </a:rPr>
            </a:br>
            <a:r>
              <a:rPr lang="en-US" sz="1800" b="1" dirty="0" smtClean="0">
                <a:solidFill>
                  <a:sysClr val="windowText" lastClr="000000"/>
                </a:solidFill>
                <a:latin typeface="Calibri"/>
              </a:rPr>
              <a:t>Low Latency</a:t>
            </a:r>
            <a:endParaRPr kumimoji="0" lang="en-US" sz="1800" b="1" i="0" u="none" strike="noStrike" kern="1200" cap="none" spc="0" normalizeH="0" baseline="0" noProof="0" dirty="0" smtClean="0">
              <a:ln>
                <a:noFill/>
              </a:ln>
              <a:solidFill>
                <a:sysClr val="windowText" lastClr="000000"/>
              </a:solidFill>
              <a:effectLst/>
              <a:uLnTx/>
              <a:uFillTx/>
              <a:latin typeface="Calibri"/>
            </a:endParaRPr>
          </a:p>
          <a:p>
            <a:pPr lvl="0" algn="ctr" fontAlgn="auto">
              <a:spcBef>
                <a:spcPts val="0"/>
              </a:spcBef>
              <a:spcAft>
                <a:spcPts val="1200"/>
              </a:spcAft>
              <a:buClrTx/>
              <a:buSzTx/>
            </a:pPr>
            <a:r>
              <a:rPr lang="en-GB" sz="1800" b="1" dirty="0" smtClean="0"/>
              <a:t>Massive MTC</a:t>
            </a:r>
            <a:endPar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92" name="Oval 91"/>
          <p:cNvSpPr/>
          <p:nvPr/>
        </p:nvSpPr>
        <p:spPr>
          <a:xfrm>
            <a:off x="586847" y="5465811"/>
            <a:ext cx="1537228" cy="354577"/>
          </a:xfrm>
          <a:prstGeom prst="ellipse">
            <a:avLst/>
          </a:prstGeom>
          <a:solidFill>
            <a:srgbClr val="FFC000">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3" name="Oval 92"/>
          <p:cNvSpPr/>
          <p:nvPr/>
        </p:nvSpPr>
        <p:spPr>
          <a:xfrm>
            <a:off x="3548015" y="2402126"/>
            <a:ext cx="2380291" cy="308665"/>
          </a:xfrm>
          <a:prstGeom prst="ellipse">
            <a:avLst/>
          </a:prstGeom>
          <a:solidFill>
            <a:srgbClr val="9A369A">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4" name="Oval 93"/>
          <p:cNvSpPr/>
          <p:nvPr/>
        </p:nvSpPr>
        <p:spPr>
          <a:xfrm>
            <a:off x="3594223" y="2700507"/>
            <a:ext cx="2295361" cy="367505"/>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6" name="Oval 95"/>
          <p:cNvSpPr/>
          <p:nvPr/>
        </p:nvSpPr>
        <p:spPr>
          <a:xfrm>
            <a:off x="533400" y="3913956"/>
            <a:ext cx="1644122" cy="319022"/>
          </a:xfrm>
          <a:prstGeom prst="ellipse">
            <a:avLst/>
          </a:prstGeom>
          <a:solidFill>
            <a:srgbClr val="7030A0">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7" name="Oval 96"/>
          <p:cNvSpPr/>
          <p:nvPr/>
        </p:nvSpPr>
        <p:spPr>
          <a:xfrm>
            <a:off x="3609775" y="3423199"/>
            <a:ext cx="2145329" cy="365272"/>
          </a:xfrm>
          <a:prstGeom prst="ellipse">
            <a:avLst/>
          </a:prstGeom>
          <a:solidFill>
            <a:srgbClr val="FFC000">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0" name="Oval 99"/>
          <p:cNvSpPr/>
          <p:nvPr/>
        </p:nvSpPr>
        <p:spPr>
          <a:xfrm>
            <a:off x="570248" y="4332845"/>
            <a:ext cx="1639552" cy="309065"/>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6" name="Oval 105"/>
          <p:cNvSpPr/>
          <p:nvPr/>
        </p:nvSpPr>
        <p:spPr>
          <a:xfrm>
            <a:off x="429935" y="4727033"/>
            <a:ext cx="1931163" cy="606419"/>
          </a:xfrm>
          <a:prstGeom prst="ellipse">
            <a:avLst/>
          </a:prstGeom>
          <a:solidFill>
            <a:srgbClr val="5B9BD5">
              <a:alpha val="39000"/>
            </a:srgbClr>
          </a:solidFill>
          <a:ln w="12700" cap="flat" cmpd="sng" algn="ctr">
            <a:solidFill>
              <a:srgbClr val="0070C0"/>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14" name="Elbow Connector 113"/>
          <p:cNvCxnSpPr>
            <a:stCxn id="94" idx="2"/>
            <a:endCxn id="100" idx="6"/>
          </p:cNvCxnSpPr>
          <p:nvPr/>
        </p:nvCxnSpPr>
        <p:spPr>
          <a:xfrm rot="10800000" flipV="1">
            <a:off x="2209801" y="2884260"/>
            <a:ext cx="1384423" cy="1603118"/>
          </a:xfrm>
          <a:prstGeom prst="bentConnector3">
            <a:avLst>
              <a:gd name="adj1" fmla="val 51738"/>
            </a:avLst>
          </a:prstGeom>
          <a:noFill/>
          <a:ln w="19050" cap="flat" cmpd="sng" algn="ctr">
            <a:solidFill>
              <a:srgbClr val="ED7D31"/>
            </a:solidFill>
            <a:prstDash val="solid"/>
            <a:miter lim="800000"/>
            <a:tailEnd type="triangle"/>
          </a:ln>
          <a:effectLst/>
        </p:spPr>
      </p:cxnSp>
      <p:cxnSp>
        <p:nvCxnSpPr>
          <p:cNvPr id="115" name="Elbow Connector 114"/>
          <p:cNvCxnSpPr>
            <a:stCxn id="93" idx="2"/>
            <a:endCxn id="96" idx="6"/>
          </p:cNvCxnSpPr>
          <p:nvPr/>
        </p:nvCxnSpPr>
        <p:spPr>
          <a:xfrm rot="10800000" flipV="1">
            <a:off x="2177523" y="2556459"/>
            <a:ext cx="1370493" cy="1517008"/>
          </a:xfrm>
          <a:prstGeom prst="bentConnector3">
            <a:avLst>
              <a:gd name="adj1" fmla="val 59657"/>
            </a:avLst>
          </a:prstGeom>
          <a:noFill/>
          <a:ln w="19050" cap="flat" cmpd="sng" algn="ctr">
            <a:solidFill>
              <a:srgbClr val="7030A0"/>
            </a:solidFill>
            <a:prstDash val="solid"/>
            <a:miter lim="800000"/>
            <a:tailEnd type="triangle"/>
          </a:ln>
          <a:effectLst/>
        </p:spPr>
      </p:cxnSp>
      <p:cxnSp>
        <p:nvCxnSpPr>
          <p:cNvPr id="118" name="Elbow Connector 117"/>
          <p:cNvCxnSpPr>
            <a:stCxn id="97" idx="2"/>
            <a:endCxn id="92" idx="6"/>
          </p:cNvCxnSpPr>
          <p:nvPr/>
        </p:nvCxnSpPr>
        <p:spPr>
          <a:xfrm rot="10800000" flipV="1">
            <a:off x="2124075" y="3605834"/>
            <a:ext cx="1485700" cy="2037265"/>
          </a:xfrm>
          <a:prstGeom prst="bentConnector3">
            <a:avLst>
              <a:gd name="adj1" fmla="val 30564"/>
            </a:avLst>
          </a:prstGeom>
          <a:noFill/>
          <a:ln w="19050" cap="flat" cmpd="sng" algn="ctr">
            <a:solidFill>
              <a:srgbClr val="FFC000"/>
            </a:solidFill>
            <a:prstDash val="solid"/>
            <a:miter lim="800000"/>
            <a:tailEnd type="triangle"/>
          </a:ln>
          <a:effectLst/>
        </p:spPr>
      </p:cxnSp>
      <p:sp>
        <p:nvSpPr>
          <p:cNvPr id="169" name="Oval 168"/>
          <p:cNvSpPr/>
          <p:nvPr/>
        </p:nvSpPr>
        <p:spPr>
          <a:xfrm>
            <a:off x="3962400" y="3118390"/>
            <a:ext cx="1439099" cy="272901"/>
          </a:xfrm>
          <a:prstGeom prst="ellipse">
            <a:avLst/>
          </a:prstGeom>
          <a:solidFill>
            <a:srgbClr val="5B9BD5">
              <a:alpha val="39000"/>
            </a:srgbClr>
          </a:solidFill>
          <a:ln w="12700" cap="flat" cmpd="sng" algn="ctr">
            <a:solidFill>
              <a:srgbClr val="0070C0"/>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71" name="Elbow Connector 170"/>
          <p:cNvCxnSpPr>
            <a:stCxn id="169" idx="2"/>
            <a:endCxn id="106" idx="6"/>
          </p:cNvCxnSpPr>
          <p:nvPr/>
        </p:nvCxnSpPr>
        <p:spPr>
          <a:xfrm rot="10800000" flipV="1">
            <a:off x="2361098" y="3254841"/>
            <a:ext cx="1601302" cy="1775402"/>
          </a:xfrm>
          <a:prstGeom prst="bentConnector3">
            <a:avLst>
              <a:gd name="adj1" fmla="val 59016"/>
            </a:avLst>
          </a:prstGeom>
          <a:noFill/>
          <a:ln w="19050" cap="flat" cmpd="sng" algn="ctr">
            <a:solidFill>
              <a:srgbClr val="0070C0"/>
            </a:solidFill>
            <a:prstDash val="solid"/>
            <a:miter lim="800000"/>
            <a:tailEnd type="triangle"/>
          </a:ln>
          <a:effectLst/>
        </p:spPr>
      </p:cxnSp>
      <p:sp>
        <p:nvSpPr>
          <p:cNvPr id="28" name="TextBox 9"/>
          <p:cNvSpPr txBox="1"/>
          <p:nvPr/>
        </p:nvSpPr>
        <p:spPr>
          <a:xfrm>
            <a:off x="6465479" y="2319263"/>
            <a:ext cx="2596402" cy="1000274"/>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600"/>
              </a:spcAft>
              <a:buClrTx/>
              <a:buSzTx/>
              <a:buFontTx/>
              <a:buNone/>
              <a:tabLst/>
              <a:defRPr/>
            </a:pPr>
            <a:r>
              <a:rPr lang="en-US" sz="1800" b="1" dirty="0" smtClean="0">
                <a:solidFill>
                  <a:sysClr val="windowText" lastClr="000000"/>
                </a:solidFill>
                <a:latin typeface="Calibri"/>
              </a:rPr>
              <a:t>Other </a:t>
            </a: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Features:</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802.11az, aq, ak, ai, ae, aa, z, w, v, u, s, r,</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k</a:t>
            </a:r>
            <a:endParaRPr kumimoji="0" lang="en-US" sz="1800" b="0" i="0" u="none" strike="noStrike" kern="1200" cap="none" spc="0" normalizeH="0" baseline="0" dirty="0" smtClean="0">
              <a:ln>
                <a:noFill/>
              </a:ln>
              <a:solidFill>
                <a:sysClr val="windowText" lastClr="000000"/>
              </a:solidFill>
              <a:effectLst/>
              <a:uLnTx/>
              <a:uFillTx/>
              <a:latin typeface="Calibri"/>
              <a:ea typeface="+mn-ea"/>
              <a:cs typeface="+mn-cs"/>
            </a:endParaRPr>
          </a:p>
        </p:txBody>
      </p:sp>
      <p:grpSp>
        <p:nvGrpSpPr>
          <p:cNvPr id="11" name="Group 10"/>
          <p:cNvGrpSpPr/>
          <p:nvPr/>
        </p:nvGrpSpPr>
        <p:grpSpPr>
          <a:xfrm>
            <a:off x="5797774" y="2119729"/>
            <a:ext cx="851822" cy="1842671"/>
            <a:chOff x="5797774" y="2069432"/>
            <a:chExt cx="851822" cy="4331368"/>
          </a:xfrm>
          <a:solidFill>
            <a:srgbClr val="FFFFFF">
              <a:alpha val="28000"/>
            </a:srgbClr>
          </a:solidFill>
        </p:grpSpPr>
        <p:sp>
          <p:nvSpPr>
            <p:cNvPr id="9" name="Right Brace 8"/>
            <p:cNvSpPr/>
            <p:nvPr/>
          </p:nvSpPr>
          <p:spPr bwMode="auto">
            <a:xfrm>
              <a:off x="5797774" y="2069432"/>
              <a:ext cx="450626" cy="4331368"/>
            </a:xfrm>
            <a:prstGeom prst="rightBrac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10" name="Left Brace 9"/>
            <p:cNvSpPr/>
            <p:nvPr/>
          </p:nvSpPr>
          <p:spPr bwMode="auto">
            <a:xfrm>
              <a:off x="6248399" y="2460267"/>
              <a:ext cx="401197" cy="2598088"/>
            </a:xfrm>
            <a:prstGeom prst="leftBrace">
              <a:avLst>
                <a:gd name="adj1" fmla="val 13771"/>
                <a:gd name="adj2" fmla="val 67417"/>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grpSp>
      <p:sp>
        <p:nvSpPr>
          <p:cNvPr id="18" name="Rounded Rectangle 17"/>
          <p:cNvSpPr/>
          <p:nvPr/>
        </p:nvSpPr>
        <p:spPr bwMode="auto">
          <a:xfrm>
            <a:off x="5361394" y="4127565"/>
            <a:ext cx="1608901" cy="1116287"/>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Times New Roman" pitchFamily="16" charset="0"/>
                <a:ea typeface="MS Gothic" charset="-128"/>
              </a:rPr>
              <a:t>802.1</a:t>
            </a:r>
          </a:p>
        </p:txBody>
      </p:sp>
      <p:sp>
        <p:nvSpPr>
          <p:cNvPr id="42" name="Rounded Rectangle 41"/>
          <p:cNvSpPr/>
          <p:nvPr/>
        </p:nvSpPr>
        <p:spPr bwMode="auto">
          <a:xfrm>
            <a:off x="6811617" y="5243852"/>
            <a:ext cx="1608901" cy="1116287"/>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Times New Roman" pitchFamily="16" charset="0"/>
                <a:ea typeface="MS Gothic" charset="-128"/>
              </a:rPr>
              <a:t>802.3</a:t>
            </a:r>
          </a:p>
        </p:txBody>
      </p:sp>
      <p:sp>
        <p:nvSpPr>
          <p:cNvPr id="43" name="Rounded Rectangle 42"/>
          <p:cNvSpPr/>
          <p:nvPr/>
        </p:nvSpPr>
        <p:spPr bwMode="auto">
          <a:xfrm>
            <a:off x="3594651" y="4685709"/>
            <a:ext cx="1608901" cy="1116287"/>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bg1"/>
                </a:solidFill>
                <a:effectLst/>
                <a:latin typeface="Times New Roman" pitchFamily="16" charset="0"/>
                <a:ea typeface="MS Gothic" charset="-128"/>
              </a:rPr>
              <a:t>802.15?</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16/18 of 11-16-0445 by Joseph Levy (InterDigital)</a:t>
            </a:r>
          </a:p>
        </p:txBody>
      </p:sp>
      <p:sp>
        <p:nvSpPr>
          <p:cNvPr id="31"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8969921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2351779" y="1139117"/>
            <a:ext cx="1441983" cy="5214864"/>
          </a:xfrm>
          <a:prstGeom prst="roundRect">
            <a:avLst/>
          </a:prstGeom>
          <a:solidFill>
            <a:schemeClr val="accent5">
              <a:lumMod val="75000"/>
            </a:schemeClr>
          </a:solidFill>
          <a:ln w="12700" cap="flat" cmpd="sng" algn="ctr">
            <a:solidFill>
              <a:srgbClr val="5B9BD5">
                <a:shade val="50000"/>
              </a:srgbClr>
            </a:solidFill>
            <a:prstDash val="solid"/>
            <a:miter lim="800000"/>
          </a:ln>
          <a:effectLst/>
        </p:spPr>
        <p:txBody>
          <a:bodyPr rtlCol="0" anchor="t"/>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3GPP</a:t>
            </a: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a:xfrm>
            <a:off x="685800" y="685801"/>
            <a:ext cx="7770813" cy="394744"/>
          </a:xfrm>
        </p:spPr>
        <p:txBody>
          <a:bodyPr/>
          <a:lstStyle/>
          <a:p>
            <a:r>
              <a:rPr lang="en-US" dirty="0"/>
              <a:t>802.11 Proposed </a:t>
            </a:r>
            <a:r>
              <a:rPr lang="en-US" dirty="0" smtClean="0"/>
              <a:t>as RAT of 3GPP</a:t>
            </a: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236</a:t>
            </a:fld>
            <a:endParaRPr lang="en-GB" dirty="0"/>
          </a:p>
        </p:txBody>
      </p:sp>
      <p:sp>
        <p:nvSpPr>
          <p:cNvPr id="5" name="Footer Placeholder 4"/>
          <p:cNvSpPr>
            <a:spLocks noGrp="1"/>
          </p:cNvSpPr>
          <p:nvPr>
            <p:ph type="ftr" idx="4294967295"/>
          </p:nvPr>
        </p:nvSpPr>
        <p:spPr>
          <a:xfrm>
            <a:off x="5883280" y="6475413"/>
            <a:ext cx="3184520" cy="180975"/>
          </a:xfrm>
          <a:prstGeom prst="rect">
            <a:avLst/>
          </a:prstGeom>
        </p:spPr>
        <p:txBody>
          <a:bodyPr/>
          <a:lstStyle/>
          <a:p>
            <a:r>
              <a:rPr lang="en-GB" smtClean="0"/>
              <a:t>Adrian Stephens, Intel Corporation</a:t>
            </a:r>
            <a:endParaRPr lang="en-GB" dirty="0"/>
          </a:p>
        </p:txBody>
      </p:sp>
      <p:sp>
        <p:nvSpPr>
          <p:cNvPr id="85" name="Rounded Rectangle 84"/>
          <p:cNvSpPr/>
          <p:nvPr/>
        </p:nvSpPr>
        <p:spPr>
          <a:xfrm>
            <a:off x="3891668" y="1163179"/>
            <a:ext cx="5062333" cy="5245642"/>
          </a:xfrm>
          <a:prstGeom prst="roundRect">
            <a:avLst/>
          </a:prstGeom>
          <a:solidFill>
            <a:srgbClr val="4472C4">
              <a:lumMod val="40000"/>
              <a:lumOff val="60000"/>
            </a:srgbClr>
          </a:solidFill>
          <a:ln w="12700" cap="flat" cmpd="sng" algn="ctr">
            <a:solidFill>
              <a:srgbClr val="5B9BD5">
                <a:shade val="50000"/>
              </a:srgbClr>
            </a:solidFill>
            <a:prstDash val="solid"/>
            <a:miter lim="800000"/>
          </a:ln>
          <a:effectLst/>
        </p:spPr>
        <p:txBody>
          <a:bodyPr tIns="0" rtlCol="0" anchor="t"/>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IEEE-SA, </a:t>
            </a:r>
            <a:r>
              <a:rPr kumimoji="0" lang="en-US" sz="1800" b="0" i="0" u="none" strike="noStrike" kern="1200" cap="none" spc="0" normalizeH="0" baseline="0" noProof="0" dirty="0" smtClean="0">
                <a:ln>
                  <a:noFill/>
                </a:ln>
                <a:solidFill>
                  <a:sysClr val="window" lastClr="FFFFFF"/>
                </a:solidFill>
                <a:effectLst/>
                <a:uLnTx/>
                <a:uFillTx/>
                <a:latin typeface="Calibri"/>
                <a:ea typeface="+mn-ea"/>
                <a:cs typeface="+mn-cs"/>
              </a:rPr>
              <a:t>802 LMSC, </a:t>
            </a:r>
            <a:r>
              <a:rPr kumimoji="0" lang="en-US" sz="1400" b="0" i="0" u="none" strike="noStrike" kern="1200" cap="none" spc="0" normalizeH="0" baseline="0" noProof="0" dirty="0" smtClean="0">
                <a:ln>
                  <a:noFill/>
                </a:ln>
                <a:solidFill>
                  <a:sysClr val="window" lastClr="FFFFFF"/>
                </a:solidFill>
                <a:effectLst/>
                <a:uLnTx/>
                <a:uFillTx/>
                <a:latin typeface="Calibri"/>
                <a:ea typeface="+mn-ea"/>
                <a:cs typeface="+mn-cs"/>
              </a:rPr>
              <a:t>802.11 WLAN</a:t>
            </a: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86" name="Rounded Rectangle 85"/>
          <p:cNvSpPr/>
          <p:nvPr/>
        </p:nvSpPr>
        <p:spPr>
          <a:xfrm>
            <a:off x="87627" y="1155159"/>
            <a:ext cx="2144042" cy="5214864"/>
          </a:xfrm>
          <a:prstGeom prst="roundRect">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t"/>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 lastClr="FFFFFF"/>
                </a:solidFill>
                <a:effectLst/>
                <a:uLnTx/>
                <a:uFillTx/>
                <a:latin typeface="Calibri"/>
                <a:ea typeface="+mn-ea"/>
                <a:cs typeface="+mn-cs"/>
              </a:rPr>
              <a:t>ITU</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a:ea typeface="+mn-ea"/>
                <a:cs typeface="+mn-cs"/>
              </a:rPr>
              <a:t>ITU-R</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0" name="TextBox 9"/>
          <p:cNvSpPr txBox="1"/>
          <p:nvPr/>
        </p:nvSpPr>
        <p:spPr>
          <a:xfrm>
            <a:off x="3997278" y="1784152"/>
            <a:ext cx="2532536" cy="4585871"/>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Active PHY Groups:</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802.11ax (High Efficiency</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WLAN, </a:t>
            </a: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&lt;6 GHz)</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802.11ay (Next Generation</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a:t>
            </a:r>
            <a:r>
              <a:rPr lang="en-US" sz="1800" noProof="0" dirty="0">
                <a:solidFill>
                  <a:sysClr val="windowText" lastClr="000000"/>
                </a:solidFill>
                <a:latin typeface="Calibri"/>
              </a:rPr>
              <a:t>6</a:t>
            </a: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0 GHz)</a:t>
            </a:r>
          </a:p>
          <a:p>
            <a:pPr lvl="0" algn="ctr" fontAlgn="auto">
              <a:spcBef>
                <a:spcPts val="0"/>
              </a:spcBef>
              <a:spcAft>
                <a:spcPts val="600"/>
              </a:spcAft>
              <a:buClrTx/>
              <a:buSzTx/>
              <a:defRPr/>
            </a:pPr>
            <a:r>
              <a:rPr lang="en-US" sz="1800" dirty="0" smtClean="0">
                <a:solidFill>
                  <a:sysClr val="windowText" lastClr="000000"/>
                </a:solidFill>
                <a:latin typeface="Calibri"/>
              </a:rPr>
              <a:t>802.11aj </a:t>
            </a:r>
            <a:br>
              <a:rPr lang="en-US" sz="1800" dirty="0" smtClean="0">
                <a:solidFill>
                  <a:sysClr val="windowText" lastClr="000000"/>
                </a:solidFill>
                <a:latin typeface="Calibri"/>
              </a:rPr>
            </a:br>
            <a:r>
              <a:rPr lang="en-US" sz="1800" dirty="0" smtClean="0">
                <a:solidFill>
                  <a:sysClr val="windowText" lastClr="000000"/>
                </a:solidFill>
                <a:latin typeface="Calibri"/>
              </a:rPr>
              <a:t>(China mm-Wave)</a:t>
            </a:r>
          </a:p>
          <a:p>
            <a:pPr lvl="0" algn="ctr" fontAlgn="auto">
              <a:spcBef>
                <a:spcPts val="0"/>
              </a:spcBef>
              <a:spcAft>
                <a:spcPts val="600"/>
              </a:spcAft>
              <a:buClrTx/>
              <a:buSzTx/>
              <a:defRPr/>
            </a:pPr>
            <a:r>
              <a:rPr lang="en-US" sz="1800" dirty="0" smtClean="0">
                <a:solidFill>
                  <a:sysClr val="windowText" lastClr="000000"/>
                </a:solidFill>
                <a:latin typeface="Calibri"/>
              </a:rPr>
              <a:t>802.11ah </a:t>
            </a:r>
            <a:r>
              <a:rPr lang="en-US" sz="1800" dirty="0">
                <a:solidFill>
                  <a:sysClr val="windowText" lastClr="000000"/>
                </a:solidFill>
                <a:latin typeface="Calibri"/>
              </a:rPr>
              <a:t>(Extended Range, &lt;1 GHz</a:t>
            </a:r>
            <a:r>
              <a:rPr lang="en-US" sz="1800" dirty="0" smtClean="0">
                <a:solidFill>
                  <a:sysClr val="windowText" lastClr="000000"/>
                </a:solidFill>
                <a:latin typeface="Calibri"/>
              </a:rPr>
              <a:t>)</a:t>
            </a:r>
          </a:p>
          <a:p>
            <a:pPr lvl="0" fontAlgn="auto">
              <a:spcBef>
                <a:spcPts val="0"/>
              </a:spcBef>
              <a:spcAft>
                <a:spcPts val="600"/>
              </a:spcAft>
              <a:buClrTx/>
              <a:buSzTx/>
              <a:defRPr/>
            </a:pPr>
            <a:r>
              <a:rPr lang="en-US" sz="1800" b="1" dirty="0" smtClean="0">
                <a:solidFill>
                  <a:sysClr val="windowText" lastClr="000000"/>
                </a:solidFill>
                <a:latin typeface="Calibri"/>
              </a:rPr>
              <a:t>Inactive PHY Groups (not a complete list)</a:t>
            </a:r>
          </a:p>
          <a:p>
            <a:pPr lvl="0" algn="ctr" fontAlgn="auto">
              <a:spcBef>
                <a:spcPts val="0"/>
              </a:spcBef>
              <a:spcAft>
                <a:spcPts val="600"/>
              </a:spcAft>
              <a:buClrTx/>
              <a:buSzTx/>
              <a:defRPr/>
            </a:pPr>
            <a:r>
              <a:rPr lang="en-US" sz="1800" dirty="0" smtClean="0">
                <a:solidFill>
                  <a:sysClr val="windowText" lastClr="000000"/>
                </a:solidFill>
                <a:latin typeface="Calibri"/>
              </a:rPr>
              <a:t>802.11ac, 802.11n</a:t>
            </a:r>
          </a:p>
          <a:p>
            <a:pPr lvl="0" algn="ctr" fontAlgn="auto">
              <a:spcBef>
                <a:spcPts val="0"/>
              </a:spcBef>
              <a:spcAft>
                <a:spcPts val="600"/>
              </a:spcAft>
              <a:buClrTx/>
              <a:buSzTx/>
              <a:defRPr/>
            </a:pPr>
            <a:r>
              <a:rPr lang="en-US" sz="1800" dirty="0" smtClean="0">
                <a:solidFill>
                  <a:sysClr val="windowText" lastClr="000000"/>
                </a:solidFill>
                <a:latin typeface="Calibri"/>
              </a:rPr>
              <a:t>802.11ad</a:t>
            </a:r>
          </a:p>
          <a:p>
            <a:pPr lvl="0" algn="ctr" fontAlgn="auto">
              <a:spcBef>
                <a:spcPts val="0"/>
              </a:spcBef>
              <a:spcAft>
                <a:spcPts val="600"/>
              </a:spcAft>
              <a:buClrTx/>
              <a:buSzTx/>
              <a:defRPr/>
            </a:pPr>
            <a:r>
              <a:rPr lang="en-US" sz="1800" dirty="0" smtClean="0">
                <a:solidFill>
                  <a:sysClr val="windowText" lastClr="000000"/>
                </a:solidFill>
                <a:latin typeface="Calibri"/>
              </a:rPr>
              <a:t>802.11p</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1" name="TextBox 10"/>
          <p:cNvSpPr txBox="1"/>
          <p:nvPr/>
        </p:nvSpPr>
        <p:spPr>
          <a:xfrm>
            <a:off x="76200" y="2590800"/>
            <a:ext cx="2222132" cy="3231654"/>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IMT-2020 Use Cases:</a:t>
            </a:r>
          </a:p>
          <a:p>
            <a:pPr marL="0" marR="0" lvl="0" indent="0" defTabSz="6858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Enhanced Mobile BB:</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Wide-Area Coverage</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Hotspot &lt;6 GHz</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Hotspot &gt;6 GHz</a:t>
            </a:r>
          </a:p>
          <a:p>
            <a:pPr algn="ctr" fontAlgn="auto">
              <a:spcBef>
                <a:spcPts val="0"/>
              </a:spcBef>
              <a:spcAft>
                <a:spcPts val="1200"/>
              </a:spcAft>
              <a:buClrTx/>
              <a:buSzTx/>
            </a:pPr>
            <a:r>
              <a:rPr lang="en-US" sz="1800" b="1" dirty="0">
                <a:solidFill>
                  <a:sysClr val="windowText" lastClr="000000"/>
                </a:solidFill>
                <a:latin typeface="Calibri"/>
              </a:rPr>
              <a:t>Ultra-Reliable</a:t>
            </a:r>
            <a:r>
              <a:rPr lang="en-US" sz="1800" b="1" dirty="0" smtClean="0">
                <a:solidFill>
                  <a:sysClr val="windowText" lastClr="000000"/>
                </a:solidFill>
                <a:latin typeface="Calibri"/>
              </a:rPr>
              <a:t>/</a:t>
            </a:r>
            <a:br>
              <a:rPr lang="en-US" sz="1800" b="1" dirty="0" smtClean="0">
                <a:solidFill>
                  <a:sysClr val="windowText" lastClr="000000"/>
                </a:solidFill>
                <a:latin typeface="Calibri"/>
              </a:rPr>
            </a:br>
            <a:r>
              <a:rPr lang="en-US" sz="1800" b="1" dirty="0" smtClean="0">
                <a:solidFill>
                  <a:sysClr val="windowText" lastClr="000000"/>
                </a:solidFill>
                <a:latin typeface="Calibri"/>
              </a:rPr>
              <a:t>Low Latency</a:t>
            </a:r>
            <a:endParaRPr kumimoji="0" lang="en-US" sz="1800" b="1" i="0" u="none" strike="noStrike" kern="1200" cap="none" spc="0" normalizeH="0" baseline="0" noProof="0" dirty="0" smtClean="0">
              <a:ln>
                <a:noFill/>
              </a:ln>
              <a:solidFill>
                <a:sysClr val="windowText" lastClr="000000"/>
              </a:solidFill>
              <a:effectLst/>
              <a:uLnTx/>
              <a:uFillTx/>
              <a:latin typeface="Calibri"/>
            </a:endParaRPr>
          </a:p>
          <a:p>
            <a:pPr lvl="0" algn="ctr" fontAlgn="auto">
              <a:spcBef>
                <a:spcPts val="0"/>
              </a:spcBef>
              <a:spcAft>
                <a:spcPts val="1200"/>
              </a:spcAft>
              <a:buClrTx/>
              <a:buSzTx/>
            </a:pPr>
            <a:r>
              <a:rPr lang="en-GB" sz="1800" b="1" dirty="0" smtClean="0"/>
              <a:t>Massive MTC</a:t>
            </a:r>
            <a:endPar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93" name="Oval 92"/>
          <p:cNvSpPr/>
          <p:nvPr/>
        </p:nvSpPr>
        <p:spPr>
          <a:xfrm>
            <a:off x="3954462" y="2069432"/>
            <a:ext cx="2618320" cy="712657"/>
          </a:xfrm>
          <a:prstGeom prst="ellipse">
            <a:avLst/>
          </a:prstGeom>
          <a:solidFill>
            <a:srgbClr val="9A369A">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4" name="Oval 93"/>
          <p:cNvSpPr/>
          <p:nvPr/>
        </p:nvSpPr>
        <p:spPr>
          <a:xfrm>
            <a:off x="4026977" y="2832376"/>
            <a:ext cx="2500559" cy="596624"/>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96" name="Oval 95"/>
          <p:cNvSpPr/>
          <p:nvPr/>
        </p:nvSpPr>
        <p:spPr>
          <a:xfrm>
            <a:off x="326669" y="3913956"/>
            <a:ext cx="1644122" cy="319022"/>
          </a:xfrm>
          <a:prstGeom prst="ellipse">
            <a:avLst/>
          </a:prstGeom>
          <a:solidFill>
            <a:srgbClr val="7030A0">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0" name="Oval 99"/>
          <p:cNvSpPr/>
          <p:nvPr/>
        </p:nvSpPr>
        <p:spPr>
          <a:xfrm>
            <a:off x="363517" y="4332845"/>
            <a:ext cx="1639552" cy="309065"/>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44" name="Oval 143"/>
          <p:cNvSpPr/>
          <p:nvPr/>
        </p:nvSpPr>
        <p:spPr>
          <a:xfrm>
            <a:off x="4098563" y="3446619"/>
            <a:ext cx="2344381" cy="542385"/>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6" name="Oval 155"/>
          <p:cNvSpPr/>
          <p:nvPr/>
        </p:nvSpPr>
        <p:spPr>
          <a:xfrm>
            <a:off x="4396368" y="5638800"/>
            <a:ext cx="1741310" cy="336778"/>
          </a:xfrm>
          <a:prstGeom prst="ellipse">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8" name="Oval 157"/>
          <p:cNvSpPr/>
          <p:nvPr/>
        </p:nvSpPr>
        <p:spPr>
          <a:xfrm>
            <a:off x="4091568" y="5311302"/>
            <a:ext cx="2242109" cy="304859"/>
          </a:xfrm>
          <a:prstGeom prst="ellipse">
            <a:avLst/>
          </a:prstGeom>
          <a:solidFill>
            <a:srgbClr val="9A369A">
              <a:alpha val="39000"/>
            </a:srgbClr>
          </a:solidFill>
          <a:ln w="12700" cap="flat" cmpd="sng" algn="ctr">
            <a:solidFill>
              <a:srgbClr val="5B9BD5">
                <a:shade val="50000"/>
              </a:srgbClr>
            </a:solidFill>
            <a:prstDash val="solid"/>
            <a:miter lim="800000"/>
          </a:ln>
          <a:effectLst/>
        </p:spPr>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8" name="TextBox 9"/>
          <p:cNvSpPr txBox="1"/>
          <p:nvPr/>
        </p:nvSpPr>
        <p:spPr>
          <a:xfrm>
            <a:off x="6992215" y="2313801"/>
            <a:ext cx="1948380" cy="3785652"/>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Calibri"/>
              </a:rPr>
              <a:t>Active Feature Groups:</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ysClr val="windowText" lastClr="000000"/>
                </a:solidFill>
                <a:effectLst/>
                <a:uLnTx/>
                <a:uFillTx/>
                <a:latin typeface="Calibri"/>
              </a:rPr>
              <a:t>802.11az (Next Generation Positioning)</a:t>
            </a:r>
          </a:p>
          <a:p>
            <a:pPr marL="0" marR="0" lvl="0" indent="0" algn="ctr" defTabSz="685800" rtl="0" eaLnBrk="1" fontAlgn="auto" latinLnBrk="0" hangingPunct="1">
              <a:lnSpc>
                <a:spcPct val="100000"/>
              </a:lnSpc>
              <a:spcBef>
                <a:spcPts val="0"/>
              </a:spcBef>
              <a:spcAft>
                <a:spcPts val="600"/>
              </a:spcAft>
              <a:buClrTx/>
              <a:buSzTx/>
              <a:buFontTx/>
              <a:buNone/>
              <a:tabLst/>
              <a:defRPr/>
            </a:pPr>
            <a:r>
              <a:rPr lang="en-US" dirty="0" smtClean="0">
                <a:solidFill>
                  <a:sysClr val="windowText" lastClr="000000"/>
                </a:solidFill>
                <a:latin typeface="Calibri"/>
              </a:rPr>
              <a:t>802.11aq (Pre-Association Discovery)</a:t>
            </a:r>
          </a:p>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ysClr val="windowText" lastClr="000000"/>
                </a:solidFill>
                <a:effectLst/>
                <a:uLnTx/>
                <a:uFillTx/>
                <a:latin typeface="Calibri"/>
              </a:rPr>
              <a:t>802.11ak</a:t>
            </a:r>
            <a:r>
              <a:rPr kumimoji="0" lang="en-US" b="0" i="0" u="none" strike="noStrike" kern="1200" cap="none" spc="0" normalizeH="0" noProof="0" dirty="0" smtClean="0">
                <a:ln>
                  <a:noFill/>
                </a:ln>
                <a:solidFill>
                  <a:sysClr val="windowText" lastClr="000000"/>
                </a:solidFill>
                <a:effectLst/>
                <a:uLnTx/>
                <a:uFillTx/>
                <a:latin typeface="Calibri"/>
              </a:rPr>
              <a:t> (General Link)</a:t>
            </a:r>
          </a:p>
          <a:p>
            <a:pPr marL="0" marR="0" lvl="0" indent="0" algn="ctr" defTabSz="685800" rtl="0" eaLnBrk="1" fontAlgn="auto" latinLnBrk="0" hangingPunct="1">
              <a:lnSpc>
                <a:spcPct val="100000"/>
              </a:lnSpc>
              <a:spcBef>
                <a:spcPts val="0"/>
              </a:spcBef>
              <a:spcAft>
                <a:spcPts val="600"/>
              </a:spcAft>
              <a:buClrTx/>
              <a:buSzTx/>
              <a:buFontTx/>
              <a:buNone/>
              <a:tabLst/>
              <a:defRPr/>
            </a:pPr>
            <a:r>
              <a:rPr lang="en-US" dirty="0" smtClean="0">
                <a:solidFill>
                  <a:sysClr val="windowText" lastClr="000000"/>
                </a:solidFill>
                <a:latin typeface="Calibri"/>
              </a:rPr>
              <a:t>802.11ai (Fast Initial Link Setup)</a:t>
            </a:r>
          </a:p>
          <a:p>
            <a:pPr lvl="0" fontAlgn="auto">
              <a:spcBef>
                <a:spcPts val="0"/>
              </a:spcBef>
              <a:spcAft>
                <a:spcPts val="600"/>
              </a:spcAft>
              <a:buClrTx/>
              <a:buSzTx/>
              <a:defRPr/>
            </a:pPr>
            <a:r>
              <a:rPr lang="en-US" b="1" dirty="0" smtClean="0">
                <a:solidFill>
                  <a:sysClr val="windowText" lastClr="000000"/>
                </a:solidFill>
                <a:latin typeface="Calibri"/>
              </a:rPr>
              <a:t>Inactive Feature Groups (not a complete list)</a:t>
            </a:r>
          </a:p>
          <a:p>
            <a:pPr lvl="0" algn="ctr" fontAlgn="auto">
              <a:spcBef>
                <a:spcPts val="0"/>
              </a:spcBef>
              <a:spcAft>
                <a:spcPts val="600"/>
              </a:spcAft>
              <a:buClrTx/>
              <a:buSzTx/>
              <a:defRPr/>
            </a:pPr>
            <a:r>
              <a:rPr lang="en-US" dirty="0" smtClean="0">
                <a:solidFill>
                  <a:sysClr val="windowText" lastClr="000000"/>
                </a:solidFill>
                <a:latin typeface="Calibri"/>
              </a:rPr>
              <a:t>802.11k, </a:t>
            </a:r>
            <a:r>
              <a:rPr kumimoji="0" lang="en-US" b="0" i="0" u="none" strike="noStrike" kern="1200" cap="none" spc="0" normalizeH="0" baseline="0" noProof="0" dirty="0" smtClean="0">
                <a:ln>
                  <a:noFill/>
                </a:ln>
                <a:solidFill>
                  <a:sysClr val="windowText" lastClr="000000"/>
                </a:solidFill>
                <a:effectLst/>
                <a:uLnTx/>
                <a:uFillTx/>
                <a:latin typeface="Calibri"/>
              </a:rPr>
              <a:t>802.11r, </a:t>
            </a:r>
            <a:r>
              <a:rPr lang="en-US" noProof="0" dirty="0" smtClean="0">
                <a:solidFill>
                  <a:sysClr val="windowText" lastClr="000000"/>
                </a:solidFill>
                <a:latin typeface="Calibri"/>
              </a:rPr>
              <a:t>802.11s</a:t>
            </a:r>
            <a:br>
              <a:rPr lang="en-US" noProof="0" dirty="0" smtClean="0">
                <a:solidFill>
                  <a:sysClr val="windowText" lastClr="000000"/>
                </a:solidFill>
                <a:latin typeface="Calibri"/>
              </a:rPr>
            </a:br>
            <a:r>
              <a:rPr kumimoji="0" lang="en-US" b="0" i="0" u="none" strike="noStrike" kern="1200" cap="none" spc="0" normalizeH="0" baseline="0" dirty="0" smtClean="0">
                <a:ln>
                  <a:noFill/>
                </a:ln>
                <a:solidFill>
                  <a:sysClr val="windowText" lastClr="000000"/>
                </a:solidFill>
                <a:effectLst/>
                <a:uLnTx/>
                <a:uFillTx/>
                <a:latin typeface="Calibri"/>
              </a:rPr>
              <a:t>802.11u,</a:t>
            </a:r>
            <a:r>
              <a:rPr lang="en-US" noProof="0" dirty="0" smtClean="0">
                <a:solidFill>
                  <a:sysClr val="windowText" lastClr="000000"/>
                </a:solidFill>
                <a:latin typeface="Calibri"/>
              </a:rPr>
              <a:t>,</a:t>
            </a:r>
            <a:r>
              <a:rPr lang="en-US" dirty="0" smtClean="0">
                <a:solidFill>
                  <a:sysClr val="windowText" lastClr="000000"/>
                </a:solidFill>
                <a:latin typeface="Calibri"/>
              </a:rPr>
              <a:t> </a:t>
            </a:r>
            <a:r>
              <a:rPr lang="en-US" dirty="0">
                <a:solidFill>
                  <a:sysClr val="windowText" lastClr="000000"/>
                </a:solidFill>
                <a:latin typeface="Calibri"/>
              </a:rPr>
              <a:t>802.11v</a:t>
            </a:r>
            <a:r>
              <a:rPr lang="en-US" noProof="0" dirty="0" smtClean="0">
                <a:solidFill>
                  <a:sysClr val="windowText" lastClr="000000"/>
                </a:solidFill>
                <a:latin typeface="Calibri"/>
              </a:rPr>
              <a:t> 80211w, ,</a:t>
            </a:r>
            <a:r>
              <a:rPr kumimoji="0" lang="en-US" b="0" i="0" u="none" strike="noStrike" kern="1200" cap="none" spc="0" normalizeH="0" baseline="0" dirty="0" smtClean="0">
                <a:ln>
                  <a:noFill/>
                </a:ln>
                <a:solidFill>
                  <a:sysClr val="windowText" lastClr="000000"/>
                </a:solidFill>
                <a:effectLst/>
                <a:uLnTx/>
                <a:uFillTx/>
                <a:latin typeface="Calibri"/>
              </a:rPr>
              <a:t>802.11z, </a:t>
            </a:r>
            <a:r>
              <a:rPr lang="en-US" noProof="0" dirty="0" smtClean="0">
                <a:solidFill>
                  <a:sysClr val="windowText" lastClr="000000"/>
                </a:solidFill>
                <a:latin typeface="Calibri"/>
              </a:rPr>
              <a:t>802.11aa, </a:t>
            </a:r>
            <a:r>
              <a:rPr kumimoji="0" lang="en-US" b="0" i="0" u="none" strike="noStrike" kern="1200" cap="none" spc="0" normalizeH="0" baseline="0" dirty="0" smtClean="0">
                <a:ln>
                  <a:noFill/>
                </a:ln>
                <a:solidFill>
                  <a:sysClr val="windowText" lastClr="000000"/>
                </a:solidFill>
                <a:effectLst/>
                <a:uLnTx/>
                <a:uFillTx/>
                <a:latin typeface="Calibri"/>
              </a:rPr>
              <a:t>802.11ae</a:t>
            </a:r>
          </a:p>
        </p:txBody>
      </p:sp>
      <p:grpSp>
        <p:nvGrpSpPr>
          <p:cNvPr id="11" name="Group 10"/>
          <p:cNvGrpSpPr/>
          <p:nvPr/>
        </p:nvGrpSpPr>
        <p:grpSpPr>
          <a:xfrm>
            <a:off x="6323236" y="1891129"/>
            <a:ext cx="851822" cy="4509671"/>
            <a:chOff x="5797774" y="2069432"/>
            <a:chExt cx="851822" cy="4331368"/>
          </a:xfrm>
          <a:solidFill>
            <a:srgbClr val="FFFFFF">
              <a:alpha val="28000"/>
            </a:srgbClr>
          </a:solidFill>
        </p:grpSpPr>
        <p:sp>
          <p:nvSpPr>
            <p:cNvPr id="9" name="Right Brace 8"/>
            <p:cNvSpPr/>
            <p:nvPr/>
          </p:nvSpPr>
          <p:spPr bwMode="auto">
            <a:xfrm>
              <a:off x="5797774" y="2069432"/>
              <a:ext cx="450626" cy="4331368"/>
            </a:xfrm>
            <a:prstGeom prst="rightBrac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10" name="Left Brace 9"/>
            <p:cNvSpPr/>
            <p:nvPr/>
          </p:nvSpPr>
          <p:spPr bwMode="auto">
            <a:xfrm>
              <a:off x="6248399" y="2069432"/>
              <a:ext cx="401197" cy="4331368"/>
            </a:xfrm>
            <a:prstGeom prst="leftBrace">
              <a:avLst>
                <a:gd name="adj1" fmla="val 13771"/>
                <a:gd name="adj2" fmla="val 50000"/>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grpSp>
      <p:sp>
        <p:nvSpPr>
          <p:cNvPr id="34" name="TextBox 10"/>
          <p:cNvSpPr txBox="1"/>
          <p:nvPr/>
        </p:nvSpPr>
        <p:spPr>
          <a:xfrm>
            <a:off x="2404978" y="2777405"/>
            <a:ext cx="1377514" cy="2369880"/>
          </a:xfrm>
          <a:prstGeom prst="rect">
            <a:avLst/>
          </a:prstGeom>
          <a:noFill/>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WLAN</a:t>
            </a:r>
            <a:r>
              <a:rPr kumimoji="0" lang="en-US" sz="1800" b="0" i="0" u="none" strike="noStrike" kern="1200" cap="none" spc="0" normalizeH="0" noProof="0" dirty="0" smtClean="0">
                <a:ln>
                  <a:noFill/>
                </a:ln>
                <a:solidFill>
                  <a:sysClr val="windowText" lastClr="000000"/>
                </a:solidFill>
                <a:effectLst/>
                <a:uLnTx/>
                <a:uFillTx/>
                <a:latin typeface="Calibri"/>
                <a:ea typeface="+mn-ea"/>
                <a:cs typeface="+mn-cs"/>
              </a:rPr>
              <a:t> Interworking</a:t>
            </a:r>
            <a:endPar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LWA</a:t>
            </a:r>
          </a:p>
          <a:p>
            <a:pPr marL="0" marR="0" lvl="0" indent="0" algn="ctr" defTabSz="685800" rtl="0" eaLnBrk="1" fontAlgn="auto" latinLnBrk="0" hangingPunct="1">
              <a:lnSpc>
                <a:spcPct val="100000"/>
              </a:lnSpc>
              <a:spcBef>
                <a:spcPts val="0"/>
              </a:spcBef>
              <a:spcAft>
                <a:spcPts val="1200"/>
              </a:spcAft>
              <a:buClrTx/>
              <a:buSzTx/>
              <a:buFontTx/>
              <a:buNone/>
              <a:tabLst/>
              <a:defRPr/>
            </a:pPr>
            <a:r>
              <a:rPr lang="en-US" sz="1800" b="1" dirty="0" smtClean="0">
                <a:solidFill>
                  <a:sysClr val="windowText" lastClr="000000"/>
                </a:solidFill>
                <a:latin typeface="Calibri"/>
              </a:rPr>
              <a:t>LWIP</a:t>
            </a:r>
          </a:p>
          <a:p>
            <a:pPr marL="0" marR="0" lvl="0" indent="0" algn="ctr" defTabSz="6858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NG LWA</a:t>
            </a:r>
          </a:p>
          <a:p>
            <a:pPr marL="0" marR="0" lvl="0" indent="0" algn="ctr" defTabSz="685800" rtl="0" eaLnBrk="1" fontAlgn="auto" latinLnBrk="0" hangingPunct="1">
              <a:lnSpc>
                <a:spcPct val="100000"/>
              </a:lnSpc>
              <a:spcBef>
                <a:spcPts val="0"/>
              </a:spcBef>
              <a:spcAft>
                <a:spcPts val="1200"/>
              </a:spcAft>
              <a:buClrTx/>
              <a:buSzTx/>
              <a:buFontTx/>
              <a:buNone/>
              <a:tabLst/>
              <a:defRPr/>
            </a:pPr>
            <a:r>
              <a:rPr lang="en-US" sz="1800" b="1" dirty="0" smtClean="0">
                <a:solidFill>
                  <a:sysClr val="windowText" lastClr="000000"/>
                </a:solidFill>
                <a:latin typeface="Calibri"/>
              </a:rPr>
              <a:t>NG LWIP</a:t>
            </a:r>
            <a:endPar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7" name="Left Brace 6"/>
          <p:cNvSpPr/>
          <p:nvPr/>
        </p:nvSpPr>
        <p:spPr bwMode="auto">
          <a:xfrm>
            <a:off x="1970791" y="3446619"/>
            <a:ext cx="848609" cy="1806971"/>
          </a:xfrm>
          <a:prstGeom prst="leftBrace">
            <a:avLst>
              <a:gd name="adj1" fmla="val 16978"/>
              <a:gd name="adj2" fmla="val 35298"/>
            </a:avLst>
          </a:prstGeom>
          <a:solidFill>
            <a:srgbClr val="7030A0">
              <a:alpha val="3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8" name="Left Brace 7"/>
          <p:cNvSpPr/>
          <p:nvPr/>
        </p:nvSpPr>
        <p:spPr bwMode="auto">
          <a:xfrm>
            <a:off x="3707271" y="2081273"/>
            <a:ext cx="524778" cy="4288750"/>
          </a:xfrm>
          <a:prstGeom prst="leftBrace">
            <a:avLst>
              <a:gd name="adj1" fmla="val 8333"/>
              <a:gd name="adj2" fmla="val 50281"/>
            </a:avLst>
          </a:prstGeom>
          <a:solidFill>
            <a:schemeClr val="bg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12" name="Right Brace 11"/>
          <p:cNvSpPr/>
          <p:nvPr/>
        </p:nvSpPr>
        <p:spPr bwMode="auto">
          <a:xfrm>
            <a:off x="3326282" y="3446619"/>
            <a:ext cx="386087" cy="1759238"/>
          </a:xfrm>
          <a:prstGeom prst="rightBrace">
            <a:avLst>
              <a:gd name="adj1" fmla="val 8333"/>
              <a:gd name="adj2" fmla="val 45048"/>
            </a:avLst>
          </a:prstGeom>
          <a:solidFill>
            <a:schemeClr val="bg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38" name="Left Brace 37"/>
          <p:cNvSpPr/>
          <p:nvPr/>
        </p:nvSpPr>
        <p:spPr bwMode="auto">
          <a:xfrm>
            <a:off x="2003069" y="3521233"/>
            <a:ext cx="896181" cy="1806971"/>
          </a:xfrm>
          <a:prstGeom prst="leftBrace">
            <a:avLst>
              <a:gd name="adj1" fmla="val 41834"/>
              <a:gd name="adj2" fmla="val 53276"/>
            </a:avLst>
          </a:prstGeom>
          <a:solidFill>
            <a:srgbClr val="ED7D31">
              <a:alpha val="39000"/>
            </a:srgbClr>
          </a:solidFill>
          <a:ln w="12700" cap="flat" cmpd="sng" algn="ctr">
            <a:solidFill>
              <a:srgbClr val="5B9BD5">
                <a:shade val="50000"/>
              </a:srgbClr>
            </a:solidFill>
            <a:prstDash val="solid"/>
            <a:miter lim="800000"/>
          </a:ln>
          <a:effectLst/>
        </p:spPr>
        <p:txBody>
          <a:bodyPr rtlCol="0" anchor="ctr"/>
          <a:lstStyle/>
          <a:p>
            <a:pPr algn="ctr" defTabSz="685800" eaLnBrk="1" fontAlgn="auto" hangingPunct="1">
              <a:spcBef>
                <a:spcPts val="0"/>
              </a:spcBef>
              <a:spcAft>
                <a:spcPts val="0"/>
              </a:spcAft>
              <a:buClrTx/>
              <a:buSzTx/>
              <a:buFontTx/>
              <a:buNone/>
            </a:pPr>
            <a:endParaRPr lang="en-US" sz="1400" dirty="0">
              <a:solidFill>
                <a:sysClr val="window" lastClr="FFFFFF"/>
              </a:solidFill>
              <a:latin typeface="Calibri"/>
              <a:ea typeface="+mn-ea"/>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17/18 of 11-16-0445 by Joseph Levy (InterDigital)</a:t>
            </a:r>
          </a:p>
        </p:txBody>
      </p:sp>
      <p:sp>
        <p:nvSpPr>
          <p:cNvPr id="2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727447535"/>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87583222"/>
              </p:ext>
            </p:extLst>
          </p:nvPr>
        </p:nvGraphicFramePr>
        <p:xfrm>
          <a:off x="368917" y="2354843"/>
          <a:ext cx="8480778" cy="4012791"/>
        </p:xfrm>
        <a:graphic>
          <a:graphicData uri="http://schemas.openxmlformats.org/drawingml/2006/table">
            <a:tbl>
              <a:tblPr firstRow="1" bandRow="1">
                <a:tableStyleId>{9D7B26C5-4107-4FEC-AEDC-1716B250A1EF}</a:tableStyleId>
              </a:tblPr>
              <a:tblGrid>
                <a:gridCol w="2826926"/>
                <a:gridCol w="2826926"/>
                <a:gridCol w="2826926"/>
              </a:tblGrid>
              <a:tr h="0">
                <a:tc>
                  <a:txBody>
                    <a:bodyPr/>
                    <a:lstStyle/>
                    <a:p>
                      <a:r>
                        <a:rPr lang="en-US" dirty="0" smtClean="0"/>
                        <a:t>5G Technology</a:t>
                      </a:r>
                      <a:endParaRPr lang="en-US" dirty="0"/>
                    </a:p>
                  </a:txBody>
                  <a:tcPr/>
                </a:tc>
                <a:tc>
                  <a:txBody>
                    <a:bodyPr/>
                    <a:lstStyle/>
                    <a:p>
                      <a:endParaRPr lang="en-US" dirty="0"/>
                    </a:p>
                  </a:txBody>
                  <a:tcPr/>
                </a:tc>
                <a:tc>
                  <a:txBody>
                    <a:bodyPr/>
                    <a:lstStyle/>
                    <a:p>
                      <a:endParaRPr lang="en-US" dirty="0"/>
                    </a:p>
                  </a:txBody>
                  <a:tcPr/>
                </a:tc>
              </a:tr>
              <a:tr h="212668">
                <a:tc>
                  <a:txBody>
                    <a:bodyPr/>
                    <a:lstStyle/>
                    <a:p>
                      <a:r>
                        <a:rPr lang="en-US" dirty="0" smtClean="0"/>
                        <a:t>802.11 STA</a:t>
                      </a:r>
                    </a:p>
                    <a:p>
                      <a:r>
                        <a:rPr lang="en-US" dirty="0" smtClean="0"/>
                        <a:t>802.11 GLK STA</a:t>
                      </a:r>
                    </a:p>
                  </a:txBody>
                  <a:tcPr/>
                </a:tc>
                <a:tc>
                  <a:txBody>
                    <a:bodyPr/>
                    <a:lstStyle/>
                    <a:p>
                      <a:r>
                        <a:rPr lang="en-US" dirty="0" smtClean="0"/>
                        <a:t>802.11 AP/DS/Portal</a:t>
                      </a:r>
                    </a:p>
                    <a:p>
                      <a:r>
                        <a:rPr lang="en-US" dirty="0" smtClean="0"/>
                        <a:t>802.11 AP/GLK</a:t>
                      </a:r>
                      <a:endParaRPr lang="en-US" dirty="0"/>
                    </a:p>
                  </a:txBody>
                  <a:tcPr/>
                </a:tc>
                <a:tc>
                  <a:txBody>
                    <a:bodyPr/>
                    <a:lstStyle/>
                    <a:p>
                      <a:r>
                        <a:rPr lang="en-US" dirty="0" smtClean="0"/>
                        <a:t>802.1 Bridged LAN/802.1cf OmniRAN/802.3</a:t>
                      </a:r>
                      <a:endParaRPr lang="en-US" dirty="0"/>
                    </a:p>
                  </a:txBody>
                  <a:tcPr/>
                </a:tc>
              </a:tr>
              <a:tr h="259016">
                <a:tc>
                  <a:txBody>
                    <a:bodyPr/>
                    <a:lstStyle/>
                    <a:p>
                      <a:r>
                        <a:rPr lang="en-US" dirty="0" smtClean="0"/>
                        <a:t>Proposed as RITs </a:t>
                      </a:r>
                      <a:endParaRPr lang="en-US" dirty="0"/>
                    </a:p>
                  </a:txBody>
                  <a:tcPr/>
                </a:tc>
                <a:tc>
                  <a:txBody>
                    <a:bodyPr/>
                    <a:lstStyle/>
                    <a:p>
                      <a:endParaRPr lang="en-US" dirty="0"/>
                    </a:p>
                  </a:txBody>
                  <a:tcPr/>
                </a:tc>
                <a:tc>
                  <a:txBody>
                    <a:bodyPr/>
                    <a:lstStyle/>
                    <a:p>
                      <a:endParaRPr lang="en-US" b="1" dirty="0"/>
                    </a:p>
                  </a:txBody>
                  <a:tcPr/>
                </a:tc>
              </a:tr>
              <a:tr h="629511">
                <a:tc>
                  <a:txBody>
                    <a:bodyPr/>
                    <a:lstStyle/>
                    <a:p>
                      <a:r>
                        <a:rPr lang="en-US" dirty="0" smtClean="0"/>
                        <a:t>802.11</a:t>
                      </a:r>
                      <a:r>
                        <a:rPr lang="en-US" baseline="0" dirty="0" smtClean="0"/>
                        <a:t> STA</a:t>
                      </a:r>
                      <a:endParaRPr lang="en-US" dirty="0"/>
                    </a:p>
                  </a:txBody>
                  <a:tcPr/>
                </a:tc>
                <a:tc>
                  <a:txBody>
                    <a:bodyPr/>
                    <a:lstStyle/>
                    <a:p>
                      <a:r>
                        <a:rPr lang="en-US" dirty="0" smtClean="0"/>
                        <a:t>802.11 AP/ DS?</a:t>
                      </a:r>
                      <a:endParaRPr lang="en-US" dirty="0"/>
                    </a:p>
                  </a:txBody>
                  <a:tcPr/>
                </a:tc>
                <a:tc>
                  <a:txBody>
                    <a:bodyPr/>
                    <a:lstStyle/>
                    <a:p>
                      <a:r>
                        <a:rPr lang="en-US" b="1" dirty="0" smtClean="0"/>
                        <a:t>NA</a:t>
                      </a:r>
                      <a:endParaRPr lang="en-US" b="1" dirty="0"/>
                    </a:p>
                  </a:txBody>
                  <a:tcPr/>
                </a:tc>
              </a:tr>
              <a:tr h="0">
                <a:tc>
                  <a:txBody>
                    <a:bodyPr/>
                    <a:lstStyle/>
                    <a:p>
                      <a:r>
                        <a:rPr lang="en-US" dirty="0" smtClean="0"/>
                        <a:t>SRIT in 802 RAN Proposal</a:t>
                      </a:r>
                      <a:endParaRPr lang="en-US" dirty="0"/>
                    </a:p>
                  </a:txBody>
                  <a:tcPr/>
                </a:tc>
                <a:tc>
                  <a:txBody>
                    <a:bodyPr/>
                    <a:lstStyle/>
                    <a:p>
                      <a:endParaRPr lang="en-US" dirty="0"/>
                    </a:p>
                  </a:txBody>
                  <a:tcPr/>
                </a:tc>
                <a:tc>
                  <a:txBody>
                    <a:bodyPr/>
                    <a:lstStyle/>
                    <a:p>
                      <a:endParaRPr lang="en-US" dirty="0"/>
                    </a:p>
                  </a:txBody>
                  <a:tcPr/>
                </a:tc>
              </a:tr>
              <a:tr h="0">
                <a:tc>
                  <a:txBody>
                    <a:bodyPr/>
                    <a:lstStyle/>
                    <a:p>
                      <a:r>
                        <a:rPr lang="en-US" dirty="0" smtClean="0"/>
                        <a:t>802.11 STA (multiple RITs)</a:t>
                      </a:r>
                    </a:p>
                    <a:p>
                      <a:r>
                        <a:rPr lang="en-US" dirty="0" smtClean="0"/>
                        <a:t>Other 802 RITs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802.11 AP/DS/Portal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802.1 Bridged LAN/802.1cf OmniRAN/802.3</a:t>
                      </a:r>
                      <a:endParaRPr lang="en-US" dirty="0"/>
                    </a:p>
                  </a:txBody>
                  <a:tcPr/>
                </a:tc>
              </a:tr>
              <a:tr h="305249">
                <a:tc>
                  <a:txBody>
                    <a:bodyPr/>
                    <a:lstStyle/>
                    <a:p>
                      <a:r>
                        <a:rPr lang="en-US" dirty="0" smtClean="0"/>
                        <a:t>Proposed as RAT of 3GPP</a:t>
                      </a:r>
                      <a:endParaRPr lang="en-US" dirty="0"/>
                    </a:p>
                  </a:txBody>
                  <a:tcPr/>
                </a:tc>
                <a:tc>
                  <a:txBody>
                    <a:bodyPr/>
                    <a:lstStyle/>
                    <a:p>
                      <a:endParaRPr lang="en-US" dirty="0"/>
                    </a:p>
                  </a:txBody>
                  <a:tcPr/>
                </a:tc>
                <a:tc>
                  <a:txBody>
                    <a:bodyPr/>
                    <a:lstStyle/>
                    <a:p>
                      <a:endParaRPr lang="en-US" b="1" dirty="0"/>
                    </a:p>
                  </a:txBody>
                  <a:tcPr/>
                </a:tc>
              </a:tr>
              <a:tr h="549089">
                <a:tc>
                  <a:txBody>
                    <a:bodyPr/>
                    <a:lstStyle/>
                    <a:p>
                      <a:r>
                        <a:rPr lang="en-US" dirty="0" smtClean="0"/>
                        <a:t>802.11 STA</a:t>
                      </a:r>
                      <a:endParaRPr lang="en-US" dirty="0"/>
                    </a:p>
                  </a:txBody>
                  <a:tcPr/>
                </a:tc>
                <a:tc>
                  <a:txBody>
                    <a:bodyPr/>
                    <a:lstStyle/>
                    <a:p>
                      <a:r>
                        <a:rPr lang="en-US" dirty="0" smtClean="0"/>
                        <a:t>802.11 AP/DS/LWA</a:t>
                      </a:r>
                    </a:p>
                    <a:p>
                      <a:r>
                        <a:rPr lang="en-US" dirty="0" smtClean="0"/>
                        <a:t>802.11 AP/DS/LWIP</a:t>
                      </a:r>
                      <a:endParaRPr lang="en-US" dirty="0"/>
                    </a:p>
                  </a:txBody>
                  <a:tcPr/>
                </a:tc>
                <a:tc>
                  <a:txBody>
                    <a:bodyPr/>
                    <a:lstStyle/>
                    <a:p>
                      <a:r>
                        <a:rPr lang="en-US" b="1" dirty="0" smtClean="0"/>
                        <a:t>3GPP Core</a:t>
                      </a:r>
                      <a:endParaRPr lang="en-US" b="1" dirty="0"/>
                    </a:p>
                  </a:txBody>
                  <a:tcPr/>
                </a:tc>
              </a:tr>
            </a:tbl>
          </a:graphicData>
        </a:graphic>
      </p:graphicFrame>
      <p:sp>
        <p:nvSpPr>
          <p:cNvPr id="2" name="Title 1"/>
          <p:cNvSpPr>
            <a:spLocks noGrp="1"/>
          </p:cNvSpPr>
          <p:nvPr>
            <p:ph type="title"/>
          </p:nvPr>
        </p:nvSpPr>
        <p:spPr>
          <a:xfrm>
            <a:off x="685800" y="685801"/>
            <a:ext cx="7770813" cy="352550"/>
          </a:xfrm>
        </p:spPr>
        <p:txBody>
          <a:bodyPr/>
          <a:lstStyle/>
          <a:p>
            <a:r>
              <a:rPr lang="en-US" dirty="0" smtClean="0"/>
              <a:t>5G – Simple with a Bit More</a:t>
            </a:r>
            <a:endParaRPr lang="en-US" dirty="0"/>
          </a:p>
        </p:txBody>
      </p:sp>
      <p:sp>
        <p:nvSpPr>
          <p:cNvPr id="4" name="Footer Placeholder 3"/>
          <p:cNvSpPr>
            <a:spLocks noGrp="1"/>
          </p:cNvSpPr>
          <p:nvPr>
            <p:ph type="ftr" idx="11"/>
          </p:nvPr>
        </p:nvSpPr>
        <p:spPr/>
        <p:txBody>
          <a:bodyPr/>
          <a:lstStyle/>
          <a:p>
            <a:r>
              <a:rPr lang="en-GB" smtClean="0"/>
              <a:t>Adrian Stephens, Intel Corporation</a:t>
            </a:r>
            <a:endParaRPr lang="en-GB" dirty="0"/>
          </a:p>
        </p:txBody>
      </p:sp>
      <p:sp>
        <p:nvSpPr>
          <p:cNvPr id="5" name="Slide Number Placeholder 4"/>
          <p:cNvSpPr>
            <a:spLocks noGrp="1"/>
          </p:cNvSpPr>
          <p:nvPr>
            <p:ph type="sldNum" idx="12"/>
          </p:nvPr>
        </p:nvSpPr>
        <p:spPr/>
        <p:txBody>
          <a:bodyPr/>
          <a:lstStyle/>
          <a:p>
            <a:r>
              <a:rPr lang="en-GB" dirty="0" smtClean="0"/>
              <a:t>Slide </a:t>
            </a:r>
            <a:fld id="{06B781AF-4CCF-49B0-A572-DE54FBE5D942}" type="slidenum">
              <a:rPr lang="en-GB" smtClean="0"/>
              <a:pPr/>
              <a:t>237</a:t>
            </a:fld>
            <a:endParaRPr lang="en-GB" dirty="0"/>
          </a:p>
        </p:txBody>
      </p:sp>
      <p:grpSp>
        <p:nvGrpSpPr>
          <p:cNvPr id="16" name="Group 15"/>
          <p:cNvGrpSpPr/>
          <p:nvPr/>
        </p:nvGrpSpPr>
        <p:grpSpPr>
          <a:xfrm>
            <a:off x="406437" y="1038351"/>
            <a:ext cx="8737563" cy="1628649"/>
            <a:chOff x="406437" y="1143000"/>
            <a:chExt cx="8737563" cy="207916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37" y="1605980"/>
              <a:ext cx="1594485" cy="8858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370766"/>
              <a:ext cx="1257300" cy="135625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7885" r="17471"/>
            <a:stretch/>
          </p:blipFill>
          <p:spPr>
            <a:xfrm>
              <a:off x="6324600" y="1143000"/>
              <a:ext cx="2819400" cy="2079163"/>
            </a:xfrm>
            <a:prstGeom prst="rect">
              <a:avLst/>
            </a:prstGeom>
          </p:spPr>
        </p:pic>
        <p:cxnSp>
          <p:nvCxnSpPr>
            <p:cNvPr id="11" name="Straight Arrow Connector 10"/>
            <p:cNvCxnSpPr/>
            <p:nvPr/>
          </p:nvCxnSpPr>
          <p:spPr bwMode="auto">
            <a:xfrm flipH="1">
              <a:off x="4609306" y="2374726"/>
              <a:ext cx="1791494" cy="0"/>
            </a:xfrm>
            <a:prstGeom prst="straightConnector1">
              <a:avLst/>
            </a:prstGeom>
            <a:solidFill>
              <a:srgbClr val="00B8FF"/>
            </a:solidFill>
            <a:ln w="76200" cap="flat" cmpd="sng" algn="ctr">
              <a:solidFill>
                <a:schemeClr val="tx1"/>
              </a:solidFill>
              <a:prstDash val="solid"/>
              <a:round/>
              <a:headEnd type="triangle" w="med" len="med"/>
              <a:tailEnd type="triangle"/>
            </a:ln>
            <a:effectLst/>
          </p:spPr>
        </p:cxnSp>
        <p:sp>
          <p:nvSpPr>
            <p:cNvPr id="13" name="Freeform 12"/>
            <p:cNvSpPr/>
            <p:nvPr/>
          </p:nvSpPr>
          <p:spPr bwMode="auto">
            <a:xfrm>
              <a:off x="1616195" y="1566640"/>
              <a:ext cx="2154476" cy="508348"/>
            </a:xfrm>
            <a:custGeom>
              <a:avLst/>
              <a:gdLst>
                <a:gd name="connsiteX0" fmla="*/ 2154476 w 2154476"/>
                <a:gd name="connsiteY0" fmla="*/ 50104 h 389356"/>
                <a:gd name="connsiteX1" fmla="*/ 1866378 w 2154476"/>
                <a:gd name="connsiteY1" fmla="*/ 175364 h 389356"/>
                <a:gd name="connsiteX2" fmla="*/ 1816273 w 2154476"/>
                <a:gd name="connsiteY2" fmla="*/ 187890 h 389356"/>
                <a:gd name="connsiteX3" fmla="*/ 1603331 w 2154476"/>
                <a:gd name="connsiteY3" fmla="*/ 225469 h 389356"/>
                <a:gd name="connsiteX4" fmla="*/ 1390389 w 2154476"/>
                <a:gd name="connsiteY4" fmla="*/ 237995 h 389356"/>
                <a:gd name="connsiteX5" fmla="*/ 1177446 w 2154476"/>
                <a:gd name="connsiteY5" fmla="*/ 275573 h 389356"/>
                <a:gd name="connsiteX6" fmla="*/ 1089764 w 2154476"/>
                <a:gd name="connsiteY6" fmla="*/ 288099 h 389356"/>
                <a:gd name="connsiteX7" fmla="*/ 1102290 w 2154476"/>
                <a:gd name="connsiteY7" fmla="*/ 250521 h 389356"/>
                <a:gd name="connsiteX8" fmla="*/ 1177446 w 2154476"/>
                <a:gd name="connsiteY8" fmla="*/ 225469 h 389356"/>
                <a:gd name="connsiteX9" fmla="*/ 1252602 w 2154476"/>
                <a:gd name="connsiteY9" fmla="*/ 187890 h 389356"/>
                <a:gd name="connsiteX10" fmla="*/ 1290180 w 2154476"/>
                <a:gd name="connsiteY10" fmla="*/ 162838 h 389356"/>
                <a:gd name="connsiteX11" fmla="*/ 1365336 w 2154476"/>
                <a:gd name="connsiteY11" fmla="*/ 137786 h 389356"/>
                <a:gd name="connsiteX12" fmla="*/ 1390389 w 2154476"/>
                <a:gd name="connsiteY12" fmla="*/ 112734 h 389356"/>
                <a:gd name="connsiteX13" fmla="*/ 1427967 w 2154476"/>
                <a:gd name="connsiteY13" fmla="*/ 87682 h 389356"/>
                <a:gd name="connsiteX14" fmla="*/ 1465545 w 2154476"/>
                <a:gd name="connsiteY14" fmla="*/ 12526 h 389356"/>
                <a:gd name="connsiteX15" fmla="*/ 1427967 w 2154476"/>
                <a:gd name="connsiteY15" fmla="*/ 0 h 389356"/>
                <a:gd name="connsiteX16" fmla="*/ 1252602 w 2154476"/>
                <a:gd name="connsiteY16" fmla="*/ 12526 h 389356"/>
                <a:gd name="connsiteX17" fmla="*/ 1164920 w 2154476"/>
                <a:gd name="connsiteY17" fmla="*/ 37578 h 389356"/>
                <a:gd name="connsiteX18" fmla="*/ 1064712 w 2154476"/>
                <a:gd name="connsiteY18" fmla="*/ 62630 h 389356"/>
                <a:gd name="connsiteX19" fmla="*/ 989556 w 2154476"/>
                <a:gd name="connsiteY19" fmla="*/ 87682 h 389356"/>
                <a:gd name="connsiteX20" fmla="*/ 951978 w 2154476"/>
                <a:gd name="connsiteY20" fmla="*/ 100208 h 389356"/>
                <a:gd name="connsiteX21" fmla="*/ 914400 w 2154476"/>
                <a:gd name="connsiteY21" fmla="*/ 125260 h 389356"/>
                <a:gd name="connsiteX22" fmla="*/ 814191 w 2154476"/>
                <a:gd name="connsiteY22" fmla="*/ 150312 h 389356"/>
                <a:gd name="connsiteX23" fmla="*/ 739035 w 2154476"/>
                <a:gd name="connsiteY23" fmla="*/ 175364 h 389356"/>
                <a:gd name="connsiteX24" fmla="*/ 638827 w 2154476"/>
                <a:gd name="connsiteY24" fmla="*/ 200417 h 389356"/>
                <a:gd name="connsiteX25" fmla="*/ 413358 w 2154476"/>
                <a:gd name="connsiteY25" fmla="*/ 275573 h 389356"/>
                <a:gd name="connsiteX26" fmla="*/ 300624 w 2154476"/>
                <a:gd name="connsiteY26" fmla="*/ 313151 h 389356"/>
                <a:gd name="connsiteX27" fmla="*/ 263046 w 2154476"/>
                <a:gd name="connsiteY27" fmla="*/ 325677 h 389356"/>
                <a:gd name="connsiteX28" fmla="*/ 225468 w 2154476"/>
                <a:gd name="connsiteY28" fmla="*/ 338203 h 389356"/>
                <a:gd name="connsiteX29" fmla="*/ 175364 w 2154476"/>
                <a:gd name="connsiteY29" fmla="*/ 350729 h 389356"/>
                <a:gd name="connsiteX30" fmla="*/ 137786 w 2154476"/>
                <a:gd name="connsiteY30" fmla="*/ 363255 h 389356"/>
                <a:gd name="connsiteX31" fmla="*/ 87682 w 2154476"/>
                <a:gd name="connsiteY31" fmla="*/ 375781 h 389356"/>
                <a:gd name="connsiteX32" fmla="*/ 50104 w 2154476"/>
                <a:gd name="connsiteY32" fmla="*/ 388307 h 389356"/>
                <a:gd name="connsiteX33" fmla="*/ 0 w 2154476"/>
                <a:gd name="connsiteY33" fmla="*/ 388307 h 3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54476" h="389356">
                  <a:moveTo>
                    <a:pt x="2154476" y="50104"/>
                  </a:moveTo>
                  <a:cubicBezTo>
                    <a:pt x="2058443" y="91857"/>
                    <a:pt x="1963355" y="135855"/>
                    <a:pt x="1866378" y="175364"/>
                  </a:cubicBezTo>
                  <a:cubicBezTo>
                    <a:pt x="1850435" y="181859"/>
                    <a:pt x="1833107" y="184283"/>
                    <a:pt x="1816273" y="187890"/>
                  </a:cubicBezTo>
                  <a:cubicBezTo>
                    <a:pt x="1763991" y="199093"/>
                    <a:pt x="1662490" y="220539"/>
                    <a:pt x="1603331" y="225469"/>
                  </a:cubicBezTo>
                  <a:cubicBezTo>
                    <a:pt x="1532473" y="231374"/>
                    <a:pt x="1461370" y="233820"/>
                    <a:pt x="1390389" y="237995"/>
                  </a:cubicBezTo>
                  <a:cubicBezTo>
                    <a:pt x="1296792" y="269193"/>
                    <a:pt x="1365881" y="248654"/>
                    <a:pt x="1177446" y="275573"/>
                  </a:cubicBezTo>
                  <a:lnTo>
                    <a:pt x="1089764" y="288099"/>
                  </a:lnTo>
                  <a:cubicBezTo>
                    <a:pt x="1093939" y="275573"/>
                    <a:pt x="1091546" y="258195"/>
                    <a:pt x="1102290" y="250521"/>
                  </a:cubicBezTo>
                  <a:cubicBezTo>
                    <a:pt x="1123778" y="235172"/>
                    <a:pt x="1155474" y="240117"/>
                    <a:pt x="1177446" y="225469"/>
                  </a:cubicBezTo>
                  <a:cubicBezTo>
                    <a:pt x="1285139" y="153674"/>
                    <a:pt x="1148883" y="239751"/>
                    <a:pt x="1252602" y="187890"/>
                  </a:cubicBezTo>
                  <a:cubicBezTo>
                    <a:pt x="1266067" y="181157"/>
                    <a:pt x="1276423" y="168952"/>
                    <a:pt x="1290180" y="162838"/>
                  </a:cubicBezTo>
                  <a:cubicBezTo>
                    <a:pt x="1314311" y="152113"/>
                    <a:pt x="1365336" y="137786"/>
                    <a:pt x="1365336" y="137786"/>
                  </a:cubicBezTo>
                  <a:cubicBezTo>
                    <a:pt x="1373687" y="129435"/>
                    <a:pt x="1381167" y="120111"/>
                    <a:pt x="1390389" y="112734"/>
                  </a:cubicBezTo>
                  <a:cubicBezTo>
                    <a:pt x="1402145" y="103330"/>
                    <a:pt x="1417322" y="98327"/>
                    <a:pt x="1427967" y="87682"/>
                  </a:cubicBezTo>
                  <a:cubicBezTo>
                    <a:pt x="1452249" y="63400"/>
                    <a:pt x="1455357" y="43089"/>
                    <a:pt x="1465545" y="12526"/>
                  </a:cubicBezTo>
                  <a:cubicBezTo>
                    <a:pt x="1453019" y="8351"/>
                    <a:pt x="1441171" y="0"/>
                    <a:pt x="1427967" y="0"/>
                  </a:cubicBezTo>
                  <a:cubicBezTo>
                    <a:pt x="1369363" y="0"/>
                    <a:pt x="1310847" y="6054"/>
                    <a:pt x="1252602" y="12526"/>
                  </a:cubicBezTo>
                  <a:cubicBezTo>
                    <a:pt x="1217396" y="16438"/>
                    <a:pt x="1197579" y="28671"/>
                    <a:pt x="1164920" y="37578"/>
                  </a:cubicBezTo>
                  <a:cubicBezTo>
                    <a:pt x="1131703" y="46637"/>
                    <a:pt x="1097376" y="51742"/>
                    <a:pt x="1064712" y="62630"/>
                  </a:cubicBezTo>
                  <a:lnTo>
                    <a:pt x="989556" y="87682"/>
                  </a:lnTo>
                  <a:cubicBezTo>
                    <a:pt x="977030" y="91857"/>
                    <a:pt x="962964" y="92884"/>
                    <a:pt x="951978" y="100208"/>
                  </a:cubicBezTo>
                  <a:cubicBezTo>
                    <a:pt x="939452" y="108559"/>
                    <a:pt x="928548" y="120115"/>
                    <a:pt x="914400" y="125260"/>
                  </a:cubicBezTo>
                  <a:cubicBezTo>
                    <a:pt x="882042" y="137026"/>
                    <a:pt x="846855" y="139424"/>
                    <a:pt x="814191" y="150312"/>
                  </a:cubicBezTo>
                  <a:cubicBezTo>
                    <a:pt x="789139" y="158663"/>
                    <a:pt x="764654" y="168959"/>
                    <a:pt x="739035" y="175364"/>
                  </a:cubicBezTo>
                  <a:cubicBezTo>
                    <a:pt x="705632" y="183715"/>
                    <a:pt x="671491" y="189529"/>
                    <a:pt x="638827" y="200417"/>
                  </a:cubicBezTo>
                  <a:lnTo>
                    <a:pt x="413358" y="275573"/>
                  </a:lnTo>
                  <a:lnTo>
                    <a:pt x="300624" y="313151"/>
                  </a:lnTo>
                  <a:lnTo>
                    <a:pt x="263046" y="325677"/>
                  </a:lnTo>
                  <a:cubicBezTo>
                    <a:pt x="250520" y="329852"/>
                    <a:pt x="238277" y="335001"/>
                    <a:pt x="225468" y="338203"/>
                  </a:cubicBezTo>
                  <a:cubicBezTo>
                    <a:pt x="208767" y="342378"/>
                    <a:pt x="191917" y="346000"/>
                    <a:pt x="175364" y="350729"/>
                  </a:cubicBezTo>
                  <a:cubicBezTo>
                    <a:pt x="162668" y="354356"/>
                    <a:pt x="150482" y="359628"/>
                    <a:pt x="137786" y="363255"/>
                  </a:cubicBezTo>
                  <a:cubicBezTo>
                    <a:pt x="121233" y="367984"/>
                    <a:pt x="104235" y="371052"/>
                    <a:pt x="87682" y="375781"/>
                  </a:cubicBezTo>
                  <a:cubicBezTo>
                    <a:pt x="74986" y="379408"/>
                    <a:pt x="63175" y="386440"/>
                    <a:pt x="50104" y="388307"/>
                  </a:cubicBezTo>
                  <a:cubicBezTo>
                    <a:pt x="33571" y="390669"/>
                    <a:pt x="16701" y="388307"/>
                    <a:pt x="0" y="388307"/>
                  </a:cubicBezTo>
                </a:path>
              </a:pathLst>
            </a:custGeom>
            <a:noFill/>
            <a:ln w="603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gr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18/18 of 11-16-0445 by Joseph Levy (InterDigital)</a:t>
            </a:r>
          </a:p>
        </p:txBody>
      </p:sp>
      <p:sp>
        <p:nvSpPr>
          <p:cNvPr id="1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5647362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smtClean="0"/>
              <a:t>802E Privacy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2016-03-15</a:t>
            </a:r>
          </a:p>
        </p:txBody>
      </p:sp>
      <p:graphicFrame>
        <p:nvGraphicFramePr>
          <p:cNvPr id="1026" name="Object 11"/>
          <p:cNvGraphicFramePr>
            <a:graphicFrameLocks noChangeAspect="1"/>
          </p:cNvGraphicFramePr>
          <p:nvPr>
            <p:extLst>
              <p:ext uri="{D42A27DB-BD31-4B8C-83A1-F6EECF244321}">
                <p14:modId xmlns:p14="http://schemas.microsoft.com/office/powerpoint/2010/main" val="1770158228"/>
              </p:ext>
            </p:extLst>
          </p:nvPr>
        </p:nvGraphicFramePr>
        <p:xfrm>
          <a:off x="1009650" y="2498725"/>
          <a:ext cx="7315200" cy="2562225"/>
        </p:xfrm>
        <a:graphic>
          <a:graphicData uri="http://schemas.openxmlformats.org/presentationml/2006/ole">
            <mc:AlternateContent xmlns:mc="http://schemas.openxmlformats.org/markup-compatibility/2006">
              <mc:Choice xmlns:v="urn:schemas-microsoft-com:vml" Requires="v">
                <p:oleObj spid="_x0000_s22553" name="Document" r:id="rId4" imgW="8253286" imgH="2904044" progId="Word.Document.8">
                  <p:embed/>
                </p:oleObj>
              </mc:Choice>
              <mc:Fallback>
                <p:oleObj name="Document" r:id="rId4" imgW="8253286" imgH="2904044" progId="Word.Document.8">
                  <p:embed/>
                  <p:pic>
                    <p:nvPicPr>
                      <p:cNvPr id="0" name=""/>
                      <p:cNvPicPr>
                        <a:picLocks noChangeAspect="1" noChangeArrowheads="1"/>
                      </p:cNvPicPr>
                      <p:nvPr/>
                    </p:nvPicPr>
                    <p:blipFill>
                      <a:blip r:embed="rId5"/>
                      <a:srcRect/>
                      <a:stretch>
                        <a:fillRect/>
                      </a:stretch>
                    </p:blipFill>
                    <p:spPr bwMode="auto">
                      <a:xfrm>
                        <a:off x="1009650" y="2498725"/>
                        <a:ext cx="7315200"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1017587" y="2154237"/>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1/9 of 11-16-0454 by Juan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Carlos Zuniga, Interdigital</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a:xfrm>
            <a:off x="6172200" y="6476999"/>
            <a:ext cx="2371725" cy="180975"/>
          </a:xfrm>
        </p:spPr>
        <p:txBody>
          <a:bodyPr/>
          <a:lstStyle/>
          <a:p>
            <a:pPr>
              <a:defRPr/>
            </a:pPr>
            <a:r>
              <a:rPr lang="en-US" dirty="0" smtClean="0"/>
              <a:t>Adrian Stephens, Intel Corporation</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238</a:t>
            </a:fld>
            <a:endParaRPr lang="en-US"/>
          </a:p>
        </p:txBody>
      </p:sp>
    </p:spTree>
    <p:extLst>
      <p:ext uri="{BB962C8B-B14F-4D97-AF65-F5344CB8AC3E}">
        <p14:creationId xmlns:p14="http://schemas.microsoft.com/office/powerpoint/2010/main" val="38246000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Privacy Scope: Individuals</a:t>
            </a:r>
            <a:endParaRPr lang="en-US" dirty="0"/>
          </a:p>
        </p:txBody>
      </p:sp>
      <p:sp>
        <p:nvSpPr>
          <p:cNvPr id="7" name="Content Placeholder 6"/>
          <p:cNvSpPr>
            <a:spLocks noGrp="1"/>
          </p:cNvSpPr>
          <p:nvPr>
            <p:ph sz="quarter" idx="14"/>
          </p:nvPr>
        </p:nvSpPr>
        <p:spPr>
          <a:xfrm>
            <a:off x="365761" y="1645920"/>
            <a:ext cx="4495416" cy="4908884"/>
          </a:xfrm>
        </p:spPr>
        <p:txBody>
          <a:bodyPr/>
          <a:lstStyle/>
          <a:p>
            <a:r>
              <a:rPr lang="en-US" dirty="0"/>
              <a:t>Narrow: focused on </a:t>
            </a:r>
            <a:r>
              <a:rPr lang="en-US" dirty="0" smtClean="0"/>
              <a:t>individuals</a:t>
            </a:r>
            <a:endParaRPr lang="en-US" dirty="0"/>
          </a:p>
          <a:p>
            <a:r>
              <a:rPr lang="en-US" dirty="0"/>
              <a:t>Broad: any information </a:t>
            </a:r>
            <a:r>
              <a:rPr lang="en-US" dirty="0" smtClean="0"/>
              <a:t>related </a:t>
            </a:r>
            <a:r>
              <a:rPr lang="en-US" dirty="0"/>
              <a:t>to an individual </a:t>
            </a:r>
            <a:r>
              <a:rPr lang="en-US" dirty="0" smtClean="0"/>
              <a:t>that can identify him/her, </a:t>
            </a:r>
            <a:r>
              <a:rPr lang="en-US" dirty="0"/>
              <a:t>directly or indirectly, may be </a:t>
            </a:r>
            <a:r>
              <a:rPr lang="en-US" dirty="0" smtClean="0"/>
              <a:t>relevant</a:t>
            </a:r>
            <a:endParaRPr lang="en-US" dirty="0"/>
          </a:p>
          <a:p>
            <a:r>
              <a:rPr lang="en-US" dirty="0" smtClean="0"/>
              <a:t>Limited to </a:t>
            </a:r>
            <a:r>
              <a:rPr lang="en-US" dirty="0"/>
              <a:t>what can be addressed in protocol design </a:t>
            </a:r>
            <a:r>
              <a:rPr lang="en-US" dirty="0" smtClean="0"/>
              <a:t>- vs</a:t>
            </a:r>
            <a:r>
              <a:rPr lang="en-US" dirty="0"/>
              <a:t>. deployment and </a:t>
            </a:r>
            <a:r>
              <a:rPr lang="en-US" dirty="0" smtClean="0"/>
              <a:t>operation</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197" y="2369395"/>
            <a:ext cx="3255403" cy="2161791"/>
          </a:xfrm>
          <a:prstGeom prst="rect">
            <a:avLst/>
          </a:prstGeom>
        </p:spPr>
      </p:pic>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2/9 of </a:t>
            </a:r>
            <a:r>
              <a:rPr lang="en-US" sz="1200" b="0" dirty="0"/>
              <a:t>11-16-0454 by Juan Carlos Zuniga, Interdigital</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txBox="1">
            <a:spLocks/>
          </p:cNvSpPr>
          <p:nvPr/>
        </p:nvSpPr>
        <p:spPr>
          <a:xfrm>
            <a:off x="696913" y="304800"/>
            <a:ext cx="1579562" cy="27622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800" dirty="0" smtClean="0"/>
              <a:t>March 2016</a:t>
            </a:r>
            <a:endParaRPr lang="en-US" sz="1800" dirty="0"/>
          </a:p>
        </p:txBody>
      </p:sp>
      <p:sp>
        <p:nvSpPr>
          <p:cNvPr id="3" name="Slide Number Placeholder 2"/>
          <p:cNvSpPr>
            <a:spLocks noGrp="1"/>
          </p:cNvSpPr>
          <p:nvPr>
            <p:ph type="sldNum" sz="quarter" idx="15"/>
          </p:nvPr>
        </p:nvSpPr>
        <p:spPr>
          <a:xfrm>
            <a:off x="4267200" y="6520934"/>
            <a:ext cx="586699" cy="184666"/>
          </a:xfrm>
        </p:spPr>
        <p:txBody>
          <a:bodyPr/>
          <a:lstStyle/>
          <a:p>
            <a:pPr>
              <a:defRPr/>
            </a:pPr>
            <a:r>
              <a:rPr lang="en-US" dirty="0" smtClean="0"/>
              <a:t>Slide </a:t>
            </a:r>
            <a:fld id="{742CE1F0-28BF-A844-9B91-A150FCA372DE}" type="slidenum">
              <a:rPr lang="en-US" smtClean="0"/>
              <a:pPr>
                <a:defRPr/>
              </a:pPr>
              <a:t>239</a:t>
            </a:fld>
            <a:endParaRPr lang="en-US" dirty="0"/>
          </a:p>
        </p:txBody>
      </p:sp>
      <p:sp>
        <p:nvSpPr>
          <p:cNvPr id="10" name="Footer Placeholder 2"/>
          <p:cNvSpPr txBox="1">
            <a:spLocks/>
          </p:cNvSpPr>
          <p:nvPr/>
        </p:nvSpPr>
        <p:spPr>
          <a:xfrm>
            <a:off x="6172200" y="6476999"/>
            <a:ext cx="2371725" cy="18097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t>Adrian Stephens, Intel Corporation</a:t>
            </a:r>
            <a:endParaRPr lang="en-US" sz="1200" b="0" dirty="0"/>
          </a:p>
        </p:txBody>
      </p:sp>
    </p:spTree>
    <p:extLst>
      <p:ext uri="{BB962C8B-B14F-4D97-AF65-F5344CB8AC3E}">
        <p14:creationId xmlns:p14="http://schemas.microsoft.com/office/powerpoint/2010/main" val="3352496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802.1Qcr - Amendment: Asynchronous Traffic Shaping, </a:t>
            </a:r>
            <a:r>
              <a:rPr lang="en-US" dirty="0">
                <a:hlinkClick r:id="rId3"/>
              </a:rPr>
              <a:t>PAR</a:t>
            </a:r>
            <a:r>
              <a:rPr lang="en-US" dirty="0"/>
              <a:t> and </a:t>
            </a:r>
            <a:r>
              <a:rPr lang="en-US" dirty="0" smtClean="0">
                <a:hlinkClick r:id="rId4"/>
              </a:rPr>
              <a:t>CSD</a:t>
            </a:r>
            <a:endParaRPr lang="en-US" dirty="0"/>
          </a:p>
        </p:txBody>
      </p:sp>
      <p:sp>
        <p:nvSpPr>
          <p:cNvPr id="3" name="Content Placeholder 2"/>
          <p:cNvSpPr>
            <a:spLocks noGrp="1"/>
          </p:cNvSpPr>
          <p:nvPr>
            <p:ph idx="1"/>
          </p:nvPr>
        </p:nvSpPr>
        <p:spPr/>
        <p:txBody>
          <a:bodyPr/>
          <a:lstStyle/>
          <a:p>
            <a:r>
              <a:rPr lang="en-US" dirty="0" smtClean="0"/>
              <a:t>8.1 requires “</a:t>
            </a:r>
            <a:r>
              <a:rPr lang="en-US" dirty="0"/>
              <a:t>(Item Number and Explanation</a:t>
            </a:r>
            <a:r>
              <a:rPr lang="en-US" dirty="0" smtClean="0"/>
              <a:t>)”</a:t>
            </a:r>
          </a:p>
          <a:p>
            <a:r>
              <a:rPr lang="en-US" dirty="0" smtClean="0"/>
              <a:t>Either add the PAR “Item Number” that is missing</a:t>
            </a:r>
          </a:p>
          <a:p>
            <a:r>
              <a:rPr lang="en-US" dirty="0" smtClean="0"/>
              <a:t>or delete the sentence” </a:t>
            </a:r>
            <a:r>
              <a:rPr lang="en-US" b="0" dirty="0"/>
              <a:t>The core operation of the intended mechanism on the data plane </a:t>
            </a:r>
            <a:r>
              <a:rPr lang="en-US" b="0" dirty="0" smtClean="0"/>
              <a:t>is described </a:t>
            </a:r>
            <a:r>
              <a:rPr lang="en-US" b="0" dirty="0"/>
              <a:t>in http://www.ieee802.org /1/files/public/docs2015/new-tsn-specht-ubs-queues-0521-v0.pdf</a:t>
            </a:r>
            <a:r>
              <a:rPr lang="en-US" b="0" dirty="0" smtClean="0"/>
              <a:t>.”</a:t>
            </a:r>
          </a:p>
          <a:p>
            <a:r>
              <a:rPr lang="en-US" dirty="0" smtClean="0"/>
              <a:t>2.1 Title does not seem correct for an Amendment.</a:t>
            </a:r>
          </a:p>
          <a:p>
            <a:r>
              <a:rPr lang="en-US" dirty="0" smtClean="0"/>
              <a:t>Expected to see “</a:t>
            </a:r>
            <a:r>
              <a:rPr lang="en-US" dirty="0"/>
              <a:t>Amendment</a:t>
            </a:r>
            <a:r>
              <a:rPr lang="en-US" dirty="0" smtClean="0"/>
              <a:t>:” after the base standard title followed by the amendment title.</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961600417"/>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Privacy Scope: Technical Only</a:t>
            </a:r>
            <a:endParaRPr lang="en-US" dirty="0"/>
          </a:p>
        </p:txBody>
      </p:sp>
      <p:sp>
        <p:nvSpPr>
          <p:cNvPr id="7" name="Content Placeholder 6"/>
          <p:cNvSpPr>
            <a:spLocks noGrp="1"/>
          </p:cNvSpPr>
          <p:nvPr>
            <p:ph sz="quarter" idx="14"/>
          </p:nvPr>
        </p:nvSpPr>
        <p:spPr>
          <a:xfrm>
            <a:off x="271817" y="1645920"/>
            <a:ext cx="6967183" cy="4389120"/>
          </a:xfrm>
        </p:spPr>
        <p:txBody>
          <a:bodyPr/>
          <a:lstStyle/>
          <a:p>
            <a:r>
              <a:rPr lang="en-US" dirty="0" smtClean="0"/>
              <a:t>Discussion without reference to any particular legal framework</a:t>
            </a:r>
          </a:p>
          <a:p>
            <a:pPr>
              <a:spcAft>
                <a:spcPts val="600"/>
              </a:spcAft>
            </a:pPr>
            <a:r>
              <a:rPr lang="en-US" b="1" dirty="0" smtClean="0"/>
              <a:t>Mitigating </a:t>
            </a:r>
            <a:r>
              <a:rPr lang="en-US" b="1" dirty="0"/>
              <a:t>privacy threats strictly from the technical point of view </a:t>
            </a:r>
            <a:r>
              <a:rPr lang="en-US" dirty="0"/>
              <a:t>(e.g. protecting PIIs), and regardless of the motivation of the </a:t>
            </a:r>
            <a:r>
              <a:rPr lang="en-US" dirty="0" smtClean="0"/>
              <a:t>attacker </a:t>
            </a:r>
          </a:p>
          <a:p>
            <a:pPr lvl="2">
              <a:spcAft>
                <a:spcPts val="600"/>
              </a:spcAft>
            </a:pPr>
            <a:r>
              <a:rPr lang="en-US" sz="2400" dirty="0" smtClean="0"/>
              <a:t>If </a:t>
            </a:r>
            <a:r>
              <a:rPr lang="en-US" sz="2400" dirty="0"/>
              <a:t>the attacker does it for criminal reasons, privacy-unfriendly commercial reasons, </a:t>
            </a:r>
            <a:r>
              <a:rPr lang="en-US" sz="2400" dirty="0" smtClean="0"/>
              <a:t>legally </a:t>
            </a:r>
            <a:r>
              <a:rPr lang="en-US" sz="2400" dirty="0"/>
              <a:t>or illegally, it is </a:t>
            </a:r>
            <a:r>
              <a:rPr lang="en-US" sz="2400" dirty="0" smtClean="0"/>
              <a:t>irrelevant</a:t>
            </a:r>
          </a:p>
          <a:p>
            <a:pPr lvl="2">
              <a:spcAft>
                <a:spcPts val="600"/>
              </a:spcAft>
            </a:pPr>
            <a:r>
              <a:rPr lang="en-US" sz="2400" b="1" dirty="0" smtClean="0"/>
              <a:t>The </a:t>
            </a:r>
            <a:r>
              <a:rPr lang="en-US" sz="2400" b="1" dirty="0"/>
              <a:t>actions of the attacker are technically indistinguishable </a:t>
            </a:r>
            <a:r>
              <a:rPr lang="en-US" sz="2400" dirty="0"/>
              <a:t>and </a:t>
            </a:r>
            <a:r>
              <a:rPr lang="en-US" sz="2400" dirty="0" smtClean="0"/>
              <a:t>they should be mitigated in </a:t>
            </a:r>
            <a:r>
              <a:rPr lang="en-US" sz="2400" dirty="0"/>
              <a:t>the same </a:t>
            </a:r>
            <a:r>
              <a:rPr lang="en-US" sz="2400" dirty="0" smtClean="0"/>
              <a:t>way</a:t>
            </a:r>
            <a:endParaRPr lang="en-US" sz="2400" dirty="0"/>
          </a:p>
        </p:txBody>
      </p:sp>
      <p:pic>
        <p:nvPicPr>
          <p:cNvPr id="5122" name="Picture 2" descr="https://api.icons8.com/download/6142582549cd9be6efe4dba5480c08396158a086/iOS7/PNG/256/Very_Basic/settings-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457" y="3176487"/>
            <a:ext cx="1149083" cy="11490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api.icons8.com/download/6142582549cd9be6efe4dba5480c08396158a086/iOS7/PNG/256/Very_Basic/settings-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91554">
            <a:off x="7413823" y="2123933"/>
            <a:ext cx="1149083" cy="11490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api.icons8.com/download/6142582549cd9be6efe4dba5480c08396158a086/iOS7/PNG/256/Very_Basic/settings-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6094">
            <a:off x="6771526" y="3474582"/>
            <a:ext cx="1149083" cy="11490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3/9 of 11-16-0454 by Juan Carlos Zuniga, Interdigital</a:t>
            </a:r>
          </a:p>
        </p:txBody>
      </p:sp>
      <p:sp>
        <p:nvSpPr>
          <p:cNvPr id="10" name="Date Placeholder 2"/>
          <p:cNvSpPr txBox="1">
            <a:spLocks/>
          </p:cNvSpPr>
          <p:nvPr/>
        </p:nvSpPr>
        <p:spPr>
          <a:xfrm>
            <a:off x="696913" y="304800"/>
            <a:ext cx="1579562" cy="27622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800" dirty="0" smtClean="0"/>
              <a:t>March 2016</a:t>
            </a:r>
            <a:endParaRPr lang="en-US" sz="1800" dirty="0"/>
          </a:p>
        </p:txBody>
      </p:sp>
      <p:sp>
        <p:nvSpPr>
          <p:cNvPr id="3" name="Slide Number Placeholder 2"/>
          <p:cNvSpPr>
            <a:spLocks noGrp="1"/>
          </p:cNvSpPr>
          <p:nvPr>
            <p:ph type="sldNum" sz="quarter" idx="15"/>
          </p:nvPr>
        </p:nvSpPr>
        <p:spPr>
          <a:xfrm>
            <a:off x="4290101" y="6500922"/>
            <a:ext cx="586699" cy="184666"/>
          </a:xfrm>
        </p:spPr>
        <p:txBody>
          <a:bodyPr/>
          <a:lstStyle/>
          <a:p>
            <a:pPr>
              <a:defRPr/>
            </a:pPr>
            <a:r>
              <a:rPr lang="en-US" dirty="0" smtClean="0"/>
              <a:t>Slide </a:t>
            </a:r>
            <a:fld id="{742CE1F0-28BF-A844-9B91-A150FCA372DE}" type="slidenum">
              <a:rPr lang="en-US" smtClean="0"/>
              <a:pPr>
                <a:defRPr/>
              </a:pPr>
              <a:t>240</a:t>
            </a:fld>
            <a:endParaRPr lang="en-US" dirty="0"/>
          </a:p>
        </p:txBody>
      </p:sp>
      <p:sp>
        <p:nvSpPr>
          <p:cNvPr id="12" name="Footer Placeholder 2"/>
          <p:cNvSpPr txBox="1">
            <a:spLocks/>
          </p:cNvSpPr>
          <p:nvPr/>
        </p:nvSpPr>
        <p:spPr>
          <a:xfrm>
            <a:off x="6172200" y="6476999"/>
            <a:ext cx="2371725" cy="18097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t>Adrian Stephens, Intel Corporation</a:t>
            </a:r>
            <a:endParaRPr lang="en-US" sz="1200" b="0" dirty="0"/>
          </a:p>
        </p:txBody>
      </p:sp>
    </p:spTree>
    <p:extLst>
      <p:ext uri="{BB962C8B-B14F-4D97-AF65-F5344CB8AC3E}">
        <p14:creationId xmlns:p14="http://schemas.microsoft.com/office/powerpoint/2010/main" val="224784292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842381"/>
          </a:xfrm>
        </p:spPr>
        <p:txBody>
          <a:bodyPr/>
          <a:lstStyle/>
          <a:p>
            <a:r>
              <a:rPr lang="en-US" dirty="0" smtClean="0">
                <a:latin typeface="+mj-lt"/>
              </a:rPr>
              <a:t>Privacy Threats: Identification</a:t>
            </a:r>
            <a:endParaRPr lang="en-US" dirty="0">
              <a:latin typeface="+mj-lt"/>
            </a:endParaRPr>
          </a:p>
        </p:txBody>
      </p:sp>
      <p:sp>
        <p:nvSpPr>
          <p:cNvPr id="5" name="Footer Placeholder 4"/>
          <p:cNvSpPr>
            <a:spLocks noGrp="1"/>
          </p:cNvSpPr>
          <p:nvPr>
            <p:ph type="ftr" sz="quarter" idx="3"/>
          </p:nvPr>
        </p:nvSpPr>
        <p:spPr/>
        <p:txBody>
          <a:bodyPr/>
          <a:lstStyle/>
          <a:p>
            <a:r>
              <a:rPr lang="en-US" smtClean="0"/>
              <a:t>Adrian Stephens, Intel Corporation</a:t>
            </a:r>
            <a:endParaRPr lang="en-US"/>
          </a:p>
        </p:txBody>
      </p:sp>
      <p:grpSp>
        <p:nvGrpSpPr>
          <p:cNvPr id="9" name="Group 8"/>
          <p:cNvGrpSpPr/>
          <p:nvPr/>
        </p:nvGrpSpPr>
        <p:grpSpPr>
          <a:xfrm>
            <a:off x="5273337" y="1695015"/>
            <a:ext cx="2911876" cy="3860412"/>
            <a:chOff x="3013554" y="1020932"/>
            <a:chExt cx="3960874" cy="5088860"/>
          </a:xfrm>
        </p:grpSpPr>
        <p:pic>
          <p:nvPicPr>
            <p:cNvPr id="7" name="Picture 6"/>
            <p:cNvPicPr>
              <a:picLocks noChangeAspect="1"/>
            </p:cNvPicPr>
            <p:nvPr/>
          </p:nvPicPr>
          <p:blipFill rotWithShape="1">
            <a:blip r:embed="rId3"/>
            <a:srcRect t="32901"/>
            <a:stretch/>
          </p:blipFill>
          <p:spPr>
            <a:xfrm>
              <a:off x="3013554" y="2148374"/>
              <a:ext cx="3960874" cy="3961418"/>
            </a:xfrm>
            <a:prstGeom prst="rect">
              <a:avLst/>
            </a:prstGeom>
          </p:spPr>
        </p:pic>
        <p:pic>
          <p:nvPicPr>
            <p:cNvPr id="8" name="Picture 7"/>
            <p:cNvPicPr>
              <a:picLocks noChangeAspect="1"/>
            </p:cNvPicPr>
            <p:nvPr/>
          </p:nvPicPr>
          <p:blipFill rotWithShape="1">
            <a:blip r:embed="rId3"/>
            <a:srcRect t="4481" b="76422"/>
            <a:stretch/>
          </p:blipFill>
          <p:spPr>
            <a:xfrm>
              <a:off x="3013554" y="1020932"/>
              <a:ext cx="3960874" cy="1127464"/>
            </a:xfrm>
            <a:prstGeom prst="rect">
              <a:avLst/>
            </a:prstGeom>
          </p:spPr>
        </p:pic>
      </p:grpSp>
      <p:sp>
        <p:nvSpPr>
          <p:cNvPr id="10" name="TextBox 9"/>
          <p:cNvSpPr txBox="1"/>
          <p:nvPr/>
        </p:nvSpPr>
        <p:spPr>
          <a:xfrm>
            <a:off x="623887" y="1577871"/>
            <a:ext cx="3897296" cy="2308324"/>
          </a:xfrm>
          <a:prstGeom prst="rect">
            <a:avLst/>
          </a:prstGeom>
          <a:noFill/>
        </p:spPr>
        <p:txBody>
          <a:bodyPr wrap="square" rtlCol="0">
            <a:spAutoFit/>
          </a:bodyPr>
          <a:lstStyle/>
          <a:p>
            <a:r>
              <a:rPr lang="en-US" sz="2400" dirty="0"/>
              <a:t>Tracking </a:t>
            </a:r>
            <a:r>
              <a:rPr lang="en-US" sz="2400" dirty="0" smtClean="0"/>
              <a:t>Wi-Fi mobile </a:t>
            </a:r>
            <a:r>
              <a:rPr lang="en-US" sz="2400" dirty="0"/>
              <a:t>devices of by-passers is an easy job, even if devices are not actively connected to any </a:t>
            </a:r>
            <a:r>
              <a:rPr lang="en-US" sz="2400" dirty="0" smtClean="0"/>
              <a:t>Wi-Fi </a:t>
            </a:r>
            <a:r>
              <a:rPr lang="en-US" sz="2400" dirty="0"/>
              <a:t>network</a:t>
            </a:r>
          </a:p>
        </p:txBody>
      </p:sp>
      <p:pic>
        <p:nvPicPr>
          <p:cNvPr id="11" name="Picture 10" descr="IEEE tutorial correlation.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893" y="3969926"/>
            <a:ext cx="3061284" cy="1596313"/>
          </a:xfrm>
          <a:prstGeom prst="rect">
            <a:avLst/>
          </a:prstGeom>
        </p:spPr>
      </p:pic>
      <p:sp>
        <p:nvSpPr>
          <p:cNvPr id="12" name="TextBox 11"/>
          <p:cNvSpPr txBox="1"/>
          <p:nvPr/>
        </p:nvSpPr>
        <p:spPr>
          <a:xfrm>
            <a:off x="471910" y="5841733"/>
            <a:ext cx="8064896" cy="461665"/>
          </a:xfrm>
          <a:prstGeom prst="rect">
            <a:avLst/>
          </a:prstGeom>
          <a:noFill/>
        </p:spPr>
        <p:txBody>
          <a:bodyPr wrap="square" rtlCol="0">
            <a:spAutoFit/>
          </a:bodyPr>
          <a:lstStyle/>
          <a:p>
            <a:r>
              <a:rPr lang="en-US" sz="1200" b="1" dirty="0"/>
              <a:t> </a:t>
            </a:r>
            <a:r>
              <a:rPr lang="en-US" sz="1200" b="1" dirty="0" smtClean="0"/>
              <a:t>[REF: “Wi-Fi </a:t>
            </a:r>
            <a:r>
              <a:rPr lang="en-US" sz="1200" b="1" dirty="0"/>
              <a:t>Internet connectivity and privacy: hiding </a:t>
            </a:r>
            <a:r>
              <a:rPr lang="en-US" sz="1200" b="1" dirty="0" smtClean="0"/>
              <a:t>your tracks </a:t>
            </a:r>
            <a:r>
              <a:rPr lang="en-US" sz="1200" b="1" dirty="0"/>
              <a:t>on the wireless </a:t>
            </a:r>
            <a:r>
              <a:rPr lang="en-US" sz="1200" b="1" dirty="0" smtClean="0"/>
              <a:t>Internet”; </a:t>
            </a:r>
          </a:p>
          <a:p>
            <a:r>
              <a:rPr lang="en-US" sz="1200" b="1" dirty="0" err="1" smtClean="0"/>
              <a:t>Bernardos</a:t>
            </a:r>
            <a:r>
              <a:rPr lang="en-US" sz="1200" b="1" dirty="0" smtClean="0"/>
              <a:t>, C.J., Zuniga, J.C., and O’Hanlon, P.; IEEE CSCN 2015]</a:t>
            </a:r>
            <a:endParaRPr lang="en-US" sz="1200" b="1"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4/9 of 11-16-0454 by Juan Carlos Zuniga, Interdigital.</a:t>
            </a:r>
          </a:p>
        </p:txBody>
      </p:sp>
      <p:sp>
        <p:nvSpPr>
          <p:cNvPr id="13" name="Date Placeholder 2"/>
          <p:cNvSpPr txBox="1">
            <a:spLocks/>
          </p:cNvSpPr>
          <p:nvPr/>
        </p:nvSpPr>
        <p:spPr>
          <a:xfrm>
            <a:off x="696913" y="304800"/>
            <a:ext cx="1579562" cy="27622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800" dirty="0" smtClean="0"/>
              <a:t>March 2016</a:t>
            </a:r>
            <a:endParaRPr lang="en-US" sz="1800" dirty="0"/>
          </a:p>
        </p:txBody>
      </p:sp>
      <p:sp>
        <p:nvSpPr>
          <p:cNvPr id="4" name="Slide Number Placeholder 3"/>
          <p:cNvSpPr>
            <a:spLocks noGrp="1"/>
          </p:cNvSpPr>
          <p:nvPr>
            <p:ph type="sldNum" sz="quarter" idx="12"/>
          </p:nvPr>
        </p:nvSpPr>
        <p:spPr>
          <a:xfrm>
            <a:off x="4213901" y="6477000"/>
            <a:ext cx="586699" cy="184666"/>
          </a:xfrm>
        </p:spPr>
        <p:txBody>
          <a:bodyPr/>
          <a:lstStyle/>
          <a:p>
            <a:r>
              <a:rPr lang="en-US" dirty="0" smtClean="0"/>
              <a:t>Slide </a:t>
            </a:r>
            <a:fld id="{3A84E775-964C-4E26-9544-B4306DDECE36}" type="slidenum">
              <a:rPr lang="en-US" smtClean="0"/>
              <a:t>241</a:t>
            </a:fld>
            <a:endParaRPr lang="en-US" dirty="0"/>
          </a:p>
        </p:txBody>
      </p:sp>
      <p:sp>
        <p:nvSpPr>
          <p:cNvPr id="15" name="Footer Placeholder 2"/>
          <p:cNvSpPr txBox="1">
            <a:spLocks/>
          </p:cNvSpPr>
          <p:nvPr/>
        </p:nvSpPr>
        <p:spPr>
          <a:xfrm>
            <a:off x="6172200" y="6476999"/>
            <a:ext cx="2371725" cy="18097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t>Adrian Stephens, Intel Corporation</a:t>
            </a:r>
            <a:endParaRPr lang="en-US" sz="1200" b="0" dirty="0"/>
          </a:p>
        </p:txBody>
      </p:sp>
    </p:spTree>
    <p:extLst>
      <p:ext uri="{BB962C8B-B14F-4D97-AF65-F5344CB8AC3E}">
        <p14:creationId xmlns:p14="http://schemas.microsoft.com/office/powerpoint/2010/main" val="399493994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01" y="685800"/>
            <a:ext cx="8859399" cy="967018"/>
          </a:xfrm>
        </p:spPr>
        <p:txBody>
          <a:bodyPr>
            <a:normAutofit/>
          </a:bodyPr>
          <a:lstStyle/>
          <a:p>
            <a:r>
              <a:rPr lang="en-US" dirty="0" smtClean="0">
                <a:cs typeface="Helvetica Neue Bold Condensed"/>
              </a:rPr>
              <a:t>Privacy Threats: Correlation</a:t>
            </a:r>
            <a:endParaRPr lang="en-US" dirty="0">
              <a:cs typeface="Helvetica Neue Bold Condensed"/>
            </a:endParaRPr>
          </a:p>
        </p:txBody>
      </p:sp>
      <p:pic>
        <p:nvPicPr>
          <p:cNvPr id="5" name="Picture 4" descr="IEEE tutorial identification.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057400"/>
            <a:ext cx="4802019" cy="2895335"/>
          </a:xfrm>
          <a:prstGeom prst="rect">
            <a:avLst/>
          </a:prstGeom>
        </p:spPr>
      </p:pic>
      <p:sp>
        <p:nvSpPr>
          <p:cNvPr id="9" name="TextBox 8"/>
          <p:cNvSpPr txBox="1"/>
          <p:nvPr/>
        </p:nvSpPr>
        <p:spPr>
          <a:xfrm>
            <a:off x="381000" y="6019800"/>
            <a:ext cx="8527078" cy="461665"/>
          </a:xfrm>
          <a:prstGeom prst="rect">
            <a:avLst/>
          </a:prstGeom>
          <a:ln>
            <a:noFill/>
          </a:ln>
        </p:spPr>
        <p:txBody>
          <a:bodyPr wrap="none" rtlCol="0">
            <a:spAutoFit/>
          </a:bodyPr>
          <a:lstStyle/>
          <a:p>
            <a:r>
              <a:rPr lang="en-US" b="1" dirty="0" smtClean="0"/>
              <a:t>[</a:t>
            </a:r>
            <a:r>
              <a:rPr lang="en-US" sz="1600" b="1" dirty="0" smtClean="0"/>
              <a:t>REF: https</a:t>
            </a:r>
            <a:r>
              <a:rPr lang="en-US" sz="1600" b="1" dirty="0"/>
              <a:t>://</a:t>
            </a:r>
            <a:r>
              <a:rPr lang="en-US" sz="1600" b="1" dirty="0" smtClean="0"/>
              <a:t>mentor.ieee.org/802-ec/dcn/14/ec-14-0043-00-00EC-internet-privacy-tutorial.pdf]</a:t>
            </a:r>
          </a:p>
        </p:txBody>
      </p:sp>
      <p:sp>
        <p:nvSpPr>
          <p:cNvPr id="10" name="TextBox 9"/>
          <p:cNvSpPr txBox="1"/>
          <p:nvPr/>
        </p:nvSpPr>
        <p:spPr>
          <a:xfrm>
            <a:off x="529389" y="2283057"/>
            <a:ext cx="2993457" cy="2677656"/>
          </a:xfrm>
          <a:prstGeom prst="rect">
            <a:avLst/>
          </a:prstGeom>
          <a:noFill/>
        </p:spPr>
        <p:txBody>
          <a:bodyPr wrap="square" rtlCol="0">
            <a:spAutoFit/>
          </a:bodyPr>
          <a:lstStyle/>
          <a:p>
            <a:r>
              <a:rPr lang="en-US" sz="2400" dirty="0" smtClean="0"/>
              <a:t>The combination of several pieces of information reveals patterns and behaviors that can be used to profile users</a:t>
            </a:r>
            <a:endParaRPr lang="en-US" sz="2400" dirty="0"/>
          </a:p>
        </p:txBody>
      </p:sp>
      <p:sp>
        <p:nvSpPr>
          <p:cNvPr id="3" name="TextBox 2"/>
          <p:cNvSpPr txBox="1"/>
          <p:nvPr/>
        </p:nvSpPr>
        <p:spPr>
          <a:xfrm>
            <a:off x="5990382" y="4803543"/>
            <a:ext cx="1953483" cy="954107"/>
          </a:xfrm>
          <a:prstGeom prst="rect">
            <a:avLst/>
          </a:prstGeom>
          <a:noFill/>
        </p:spPr>
        <p:txBody>
          <a:bodyPr wrap="none" rtlCol="0">
            <a:spAutoFit/>
          </a:bodyPr>
          <a:lstStyle/>
          <a:p>
            <a:r>
              <a:rPr lang="en-US" sz="1400" b="1" dirty="0" smtClean="0">
                <a:latin typeface="Calibri" panose="020F0502020204030204" pitchFamily="34" charset="0"/>
              </a:rPr>
              <a:t>SSID list: </a:t>
            </a:r>
          </a:p>
          <a:p>
            <a:r>
              <a:rPr lang="en-US" sz="1400" b="1" dirty="0" smtClean="0">
                <a:latin typeface="Calibri" panose="020F0502020204030204" pitchFamily="34" charset="0"/>
              </a:rPr>
              <a:t>“</a:t>
            </a:r>
            <a:r>
              <a:rPr lang="en-US" sz="1400" b="1" dirty="0" err="1" smtClean="0">
                <a:latin typeface="Calibri" panose="020F0502020204030204" pitchFamily="34" charset="0"/>
              </a:rPr>
              <a:t>ORD_Free_WiFi</a:t>
            </a:r>
            <a:r>
              <a:rPr lang="en-US" sz="1400" b="1" dirty="0" smtClean="0">
                <a:latin typeface="Calibri" panose="020F0502020204030204" pitchFamily="34" charset="0"/>
              </a:rPr>
              <a:t>”,</a:t>
            </a:r>
          </a:p>
          <a:p>
            <a:r>
              <a:rPr lang="en-US" sz="1400" b="1" dirty="0" smtClean="0">
                <a:latin typeface="Calibri" panose="020F0502020204030204" pitchFamily="34" charset="0"/>
              </a:rPr>
              <a:t>“</a:t>
            </a:r>
            <a:r>
              <a:rPr lang="en-US" sz="1400" b="1" dirty="0" err="1" smtClean="0">
                <a:latin typeface="Calibri" panose="020F0502020204030204" pitchFamily="34" charset="0"/>
              </a:rPr>
              <a:t>My_House_Is_Empty</a:t>
            </a:r>
            <a:r>
              <a:rPr lang="en-US" sz="1400" b="1" dirty="0" smtClean="0">
                <a:latin typeface="Calibri" panose="020F0502020204030204" pitchFamily="34" charset="0"/>
              </a:rPr>
              <a:t>”,</a:t>
            </a:r>
          </a:p>
          <a:p>
            <a:r>
              <a:rPr lang="en-US" sz="1400" b="1" dirty="0" smtClean="0">
                <a:latin typeface="Calibri" panose="020F0502020204030204" pitchFamily="34" charset="0"/>
              </a:rPr>
              <a:t>“</a:t>
            </a:r>
            <a:r>
              <a:rPr lang="en-US" sz="1400" b="1" dirty="0" err="1" smtClean="0">
                <a:latin typeface="Calibri" panose="020F0502020204030204" pitchFamily="34" charset="0"/>
              </a:rPr>
              <a:t>I_Work_Here</a:t>
            </a:r>
            <a:r>
              <a:rPr lang="en-US" sz="1400" b="1" dirty="0" smtClean="0">
                <a:latin typeface="Calibri" panose="020F0502020204030204" pitchFamily="34" charset="0"/>
              </a:rPr>
              <a:t>”</a:t>
            </a:r>
            <a:endParaRPr lang="en-US" sz="1400" b="1" dirty="0">
              <a:latin typeface="Calibri" panose="020F0502020204030204" pitchFamily="34"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a:xfrm>
            <a:off x="4485782" y="6475413"/>
            <a:ext cx="543418" cy="184666"/>
          </a:xfrm>
        </p:spPr>
        <p:txBody>
          <a:bodyPr/>
          <a:lstStyle/>
          <a:p>
            <a:pPr>
              <a:defRPr/>
            </a:pPr>
            <a:r>
              <a:rPr lang="en-US" dirty="0" smtClean="0"/>
              <a:t>Slide </a:t>
            </a:r>
            <a:fld id="{219CDBFA-76A2-4597-AA38-8543ED035B58}" type="slidenum">
              <a:rPr lang="en-US" smtClean="0"/>
              <a:pPr>
                <a:defRPr/>
              </a:pPr>
              <a:t>242</a:t>
            </a:fld>
            <a:endParaRPr lang="en-US" dirty="0"/>
          </a:p>
        </p:txBody>
      </p:sp>
      <p:sp>
        <p:nvSpPr>
          <p:cNvPr id="11" name="Rectangle 10"/>
          <p:cNvSpPr/>
          <p:nvPr/>
        </p:nvSpPr>
        <p:spPr bwMode="auto">
          <a:xfrm>
            <a:off x="22479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1/9 of 11-16-0454 by Juan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Carlos Zuniga, Interdigital</a:t>
            </a:r>
          </a:p>
        </p:txBody>
      </p:sp>
    </p:spTree>
    <p:extLst>
      <p:ext uri="{BB962C8B-B14F-4D97-AF65-F5344CB8AC3E}">
        <p14:creationId xmlns:p14="http://schemas.microsoft.com/office/powerpoint/2010/main" val="163229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PIIs in the Internet of “Things”</a:t>
            </a:r>
            <a:endParaRPr lang="en-US" dirty="0"/>
          </a:p>
        </p:txBody>
      </p:sp>
      <p:sp>
        <p:nvSpPr>
          <p:cNvPr id="4" name="Slide Number Placeholder 3"/>
          <p:cNvSpPr>
            <a:spLocks noGrp="1"/>
          </p:cNvSpPr>
          <p:nvPr>
            <p:ph type="sldNum" sz="quarter" idx="11"/>
          </p:nvPr>
        </p:nvSpPr>
        <p:spPr>
          <a:xfrm>
            <a:off x="4222313" y="6510486"/>
            <a:ext cx="586699" cy="184666"/>
          </a:xfrm>
        </p:spPr>
        <p:txBody>
          <a:bodyPr/>
          <a:lstStyle/>
          <a:p>
            <a:pPr>
              <a:defRPr/>
            </a:pPr>
            <a:r>
              <a:rPr lang="en-US" dirty="0" smtClean="0"/>
              <a:t>Slide </a:t>
            </a:r>
            <a:fld id="{65F4E1E9-EC96-4D83-9EF4-5E32D63AE388}" type="slidenum">
              <a:rPr lang="en-US" smtClean="0"/>
              <a:pPr>
                <a:defRPr/>
              </a:pPr>
              <a:t>243</a:t>
            </a:fld>
            <a:endParaRPr lang="en-US" dirty="0"/>
          </a:p>
        </p:txBody>
      </p:sp>
      <p:pic>
        <p:nvPicPr>
          <p:cNvPr id="3080" name="Picture 8" descr="https://image.freepik.com/free-icon/swiping-a-credit-card_318-411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79" y="3395580"/>
            <a:ext cx="1480720" cy="148072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image.freepik.com/free-icon/id-card_318-474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4839" y="5338681"/>
            <a:ext cx="915669" cy="91566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image.freepik.com/free-icon/medical-results-folders_318-618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6770" y="3784402"/>
            <a:ext cx="1475690" cy="147569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encrypted-tbn1.gstatic.com/images?q=tbn:ANd9GcTjjdZqPgre9Mhnt0gVTv9WHbnRHeRTMM4NGgWs0fTrk7C-CRx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580" y="2189364"/>
            <a:ext cx="1392035" cy="139203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528344" y="2037975"/>
            <a:ext cx="0" cy="4306945"/>
          </a:xfrm>
          <a:prstGeom prst="line">
            <a:avLst/>
          </a:prstGeom>
        </p:spPr>
        <p:style>
          <a:lnRef idx="2">
            <a:schemeClr val="accent1"/>
          </a:lnRef>
          <a:fillRef idx="0">
            <a:schemeClr val="accent1"/>
          </a:fillRef>
          <a:effectRef idx="1">
            <a:schemeClr val="accent1"/>
          </a:effectRef>
          <a:fontRef idx="minor">
            <a:schemeClr val="tx1"/>
          </a:fontRef>
        </p:style>
      </p:cxnSp>
      <p:pic>
        <p:nvPicPr>
          <p:cNvPr id="3094" name="Picture 22" descr="http://emojipedia-us.s3.amazonaws.com/cache/11/18/1118908332c831c1a26c9d04050d00c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8104" y="2053945"/>
            <a:ext cx="1679854" cy="167985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s://image.freepik.com/free-icon/lightbulb_318-1061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796" t="10561" r="23786" b="18119"/>
          <a:stretch/>
        </p:blipFill>
        <p:spPr bwMode="auto">
          <a:xfrm>
            <a:off x="4979319" y="3245603"/>
            <a:ext cx="1183907" cy="1780674"/>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https://image.freepik.com/free-icon/microwave-oven_318-6137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4031" y="3607018"/>
            <a:ext cx="1830457" cy="1830457"/>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s://image.freepik.com/free-icon/trash-can-with-cover_318-6228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08572" y="5024234"/>
            <a:ext cx="1268100" cy="1268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3886" y="1506752"/>
            <a:ext cx="7697153" cy="461665"/>
          </a:xfrm>
          <a:prstGeom prst="rect">
            <a:avLst/>
          </a:prstGeom>
          <a:noFill/>
        </p:spPr>
        <p:txBody>
          <a:bodyPr wrap="square" rtlCol="0">
            <a:spAutoFit/>
          </a:bodyPr>
          <a:lstStyle/>
          <a:p>
            <a:pPr algn="ctr"/>
            <a:r>
              <a:rPr lang="en-US" sz="2400" dirty="0" smtClean="0"/>
              <a:t>Personally Identifiable Information (PII)</a:t>
            </a:r>
            <a:endParaRPr lang="en-US" sz="2400" dirty="0"/>
          </a:p>
        </p:txBody>
      </p:sp>
      <p:sp>
        <p:nvSpPr>
          <p:cNvPr id="3" name="Rectangle 2"/>
          <p:cNvSpPr/>
          <p:nvPr/>
        </p:nvSpPr>
        <p:spPr bwMode="auto">
          <a:xfrm>
            <a:off x="2104360" y="6602819"/>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6/9 of </a:t>
            </a:r>
            <a:r>
              <a:rPr lang="en-US" sz="1200" b="0" dirty="0"/>
              <a:t>11-16-0454 by Juan Carlos Zuniga, Interdigital</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5" name="Footer Placeholder 4"/>
          <p:cNvSpPr>
            <a:spLocks noGrp="1"/>
          </p:cNvSpPr>
          <p:nvPr>
            <p:ph type="ftr" sz="quarter" idx="11"/>
          </p:nvPr>
        </p:nvSpPr>
        <p:spPr>
          <a:xfrm>
            <a:off x="6242622" y="6475413"/>
            <a:ext cx="2301303" cy="153987"/>
          </a:xfrm>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246348028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Privacy by Design (</a:t>
            </a:r>
            <a:r>
              <a:rPr lang="en-US" dirty="0" err="1" smtClean="0"/>
              <a:t>PbD</a:t>
            </a:r>
            <a:r>
              <a:rPr lang="en-US" dirty="0" smtClean="0"/>
              <a:t>)</a:t>
            </a:r>
            <a:endParaRPr lang="en-US" dirty="0"/>
          </a:p>
        </p:txBody>
      </p:sp>
      <p:sp>
        <p:nvSpPr>
          <p:cNvPr id="8" name="Content Placeholder 7"/>
          <p:cNvSpPr>
            <a:spLocks noGrp="1"/>
          </p:cNvSpPr>
          <p:nvPr>
            <p:ph sz="quarter" idx="14"/>
          </p:nvPr>
        </p:nvSpPr>
        <p:spPr>
          <a:xfrm>
            <a:off x="365760" y="1645920"/>
            <a:ext cx="8672362" cy="4389120"/>
          </a:xfrm>
        </p:spPr>
        <p:txBody>
          <a:bodyPr/>
          <a:lstStyle/>
          <a:p>
            <a:r>
              <a:rPr lang="en-US" sz="2800" dirty="0" smtClean="0">
                <a:cs typeface="Arial"/>
              </a:rPr>
              <a:t>Embrace </a:t>
            </a:r>
            <a:r>
              <a:rPr lang="en-US" sz="2800" dirty="0" err="1" smtClean="0">
                <a:cs typeface="Arial"/>
              </a:rPr>
              <a:t>PbD</a:t>
            </a:r>
            <a:r>
              <a:rPr lang="en-US" sz="2800" dirty="0" smtClean="0">
                <a:cs typeface="Arial"/>
              </a:rPr>
              <a:t> principles - applied specifically to Internet protocols </a:t>
            </a:r>
          </a:p>
          <a:p>
            <a:pPr lvl="1"/>
            <a:r>
              <a:rPr lang="en-US" sz="2400" b="1" dirty="0" smtClean="0">
                <a:cs typeface="Arial"/>
              </a:rPr>
              <a:t>Proactive</a:t>
            </a:r>
            <a:r>
              <a:rPr lang="en-US" sz="2400" dirty="0" smtClean="0">
                <a:cs typeface="Arial"/>
              </a:rPr>
              <a:t> </a:t>
            </a:r>
            <a:r>
              <a:rPr lang="en-US" sz="2400" dirty="0">
                <a:cs typeface="Arial"/>
              </a:rPr>
              <a:t>not reactive; </a:t>
            </a:r>
            <a:r>
              <a:rPr lang="en-US" sz="2400" b="1" dirty="0">
                <a:cs typeface="Arial"/>
              </a:rPr>
              <a:t>Preventative</a:t>
            </a:r>
            <a:r>
              <a:rPr lang="en-US" sz="2400" dirty="0">
                <a:cs typeface="Arial"/>
              </a:rPr>
              <a:t> not remedial</a:t>
            </a:r>
          </a:p>
          <a:p>
            <a:pPr lvl="1"/>
            <a:r>
              <a:rPr lang="en-US" sz="2400" dirty="0">
                <a:cs typeface="Arial"/>
              </a:rPr>
              <a:t>Privacy as the </a:t>
            </a:r>
            <a:r>
              <a:rPr lang="en-US" sz="2400" b="1" dirty="0">
                <a:cs typeface="Arial"/>
              </a:rPr>
              <a:t>default setting</a:t>
            </a:r>
          </a:p>
          <a:p>
            <a:pPr lvl="1"/>
            <a:r>
              <a:rPr lang="en-US" sz="2400" dirty="0">
                <a:cs typeface="Arial"/>
              </a:rPr>
              <a:t>Privacy </a:t>
            </a:r>
            <a:r>
              <a:rPr lang="en-US" sz="2400" b="1" dirty="0">
                <a:cs typeface="Arial"/>
              </a:rPr>
              <a:t>embedded into design</a:t>
            </a:r>
          </a:p>
          <a:p>
            <a:pPr lvl="1"/>
            <a:r>
              <a:rPr lang="en-US" sz="2400" dirty="0">
                <a:cs typeface="Arial"/>
              </a:rPr>
              <a:t>Full functionality – </a:t>
            </a:r>
            <a:r>
              <a:rPr lang="en-US" sz="2400" b="1" dirty="0">
                <a:cs typeface="Arial"/>
              </a:rPr>
              <a:t>positive-sum</a:t>
            </a:r>
            <a:r>
              <a:rPr lang="en-US" sz="2400" dirty="0">
                <a:cs typeface="Arial"/>
              </a:rPr>
              <a:t>, not zero-sum</a:t>
            </a:r>
          </a:p>
          <a:p>
            <a:pPr lvl="1"/>
            <a:r>
              <a:rPr lang="en-US" sz="2400" dirty="0">
                <a:cs typeface="Arial"/>
              </a:rPr>
              <a:t>End-to-end security – </a:t>
            </a:r>
            <a:r>
              <a:rPr lang="en-US" sz="2400" b="1" dirty="0">
                <a:cs typeface="Arial"/>
              </a:rPr>
              <a:t>full lifecycle protection</a:t>
            </a:r>
          </a:p>
          <a:p>
            <a:pPr lvl="1"/>
            <a:r>
              <a:rPr lang="en-US" sz="2400" dirty="0">
                <a:cs typeface="Arial"/>
              </a:rPr>
              <a:t>Visibility and </a:t>
            </a:r>
            <a:r>
              <a:rPr lang="en-US" sz="2400" b="1" dirty="0">
                <a:cs typeface="Arial"/>
              </a:rPr>
              <a:t>transparency</a:t>
            </a:r>
            <a:r>
              <a:rPr lang="en-US" sz="2400" dirty="0">
                <a:cs typeface="Arial"/>
              </a:rPr>
              <a:t> – keep it open</a:t>
            </a:r>
          </a:p>
          <a:p>
            <a:pPr lvl="1"/>
            <a:r>
              <a:rPr lang="en-US" sz="2400" dirty="0">
                <a:cs typeface="Arial"/>
              </a:rPr>
              <a:t>Respect for user privacy – keep it </a:t>
            </a:r>
            <a:r>
              <a:rPr lang="en-US" sz="2400" b="1" dirty="0" smtClean="0">
                <a:cs typeface="Arial"/>
              </a:rPr>
              <a:t>user-centric</a:t>
            </a:r>
            <a:endParaRPr lang="en-US" sz="2400" b="1" dirty="0">
              <a:cs typeface="Arial"/>
            </a:endParaRPr>
          </a:p>
        </p:txBody>
      </p:sp>
      <p:sp>
        <p:nvSpPr>
          <p:cNvPr id="11" name="TextBox 10"/>
          <p:cNvSpPr txBox="1"/>
          <p:nvPr/>
        </p:nvSpPr>
        <p:spPr>
          <a:xfrm>
            <a:off x="152400" y="5833178"/>
            <a:ext cx="8991600" cy="461665"/>
          </a:xfrm>
          <a:prstGeom prst="rect">
            <a:avLst/>
          </a:prstGeom>
          <a:ln>
            <a:noFill/>
          </a:ln>
        </p:spPr>
        <p:txBody>
          <a:bodyPr wrap="square" rtlCol="0">
            <a:spAutoFit/>
          </a:bodyPr>
          <a:lstStyle/>
          <a:p>
            <a:r>
              <a:rPr lang="en-US" b="1" dirty="0" smtClean="0"/>
              <a:t>[REF</a:t>
            </a:r>
            <a:r>
              <a:rPr lang="en-US" b="1" dirty="0"/>
              <a:t>: https://www.ipc.on.ca/english/privacy/introduction-to-pbd</a:t>
            </a:r>
            <a:r>
              <a:rPr lang="en-US" b="1" dirty="0" smtClean="0"/>
              <a:t>/]</a:t>
            </a:r>
          </a:p>
        </p:txBody>
      </p:sp>
      <p:sp>
        <p:nvSpPr>
          <p:cNvPr id="2" name="Rectangle 1"/>
          <p:cNvSpPr/>
          <p:nvPr/>
        </p:nvSpPr>
        <p:spPr bwMode="auto">
          <a:xfrm>
            <a:off x="2095500" y="65532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7/9 of </a:t>
            </a:r>
            <a:r>
              <a:rPr lang="en-US" sz="1200" b="0" dirty="0"/>
              <a:t>11-16-0454 by Juan Carlos Zuniga, </a:t>
            </a:r>
            <a:r>
              <a:rPr lang="en-US" sz="1200" b="0" dirty="0" smtClean="0"/>
              <a:t>Interdigital</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6" name="Date Placeholder 2"/>
          <p:cNvSpPr txBox="1">
            <a:spLocks/>
          </p:cNvSpPr>
          <p:nvPr/>
        </p:nvSpPr>
        <p:spPr>
          <a:xfrm>
            <a:off x="696913" y="304800"/>
            <a:ext cx="1579562" cy="27622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800" dirty="0" smtClean="0"/>
              <a:t>March 2016</a:t>
            </a:r>
            <a:endParaRPr lang="en-US" sz="1800" dirty="0"/>
          </a:p>
        </p:txBody>
      </p:sp>
      <p:sp>
        <p:nvSpPr>
          <p:cNvPr id="3" name="Slide Number Placeholder 2"/>
          <p:cNvSpPr>
            <a:spLocks noGrp="1"/>
          </p:cNvSpPr>
          <p:nvPr>
            <p:ph type="sldNum" sz="quarter" idx="15"/>
          </p:nvPr>
        </p:nvSpPr>
        <p:spPr>
          <a:xfrm>
            <a:off x="4290101" y="6477793"/>
            <a:ext cx="586699" cy="184666"/>
          </a:xfrm>
        </p:spPr>
        <p:txBody>
          <a:bodyPr/>
          <a:lstStyle/>
          <a:p>
            <a:pPr>
              <a:defRPr/>
            </a:pPr>
            <a:r>
              <a:rPr lang="en-US" dirty="0" smtClean="0"/>
              <a:t>Slide </a:t>
            </a:r>
            <a:fld id="{742CE1F0-28BF-A844-9B91-A150FCA372DE}" type="slidenum">
              <a:rPr lang="en-US" smtClean="0"/>
              <a:pPr>
                <a:defRPr/>
              </a:pPr>
              <a:t>244</a:t>
            </a:fld>
            <a:endParaRPr lang="en-US" dirty="0"/>
          </a:p>
        </p:txBody>
      </p:sp>
      <p:sp>
        <p:nvSpPr>
          <p:cNvPr id="9" name="Footer Placeholder 4"/>
          <p:cNvSpPr txBox="1">
            <a:spLocks/>
          </p:cNvSpPr>
          <p:nvPr/>
        </p:nvSpPr>
        <p:spPr>
          <a:xfrm>
            <a:off x="6324600" y="6400800"/>
            <a:ext cx="3124200" cy="153987"/>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t>Adrian Stephens, Intel Corporation</a:t>
            </a:r>
            <a:endParaRPr lang="en-US" sz="1200" b="0" dirty="0"/>
          </a:p>
        </p:txBody>
      </p:sp>
    </p:spTree>
    <p:extLst>
      <p:ext uri="{BB962C8B-B14F-4D97-AF65-F5344CB8AC3E}">
        <p14:creationId xmlns:p14="http://schemas.microsoft.com/office/powerpoint/2010/main" val="59370489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Key Mitigations</a:t>
            </a:r>
            <a:endParaRPr lang="en-US" dirty="0"/>
          </a:p>
        </p:txBody>
      </p:sp>
      <p:sp>
        <p:nvSpPr>
          <p:cNvPr id="8" name="Content Placeholder 7"/>
          <p:cNvSpPr>
            <a:spLocks noGrp="1"/>
          </p:cNvSpPr>
          <p:nvPr>
            <p:ph sz="quarter" idx="14"/>
          </p:nvPr>
        </p:nvSpPr>
        <p:spPr>
          <a:xfrm>
            <a:off x="365760" y="1645920"/>
            <a:ext cx="8672362" cy="4389120"/>
          </a:xfrm>
        </p:spPr>
        <p:txBody>
          <a:bodyPr/>
          <a:lstStyle/>
          <a:p>
            <a:r>
              <a:rPr lang="en-US" sz="2800" b="1" dirty="0" smtClean="0">
                <a:cs typeface="Arial"/>
              </a:rPr>
              <a:t>Data minimization</a:t>
            </a:r>
          </a:p>
          <a:p>
            <a:pPr lvl="1"/>
            <a:r>
              <a:rPr lang="en-US" sz="2400" dirty="0" smtClean="0">
                <a:cs typeface="Arial"/>
              </a:rPr>
              <a:t>Avoid as much as possible the collection, disclosure, sensitivity, and retention of PIIs</a:t>
            </a:r>
            <a:endParaRPr lang="en-US" sz="2800" dirty="0" smtClean="0">
              <a:cs typeface="Arial"/>
            </a:endParaRPr>
          </a:p>
          <a:p>
            <a:r>
              <a:rPr lang="en-US" sz="2800" b="1" dirty="0" smtClean="0">
                <a:cs typeface="Arial"/>
              </a:rPr>
              <a:t>Privacy as the default</a:t>
            </a:r>
          </a:p>
          <a:p>
            <a:pPr lvl="1"/>
            <a:r>
              <a:rPr lang="en-US" sz="2400" dirty="0" smtClean="0">
                <a:cs typeface="Arial"/>
              </a:rPr>
              <a:t>When there are options in the protocol, Privacy features should be used by default</a:t>
            </a:r>
          </a:p>
          <a:p>
            <a:r>
              <a:rPr lang="en-US" sz="2800" b="1" dirty="0" smtClean="0">
                <a:cs typeface="Arial"/>
              </a:rPr>
              <a:t>Allow user to opt-out - or rather opt-in!</a:t>
            </a:r>
          </a:p>
          <a:p>
            <a:pPr lvl="1"/>
            <a:r>
              <a:rPr lang="en-US" sz="2400" dirty="0" smtClean="0">
                <a:cs typeface="Arial"/>
              </a:rPr>
              <a:t>Users should be allowed to opt-out from providing personal information at any point in time</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8/9 of </a:t>
            </a:r>
            <a:r>
              <a:rPr lang="en-US" sz="1200" b="0" dirty="0"/>
              <a:t>11-16-0454 by Juan Carlos Zuniga, Interdigital</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txBox="1">
            <a:spLocks/>
          </p:cNvSpPr>
          <p:nvPr/>
        </p:nvSpPr>
        <p:spPr>
          <a:xfrm>
            <a:off x="696913" y="304800"/>
            <a:ext cx="1579562" cy="27622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800" dirty="0" smtClean="0"/>
              <a:t>March 2016</a:t>
            </a:r>
            <a:endParaRPr lang="en-US" sz="1800" dirty="0"/>
          </a:p>
        </p:txBody>
      </p:sp>
      <p:sp>
        <p:nvSpPr>
          <p:cNvPr id="3" name="Slide Number Placeholder 2"/>
          <p:cNvSpPr>
            <a:spLocks noGrp="1"/>
          </p:cNvSpPr>
          <p:nvPr>
            <p:ph type="sldNum" sz="quarter" idx="15"/>
          </p:nvPr>
        </p:nvSpPr>
        <p:spPr>
          <a:xfrm>
            <a:off x="4285001" y="6490290"/>
            <a:ext cx="586699" cy="184666"/>
          </a:xfrm>
        </p:spPr>
        <p:txBody>
          <a:bodyPr/>
          <a:lstStyle/>
          <a:p>
            <a:pPr>
              <a:defRPr/>
            </a:pPr>
            <a:r>
              <a:rPr lang="en-US" dirty="0" smtClean="0"/>
              <a:t>Slide </a:t>
            </a:r>
            <a:fld id="{742CE1F0-28BF-A844-9B91-A150FCA372DE}" type="slidenum">
              <a:rPr lang="en-US" smtClean="0"/>
              <a:pPr>
                <a:defRPr/>
              </a:pPr>
              <a:t>245</a:t>
            </a:fld>
            <a:endParaRPr lang="en-US" dirty="0"/>
          </a:p>
        </p:txBody>
      </p:sp>
      <p:sp>
        <p:nvSpPr>
          <p:cNvPr id="9" name="Footer Placeholder 2"/>
          <p:cNvSpPr txBox="1">
            <a:spLocks/>
          </p:cNvSpPr>
          <p:nvPr/>
        </p:nvSpPr>
        <p:spPr>
          <a:xfrm>
            <a:off x="6238875" y="6476999"/>
            <a:ext cx="2371725" cy="18097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t>Adrian Stephens, Intel Corporation</a:t>
            </a:r>
            <a:endParaRPr lang="en-US" sz="1200" b="0" dirty="0"/>
          </a:p>
        </p:txBody>
      </p:sp>
    </p:spTree>
    <p:extLst>
      <p:ext uri="{BB962C8B-B14F-4D97-AF65-F5344CB8AC3E}">
        <p14:creationId xmlns:p14="http://schemas.microsoft.com/office/powerpoint/2010/main" val="22004527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4"/>
          </p:nvPr>
        </p:nvSpPr>
        <p:spPr/>
        <p:txBody>
          <a:bodyPr/>
          <a:lstStyle/>
          <a:p>
            <a:endParaRPr lang="en-US" sz="3000" dirty="0" smtClean="0"/>
          </a:p>
          <a:p>
            <a:r>
              <a:rPr lang="en-US" sz="3000" dirty="0" smtClean="0"/>
              <a:t>Mailing </a:t>
            </a:r>
            <a:r>
              <a:rPr lang="en-US" sz="3000" dirty="0"/>
              <a:t>list </a:t>
            </a:r>
            <a:r>
              <a:rPr lang="en-US" sz="3000" dirty="0" smtClean="0"/>
              <a:t>- reflector</a:t>
            </a:r>
          </a:p>
          <a:p>
            <a:pPr lvl="1"/>
            <a:r>
              <a:rPr lang="en-US" sz="2400" b="1" cap="all" dirty="0" smtClean="0"/>
              <a:t>stds-802-privacy</a:t>
            </a:r>
            <a:r>
              <a:rPr lang="en-US" sz="2400" b="1" dirty="0" smtClean="0"/>
              <a:t>@listserv.ieee.org </a:t>
            </a:r>
            <a:endParaRPr lang="en-US" sz="2400" i="1" dirty="0"/>
          </a:p>
          <a:p>
            <a:pPr lvl="1"/>
            <a:endParaRPr lang="en-US" sz="2600" dirty="0"/>
          </a:p>
          <a:p>
            <a:r>
              <a:rPr lang="en-US" sz="3000" dirty="0"/>
              <a:t>Mentor </a:t>
            </a:r>
            <a:r>
              <a:rPr lang="en-US" sz="3000" dirty="0" smtClean="0"/>
              <a:t>- document repository</a:t>
            </a:r>
            <a:endParaRPr lang="en-US" sz="3000" dirty="0"/>
          </a:p>
          <a:p>
            <a:pPr lvl="1"/>
            <a:r>
              <a:rPr lang="en-US" sz="2600" dirty="0">
                <a:hlinkClick r:id="rId3"/>
              </a:rPr>
              <a:t>https://mentor.ieee.org/privecsg/documents</a:t>
            </a:r>
            <a:r>
              <a:rPr lang="en-US" sz="2600" dirty="0"/>
              <a:t> </a:t>
            </a:r>
          </a:p>
          <a:p>
            <a:endParaRPr lang="en-US" dirty="0"/>
          </a:p>
        </p:txBody>
      </p:sp>
      <p:sp>
        <p:nvSpPr>
          <p:cNvPr id="4" name="Slide Number Placeholder 3"/>
          <p:cNvSpPr>
            <a:spLocks noGrp="1"/>
          </p:cNvSpPr>
          <p:nvPr>
            <p:ph type="sldNum" sz="quarter" idx="15"/>
          </p:nvPr>
        </p:nvSpPr>
        <p:spPr>
          <a:xfrm>
            <a:off x="4290101" y="6477000"/>
            <a:ext cx="586699" cy="184666"/>
          </a:xfrm>
        </p:spPr>
        <p:txBody>
          <a:bodyPr/>
          <a:lstStyle/>
          <a:p>
            <a:pPr>
              <a:defRPr/>
            </a:pPr>
            <a:r>
              <a:rPr lang="en-US" dirty="0" smtClean="0"/>
              <a:t>Slide </a:t>
            </a:r>
            <a:fld id="{742CE1F0-28BF-A844-9B91-A150FCA372DE}" type="slidenum">
              <a:rPr lang="en-US" smtClean="0"/>
              <a:pPr>
                <a:defRPr/>
              </a:pPr>
              <a:t>246</a:t>
            </a:fld>
            <a:endParaRPr lang="en-US" dirty="0"/>
          </a:p>
        </p:txBody>
      </p:sp>
      <p:sp>
        <p:nvSpPr>
          <p:cNvPr id="5" name="Rectangle 4"/>
          <p:cNvSpPr/>
          <p:nvPr/>
        </p:nvSpPr>
        <p:spPr bwMode="auto">
          <a:xfrm>
            <a:off x="20574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9/9 of </a:t>
            </a:r>
            <a:r>
              <a:rPr lang="en-US" sz="1200" b="0" dirty="0"/>
              <a:t>11-16-0454 by Juan Carlos Zuniga, Interdigital</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6" name="Date Placeholder 2"/>
          <p:cNvSpPr txBox="1">
            <a:spLocks/>
          </p:cNvSpPr>
          <p:nvPr/>
        </p:nvSpPr>
        <p:spPr>
          <a:xfrm>
            <a:off x="696913" y="304800"/>
            <a:ext cx="1579562" cy="27622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800" dirty="0" smtClean="0"/>
              <a:t>March 2016</a:t>
            </a:r>
            <a:endParaRPr lang="en-US" sz="1800" dirty="0"/>
          </a:p>
        </p:txBody>
      </p:sp>
      <p:sp>
        <p:nvSpPr>
          <p:cNvPr id="7" name="Footer Placeholder 2"/>
          <p:cNvSpPr txBox="1">
            <a:spLocks/>
          </p:cNvSpPr>
          <p:nvPr/>
        </p:nvSpPr>
        <p:spPr>
          <a:xfrm>
            <a:off x="6324600" y="6448425"/>
            <a:ext cx="2371725" cy="180975"/>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t>Adrian Stephens, Intel Corporation</a:t>
            </a:r>
            <a:endParaRPr lang="en-US" sz="1200" b="0" dirty="0"/>
          </a:p>
        </p:txBody>
      </p:sp>
    </p:spTree>
    <p:extLst>
      <p:ext uri="{BB962C8B-B14F-4D97-AF65-F5344CB8AC3E}">
        <p14:creationId xmlns:p14="http://schemas.microsoft.com/office/powerpoint/2010/main" val="118487187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1029" name="Slide Number Placeholder 5"/>
          <p:cNvSpPr>
            <a:spLocks noGrp="1"/>
          </p:cNvSpPr>
          <p:nvPr>
            <p:ph type="sldNum" sz="quarter" idx="12"/>
          </p:nvPr>
        </p:nvSpPr>
        <p:spPr>
          <a:noFill/>
        </p:spPr>
        <p:txBody>
          <a:bodyPr/>
          <a:lstStyle/>
          <a:p>
            <a:r>
              <a:rPr lang="en-US" altLang="en-US" smtClean="0">
                <a:cs typeface="Arial" charset="0"/>
              </a:rPr>
              <a:t>Slide </a:t>
            </a:r>
            <a:fld id="{45C0ED7A-E0F9-4CC4-B390-E65AC5EC3921}" type="slidenum">
              <a:rPr lang="en-US" altLang="en-US" smtClean="0">
                <a:cs typeface="Arial" charset="0"/>
              </a:rPr>
              <a:pPr/>
              <a:t>247</a:t>
            </a:fld>
            <a:endParaRPr lang="en-US" altLang="en-US" smtClean="0">
              <a:cs typeface="Arial" charset="0"/>
            </a:endParaRPr>
          </a:p>
        </p:txBody>
      </p:sp>
      <p:sp>
        <p:nvSpPr>
          <p:cNvPr id="1030" name="Rectangle 2"/>
          <p:cNvSpPr>
            <a:spLocks noGrp="1" noChangeArrowheads="1"/>
          </p:cNvSpPr>
          <p:nvPr>
            <p:ph type="title"/>
          </p:nvPr>
        </p:nvSpPr>
        <p:spPr/>
        <p:txBody>
          <a:bodyPr/>
          <a:lstStyle/>
          <a:p>
            <a:r>
              <a:rPr lang="en-GB" altLang="en-US"/>
              <a:t>3GPP activities on 5G and relationship with non-3GPP technologies</a:t>
            </a:r>
            <a:endParaRPr lang="en-US" altLang="en-US" dirty="0" smtClean="0"/>
          </a:p>
        </p:txBody>
      </p:sp>
      <p:sp>
        <p:nvSpPr>
          <p:cNvPr id="1031" name="Rectangle 6"/>
          <p:cNvSpPr>
            <a:spLocks noGrp="1" noChangeArrowheads="1"/>
          </p:cNvSpPr>
          <p:nvPr>
            <p:ph type="body" idx="1"/>
          </p:nvPr>
        </p:nvSpPr>
        <p:spPr>
          <a:xfrm>
            <a:off x="685800" y="1752600"/>
            <a:ext cx="7772400" cy="381000"/>
          </a:xfrm>
        </p:spPr>
        <p:txBody>
          <a:bodyPr/>
          <a:lstStyle/>
          <a:p>
            <a:pPr algn="ctr">
              <a:lnSpc>
                <a:spcPct val="90000"/>
              </a:lnSpc>
              <a:buFontTx/>
              <a:buNone/>
            </a:pPr>
            <a:r>
              <a:rPr lang="en-US" altLang="en-US" sz="2000" dirty="0" smtClean="0"/>
              <a:t>Date:</a:t>
            </a:r>
            <a:r>
              <a:rPr lang="en-US" altLang="en-US" sz="2000" b="0" dirty="0" smtClean="0"/>
              <a:t> 2016-03-15</a:t>
            </a:r>
            <a:endParaRPr lang="en-US" altLang="en-US" sz="2000" b="0" dirty="0" smtClean="0">
              <a:solidFill>
                <a:srgbClr val="FF0000"/>
              </a:solidFill>
            </a:endParaRPr>
          </a:p>
        </p:txBody>
      </p:sp>
      <p:graphicFrame>
        <p:nvGraphicFramePr>
          <p:cNvPr id="1026" name="Object 11"/>
          <p:cNvGraphicFramePr>
            <a:graphicFrameLocks noChangeAspect="1"/>
          </p:cNvGraphicFramePr>
          <p:nvPr>
            <p:extLst>
              <p:ext uri="{D42A27DB-BD31-4B8C-83A1-F6EECF244321}">
                <p14:modId xmlns:p14="http://schemas.microsoft.com/office/powerpoint/2010/main" val="1116503685"/>
              </p:ext>
            </p:extLst>
          </p:nvPr>
        </p:nvGraphicFramePr>
        <p:xfrm>
          <a:off x="519113" y="2290763"/>
          <a:ext cx="7523162" cy="2525712"/>
        </p:xfrm>
        <a:graphic>
          <a:graphicData uri="http://schemas.openxmlformats.org/presentationml/2006/ole">
            <mc:AlternateContent xmlns:mc="http://schemas.openxmlformats.org/markup-compatibility/2006">
              <mc:Choice xmlns:v="urn:schemas-microsoft-com:vml" Requires="v">
                <p:oleObj spid="_x0000_s36870" name="Document" r:id="rId4" imgW="8267958" imgH="2782727" progId="Word.Document.8">
                  <p:embed/>
                </p:oleObj>
              </mc:Choice>
              <mc:Fallback>
                <p:oleObj name="Document" r:id="rId4" imgW="8267958" imgH="2782727" progId="Word.Document.8">
                  <p:embed/>
                  <p:pic>
                    <p:nvPicPr>
                      <p:cNvPr id="0" name=""/>
                      <p:cNvPicPr>
                        <a:picLocks noChangeAspect="1" noChangeArrowheads="1"/>
                      </p:cNvPicPr>
                      <p:nvPr/>
                    </p:nvPicPr>
                    <p:blipFill>
                      <a:blip r:embed="rId5"/>
                      <a:srcRect/>
                      <a:stretch>
                        <a:fillRect/>
                      </a:stretch>
                    </p:blipFill>
                    <p:spPr bwMode="auto">
                      <a:xfrm>
                        <a:off x="519113" y="2290763"/>
                        <a:ext cx="7523162" cy="2525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11-16-0449 by Richard Burbidge,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60272992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a:t>
            </a:r>
            <a:endParaRPr lang="en-GB" dirty="0"/>
          </a:p>
        </p:txBody>
      </p:sp>
      <p:sp>
        <p:nvSpPr>
          <p:cNvPr id="3" name="Content Placeholder 2"/>
          <p:cNvSpPr>
            <a:spLocks noGrp="1"/>
          </p:cNvSpPr>
          <p:nvPr>
            <p:ph idx="1"/>
          </p:nvPr>
        </p:nvSpPr>
        <p:spPr>
          <a:xfrm>
            <a:off x="685800" y="1981200"/>
            <a:ext cx="7772400" cy="4114800"/>
          </a:xfrm>
        </p:spPr>
        <p:txBody>
          <a:bodyPr/>
          <a:lstStyle/>
          <a:p>
            <a:r>
              <a:rPr lang="en-GB" sz="2000" dirty="0" smtClean="0"/>
              <a:t>The following slides describe 3GPP activities on 5G and its relationship with non-3GPP technologies.</a:t>
            </a:r>
          </a:p>
          <a:p>
            <a:endParaRPr lang="en-GB" sz="2000" dirty="0"/>
          </a:p>
          <a:p>
            <a:r>
              <a:rPr lang="en-GB" sz="2000" dirty="0" smtClean="0"/>
              <a:t>The 802.11 WG chair has granted permission for these slides to appear in 3GPP format along with 3GPP logos,  as this is an incoming liaison to 802.11.</a:t>
            </a:r>
            <a:endParaRPr lang="en-GB" sz="2000"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A81C98-AE3C-41CC-A3BC-6232291636D4}" type="slidenum">
              <a:rPr lang="en-US" smtClean="0"/>
              <a:pPr>
                <a:defRPr/>
              </a:pPr>
              <a:t>248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2/7 of 11-16-0449 by Richard Burbidge,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737010265"/>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290639" y="2833689"/>
            <a:ext cx="6465887" cy="1101725"/>
          </a:xfrm>
        </p:spPr>
        <p:txBody>
          <a:bodyPr>
            <a:normAutofit fontScale="90000"/>
          </a:bodyPr>
          <a:lstStyle/>
          <a:p>
            <a:pPr>
              <a:defRPr/>
            </a:pPr>
            <a:r>
              <a:rPr lang="en-GB" sz="2800" b="1" i="1" dirty="0">
                <a:effectLst>
                  <a:outerShdw blurRad="38100" dist="38100" dir="2700000" algn="tl">
                    <a:srgbClr val="C0C0C0"/>
                  </a:outerShdw>
                </a:effectLst>
              </a:rPr>
              <a:t> </a:t>
            </a:r>
            <a:r>
              <a:rPr lang="en-GB" sz="2800" dirty="0"/>
              <a:t/>
            </a:r>
            <a:br>
              <a:rPr lang="en-GB" sz="2800" dirty="0"/>
            </a:br>
            <a:r>
              <a:rPr lang="en-GB" sz="3100" dirty="0" smtClean="0"/>
              <a:t>3GPP activities on 5G and relationship with non-3GPP technologies. </a:t>
            </a:r>
            <a:r>
              <a:rPr lang="en-US" sz="2800" dirty="0">
                <a:effectLst>
                  <a:outerShdw blurRad="38100" dist="38100" dir="2700000" algn="tl">
                    <a:srgbClr val="C0C0C0"/>
                  </a:outerShdw>
                </a:effectLst>
                <a:latin typeface="Arial" pitchFamily="34" charset="0"/>
              </a:rPr>
              <a:t/>
            </a:r>
            <a:br>
              <a:rPr lang="en-US" sz="2800" dirty="0">
                <a:effectLst>
                  <a:outerShdw blurRad="38100" dist="38100" dir="2700000" algn="tl">
                    <a:srgbClr val="C0C0C0"/>
                  </a:outerShdw>
                </a:effectLst>
                <a:latin typeface="Arial" pitchFamily="34" charset="0"/>
              </a:rPr>
            </a:br>
            <a:r>
              <a:rPr lang="en-US" sz="2400" dirty="0">
                <a:effectLst>
                  <a:outerShdw blurRad="38100" dist="38100" dir="2700000" algn="tl">
                    <a:srgbClr val="C0C0C0"/>
                  </a:outerShdw>
                </a:effectLst>
              </a:rPr>
              <a:t/>
            </a:r>
            <a:br>
              <a:rPr lang="en-US" sz="2400" dirty="0">
                <a:effectLst>
                  <a:outerShdw blurRad="38100" dist="38100" dir="2700000" algn="tl">
                    <a:srgbClr val="C0C0C0"/>
                  </a:outerShdw>
                </a:effectLst>
              </a:rPr>
            </a:br>
            <a:endParaRPr lang="en-GB" sz="2800" dirty="0">
              <a:effectLst>
                <a:outerShdw blurRad="38100" dist="38100" dir="2700000" algn="tl">
                  <a:srgbClr val="C0C0C0"/>
                </a:outerShdw>
              </a:effectLst>
            </a:endParaRPr>
          </a:p>
        </p:txBody>
      </p:sp>
      <p:sp>
        <p:nvSpPr>
          <p:cNvPr id="5123" name="Subtitle 6"/>
          <p:cNvSpPr>
            <a:spLocks noGrp="1"/>
          </p:cNvSpPr>
          <p:nvPr>
            <p:ph type="subTitle" idx="1"/>
          </p:nvPr>
        </p:nvSpPr>
        <p:spPr>
          <a:xfrm>
            <a:off x="1357313" y="3736975"/>
            <a:ext cx="6400800" cy="1314450"/>
          </a:xfrm>
        </p:spPr>
        <p:txBody>
          <a:bodyPr/>
          <a:lstStyle/>
          <a:p>
            <a:pPr>
              <a:lnSpc>
                <a:spcPct val="80000"/>
              </a:lnSpc>
            </a:pPr>
            <a:r>
              <a:rPr lang="en-US" altLang="en-US" sz="2000" dirty="0"/>
              <a:t/>
            </a:r>
            <a:br>
              <a:rPr lang="en-US" altLang="en-US" sz="2000" dirty="0"/>
            </a:br>
            <a:r>
              <a:rPr lang="en-US" altLang="en-US" dirty="0" smtClean="0">
                <a:latin typeface="Arial" panose="020B0604020202020204" pitchFamily="34" charset="0"/>
              </a:rPr>
              <a:t>Richard Burbidge, </a:t>
            </a:r>
          </a:p>
          <a:p>
            <a:pPr>
              <a:lnSpc>
                <a:spcPct val="80000"/>
              </a:lnSpc>
            </a:pPr>
            <a:r>
              <a:rPr lang="en-US" altLang="en-US" dirty="0" smtClean="0">
                <a:latin typeface="Arial" panose="020B0604020202020204" pitchFamily="34" charset="0"/>
              </a:rPr>
              <a:t>3GPP RAN2 WG </a:t>
            </a:r>
            <a:r>
              <a:rPr lang="en-US" altLang="en-US" dirty="0">
                <a:latin typeface="Arial" panose="020B0604020202020204" pitchFamily="34" charset="0"/>
              </a:rPr>
              <a:t>C</a:t>
            </a:r>
            <a:r>
              <a:rPr lang="en-US" altLang="en-US" dirty="0" smtClean="0">
                <a:latin typeface="Arial" panose="020B0604020202020204" pitchFamily="34" charset="0"/>
              </a:rPr>
              <a:t>hair</a:t>
            </a:r>
          </a:p>
          <a:p>
            <a:pPr>
              <a:lnSpc>
                <a:spcPct val="80000"/>
              </a:lnSpc>
            </a:pPr>
            <a:r>
              <a:rPr lang="en-US" altLang="en-US" dirty="0" smtClean="0">
                <a:latin typeface="Arial" panose="020B0604020202020204" pitchFamily="34" charset="0"/>
              </a:rPr>
              <a:t>Philippe Reininger</a:t>
            </a:r>
          </a:p>
          <a:p>
            <a:pPr>
              <a:lnSpc>
                <a:spcPct val="80000"/>
              </a:lnSpc>
            </a:pPr>
            <a:r>
              <a:rPr lang="en-US" altLang="en-US" dirty="0" smtClean="0">
                <a:latin typeface="Arial" panose="020B0604020202020204" pitchFamily="34" charset="0"/>
              </a:rPr>
              <a:t>3GPP RAN3 WG Chair</a:t>
            </a:r>
          </a:p>
          <a:p>
            <a:pPr>
              <a:lnSpc>
                <a:spcPct val="80000"/>
              </a:lnSpc>
            </a:pPr>
            <a:endParaRPr lang="en-US" altLang="en-US" sz="2000" dirty="0">
              <a:latin typeface="Arial" panose="020B0604020202020204" pitchFamily="34" charset="0"/>
            </a:endParaRPr>
          </a:p>
          <a:p>
            <a:pPr>
              <a:lnSpc>
                <a:spcPct val="80000"/>
              </a:lnSpc>
            </a:pPr>
            <a:endParaRPr lang="en-GB" altLang="en-US" sz="2000" dirty="0">
              <a:latin typeface="Arial" panose="020B0604020202020204" pitchFamily="3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3/7 of </a:t>
            </a:r>
            <a:r>
              <a:rPr lang="en-US" sz="1200" b="0" dirty="0"/>
              <a:t>11-16-0449 by Richard Burbidge, Intel Corporation</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CDFF75A2-6F5B-4D4B-A1CF-EDEEA4E4B5D9}" type="slidenum">
              <a:rPr lang="en-US" smtClean="0"/>
              <a:pPr>
                <a:defRPr/>
              </a:pPr>
              <a:t>249</a:t>
            </a:fld>
            <a:endParaRPr lang="en-US"/>
          </a:p>
        </p:txBody>
      </p:sp>
    </p:spTree>
    <p:extLst>
      <p:ext uri="{BB962C8B-B14F-4D97-AF65-F5344CB8AC3E}">
        <p14:creationId xmlns:p14="http://schemas.microsoft.com/office/powerpoint/2010/main" val="42428575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802.1Qcr - Amendment: Asynchronous Traffic Shaping, </a:t>
            </a:r>
            <a:r>
              <a:rPr lang="en-US" dirty="0">
                <a:hlinkClick r:id="rId3"/>
              </a:rPr>
              <a:t>PAR</a:t>
            </a:r>
            <a:r>
              <a:rPr lang="en-US" dirty="0"/>
              <a:t> and </a:t>
            </a:r>
            <a:r>
              <a:rPr lang="en-US" dirty="0">
                <a:hlinkClick r:id="rId4"/>
              </a:rPr>
              <a:t>CSD</a:t>
            </a:r>
            <a:endParaRPr lang="en-US" dirty="0"/>
          </a:p>
        </p:txBody>
      </p:sp>
      <p:sp>
        <p:nvSpPr>
          <p:cNvPr id="3" name="Content Placeholder 2"/>
          <p:cNvSpPr>
            <a:spLocks noGrp="1"/>
          </p:cNvSpPr>
          <p:nvPr>
            <p:ph idx="1"/>
          </p:nvPr>
        </p:nvSpPr>
        <p:spPr/>
        <p:txBody>
          <a:bodyPr/>
          <a:lstStyle/>
          <a:p>
            <a:r>
              <a:rPr lang="en-US" dirty="0" smtClean="0"/>
              <a:t>CSD 1.2 5c: Need to expand TSN for first use.</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83394963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a:t>
            </a:r>
            <a:r>
              <a:rPr lang="en-GB" baseline="0" dirty="0" smtClean="0"/>
              <a:t> activities in 3GPP on interworking with WLAN.</a:t>
            </a:r>
            <a:endParaRPr lang="en-GB" dirty="0"/>
          </a:p>
        </p:txBody>
      </p:sp>
      <p:sp>
        <p:nvSpPr>
          <p:cNvPr id="3" name="Content Placeholder 2"/>
          <p:cNvSpPr>
            <a:spLocks noGrp="1"/>
          </p:cNvSpPr>
          <p:nvPr>
            <p:ph idx="1"/>
          </p:nvPr>
        </p:nvSpPr>
        <p:spPr/>
        <p:txBody>
          <a:bodyPr/>
          <a:lstStyle/>
          <a:p>
            <a:r>
              <a:rPr lang="en-GB" dirty="0" smtClean="0"/>
              <a:t>LWA and LWIP work items just completed in March 2016</a:t>
            </a:r>
          </a:p>
          <a:p>
            <a:pPr lvl="1"/>
            <a:r>
              <a:rPr lang="en-GB" dirty="0" smtClean="0"/>
              <a:t>Presented to IEEE in 11-16-0351-01-0000</a:t>
            </a:r>
          </a:p>
          <a:p>
            <a:r>
              <a:rPr lang="en-US" dirty="0" smtClean="0"/>
              <a:t>3GPP </a:t>
            </a:r>
            <a:r>
              <a:rPr lang="en-US" dirty="0"/>
              <a:t>RAN2 and RAN3 will work on Enhanced LWA (</a:t>
            </a:r>
            <a:r>
              <a:rPr lang="en-US" dirty="0" err="1"/>
              <a:t>eLWA</a:t>
            </a:r>
            <a:r>
              <a:rPr lang="en-US" dirty="0"/>
              <a:t>) in Release-14 </a:t>
            </a:r>
          </a:p>
          <a:p>
            <a:pPr lvl="1"/>
            <a:r>
              <a:rPr lang="en-US" dirty="0" smtClean="0"/>
              <a:t>Work item agreed in March 2014</a:t>
            </a:r>
          </a:p>
          <a:p>
            <a:pPr lvl="1"/>
            <a:r>
              <a:rPr lang="en-US" dirty="0" smtClean="0"/>
              <a:t>Main </a:t>
            </a:r>
            <a:r>
              <a:rPr lang="en-US" dirty="0"/>
              <a:t>topics are: uplink support, enhanced mobility, optimizations for high data rate 802.11 technologies (802.11ax, 802.11ad and 802.11ay)</a:t>
            </a:r>
          </a:p>
          <a:p>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4/7 of </a:t>
            </a:r>
            <a:r>
              <a:rPr lang="en-US" sz="1200" b="0" dirty="0"/>
              <a:t>11-16-0449 by Richard Burbidge, Intel Corporation</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6" name="Footer Placeholder 5"/>
          <p:cNvSpPr>
            <a:spLocks noGrp="1"/>
          </p:cNvSpPr>
          <p:nvPr>
            <p:ph type="ftr" sz="quarter" idx="11"/>
          </p:nvPr>
        </p:nvSpPr>
        <p:spPr>
          <a:xfrm>
            <a:off x="6404868" y="6475413"/>
            <a:ext cx="2205732" cy="184666"/>
          </a:xfrm>
        </p:spPr>
        <p:txBody>
          <a:bodyPr/>
          <a:lstStyle/>
          <a:p>
            <a:pPr>
              <a:defRPr/>
            </a:pPr>
            <a:r>
              <a:rPr lang="en-US" smtClean="0"/>
              <a:t>Adrian Stephens, Intel Corporation</a:t>
            </a:r>
            <a:endParaRPr lang="en-US"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250</a:t>
            </a:fld>
            <a:endParaRPr lang="en-US"/>
          </a:p>
        </p:txBody>
      </p:sp>
    </p:spTree>
    <p:extLst>
      <p:ext uri="{BB962C8B-B14F-4D97-AF65-F5344CB8AC3E}">
        <p14:creationId xmlns:p14="http://schemas.microsoft.com/office/powerpoint/2010/main" val="2000320577"/>
      </p:ext>
    </p:extLst>
  </p:cSld>
  <p:clrMapOvr>
    <a:masterClrMapping/>
  </p:clrMapOvr>
  <p:transition spd="slow"/>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activities on '5G'</a:t>
            </a:r>
            <a:endParaRPr lang="en-US" dirty="0"/>
          </a:p>
        </p:txBody>
      </p:sp>
      <p:sp>
        <p:nvSpPr>
          <p:cNvPr id="3" name="Content Placeholder 2"/>
          <p:cNvSpPr>
            <a:spLocks noGrp="1"/>
          </p:cNvSpPr>
          <p:nvPr>
            <p:ph idx="1"/>
          </p:nvPr>
        </p:nvSpPr>
        <p:spPr/>
        <p:txBody>
          <a:bodyPr>
            <a:normAutofit/>
          </a:bodyPr>
          <a:lstStyle/>
          <a:p>
            <a:r>
              <a:rPr lang="en-US" dirty="0" smtClean="0"/>
              <a:t>3GPP RAN started </a:t>
            </a:r>
            <a:r>
              <a:rPr lang="en-US" dirty="0"/>
              <a:t> s</a:t>
            </a:r>
            <a:r>
              <a:rPr lang="en-US" dirty="0" smtClean="0"/>
              <a:t>tudy item in Dec 2015 on "</a:t>
            </a:r>
            <a:r>
              <a:rPr lang="en-GB" dirty="0"/>
              <a:t>Study on Scenarios and Requirements for Next Generation Access Technologies</a:t>
            </a:r>
            <a:r>
              <a:rPr lang="en-US" dirty="0" smtClean="0"/>
              <a:t>".</a:t>
            </a:r>
          </a:p>
          <a:p>
            <a:pPr lvl="1"/>
            <a:r>
              <a:rPr lang="en-US" dirty="0" smtClean="0"/>
              <a:t>6 months study due to complete Jun 2016</a:t>
            </a:r>
          </a:p>
          <a:p>
            <a:pPr lvl="1"/>
            <a:r>
              <a:rPr lang="en-US" dirty="0" smtClean="0"/>
              <a:t>Output to be captured </a:t>
            </a:r>
            <a:r>
              <a:rPr lang="en-US" dirty="0"/>
              <a:t>in TR 38.913 </a:t>
            </a:r>
            <a:endParaRPr lang="en-US" dirty="0" smtClean="0"/>
          </a:p>
          <a:p>
            <a:r>
              <a:rPr lang="en-US" dirty="0" smtClean="0"/>
              <a:t>3GPP RAN agreed study item in Mar 2016 on "</a:t>
            </a:r>
            <a:r>
              <a:rPr lang="en-GB" dirty="0"/>
              <a:t>Study on Next Generation New Radio Access Technology</a:t>
            </a:r>
            <a:r>
              <a:rPr lang="en-US" dirty="0" smtClean="0"/>
              <a:t>"</a:t>
            </a:r>
          </a:p>
          <a:p>
            <a:pPr lvl="1"/>
            <a:r>
              <a:rPr lang="en-US" dirty="0"/>
              <a:t>RAN WGs to start evaluate technology solutions from next </a:t>
            </a:r>
            <a:r>
              <a:rPr lang="en-US" dirty="0" smtClean="0"/>
              <a:t>quarter</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5/7 of </a:t>
            </a:r>
            <a:r>
              <a:rPr lang="en-US" sz="1200" b="0" dirty="0"/>
              <a:t>11-16-0449 by Richard Burbidge, Intel Corporation</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251</a:t>
            </a:fld>
            <a:endParaRPr lang="en-US"/>
          </a:p>
        </p:txBody>
      </p:sp>
    </p:spTree>
    <p:extLst>
      <p:ext uri="{BB962C8B-B14F-4D97-AF65-F5344CB8AC3E}">
        <p14:creationId xmlns:p14="http://schemas.microsoft.com/office/powerpoint/2010/main" val="4227664013"/>
      </p:ext>
    </p:extLst>
  </p:cSld>
  <p:clrMapOvr>
    <a:masterClrMapping/>
  </p:clrMapOvr>
  <p:transition spd="slow"/>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Relationship with non-3GPP technologies</a:t>
            </a:r>
            <a:endParaRPr lang="en-GB" dirty="0"/>
          </a:p>
        </p:txBody>
      </p:sp>
      <p:sp>
        <p:nvSpPr>
          <p:cNvPr id="3" name="Content Placeholder 2"/>
          <p:cNvSpPr>
            <a:spLocks noGrp="1"/>
          </p:cNvSpPr>
          <p:nvPr>
            <p:ph idx="1"/>
          </p:nvPr>
        </p:nvSpPr>
        <p:spPr/>
        <p:txBody>
          <a:bodyPr/>
          <a:lstStyle/>
          <a:p>
            <a:r>
              <a:rPr lang="en-US" dirty="0" smtClean="0"/>
              <a:t>3GPP RAN has approved a requirement for TR38.913 on interworking with non-3GPP. Requirement says:</a:t>
            </a:r>
          </a:p>
          <a:p>
            <a:pPr marL="457200" lvl="1" indent="0">
              <a:buNone/>
            </a:pPr>
            <a:r>
              <a:rPr lang="en-GB" dirty="0" smtClean="0"/>
              <a:t>10.5.1	General</a:t>
            </a:r>
          </a:p>
          <a:p>
            <a:pPr marL="914400" lvl="2" indent="0">
              <a:buNone/>
            </a:pPr>
            <a:r>
              <a:rPr lang="en-GB" dirty="0" smtClean="0"/>
              <a:t>3GPP system shall support procedures for interworking with non 3GPP RATs.</a:t>
            </a:r>
          </a:p>
          <a:p>
            <a:pPr marL="457200" lvl="1" indent="0">
              <a:buNone/>
            </a:pPr>
            <a:r>
              <a:rPr lang="en-GB" dirty="0" smtClean="0"/>
              <a:t>10.5.2	Interworking with WLAN</a:t>
            </a:r>
          </a:p>
          <a:p>
            <a:pPr marL="914400" lvl="2" indent="0">
              <a:buNone/>
            </a:pPr>
            <a:r>
              <a:rPr lang="en-GB" dirty="0" smtClean="0"/>
              <a:t>The next generation access network shall support interworking with WLAN. The number of solutions selected should be minimized.</a:t>
            </a:r>
          </a:p>
          <a:p>
            <a:pPr lvl="0"/>
            <a:endParaRPr lang="en-GB" dirty="0" smtClean="0"/>
          </a:p>
          <a:p>
            <a:pPr lvl="0"/>
            <a:r>
              <a:rPr lang="en-GB" dirty="0" smtClean="0"/>
              <a:t>Exploring further involvement of IEEE in this work should be initiated by liaison to 3GPP. </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6/7 of </a:t>
            </a:r>
            <a:r>
              <a:rPr lang="en-US" sz="1200" b="0" dirty="0"/>
              <a:t>11-16-0449 by Richard Burbidge, Intel Corporation</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252</a:t>
            </a:fld>
            <a:endParaRPr lang="en-US"/>
          </a:p>
        </p:txBody>
      </p:sp>
    </p:spTree>
    <p:extLst>
      <p:ext uri="{BB962C8B-B14F-4D97-AF65-F5344CB8AC3E}">
        <p14:creationId xmlns:p14="http://schemas.microsoft.com/office/powerpoint/2010/main" val="2509146573"/>
      </p:ext>
    </p:extLst>
  </p:cSld>
  <p:clrMapOvr>
    <a:masterClrMapping/>
  </p:clrMapOvr>
  <p:transition spd="slow"/>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78313" y="4214813"/>
            <a:ext cx="2533650" cy="400050"/>
          </a:xfrm>
          <a:prstGeom prst="rect">
            <a:avLst/>
          </a:prstGeom>
          <a:noFill/>
        </p:spPr>
        <p:txBody>
          <a:bodyPr>
            <a:spAutoFit/>
          </a:bodyPr>
          <a:lstStyle/>
          <a:p>
            <a:pPr algn="ctr" eaLnBrk="0" hangingPunct="0">
              <a:defRPr/>
            </a:pPr>
            <a:r>
              <a:rPr lang="en-GB" sz="2000" b="0" dirty="0">
                <a:solidFill>
                  <a:srgbClr val="FF0000"/>
                </a:solidFill>
                <a:latin typeface="Calibri"/>
                <a:cs typeface="Arial" panose="020B0604020202020204" pitchFamily="34" charset="0"/>
              </a:rPr>
              <a:t>www.3gpp.org</a:t>
            </a:r>
          </a:p>
        </p:txBody>
      </p:sp>
      <p:sp>
        <p:nvSpPr>
          <p:cNvPr id="6147" name="Rectangle 11"/>
          <p:cNvSpPr>
            <a:spLocks noChangeArrowheads="1"/>
          </p:cNvSpPr>
          <p:nvPr/>
        </p:nvSpPr>
        <p:spPr bwMode="auto">
          <a:xfrm>
            <a:off x="1647826" y="2286001"/>
            <a:ext cx="4989513" cy="523875"/>
          </a:xfrm>
          <a:prstGeom prst="rect">
            <a:avLst/>
          </a:prstGeom>
          <a:noFill/>
          <a:ln w="9525">
            <a:noFill/>
            <a:miter lim="800000"/>
            <a:headEnd/>
            <a:tailEnd/>
          </a:ln>
        </p:spPr>
        <p:txBody>
          <a:bodyPr>
            <a:spAutoFit/>
          </a:bodyPr>
          <a:lstStyle/>
          <a:p>
            <a:pPr algn="ctr">
              <a:defRPr/>
            </a:pPr>
            <a:r>
              <a:rPr lang="fi-FI" sz="2800" dirty="0">
                <a:solidFill>
                  <a:prstClr val="black"/>
                </a:solidFill>
                <a:latin typeface="Calibri"/>
                <a:cs typeface="Arial" panose="020B0604020202020204" pitchFamily="34" charset="0"/>
              </a:rPr>
              <a:t>For more Information:</a:t>
            </a:r>
            <a:endParaRPr lang="fi-FI" sz="1400" b="0" dirty="0">
              <a:solidFill>
                <a:prstClr val="black"/>
              </a:solidFill>
              <a:latin typeface="Calibri"/>
              <a:cs typeface="Arial" panose="020B0604020202020204" pitchFamily="34" charset="0"/>
            </a:endParaRPr>
          </a:p>
        </p:txBody>
      </p:sp>
      <p:pic>
        <p:nvPicPr>
          <p:cNvPr id="21508" name="Picture 6" descr="3pe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1688" y="3405188"/>
            <a:ext cx="17129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itle 1"/>
          <p:cNvSpPr>
            <a:spLocks/>
          </p:cNvSpPr>
          <p:nvPr/>
        </p:nvSpPr>
        <p:spPr bwMode="auto">
          <a:xfrm>
            <a:off x="1752600" y="3998914"/>
            <a:ext cx="2281238" cy="828675"/>
          </a:xfrm>
          <a:prstGeom prst="rect">
            <a:avLst/>
          </a:prstGeom>
          <a:noFill/>
          <a:ln w="9525">
            <a:noFill/>
            <a:miter lim="800000"/>
            <a:headEnd/>
            <a:tailEnd/>
          </a:ln>
        </p:spPr>
        <p:txBody>
          <a:bodyPr anchor="ctr"/>
          <a:lstStyle/>
          <a:p>
            <a:pPr eaLnBrk="0" hangingPunct="0">
              <a:defRPr/>
            </a:pPr>
            <a:r>
              <a:rPr lang="en-GB" sz="2000" b="0" dirty="0">
                <a:solidFill>
                  <a:srgbClr val="FF0000"/>
                </a:solidFill>
                <a:latin typeface="Calibri"/>
                <a:cs typeface="Arial" panose="020B0604020202020204" pitchFamily="34" charset="0"/>
              </a:rPr>
              <a:t>contact@3gpp.org</a:t>
            </a:r>
          </a:p>
        </p:txBody>
      </p:sp>
      <p:pic>
        <p:nvPicPr>
          <p:cNvPr id="21510" name="Picture 8" descr="http://paranormalehradio.files.wordpress.com/2011/10/100091-green-metallic-orb-icon-social-media-logos-mai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850" y="3606800"/>
            <a:ext cx="6159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14401" y="4903788"/>
            <a:ext cx="7580313" cy="246062"/>
          </a:xfrm>
          <a:prstGeom prst="rect">
            <a:avLst/>
          </a:prstGeom>
          <a:noFill/>
        </p:spPr>
        <p:txBody>
          <a:bodyPr wrap="none">
            <a:spAutoFit/>
          </a:bodyPr>
          <a:lstStyle/>
          <a:p>
            <a:pPr>
              <a:defRPr/>
            </a:pPr>
            <a:r>
              <a:rPr lang="en-GB" sz="1000" b="0" dirty="0">
                <a:solidFill>
                  <a:prstClr val="black"/>
                </a:solidFill>
                <a:latin typeface="Calibri"/>
                <a:cs typeface="Arial" panose="020B0604020202020204" pitchFamily="34" charset="0"/>
              </a:rPr>
              <a:t>Search for WIDs at </a:t>
            </a:r>
            <a:r>
              <a:rPr lang="en-GB" sz="1000" b="0" dirty="0">
                <a:solidFill>
                  <a:prstClr val="black"/>
                </a:solidFill>
                <a:latin typeface="Calibri"/>
                <a:cs typeface="Arial" panose="020B0604020202020204" pitchFamily="34" charset="0"/>
                <a:hlinkClick r:id="rId5"/>
              </a:rPr>
              <a:t>http://www.3gpp.org/specifications/work-plan</a:t>
            </a:r>
            <a:r>
              <a:rPr lang="en-GB" sz="1000" b="0" dirty="0">
                <a:solidFill>
                  <a:prstClr val="black"/>
                </a:solidFill>
                <a:latin typeface="Calibri"/>
                <a:cs typeface="Arial" panose="020B0604020202020204" pitchFamily="34" charset="0"/>
              </a:rPr>
              <a:t>  and </a:t>
            </a:r>
            <a:r>
              <a:rPr lang="en-GB" sz="1000" b="0" dirty="0">
                <a:solidFill>
                  <a:prstClr val="black"/>
                </a:solidFill>
                <a:latin typeface="Calibri"/>
                <a:cs typeface="Arial" panose="020B0604020202020204" pitchFamily="34" charset="0"/>
                <a:hlinkClick r:id="rId6"/>
              </a:rPr>
              <a:t>http://www.3gpp.org/ftp/Information/WORK_PLAN/</a:t>
            </a:r>
            <a:r>
              <a:rPr lang="en-GB" sz="1000" b="0" dirty="0">
                <a:solidFill>
                  <a:prstClr val="black"/>
                </a:solidFill>
                <a:latin typeface="Calibri"/>
                <a:cs typeface="Arial" panose="020B0604020202020204" pitchFamily="34" charset="0"/>
              </a:rPr>
              <a:t>  (See excel sheet)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7/7 of </a:t>
            </a:r>
            <a:r>
              <a:rPr lang="en-US" sz="1200" b="0" dirty="0"/>
              <a:t>11-16-0449 by Richard Burbidge, Intel Corporation</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253</a:t>
            </a:fld>
            <a:endParaRPr lang="en-US"/>
          </a:p>
        </p:txBody>
      </p:sp>
    </p:spTree>
    <p:extLst>
      <p:ext uri="{BB962C8B-B14F-4D97-AF65-F5344CB8AC3E}">
        <p14:creationId xmlns:p14="http://schemas.microsoft.com/office/powerpoint/2010/main" val="284591289"/>
      </p:ext>
    </p:extLst>
  </p:cSld>
  <p:clrMapOvr>
    <a:masterClrMapping/>
  </p:clrMapOvr>
  <p:transition spd="slow">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smtClean="0"/>
              <a:t>Slide </a:t>
            </a:r>
            <a:fld id="{26125894-C81E-43C9-9E54-526134551D80}" type="slidenum">
              <a:rPr lang="en-US" smtClean="0"/>
              <a:pPr/>
              <a:t>254</a:t>
            </a:fld>
            <a:endParaRPr lang="en-US" dirty="0"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2016-03-16</a:t>
            </a:r>
          </a:p>
        </p:txBody>
      </p:sp>
      <p:graphicFrame>
        <p:nvGraphicFramePr>
          <p:cNvPr id="2055" name="Object 11"/>
          <p:cNvGraphicFramePr>
            <a:graphicFrameLocks noChangeAspect="1"/>
          </p:cNvGraphicFramePr>
          <p:nvPr>
            <p:extLst>
              <p:ext uri="{D42A27DB-BD31-4B8C-83A1-F6EECF244321}">
                <p14:modId xmlns:p14="http://schemas.microsoft.com/office/powerpoint/2010/main" val="4207683963"/>
              </p:ext>
            </p:extLst>
          </p:nvPr>
        </p:nvGraphicFramePr>
        <p:xfrm>
          <a:off x="531813" y="2286000"/>
          <a:ext cx="8186737" cy="2519363"/>
        </p:xfrm>
        <a:graphic>
          <a:graphicData uri="http://schemas.openxmlformats.org/presentationml/2006/ole">
            <mc:AlternateContent xmlns:mc="http://schemas.openxmlformats.org/markup-compatibility/2006">
              <mc:Choice xmlns:v="urn:schemas-microsoft-com:vml" Requires="v">
                <p:oleObj spid="_x0000_s23576" name="Document" r:id="rId4" imgW="8248712" imgH="2550695" progId="Word.Document.8">
                  <p:embed/>
                </p:oleObj>
              </mc:Choice>
              <mc:Fallback>
                <p:oleObj name="Document" r:id="rId4" imgW="8248712" imgH="2550695" progId="Word.Document.8">
                  <p:embed/>
                  <p:pic>
                    <p:nvPicPr>
                      <p:cNvPr id="0" name=""/>
                      <p:cNvPicPr>
                        <a:picLocks noChangeAspect="1" noChangeArrowheads="1"/>
                      </p:cNvPicPr>
                      <p:nvPr/>
                    </p:nvPicPr>
                    <p:blipFill>
                      <a:blip r:embed="rId5"/>
                      <a:srcRect/>
                      <a:stretch>
                        <a:fillRect/>
                      </a:stretch>
                    </p:blipFill>
                    <p:spPr bwMode="auto">
                      <a:xfrm>
                        <a:off x="531813" y="2286000"/>
                        <a:ext cx="8186737"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1/16 of 11-16-0428 by Dorothy Stanley, HPE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dirty="0"/>
          </a:p>
        </p:txBody>
      </p:sp>
    </p:spTree>
    <p:extLst>
      <p:ext uri="{BB962C8B-B14F-4D97-AF65-F5344CB8AC3E}">
        <p14:creationId xmlns:p14="http://schemas.microsoft.com/office/powerpoint/2010/main" val="185953019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255</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March 2016.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32282662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256</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600200"/>
            <a:ext cx="7848600" cy="4114800"/>
          </a:xfrm>
          <a:noFill/>
        </p:spPr>
        <p:txBody>
          <a:bodyPr/>
          <a:lstStyle/>
          <a:p>
            <a:r>
              <a:rPr lang="en-US" dirty="0" smtClean="0"/>
              <a:t>Meetings:</a:t>
            </a:r>
          </a:p>
          <a:p>
            <a:pPr lvl="1"/>
            <a:r>
              <a:rPr lang="en-US" dirty="0" smtClean="0"/>
              <a:t>April 3-8, 2016 – Buenos Aires</a:t>
            </a:r>
          </a:p>
          <a:p>
            <a:pPr lvl="1"/>
            <a:r>
              <a:rPr lang="en-US" dirty="0" smtClean="0"/>
              <a:t>July 17-22, 2016 – Berlin</a:t>
            </a:r>
          </a:p>
          <a:p>
            <a:pPr lvl="1"/>
            <a:r>
              <a:rPr lang="en-US" dirty="0" smtClean="0"/>
              <a:t>November 13-18, 2016 – Seoul Korea</a:t>
            </a:r>
          </a:p>
          <a:p>
            <a:pPr lvl="1"/>
            <a:r>
              <a:rPr lang="en-US" dirty="0" smtClean="0"/>
              <a:t>March 26-31, 2017 - Chicago</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dirty="0" smtClean="0"/>
              <a:t>Tutorials (process and technical); </a:t>
            </a:r>
            <a:r>
              <a:rPr lang="en-US" dirty="0"/>
              <a:t>Wireless Tutorial (Donald Eastlake</a:t>
            </a:r>
            <a:r>
              <a:rPr lang="en-US" dirty="0" smtClean="0"/>
              <a:t>) </a:t>
            </a:r>
            <a:r>
              <a:rPr lang="en-US" dirty="0"/>
              <a:t>: </a:t>
            </a:r>
            <a:r>
              <a:rPr lang="en-US" dirty="0">
                <a:hlinkClick r:id="rId5"/>
              </a:rPr>
              <a:t>https://</a:t>
            </a:r>
            <a:r>
              <a:rPr lang="en-US" dirty="0" smtClean="0">
                <a:hlinkClick r:id="rId5"/>
              </a:rPr>
              <a:t>www.ietf.org/edu/tutorials.html</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76271264"/>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257</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3"/>
              </a:rPr>
              <a:t>http://www.iab.org/activities/joint-activities/iab-ieee-coordination/</a:t>
            </a:r>
            <a:endParaRPr lang="en-US" sz="1800" dirty="0"/>
          </a:p>
          <a:p>
            <a:pPr lvl="1">
              <a:lnSpc>
                <a:spcPct val="80000"/>
              </a:lnSpc>
              <a:defRPr/>
            </a:pPr>
            <a:r>
              <a:rPr lang="en-US" sz="1800" dirty="0" smtClean="0"/>
              <a:t>2016-02-01 teleconference held; </a:t>
            </a:r>
          </a:p>
          <a:p>
            <a:pPr lvl="1">
              <a:lnSpc>
                <a:spcPct val="80000"/>
              </a:lnSpc>
              <a:defRPr/>
            </a:pPr>
            <a:r>
              <a:rPr lang="en-US" sz="1800" dirty="0" smtClean="0"/>
              <a:t>Request for tutorial </a:t>
            </a:r>
            <a:r>
              <a:rPr lang="en-US" sz="1800" dirty="0"/>
              <a:t>on 802 wireless (.11, .15) technologies, see </a:t>
            </a:r>
            <a:r>
              <a:rPr lang="en-US" sz="1800" dirty="0">
                <a:hlinkClick r:id="rId4"/>
              </a:rPr>
              <a:t>http://</a:t>
            </a:r>
            <a:r>
              <a:rPr lang="en-US" sz="1800" dirty="0" smtClean="0">
                <a:hlinkClick r:id="rId4"/>
              </a:rPr>
              <a:t>ietf.org/meeting/95/tutorials.html</a:t>
            </a:r>
            <a:r>
              <a:rPr lang="en-US" sz="1800" dirty="0" smtClean="0"/>
              <a:t> ; note prior presentation from </a:t>
            </a:r>
            <a:r>
              <a:rPr lang="en-US" sz="1800" dirty="0"/>
              <a:t>Donald Eastlake: </a:t>
            </a:r>
            <a:r>
              <a:rPr lang="en-US" sz="1800" dirty="0">
                <a:hlinkClick r:id="rId5"/>
              </a:rPr>
              <a:t>http://</a:t>
            </a:r>
            <a:r>
              <a:rPr lang="en-US" sz="1800" dirty="0" smtClean="0">
                <a:hlinkClick r:id="rId5"/>
              </a:rPr>
              <a:t>www.ietf.org/edu/documents/WirelessLinks2.pdf</a:t>
            </a:r>
            <a:r>
              <a:rPr lang="en-US" sz="1800" dirty="0" smtClean="0"/>
              <a:t> </a:t>
            </a:r>
          </a:p>
          <a:p>
            <a:pPr lvl="1">
              <a:lnSpc>
                <a:spcPct val="80000"/>
              </a:lnSpc>
              <a:defRPr/>
            </a:pPr>
            <a:r>
              <a:rPr lang="en-US" sz="1800" dirty="0" smtClean="0"/>
              <a:t>Next teleconference and Sept F2F meeting dates are TBD</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6"/>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7"/>
              </a:rPr>
              <a:t>http://</a:t>
            </a:r>
            <a:r>
              <a:rPr lang="en-US" sz="1600" u="sng" dirty="0" smtClean="0">
                <a:hlinkClick r:id="rId7"/>
              </a:rPr>
              <a:t>ieee-sa.centraldesktop.com/802liaisondb/FrontPage</a:t>
            </a:r>
            <a:endParaRPr lang="en-US" sz="1600" u="sng" dirty="0" smtClean="0"/>
          </a:p>
          <a:p>
            <a:pPr lvl="1">
              <a:lnSpc>
                <a:spcPct val="80000"/>
              </a:lnSpc>
              <a:defRPr/>
            </a:pP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a:t>
            </a:r>
            <a:r>
              <a:rPr lang="en-US" sz="1600" dirty="0" smtClean="0"/>
              <a:t>chair</a:t>
            </a:r>
          </a:p>
          <a:p>
            <a:pPr lvl="1">
              <a:lnSpc>
                <a:spcPct val="80000"/>
              </a:lnSpc>
              <a:defRPr/>
            </a:pPr>
            <a:r>
              <a:rPr lang="en-US" sz="1600" dirty="0" smtClean="0"/>
              <a:t>Regular meeting time to be established: met this Monday 1530-1630</a:t>
            </a:r>
            <a:endParaRPr lang="en-US" sz="1600"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5407050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258</a:t>
            </a:fld>
            <a:endParaRPr lang="en-US" smtClean="0"/>
          </a:p>
        </p:txBody>
      </p:sp>
      <p:sp>
        <p:nvSpPr>
          <p:cNvPr id="5125" name="Rectangle 2"/>
          <p:cNvSpPr>
            <a:spLocks noGrp="1" noChangeArrowheads="1"/>
          </p:cNvSpPr>
          <p:nvPr>
            <p:ph type="title"/>
          </p:nvPr>
        </p:nvSpPr>
        <p:spPr/>
        <p:txBody>
          <a:bodyPr/>
          <a:lstStyle/>
          <a:p>
            <a:r>
              <a:rPr lang="en-US" dirty="0" smtClean="0"/>
              <a:t>Multicast issues</a:t>
            </a:r>
          </a:p>
        </p:txBody>
      </p:sp>
      <p:sp>
        <p:nvSpPr>
          <p:cNvPr id="113667" name="Rectangle 3"/>
          <p:cNvSpPr>
            <a:spLocks noGrp="1" noChangeArrowheads="1"/>
          </p:cNvSpPr>
          <p:nvPr>
            <p:ph type="body" idx="1"/>
          </p:nvPr>
        </p:nvSpPr>
        <p:spPr>
          <a:xfrm>
            <a:off x="685800" y="13716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2015 and a presentation given at the November 2015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has been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a:t>I</a:t>
            </a:r>
            <a:r>
              <a:rPr lang="en-US" sz="1600" dirty="0" smtClean="0"/>
              <a:t>nternet draft describing use cases, issues, etc. under development</a:t>
            </a:r>
          </a:p>
          <a:p>
            <a:pPr>
              <a:lnSpc>
                <a:spcPct val="80000"/>
              </a:lnSpc>
            </a:pPr>
            <a:r>
              <a:rPr lang="en-US" sz="2000" dirty="0" smtClean="0"/>
              <a:t>Insights</a:t>
            </a:r>
          </a:p>
          <a:p>
            <a:pPr lvl="1">
              <a:lnSpc>
                <a:spcPct val="80000"/>
              </a:lnSpc>
            </a:pPr>
            <a:r>
              <a:rPr lang="en-US" sz="1600" dirty="0" smtClean="0"/>
              <a:t>Multicast used for multiple types of traffic including ARP/ND, routing protocols, video applications, and these might need to be transmitted at different MCS</a:t>
            </a:r>
          </a:p>
          <a:p>
            <a:pPr lvl="1">
              <a:lnSpc>
                <a:spcPct val="80000"/>
              </a:lnSpc>
            </a:pPr>
            <a:r>
              <a:rPr lang="en-US" sz="1600" dirty="0" smtClean="0"/>
              <a:t>Implementations might consider APIs to allow MCS differentiation</a:t>
            </a:r>
          </a:p>
          <a:p>
            <a:pPr lvl="1">
              <a:lnSpc>
                <a:spcPct val="80000"/>
              </a:lnSpc>
            </a:pPr>
            <a:r>
              <a:rPr lang="en-US" sz="1600" dirty="0" smtClean="0"/>
              <a:t>RFC 6775, Neighbor Discovery Optimization for IPv6 over Low-Power Wireless Personal Area Networks (6LoWPANs) defines a registration mechanism for accomplishing proxy ND</a:t>
            </a:r>
          </a:p>
          <a:p>
            <a:pPr lvl="1">
              <a:lnSpc>
                <a:spcPct val="80000"/>
              </a:lnSpc>
            </a:pPr>
            <a:r>
              <a:rPr lang="en-US" sz="1600" dirty="0" smtClean="0"/>
              <a:t>Current Proxy ND support does not address Secure ND, see RFC 3971</a:t>
            </a:r>
          </a:p>
          <a:p>
            <a:pPr>
              <a:lnSpc>
                <a:spcPct val="80000"/>
              </a:lnSpc>
            </a:pPr>
            <a:r>
              <a:rPr lang="en-US" sz="2000" dirty="0" smtClean="0"/>
              <a:t>Available internet drafts and related documents</a:t>
            </a:r>
          </a:p>
          <a:p>
            <a:pPr lvl="1">
              <a:lnSpc>
                <a:spcPct val="80000"/>
              </a:lnSpc>
            </a:pPr>
            <a:r>
              <a:rPr lang="en-US" sz="1600" dirty="0" smtClean="0">
                <a:hlinkClick r:id="rId5"/>
              </a:rPr>
              <a:t>http://datatracker.ietf.org/doc/draft-mcbride-mboned-wifi-mcast-problem-statement/</a:t>
            </a:r>
            <a:r>
              <a:rPr lang="en-US" sz="1600" dirty="0" smtClean="0"/>
              <a:t> </a:t>
            </a:r>
          </a:p>
          <a:p>
            <a:pPr lvl="1">
              <a:lnSpc>
                <a:spcPct val="80000"/>
              </a:lnSpc>
            </a:pPr>
            <a:r>
              <a:rPr lang="en-US" sz="1600" dirty="0" smtClean="0">
                <a:hlinkClick r:id="rId6"/>
              </a:rPr>
              <a:t>http</a:t>
            </a:r>
            <a:r>
              <a:rPr lang="en-US" sz="1600" dirty="0">
                <a:hlinkClick r:id="rId6"/>
              </a:rPr>
              <a:t>://www.ipv6council.be/IMG/pdf/20141212-08_vyncke_-_</a:t>
            </a:r>
            <a:r>
              <a:rPr lang="en-US" sz="1600" dirty="0" smtClean="0">
                <a:hlinkClick r:id="rId6"/>
              </a:rPr>
              <a:t>ipv6_multicast_issues-pptx.pdf</a:t>
            </a:r>
            <a:r>
              <a:rPr lang="en-US" sz="1600" dirty="0" smtClean="0"/>
              <a:t> </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dirty="0"/>
          </a:p>
        </p:txBody>
      </p:sp>
    </p:spTree>
    <p:extLst>
      <p:ext uri="{BB962C8B-B14F-4D97-AF65-F5344CB8AC3E}">
        <p14:creationId xmlns:p14="http://schemas.microsoft.com/office/powerpoint/2010/main" val="1026166249"/>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259</a:t>
            </a:fld>
            <a:endParaRPr lang="en-US" smtClean="0"/>
          </a:p>
        </p:txBody>
      </p:sp>
      <p:sp>
        <p:nvSpPr>
          <p:cNvPr id="20485" name="Rectangle 2"/>
          <p:cNvSpPr>
            <a:spLocks noGrp="1" noChangeArrowheads="1"/>
          </p:cNvSpPr>
          <p:nvPr>
            <p:ph type="title"/>
          </p:nvPr>
        </p:nvSpPr>
        <p:spPr>
          <a:noFill/>
        </p:spPr>
        <p:txBody>
          <a:bodyPr/>
          <a:lstStyle/>
          <a:p>
            <a:r>
              <a:rPr lang="en-US" dirty="0" smtClean="0"/>
              <a:t>IETF BOFs For IETF April meeting</a:t>
            </a:r>
          </a:p>
        </p:txBody>
      </p:sp>
      <p:sp>
        <p:nvSpPr>
          <p:cNvPr id="20486" name="Rectangle 3"/>
          <p:cNvSpPr>
            <a:spLocks noGrp="1" noChangeArrowheads="1"/>
          </p:cNvSpPr>
          <p:nvPr>
            <p:ph type="body" idx="1"/>
          </p:nvPr>
        </p:nvSpPr>
        <p:spPr>
          <a:xfrm>
            <a:off x="685800" y="1752600"/>
            <a:ext cx="7848600" cy="4648200"/>
          </a:xfrm>
          <a:noFill/>
        </p:spPr>
        <p:txBody>
          <a:bodyPr/>
          <a:lstStyle/>
          <a:p>
            <a:r>
              <a:rPr lang="en-US" sz="2000" dirty="0"/>
              <a:t>See </a:t>
            </a:r>
            <a:r>
              <a:rPr lang="en-US" sz="2000" dirty="0">
                <a:hlinkClick r:id="rId3"/>
              </a:rPr>
              <a:t>https://datatracker.ietf.org/wg/bofs</a:t>
            </a:r>
            <a:r>
              <a:rPr lang="en-US" sz="2000" dirty="0" smtClean="0">
                <a:hlinkClick r:id="rId3"/>
              </a:rPr>
              <a:t>/</a:t>
            </a:r>
            <a:r>
              <a:rPr lang="en-US" sz="2000" dirty="0" smtClean="0"/>
              <a:t> </a:t>
            </a:r>
          </a:p>
          <a:p>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3966394808"/>
              </p:ext>
            </p:extLst>
          </p:nvPr>
        </p:nvGraphicFramePr>
        <p:xfrm>
          <a:off x="1066800" y="2133600"/>
          <a:ext cx="6977557" cy="4176285"/>
        </p:xfrm>
        <a:graphic>
          <a:graphicData uri="http://schemas.openxmlformats.org/drawingml/2006/table">
            <a:tbl>
              <a:tblPr/>
              <a:tblGrid>
                <a:gridCol w="1110157"/>
                <a:gridCol w="5867400"/>
              </a:tblGrid>
              <a:tr h="496614">
                <a:tc>
                  <a:txBody>
                    <a:bodyPr/>
                    <a:lstStyle/>
                    <a:p>
                      <a:r>
                        <a:rPr lang="en-US" sz="1800">
                          <a:hlinkClick r:id="rId4"/>
                        </a:rPr>
                        <a:t>its</a:t>
                      </a:r>
                      <a:endParaRPr lang="en-US" sz="1800"/>
                    </a:p>
                  </a:txBody>
                  <a:tcPr marL="70945" marR="70945" marT="35472" marB="35472" anchor="ctr">
                    <a:lnL>
                      <a:noFill/>
                    </a:lnL>
                    <a:lnR>
                      <a:noFill/>
                    </a:lnR>
                    <a:lnT>
                      <a:noFill/>
                    </a:lnT>
                    <a:lnB>
                      <a:noFill/>
                    </a:lnB>
                  </a:tcPr>
                </a:tc>
                <a:tc>
                  <a:txBody>
                    <a:bodyPr/>
                    <a:lstStyle/>
                    <a:p>
                      <a:r>
                        <a:rPr lang="en-US" sz="1800"/>
                        <a:t>Intelligent Transportation Systems</a:t>
                      </a:r>
                    </a:p>
                  </a:txBody>
                  <a:tcPr marL="70945" marR="70945" marT="35472" marB="35472" anchor="ctr">
                    <a:lnL>
                      <a:noFill/>
                    </a:lnL>
                    <a:lnR>
                      <a:noFill/>
                    </a:lnR>
                    <a:lnT>
                      <a:noFill/>
                    </a:lnT>
                    <a:lnB>
                      <a:noFill/>
                    </a:lnB>
                  </a:tcPr>
                </a:tc>
              </a:tr>
              <a:tr h="709448">
                <a:tc>
                  <a:txBody>
                    <a:bodyPr/>
                    <a:lstStyle/>
                    <a:p>
                      <a:r>
                        <a:rPr lang="en-US" sz="1800">
                          <a:hlinkClick r:id="rId5"/>
                        </a:rPr>
                        <a:t>mtgvenue</a:t>
                      </a:r>
                      <a:endParaRPr lang="en-US" sz="1800"/>
                    </a:p>
                  </a:txBody>
                  <a:tcPr marL="70945" marR="70945" marT="35472" marB="35472" anchor="ctr">
                    <a:lnL>
                      <a:noFill/>
                    </a:lnL>
                    <a:lnR>
                      <a:noFill/>
                    </a:lnR>
                    <a:lnT>
                      <a:noFill/>
                    </a:lnT>
                    <a:lnB>
                      <a:noFill/>
                    </a:lnB>
                  </a:tcPr>
                </a:tc>
                <a:tc>
                  <a:txBody>
                    <a:bodyPr/>
                    <a:lstStyle/>
                    <a:p>
                      <a:r>
                        <a:rPr lang="en-US" sz="1800"/>
                        <a:t>IAOC Meeting Venue Selection Criteria &amp; Procedures</a:t>
                      </a:r>
                    </a:p>
                  </a:txBody>
                  <a:tcPr marL="70945" marR="70945" marT="35472" marB="35472" anchor="ctr">
                    <a:lnL>
                      <a:noFill/>
                    </a:lnL>
                    <a:lnR>
                      <a:noFill/>
                    </a:lnR>
                    <a:lnT>
                      <a:noFill/>
                    </a:lnT>
                    <a:lnB>
                      <a:noFill/>
                    </a:lnB>
                  </a:tcPr>
                </a:tc>
              </a:tr>
              <a:tr h="496614">
                <a:tc>
                  <a:txBody>
                    <a:bodyPr/>
                    <a:lstStyle/>
                    <a:p>
                      <a:r>
                        <a:rPr lang="en-US" sz="1800">
                          <a:hlinkClick r:id="rId6"/>
                        </a:rPr>
                        <a:t>lpwan</a:t>
                      </a:r>
                      <a:endParaRPr lang="en-US" sz="1800"/>
                    </a:p>
                  </a:txBody>
                  <a:tcPr marL="70945" marR="70945" marT="35472" marB="35472" anchor="ctr">
                    <a:lnL>
                      <a:noFill/>
                    </a:lnL>
                    <a:lnR>
                      <a:noFill/>
                    </a:lnR>
                    <a:lnT>
                      <a:noFill/>
                    </a:lnT>
                    <a:lnB>
                      <a:noFill/>
                    </a:lnB>
                  </a:tcPr>
                </a:tc>
                <a:tc>
                  <a:txBody>
                    <a:bodyPr/>
                    <a:lstStyle/>
                    <a:p>
                      <a:r>
                        <a:rPr lang="en-US" sz="1800"/>
                        <a:t>Low-Power Wide Area Networks </a:t>
                      </a:r>
                    </a:p>
                  </a:txBody>
                  <a:tcPr marL="70945" marR="70945" marT="35472" marB="35472" anchor="ctr">
                    <a:lnL>
                      <a:noFill/>
                    </a:lnL>
                    <a:lnR>
                      <a:noFill/>
                    </a:lnR>
                    <a:lnT>
                      <a:noFill/>
                    </a:lnT>
                    <a:lnB>
                      <a:noFill/>
                    </a:lnB>
                  </a:tcPr>
                </a:tc>
              </a:tr>
              <a:tr h="709448">
                <a:tc>
                  <a:txBody>
                    <a:bodyPr/>
                    <a:lstStyle/>
                    <a:p>
                      <a:r>
                        <a:rPr lang="en-US" sz="1800">
                          <a:hlinkClick r:id="rId7"/>
                        </a:rPr>
                        <a:t>arcing</a:t>
                      </a:r>
                      <a:endParaRPr lang="en-US" sz="1800"/>
                    </a:p>
                  </a:txBody>
                  <a:tcPr marL="70945" marR="70945" marT="35472" marB="35472" anchor="ctr">
                    <a:lnL>
                      <a:noFill/>
                    </a:lnL>
                    <a:lnR>
                      <a:noFill/>
                    </a:lnR>
                    <a:lnT>
                      <a:noFill/>
                    </a:lnT>
                    <a:lnB>
                      <a:noFill/>
                    </a:lnB>
                  </a:tcPr>
                </a:tc>
                <a:tc>
                  <a:txBody>
                    <a:bodyPr/>
                    <a:lstStyle/>
                    <a:p>
                      <a:r>
                        <a:rPr lang="en-US" sz="1800"/>
                        <a:t>Alternative Resolution Contexts for Internet Naming</a:t>
                      </a:r>
                    </a:p>
                  </a:txBody>
                  <a:tcPr marL="70945" marR="70945" marT="35472" marB="35472" anchor="ctr">
                    <a:lnL>
                      <a:noFill/>
                    </a:lnL>
                    <a:lnR>
                      <a:noFill/>
                    </a:lnR>
                    <a:lnT>
                      <a:noFill/>
                    </a:lnT>
                    <a:lnB>
                      <a:noFill/>
                    </a:lnB>
                  </a:tcPr>
                </a:tc>
              </a:tr>
              <a:tr h="283779">
                <a:tc>
                  <a:txBody>
                    <a:bodyPr/>
                    <a:lstStyle/>
                    <a:p>
                      <a:r>
                        <a:rPr lang="en-US" sz="1800">
                          <a:hlinkClick r:id="rId8"/>
                        </a:rPr>
                        <a:t>babel</a:t>
                      </a:r>
                      <a:endParaRPr lang="en-US" sz="1800"/>
                    </a:p>
                  </a:txBody>
                  <a:tcPr marL="70945" marR="70945" marT="35472" marB="35472" anchor="ctr">
                    <a:lnL>
                      <a:noFill/>
                    </a:lnL>
                    <a:lnR>
                      <a:noFill/>
                    </a:lnR>
                    <a:lnT>
                      <a:noFill/>
                    </a:lnT>
                    <a:lnB>
                      <a:noFill/>
                    </a:lnB>
                  </a:tcPr>
                </a:tc>
                <a:tc>
                  <a:txBody>
                    <a:bodyPr/>
                    <a:lstStyle/>
                    <a:p>
                      <a:r>
                        <a:rPr lang="en-US" sz="1800"/>
                        <a:t>Babel routing protocol</a:t>
                      </a:r>
                    </a:p>
                  </a:txBody>
                  <a:tcPr marL="70945" marR="70945" marT="35472" marB="35472" anchor="ctr">
                    <a:lnL>
                      <a:noFill/>
                    </a:lnL>
                    <a:lnR>
                      <a:noFill/>
                    </a:lnR>
                    <a:lnT>
                      <a:noFill/>
                    </a:lnT>
                    <a:lnB>
                      <a:noFill/>
                    </a:lnB>
                  </a:tcPr>
                </a:tc>
              </a:tr>
              <a:tr h="496614">
                <a:tc>
                  <a:txBody>
                    <a:bodyPr/>
                    <a:lstStyle/>
                    <a:p>
                      <a:r>
                        <a:rPr lang="en-US" sz="1800">
                          <a:hlinkClick r:id="rId9"/>
                        </a:rPr>
                        <a:t>lurk</a:t>
                      </a:r>
                      <a:endParaRPr lang="en-US" sz="1800"/>
                    </a:p>
                  </a:txBody>
                  <a:tcPr marL="70945" marR="70945" marT="35472" marB="35472" anchor="ctr">
                    <a:lnL>
                      <a:noFill/>
                    </a:lnL>
                    <a:lnR>
                      <a:noFill/>
                    </a:lnR>
                    <a:lnT>
                      <a:noFill/>
                    </a:lnT>
                    <a:lnB>
                      <a:noFill/>
                    </a:lnB>
                  </a:tcPr>
                </a:tc>
                <a:tc>
                  <a:txBody>
                    <a:bodyPr/>
                    <a:lstStyle/>
                    <a:p>
                      <a:r>
                        <a:rPr lang="en-US" sz="1800"/>
                        <a:t>Limited Use of Remote Keys</a:t>
                      </a:r>
                    </a:p>
                  </a:txBody>
                  <a:tcPr marL="70945" marR="70945" marT="35472" marB="35472" anchor="ctr">
                    <a:lnL>
                      <a:noFill/>
                    </a:lnL>
                    <a:lnR>
                      <a:noFill/>
                    </a:lnR>
                    <a:lnT>
                      <a:noFill/>
                    </a:lnT>
                    <a:lnB>
                      <a:noFill/>
                    </a:lnB>
                  </a:tcPr>
                </a:tc>
              </a:tr>
              <a:tr h="922283">
                <a:tc>
                  <a:txBody>
                    <a:bodyPr/>
                    <a:lstStyle/>
                    <a:p>
                      <a:r>
                        <a:rPr lang="en-US" sz="1800">
                          <a:hlinkClick r:id="rId10"/>
                        </a:rPr>
                        <a:t>accord</a:t>
                      </a:r>
                      <a:endParaRPr lang="en-US" sz="1800"/>
                    </a:p>
                  </a:txBody>
                  <a:tcPr marL="70945" marR="70945" marT="35472" marB="35472" anchor="ctr">
                    <a:lnL>
                      <a:noFill/>
                    </a:lnL>
                    <a:lnR>
                      <a:noFill/>
                    </a:lnR>
                    <a:lnT>
                      <a:noFill/>
                    </a:lnT>
                    <a:lnB>
                      <a:noFill/>
                    </a:lnB>
                  </a:tcPr>
                </a:tc>
                <a:tc>
                  <a:txBody>
                    <a:bodyPr/>
                    <a:lstStyle/>
                    <a:p>
                      <a:r>
                        <a:rPr lang="en-US" sz="1800" dirty="0"/>
                        <a:t>Alternatives to Content Classification for Operator Resource Deployment</a:t>
                      </a:r>
                    </a:p>
                  </a:txBody>
                  <a:tcPr marL="70945" marR="70945" marT="35472" marB="35472" anchor="ctr">
                    <a:lnL>
                      <a:noFill/>
                    </a:lnL>
                    <a:lnR>
                      <a:noFill/>
                    </a:lnR>
                    <a:lnT>
                      <a:noFill/>
                    </a:lnT>
                    <a:lnB>
                      <a:noFill/>
                    </a:lnB>
                  </a:tcP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6/16 of 11-16-0428 by Dorothy Stanley, HPE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077624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6538" cy="1295400"/>
          </a:xfrm>
        </p:spPr>
        <p:txBody>
          <a:bodyPr/>
          <a:lstStyle/>
          <a:p>
            <a:r>
              <a:rPr lang="en-US" sz="2800" dirty="0"/>
              <a:t>802.3bs - Amendment: 200 Gb/s Ethernet and 400 Gb/s Ethernet, </a:t>
            </a:r>
            <a:r>
              <a:rPr lang="en-US" sz="2800" dirty="0">
                <a:hlinkClick r:id="rId3"/>
              </a:rPr>
              <a:t>PAR Modification</a:t>
            </a:r>
            <a:r>
              <a:rPr lang="en-US" sz="2800" dirty="0"/>
              <a:t> and </a:t>
            </a:r>
            <a:r>
              <a:rPr lang="en-US" sz="2800" dirty="0">
                <a:hlinkClick r:id="rId4"/>
              </a:rPr>
              <a:t>CSD </a:t>
            </a:r>
            <a:r>
              <a:rPr lang="en-US" sz="2800" dirty="0" smtClean="0">
                <a:hlinkClick r:id="rId4"/>
              </a:rPr>
              <a:t>Modification</a:t>
            </a:r>
            <a:endParaRPr lang="en-US" dirty="0"/>
          </a:p>
        </p:txBody>
      </p:sp>
      <p:sp>
        <p:nvSpPr>
          <p:cNvPr id="3" name="Content Placeholder 2"/>
          <p:cNvSpPr>
            <a:spLocks noGrp="1"/>
          </p:cNvSpPr>
          <p:nvPr>
            <p:ph idx="1"/>
          </p:nvPr>
        </p:nvSpPr>
        <p:spPr/>
        <p:txBody>
          <a:bodyPr/>
          <a:lstStyle/>
          <a:p>
            <a:r>
              <a:rPr lang="en-US" dirty="0" smtClean="0"/>
              <a:t>PAR – No comment/concern</a:t>
            </a:r>
          </a:p>
          <a:p>
            <a:r>
              <a:rPr lang="en-US" dirty="0" smtClean="0"/>
              <a:t>CSD – No comments or concerns.</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60972131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260</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76400"/>
            <a:ext cx="8001000" cy="4724400"/>
          </a:xfrm>
        </p:spPr>
        <p:txBody>
          <a:bodyPr/>
          <a:lstStyle/>
          <a:p>
            <a:pPr>
              <a:lnSpc>
                <a:spcPct val="80000"/>
              </a:lnSpc>
            </a:pPr>
            <a:r>
              <a:rPr lang="en-GB" sz="2000" dirty="0" smtClean="0">
                <a:solidFill>
                  <a:srgbClr val="000000"/>
                </a:solidFill>
                <a:ea typeface="Arial Unicode MS" pitchFamily="34" charset="-128"/>
                <a:cs typeface="Arial Unicode MS" pitchFamily="34" charset="-128"/>
              </a:rPr>
              <a:t>6LO</a:t>
            </a:r>
          </a:p>
          <a:p>
            <a:pPr lvl="1">
              <a:lnSpc>
                <a:spcPct val="80000"/>
              </a:lnSpc>
            </a:pP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dirty="0">
                <a:hlinkClick r:id="rId3"/>
              </a:rPr>
              <a:t>http://datatracker.ietf.org/wg/6lo/charter</a:t>
            </a:r>
            <a:r>
              <a:rPr lang="en-GB" sz="1800" dirty="0" smtClean="0">
                <a:hlinkClick r:id="rId3"/>
              </a:rPr>
              <a:t>/</a:t>
            </a:r>
            <a:r>
              <a:rPr lang="en-GB" sz="1800" dirty="0" smtClean="0"/>
              <a:t> </a:t>
            </a:r>
          </a:p>
          <a:p>
            <a:pPr lvl="1">
              <a:lnSpc>
                <a:spcPct val="80000"/>
              </a:lnSpc>
            </a:pPr>
            <a:r>
              <a:rPr lang="en-US" sz="1800" dirty="0" smtClean="0"/>
              <a:t>Focus</a:t>
            </a:r>
            <a:r>
              <a:rPr lang="en-US" sz="1800" dirty="0"/>
              <a:t>: IPv6 over Networks of Resource-constrained </a:t>
            </a:r>
            <a:r>
              <a:rPr lang="en-US" sz="1800" dirty="0" smtClean="0"/>
              <a:t>Nodes</a:t>
            </a:r>
          </a:p>
          <a:p>
            <a:pPr lvl="1">
              <a:lnSpc>
                <a:spcPct val="80000"/>
              </a:lnSpc>
            </a:pPr>
            <a:r>
              <a:rPr lang="en-US" sz="1800" dirty="0" smtClean="0"/>
              <a:t>See WNG presentation: </a:t>
            </a:r>
            <a:r>
              <a:rPr lang="en-US" sz="1800" dirty="0">
                <a:hlinkClick r:id="rId4"/>
              </a:rPr>
              <a:t>https://</a:t>
            </a:r>
            <a:r>
              <a:rPr lang="en-US" sz="1800" dirty="0" smtClean="0">
                <a:hlinkClick r:id="rId4"/>
              </a:rPr>
              <a:t>mentor.ieee.org/802.11/dcn/15/11-15-1085-00-0wng-6lowpan-over-802-11.pptx</a:t>
            </a:r>
            <a:r>
              <a:rPr lang="en-US" sz="1800" dirty="0"/>
              <a:t> </a:t>
            </a:r>
            <a:r>
              <a:rPr lang="en-US" sz="1800" dirty="0" smtClean="0"/>
              <a:t>and</a:t>
            </a:r>
          </a:p>
          <a:p>
            <a:pPr lvl="1">
              <a:lnSpc>
                <a:spcPct val="80000"/>
              </a:lnSpc>
            </a:pPr>
            <a:r>
              <a:rPr lang="en-US" sz="1800" dirty="0" smtClean="0">
                <a:hlinkClick r:id="rId5"/>
              </a:rPr>
              <a:t>http</a:t>
            </a:r>
            <a:r>
              <a:rPr lang="en-US" sz="1800" dirty="0">
                <a:hlinkClick r:id="rId5"/>
              </a:rPr>
              <a:t>://datatracker.ietf.org/doc/draft-delcarpio-6lo-wlanah</a:t>
            </a:r>
            <a:r>
              <a:rPr lang="en-US" sz="1800" dirty="0" smtClean="0">
                <a:hlinkClick r:id="rId5"/>
              </a:rPr>
              <a:t>/</a:t>
            </a:r>
            <a:r>
              <a:rPr lang="en-US" sz="1800" dirty="0" smtClean="0"/>
              <a:t> </a:t>
            </a:r>
          </a:p>
          <a:p>
            <a:pPr lvl="1">
              <a:lnSpc>
                <a:spcPct val="80000"/>
              </a:lnSpc>
            </a:pPr>
            <a:r>
              <a:rPr lang="en-US" sz="1800" dirty="0">
                <a:hlinkClick r:id="rId6"/>
              </a:rPr>
              <a:t>https://</a:t>
            </a:r>
            <a:r>
              <a:rPr lang="en-US" sz="1800" dirty="0" smtClean="0">
                <a:hlinkClick r:id="rId6"/>
              </a:rPr>
              <a:t>tools.ietf.org/html/draft-thubert-6lo-routing-dispatch-06</a:t>
            </a:r>
            <a:r>
              <a:rPr lang="en-US" sz="1800" dirty="0" smtClean="0"/>
              <a:t> </a:t>
            </a:r>
          </a:p>
          <a:p>
            <a:pPr lvl="1">
              <a:lnSpc>
                <a:spcPct val="80000"/>
              </a:lnSpc>
            </a:pPr>
            <a:r>
              <a:rPr lang="en-US" sz="1800" dirty="0">
                <a:hlinkClick r:id="rId7"/>
              </a:rPr>
              <a:t>https://</a:t>
            </a:r>
            <a:r>
              <a:rPr lang="en-US" sz="1800" dirty="0" smtClean="0">
                <a:hlinkClick r:id="rId7"/>
              </a:rPr>
              <a:t>tools.ietf.org/html/draft-thubert-6lo-backbone-router-02</a:t>
            </a:r>
            <a:r>
              <a:rPr lang="en-US" sz="1800" dirty="0" smtClean="0"/>
              <a:t> </a:t>
            </a:r>
            <a:endParaRPr lang="en-US" sz="1800" dirty="0"/>
          </a:p>
          <a:p>
            <a:pPr lvl="1">
              <a:lnSpc>
                <a:spcPct val="80000"/>
              </a:lnSpc>
            </a:pPr>
            <a:r>
              <a:rPr lang="en-US" sz="1800" dirty="0" smtClean="0"/>
              <a:t>Unique </a:t>
            </a:r>
            <a:r>
              <a:rPr lang="en-US" sz="1800" dirty="0"/>
              <a:t>IPv6 Prefix Per Host, </a:t>
            </a:r>
            <a:r>
              <a:rPr lang="en-US" sz="1800" dirty="0">
                <a:hlinkClick r:id="rId8"/>
              </a:rPr>
              <a:t>https://</a:t>
            </a:r>
            <a:r>
              <a:rPr lang="en-US" sz="1800" dirty="0" smtClean="0">
                <a:hlinkClick r:id="rId8"/>
              </a:rPr>
              <a:t>tools.ietf.org/html/draft-jjmb-v6ops-unique-ipv6-prefix-per-host-00</a:t>
            </a:r>
            <a:r>
              <a:rPr lang="en-US" sz="1800" dirty="0" smtClean="0"/>
              <a:t>  </a:t>
            </a:r>
          </a:p>
          <a:p>
            <a:pPr lvl="2">
              <a:lnSpc>
                <a:spcPct val="80000"/>
              </a:lnSpc>
            </a:pPr>
            <a:r>
              <a:rPr lang="en-US" sz="1600" i="1" dirty="0" smtClean="0"/>
              <a:t>The </a:t>
            </a:r>
            <a:r>
              <a:rPr lang="en-US" sz="1600" i="1" dirty="0"/>
              <a:t>concepts in this document were originally developed as part of a large scale, production deployment of IPv6 support for a community Wi-Fi service</a:t>
            </a:r>
            <a:r>
              <a:rPr lang="en-US" sz="1600" i="1" dirty="0" smtClean="0"/>
              <a:t>. </a:t>
            </a:r>
            <a:endParaRPr lang="en-US" sz="1600" i="1" dirty="0"/>
          </a:p>
          <a:p>
            <a:pPr marL="457200" lvl="1" indent="0">
              <a:lnSpc>
                <a:spcPct val="80000"/>
              </a:lnSpc>
              <a:buNone/>
            </a:pPr>
            <a:r>
              <a:rPr lang="en-US" sz="1600" dirty="0" smtClean="0"/>
              <a:t> </a:t>
            </a:r>
          </a:p>
          <a:p>
            <a:pPr>
              <a:lnSpc>
                <a:spcPct val="80000"/>
              </a:lnSpc>
              <a:defRPr/>
            </a:pPr>
            <a:r>
              <a:rPr lang="en-US" sz="2000" dirty="0" smtClean="0"/>
              <a:t>ROLL: </a:t>
            </a:r>
            <a:r>
              <a:rPr lang="en-GB" sz="1600" dirty="0" smtClean="0">
                <a:solidFill>
                  <a:srgbClr val="000000"/>
                </a:solidFill>
                <a:ea typeface="Arial Unicode MS" pitchFamily="34" charset="-128"/>
                <a:cs typeface="Arial Unicode MS" pitchFamily="34" charset="-128"/>
              </a:rPr>
              <a:t>Working </a:t>
            </a:r>
            <a:r>
              <a:rPr lang="en-GB" sz="1600" dirty="0">
                <a:solidFill>
                  <a:srgbClr val="000000"/>
                </a:solidFill>
                <a:ea typeface="Arial Unicode MS" pitchFamily="34" charset="-128"/>
                <a:cs typeface="Arial Unicode MS" pitchFamily="34" charset="-128"/>
              </a:rPr>
              <a:t>Group website: </a:t>
            </a:r>
            <a:r>
              <a:rPr lang="en-GB" sz="1600" b="0" dirty="0">
                <a:hlinkClick r:id="rId9"/>
              </a:rPr>
              <a:t>http://datatracker.ietf.org/wg/roll/</a:t>
            </a:r>
            <a:r>
              <a:rPr lang="en-GB" sz="1600" dirty="0"/>
              <a:t> </a:t>
            </a:r>
          </a:p>
          <a:p>
            <a:pPr lvl="1"/>
            <a:r>
              <a:rPr lang="en-US" sz="1600" dirty="0"/>
              <a:t>Focus: Routing over Low Power and </a:t>
            </a:r>
            <a:r>
              <a:rPr lang="en-US" sz="1600" dirty="0" err="1"/>
              <a:t>Lossy</a:t>
            </a:r>
            <a:r>
              <a:rPr lang="en-US" sz="1600" dirty="0"/>
              <a:t> </a:t>
            </a:r>
            <a:r>
              <a:rPr lang="en-US" sz="1600" dirty="0" smtClean="0"/>
              <a:t>Networks</a:t>
            </a:r>
          </a:p>
          <a:p>
            <a:r>
              <a:rPr lang="en-GB" sz="1800" dirty="0">
                <a:solidFill>
                  <a:srgbClr val="000000"/>
                </a:solidFill>
                <a:ea typeface="Arial Unicode MS" pitchFamily="34" charset="-128"/>
                <a:cs typeface="Arial Unicode MS" pitchFamily="34" charset="-128"/>
              </a:rPr>
              <a:t>CORE </a:t>
            </a:r>
            <a:r>
              <a:rPr lang="en-GB" sz="1800" dirty="0" smtClean="0">
                <a:solidFill>
                  <a:srgbClr val="000000"/>
                </a:solidFill>
                <a:ea typeface="Arial Unicode MS" pitchFamily="34" charset="-128"/>
                <a:cs typeface="Arial Unicode MS" pitchFamily="34" charset="-128"/>
              </a:rPr>
              <a:t>: </a:t>
            </a:r>
            <a:r>
              <a:rPr lang="en-GB" sz="1600" dirty="0" smtClean="0">
                <a:solidFill>
                  <a:srgbClr val="000000"/>
                </a:solidFill>
                <a:ea typeface="Arial Unicode MS" pitchFamily="34" charset="-128"/>
                <a:cs typeface="Arial Unicode MS" pitchFamily="34" charset="-128"/>
              </a:rPr>
              <a:t>(</a:t>
            </a:r>
            <a:r>
              <a:rPr lang="en-US" sz="1600" dirty="0"/>
              <a:t>Constrained </a:t>
            </a:r>
            <a:r>
              <a:rPr lang="en-US" sz="1600" dirty="0" err="1"/>
              <a:t>RESTful</a:t>
            </a:r>
            <a:r>
              <a:rPr lang="en-US" sz="1600" dirty="0"/>
              <a:t> Environments) </a:t>
            </a:r>
            <a:r>
              <a:rPr lang="en-GB" sz="1600" dirty="0">
                <a:solidFill>
                  <a:srgbClr val="000000"/>
                </a:solidFill>
                <a:ea typeface="Arial Unicode MS" pitchFamily="34" charset="-128"/>
                <a:cs typeface="Arial Unicode MS" pitchFamily="34" charset="-128"/>
              </a:rPr>
              <a:t>Working Group website: </a:t>
            </a:r>
            <a:r>
              <a:rPr lang="en-GB" sz="1600" b="0" dirty="0">
                <a:hlinkClick r:id="rId10"/>
              </a:rPr>
              <a:t>http://datatracker.ietf.org/wg/core/</a:t>
            </a:r>
            <a:r>
              <a:rPr lang="en-GB" sz="1600" b="0" dirty="0"/>
              <a:t> </a:t>
            </a:r>
            <a:endParaRPr lang="en-GB" sz="1600" dirty="0"/>
          </a:p>
          <a:p>
            <a:pPr lvl="1"/>
            <a:r>
              <a:rPr lang="en-US" sz="1600" dirty="0"/>
              <a:t>Focus: framework for resource-oriented applications intended to run on constrained IP networks. </a:t>
            </a:r>
            <a:endParaRPr lang="en-US" sz="16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38463542"/>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261</a:t>
            </a:fld>
            <a:endParaRPr lang="en-US" smtClean="0"/>
          </a:p>
        </p:txBody>
      </p:sp>
      <p:sp>
        <p:nvSpPr>
          <p:cNvPr id="20485" name="Rectangle 2"/>
          <p:cNvSpPr>
            <a:spLocks noGrp="1" noChangeArrowheads="1"/>
          </p:cNvSpPr>
          <p:nvPr>
            <p:ph type="title"/>
          </p:nvPr>
        </p:nvSpPr>
        <p:spPr>
          <a:noFill/>
        </p:spPr>
        <p:txBody>
          <a:bodyPr/>
          <a:lstStyle/>
          <a:p>
            <a:r>
              <a:rPr lang="en-US" dirty="0" smtClean="0"/>
              <a:t>CAPPORT WG</a:t>
            </a:r>
          </a:p>
        </p:txBody>
      </p:sp>
      <p:sp>
        <p:nvSpPr>
          <p:cNvPr id="20486" name="Rectangle 3"/>
          <p:cNvSpPr>
            <a:spLocks noGrp="1" noChangeArrowheads="1"/>
          </p:cNvSpPr>
          <p:nvPr>
            <p:ph type="body" idx="1"/>
          </p:nvPr>
        </p:nvSpPr>
        <p:spPr>
          <a:xfrm>
            <a:off x="685800" y="1600200"/>
            <a:ext cx="7848600" cy="5029200"/>
          </a:xfrm>
          <a:noFill/>
        </p:spPr>
        <p:txBody>
          <a:bodyPr/>
          <a:lstStyle/>
          <a:p>
            <a:r>
              <a:rPr lang="en-US" sz="2000" dirty="0" err="1" smtClean="0"/>
              <a:t>CAPtive</a:t>
            </a:r>
            <a:r>
              <a:rPr lang="en-US" sz="2000" dirty="0" smtClean="0"/>
              <a:t> </a:t>
            </a:r>
            <a:r>
              <a:rPr lang="en-US" sz="2000" dirty="0" err="1" smtClean="0"/>
              <a:t>PORTal</a:t>
            </a:r>
            <a:r>
              <a:rPr lang="en-US" sz="2000" dirty="0" smtClean="0"/>
              <a:t>:  </a:t>
            </a:r>
            <a:r>
              <a:rPr lang="en-US" sz="2000" dirty="0">
                <a:hlinkClick r:id="rId3"/>
              </a:rPr>
              <a:t>https://datatracker.ietf.org/wg/capport/charter</a:t>
            </a:r>
            <a:r>
              <a:rPr lang="en-US" sz="2000" dirty="0" smtClean="0">
                <a:hlinkClick r:id="rId3"/>
              </a:rPr>
              <a:t>/</a:t>
            </a:r>
            <a:r>
              <a:rPr lang="en-US" sz="2000" dirty="0" smtClean="0"/>
              <a:t> </a:t>
            </a:r>
          </a:p>
          <a:p>
            <a:r>
              <a:rPr lang="en-US" sz="2000" dirty="0" smtClean="0"/>
              <a:t>The </a:t>
            </a:r>
            <a:r>
              <a:rPr lang="en-US" sz="2000" dirty="0"/>
              <a:t>CAPPORT Working Group will define secure mechanisms and protocols </a:t>
            </a:r>
            <a:r>
              <a:rPr lang="en-US" sz="20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r>
              <a:rPr lang="en-US" sz="2000" dirty="0"/>
              <a:t>Note: related to OWE proposal in </a:t>
            </a:r>
            <a:r>
              <a:rPr lang="en-US" sz="2000" dirty="0" err="1"/>
              <a:t>TGmc</a:t>
            </a:r>
            <a:r>
              <a:rPr lang="en-US" sz="2000" dirty="0"/>
              <a:t>, see </a:t>
            </a:r>
            <a:r>
              <a:rPr lang="en-US" sz="2000" dirty="0">
                <a:hlinkClick r:id="rId4"/>
              </a:rPr>
              <a:t>https://mentor.ieee.org/802.11/dcn/15/11-15-1184-05-000m-owe.docx</a:t>
            </a:r>
            <a:r>
              <a:rPr lang="en-US" sz="2000" dirty="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58809733"/>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262</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endParaRPr lang="en-US" sz="1800" dirty="0" smtClean="0"/>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p>
          <a:p>
            <a:pPr lvl="1">
              <a:lnSpc>
                <a:spcPct val="80000"/>
              </a:lnSpc>
            </a:pPr>
            <a:endParaRPr lang="en-US" sz="1800" dirty="0" smtClean="0"/>
          </a:p>
          <a:p>
            <a:pPr>
              <a:lnSpc>
                <a:spcPct val="80000"/>
              </a:lnSpc>
            </a:pPr>
            <a:r>
              <a:rPr lang="en-US" sz="1800" dirty="0" smtClean="0"/>
              <a:t>Updates [March 2016]</a:t>
            </a:r>
          </a:p>
          <a:p>
            <a:pPr lvl="1">
              <a:lnSpc>
                <a:spcPct val="80000"/>
              </a:lnSpc>
            </a:pPr>
            <a:r>
              <a:rPr lang="en-US" sz="1600" dirty="0"/>
              <a:t>Updated: RADIUS Extensions for IP Port Configuration and </a:t>
            </a:r>
            <a:r>
              <a:rPr lang="en-US" sz="1600" dirty="0" smtClean="0"/>
              <a:t>Reporting</a:t>
            </a:r>
            <a:r>
              <a:rPr lang="en-US" sz="1600" dirty="0"/>
              <a:t>, see </a:t>
            </a:r>
            <a:r>
              <a:rPr lang="en-US" sz="1600" dirty="0" smtClean="0">
                <a:hlinkClick r:id="rId4"/>
              </a:rPr>
              <a:t>draft-ietf-radext-ip-port-radius-ext-07</a:t>
            </a:r>
            <a:endParaRPr lang="en-US" sz="1600" dirty="0"/>
          </a:p>
          <a:p>
            <a:pPr lvl="1">
              <a:lnSpc>
                <a:spcPct val="80000"/>
              </a:lnSpc>
            </a:pPr>
            <a:endParaRPr lang="en-US" sz="1600" dirty="0"/>
          </a:p>
          <a:p>
            <a:pPr lvl="1">
              <a:lnSpc>
                <a:spcPct val="80000"/>
              </a:lnSpc>
            </a:pPr>
            <a:r>
              <a:rPr lang="en-US" sz="1600" dirty="0" smtClean="0"/>
              <a:t>(Updated) Also note individual submission: </a:t>
            </a:r>
            <a:r>
              <a:rPr lang="en-US" sz="1600" dirty="0">
                <a:hlinkClick r:id="rId5"/>
              </a:rPr>
              <a:t>https://</a:t>
            </a:r>
            <a:r>
              <a:rPr lang="en-US" sz="1600" dirty="0" smtClean="0">
                <a:hlinkClick r:id="rId5"/>
              </a:rPr>
              <a:t>tools.ietf.org/html/draft-harkins-salted-eap-pwd-03</a:t>
            </a:r>
            <a:r>
              <a:rPr lang="en-US" sz="1600" dirty="0" smtClean="0"/>
              <a:t> EMU and Security Area review incorporated, IETF Last Call pending. Related draft (will be RFC 7664), see </a:t>
            </a:r>
            <a:r>
              <a:rPr lang="en-US" sz="1600" dirty="0">
                <a:hlinkClick r:id="rId6"/>
              </a:rPr>
              <a:t>https://datatracker.ietf.org/doc/draft-irtf-cfrg-dragonfly</a:t>
            </a:r>
            <a:r>
              <a:rPr lang="en-US" sz="1600" dirty="0" smtClean="0">
                <a:hlinkClick r:id="rId6"/>
              </a:rPr>
              <a:t>/</a:t>
            </a:r>
            <a:r>
              <a:rPr lang="en-US" sz="1600" dirty="0" smtClean="0"/>
              <a:t> .</a:t>
            </a: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8695639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263</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419600"/>
          </a:xfrm>
        </p:spPr>
        <p:txBody>
          <a:bodyPr/>
          <a:lstStyle/>
          <a:p>
            <a:pPr>
              <a:lnSpc>
                <a:spcPct val="80000"/>
              </a:lnSpc>
            </a:pPr>
            <a:r>
              <a:rPr lang="en-US" sz="1800" dirty="0" smtClean="0"/>
              <a:t>See </a:t>
            </a:r>
            <a:r>
              <a:rPr lang="en-US" sz="1800" dirty="0" smtClean="0">
                <a:hlinkClick r:id="rId3"/>
              </a:rPr>
              <a:t>https://datatracker.ietf.org/wg/homenet/</a:t>
            </a:r>
            <a:r>
              <a:rPr lang="en-US" sz="1800" dirty="0" smtClean="0"/>
              <a:t>  </a:t>
            </a:r>
          </a:p>
          <a:p>
            <a:pPr>
              <a:lnSpc>
                <a:spcPct val="80000"/>
              </a:lnSpc>
            </a:pPr>
            <a:endParaRPr lang="en-US" sz="1800" dirty="0" smtClean="0"/>
          </a:p>
          <a:p>
            <a:pPr>
              <a:lnSpc>
                <a:spcPct val="80000"/>
              </a:lnSpc>
            </a:pPr>
            <a:r>
              <a:rPr lang="en-US" sz="1800" dirty="0" smtClean="0"/>
              <a:t>This working group focuses on the evolving networking technology </a:t>
            </a:r>
            <a:br>
              <a:rPr lang="en-US" sz="1800" dirty="0" smtClean="0"/>
            </a:br>
            <a:r>
              <a:rPr lang="en-US" sz="1800" dirty="0" smtClean="0"/>
              <a:t>within and among relatively small "residential home" networks </a:t>
            </a:r>
          </a:p>
          <a:p>
            <a:pPr lvl="1">
              <a:lnSpc>
                <a:spcPct val="80000"/>
              </a:lnSpc>
            </a:pPr>
            <a:r>
              <a:rPr lang="en-US" sz="1600" dirty="0" smtClean="0"/>
              <a:t>The task of the group is to produce an architecture document that outlines how to construct home networks involving multiple routers and subnets. </a:t>
            </a:r>
          </a:p>
          <a:p>
            <a:pPr lvl="1">
              <a:lnSpc>
                <a:spcPct val="80000"/>
              </a:lnSpc>
            </a:pPr>
            <a:r>
              <a:rPr lang="en-US" sz="1600" dirty="0" smtClean="0"/>
              <a:t>This document is expected to apply the IPv6 addressing architecture, prefix delegation, global and ULA addresses, source address selection rules and other existing components of the IPv6 </a:t>
            </a:r>
            <a:br>
              <a:rPr lang="en-US" sz="1600" dirty="0" smtClean="0"/>
            </a:br>
            <a:r>
              <a:rPr lang="en-US" sz="1600" dirty="0" smtClean="0"/>
              <a:t>architecture, as appropriate. </a:t>
            </a:r>
          </a:p>
          <a:p>
            <a:pPr lvl="1">
              <a:lnSpc>
                <a:spcPct val="80000"/>
              </a:lnSpc>
            </a:pPr>
            <a:r>
              <a:rPr lang="en-US" sz="1600" dirty="0" smtClean="0"/>
              <a:t>Home Networking Architecture for IPv6, Published as IPv6 Home Networking Architecture Principle: </a:t>
            </a:r>
            <a:r>
              <a:rPr lang="en-US" sz="1600" dirty="0" smtClean="0">
                <a:hlinkClick r:id="rId4"/>
              </a:rPr>
              <a:t>http://datatracker.ietf.org/doc/rfc7368/</a:t>
            </a:r>
            <a:r>
              <a:rPr lang="en-US" sz="1600" dirty="0" smtClean="0"/>
              <a:t> </a:t>
            </a:r>
          </a:p>
          <a:p>
            <a:pPr lvl="1">
              <a:lnSpc>
                <a:spcPct val="80000"/>
              </a:lnSpc>
            </a:pPr>
            <a:endParaRPr lang="en-US" sz="1600" dirty="0" smtClean="0"/>
          </a:p>
          <a:p>
            <a:pPr>
              <a:lnSpc>
                <a:spcPct val="80000"/>
              </a:lnSpc>
            </a:pPr>
            <a:r>
              <a:rPr lang="en-US" sz="1800" dirty="0" smtClean="0"/>
              <a:t>Updates [March 2016] Documents of interest:</a:t>
            </a:r>
          </a:p>
          <a:p>
            <a:pPr lvl="1">
              <a:lnSpc>
                <a:spcPct val="80000"/>
              </a:lnSpc>
            </a:pPr>
            <a:r>
              <a:rPr lang="en-US" sz="1600" dirty="0" smtClean="0"/>
              <a:t>Updated: Home Networking Control Protocol</a:t>
            </a:r>
            <a:r>
              <a:rPr lang="en-US" sz="1600" dirty="0"/>
              <a:t>, see https://datatracker.ietf.org/doc/draft-ietf-homenet-hncp/ </a:t>
            </a:r>
            <a:r>
              <a:rPr lang="en-US" sz="1600" dirty="0" smtClean="0"/>
              <a:t> </a:t>
            </a:r>
          </a:p>
          <a:p>
            <a:pPr lvl="1">
              <a:lnSpc>
                <a:spcPct val="80000"/>
              </a:lnSpc>
            </a:pPr>
            <a:r>
              <a:rPr lang="en-US" sz="1600" dirty="0" smtClean="0"/>
              <a:t>Of Interest: Home Network Wi-Fi Roaming, see </a:t>
            </a:r>
            <a:r>
              <a:rPr lang="en-US" sz="1600" dirty="0" smtClean="0">
                <a:hlinkClick r:id="rId5"/>
              </a:rPr>
              <a:t>https://datatracker.ietf.org/doc/draft-barth-homenet-wifi-roaming/</a:t>
            </a:r>
            <a:r>
              <a:rPr lang="en-US" sz="1600" dirty="0" smtClean="0"/>
              <a:t> </a:t>
            </a:r>
          </a:p>
          <a:p>
            <a:pPr lvl="1">
              <a:lnSpc>
                <a:spcPct val="80000"/>
              </a:lnSpc>
            </a:pPr>
            <a:endParaRPr lang="en-US" sz="1400" dirty="0" smtClean="0"/>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131553414"/>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264</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lvl="1">
              <a:lnSpc>
                <a:spcPct val="80000"/>
              </a:lnSpc>
              <a:defRPr/>
            </a:pPr>
            <a:r>
              <a:rPr lang="en-US" sz="1600" dirty="0" smtClean="0"/>
              <a:t>Area WG processes submissions related to Operations Area WGs that have closed</a:t>
            </a:r>
          </a:p>
          <a:p>
            <a:pPr lvl="1">
              <a:lnSpc>
                <a:spcPct val="80000"/>
              </a:lnSpc>
              <a:defRPr/>
            </a:pPr>
            <a:r>
              <a:rPr lang="en-US" sz="1600" dirty="0" smtClean="0"/>
              <a:t>Control and Provisioning of Wireless Access Points (CAPWAP) Working Group closed in 2009</a:t>
            </a:r>
          </a:p>
          <a:p>
            <a:pPr lvl="1">
              <a:lnSpc>
                <a:spcPct val="80000"/>
              </a:lnSpc>
              <a:defRPr/>
            </a:pPr>
            <a:endParaRPr lang="en-US" sz="1600" dirty="0" smtClean="0"/>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in11-14-0368-01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see 11-14-0684-01 </a:t>
            </a:r>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6"/>
              </a:rPr>
              <a:t>http://datatracker.ietf.org/doc/draft-ietf-opsawg-capwap-extension/</a:t>
            </a:r>
            <a:r>
              <a:rPr lang="en-US" sz="1400" dirty="0"/>
              <a:t> </a:t>
            </a:r>
            <a:r>
              <a:rPr lang="en-US" sz="1400" dirty="0" smtClean="0"/>
              <a:t>, </a:t>
            </a:r>
            <a:r>
              <a:rPr lang="en-US" sz="1400" dirty="0"/>
              <a:t>see </a:t>
            </a:r>
            <a:r>
              <a:rPr lang="en-US" sz="1400" dirty="0" smtClean="0"/>
              <a:t>11-14-0913-01</a:t>
            </a:r>
          </a:p>
          <a:p>
            <a:pPr lvl="1">
              <a:lnSpc>
                <a:spcPct val="80000"/>
              </a:lnSpc>
              <a:defRPr/>
            </a:pPr>
            <a:endParaRPr lang="en-US" sz="1400" dirty="0" smtClean="0"/>
          </a:p>
          <a:p>
            <a:pPr>
              <a:lnSpc>
                <a:spcPct val="80000"/>
              </a:lnSpc>
              <a:defRPr/>
            </a:pPr>
            <a:r>
              <a:rPr lang="en-US" sz="1800" dirty="0" smtClean="0"/>
              <a:t>Updates [March 2016] Operations Area Working Group work group items</a:t>
            </a:r>
          </a:p>
          <a:p>
            <a:pPr lvl="1">
              <a:lnSpc>
                <a:spcPct val="80000"/>
              </a:lnSpc>
              <a:defRPr/>
            </a:pPr>
            <a:r>
              <a:rPr lang="en-US" sz="1400" dirty="0" smtClean="0"/>
              <a:t>Updated: </a:t>
            </a:r>
            <a:r>
              <a:rPr lang="en-US" sz="1400" dirty="0"/>
              <a:t>HMAC-SHA-2 Authentication Protocols in USM for SNMPv3 , see </a:t>
            </a:r>
            <a:r>
              <a:rPr lang="en-US" sz="1400" dirty="0">
                <a:hlinkClick r:id="rId7"/>
              </a:rPr>
              <a:t>https://datatracker.ietf.org/doc/draft-ietf-opsawg-hmac-sha-2-usm-snmp-new</a:t>
            </a:r>
            <a:r>
              <a:rPr lang="en-US" sz="1400" dirty="0" smtClean="0">
                <a:hlinkClick r:id="rId7"/>
              </a:rPr>
              <a:t>/</a:t>
            </a:r>
            <a:r>
              <a:rPr lang="en-US" sz="1400" dirty="0" smtClean="0"/>
              <a:t>  </a:t>
            </a:r>
          </a:p>
          <a:p>
            <a:pPr lvl="1">
              <a:lnSpc>
                <a:spcPct val="80000"/>
              </a:lnSpc>
              <a:defRPr/>
            </a:pPr>
            <a:r>
              <a:rPr lang="en-US" sz="1400" dirty="0" smtClean="0"/>
              <a:t>Updated: </a:t>
            </a:r>
            <a:r>
              <a:rPr lang="en-US" sz="1400" dirty="0"/>
              <a:t>The TACACS+ </a:t>
            </a:r>
            <a:r>
              <a:rPr lang="en-US" sz="1400" dirty="0" smtClean="0"/>
              <a:t>Protocol</a:t>
            </a:r>
            <a:r>
              <a:rPr lang="en-US" sz="1400" dirty="0"/>
              <a:t>, see </a:t>
            </a:r>
            <a:r>
              <a:rPr lang="en-US" sz="1400" dirty="0">
                <a:hlinkClick r:id="rId8"/>
              </a:rPr>
              <a:t>https://datatracker.ietf.org/doc/draft-ietf-opsawg-tacacs</a:t>
            </a:r>
            <a:r>
              <a:rPr lang="en-US" sz="1400" dirty="0" smtClean="0">
                <a:hlinkClick r:id="rId8"/>
              </a:rPr>
              <a:t>/</a:t>
            </a:r>
            <a:r>
              <a:rPr lang="en-US" sz="1400" dirty="0" smtClean="0"/>
              <a:t> </a:t>
            </a:r>
            <a:endParaRPr lang="en-US" sz="1400" dirty="0"/>
          </a:p>
          <a:p>
            <a:pPr lvl="1">
              <a:lnSpc>
                <a:spcPct val="80000"/>
              </a:lnSpc>
              <a:defRPr/>
            </a:pPr>
            <a:r>
              <a:rPr lang="en-US" sz="1400" dirty="0" smtClean="0"/>
              <a:t>CAPWAP Hybrid </a:t>
            </a:r>
            <a:r>
              <a:rPr lang="en-US" sz="1400" dirty="0"/>
              <a:t>MAC published as RFC7494, </a:t>
            </a:r>
            <a:r>
              <a:rPr lang="en-US" sz="1400" dirty="0">
                <a:hlinkClick r:id="rId9"/>
              </a:rPr>
              <a:t>http://datatracker.ietf.org/doc/rfc7494</a:t>
            </a:r>
            <a:r>
              <a:rPr lang="en-US" sz="1400" dirty="0" smtClean="0">
                <a:hlinkClick r:id="rId9"/>
              </a:rPr>
              <a:t>/</a:t>
            </a:r>
            <a:r>
              <a:rPr lang="en-US" sz="1400" dirty="0" smtClean="0"/>
              <a:t> </a:t>
            </a:r>
            <a:r>
              <a:rPr lang="en-US" sz="1400" u="sng" dirty="0" smtClean="0"/>
              <a:t> </a:t>
            </a:r>
            <a:endParaRPr lang="en-US" sz="1400" dirty="0" smtClean="0"/>
          </a:p>
          <a:p>
            <a:pPr lvl="1">
              <a:lnSpc>
                <a:spcPct val="80000"/>
              </a:lnSpc>
              <a:defRPr/>
            </a:pPr>
            <a:r>
              <a:rPr lang="en-US" sz="1400" dirty="0"/>
              <a:t>Alternate Tunnel Encapsulation for Data Frames in CAPWAP </a:t>
            </a:r>
            <a:r>
              <a:rPr lang="en-US" sz="1400" dirty="0" smtClean="0"/>
              <a:t>: </a:t>
            </a:r>
            <a:r>
              <a:rPr lang="en-US" sz="1400" dirty="0" smtClean="0">
                <a:hlinkClick r:id="rId10"/>
              </a:rPr>
              <a:t>http</a:t>
            </a:r>
            <a:r>
              <a:rPr lang="en-US" sz="1400" dirty="0">
                <a:hlinkClick r:id="rId10"/>
              </a:rPr>
              <a:t>://datatracker.ietf.org/doc/draft-ietf-opsawg-capwap-alt-tunnel</a:t>
            </a:r>
            <a:r>
              <a:rPr lang="en-US" sz="1400" dirty="0" smtClean="0">
                <a:hlinkClick r:id="rId10"/>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1"/>
              </a:rPr>
              <a:t>https://</a:t>
            </a:r>
            <a:r>
              <a:rPr lang="en-US" sz="1400" dirty="0" smtClean="0">
                <a:hlinkClick r:id="rId11"/>
              </a:rPr>
              <a:t>tools.ietf.org/html/rfc6632</a:t>
            </a:r>
            <a:r>
              <a:rPr lang="en-US" sz="1400" dirty="0" smtClean="0"/>
              <a:t> </a:t>
            </a:r>
          </a:p>
          <a:p>
            <a:pPr lvl="1">
              <a:lnSpc>
                <a:spcPct val="80000"/>
              </a:lnSpc>
              <a:defRPr/>
            </a:pPr>
            <a:r>
              <a:rPr lang="en-US" sz="1400" dirty="0"/>
              <a:t>Of Interest: </a:t>
            </a:r>
            <a:r>
              <a:rPr lang="en-US" sz="1400" dirty="0" smtClean="0"/>
              <a:t>RFC7548, Management of Networks with Constrained Devices: Use Cases, see </a:t>
            </a:r>
            <a:r>
              <a:rPr lang="en-US" sz="1400" dirty="0">
                <a:hlinkClick r:id="rId12"/>
              </a:rPr>
              <a:t>https://datatracker.ietf.org/doc/rfc7548</a:t>
            </a:r>
            <a:r>
              <a:rPr lang="en-US" sz="1400" dirty="0" smtClean="0">
                <a:hlinkClick r:id="rId12"/>
              </a:rPr>
              <a:t>/</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022337210"/>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265</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[March 2016]</a:t>
            </a:r>
          </a:p>
          <a:p>
            <a:pPr lvl="1">
              <a:lnSpc>
                <a:spcPct val="80000"/>
              </a:lnSpc>
              <a:defRPr/>
            </a:pPr>
            <a:r>
              <a:rPr lang="en-US" sz="1600" dirty="0" smtClean="0"/>
              <a:t>Submitted to IESG for publication: Negotiated </a:t>
            </a:r>
            <a:r>
              <a:rPr lang="en-US" sz="1600" dirty="0"/>
              <a:t>Finite Field </a:t>
            </a:r>
            <a:r>
              <a:rPr lang="en-US" sz="1600" dirty="0" err="1"/>
              <a:t>Diffie</a:t>
            </a:r>
            <a:r>
              <a:rPr lang="en-US" sz="1600" dirty="0"/>
              <a:t>-Hellman Ephemeral Parameters for </a:t>
            </a:r>
            <a:r>
              <a:rPr lang="en-US" sz="1600" dirty="0" smtClean="0"/>
              <a:t>TLS, </a:t>
            </a:r>
            <a:r>
              <a:rPr lang="en-US" sz="1600" dirty="0"/>
              <a:t>see </a:t>
            </a:r>
            <a:r>
              <a:rPr lang="en-US" sz="1600" dirty="0">
                <a:hlinkClick r:id="rId4"/>
              </a:rPr>
              <a:t>http://datatracker.ietf.org/doc/draft-ietf-tls-negotiated-ff-dhe</a:t>
            </a:r>
            <a:r>
              <a:rPr lang="en-US" sz="1600" dirty="0" smtClean="0">
                <a:hlinkClick r:id="rId4"/>
              </a:rPr>
              <a:t>/</a:t>
            </a:r>
            <a:r>
              <a:rPr lang="en-US" sz="1600" dirty="0" smtClean="0"/>
              <a:t> </a:t>
            </a:r>
          </a:p>
          <a:p>
            <a:pPr lvl="1">
              <a:lnSpc>
                <a:spcPct val="80000"/>
              </a:lnSpc>
              <a:defRPr/>
            </a:pPr>
            <a:r>
              <a:rPr lang="en-US" sz="1600" dirty="0" smtClean="0"/>
              <a:t>Updated: TLS version 1.3 </a:t>
            </a:r>
            <a:r>
              <a:rPr lang="en-US" sz="1600" u="sng" dirty="0" smtClean="0">
                <a:hlinkClick r:id="rId5"/>
              </a:rPr>
              <a:t>http</a:t>
            </a:r>
            <a:r>
              <a:rPr lang="en-US" sz="1600" u="sng" dirty="0">
                <a:hlinkClick r:id="rId5"/>
              </a:rPr>
              <a:t>://datatracker.ietf.org/doc/draft-ietf-tls-tls13</a:t>
            </a:r>
            <a:r>
              <a:rPr lang="en-US" sz="1600" u="sng" dirty="0" smtClean="0">
                <a:hlinkClick r:id="rId5"/>
              </a:rPr>
              <a:t>/</a:t>
            </a:r>
            <a:r>
              <a:rPr lang="en-US" sz="1600" u="sng" dirty="0" smtClean="0"/>
              <a:t> </a:t>
            </a:r>
          </a:p>
          <a:p>
            <a:pPr lvl="1">
              <a:lnSpc>
                <a:spcPct val="80000"/>
              </a:lnSpc>
              <a:defRPr/>
            </a:pPr>
            <a:r>
              <a:rPr lang="en-US" sz="1600" dirty="0" smtClean="0"/>
              <a:t>Updated: Elliptic Curve Cryptography (ECC) Cipher Suites for Transport Layer Security (TLS) Versions 1.2 and Earlier, see </a:t>
            </a:r>
            <a:r>
              <a:rPr lang="en-US" sz="1600" dirty="0" smtClean="0">
                <a:hlinkClick r:id="rId6"/>
              </a:rPr>
              <a:t>http://datatracker.ietf.org/doc/draft-ietf-tls-rfc4492bis/</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839880329"/>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266</a:t>
            </a:fld>
            <a:endParaRPr lang="en-US" smtClean="0"/>
          </a:p>
        </p:txBody>
      </p:sp>
      <p:sp>
        <p:nvSpPr>
          <p:cNvPr id="5125" name="Rectangle 2"/>
          <p:cNvSpPr>
            <a:spLocks noGrp="1" noChangeArrowheads="1"/>
          </p:cNvSpPr>
          <p:nvPr>
            <p:ph type="title"/>
          </p:nvPr>
        </p:nvSpPr>
        <p:spPr/>
        <p:txBody>
          <a:bodyPr/>
          <a:lstStyle/>
          <a:p>
            <a:r>
              <a:rPr lang="en-US" dirty="0" smtClean="0"/>
              <a:t>Extensions for Scalable DNS Service Discovery (</a:t>
            </a:r>
            <a:r>
              <a:rPr lang="en-US" dirty="0" err="1" smtClean="0"/>
              <a:t>dnssd</a:t>
            </a:r>
            <a:r>
              <a:rPr lang="en-US" dirty="0" smtClean="0"/>
              <a:t>)</a:t>
            </a:r>
          </a:p>
        </p:txBody>
      </p:sp>
      <p:sp>
        <p:nvSpPr>
          <p:cNvPr id="113667" name="Rectangle 3"/>
          <p:cNvSpPr>
            <a:spLocks noGrp="1" noChangeArrowheads="1"/>
          </p:cNvSpPr>
          <p:nvPr>
            <p:ph type="body" idx="1"/>
          </p:nvPr>
        </p:nvSpPr>
        <p:spPr>
          <a:xfrm>
            <a:off x="685800" y="1676400"/>
            <a:ext cx="8229600" cy="4572000"/>
          </a:xfrm>
        </p:spPr>
        <p:txBody>
          <a:bodyPr/>
          <a:lstStyle/>
          <a:p>
            <a:pPr marL="0" indent="0">
              <a:lnSpc>
                <a:spcPct val="80000"/>
              </a:lnSpc>
              <a:buFontTx/>
              <a:buNone/>
              <a:defRPr/>
            </a:pPr>
            <a:endParaRPr lang="en-US" sz="900" dirty="0" smtClean="0"/>
          </a:p>
          <a:p>
            <a:pPr>
              <a:lnSpc>
                <a:spcPct val="80000"/>
              </a:lnSpc>
              <a:defRPr/>
            </a:pPr>
            <a:r>
              <a:rPr lang="en-US" sz="2000" dirty="0" smtClean="0"/>
              <a:t>Working Group website: </a:t>
            </a:r>
            <a:r>
              <a:rPr lang="en-US" sz="2000" dirty="0">
                <a:hlinkClick r:id="rId3"/>
              </a:rPr>
              <a:t>http://</a:t>
            </a:r>
            <a:r>
              <a:rPr lang="en-US" sz="2000" dirty="0" smtClean="0">
                <a:hlinkClick r:id="rId3"/>
              </a:rPr>
              <a:t>datatracker.ietf.org/wg/dnssd/charter/</a:t>
            </a:r>
            <a:r>
              <a:rPr lang="en-US" sz="2000" dirty="0" smtClean="0"/>
              <a:t> </a:t>
            </a:r>
          </a:p>
          <a:p>
            <a:pPr>
              <a:lnSpc>
                <a:spcPct val="80000"/>
              </a:lnSpc>
              <a:defRPr/>
            </a:pPr>
            <a:r>
              <a:rPr lang="en-US" sz="1800" dirty="0" smtClean="0"/>
              <a:t>Charter: Develop scalable </a:t>
            </a:r>
            <a:r>
              <a:rPr lang="en-US" sz="1800" dirty="0"/>
              <a:t>DNS-SD/</a:t>
            </a:r>
            <a:r>
              <a:rPr lang="en-US" sz="1800" dirty="0" err="1"/>
              <a:t>mDNS</a:t>
            </a:r>
            <a:r>
              <a:rPr lang="en-US" sz="1800" dirty="0"/>
              <a:t> </a:t>
            </a:r>
            <a:r>
              <a:rPr lang="en-US" sz="1800" dirty="0" smtClean="0"/>
              <a:t>Extension </a:t>
            </a:r>
            <a:r>
              <a:rPr lang="en-US" sz="1800" dirty="0"/>
              <a:t>requirements </a:t>
            </a:r>
            <a:r>
              <a:rPr lang="en-US" sz="1800" dirty="0" smtClean="0"/>
              <a:t>and standard solutions to address problematic </a:t>
            </a:r>
            <a:r>
              <a:rPr lang="en-US" sz="1800" dirty="0"/>
              <a:t>use of </a:t>
            </a:r>
            <a:r>
              <a:rPr lang="en-US" sz="1800" dirty="0" err="1"/>
              <a:t>mDNS</a:t>
            </a:r>
            <a:r>
              <a:rPr lang="en-US" sz="1800" dirty="0"/>
              <a:t> and DNS-SD in networks today</a:t>
            </a:r>
          </a:p>
          <a:p>
            <a:pPr lvl="1"/>
            <a:r>
              <a:rPr lang="en-US" sz="1600" dirty="0" err="1" smtClean="0"/>
              <a:t>mDNS</a:t>
            </a:r>
            <a:r>
              <a:rPr lang="en-US" sz="1600" dirty="0" smtClean="0"/>
              <a:t> </a:t>
            </a:r>
            <a:r>
              <a:rPr lang="en-US" sz="1600" dirty="0"/>
              <a:t>discovery of services on other links is not possible</a:t>
            </a:r>
          </a:p>
          <a:p>
            <a:pPr lvl="1"/>
            <a:r>
              <a:rPr lang="en-US" sz="1600" dirty="0"/>
              <a:t>Multicast transmissions over wireless are very expensive</a:t>
            </a:r>
          </a:p>
          <a:p>
            <a:pPr lvl="1"/>
            <a:r>
              <a:rPr lang="en-US" sz="1600" dirty="0"/>
              <a:t>Addressed with different ad hoc technologies</a:t>
            </a:r>
          </a:p>
          <a:p>
            <a:r>
              <a:rPr lang="en-US" sz="1800" dirty="0" smtClean="0"/>
              <a:t>Of </a:t>
            </a:r>
            <a:r>
              <a:rPr lang="en-US" sz="1800" dirty="0"/>
              <a:t>interest </a:t>
            </a:r>
            <a:r>
              <a:rPr lang="en-US" sz="1800" dirty="0" smtClean="0"/>
              <a:t>to: </a:t>
            </a:r>
            <a:r>
              <a:rPr lang="en-US" sz="1800" dirty="0" err="1" smtClean="0"/>
              <a:t>Homenet</a:t>
            </a:r>
            <a:r>
              <a:rPr lang="en-US" sz="1800" dirty="0" smtClean="0"/>
              <a:t>, Zero configuration, Enterprise-grade </a:t>
            </a:r>
            <a:r>
              <a:rPr lang="en-US" sz="1800" dirty="0"/>
              <a:t>vendors of 802.11 </a:t>
            </a:r>
            <a:r>
              <a:rPr lang="en-US" sz="1800" dirty="0" smtClean="0"/>
              <a:t>infrastructure, Multi-link </a:t>
            </a:r>
            <a:r>
              <a:rPr lang="en-US" sz="1800" dirty="0"/>
              <a:t>mesh </a:t>
            </a:r>
            <a:r>
              <a:rPr lang="en-US" sz="1800" dirty="0" smtClean="0"/>
              <a:t>networking</a:t>
            </a:r>
          </a:p>
          <a:p>
            <a:endParaRPr lang="en-US" sz="1800" dirty="0"/>
          </a:p>
          <a:p>
            <a:pPr>
              <a:lnSpc>
                <a:spcPct val="80000"/>
              </a:lnSpc>
              <a:defRPr/>
            </a:pPr>
            <a:r>
              <a:rPr lang="en-US" sz="1800" dirty="0" smtClean="0"/>
              <a:t>Updates [March 2016]</a:t>
            </a:r>
          </a:p>
          <a:p>
            <a:pPr lvl="1">
              <a:lnSpc>
                <a:spcPct val="80000"/>
              </a:lnSpc>
              <a:defRPr/>
            </a:pPr>
            <a:r>
              <a:rPr lang="en-US" sz="1600" dirty="0" smtClean="0"/>
              <a:t>Updated: Hybrid Multicast/Unicast DNS-Based Service Discovery, see </a:t>
            </a:r>
            <a:r>
              <a:rPr lang="en-US" sz="1600" dirty="0" smtClean="0">
                <a:hlinkClick r:id="rId4"/>
              </a:rPr>
              <a:t>https://datatracker.ietf.org/doc/draft-ietf-dnssd-hybrid/</a:t>
            </a:r>
            <a:r>
              <a:rPr lang="en-US" sz="1600" dirty="0" smtClean="0"/>
              <a:t> </a:t>
            </a:r>
          </a:p>
          <a:p>
            <a:pPr lvl="1">
              <a:lnSpc>
                <a:spcPct val="80000"/>
              </a:lnSpc>
              <a:defRPr/>
            </a:pPr>
            <a:r>
              <a:rPr lang="en-US" sz="1600" dirty="0" smtClean="0"/>
              <a:t>Updated: DNS Push Notifications</a:t>
            </a:r>
            <a:r>
              <a:rPr lang="en-US" sz="1600" dirty="0"/>
              <a:t>, see https://datatracker.ietf.org/doc/draft-ietf-dnssd-push/ </a:t>
            </a:r>
            <a:r>
              <a:rPr lang="en-US" sz="1600" dirty="0" smtClean="0"/>
              <a:t> </a:t>
            </a:r>
          </a:p>
          <a:p>
            <a:pPr lvl="1">
              <a:lnSpc>
                <a:spcPct val="80000"/>
              </a:lnSpc>
              <a:defRPr/>
            </a:pPr>
            <a:r>
              <a:rPr lang="en-US" sz="1600" dirty="0" smtClean="0"/>
              <a:t>Scalable </a:t>
            </a:r>
            <a:r>
              <a:rPr lang="en-US" sz="1600" dirty="0"/>
              <a:t>DNS-SD (SSD) Threats</a:t>
            </a:r>
            <a:r>
              <a:rPr lang="en-US" sz="1600" dirty="0" smtClean="0"/>
              <a:t>, see </a:t>
            </a:r>
            <a:r>
              <a:rPr lang="en-US" sz="1600" dirty="0">
                <a:hlinkClick r:id="rId5"/>
              </a:rPr>
              <a:t>http://datatracker.ietf.org/doc/draft-otis-dnssd-scalable-dns-sd-threats</a:t>
            </a:r>
            <a:r>
              <a:rPr lang="en-US" sz="1600" dirty="0" smtClean="0">
                <a:hlinkClick r:id="rId5"/>
              </a:rPr>
              <a:t>/</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10571181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267</a:t>
            </a:fld>
            <a:endParaRPr lang="en-US" smtClean="0"/>
          </a:p>
        </p:txBody>
      </p:sp>
      <p:sp>
        <p:nvSpPr>
          <p:cNvPr id="5125" name="Rectangle 2"/>
          <p:cNvSpPr>
            <a:spLocks noGrp="1" noChangeArrowheads="1"/>
          </p:cNvSpPr>
          <p:nvPr>
            <p:ph type="title"/>
          </p:nvPr>
        </p:nvSpPr>
        <p:spPr/>
        <p:txBody>
          <a:bodyPr/>
          <a:lstStyle/>
          <a:p>
            <a:r>
              <a:rPr lang="en-US" dirty="0" smtClean="0"/>
              <a:t>Of Interest: Network-Based Mobility Extensions (NETEXT)</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NETEXT: </a:t>
            </a:r>
            <a:r>
              <a:rPr lang="en-US" sz="2000" dirty="0">
                <a:solidFill>
                  <a:srgbClr val="000000"/>
                </a:solidFill>
                <a:ea typeface="Arial Unicode MS" pitchFamily="34" charset="-128"/>
                <a:cs typeface="Arial Unicode MS" pitchFamily="34" charset="-128"/>
                <a:hlinkClick r:id="rId3"/>
              </a:rPr>
              <a:t>http://datatracker.ietf.org/wg/netext/charter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endParaRPr lang="en-US" sz="1800" dirty="0" smtClean="0"/>
          </a:p>
          <a:p>
            <a:r>
              <a:rPr lang="en-US" sz="1800" dirty="0" smtClean="0"/>
              <a:t>RFC 7561 published: Mapping </a:t>
            </a:r>
            <a:r>
              <a:rPr lang="en-US" sz="1800" dirty="0"/>
              <a:t>PMIPv6 </a:t>
            </a:r>
            <a:r>
              <a:rPr lang="en-US" sz="1800" dirty="0" err="1"/>
              <a:t>QoS</a:t>
            </a:r>
            <a:r>
              <a:rPr lang="en-US" sz="1800" dirty="0"/>
              <a:t> Procedures with WLAN </a:t>
            </a:r>
            <a:r>
              <a:rPr lang="en-US" sz="1800" dirty="0" err="1"/>
              <a:t>QoS</a:t>
            </a:r>
            <a:r>
              <a:rPr lang="en-US" sz="1800" dirty="0"/>
              <a:t> Procedures, see </a:t>
            </a:r>
            <a:r>
              <a:rPr lang="en-US" sz="1800" dirty="0">
                <a:hlinkClick r:id="rId4"/>
              </a:rPr>
              <a:t>http://datatracker.ietf.org/doc/rfc7561</a:t>
            </a:r>
            <a:r>
              <a:rPr lang="en-US" sz="1800" dirty="0" smtClean="0">
                <a:hlinkClick r:id="rId4"/>
              </a:rPr>
              <a:t>/</a:t>
            </a:r>
            <a:r>
              <a:rPr lang="en-US" sz="1800" dirty="0" smtClean="0"/>
              <a:t> </a:t>
            </a:r>
          </a:p>
          <a:p>
            <a:endParaRPr lang="en-US" sz="1800" dirty="0"/>
          </a:p>
          <a:p>
            <a:pPr algn="just"/>
            <a:r>
              <a:rPr lang="en-US" sz="1400" dirty="0" smtClean="0"/>
              <a:t>Abstract: This </a:t>
            </a:r>
            <a:r>
              <a:rPr lang="en-US" sz="1400" dirty="0"/>
              <a:t>document provides guidelines for achieving end to end Quality- of-Service (</a:t>
            </a:r>
            <a:r>
              <a:rPr lang="en-US" sz="1400" dirty="0" err="1"/>
              <a:t>QoS</a:t>
            </a:r>
            <a:r>
              <a:rPr lang="en-US" sz="1400" dirty="0"/>
              <a:t>) in a Proxy Mobile IPv6 (PMIPv6) domain where the access network is based on IEEE 802.11. RFC 7222 describes </a:t>
            </a:r>
            <a:r>
              <a:rPr lang="en-US" sz="1400" dirty="0" err="1"/>
              <a:t>QoS</a:t>
            </a:r>
            <a:r>
              <a:rPr lang="en-US" sz="1400" dirty="0"/>
              <a:t> negotiation between a Mobility Access Gateway (MAG) and Local Mobility Anchor (LMA) in a PMIPv6 mobility domain. The negotiated </a:t>
            </a:r>
            <a:r>
              <a:rPr lang="en-US" sz="1400" dirty="0" err="1"/>
              <a:t>QoS</a:t>
            </a:r>
            <a:r>
              <a:rPr lang="en-US" sz="1400" dirty="0"/>
              <a:t> parameters can be used for </a:t>
            </a:r>
            <a:r>
              <a:rPr lang="en-US" sz="1400" dirty="0" err="1"/>
              <a:t>QoS</a:t>
            </a:r>
            <a:r>
              <a:rPr lang="en-US" sz="1400" dirty="0"/>
              <a:t> policing and marking of packets to enforce </a:t>
            </a:r>
            <a:r>
              <a:rPr lang="en-US" sz="1400" dirty="0" err="1"/>
              <a:t>QoS</a:t>
            </a:r>
            <a:r>
              <a:rPr lang="en-US" sz="1400" dirty="0"/>
              <a:t> differentiation on the path between the MAG and LMA. IEEE 802.11, Wi-Fi Multimedia - Admission Control (WMM-AC) describes methods for </a:t>
            </a:r>
            <a:r>
              <a:rPr lang="en-US" sz="1400" dirty="0" err="1"/>
              <a:t>QoS</a:t>
            </a:r>
            <a:r>
              <a:rPr lang="en-US" sz="1400" dirty="0"/>
              <a:t> negotiation between a Wi-Fi Station (MN in PMIPv6 terminology) and an Access Point. This document provides a mapping between the above two sets of </a:t>
            </a:r>
            <a:r>
              <a:rPr lang="en-US" sz="1400" dirty="0" err="1"/>
              <a:t>QoS</a:t>
            </a:r>
            <a:r>
              <a:rPr lang="en-US" sz="1400" dirty="0"/>
              <a:t> procedures and the associated </a:t>
            </a:r>
            <a:r>
              <a:rPr lang="en-US" sz="1400" dirty="0" err="1"/>
              <a:t>QoS</a:t>
            </a:r>
            <a:r>
              <a:rPr lang="en-US" sz="1400" dirty="0"/>
              <a:t> parameters. This document is intended to be used as a companion document to RFC 7222 to enable implementation of end to end </a:t>
            </a:r>
            <a:r>
              <a:rPr lang="en-US" sz="1400" dirty="0" err="1"/>
              <a:t>QoS</a:t>
            </a:r>
            <a:r>
              <a:rPr lang="en-US" sz="1400" dirty="0"/>
              <a:t>.</a:t>
            </a:r>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347875815"/>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268</a:t>
            </a:fld>
            <a:endParaRPr lang="en-US" smtClean="0"/>
          </a:p>
        </p:txBody>
      </p:sp>
      <p:sp>
        <p:nvSpPr>
          <p:cNvPr id="5125" name="Rectangle 2"/>
          <p:cNvSpPr>
            <a:spLocks noGrp="1" noChangeArrowheads="1"/>
          </p:cNvSpPr>
          <p:nvPr>
            <p:ph type="title"/>
          </p:nvPr>
        </p:nvSpPr>
        <p:spPr/>
        <p:txBody>
          <a:bodyPr/>
          <a:lstStyle/>
          <a:p>
            <a:r>
              <a:rPr lang="en-US" dirty="0"/>
              <a:t>Protocols for IP Multicast </a:t>
            </a:r>
            <a:r>
              <a:rPr lang="en-US" dirty="0" smtClean="0"/>
              <a:t>(PIM)</a:t>
            </a:r>
            <a:endParaRPr lang="en-US" dirty="0"/>
          </a:p>
        </p:txBody>
      </p:sp>
      <p:sp>
        <p:nvSpPr>
          <p:cNvPr id="113667" name="Rectangle 3"/>
          <p:cNvSpPr>
            <a:spLocks noGrp="1" noChangeArrowheads="1"/>
          </p:cNvSpPr>
          <p:nvPr>
            <p:ph type="body" idx="1"/>
          </p:nvPr>
        </p:nvSpPr>
        <p:spPr>
          <a:xfrm>
            <a:off x="685800" y="15240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a:solidFill>
                  <a:srgbClr val="000000"/>
                </a:solidFill>
                <a:ea typeface="Arial Unicode MS" pitchFamily="34" charset="-128"/>
                <a:cs typeface="Arial Unicode MS" pitchFamily="34" charset="-128"/>
              </a:rPr>
              <a:t>PIM: </a:t>
            </a:r>
            <a:r>
              <a:rPr lang="en-US" sz="2000" dirty="0">
                <a:solidFill>
                  <a:srgbClr val="000000"/>
                </a:solidFill>
                <a:ea typeface="Arial Unicode MS" pitchFamily="34" charset="-128"/>
                <a:cs typeface="Arial Unicode MS" pitchFamily="34" charset="-128"/>
                <a:hlinkClick r:id="rId3"/>
              </a:rPr>
              <a:t>http://datatracker.ietf.org/wg/pim/charter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lnSpc>
                <a:spcPct val="80000"/>
              </a:lnSpc>
            </a:pPr>
            <a:r>
              <a:rPr lang="en-US" sz="1600" dirty="0" smtClean="0"/>
              <a:t>The </a:t>
            </a:r>
            <a:r>
              <a:rPr lang="en-US" sz="1600" dirty="0"/>
              <a:t>Working </a:t>
            </a:r>
            <a:r>
              <a:rPr lang="en-US" sz="1600" dirty="0" smtClean="0"/>
              <a:t>Group charter includes: “Optimization </a:t>
            </a:r>
            <a:r>
              <a:rPr lang="en-US" sz="1600" dirty="0"/>
              <a:t>approaches for IGMP and MLD to adapt to link conditions in wireless and mobile networks and be more robust to packet loss</a:t>
            </a:r>
            <a:r>
              <a:rPr lang="en-US" sz="1600" dirty="0" smtClean="0"/>
              <a:t>.”</a:t>
            </a:r>
          </a:p>
          <a:p>
            <a:pPr lvl="1">
              <a:lnSpc>
                <a:spcPct val="80000"/>
              </a:lnSpc>
            </a:pPr>
            <a:r>
              <a:rPr lang="en-US" sz="1600" dirty="0" smtClean="0"/>
              <a:t>And a work item (April 2016) “submit </a:t>
            </a:r>
            <a:r>
              <a:rPr lang="en-US" sz="1600" dirty="0"/>
              <a:t>solutions for IGMP and MLD to adapt to wireless link </a:t>
            </a:r>
            <a:r>
              <a:rPr lang="en-US" sz="1600" dirty="0" smtClean="0"/>
              <a:t>conditions”</a:t>
            </a:r>
          </a:p>
          <a:p>
            <a:pPr lvl="1">
              <a:lnSpc>
                <a:spcPct val="80000"/>
              </a:lnSpc>
            </a:pPr>
            <a:endParaRPr lang="en-US" sz="1600" dirty="0" smtClean="0"/>
          </a:p>
          <a:p>
            <a:pPr>
              <a:lnSpc>
                <a:spcPct val="80000"/>
              </a:lnSpc>
            </a:pPr>
            <a:r>
              <a:rPr lang="en-US" sz="2000" dirty="0" smtClean="0"/>
              <a:t>Of interest:</a:t>
            </a:r>
          </a:p>
          <a:p>
            <a:pPr lvl="1">
              <a:lnSpc>
                <a:spcPct val="80000"/>
              </a:lnSpc>
            </a:pPr>
            <a:r>
              <a:rPr lang="en-US" sz="1600" dirty="0" smtClean="0"/>
              <a:t>Updated: </a:t>
            </a:r>
            <a:r>
              <a:rPr lang="en-US" sz="1600" dirty="0"/>
              <a:t>Hierarchical Join/Prune Attributes, see </a:t>
            </a:r>
            <a:r>
              <a:rPr lang="en-US" sz="1600" dirty="0">
                <a:hlinkClick r:id="rId4"/>
              </a:rPr>
              <a:t>https://datatracker.ietf.org/doc/draft-ietf-pim-hierarchicaljoinattr</a:t>
            </a:r>
            <a:r>
              <a:rPr lang="en-US" sz="1600" dirty="0" smtClean="0">
                <a:hlinkClick r:id="rId4"/>
              </a:rPr>
              <a:t>/</a:t>
            </a:r>
            <a:r>
              <a:rPr lang="en-US" sz="1600" dirty="0" smtClean="0"/>
              <a:t>   </a:t>
            </a:r>
          </a:p>
          <a:p>
            <a:pPr lvl="1">
              <a:lnSpc>
                <a:spcPct val="80000"/>
              </a:lnSpc>
            </a:pPr>
            <a:r>
              <a:rPr lang="en-US" sz="1600" dirty="0" smtClean="0"/>
              <a:t>RFC 7761 published, Protocol </a:t>
            </a:r>
            <a:r>
              <a:rPr lang="en-US" sz="1600" dirty="0"/>
              <a:t>Independent Multicast - Sparse Mode (PIM-SM): Protocol Specification (Revised), </a:t>
            </a:r>
            <a:r>
              <a:rPr lang="en-US" sz="1600" dirty="0">
                <a:hlinkClick r:id="rId5"/>
              </a:rPr>
              <a:t>https://datatracker.ietf.org/doc/rfc7761</a:t>
            </a:r>
            <a:r>
              <a:rPr lang="en-US" sz="1600" dirty="0" smtClean="0">
                <a:hlinkClick r:id="rId5"/>
              </a:rPr>
              <a:t>/</a:t>
            </a:r>
            <a:r>
              <a:rPr lang="en-US" sz="1600" dirty="0" smtClean="0"/>
              <a:t>  </a:t>
            </a:r>
          </a:p>
          <a:p>
            <a:pPr lvl="1">
              <a:lnSpc>
                <a:spcPct val="80000"/>
              </a:lnSpc>
            </a:pPr>
            <a:r>
              <a:rPr lang="en-US" sz="1600" dirty="0" smtClean="0"/>
              <a:t>Updated: MLD Security</a:t>
            </a:r>
            <a:r>
              <a:rPr lang="en-US" sz="1600" dirty="0"/>
              <a:t>, see </a:t>
            </a:r>
            <a:r>
              <a:rPr lang="en-US" sz="1600" dirty="0">
                <a:hlinkClick r:id="rId6"/>
              </a:rPr>
              <a:t>https://datatracker.ietf.org/doc/draft-vyncke-pim-mld-security</a:t>
            </a:r>
            <a:r>
              <a:rPr lang="en-US" sz="1600" dirty="0" smtClean="0">
                <a:hlinkClick r:id="rId6"/>
              </a:rPr>
              <a:t>/</a:t>
            </a:r>
            <a:r>
              <a:rPr lang="en-US" sz="1600" dirty="0" smtClean="0"/>
              <a:t>   </a:t>
            </a:r>
          </a:p>
          <a:p>
            <a:pPr lvl="1">
              <a:lnSpc>
                <a:spcPct val="80000"/>
              </a:lnSpc>
            </a:pPr>
            <a:r>
              <a:rPr lang="en-US" sz="1600" dirty="0" smtClean="0"/>
              <a:t>RFC 2236: </a:t>
            </a:r>
            <a:r>
              <a:rPr lang="fr-FR" sz="1600" dirty="0"/>
              <a:t>Internet Group Management Protocol, Version </a:t>
            </a:r>
            <a:r>
              <a:rPr lang="fr-FR" sz="1600" dirty="0" smtClean="0"/>
              <a:t>2</a:t>
            </a:r>
            <a:r>
              <a:rPr lang="en-US" sz="1600" dirty="0" smtClean="0"/>
              <a:t> (</a:t>
            </a:r>
            <a:r>
              <a:rPr lang="en-US" sz="1600" dirty="0"/>
              <a:t>IPv4), </a:t>
            </a:r>
            <a:r>
              <a:rPr lang="en-US" sz="1600" dirty="0">
                <a:hlinkClick r:id="rId7"/>
              </a:rPr>
              <a:t>https://</a:t>
            </a:r>
            <a:r>
              <a:rPr lang="en-US" sz="1600" dirty="0" smtClean="0">
                <a:hlinkClick r:id="rId7"/>
              </a:rPr>
              <a:t>tools.ietf.org/html/rfc2236</a:t>
            </a:r>
            <a:r>
              <a:rPr lang="en-US" sz="1600" dirty="0" smtClean="0"/>
              <a:t> </a:t>
            </a:r>
          </a:p>
          <a:p>
            <a:pPr lvl="1">
              <a:lnSpc>
                <a:spcPct val="80000"/>
              </a:lnSpc>
            </a:pPr>
            <a:r>
              <a:rPr lang="en-US" sz="1600" dirty="0" smtClean="0"/>
              <a:t>RFC 2710: Multicast </a:t>
            </a:r>
            <a:r>
              <a:rPr lang="en-US" sz="1600" dirty="0"/>
              <a:t>Listener Discovery (MLD) </a:t>
            </a:r>
            <a:r>
              <a:rPr lang="en-US" sz="1600" dirty="0" smtClean="0"/>
              <a:t>for IPv6, </a:t>
            </a:r>
            <a:r>
              <a:rPr lang="en-US" sz="1600" dirty="0">
                <a:hlinkClick r:id="rId8"/>
              </a:rPr>
              <a:t>https://</a:t>
            </a:r>
            <a:r>
              <a:rPr lang="en-US" sz="1600" dirty="0" smtClean="0">
                <a:hlinkClick r:id="rId8"/>
              </a:rPr>
              <a:t>www.ietf.org/rfc/rfc2710.txt</a:t>
            </a:r>
            <a:r>
              <a:rPr lang="en-US" sz="1600" dirty="0" smtClean="0"/>
              <a:t> </a:t>
            </a:r>
          </a:p>
          <a:p>
            <a:pPr>
              <a:lnSpc>
                <a:spcPct val="80000"/>
              </a:lnSpc>
            </a:pPr>
            <a:endParaRPr lang="en-US" sz="20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17881454"/>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1508"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4AFE48CA-64CD-4957-84CE-969E1D15CE85}" type="slidenum">
              <a:rPr lang="en-US" smtClean="0"/>
              <a:pPr/>
              <a:t>269</a:t>
            </a:fld>
            <a:endParaRPr lang="en-US" smtClean="0"/>
          </a:p>
        </p:txBody>
      </p:sp>
      <p:sp>
        <p:nvSpPr>
          <p:cNvPr id="21509" name="Rectangle 2"/>
          <p:cNvSpPr>
            <a:spLocks noGrp="1" noChangeArrowheads="1"/>
          </p:cNvSpPr>
          <p:nvPr>
            <p:ph type="title"/>
          </p:nvPr>
        </p:nvSpPr>
        <p:spPr/>
        <p:txBody>
          <a:bodyPr/>
          <a:lstStyle/>
          <a:p>
            <a:r>
              <a:rPr lang="en-GB" smtClean="0"/>
              <a:t>References</a:t>
            </a:r>
          </a:p>
        </p:txBody>
      </p:sp>
      <p:sp>
        <p:nvSpPr>
          <p:cNvPr id="21510" name="Rectangle 3"/>
          <p:cNvSpPr>
            <a:spLocks noGrp="1" noChangeArrowheads="1"/>
          </p:cNvSpPr>
          <p:nvPr>
            <p:ph type="body" idx="1"/>
          </p:nvPr>
        </p:nvSpPr>
        <p:spPr/>
        <p:txBody>
          <a:bodyPr/>
          <a:lstStyle/>
          <a:p>
            <a:r>
              <a:rPr lang="en-US" dirty="0" smtClean="0"/>
              <a:t>RFC 4017 - IEEE 802.11 Requirements on EAP Methods</a:t>
            </a:r>
          </a:p>
          <a:p>
            <a:r>
              <a:rPr lang="en-US" dirty="0" smtClean="0"/>
              <a:t>Jan 2012 report (PAWS, </a:t>
            </a:r>
            <a:r>
              <a:rPr lang="en-US" dirty="0" err="1" smtClean="0"/>
              <a:t>Homenet</a:t>
            </a:r>
            <a:r>
              <a:rPr lang="en-US" dirty="0" smtClean="0"/>
              <a:t> details), </a:t>
            </a:r>
            <a:r>
              <a:rPr lang="en-US" dirty="0" smtClean="0">
                <a:hlinkClick r:id="rId3"/>
              </a:rPr>
              <a:t>https://mentor.ieee.org/802.11/dcn/12/11-12-0122-01-0000-january-2012-liaison-to-ietf.ppt</a:t>
            </a:r>
            <a:r>
              <a:rPr lang="en-US" dirty="0" smtClean="0"/>
              <a:t> </a:t>
            </a:r>
          </a:p>
          <a:p>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16/16 of 11-16-0428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78834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802.3bt - Amendment: DTE Power via MDI over 4-Pair, </a:t>
            </a:r>
            <a:r>
              <a:rPr lang="en-US" sz="2800" dirty="0">
                <a:hlinkClick r:id="rId3"/>
              </a:rPr>
              <a:t>PAR Modification</a:t>
            </a:r>
            <a:r>
              <a:rPr lang="en-US" sz="2800" dirty="0"/>
              <a:t> and </a:t>
            </a:r>
            <a:r>
              <a:rPr lang="en-US" sz="2800" dirty="0" smtClean="0">
                <a:hlinkClick r:id="rId4"/>
              </a:rPr>
              <a:t>CSD</a:t>
            </a:r>
            <a:endParaRPr lang="en-US" sz="2800" dirty="0"/>
          </a:p>
        </p:txBody>
      </p:sp>
      <p:sp>
        <p:nvSpPr>
          <p:cNvPr id="3" name="Content Placeholder 2"/>
          <p:cNvSpPr>
            <a:spLocks noGrp="1"/>
          </p:cNvSpPr>
          <p:nvPr>
            <p:ph idx="1"/>
          </p:nvPr>
        </p:nvSpPr>
        <p:spPr/>
        <p:txBody>
          <a:bodyPr/>
          <a:lstStyle/>
          <a:p>
            <a:r>
              <a:rPr lang="en-US" dirty="0" smtClean="0"/>
              <a:t>PAR – No Comment/Concern</a:t>
            </a:r>
          </a:p>
          <a:p>
            <a:r>
              <a:rPr lang="en-US" dirty="0" smtClean="0"/>
              <a:t>CSD – New CSD Format approved by 802, would prefer update to this nominal slide deck to readily validate the correct set of CSD criteria. Note that the order of the CSD does not match this format.</a:t>
            </a:r>
          </a:p>
          <a:p>
            <a:endParaRPr lang="en-US" dirty="0"/>
          </a:p>
          <a:p>
            <a:r>
              <a:rPr lang="en-US" dirty="0" smtClean="0"/>
              <a:t>Economic Feasibility: </a:t>
            </a:r>
            <a:r>
              <a:rPr lang="en-US" smtClean="0"/>
              <a:t>Who’s Experience” </a:t>
            </a:r>
            <a:r>
              <a:rPr lang="en-US" b="0"/>
              <a:t>the </a:t>
            </a:r>
            <a:r>
              <a:rPr lang="en-US" b="0" smtClean="0"/>
              <a:t>experience”</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654451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802.3cc - Amendment: 25 Gb/s over Single-Mode Fiber: </a:t>
            </a:r>
            <a:r>
              <a:rPr lang="en-US" dirty="0">
                <a:hlinkClick r:id="rId3"/>
              </a:rPr>
              <a:t>PAR</a:t>
            </a:r>
            <a:r>
              <a:rPr lang="en-US" dirty="0"/>
              <a:t> and </a:t>
            </a:r>
            <a:r>
              <a:rPr lang="en-US" dirty="0" smtClean="0">
                <a:hlinkClick r:id="rId4"/>
              </a:rPr>
              <a:t>CSD</a:t>
            </a:r>
            <a:endParaRPr lang="en-US" dirty="0"/>
          </a:p>
        </p:txBody>
      </p:sp>
      <p:sp>
        <p:nvSpPr>
          <p:cNvPr id="3" name="Content Placeholder 2"/>
          <p:cNvSpPr>
            <a:spLocks noGrp="1"/>
          </p:cNvSpPr>
          <p:nvPr>
            <p:ph idx="1"/>
          </p:nvPr>
        </p:nvSpPr>
        <p:spPr/>
        <p:txBody>
          <a:bodyPr/>
          <a:lstStyle/>
          <a:p>
            <a:r>
              <a:rPr lang="en-US" dirty="0" smtClean="0"/>
              <a:t>PAR: in section 8.1, it is missing the standards cited in 5.2 </a:t>
            </a:r>
          </a:p>
          <a:p>
            <a:pPr lvl="1"/>
            <a:r>
              <a:rPr lang="en-US" dirty="0" smtClean="0"/>
              <a:t>Note From </a:t>
            </a:r>
            <a:r>
              <a:rPr lang="en-US" dirty="0" err="1" smtClean="0"/>
              <a:t>NesCom</a:t>
            </a:r>
            <a:r>
              <a:rPr lang="en-US" dirty="0" smtClean="0"/>
              <a:t> Conventions #5</a:t>
            </a:r>
            <a:r>
              <a:rPr lang="en-US" dirty="0"/>
              <a:t>. </a:t>
            </a:r>
            <a:r>
              <a:rPr lang="en-US" dirty="0" smtClean="0"/>
              <a:t>“…For </a:t>
            </a:r>
            <a:r>
              <a:rPr lang="en-US" dirty="0"/>
              <a:t>references to other standards within the Scope and Purpose fields, the number, title, date (if appropriate), and source of the referenced standards shall be listed in the Additional Explanatory Notes field. </a:t>
            </a:r>
            <a:r>
              <a:rPr lang="en-US" dirty="0" smtClean="0"/>
              <a:t>“</a:t>
            </a:r>
            <a:r>
              <a:rPr lang="en-US" dirty="0"/>
              <a:t/>
            </a:r>
            <a:br>
              <a:rPr lang="en-US" dirty="0"/>
            </a:br>
            <a:endParaRPr lang="en-US" dirty="0" smtClean="0"/>
          </a:p>
          <a:p>
            <a:pPr lvl="1"/>
            <a:r>
              <a:rPr lang="en-US" dirty="0" smtClean="0"/>
              <a:t>Add full titles for “IEEE </a:t>
            </a:r>
            <a:r>
              <a:rPr lang="en-US" dirty="0" err="1"/>
              <a:t>Std</a:t>
            </a:r>
            <a:r>
              <a:rPr lang="en-US" dirty="0"/>
              <a:t> 802.3-2015 as amended by the IEEE </a:t>
            </a:r>
            <a:r>
              <a:rPr lang="en-US" dirty="0" smtClean="0"/>
              <a:t>P802.3by”</a:t>
            </a:r>
          </a:p>
          <a:p>
            <a:r>
              <a:rPr lang="en-US" dirty="0" smtClean="0"/>
              <a:t>CSD: The Technical Feasibility mentions a standard for 25 </a:t>
            </a:r>
            <a:r>
              <a:rPr lang="en-US" dirty="0" err="1" smtClean="0"/>
              <a:t>Gbps</a:t>
            </a:r>
            <a:r>
              <a:rPr lang="en-US" dirty="0" smtClean="0"/>
              <a:t> and yet the Distinct Identity mentions there is no other standard. Please clarify.</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59812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295400"/>
          </a:xfrm>
        </p:spPr>
        <p:txBody>
          <a:bodyPr/>
          <a:lstStyle/>
          <a:p>
            <a:r>
              <a:rPr lang="en-US" sz="2800" dirty="0"/>
              <a:t>802.3cd - Amendment: 50 Gb/s Ethernet, 100 Gb/s Ethernet and 200 Gb/s Ethernet Physical Layers; </a:t>
            </a:r>
            <a:r>
              <a:rPr lang="en-US" sz="2800" dirty="0">
                <a:hlinkClick r:id="rId3"/>
              </a:rPr>
              <a:t>PAR</a:t>
            </a:r>
            <a:r>
              <a:rPr lang="en-US" sz="2800" dirty="0"/>
              <a:t> and </a:t>
            </a:r>
            <a:r>
              <a:rPr lang="en-US" sz="2800" dirty="0" smtClean="0">
                <a:hlinkClick r:id="rId4"/>
              </a:rPr>
              <a:t>CSD</a:t>
            </a:r>
            <a:endParaRPr lang="en-US" sz="2800" dirty="0"/>
          </a:p>
        </p:txBody>
      </p:sp>
      <p:sp>
        <p:nvSpPr>
          <p:cNvPr id="3" name="Content Placeholder 2"/>
          <p:cNvSpPr>
            <a:spLocks noGrp="1"/>
          </p:cNvSpPr>
          <p:nvPr>
            <p:ph idx="1"/>
          </p:nvPr>
        </p:nvSpPr>
        <p:spPr/>
        <p:txBody>
          <a:bodyPr/>
          <a:lstStyle/>
          <a:p>
            <a:r>
              <a:rPr lang="en-US" dirty="0" smtClean="0"/>
              <a:t>PAR – No Comment or Concern</a:t>
            </a:r>
          </a:p>
          <a:p>
            <a:r>
              <a:rPr lang="en-US" dirty="0" smtClean="0"/>
              <a:t>CSD – No comments or concern</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64221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3" name="Date Placeholder 2"/>
          <p:cNvSpPr>
            <a:spLocks noGrp="1"/>
          </p:cNvSpPr>
          <p:nvPr>
            <p:ph type="dt" sz="half" idx="10"/>
          </p:nvPr>
        </p:nvSpPr>
        <p:spPr/>
        <p:txBody>
          <a:bodyPr/>
          <a:lstStyle/>
          <a:p>
            <a:pPr>
              <a:defRPr/>
            </a:pPr>
            <a:r>
              <a:rPr lang="en-US" smtClean="0"/>
              <a:t>March 2016</a:t>
            </a:r>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pic>
        <p:nvPicPr>
          <p:cNvPr id="8" name="Picture 7"/>
          <p:cNvPicPr>
            <a:picLocks noChangeAspect="1"/>
          </p:cNvPicPr>
          <p:nvPr/>
        </p:nvPicPr>
        <p:blipFill>
          <a:blip r:embed="rId3"/>
          <a:stretch>
            <a:fillRect/>
          </a:stretch>
        </p:blipFill>
        <p:spPr>
          <a:xfrm>
            <a:off x="3844291" y="660400"/>
            <a:ext cx="4636911" cy="5758058"/>
          </a:xfrm>
          <a:prstGeom prst="rect">
            <a:avLst/>
          </a:prstGeom>
        </p:spPr>
      </p:pic>
    </p:spTree>
    <p:extLst>
      <p:ext uri="{BB962C8B-B14F-4D97-AF65-F5344CB8AC3E}">
        <p14:creationId xmlns:p14="http://schemas.microsoft.com/office/powerpoint/2010/main" val="2219895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963613"/>
          </a:xfrm>
        </p:spPr>
        <p:txBody>
          <a:bodyPr/>
          <a:lstStyle/>
          <a:p>
            <a:r>
              <a:rPr lang="en-US" dirty="0" smtClean="0"/>
              <a:t>802.15.12 - Amendment: Upper Layer Interface (ULI), </a:t>
            </a:r>
            <a:r>
              <a:rPr lang="en-US" dirty="0" smtClean="0">
                <a:hlinkClick r:id="rId3"/>
              </a:rPr>
              <a:t>PAR</a:t>
            </a:r>
            <a:r>
              <a:rPr lang="en-US" dirty="0" smtClean="0"/>
              <a:t> and </a:t>
            </a:r>
            <a:r>
              <a:rPr lang="en-US" dirty="0" smtClean="0">
                <a:hlinkClick r:id="rId4"/>
              </a:rPr>
              <a:t>CSD</a:t>
            </a:r>
            <a:endParaRPr lang="en-US" dirty="0"/>
          </a:p>
        </p:txBody>
      </p:sp>
      <p:sp>
        <p:nvSpPr>
          <p:cNvPr id="3" name="Content Placeholder 2"/>
          <p:cNvSpPr>
            <a:spLocks noGrp="1"/>
          </p:cNvSpPr>
          <p:nvPr>
            <p:ph idx="1"/>
          </p:nvPr>
        </p:nvSpPr>
        <p:spPr>
          <a:xfrm>
            <a:off x="395536" y="1728788"/>
            <a:ext cx="8424936" cy="4746625"/>
          </a:xfrm>
        </p:spPr>
        <p:txBody>
          <a:bodyPr/>
          <a:lstStyle/>
          <a:p>
            <a:r>
              <a:rPr lang="en-US" b="0" dirty="0" smtClean="0"/>
              <a:t>5.2 Scope: </a:t>
            </a:r>
          </a:p>
          <a:p>
            <a:pPr marL="800100" lvl="1" indent="-342900">
              <a:buFont typeface="Arial" panose="020B0604020202020204" pitchFamily="34" charset="0"/>
              <a:buChar char="•"/>
            </a:pPr>
            <a:r>
              <a:rPr lang="en-US" b="0" dirty="0" smtClean="0"/>
              <a:t>A consistent reference to “IEEE 802.15.4 MAC” should be made.  The third instance of IEEE 802.15.4 should be IEEE 802.15.4 MAC.  </a:t>
            </a:r>
          </a:p>
          <a:p>
            <a:pPr marL="800100" lvl="1" indent="-342900">
              <a:buFont typeface="Arial" panose="020B0604020202020204" pitchFamily="34" charset="0"/>
              <a:buChar char="•"/>
            </a:pPr>
            <a:r>
              <a:rPr lang="en-US" dirty="0" smtClean="0"/>
              <a:t>Expand 6TiSCH in first use.</a:t>
            </a:r>
          </a:p>
          <a:p>
            <a:pPr marL="57150" indent="0"/>
            <a:r>
              <a:rPr lang="en-US" b="0" dirty="0"/>
              <a:t>5.4 Purpose: </a:t>
            </a:r>
          </a:p>
          <a:p>
            <a:pPr marL="800100" lvl="1">
              <a:buFont typeface="Arial" panose="020B0604020202020204" pitchFamily="34" charset="0"/>
              <a:buChar char="•"/>
            </a:pPr>
            <a:r>
              <a:rPr lang="en-US" dirty="0" smtClean="0"/>
              <a:t>The purpose is not clear  -it seams to refer to changes required for itself</a:t>
            </a:r>
          </a:p>
          <a:p>
            <a:pPr marL="800100" lvl="1">
              <a:buFont typeface="Arial" panose="020B0604020202020204" pitchFamily="34" charset="0"/>
              <a:buChar char="•"/>
            </a:pPr>
            <a:r>
              <a:rPr lang="en-US" dirty="0" smtClean="0"/>
              <a:t>Suggested replacement: </a:t>
            </a:r>
          </a:p>
          <a:p>
            <a:r>
              <a:rPr lang="en-US" b="0" dirty="0" smtClean="0"/>
              <a:t>“This standard defines an upper layer interface to support and harmonize the IEEE 802.15.4 ancillary functionality, e.g. fragmentation, protocol differentiation and configuration.”</a:t>
            </a:r>
            <a:endParaRPr lang="en-US" dirty="0" smtClean="0"/>
          </a:p>
          <a:p>
            <a:r>
              <a:rPr lang="en-US" b="0" dirty="0" smtClean="0"/>
              <a:t> </a:t>
            </a: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30</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639623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802.15.12 - Amendment: Upper Layer Interface (ULI), </a:t>
            </a:r>
            <a:r>
              <a:rPr lang="en-US" dirty="0">
                <a:hlinkClick r:id="rId3"/>
              </a:rPr>
              <a:t>PAR</a:t>
            </a:r>
            <a:r>
              <a:rPr lang="en-US" dirty="0"/>
              <a:t> and </a:t>
            </a:r>
            <a:r>
              <a:rPr lang="en-US" dirty="0">
                <a:hlinkClick r:id="rId4"/>
              </a:rPr>
              <a:t>CSD</a:t>
            </a:r>
            <a:endParaRPr lang="en-US" dirty="0"/>
          </a:p>
        </p:txBody>
      </p:sp>
      <p:sp>
        <p:nvSpPr>
          <p:cNvPr id="3" name="Content Placeholder 2"/>
          <p:cNvSpPr>
            <a:spLocks noGrp="1"/>
          </p:cNvSpPr>
          <p:nvPr>
            <p:ph idx="1"/>
          </p:nvPr>
        </p:nvSpPr>
        <p:spPr>
          <a:xfrm>
            <a:off x="685800" y="1981200"/>
            <a:ext cx="7856538" cy="4494213"/>
          </a:xfrm>
        </p:spPr>
        <p:txBody>
          <a:bodyPr/>
          <a:lstStyle/>
          <a:p>
            <a:r>
              <a:rPr lang="en-US" b="0" dirty="0" smtClean="0"/>
              <a:t>5.4 Need:</a:t>
            </a:r>
          </a:p>
          <a:p>
            <a:r>
              <a:rPr lang="en-US" b="0" dirty="0" smtClean="0"/>
              <a:t>The need statement is overstated.  Suggest replace with </a:t>
            </a:r>
          </a:p>
          <a:p>
            <a:pPr lvl="1"/>
            <a:r>
              <a:rPr lang="en-US" b="0" dirty="0" smtClean="0"/>
              <a:t>“As </a:t>
            </a:r>
            <a:r>
              <a:rPr lang="en-US" b="0" dirty="0"/>
              <a:t>IEEE 802.15.4 devices have become widely deployed, deficiencies in IEEE </a:t>
            </a:r>
            <a:r>
              <a:rPr lang="en-US" b="0" dirty="0" err="1"/>
              <a:t>Std</a:t>
            </a:r>
            <a:r>
              <a:rPr lang="en-US" b="0" dirty="0"/>
              <a:t> 802.15.4 became apparent as </a:t>
            </a:r>
            <a:r>
              <a:rPr lang="en-US" b="0" dirty="0" smtClean="0"/>
              <a:t>an expanding </a:t>
            </a:r>
            <a:r>
              <a:rPr lang="en-US" b="0" dirty="0"/>
              <a:t>set of applications were addressed. To address these deficiencies numerous L2+ protocols were independently developed </a:t>
            </a:r>
            <a:r>
              <a:rPr lang="en-US" b="0" dirty="0" smtClean="0"/>
              <a:t>to interface </a:t>
            </a:r>
            <a:r>
              <a:rPr lang="en-US" b="0" dirty="0"/>
              <a:t>to the IEEE 802.15.4 MAC sublayer. These L2+ protocols, such as KMP, L2R, 6TOP, and network layer abstraction, often </a:t>
            </a:r>
            <a:r>
              <a:rPr lang="en-US" b="0" dirty="0" smtClean="0"/>
              <a:t>replicate ancillary </a:t>
            </a:r>
            <a:r>
              <a:rPr lang="en-US" b="0" dirty="0"/>
              <a:t>functionality, e.g. fragmentation and </a:t>
            </a:r>
            <a:r>
              <a:rPr lang="en-US" b="0" dirty="0" smtClean="0"/>
              <a:t>protocol differentiation</a:t>
            </a:r>
            <a:r>
              <a:rPr lang="en-US" b="0" dirty="0"/>
              <a:t>, in an inconsistent and often incompatible manner</a:t>
            </a:r>
            <a:r>
              <a:rPr lang="en-US" b="0" dirty="0" smtClean="0"/>
              <a:t>.”</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716515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802.15.12 - Amendment: Upper Layer Interface (ULI), </a:t>
            </a:r>
            <a:r>
              <a:rPr lang="en-US" dirty="0">
                <a:hlinkClick r:id="rId3"/>
              </a:rPr>
              <a:t>PAR</a:t>
            </a:r>
            <a:r>
              <a:rPr lang="en-US" dirty="0"/>
              <a:t> and </a:t>
            </a:r>
            <a:r>
              <a:rPr lang="en-US" dirty="0">
                <a:hlinkClick r:id="rId4"/>
              </a:rPr>
              <a:t>CSD</a:t>
            </a:r>
            <a:endParaRPr lang="en-US" dirty="0"/>
          </a:p>
        </p:txBody>
      </p:sp>
      <p:sp>
        <p:nvSpPr>
          <p:cNvPr id="3" name="Content Placeholder 2"/>
          <p:cNvSpPr>
            <a:spLocks noGrp="1"/>
          </p:cNvSpPr>
          <p:nvPr>
            <p:ph idx="1"/>
          </p:nvPr>
        </p:nvSpPr>
        <p:spPr>
          <a:xfrm>
            <a:off x="685800" y="1981200"/>
            <a:ext cx="7770813" cy="4494213"/>
          </a:xfrm>
        </p:spPr>
        <p:txBody>
          <a:bodyPr/>
          <a:lstStyle/>
          <a:p>
            <a:r>
              <a:rPr lang="en-US" sz="2000" dirty="0" smtClean="0"/>
              <a:t>8.1 This section is for explanatory text, not expanded text from the PAR sections.  Suggest that 8.1 be deleted, and that the titles of the cited standards be listed: i.e. “</a:t>
            </a:r>
            <a:r>
              <a:rPr lang="en-US" sz="2000" dirty="0"/>
              <a:t>IEEE </a:t>
            </a:r>
            <a:r>
              <a:rPr lang="en-US" sz="2000" dirty="0" smtClean="0"/>
              <a:t>802.15.4”</a:t>
            </a:r>
          </a:p>
          <a:p>
            <a:pPr lvl="1"/>
            <a:r>
              <a:rPr lang="en-US" dirty="0" smtClean="0"/>
              <a:t>Note: From </a:t>
            </a:r>
            <a:r>
              <a:rPr lang="en-US" dirty="0" err="1"/>
              <a:t>NesCom</a:t>
            </a:r>
            <a:r>
              <a:rPr lang="en-US" dirty="0"/>
              <a:t> Conventions #5. “…For references to other standards within the Scope and Purpose fields, the number, title, date (if appropriate), and source of the referenced standards shall be listed in the Additional Explanatory Notes field. “</a:t>
            </a:r>
            <a:br>
              <a:rPr lang="en-US" dirty="0"/>
            </a:br>
            <a:endParaRPr lang="en-US" dirty="0"/>
          </a:p>
          <a:p>
            <a:pPr lvl="1"/>
            <a:r>
              <a:rPr lang="en-US" dirty="0"/>
              <a:t>Add full titles for</a:t>
            </a:r>
            <a:r>
              <a:rPr lang="en-US" dirty="0" smtClean="0"/>
              <a:t> </a:t>
            </a:r>
            <a:r>
              <a:rPr lang="en-US" dirty="0"/>
              <a:t>IEEE </a:t>
            </a:r>
            <a:r>
              <a:rPr lang="en-US" dirty="0" smtClean="0"/>
              <a:t>802.15.4</a:t>
            </a:r>
          </a:p>
          <a:p>
            <a:pPr lvl="1"/>
            <a:endParaRPr lang="en-US" dirty="0"/>
          </a:p>
          <a:p>
            <a:r>
              <a:rPr lang="en-US" sz="2000" dirty="0"/>
              <a:t>5.2 Scope: “KMP” should be “KMPs” </a:t>
            </a:r>
            <a:endParaRPr lang="en-US" sz="2000" dirty="0" smtClean="0"/>
          </a:p>
          <a:p>
            <a:endParaRPr lang="en-US" sz="2000" dirty="0" smtClean="0"/>
          </a:p>
          <a:p>
            <a:r>
              <a:rPr lang="en-US" dirty="0" smtClean="0"/>
              <a:t>CSD: No comments or concerns.</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787573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802.15.4v - Amendment: Usage of Regional Sub-GHz bands, </a:t>
            </a:r>
            <a:r>
              <a:rPr lang="en-US" sz="2800" dirty="0">
                <a:hlinkClick r:id="rId3"/>
              </a:rPr>
              <a:t>PAR</a:t>
            </a:r>
            <a:r>
              <a:rPr lang="en-US" sz="2800" dirty="0"/>
              <a:t> and </a:t>
            </a:r>
            <a:r>
              <a:rPr lang="en-US" sz="2800" dirty="0" smtClean="0">
                <a:hlinkClick r:id="rId4"/>
              </a:rPr>
              <a:t>CSD</a:t>
            </a:r>
            <a:endParaRPr lang="en-US" sz="2800" dirty="0"/>
          </a:p>
        </p:txBody>
      </p:sp>
      <p:sp>
        <p:nvSpPr>
          <p:cNvPr id="3" name="Content Placeholder 2"/>
          <p:cNvSpPr>
            <a:spLocks noGrp="1"/>
          </p:cNvSpPr>
          <p:nvPr>
            <p:ph idx="1"/>
          </p:nvPr>
        </p:nvSpPr>
        <p:spPr/>
        <p:txBody>
          <a:bodyPr/>
          <a:lstStyle/>
          <a:p>
            <a:r>
              <a:rPr lang="en-US" dirty="0" smtClean="0"/>
              <a:t>2.1 Title: delete “</a:t>
            </a:r>
            <a:r>
              <a:rPr lang="en-US" b="0" dirty="0"/>
              <a:t>Approved </a:t>
            </a:r>
            <a:r>
              <a:rPr lang="en-US" b="0" dirty="0" smtClean="0"/>
              <a:t>Draft”</a:t>
            </a:r>
          </a:p>
          <a:p>
            <a:r>
              <a:rPr lang="en-US" b="0" dirty="0" smtClean="0"/>
              <a:t>Suggested title replacement: “Standard </a:t>
            </a:r>
            <a:r>
              <a:rPr lang="en-US" b="0" dirty="0"/>
              <a:t>for Low-Rate Wireless Personal Area Networks (</a:t>
            </a:r>
            <a:r>
              <a:rPr lang="en-US" b="0" dirty="0" smtClean="0"/>
              <a:t>WPANs) Amendment: Enabling/updating </a:t>
            </a:r>
            <a:r>
              <a:rPr lang="en-US" b="0" dirty="0"/>
              <a:t>the use of Regional Sub-GHz </a:t>
            </a:r>
            <a:r>
              <a:rPr lang="en-US" b="0" dirty="0" smtClean="0"/>
              <a:t>bands”</a:t>
            </a:r>
          </a:p>
          <a:p>
            <a:r>
              <a:rPr lang="en-US" b="0" dirty="0" smtClean="0"/>
              <a:t>5.2.b Scope of the project: delete “PHY clauses”</a:t>
            </a:r>
          </a:p>
          <a:p>
            <a:endParaRPr lang="en-US" b="0" dirty="0"/>
          </a:p>
          <a:p>
            <a:r>
              <a:rPr lang="en-US" dirty="0" smtClean="0"/>
              <a:t>CSD – No comments or concerns</a:t>
            </a:r>
          </a:p>
          <a:p>
            <a:endParaRPr lang="en-US" b="0" dirty="0"/>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762880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802.16s - Amendment: Air Interface for Broadband Wireless Access Systems </a:t>
            </a:r>
            <a:r>
              <a:rPr lang="en-US" sz="180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hlinkClick r:id="rId3"/>
              </a:rPr>
              <a:t>PAR</a:t>
            </a:r>
            <a:r>
              <a:rPr lang="en-US" sz="1800" dirty="0">
                <a:latin typeface="Times New Roman" panose="02020603050405020304" pitchFamily="18" charset="0"/>
                <a:ea typeface="Times New Roman" panose="02020603050405020304" pitchFamily="18" charset="0"/>
              </a:rPr>
              <a:t> and </a:t>
            </a:r>
            <a:r>
              <a:rPr lang="en-US" sz="1800" dirty="0">
                <a:latin typeface="Times New Roman" panose="02020603050405020304" pitchFamily="18" charset="0"/>
                <a:ea typeface="Times New Roman" panose="02020603050405020304" pitchFamily="18" charset="0"/>
                <a:hlinkClick r:id="rId4"/>
              </a:rPr>
              <a:t>CSD</a:t>
            </a:r>
            <a:r>
              <a:rPr lang="en-US" sz="1800" dirty="0" smtClean="0">
                <a:latin typeface="Times New Roman" panose="02020603050405020304" pitchFamily="18" charset="0"/>
                <a:ea typeface="Times New Roman" panose="02020603050405020304" pitchFamily="18" charset="0"/>
              </a:rPr>
              <a:t>.</a:t>
            </a:r>
            <a:endParaRPr lang="en-US" sz="2800" dirty="0"/>
          </a:p>
        </p:txBody>
      </p:sp>
      <p:sp>
        <p:nvSpPr>
          <p:cNvPr id="3" name="Content Placeholder 2"/>
          <p:cNvSpPr>
            <a:spLocks noGrp="1"/>
          </p:cNvSpPr>
          <p:nvPr>
            <p:ph idx="1"/>
          </p:nvPr>
        </p:nvSpPr>
        <p:spPr>
          <a:xfrm>
            <a:off x="685800" y="1830388"/>
            <a:ext cx="7770813" cy="4550940"/>
          </a:xfrm>
        </p:spPr>
        <p:txBody>
          <a:bodyPr/>
          <a:lstStyle/>
          <a:p>
            <a:r>
              <a:rPr lang="en-US" dirty="0" smtClean="0"/>
              <a:t>2.1 Title: Replace “ for” with “:”</a:t>
            </a:r>
          </a:p>
          <a:p>
            <a:r>
              <a:rPr lang="en-US" dirty="0" smtClean="0"/>
              <a:t>Suggested Title: “</a:t>
            </a:r>
            <a:r>
              <a:rPr lang="en-US" dirty="0"/>
              <a:t>Standard for Air Interface for Broadband Wireless Access Systems – </a:t>
            </a:r>
            <a:r>
              <a:rPr lang="en-US" dirty="0" smtClean="0"/>
              <a:t>Amendment: </a:t>
            </a:r>
            <a:r>
              <a:rPr lang="en-US" dirty="0"/>
              <a:t>Fixed and Mobile Wireless Access in Channel Bandwidth up to 1.25 </a:t>
            </a:r>
            <a:r>
              <a:rPr lang="en-US" dirty="0" smtClean="0"/>
              <a:t>MHz”</a:t>
            </a:r>
          </a:p>
          <a:p>
            <a:r>
              <a:rPr lang="en-US" dirty="0" smtClean="0"/>
              <a:t>4.2/4.3: The Date for 4.2 seems aggressive, and the minimum time between these two dates should be at least 6 months.</a:t>
            </a:r>
            <a:endParaRPr lang="en-US" dirty="0"/>
          </a:p>
          <a:p>
            <a:r>
              <a:rPr lang="en-US" dirty="0" smtClean="0"/>
              <a:t>3.3 indicates Joint Sponsorship – 7.2 says that no joint development will be done.  Then why the Joint Sponsorship?</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34</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823852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802.16s - Amendment: Air Interface for Broadband Wireless Access Systems </a:t>
            </a:r>
            <a:r>
              <a:rPr lang="en-US" sz="180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hlinkClick r:id="rId3"/>
              </a:rPr>
              <a:t>PAR</a:t>
            </a:r>
            <a:r>
              <a:rPr lang="en-US" sz="1800" dirty="0">
                <a:latin typeface="Times New Roman" panose="02020603050405020304" pitchFamily="18" charset="0"/>
                <a:ea typeface="Times New Roman" panose="02020603050405020304" pitchFamily="18" charset="0"/>
              </a:rPr>
              <a:t> and </a:t>
            </a:r>
            <a:r>
              <a:rPr lang="en-US" sz="1800" dirty="0">
                <a:latin typeface="Times New Roman" panose="02020603050405020304" pitchFamily="18" charset="0"/>
                <a:ea typeface="Times New Roman" panose="02020603050405020304" pitchFamily="18" charset="0"/>
                <a:hlinkClick r:id="rId4"/>
              </a:rPr>
              <a:t>CSD</a:t>
            </a:r>
            <a:r>
              <a:rPr lang="en-US" sz="1800" dirty="0">
                <a:latin typeface="Times New Roman" panose="02020603050405020304" pitchFamily="18" charset="0"/>
                <a:ea typeface="Times New Roman" panose="02020603050405020304" pitchFamily="18" charset="0"/>
              </a:rPr>
              <a:t>.</a:t>
            </a:r>
            <a:endParaRPr lang="en-US" sz="2800" dirty="0"/>
          </a:p>
        </p:txBody>
      </p:sp>
      <p:sp>
        <p:nvSpPr>
          <p:cNvPr id="3" name="Content Placeholder 2"/>
          <p:cNvSpPr>
            <a:spLocks noGrp="1"/>
          </p:cNvSpPr>
          <p:nvPr>
            <p:ph idx="1"/>
          </p:nvPr>
        </p:nvSpPr>
        <p:spPr/>
        <p:txBody>
          <a:bodyPr/>
          <a:lstStyle/>
          <a:p>
            <a:r>
              <a:rPr lang="en-US" dirty="0" smtClean="0"/>
              <a:t>5.3 – 802.16-2016 does not exist.  Is this trying to suggest a new revision project?</a:t>
            </a:r>
          </a:p>
          <a:p>
            <a:endParaRPr lang="en-US" dirty="0"/>
          </a:p>
          <a:p>
            <a:r>
              <a:rPr lang="en-US" dirty="0" smtClean="0"/>
              <a:t>CSD – No comment</a:t>
            </a:r>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981145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Responses From 802 WGs</a:t>
            </a:r>
            <a:endParaRPr lang="en-US" cap="none"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7" name="Slide Number Placeholder 6"/>
          <p:cNvSpPr>
            <a:spLocks noGrp="1"/>
          </p:cNvSpPr>
          <p:nvPr>
            <p:ph type="sldNum" idx="12"/>
          </p:nvPr>
        </p:nvSpPr>
        <p:spPr/>
        <p:txBody>
          <a:bodyPr/>
          <a:lstStyle/>
          <a:p>
            <a:r>
              <a:rPr lang="en-GB" smtClean="0"/>
              <a:t>Slide </a:t>
            </a:r>
            <a:fld id="{3ABCC52B-A3F7-440B-BBF2-55191E6E7773}" type="slidenum">
              <a:rPr lang="en-GB" smtClean="0"/>
              <a:pPr/>
              <a:t>36</a:t>
            </a:fld>
            <a:endParaRPr lang="en-GB"/>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198513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802.1 Email Response</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9" name="Rectangle 1"/>
          <p:cNvSpPr>
            <a:spLocks noGrp="1" noChangeArrowheads="1"/>
          </p:cNvSpPr>
          <p:nvPr>
            <p:ph idx="1"/>
          </p:nvPr>
        </p:nvSpPr>
        <p:spPr bwMode="auto">
          <a:xfrm>
            <a:off x="154400" y="1830388"/>
            <a:ext cx="890981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Thanks to all who reviewed the IEEE P802.1Qcr PAR and CSD.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updated 802.1Qcr PAR is as follows: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http://www.ieee802.org/1/files/public/docs2016/cr-draft-PAR-0216-v02.pdf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CSD has been updated as follows: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a:rPr>
              <a:t>http://www.ieee802.org/1/files/public/docs2016/cr-draft-CSD-0216-v02.pdf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consolidated comments received from 802.3, 802.11 and James </a:t>
            </a:r>
            <a:r>
              <a:rPr kumimoji="0" lang="en-US" altLang="en-US" sz="1800" b="0" i="0" u="none" strike="noStrike" cap="none" normalizeH="0" baseline="0" dirty="0" err="1" smtClean="0">
                <a:ln>
                  <a:noFill/>
                </a:ln>
                <a:solidFill>
                  <a:schemeClr val="tx1"/>
                </a:solidFill>
                <a:effectLst/>
                <a:latin typeface="Arial" panose="020B0604020202020204" pitchFamily="34" charset="0"/>
              </a:rPr>
              <a:t>Gilb</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along with resolutions are 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5"/>
              </a:rPr>
              <a:t>http://</a:t>
            </a:r>
            <a:r>
              <a:rPr kumimoji="0" lang="en-US" altLang="en-US" sz="1600" b="0" i="0" u="none" strike="noStrike" cap="none" normalizeH="0" baseline="0" dirty="0" smtClean="0">
                <a:ln>
                  <a:noFill/>
                </a:ln>
                <a:solidFill>
                  <a:schemeClr val="tx1"/>
                </a:solidFill>
                <a:effectLst/>
                <a:latin typeface="Arial" panose="020B0604020202020204" pitchFamily="34" charset="0"/>
                <a:hlinkClick r:id="rId5"/>
              </a:rPr>
              <a:t>www.ieee802.org/1/files/public/docs2016/cr-PAR-comments-and-resolution-0316-v01.xlsx</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Cheers,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Glenn.</a:t>
            </a:r>
          </a:p>
        </p:txBody>
      </p:sp>
      <p:sp>
        <p:nvSpPr>
          <p:cNvPr id="10" name="Slide Number Placeholder 9"/>
          <p:cNvSpPr>
            <a:spLocks noGrp="1"/>
          </p:cNvSpPr>
          <p:nvPr>
            <p:ph type="sldNum" idx="12"/>
          </p:nvPr>
        </p:nvSpPr>
        <p:spPr/>
        <p:txBody>
          <a:bodyPr/>
          <a:lstStyle/>
          <a:p>
            <a:r>
              <a:rPr lang="en-GB" smtClean="0"/>
              <a:t>Slide </a:t>
            </a:r>
            <a:fld id="{440F5867-744E-4AA6-B0ED-4C44D2DFBB7B}" type="slidenum">
              <a:rPr lang="en-GB" smtClean="0"/>
              <a:pPr/>
              <a:t>37</a:t>
            </a:fld>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305372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82960"/>
          </a:xfrm>
        </p:spPr>
        <p:txBody>
          <a:bodyPr/>
          <a:lstStyle/>
          <a:p>
            <a:r>
              <a:rPr lang="en-US" dirty="0" smtClean="0"/>
              <a:t>802.1Qcr response text</a:t>
            </a:r>
            <a:endParaRPr lang="en-US" dirty="0"/>
          </a:p>
        </p:txBody>
      </p:sp>
      <p:sp>
        <p:nvSpPr>
          <p:cNvPr id="3" name="Content Placeholder 2"/>
          <p:cNvSpPr>
            <a:spLocks noGrp="1"/>
          </p:cNvSpPr>
          <p:nvPr>
            <p:ph idx="1"/>
          </p:nvPr>
        </p:nvSpPr>
        <p:spPr>
          <a:xfrm>
            <a:off x="685800" y="1348137"/>
            <a:ext cx="7856538" cy="5127276"/>
          </a:xfrm>
        </p:spPr>
        <p:txBody>
          <a:bodyPr/>
          <a:lstStyle/>
          <a:p>
            <a:r>
              <a:rPr lang="en-US" b="0" dirty="0" smtClean="0">
                <a:solidFill>
                  <a:schemeClr val="accent2"/>
                </a:solidFill>
              </a:rPr>
              <a:t>802.11 requested TSN be expanded:</a:t>
            </a:r>
          </a:p>
          <a:p>
            <a:r>
              <a:rPr lang="en-US" b="0" dirty="0" smtClean="0"/>
              <a:t>Response Replaced:</a:t>
            </a:r>
            <a:r>
              <a:rPr lang="en-US" b="0" dirty="0"/>
              <a:t/>
            </a:r>
            <a:br>
              <a:rPr lang="en-US" b="0" dirty="0"/>
            </a:br>
            <a:r>
              <a:rPr lang="en-US" b="0" dirty="0"/>
              <a:t>"TSN"</a:t>
            </a:r>
            <a:br>
              <a:rPr lang="en-US" b="0" dirty="0"/>
            </a:br>
            <a:r>
              <a:rPr lang="en-US" b="0" dirty="0"/>
              <a:t>with</a:t>
            </a:r>
            <a:br>
              <a:rPr lang="en-US" b="0" dirty="0"/>
            </a:br>
            <a:r>
              <a:rPr lang="en-US" b="0" dirty="0"/>
              <a:t>"</a:t>
            </a:r>
            <a:r>
              <a:rPr lang="en-US" b="0" dirty="0" smtClean="0"/>
              <a:t>Time-Sensitive </a:t>
            </a:r>
            <a:r>
              <a:rPr lang="en-US" b="0" dirty="0"/>
              <a:t>Networking (TSN)…" at first use</a:t>
            </a:r>
            <a:r>
              <a:rPr lang="en-US" dirty="0"/>
              <a:t> </a:t>
            </a:r>
            <a:endParaRPr lang="en-US" dirty="0" smtClean="0"/>
          </a:p>
          <a:p>
            <a:r>
              <a:rPr lang="en-US" dirty="0" smtClean="0">
                <a:solidFill>
                  <a:schemeClr val="accent2"/>
                </a:solidFill>
              </a:rPr>
              <a:t>802.11 requested Title corrections:</a:t>
            </a:r>
          </a:p>
          <a:p>
            <a:r>
              <a:rPr lang="en-US" dirty="0" smtClean="0"/>
              <a:t>Response: </a:t>
            </a:r>
          </a:p>
          <a:p>
            <a:r>
              <a:rPr lang="en-US" b="0" dirty="0"/>
              <a:t>This is a bug in </a:t>
            </a:r>
            <a:r>
              <a:rPr lang="en-US" b="0" dirty="0" err="1"/>
              <a:t>myProject</a:t>
            </a:r>
            <a:r>
              <a:rPr lang="en-US" b="0" dirty="0"/>
              <a:t>, we cannot fix it. (The box is labelled "Amendment title" in the PAR edit page.)</a:t>
            </a:r>
            <a:r>
              <a:rPr lang="en-US" dirty="0"/>
              <a:t> </a:t>
            </a:r>
            <a:endParaRPr lang="en-US" dirty="0" smtClean="0"/>
          </a:p>
          <a:p>
            <a:endParaRPr lang="en-US" dirty="0" smtClean="0"/>
          </a:p>
          <a:p>
            <a:r>
              <a:rPr lang="en-US" dirty="0" smtClean="0">
                <a:solidFill>
                  <a:schemeClr val="accent2"/>
                </a:solidFill>
              </a:rPr>
              <a:t>802.11 Comment: 6 of the 8 PARS were able to get the correct title.</a:t>
            </a: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38</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038780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802.1Qcr </a:t>
            </a:r>
            <a:r>
              <a:rPr lang="en-US" dirty="0"/>
              <a:t>r</a:t>
            </a:r>
            <a:r>
              <a:rPr lang="en-US" dirty="0" smtClean="0"/>
              <a:t>esponse text</a:t>
            </a:r>
            <a:endParaRPr lang="en-US" dirty="0"/>
          </a:p>
        </p:txBody>
      </p:sp>
      <p:sp>
        <p:nvSpPr>
          <p:cNvPr id="3" name="Content Placeholder 2"/>
          <p:cNvSpPr>
            <a:spLocks noGrp="1"/>
          </p:cNvSpPr>
          <p:nvPr>
            <p:ph idx="1"/>
          </p:nvPr>
        </p:nvSpPr>
        <p:spPr>
          <a:xfrm>
            <a:off x="685800" y="1628800"/>
            <a:ext cx="7770813" cy="4465613"/>
          </a:xfrm>
        </p:spPr>
        <p:txBody>
          <a:bodyPr/>
          <a:lstStyle/>
          <a:p>
            <a:pPr lvl="0"/>
            <a:r>
              <a:rPr lang="en-US" b="0" dirty="0" smtClean="0">
                <a:solidFill>
                  <a:schemeClr val="accent2"/>
                </a:solidFill>
              </a:rPr>
              <a:t>802.11 requested 8.1 to be updated to include item#: </a:t>
            </a:r>
          </a:p>
          <a:p>
            <a:pPr lvl="0"/>
            <a:r>
              <a:rPr lang="en-US" b="0" dirty="0" smtClean="0"/>
              <a:t>Response: Item # added.</a:t>
            </a:r>
            <a:r>
              <a:rPr lang="en-US" dirty="0" smtClean="0"/>
              <a:t> </a:t>
            </a:r>
          </a:p>
          <a:p>
            <a:pPr lvl="1"/>
            <a:r>
              <a:rPr lang="en-US" b="0" dirty="0" smtClean="0"/>
              <a:t>Replaced</a:t>
            </a:r>
            <a:br>
              <a:rPr lang="en-US" b="0" dirty="0" smtClean="0"/>
            </a:br>
            <a:r>
              <a:rPr lang="en-US" b="0" dirty="0" smtClean="0"/>
              <a:t>"The core operation of the intended mechanism on the data plane is described in http://www.ieee802.org/1/files/public/docs2015/new-tsn-specht-ubs-queues-0521-v0.pdf."</a:t>
            </a:r>
            <a:br>
              <a:rPr lang="en-US" b="0" dirty="0" smtClean="0"/>
            </a:br>
            <a:r>
              <a:rPr lang="en-US" b="0" dirty="0" smtClean="0"/>
              <a:t>with</a:t>
            </a:r>
            <a:br>
              <a:rPr lang="en-US" b="0" dirty="0" smtClean="0"/>
            </a:br>
            <a:r>
              <a:rPr lang="en-US" b="0" dirty="0" smtClean="0"/>
              <a:t>"5.2b: The core operation of the intended mechanism on the data plane is described in http://www.ieee802.org/1/files/public/docs2015/new-tsn-specht-ubs-queues-0521-v0.pdf."</a:t>
            </a:r>
            <a:r>
              <a:rPr lang="en-US" dirty="0" smtClean="0"/>
              <a:t> </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782783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2276475" y="671688"/>
            <a:ext cx="6261036" cy="5652911"/>
          </a:xfrm>
          <a:prstGeom prst="rect">
            <a:avLst/>
          </a:prstGeom>
        </p:spPr>
      </p:pic>
    </p:spTree>
    <p:extLst>
      <p:ext uri="{BB962C8B-B14F-4D97-AF65-F5344CB8AC3E}">
        <p14:creationId xmlns:p14="http://schemas.microsoft.com/office/powerpoint/2010/main" val="1658745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802.3bt Email Response</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Rectangle 1"/>
          <p:cNvSpPr>
            <a:spLocks noGrp="1" noChangeArrowheads="1"/>
          </p:cNvSpPr>
          <p:nvPr>
            <p:ph idx="1"/>
          </p:nvPr>
        </p:nvSpPr>
        <p:spPr bwMode="auto">
          <a:xfrm>
            <a:off x="685800" y="2468147"/>
            <a:ext cx="685315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Dear EC members,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Please see below the comments and responses in respect to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IEEE P802.3bt draft PAR modification request.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Thanks to James and IEEE 802.11 for these comments.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updated PAR can be accessed as follows.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PAR: &lt;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http://www.ieee802.org/3/bt/P802_3bt_PAR_160316.pdf</a:t>
            </a:r>
            <a:r>
              <a:rPr kumimoji="0" lang="en-US" altLang="en-US" sz="1800" b="0" i="0" u="none" strike="noStrike" cap="none" normalizeH="0" baseline="0" dirty="0" smtClean="0">
                <a:ln>
                  <a:noFill/>
                </a:ln>
                <a:solidFill>
                  <a:schemeClr val="tx1"/>
                </a:solidFill>
                <a:effectLst/>
                <a:latin typeface="Arial" panose="020B0604020202020204" pitchFamily="34" charset="0"/>
              </a:rPr>
              <a:t>&gt;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Best regards,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David </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40</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21/38 of 11-16-247 by Jon Rosdahl (Qualcomm)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6448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802.3bt response text</a:t>
            </a:r>
            <a:endParaRPr lang="en-US" dirty="0"/>
          </a:p>
        </p:txBody>
      </p:sp>
      <p:sp>
        <p:nvSpPr>
          <p:cNvPr id="3" name="Content Placeholder 2"/>
          <p:cNvSpPr>
            <a:spLocks noGrp="1"/>
          </p:cNvSpPr>
          <p:nvPr>
            <p:ph idx="1"/>
          </p:nvPr>
        </p:nvSpPr>
        <p:spPr/>
        <p:txBody>
          <a:bodyPr/>
          <a:lstStyle/>
          <a:p>
            <a:r>
              <a:rPr lang="en-US" dirty="0">
                <a:solidFill>
                  <a:schemeClr val="accent2"/>
                </a:solidFill>
              </a:rPr>
              <a:t>[IEEE 802.11 comment 1] CSD Technical Feasibility:</a:t>
            </a:r>
            <a:r>
              <a:rPr lang="en-US" dirty="0"/>
              <a:t/>
            </a:r>
            <a:br>
              <a:rPr lang="en-US" dirty="0"/>
            </a:br>
            <a:r>
              <a:rPr lang="en-US" dirty="0" smtClean="0">
                <a:solidFill>
                  <a:schemeClr val="accent2"/>
                </a:solidFill>
              </a:rPr>
              <a:t>CSD </a:t>
            </a:r>
            <a:r>
              <a:rPr lang="en-US" dirty="0">
                <a:solidFill>
                  <a:schemeClr val="accent2"/>
                </a:solidFill>
              </a:rPr>
              <a:t>- New CSD Format approved by 802, would prefer update to this nominal slide deck to readily validate the correct set of CSD criteria. Note that the order of the CSD does not match this format.</a:t>
            </a:r>
            <a:r>
              <a:rPr lang="en-US" dirty="0"/>
              <a:t/>
            </a:r>
            <a:br>
              <a:rPr lang="en-US" dirty="0"/>
            </a:br>
            <a:r>
              <a:rPr lang="en-US" dirty="0"/>
              <a:t/>
            </a:r>
            <a:br>
              <a:rPr lang="en-US" dirty="0"/>
            </a:br>
            <a:r>
              <a:rPr lang="en-US" dirty="0"/>
              <a:t>Response:</a:t>
            </a:r>
            <a:br>
              <a:rPr lang="en-US" dirty="0"/>
            </a:br>
            <a:r>
              <a:rPr lang="en-US" dirty="0" smtClean="0"/>
              <a:t>REJECT</a:t>
            </a:r>
            <a:r>
              <a:rPr lang="en-US" dirty="0"/>
              <a:t>. This is a PAR modification request. Updating of 5C to new CSD format is not required</a:t>
            </a:r>
            <a:r>
              <a:rPr lang="en-US" dirty="0" smtClean="0"/>
              <a:t>.</a:t>
            </a:r>
          </a:p>
          <a:p>
            <a:r>
              <a:rPr lang="en-US" dirty="0"/>
              <a:t>	</a:t>
            </a: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692987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802.3cc Email response</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Rectangle 1"/>
          <p:cNvSpPr>
            <a:spLocks noGrp="1" noChangeArrowheads="1"/>
          </p:cNvSpPr>
          <p:nvPr>
            <p:ph idx="1"/>
          </p:nvPr>
        </p:nvSpPr>
        <p:spPr bwMode="auto">
          <a:xfrm>
            <a:off x="685801" y="2228493"/>
            <a:ext cx="755860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Dear EC members,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Please see below the comments and responses in respect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IEEE P802.3cc draft PAR. Thanks to James and IEEE 802.11 for these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comments. The updated PAR and CSD can be accessed as follows.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PAR: &lt;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http://ieee802.org/3/25GSMF/P802_3cc_PAR_160316.pdf</a:t>
            </a:r>
            <a:r>
              <a:rPr kumimoji="0" lang="en-US" altLang="en-US" sz="1800" b="0" i="0" u="none" strike="noStrike" cap="none" normalizeH="0" baseline="0" dirty="0" smtClean="0">
                <a:ln>
                  <a:noFill/>
                </a:ln>
                <a:solidFill>
                  <a:schemeClr val="tx1"/>
                </a:solidFill>
                <a:effectLst/>
                <a:latin typeface="Arial" panose="020B0604020202020204" pitchFamily="34" charset="0"/>
              </a:rPr>
              <a:t>&gt;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CSD: &lt;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a:rPr>
              <a:t>http://ieee802.org/3/25GSMF/P802_3cc_CSD_160316.pdf</a:t>
            </a:r>
            <a:r>
              <a:rPr kumimoji="0" lang="en-US" altLang="en-US" sz="1800" b="0" i="0" u="none" strike="noStrike" cap="none" normalizeH="0" baseline="0" dirty="0" smtClean="0">
                <a:ln>
                  <a:noFill/>
                </a:ln>
                <a:solidFill>
                  <a:schemeClr val="tx1"/>
                </a:solidFill>
                <a:effectLst/>
                <a:latin typeface="Arial" panose="020B0604020202020204" pitchFamily="34" charset="0"/>
              </a:rPr>
              <a:t>&gt;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Best regards,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David </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42</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23/38 of 11-16-247 by Jon Rosdahl (Qualcomm)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581538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10952"/>
          </a:xfrm>
        </p:spPr>
        <p:txBody>
          <a:bodyPr/>
          <a:lstStyle/>
          <a:p>
            <a:r>
              <a:rPr lang="en-US" dirty="0" smtClean="0"/>
              <a:t>802.3cc response text</a:t>
            </a:r>
            <a:endParaRPr lang="en-US" dirty="0"/>
          </a:p>
        </p:txBody>
      </p:sp>
      <p:sp>
        <p:nvSpPr>
          <p:cNvPr id="3" name="Content Placeholder 2"/>
          <p:cNvSpPr>
            <a:spLocks noGrp="1"/>
          </p:cNvSpPr>
          <p:nvPr>
            <p:ph idx="1"/>
          </p:nvPr>
        </p:nvSpPr>
        <p:spPr>
          <a:xfrm>
            <a:off x="685800" y="1276130"/>
            <a:ext cx="7770813" cy="5033190"/>
          </a:xfrm>
        </p:spPr>
        <p:txBody>
          <a:bodyPr/>
          <a:lstStyle/>
          <a:p>
            <a:r>
              <a:rPr lang="en-US" dirty="0">
                <a:solidFill>
                  <a:schemeClr val="accent2"/>
                </a:solidFill>
              </a:rPr>
              <a:t>[IEEE P802.11 comment 1] section 8.1:</a:t>
            </a:r>
            <a:r>
              <a:rPr lang="en-US" dirty="0"/>
              <a:t/>
            </a:r>
            <a:br>
              <a:rPr lang="en-US" dirty="0"/>
            </a:br>
            <a:r>
              <a:rPr lang="en-US" dirty="0" smtClean="0">
                <a:solidFill>
                  <a:schemeClr val="accent2"/>
                </a:solidFill>
              </a:rPr>
              <a:t>Section </a:t>
            </a:r>
            <a:r>
              <a:rPr lang="en-US" dirty="0">
                <a:solidFill>
                  <a:schemeClr val="accent2"/>
                </a:solidFill>
              </a:rPr>
              <a:t>8.1, it is missing the standards cited in 5.2. Note From </a:t>
            </a:r>
            <a:r>
              <a:rPr lang="en-US" dirty="0" err="1">
                <a:solidFill>
                  <a:schemeClr val="accent2"/>
                </a:solidFill>
              </a:rPr>
              <a:t>NesCom</a:t>
            </a:r>
            <a:r>
              <a:rPr lang="en-US" dirty="0">
                <a:solidFill>
                  <a:schemeClr val="accent2"/>
                </a:solidFill>
              </a:rPr>
              <a:t> Conventions #5. "... For references to other standards within the Scope and Purpose fields, the number, title, date (if appropriate), and source of the referenced standards shall be listed in the Additional Explanatory Notes field. " Add full titles for "IEEE </a:t>
            </a:r>
            <a:r>
              <a:rPr lang="en-US" dirty="0" err="1">
                <a:solidFill>
                  <a:schemeClr val="accent2"/>
                </a:solidFill>
              </a:rPr>
              <a:t>Std</a:t>
            </a:r>
            <a:r>
              <a:rPr lang="en-US" dirty="0">
                <a:solidFill>
                  <a:schemeClr val="accent2"/>
                </a:solidFill>
              </a:rPr>
              <a:t> 802.3-2015 as amended by the IEEE P802.3by".</a:t>
            </a:r>
            <a:r>
              <a:rPr lang="en-US" dirty="0"/>
              <a:t/>
            </a:r>
            <a:br>
              <a:rPr lang="en-US" dirty="0"/>
            </a:br>
            <a:r>
              <a:rPr lang="en-US" dirty="0"/>
              <a:t/>
            </a:r>
            <a:br>
              <a:rPr lang="en-US" dirty="0"/>
            </a:br>
            <a:r>
              <a:rPr lang="en-US" dirty="0"/>
              <a:t>ACCEPTED. The full titles for the standards cited in 5.2 and 5.3 are now included in 8.1.</a:t>
            </a:r>
            <a:br>
              <a:rPr lang="en-US" dirty="0"/>
            </a:b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46767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802.3cd	</a:t>
            </a:r>
            <a:endParaRPr lang="en-US" dirty="0"/>
          </a:p>
        </p:txBody>
      </p:sp>
      <p:sp>
        <p:nvSpPr>
          <p:cNvPr id="3" name="Content Placeholder 2"/>
          <p:cNvSpPr>
            <a:spLocks noGrp="1"/>
          </p:cNvSpPr>
          <p:nvPr>
            <p:ph idx="1"/>
          </p:nvPr>
        </p:nvSpPr>
        <p:spPr/>
        <p:txBody>
          <a:bodyPr/>
          <a:lstStyle/>
          <a:p>
            <a:r>
              <a:rPr lang="en-US" dirty="0" smtClean="0"/>
              <a:t>No response required.</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44</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640586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761207"/>
            <a:ext cx="7770813" cy="579561"/>
          </a:xfrm>
        </p:spPr>
        <p:txBody>
          <a:bodyPr/>
          <a:lstStyle/>
          <a:p>
            <a:r>
              <a:rPr lang="en-US" dirty="0" smtClean="0"/>
              <a:t>802.15 Email Response</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Rectangle 1"/>
          <p:cNvSpPr>
            <a:spLocks noGrp="1" noChangeArrowheads="1"/>
          </p:cNvSpPr>
          <p:nvPr>
            <p:ph idx="1"/>
          </p:nvPr>
        </p:nvSpPr>
        <p:spPr bwMode="auto">
          <a:xfrm>
            <a:off x="341265" y="1495550"/>
            <a:ext cx="8551215" cy="497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40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0" b="0" i="0" u="none" strike="noStrike" cap="none" normalizeH="0" baseline="0" dirty="0" smtClean="0">
                <a:ln>
                  <a:noFill/>
                </a:ln>
                <a:solidFill>
                  <a:schemeClr val="tx1"/>
                </a:solidFill>
                <a:effectLst/>
                <a:latin typeface="Arial" panose="020B0604020202020204" pitchFamily="34" charset="0"/>
              </a:rPr>
              <a:t>Hi all-</a:t>
            </a:r>
            <a:br>
              <a:rPr kumimoji="0" lang="en-US" altLang="en-US" sz="5000" b="0" i="0" u="none" strike="noStrike" cap="none" normalizeH="0" baseline="0" dirty="0" smtClean="0">
                <a:ln>
                  <a:noFill/>
                </a:ln>
                <a:solidFill>
                  <a:schemeClr val="tx1"/>
                </a:solidFill>
                <a:effectLst/>
                <a:latin typeface="Arial" panose="020B0604020202020204" pitchFamily="34" charset="0"/>
              </a:rPr>
            </a:br>
            <a:r>
              <a:rPr kumimoji="0" lang="en-US" altLang="en-US" sz="5000" b="0" i="0" u="none" strike="noStrike" cap="none" normalizeH="0" baseline="0" dirty="0" smtClean="0">
                <a:ln>
                  <a:noFill/>
                </a:ln>
                <a:solidFill>
                  <a:schemeClr val="tx1"/>
                </a:solidFill>
                <a:effectLst/>
                <a:latin typeface="Arial" panose="020B0604020202020204" pitchFamily="34" charset="0"/>
              </a:rPr>
              <a:t/>
            </a:r>
            <a:br>
              <a:rPr kumimoji="0" lang="en-US" altLang="en-US" sz="5000" b="0" i="0" u="none" strike="noStrike" cap="none" normalizeH="0" baseline="0" dirty="0" smtClean="0">
                <a:ln>
                  <a:noFill/>
                </a:ln>
                <a:solidFill>
                  <a:schemeClr val="tx1"/>
                </a:solidFill>
                <a:effectLst/>
                <a:latin typeface="Arial" panose="020B0604020202020204" pitchFamily="34" charset="0"/>
              </a:rPr>
            </a:br>
            <a:r>
              <a:rPr kumimoji="0" lang="en-US" altLang="en-US" sz="5000" b="0" i="0" u="none" strike="noStrike" cap="none" normalizeH="0" baseline="0" dirty="0" smtClean="0">
                <a:ln>
                  <a:noFill/>
                </a:ln>
                <a:solidFill>
                  <a:schemeClr val="tx1"/>
                </a:solidFill>
                <a:effectLst/>
                <a:latin typeface="Arial" panose="020B0604020202020204" pitchFamily="34" charset="0"/>
              </a:rPr>
              <a:t>Attached are two </a:t>
            </a:r>
            <a:r>
              <a:rPr kumimoji="0" lang="en-US" altLang="en-US" sz="5000" b="0" i="0" u="none" strike="noStrike" cap="none" normalizeH="0" baseline="0" dirty="0" err="1" smtClean="0">
                <a:ln>
                  <a:noFill/>
                </a:ln>
                <a:solidFill>
                  <a:schemeClr val="tx1"/>
                </a:solidFill>
                <a:effectLst/>
                <a:latin typeface="Arial" panose="020B0604020202020204" pitchFamily="34" charset="0"/>
              </a:rPr>
              <a:t>ppt</a:t>
            </a:r>
            <a:r>
              <a:rPr kumimoji="0" lang="en-US" altLang="en-US" sz="5000" b="0" i="0" u="none" strike="noStrike" cap="none" normalizeH="0" baseline="0" dirty="0" smtClean="0">
                <a:ln>
                  <a:noFill/>
                </a:ln>
                <a:solidFill>
                  <a:schemeClr val="tx1"/>
                </a:solidFill>
                <a:effectLst/>
                <a:latin typeface="Arial" panose="020B0604020202020204" pitchFamily="34" charset="0"/>
              </a:rPr>
              <a:t> presentations detailing the responses to the comments received.  For the most part we were able to accept everything. In a couple of cases we needed to balance comments received from two different sources and in one case </a:t>
            </a:r>
            <a:r>
              <a:rPr kumimoji="0" lang="en-US" altLang="en-US" sz="5000" b="0" i="0" u="none" strike="noStrike" cap="none" normalizeH="0" baseline="0" dirty="0" err="1" smtClean="0">
                <a:ln>
                  <a:noFill/>
                </a:ln>
                <a:solidFill>
                  <a:schemeClr val="tx1"/>
                </a:solidFill>
                <a:effectLst/>
                <a:latin typeface="Arial" panose="020B0604020202020204" pitchFamily="34" charset="0"/>
              </a:rPr>
              <a:t>MyProject</a:t>
            </a:r>
            <a:r>
              <a:rPr kumimoji="0" lang="en-US" altLang="en-US" sz="5000" b="0" i="0" u="none" strike="noStrike" cap="none" normalizeH="0" baseline="0" dirty="0" smtClean="0">
                <a:ln>
                  <a:noFill/>
                </a:ln>
                <a:solidFill>
                  <a:schemeClr val="tx1"/>
                </a:solidFill>
                <a:effectLst/>
                <a:latin typeface="Arial" panose="020B0604020202020204" pitchFamily="34" charset="0"/>
              </a:rPr>
              <a:t> does not give us access to do what was requested.  We appreciate your comments and feel they have helped us improve these documents. Please let me know if you have any questions or further comments.</a:t>
            </a:r>
            <a:r>
              <a:rPr kumimoji="0" lang="en-US" altLang="en-US" sz="3800" b="0" i="0" u="none" strike="noStrike" cap="none" normalizeH="0" baseline="0" dirty="0" smtClean="0">
                <a:ln>
                  <a:noFill/>
                </a:ln>
                <a:solidFill>
                  <a:schemeClr val="tx1"/>
                </a:solidFill>
                <a:effectLst/>
                <a:latin typeface="Arial" panose="020B0604020202020204" pitchFamily="34" charset="0"/>
              </a:rPr>
              <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Updated PARs and CSDs below</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15.4v pending projects</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400" b="0" i="0" u="none" strike="noStrike" cap="none" normalizeH="0" baseline="0" dirty="0" smtClean="0">
                <a:ln>
                  <a:noFill/>
                </a:ln>
                <a:solidFill>
                  <a:schemeClr val="tx1"/>
                </a:solidFill>
                <a:effectLst/>
                <a:latin typeface="Arial" panose="020B0604020202020204" pitchFamily="34" charset="0"/>
                <a:hlinkClick r:id="rId3"/>
              </a:rPr>
              <a:t>https://mentor.ieee.org/802.15/dcn/16/15-16-0130-02-0000-p802-15-4v-par-regional-sub-ghz-draft.pdf</a:t>
            </a:r>
            <a:r>
              <a:rPr kumimoji="0" lang="en-US" altLang="en-US" sz="3400" b="0" i="0" u="none" strike="noStrike" cap="none" normalizeH="0" baseline="0" dirty="0" smtClean="0">
                <a:ln>
                  <a:noFill/>
                </a:ln>
                <a:solidFill>
                  <a:schemeClr val="tx1"/>
                </a:solidFill>
                <a:effectLst/>
                <a:latin typeface="Arial" panose="020B0604020202020204" pitchFamily="34" charset="0"/>
              </a:rPr>
              <a:t/>
            </a:r>
            <a:br>
              <a:rPr kumimoji="0" lang="en-US" altLang="en-US" sz="3400" b="0" i="0" u="none" strike="noStrike" cap="none" normalizeH="0" baseline="0" dirty="0" smtClean="0">
                <a:ln>
                  <a:noFill/>
                </a:ln>
                <a:solidFill>
                  <a:schemeClr val="tx1"/>
                </a:solidFill>
                <a:effectLst/>
                <a:latin typeface="Arial" panose="020B0604020202020204" pitchFamily="34" charset="0"/>
              </a:rPr>
            </a:br>
            <a:r>
              <a:rPr kumimoji="0" lang="en-US" altLang="en-US" sz="3400" b="0" i="0" u="none" strike="noStrike" cap="none" normalizeH="0" baseline="0" dirty="0" smtClean="0">
                <a:ln>
                  <a:noFill/>
                </a:ln>
                <a:solidFill>
                  <a:schemeClr val="tx1"/>
                </a:solidFill>
                <a:effectLst/>
                <a:latin typeface="Arial" panose="020B0604020202020204" pitchFamily="34" charset="0"/>
                <a:hlinkClick r:id="rId4"/>
              </a:rPr>
              <a:t>https://mentor.ieee.org/802.15/dcn/16/15-16-0131-01-0000-15-4v-regional-sub-ghz-csd-draft.docx</a:t>
            </a:r>
            <a:r>
              <a:rPr kumimoji="0" lang="en-US" altLang="en-US" sz="3800" b="0" i="0" u="none" strike="noStrike" cap="none" normalizeH="0" baseline="0" dirty="0" smtClean="0">
                <a:ln>
                  <a:noFill/>
                </a:ln>
                <a:solidFill>
                  <a:schemeClr val="tx1"/>
                </a:solidFill>
                <a:effectLst/>
                <a:latin typeface="Arial" panose="020B0604020202020204" pitchFamily="34" charset="0"/>
              </a:rPr>
              <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15.12 pending projects</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400" b="0" i="0" u="none" strike="noStrike" cap="none" normalizeH="0" baseline="0" dirty="0" smtClean="0">
                <a:ln>
                  <a:noFill/>
                </a:ln>
                <a:solidFill>
                  <a:schemeClr val="tx1"/>
                </a:solidFill>
                <a:effectLst/>
                <a:latin typeface="Arial" panose="020B0604020202020204" pitchFamily="34" charset="0"/>
                <a:hlinkClick r:id="rId5"/>
              </a:rPr>
              <a:t>https://mentor.ieee.org/802.15/dcn/15/15-15-0768-07-0llc-802-15-12-draft-csd.docx</a:t>
            </a:r>
            <a:r>
              <a:rPr kumimoji="0" lang="en-US" altLang="en-US" sz="3400" b="0" i="0" u="none" strike="noStrike" cap="none" normalizeH="0" baseline="0" dirty="0" smtClean="0">
                <a:ln>
                  <a:noFill/>
                </a:ln>
                <a:solidFill>
                  <a:schemeClr val="tx1"/>
                </a:solidFill>
                <a:effectLst/>
                <a:latin typeface="Arial" panose="020B0604020202020204" pitchFamily="34" charset="0"/>
              </a:rPr>
              <a:t/>
            </a:r>
            <a:br>
              <a:rPr kumimoji="0" lang="en-US" altLang="en-US" sz="3400" b="0" i="0" u="none" strike="noStrike" cap="none" normalizeH="0" baseline="0" dirty="0" smtClean="0">
                <a:ln>
                  <a:noFill/>
                </a:ln>
                <a:solidFill>
                  <a:schemeClr val="tx1"/>
                </a:solidFill>
                <a:effectLst/>
                <a:latin typeface="Arial" panose="020B0604020202020204" pitchFamily="34" charset="0"/>
              </a:rPr>
            </a:br>
            <a:r>
              <a:rPr kumimoji="0" lang="en-US" altLang="en-US" sz="3400" b="0" i="0" u="none" strike="noStrike" cap="none" normalizeH="0" baseline="0" dirty="0" smtClean="0">
                <a:ln>
                  <a:noFill/>
                </a:ln>
                <a:solidFill>
                  <a:schemeClr val="tx1"/>
                </a:solidFill>
                <a:effectLst/>
                <a:latin typeface="Arial" panose="020B0604020202020204" pitchFamily="34" charset="0"/>
                <a:hlinkClick r:id="rId6"/>
              </a:rPr>
              <a:t>https://mentor.ieee.org/802.15/dcn/15/15-15-0760-08-0llc-802-15-12-par-draft.docx</a:t>
            </a:r>
            <a:r>
              <a:rPr kumimoji="0" lang="en-US" altLang="en-US" sz="3400" b="0" i="0" u="none" strike="noStrike" cap="none" normalizeH="0" baseline="0" dirty="0" smtClean="0">
                <a:ln>
                  <a:noFill/>
                </a:ln>
                <a:solidFill>
                  <a:schemeClr val="tx1"/>
                </a:solidFill>
                <a:effectLst/>
                <a:latin typeface="Arial" panose="020B0604020202020204" pitchFamily="34" charset="0"/>
              </a:rPr>
              <a:t/>
            </a:r>
            <a:br>
              <a:rPr kumimoji="0" lang="en-US" altLang="en-US" sz="34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Regards</a:t>
            </a:r>
            <a:br>
              <a:rPr kumimoji="0" lang="en-US" altLang="en-US" sz="3800" b="0" i="0" u="none" strike="noStrike" cap="none" normalizeH="0" baseline="0" dirty="0" smtClean="0">
                <a:ln>
                  <a:noFill/>
                </a:ln>
                <a:solidFill>
                  <a:schemeClr val="tx1"/>
                </a:solidFill>
                <a:effectLst/>
                <a:latin typeface="Arial" panose="020B0604020202020204" pitchFamily="34" charset="0"/>
              </a:rPr>
            </a:br>
            <a:r>
              <a:rPr kumimoji="0" lang="en-US" altLang="en-US" sz="3800" b="0" i="0" u="none" strike="noStrike" cap="none" normalizeH="0" baseline="0" dirty="0" smtClean="0">
                <a:ln>
                  <a:noFill/>
                </a:ln>
                <a:solidFill>
                  <a:schemeClr val="tx1"/>
                </a:solidFill>
                <a:effectLst/>
                <a:latin typeface="Arial" panose="020B0604020202020204" pitchFamily="34" charset="0"/>
              </a:rPr>
              <a:t>Bob</a:t>
            </a:r>
            <a:r>
              <a:rPr kumimoji="0" lang="en-US" altLang="en-US" sz="1700" b="0" i="0" u="none" strike="noStrike" cap="none" normalizeH="0" baseline="0" dirty="0" smtClean="0">
                <a:ln>
                  <a:noFill/>
                </a:ln>
                <a:solidFill>
                  <a:schemeClr val="tx1"/>
                </a:solidFill>
                <a:effectLst/>
                <a:latin typeface="Arial" panose="020B0604020202020204" pitchFamily="34" charset="0"/>
              </a:rPr>
              <a:t/>
            </a:r>
            <a:br>
              <a:rPr kumimoji="0" lang="en-US" altLang="en-US" sz="17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26/38 of 11-16-247 by Jon Rosdahl (Qualcomm)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605675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solidFill>
                  <a:srgbClr val="000000"/>
                </a:solidFill>
              </a:rPr>
              <a:t>Adrian Stephens, Intel Corporation</a:t>
            </a:r>
            <a:endParaRPr lang="en-US">
              <a:solidFill>
                <a:srgbClr val="000000"/>
              </a:solidFill>
            </a:endParaRPr>
          </a:p>
        </p:txBody>
      </p:sp>
      <p:sp>
        <p:nvSpPr>
          <p:cNvPr id="21509" name="Rectangle 2"/>
          <p:cNvSpPr>
            <a:spLocks noGrp="1" noChangeArrowheads="1"/>
          </p:cNvSpPr>
          <p:nvPr>
            <p:ph type="title" idx="4294967295"/>
          </p:nvPr>
        </p:nvSpPr>
        <p:spPr>
          <a:xfrm>
            <a:off x="533400" y="533400"/>
            <a:ext cx="8001000" cy="990600"/>
          </a:xfrm>
        </p:spPr>
        <p:txBody>
          <a:bodyPr/>
          <a:lstStyle/>
          <a:p>
            <a:r>
              <a:rPr lang="en-US" b="1" dirty="0" smtClean="0">
                <a:latin typeface="Times New Roman" charset="0"/>
                <a:ea typeface="ＭＳ Ｐゴシック" charset="0"/>
                <a:cs typeface="ＭＳ Ｐゴシック" charset="0"/>
              </a:rPr>
              <a:t>15.12 Comments from 802.11 (1)</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736600" y="1447800"/>
            <a:ext cx="7797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4400">
              <a:buClrTx/>
              <a:buSzTx/>
              <a:buFontTx/>
              <a:buNone/>
            </a:pPr>
            <a:r>
              <a:rPr lang="en-US" sz="2200" b="1" dirty="0">
                <a:solidFill>
                  <a:srgbClr val="000000"/>
                </a:solidFill>
                <a:latin typeface="Times New Roman" pitchFamily="18" charset="0"/>
                <a:ea typeface="+mn-ea"/>
              </a:rPr>
              <a:t>5.2 Scope</a:t>
            </a:r>
            <a:r>
              <a:rPr lang="en-US" sz="2200" dirty="0" smtClean="0">
                <a:solidFill>
                  <a:srgbClr val="000000"/>
                </a:solidFill>
                <a:latin typeface="Times New Roman" pitchFamily="18" charset="0"/>
                <a:ea typeface="+mn-ea"/>
              </a:rPr>
              <a:t>: </a:t>
            </a:r>
          </a:p>
          <a:p>
            <a:pPr marL="342900" indent="-342900" defTabSz="914400">
              <a:buClrTx/>
              <a:buSzTx/>
              <a:buFont typeface="Arial" pitchFamily="34" charset="0"/>
              <a:buChar char="•"/>
            </a:pPr>
            <a:r>
              <a:rPr lang="en-US" sz="2200" dirty="0" smtClean="0">
                <a:solidFill>
                  <a:srgbClr val="000000"/>
                </a:solidFill>
                <a:latin typeface="Times New Roman" pitchFamily="18" charset="0"/>
                <a:ea typeface="+mn-ea"/>
              </a:rPr>
              <a:t>A </a:t>
            </a:r>
            <a:r>
              <a:rPr lang="en-US" sz="2200" dirty="0">
                <a:solidFill>
                  <a:srgbClr val="000000"/>
                </a:solidFill>
                <a:latin typeface="Times New Roman" pitchFamily="18" charset="0"/>
                <a:ea typeface="+mn-ea"/>
              </a:rPr>
              <a:t>consistent reference to “IEEE 802.15.4 MAC” should be made.  The third instance of IEEE 802.15.4 should be IEEE 802.15.4 MAC.  </a:t>
            </a:r>
          </a:p>
          <a:p>
            <a:pPr marL="347663" lvl="1" indent="-347663" defTabSz="914400">
              <a:buClrTx/>
              <a:buSzTx/>
              <a:buFont typeface="Arial" panose="020B0604020202020204" pitchFamily="34" charset="0"/>
              <a:buChar char="•"/>
            </a:pPr>
            <a:r>
              <a:rPr lang="en-US" sz="2200" dirty="0">
                <a:solidFill>
                  <a:srgbClr val="000000"/>
                </a:solidFill>
                <a:latin typeface="Times New Roman" pitchFamily="18" charset="0"/>
                <a:ea typeface="+mn-ea"/>
              </a:rPr>
              <a:t>Expand 6TiSCH in first use</a:t>
            </a:r>
            <a:r>
              <a:rPr lang="en-US" sz="2200" dirty="0" smtClean="0">
                <a:solidFill>
                  <a:srgbClr val="000000"/>
                </a:solidFill>
                <a:latin typeface="Times New Roman" pitchFamily="18" charset="0"/>
                <a:ea typeface="+mn-ea"/>
              </a:rPr>
              <a:t>.</a:t>
            </a:r>
          </a:p>
          <a:p>
            <a:pPr marL="4763" lvl="1" indent="-4763" defTabSz="914400">
              <a:buClrTx/>
              <a:buSzTx/>
              <a:buFontTx/>
              <a:buNone/>
            </a:pPr>
            <a:r>
              <a:rPr lang="en-US" sz="2200" dirty="0" smtClean="0">
                <a:solidFill>
                  <a:srgbClr val="FF0000"/>
                </a:solidFill>
                <a:latin typeface="Times New Roman" pitchFamily="18" charset="0"/>
                <a:ea typeface="+mn-ea"/>
              </a:rPr>
              <a:t>Accept</a:t>
            </a:r>
            <a:r>
              <a:rPr lang="en-US" sz="2200" dirty="0">
                <a:solidFill>
                  <a:srgbClr val="FF0000"/>
                </a:solidFill>
                <a:latin typeface="Times New Roman" pitchFamily="18" charset="0"/>
                <a:ea typeface="+mn-ea"/>
              </a:rPr>
              <a:t>:</a:t>
            </a:r>
            <a:r>
              <a:rPr lang="en-US" sz="2200" dirty="0" smtClean="0">
                <a:solidFill>
                  <a:srgbClr val="FF0000"/>
                </a:solidFill>
                <a:latin typeface="Times New Roman" pitchFamily="18" charset="0"/>
                <a:ea typeface="+mn-ea"/>
              </a:rPr>
              <a:t> 3</a:t>
            </a:r>
            <a:r>
              <a:rPr lang="en-US" sz="2200" baseline="30000" dirty="0" smtClean="0">
                <a:solidFill>
                  <a:srgbClr val="FF0000"/>
                </a:solidFill>
                <a:latin typeface="Times New Roman" pitchFamily="18" charset="0"/>
                <a:ea typeface="+mn-ea"/>
              </a:rPr>
              <a:t>rd</a:t>
            </a:r>
            <a:r>
              <a:rPr lang="en-US" sz="2200" dirty="0" smtClean="0">
                <a:solidFill>
                  <a:srgbClr val="FF0000"/>
                </a:solidFill>
                <a:latin typeface="Times New Roman" pitchFamily="18" charset="0"/>
                <a:ea typeface="+mn-ea"/>
              </a:rPr>
              <a:t> instance changed, 6TiSCH expression was expanded at first use to “IPv6 </a:t>
            </a:r>
            <a:r>
              <a:rPr lang="en-US" sz="2200" dirty="0">
                <a:solidFill>
                  <a:srgbClr val="FF0000"/>
                </a:solidFill>
                <a:latin typeface="Times New Roman" pitchFamily="18" charset="0"/>
                <a:ea typeface="+mn-ea"/>
              </a:rPr>
              <a:t>over the TSCH mode of IEEE </a:t>
            </a:r>
            <a:r>
              <a:rPr lang="en-US" sz="2200" dirty="0" err="1" smtClean="0">
                <a:solidFill>
                  <a:srgbClr val="FF0000"/>
                </a:solidFill>
                <a:latin typeface="Times New Roman" pitchFamily="18" charset="0"/>
                <a:ea typeface="+mn-ea"/>
              </a:rPr>
              <a:t>Std</a:t>
            </a:r>
            <a:r>
              <a:rPr lang="en-US" sz="2200" dirty="0" smtClean="0">
                <a:solidFill>
                  <a:srgbClr val="FF0000"/>
                </a:solidFill>
                <a:latin typeface="Times New Roman" pitchFamily="18" charset="0"/>
                <a:ea typeface="+mn-ea"/>
              </a:rPr>
              <a:t> 802.15.4”</a:t>
            </a:r>
          </a:p>
          <a:p>
            <a:pPr marL="4763" lvl="1" indent="-4763" defTabSz="914400">
              <a:buClrTx/>
              <a:buSzTx/>
              <a:buFontTx/>
              <a:buNone/>
            </a:pPr>
            <a:endParaRPr lang="en-US" sz="800" dirty="0">
              <a:solidFill>
                <a:srgbClr val="FF0000"/>
              </a:solidFill>
              <a:latin typeface="Times New Roman" pitchFamily="18" charset="0"/>
              <a:ea typeface="+mn-ea"/>
            </a:endParaRPr>
          </a:p>
          <a:p>
            <a:pPr marL="4763" indent="-4763" defTabSz="914400">
              <a:buClrTx/>
              <a:buSzTx/>
              <a:buFontTx/>
              <a:buNone/>
            </a:pPr>
            <a:r>
              <a:rPr lang="en-US" sz="2200" b="1" dirty="0">
                <a:solidFill>
                  <a:srgbClr val="000000"/>
                </a:solidFill>
                <a:latin typeface="Times New Roman" pitchFamily="18" charset="0"/>
                <a:ea typeface="+mn-ea"/>
              </a:rPr>
              <a:t>5.4 Purpose</a:t>
            </a:r>
            <a:r>
              <a:rPr lang="en-US" sz="2200" dirty="0">
                <a:solidFill>
                  <a:srgbClr val="000000"/>
                </a:solidFill>
                <a:latin typeface="Times New Roman" pitchFamily="18" charset="0"/>
                <a:ea typeface="+mn-ea"/>
              </a:rPr>
              <a:t>: </a:t>
            </a:r>
            <a:r>
              <a:rPr lang="en-US" sz="2200" dirty="0" smtClean="0">
                <a:solidFill>
                  <a:srgbClr val="000000"/>
                </a:solidFill>
                <a:latin typeface="Times New Roman" pitchFamily="18" charset="0"/>
                <a:ea typeface="+mn-ea"/>
              </a:rPr>
              <a:t> The </a:t>
            </a:r>
            <a:r>
              <a:rPr lang="en-US" sz="2200" dirty="0">
                <a:solidFill>
                  <a:srgbClr val="000000"/>
                </a:solidFill>
                <a:latin typeface="Times New Roman" pitchFamily="18" charset="0"/>
                <a:ea typeface="+mn-ea"/>
              </a:rPr>
              <a:t>purpose is not clear  -it seams to refer to changes required for </a:t>
            </a:r>
            <a:r>
              <a:rPr lang="en-US" sz="2200" dirty="0" smtClean="0">
                <a:solidFill>
                  <a:srgbClr val="000000"/>
                </a:solidFill>
                <a:latin typeface="Times New Roman" pitchFamily="18" charset="0"/>
                <a:ea typeface="+mn-ea"/>
              </a:rPr>
              <a:t>itself. Suggested </a:t>
            </a:r>
            <a:r>
              <a:rPr lang="en-US" sz="2200" dirty="0">
                <a:solidFill>
                  <a:srgbClr val="000000"/>
                </a:solidFill>
                <a:latin typeface="Times New Roman" pitchFamily="18" charset="0"/>
                <a:ea typeface="+mn-ea"/>
              </a:rPr>
              <a:t>replacement: </a:t>
            </a:r>
            <a:r>
              <a:rPr lang="en-US" sz="2200" dirty="0" smtClean="0">
                <a:solidFill>
                  <a:srgbClr val="000000"/>
                </a:solidFill>
                <a:latin typeface="Times New Roman" pitchFamily="18" charset="0"/>
                <a:ea typeface="+mn-ea"/>
              </a:rPr>
              <a:t> “</a:t>
            </a:r>
            <a:r>
              <a:rPr lang="en-US" sz="2200" dirty="0">
                <a:solidFill>
                  <a:srgbClr val="000000"/>
                </a:solidFill>
                <a:latin typeface="Times New Roman" pitchFamily="18" charset="0"/>
                <a:ea typeface="+mn-ea"/>
              </a:rPr>
              <a:t>This standard defines an upper layer interface to support and harmonize the IEEE 802.15.4 ancillary functionality, e.g. fragmentation, protocol differentiation and configuration.</a:t>
            </a:r>
            <a:r>
              <a:rPr lang="en-US" sz="2200" dirty="0" smtClean="0">
                <a:solidFill>
                  <a:srgbClr val="000000"/>
                </a:solidFill>
                <a:latin typeface="Times New Roman" pitchFamily="18" charset="0"/>
                <a:ea typeface="+mn-ea"/>
              </a:rPr>
              <a:t>”</a:t>
            </a:r>
          </a:p>
          <a:p>
            <a:pPr marL="4763" indent="-4763" defTabSz="914400">
              <a:buClrTx/>
              <a:buSzTx/>
              <a:buFontTx/>
              <a:buNone/>
            </a:pPr>
            <a:r>
              <a:rPr lang="en-US" sz="2200" dirty="0" smtClean="0">
                <a:solidFill>
                  <a:srgbClr val="FF0000"/>
                </a:solidFill>
                <a:latin typeface="Times New Roman" pitchFamily="18" charset="0"/>
                <a:ea typeface="+mn-ea"/>
              </a:rPr>
              <a:t>Accept; text replaced with above</a:t>
            </a:r>
          </a:p>
        </p:txBody>
      </p:sp>
      <p:sp>
        <p:nvSpPr>
          <p:cNvPr id="2" name="Slide Number Placeholder 1"/>
          <p:cNvSpPr>
            <a:spLocks noGrp="1"/>
          </p:cNvSpPr>
          <p:nvPr>
            <p:ph type="sldNum" sz="quarter" idx="12"/>
          </p:nvPr>
        </p:nvSpPr>
        <p:spPr/>
        <p:txBody>
          <a:bodyPr/>
          <a:lstStyle/>
          <a:p>
            <a:pPr>
              <a:defRPr/>
            </a:pPr>
            <a:r>
              <a:rPr lang="en-US" smtClean="0">
                <a:solidFill>
                  <a:srgbClr val="000000"/>
                </a:solidFill>
              </a:rPr>
              <a:t>Slide </a:t>
            </a:r>
            <a:fld id="{F8887D57-32E8-434B-A04C-03A5DB0506CC}" type="slidenum">
              <a:rPr lang="en-US" smtClean="0">
                <a:solidFill>
                  <a:srgbClr val="000000"/>
                </a:solidFill>
              </a:rPr>
              <a:pPr>
                <a:defRPr/>
              </a:pPr>
              <a:t>46</a:t>
            </a:fld>
            <a:endParaRPr lang="en-US">
              <a:solidFill>
                <a:srgbClr val="000000"/>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66008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solidFill>
                  <a:srgbClr val="000000"/>
                </a:solidFill>
              </a:rPr>
              <a:t>Adrian Stephens, Intel Corporation</a:t>
            </a:r>
            <a:endParaRPr lang="en-US">
              <a:solidFill>
                <a:srgbClr val="000000"/>
              </a:solidFill>
            </a:endParaRPr>
          </a:p>
        </p:txBody>
      </p:sp>
      <p:sp>
        <p:nvSpPr>
          <p:cNvPr id="21509" name="Rectangle 2"/>
          <p:cNvSpPr>
            <a:spLocks noGrp="1" noChangeArrowheads="1"/>
          </p:cNvSpPr>
          <p:nvPr>
            <p:ph type="title" idx="4294967295"/>
          </p:nvPr>
        </p:nvSpPr>
        <p:spPr>
          <a:xfrm>
            <a:off x="533400" y="533400"/>
            <a:ext cx="8001000" cy="990600"/>
          </a:xfrm>
        </p:spPr>
        <p:txBody>
          <a:bodyPr/>
          <a:lstStyle/>
          <a:p>
            <a:r>
              <a:rPr lang="en-US" b="1" dirty="0" smtClean="0">
                <a:latin typeface="Times New Roman" charset="0"/>
                <a:ea typeface="ＭＳ Ｐゴシック" charset="0"/>
                <a:cs typeface="ＭＳ Ｐゴシック" charset="0"/>
              </a:rPr>
              <a:t>15.12 Comments from 802.11 (</a:t>
            </a:r>
            <a:r>
              <a:rPr lang="en-US" b="1" dirty="0">
                <a:latin typeface="Times New Roman" charset="0"/>
                <a:ea typeface="ＭＳ Ｐゴシック" charset="0"/>
                <a:cs typeface="ＭＳ Ｐゴシック" charset="0"/>
              </a:rPr>
              <a:t>2</a:t>
            </a:r>
            <a:r>
              <a:rPr lang="en-US" b="1" dirty="0" smtClean="0">
                <a:latin typeface="Times New Roman" charset="0"/>
                <a:ea typeface="ＭＳ Ｐゴシック" charset="0"/>
                <a:cs typeface="ＭＳ Ｐゴシック" charset="0"/>
              </a:rPr>
              <a:t>)</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685800" y="3962400"/>
            <a:ext cx="792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4400">
              <a:buClrTx/>
              <a:buSzTx/>
              <a:buFontTx/>
              <a:buNone/>
            </a:pPr>
            <a:r>
              <a:rPr lang="en-US" b="1" dirty="0" smtClean="0">
                <a:solidFill>
                  <a:srgbClr val="000000"/>
                </a:solidFill>
                <a:latin typeface="Times New Roman" pitchFamily="18" charset="0"/>
                <a:ea typeface="+mn-ea"/>
              </a:rPr>
              <a:t>5.4 </a:t>
            </a:r>
            <a:r>
              <a:rPr lang="en-US" b="1" dirty="0">
                <a:solidFill>
                  <a:srgbClr val="000000"/>
                </a:solidFill>
                <a:latin typeface="Times New Roman" pitchFamily="18" charset="0"/>
                <a:ea typeface="+mn-ea"/>
              </a:rPr>
              <a:t>Need</a:t>
            </a:r>
            <a:r>
              <a:rPr lang="en-US" dirty="0" smtClean="0">
                <a:solidFill>
                  <a:srgbClr val="000000"/>
                </a:solidFill>
                <a:latin typeface="Times New Roman" pitchFamily="18" charset="0"/>
                <a:ea typeface="+mn-ea"/>
              </a:rPr>
              <a:t>: The </a:t>
            </a:r>
            <a:r>
              <a:rPr lang="en-US" dirty="0">
                <a:solidFill>
                  <a:srgbClr val="000000"/>
                </a:solidFill>
                <a:latin typeface="Times New Roman" pitchFamily="18" charset="0"/>
                <a:ea typeface="+mn-ea"/>
              </a:rPr>
              <a:t>need statement is overstated.  Suggest replace with: </a:t>
            </a:r>
            <a:r>
              <a:rPr lang="en-US" dirty="0" smtClean="0">
                <a:solidFill>
                  <a:srgbClr val="000000"/>
                </a:solidFill>
                <a:latin typeface="Times New Roman" pitchFamily="18" charset="0"/>
                <a:ea typeface="+mn-ea"/>
              </a:rPr>
              <a:t>“</a:t>
            </a:r>
            <a:r>
              <a:rPr lang="en-US" dirty="0">
                <a:solidFill>
                  <a:srgbClr val="000000"/>
                </a:solidFill>
                <a:latin typeface="Times New Roman" pitchFamily="18" charset="0"/>
                <a:ea typeface="+mn-ea"/>
              </a:rPr>
              <a:t>As IEEE 802.15.4 devices have become widely deployed, deficiencies in IEEE </a:t>
            </a:r>
            <a:r>
              <a:rPr lang="en-US" dirty="0" err="1">
                <a:solidFill>
                  <a:srgbClr val="000000"/>
                </a:solidFill>
                <a:latin typeface="Times New Roman" pitchFamily="18" charset="0"/>
                <a:ea typeface="+mn-ea"/>
              </a:rPr>
              <a:t>Std</a:t>
            </a:r>
            <a:r>
              <a:rPr lang="en-US" dirty="0">
                <a:solidFill>
                  <a:srgbClr val="000000"/>
                </a:solidFill>
                <a:latin typeface="Times New Roman" pitchFamily="18" charset="0"/>
                <a:ea typeface="+mn-ea"/>
              </a:rPr>
              <a:t> 802.15.4 became apparent as an expanding set of applications were addressed. To address these deficiencies numerous L2+ protocols were independently developed to interface to the IEEE 802.15.4 MAC sublayer. These L2+ protocols, such as KMP, L2R, 6TOP, and network layer abstraction, often replicate ancillary functionality, e.g. fragmentation and protocol differentiation, in an inconsistent and often incompatible manner.”</a:t>
            </a:r>
          </a:p>
          <a:p>
            <a:pPr marL="0" lvl="1" indent="0" defTabSz="914400">
              <a:buClrTx/>
              <a:buSzTx/>
              <a:buFontTx/>
              <a:buNone/>
            </a:pPr>
            <a:r>
              <a:rPr lang="en-US" dirty="0" smtClean="0">
                <a:solidFill>
                  <a:srgbClr val="FF0000"/>
                </a:solidFill>
                <a:latin typeface="Times New Roman" pitchFamily="18" charset="0"/>
                <a:ea typeface="+mn-ea"/>
              </a:rPr>
              <a:t>Accept</a:t>
            </a:r>
            <a:r>
              <a:rPr lang="en-US" dirty="0">
                <a:solidFill>
                  <a:srgbClr val="FF0000"/>
                </a:solidFill>
                <a:latin typeface="Times New Roman" pitchFamily="18" charset="0"/>
                <a:ea typeface="+mn-ea"/>
              </a:rPr>
              <a:t>:</a:t>
            </a:r>
            <a:r>
              <a:rPr lang="en-US" dirty="0" smtClean="0">
                <a:solidFill>
                  <a:srgbClr val="FF0000"/>
                </a:solidFill>
                <a:latin typeface="Times New Roman" pitchFamily="18" charset="0"/>
                <a:ea typeface="+mn-ea"/>
              </a:rPr>
              <a:t> </a:t>
            </a:r>
            <a:r>
              <a:rPr lang="en-US" dirty="0">
                <a:solidFill>
                  <a:srgbClr val="FF0000"/>
                </a:solidFill>
                <a:latin typeface="Times New Roman" pitchFamily="18" charset="0"/>
                <a:ea typeface="+mn-ea"/>
              </a:rPr>
              <a:t>text replaced with </a:t>
            </a:r>
            <a:r>
              <a:rPr lang="en-US" dirty="0" smtClean="0">
                <a:solidFill>
                  <a:srgbClr val="FF0000"/>
                </a:solidFill>
                <a:latin typeface="Times New Roman" pitchFamily="18" charset="0"/>
                <a:ea typeface="+mn-ea"/>
              </a:rPr>
              <a:t>above except L2+ was replaced with L2</a:t>
            </a:r>
            <a:endParaRPr lang="en-US" dirty="0">
              <a:solidFill>
                <a:srgbClr val="FF0000"/>
              </a:solidFill>
              <a:latin typeface="Times New Roman" pitchFamily="18" charset="0"/>
              <a:ea typeface="+mn-ea"/>
            </a:endParaRPr>
          </a:p>
        </p:txBody>
      </p:sp>
      <p:sp>
        <p:nvSpPr>
          <p:cNvPr id="2" name="Slide Number Placeholder 1"/>
          <p:cNvSpPr>
            <a:spLocks noGrp="1"/>
          </p:cNvSpPr>
          <p:nvPr>
            <p:ph type="sldNum" sz="quarter" idx="12"/>
          </p:nvPr>
        </p:nvSpPr>
        <p:spPr/>
        <p:txBody>
          <a:bodyPr/>
          <a:lstStyle/>
          <a:p>
            <a:pPr>
              <a:defRPr/>
            </a:pPr>
            <a:r>
              <a:rPr lang="en-US" smtClean="0">
                <a:solidFill>
                  <a:srgbClr val="000000"/>
                </a:solidFill>
              </a:rPr>
              <a:t>Slide </a:t>
            </a:r>
            <a:fld id="{F8887D57-32E8-434B-A04C-03A5DB0506CC}" type="slidenum">
              <a:rPr lang="en-US" smtClean="0">
                <a:solidFill>
                  <a:srgbClr val="000000"/>
                </a:solidFill>
              </a:rPr>
              <a:pPr>
                <a:defRPr/>
              </a:pPr>
              <a:t>47</a:t>
            </a:fld>
            <a:endParaRPr lang="en-US">
              <a:solidFill>
                <a:srgbClr val="000000"/>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720850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solidFill>
                  <a:srgbClr val="000000"/>
                </a:solidFill>
              </a:rPr>
              <a:t>Adrian Stephens, Intel Corporation</a:t>
            </a:r>
            <a:endParaRPr lang="en-US">
              <a:solidFill>
                <a:srgbClr val="000000"/>
              </a:solidFill>
            </a:endParaRPr>
          </a:p>
        </p:txBody>
      </p:sp>
      <p:sp>
        <p:nvSpPr>
          <p:cNvPr id="21509" name="Rectangle 2"/>
          <p:cNvSpPr>
            <a:spLocks noGrp="1" noChangeArrowheads="1"/>
          </p:cNvSpPr>
          <p:nvPr>
            <p:ph type="title" idx="4294967295"/>
          </p:nvPr>
        </p:nvSpPr>
        <p:spPr>
          <a:xfrm>
            <a:off x="533400" y="533400"/>
            <a:ext cx="8001000" cy="990600"/>
          </a:xfrm>
        </p:spPr>
        <p:txBody>
          <a:bodyPr/>
          <a:lstStyle/>
          <a:p>
            <a:r>
              <a:rPr lang="en-US" b="1" dirty="0" smtClean="0">
                <a:latin typeface="Times New Roman" charset="0"/>
                <a:ea typeface="ＭＳ Ｐゴシック" charset="0"/>
                <a:cs typeface="ＭＳ Ｐゴシック" charset="0"/>
              </a:rPr>
              <a:t>15.12 Comments from 802.11 (3)</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685800" y="3276600"/>
            <a:ext cx="792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4400">
              <a:buClrTx/>
              <a:buSzTx/>
              <a:buFontTx/>
              <a:buNone/>
            </a:pPr>
            <a:endParaRPr lang="en-US" b="1" dirty="0" smtClean="0">
              <a:solidFill>
                <a:srgbClr val="000000"/>
              </a:solidFill>
              <a:latin typeface="Times New Roman" pitchFamily="18" charset="0"/>
              <a:ea typeface="+mn-ea"/>
            </a:endParaRPr>
          </a:p>
          <a:p>
            <a:pPr defTabSz="914400">
              <a:buClrTx/>
              <a:buSzTx/>
              <a:buFontTx/>
              <a:buNone/>
            </a:pPr>
            <a:r>
              <a:rPr lang="en-US" b="1" dirty="0" smtClean="0">
                <a:solidFill>
                  <a:srgbClr val="000000"/>
                </a:solidFill>
                <a:latin typeface="Times New Roman" pitchFamily="18" charset="0"/>
                <a:ea typeface="+mn-ea"/>
              </a:rPr>
              <a:t>8.1</a:t>
            </a:r>
            <a:r>
              <a:rPr lang="en-US" dirty="0" smtClean="0">
                <a:solidFill>
                  <a:srgbClr val="000000"/>
                </a:solidFill>
                <a:latin typeface="Times New Roman" pitchFamily="18" charset="0"/>
                <a:ea typeface="+mn-ea"/>
              </a:rPr>
              <a:t> </a:t>
            </a:r>
            <a:r>
              <a:rPr lang="en-US" dirty="0">
                <a:solidFill>
                  <a:srgbClr val="000000"/>
                </a:solidFill>
                <a:latin typeface="Times New Roman" pitchFamily="18" charset="0"/>
                <a:ea typeface="+mn-ea"/>
              </a:rPr>
              <a:t>This section is for explanatory text, not expanded text from the PAR sections.  Suggest that 8.1 be deleted, and that the titles of the cited standards be listed: i.e. “IEEE 802.15.4”</a:t>
            </a:r>
          </a:p>
          <a:p>
            <a:pPr marL="1588" lvl="1" indent="0" defTabSz="914400">
              <a:buClrTx/>
              <a:buSzTx/>
              <a:buFontTx/>
              <a:buNone/>
            </a:pPr>
            <a:r>
              <a:rPr lang="en-US" dirty="0">
                <a:solidFill>
                  <a:srgbClr val="000000"/>
                </a:solidFill>
                <a:latin typeface="Times New Roman" pitchFamily="18" charset="0"/>
                <a:ea typeface="+mn-ea"/>
              </a:rPr>
              <a:t>Note: From NesCom Conventions #5. “…For references to other standards within the Scope and Purpose fields, the number, title, date (if appropriate), and source of the </a:t>
            </a:r>
            <a:r>
              <a:rPr lang="en-US" dirty="0" smtClean="0">
                <a:solidFill>
                  <a:srgbClr val="000000"/>
                </a:solidFill>
                <a:latin typeface="Times New Roman" pitchFamily="18" charset="0"/>
                <a:ea typeface="+mn-ea"/>
              </a:rPr>
              <a:t>referenced </a:t>
            </a:r>
            <a:r>
              <a:rPr lang="en-US" dirty="0">
                <a:solidFill>
                  <a:srgbClr val="000000"/>
                </a:solidFill>
                <a:latin typeface="Times New Roman" pitchFamily="18" charset="0"/>
                <a:ea typeface="+mn-ea"/>
              </a:rPr>
              <a:t>standards shall be listed in the Additional Explanatory Notes field. </a:t>
            </a:r>
            <a:r>
              <a:rPr lang="en-US" dirty="0" smtClean="0">
                <a:solidFill>
                  <a:srgbClr val="000000"/>
                </a:solidFill>
                <a:latin typeface="Times New Roman" pitchFamily="18" charset="0"/>
                <a:ea typeface="+mn-ea"/>
              </a:rPr>
              <a:t>“</a:t>
            </a:r>
            <a:endParaRPr lang="en-US" dirty="0">
              <a:solidFill>
                <a:srgbClr val="000000"/>
              </a:solidFill>
              <a:latin typeface="Times New Roman" pitchFamily="18" charset="0"/>
              <a:ea typeface="+mn-ea"/>
            </a:endParaRPr>
          </a:p>
          <a:p>
            <a:pPr marL="1588" lvl="1" indent="0" defTabSz="914400">
              <a:buClrTx/>
              <a:buSzTx/>
              <a:buFontTx/>
              <a:buNone/>
            </a:pPr>
            <a:r>
              <a:rPr lang="en-US" dirty="0">
                <a:solidFill>
                  <a:srgbClr val="000000"/>
                </a:solidFill>
                <a:latin typeface="Times New Roman" pitchFamily="18" charset="0"/>
                <a:ea typeface="+mn-ea"/>
              </a:rPr>
              <a:t>Add full titles for IEEE </a:t>
            </a:r>
            <a:r>
              <a:rPr lang="en-US" dirty="0" smtClean="0">
                <a:solidFill>
                  <a:srgbClr val="000000"/>
                </a:solidFill>
                <a:latin typeface="Times New Roman" pitchFamily="18" charset="0"/>
                <a:ea typeface="+mn-ea"/>
              </a:rPr>
              <a:t>802.15.4</a:t>
            </a:r>
          </a:p>
          <a:p>
            <a:pPr marL="1588" lvl="1" indent="0" defTabSz="914400">
              <a:buClrTx/>
              <a:buSzTx/>
              <a:buFontTx/>
              <a:buNone/>
            </a:pPr>
            <a:r>
              <a:rPr lang="en-US" dirty="0" smtClean="0">
                <a:solidFill>
                  <a:srgbClr val="FF0000"/>
                </a:solidFill>
                <a:latin typeface="Times New Roman" pitchFamily="18" charset="0"/>
                <a:ea typeface="+mn-ea"/>
              </a:rPr>
              <a:t>Accept; full titles added</a:t>
            </a:r>
            <a:endParaRPr lang="en-US" dirty="0">
              <a:solidFill>
                <a:srgbClr val="FF0000"/>
              </a:solidFill>
              <a:latin typeface="Times New Roman" pitchFamily="18" charset="0"/>
              <a:ea typeface="+mn-ea"/>
            </a:endParaRPr>
          </a:p>
          <a:p>
            <a:pPr marL="1588" lvl="1" indent="0" defTabSz="914400">
              <a:buClrTx/>
              <a:buSzTx/>
              <a:buFontTx/>
              <a:buNone/>
            </a:pPr>
            <a:endParaRPr lang="en-US" sz="800" dirty="0">
              <a:solidFill>
                <a:srgbClr val="000000"/>
              </a:solidFill>
              <a:latin typeface="Times New Roman" pitchFamily="18" charset="0"/>
              <a:ea typeface="+mn-ea"/>
            </a:endParaRPr>
          </a:p>
          <a:p>
            <a:pPr marL="1588" defTabSz="914400">
              <a:buClrTx/>
              <a:buSzTx/>
              <a:buFontTx/>
              <a:buNone/>
            </a:pPr>
            <a:r>
              <a:rPr lang="en-US" b="1" dirty="0">
                <a:solidFill>
                  <a:srgbClr val="000000"/>
                </a:solidFill>
                <a:latin typeface="Times New Roman" pitchFamily="18" charset="0"/>
                <a:ea typeface="+mn-ea"/>
              </a:rPr>
              <a:t>5.2</a:t>
            </a:r>
            <a:r>
              <a:rPr lang="en-US" dirty="0">
                <a:solidFill>
                  <a:srgbClr val="000000"/>
                </a:solidFill>
                <a:latin typeface="Times New Roman" pitchFamily="18" charset="0"/>
                <a:ea typeface="+mn-ea"/>
              </a:rPr>
              <a:t> Scope: “KMP” should be “KMPs” </a:t>
            </a:r>
            <a:endParaRPr lang="en-US" dirty="0" smtClean="0">
              <a:solidFill>
                <a:srgbClr val="000000"/>
              </a:solidFill>
              <a:latin typeface="Times New Roman" pitchFamily="18" charset="0"/>
              <a:ea typeface="+mn-ea"/>
            </a:endParaRPr>
          </a:p>
          <a:p>
            <a:pPr marL="1588" defTabSz="914400">
              <a:buClrTx/>
              <a:buSzTx/>
              <a:buFontTx/>
              <a:buNone/>
            </a:pPr>
            <a:r>
              <a:rPr lang="en-US" dirty="0" smtClean="0">
                <a:solidFill>
                  <a:srgbClr val="FF0000"/>
                </a:solidFill>
                <a:latin typeface="Times New Roman" pitchFamily="18" charset="0"/>
                <a:ea typeface="+mn-ea"/>
              </a:rPr>
              <a:t>Accept; changed to “KMPs”</a:t>
            </a:r>
            <a:endParaRPr lang="en-US" dirty="0">
              <a:solidFill>
                <a:srgbClr val="FF0000"/>
              </a:solidFill>
              <a:latin typeface="Times New Roman" pitchFamily="18" charset="0"/>
              <a:ea typeface="+mn-ea"/>
            </a:endParaRPr>
          </a:p>
        </p:txBody>
      </p:sp>
      <p:sp>
        <p:nvSpPr>
          <p:cNvPr id="2" name="Slide Number Placeholder 1"/>
          <p:cNvSpPr>
            <a:spLocks noGrp="1"/>
          </p:cNvSpPr>
          <p:nvPr>
            <p:ph type="sldNum" sz="quarter" idx="12"/>
          </p:nvPr>
        </p:nvSpPr>
        <p:spPr/>
        <p:txBody>
          <a:bodyPr/>
          <a:lstStyle/>
          <a:p>
            <a:pPr>
              <a:defRPr/>
            </a:pPr>
            <a:r>
              <a:rPr lang="en-US" smtClean="0">
                <a:solidFill>
                  <a:srgbClr val="000000"/>
                </a:solidFill>
              </a:rPr>
              <a:t>Slide </a:t>
            </a:r>
            <a:fld id="{F8887D57-32E8-434B-A04C-03A5DB0506CC}" type="slidenum">
              <a:rPr lang="en-US" smtClean="0">
                <a:solidFill>
                  <a:srgbClr val="000000"/>
                </a:solidFill>
              </a:rPr>
              <a:pPr>
                <a:defRPr/>
              </a:pPr>
              <a:t>48</a:t>
            </a:fld>
            <a:endParaRPr lang="en-US">
              <a:solidFill>
                <a:srgbClr val="000000"/>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29/38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233144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0" y="685800"/>
            <a:ext cx="8991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defTabSz="914400">
              <a:buClrTx/>
              <a:buFontTx/>
              <a:buNone/>
              <a:defRPr/>
            </a:pPr>
            <a:r>
              <a:rPr lang="en-US" sz="3200" dirty="0"/>
              <a:t>802.11 comments on </a:t>
            </a:r>
            <a:r>
              <a:rPr lang="en-US" sz="3200"/>
              <a:t>the </a:t>
            </a:r>
            <a:r>
              <a:rPr lang="en-US" sz="3200" smtClean="0"/>
              <a:t>802.15.4v on PAR and CSD</a:t>
            </a:r>
            <a:endParaRPr lang="en-US" sz="3200" dirty="0" smtClean="0"/>
          </a:p>
        </p:txBody>
      </p:sp>
      <p:sp>
        <p:nvSpPr>
          <p:cNvPr id="5124" name="Text Box 4"/>
          <p:cNvSpPr txBox="1">
            <a:spLocks noChangeArrowheads="1"/>
          </p:cNvSpPr>
          <p:nvPr/>
        </p:nvSpPr>
        <p:spPr bwMode="auto">
          <a:xfrm>
            <a:off x="495300" y="1447800"/>
            <a:ext cx="81534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pPr lvl="1" indent="0" defTabSz="914400" eaLnBrk="1" hangingPunct="1">
              <a:spcBef>
                <a:spcPts val="375"/>
              </a:spcBef>
              <a:buClrTx/>
              <a:buFont typeface="Times New Roman" charset="0"/>
              <a:buNone/>
              <a:defRPr/>
            </a:pPr>
            <a:endParaRPr lang="en-US" altLang="en-US" sz="2400" dirty="0" smtClean="0">
              <a:solidFill>
                <a:srgbClr val="000000"/>
              </a:solidFill>
            </a:endParaRPr>
          </a:p>
          <a:p>
            <a:pPr marL="52388" lvl="1" indent="0" defTabSz="914400" eaLnBrk="1" hangingPunct="1">
              <a:spcBef>
                <a:spcPts val="375"/>
              </a:spcBef>
              <a:buClrTx/>
              <a:buFont typeface="Times New Roman" charset="0"/>
              <a:buNone/>
              <a:defRPr/>
            </a:pPr>
            <a:r>
              <a:rPr lang="en-US" altLang="en-US" sz="2400" dirty="0" smtClean="0">
                <a:solidFill>
                  <a:srgbClr val="000000"/>
                </a:solidFill>
              </a:rPr>
              <a:t>2.1 </a:t>
            </a:r>
            <a:r>
              <a:rPr lang="en-US" altLang="en-US" sz="2400" dirty="0">
                <a:solidFill>
                  <a:srgbClr val="000000"/>
                </a:solidFill>
              </a:rPr>
              <a:t>Title: delete “Approved Draft</a:t>
            </a:r>
            <a:r>
              <a:rPr lang="en-US" altLang="en-US" sz="2400" dirty="0" smtClean="0">
                <a:solidFill>
                  <a:srgbClr val="000000"/>
                </a:solidFill>
              </a:rPr>
              <a:t>”</a:t>
            </a:r>
            <a:endParaRPr lang="en-US" altLang="en-US" sz="2400" dirty="0">
              <a:solidFill>
                <a:srgbClr val="000000"/>
              </a:solidFill>
            </a:endParaRPr>
          </a:p>
          <a:p>
            <a:pPr lvl="1" indent="0" defTabSz="914400" eaLnBrk="1" hangingPunct="1">
              <a:spcBef>
                <a:spcPts val="375"/>
              </a:spcBef>
              <a:buClrTx/>
              <a:buFont typeface="Times New Roman" charset="0"/>
              <a:buNone/>
              <a:defRPr/>
            </a:pPr>
            <a:r>
              <a:rPr lang="en-US" altLang="en-US" sz="2400" dirty="0">
                <a:solidFill>
                  <a:srgbClr val="000000"/>
                </a:solidFill>
              </a:rPr>
              <a:t>Suggested title replacement: “Standard for Low-Rate Wireless Personal Area Networks (WPANs) Amendment: Enabling/updating the use of Regional Sub-GHz bands</a:t>
            </a:r>
            <a:r>
              <a:rPr lang="en-US" altLang="en-US" sz="2400" dirty="0" smtClean="0">
                <a:solidFill>
                  <a:srgbClr val="000000"/>
                </a:solidFill>
              </a:rPr>
              <a:t>”</a:t>
            </a:r>
          </a:p>
          <a:p>
            <a:pPr lvl="1" indent="0" defTabSz="914400" eaLnBrk="1" hangingPunct="1">
              <a:spcBef>
                <a:spcPts val="375"/>
              </a:spcBef>
              <a:buClrTx/>
              <a:buFont typeface="Times New Roman" charset="0"/>
              <a:buNone/>
              <a:defRPr/>
            </a:pPr>
            <a:r>
              <a:rPr lang="en-US" altLang="en-US" sz="2400" dirty="0" smtClean="0">
                <a:solidFill>
                  <a:srgbClr val="FF0000"/>
                </a:solidFill>
              </a:rPr>
              <a:t>This </a:t>
            </a:r>
            <a:r>
              <a:rPr lang="en-US" altLang="en-US" sz="2400" dirty="0" err="1" smtClean="0">
                <a:solidFill>
                  <a:srgbClr val="FF0000"/>
                </a:solidFill>
              </a:rPr>
              <a:t>MyProject</a:t>
            </a:r>
            <a:r>
              <a:rPr lang="en-US" altLang="en-US" sz="2400" dirty="0" smtClean="0">
                <a:solidFill>
                  <a:srgbClr val="FF0000"/>
                </a:solidFill>
              </a:rPr>
              <a:t> field is not under our control. </a:t>
            </a:r>
            <a:endParaRPr lang="en-US" altLang="en-US" sz="2400" dirty="0">
              <a:solidFill>
                <a:srgbClr val="FF0000"/>
              </a:solidFill>
            </a:endParaRPr>
          </a:p>
          <a:p>
            <a:pPr lvl="1" indent="0" defTabSz="914400" eaLnBrk="1" hangingPunct="1">
              <a:spcBef>
                <a:spcPts val="375"/>
              </a:spcBef>
              <a:buClrTx/>
              <a:buFont typeface="Times New Roman" charset="0"/>
              <a:buNone/>
              <a:defRPr/>
            </a:pPr>
            <a:endParaRPr lang="en-US" altLang="en-US" sz="2400" dirty="0" smtClean="0">
              <a:solidFill>
                <a:srgbClr val="000000"/>
              </a:solidFill>
            </a:endParaRPr>
          </a:p>
          <a:p>
            <a:pPr lvl="1" indent="0" defTabSz="914400" eaLnBrk="1" hangingPunct="1">
              <a:spcBef>
                <a:spcPts val="375"/>
              </a:spcBef>
              <a:buClrTx/>
              <a:buFont typeface="Times New Roman" charset="0"/>
              <a:buNone/>
              <a:defRPr/>
            </a:pPr>
            <a:r>
              <a:rPr lang="en-US" altLang="en-US" sz="2400" dirty="0" smtClean="0">
                <a:solidFill>
                  <a:srgbClr val="000000"/>
                </a:solidFill>
              </a:rPr>
              <a:t>5.2.b </a:t>
            </a:r>
            <a:r>
              <a:rPr lang="en-US" altLang="en-US" sz="2400" dirty="0">
                <a:solidFill>
                  <a:srgbClr val="000000"/>
                </a:solidFill>
              </a:rPr>
              <a:t>Scope of the project: delete “PHY clauses”</a:t>
            </a:r>
          </a:p>
          <a:p>
            <a:pPr lvl="1" indent="0" defTabSz="914400" eaLnBrk="1" hangingPunct="1">
              <a:spcBef>
                <a:spcPts val="375"/>
              </a:spcBef>
              <a:buClrTx/>
              <a:buFont typeface="Times New Roman" charset="0"/>
              <a:buNone/>
              <a:defRPr/>
            </a:pPr>
            <a:r>
              <a:rPr lang="en-US" altLang="en-US" sz="2400" dirty="0" smtClean="0">
                <a:solidFill>
                  <a:srgbClr val="FF0000"/>
                </a:solidFill>
              </a:rPr>
              <a:t>We were able to delete the word “clauses” but needed to clearly specify which PHYs to satisfy Dr. </a:t>
            </a:r>
            <a:r>
              <a:rPr lang="en-US" altLang="en-US" sz="2400" dirty="0" err="1" smtClean="0">
                <a:solidFill>
                  <a:srgbClr val="FF0000"/>
                </a:solidFill>
              </a:rPr>
              <a:t>Gilb’s</a:t>
            </a:r>
            <a:r>
              <a:rPr lang="en-US" altLang="en-US" sz="2400" dirty="0" smtClean="0">
                <a:solidFill>
                  <a:srgbClr val="FF0000"/>
                </a:solidFill>
              </a:rPr>
              <a:t> comment</a:t>
            </a:r>
          </a:p>
          <a:p>
            <a:pPr lvl="1" indent="0" defTabSz="914400" eaLnBrk="1" hangingPunct="1">
              <a:spcBef>
                <a:spcPts val="375"/>
              </a:spcBef>
              <a:buClrTx/>
              <a:buFont typeface="Times New Roman" charset="0"/>
              <a:buNone/>
              <a:defRPr/>
            </a:pPr>
            <a:endParaRPr lang="en-US" altLang="en-US" sz="2400" dirty="0">
              <a:solidFill>
                <a:srgbClr val="FF0000"/>
              </a:solidFill>
            </a:endParaRPr>
          </a:p>
          <a:p>
            <a:pPr lvl="1" indent="0" defTabSz="914400" eaLnBrk="1" hangingPunct="1">
              <a:spcBef>
                <a:spcPts val="375"/>
              </a:spcBef>
              <a:buClrTx/>
              <a:buFont typeface="Times New Roman" charset="0"/>
              <a:buNone/>
              <a:defRPr/>
            </a:pPr>
            <a:r>
              <a:rPr lang="en-US" altLang="en-US" sz="2400" dirty="0">
                <a:solidFill>
                  <a:srgbClr val="000000"/>
                </a:solidFill>
              </a:rPr>
              <a:t>CSD – No comments or concerns</a:t>
            </a:r>
          </a:p>
        </p:txBody>
      </p:sp>
      <p:sp>
        <p:nvSpPr>
          <p:cNvPr id="8196" name="Footer Placeholder 5"/>
          <p:cNvSpPr>
            <a:spLocks noGrp="1"/>
          </p:cNvSpPr>
          <p:nvPr>
            <p:ph type="ftr" sz="quarter" idx="11"/>
          </p:nvPr>
        </p:nvSpPr>
        <p:spPr>
          <a:xfrm>
            <a:off x="5143500" y="6475413"/>
            <a:ext cx="3467100" cy="184150"/>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mtClean="0">
                <a:solidFill>
                  <a:srgbClr val="000000"/>
                </a:solidFill>
              </a:rPr>
              <a:t>Adrian Stephens, Intel Corporation</a:t>
            </a:r>
            <a:endParaRPr lang="en-US" altLang="en-US" dirty="0" smtClean="0">
              <a:solidFill>
                <a:srgbClr val="000000"/>
              </a:solidFill>
            </a:endParaRPr>
          </a:p>
        </p:txBody>
      </p:sp>
      <p:sp>
        <p:nvSpPr>
          <p:cNvPr id="2" name="Slide Number Placeholder 1"/>
          <p:cNvSpPr>
            <a:spLocks noGrp="1"/>
          </p:cNvSpPr>
          <p:nvPr>
            <p:ph type="sldNum" sz="quarter" idx="12"/>
          </p:nvPr>
        </p:nvSpPr>
        <p:spPr/>
        <p:txBody>
          <a:bodyPr/>
          <a:lstStyle/>
          <a:p>
            <a:r>
              <a:rPr lang="en-US" altLang="en-US" smtClean="0">
                <a:solidFill>
                  <a:srgbClr val="000000"/>
                </a:solidFill>
              </a:rPr>
              <a:t>Slide </a:t>
            </a:r>
            <a:fld id="{80103EA9-9BB2-4C17-8F7C-AC9222C9E886}" type="slidenum">
              <a:rPr lang="en-US" altLang="en-US" smtClean="0">
                <a:solidFill>
                  <a:srgbClr val="000000"/>
                </a:solidFill>
              </a:rPr>
              <a:pPr/>
              <a:t>49</a:t>
            </a:fld>
            <a:endParaRPr lang="en-US" altLang="en-US">
              <a:solidFill>
                <a:srgbClr val="000000"/>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30/38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15577391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a:t>
            </a:r>
            <a:r>
              <a:rPr lang="en-GB" dirty="0"/>
              <a:t/>
            </a:r>
            <a:br>
              <a:rPr lang="en-GB" dirty="0"/>
            </a:br>
            <a:endParaRPr lang="en-GB" sz="2800"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en-US" smtClean="0"/>
              <a:t>March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696913" y="1371600"/>
            <a:ext cx="7847012" cy="4663500"/>
          </a:xfrm>
          <a:prstGeom prst="rect">
            <a:avLst/>
          </a:prstGeom>
        </p:spPr>
      </p:pic>
    </p:spTree>
    <p:extLst>
      <p:ext uri="{BB962C8B-B14F-4D97-AF65-F5344CB8AC3E}">
        <p14:creationId xmlns:p14="http://schemas.microsoft.com/office/powerpoint/2010/main" val="2646095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5472" y="754062"/>
            <a:ext cx="7772400" cy="468386"/>
          </a:xfrm>
        </p:spPr>
        <p:txBody>
          <a:bodyPr/>
          <a:lstStyle/>
          <a:p>
            <a:r>
              <a:rPr lang="en-US" dirty="0" smtClean="0"/>
              <a:t>802.16 Email Response</a:t>
            </a:r>
            <a:endParaRPr lang="en-US" dirty="0"/>
          </a:p>
        </p:txBody>
      </p:sp>
      <p:sp>
        <p:nvSpPr>
          <p:cNvPr id="7" name="Rectangle 1"/>
          <p:cNvSpPr>
            <a:spLocks noGrp="1" noChangeArrowheads="1"/>
          </p:cNvSpPr>
          <p:nvPr>
            <p:ph idx="1"/>
          </p:nvPr>
        </p:nvSpPr>
        <p:spPr bwMode="auto">
          <a:xfrm>
            <a:off x="610035" y="2053445"/>
            <a:ext cx="796327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Monaco"/>
              </a:rPr>
              <a:t>Dear EC members,</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Comments and responses on the IEEE P802.16s draft PAR are available in a</a:t>
            </a:r>
            <a:r>
              <a:rPr kumimoji="0" lang="en-US" altLang="en-US" b="0" i="0" u="none" strike="noStrike" cap="none" normalizeH="0" baseline="0" dirty="0" smtClean="0">
                <a:ln>
                  <a:noFill/>
                </a:ln>
                <a:solidFill>
                  <a:schemeClr val="tx1"/>
                </a:solidFill>
                <a:effectLst/>
                <a:latin typeface="Monaco"/>
              </a:rPr>
              <a:t> </a:t>
            </a:r>
            <a:r>
              <a:rPr kumimoji="0" lang="en-US" altLang="en-US" sz="1600" b="0" i="0" u="none" strike="noStrike" cap="none" normalizeH="0" baseline="0" dirty="0" smtClean="0">
                <a:ln>
                  <a:noFill/>
                </a:ln>
                <a:solidFill>
                  <a:schemeClr val="tx1"/>
                </a:solidFill>
                <a:effectLst/>
                <a:hlinkClick r:id="rId3"/>
              </a:rPr>
              <a:t>table of comments</a:t>
            </a:r>
            <a:r>
              <a:rPr kumimoji="0" lang="en-US" altLang="en-US" b="0" i="0" u="none" strike="noStrike" cap="none" normalizeH="0" baseline="0" dirty="0" smtClean="0">
                <a:ln>
                  <a:noFill/>
                </a:ln>
                <a:solidFill>
                  <a:schemeClr val="tx1"/>
                </a:solidFill>
                <a:effectLst/>
                <a:latin typeface="Monaco"/>
              </a:rPr>
              <a:t>.</a:t>
            </a:r>
            <a:r>
              <a:rPr kumimoji="0" lang="en-US" altLang="en-US" sz="2000" b="0" i="0" u="none" strike="noStrike" cap="none" normalizeH="0" baseline="0" dirty="0" smtClean="0">
                <a:ln>
                  <a:noFill/>
                </a:ln>
                <a:solidFill>
                  <a:schemeClr val="tx1"/>
                </a:solidFill>
                <a:effectLst/>
                <a:latin typeface="Monaco"/>
              </a:rPr>
              <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The revised PAR is at:</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&lt;</a:t>
            </a:r>
            <a:r>
              <a:rPr kumimoji="0" lang="en-US" altLang="en-US" sz="2000" b="0" i="0" u="none" strike="noStrike" cap="none" normalizeH="0" baseline="0" dirty="0" smtClean="0">
                <a:ln>
                  <a:noFill/>
                </a:ln>
                <a:solidFill>
                  <a:schemeClr val="tx1"/>
                </a:solidFill>
                <a:effectLst/>
                <a:latin typeface="Monaco"/>
                <a:hlinkClick r:id="rId4"/>
              </a:rPr>
              <a:t>https://mentor.ieee.org/802.16/dcn/16/16-16-0012-02.docx</a:t>
            </a:r>
            <a:r>
              <a:rPr kumimoji="0" lang="en-US" altLang="en-US" sz="2000" b="0" i="0" u="none" strike="noStrike" cap="none" normalizeH="0" baseline="0" dirty="0" smtClean="0">
                <a:ln>
                  <a:noFill/>
                </a:ln>
                <a:solidFill>
                  <a:schemeClr val="tx1"/>
                </a:solidFill>
                <a:effectLst/>
                <a:latin typeface="Monaco"/>
              </a:rPr>
              <a:t>&gt;</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Thanks to the participants for their contributions to the improvement of the proposal.</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Regards,</a:t>
            </a:r>
            <a:br>
              <a:rPr kumimoji="0" lang="en-US" altLang="en-US" sz="2000" b="0" i="0" u="none" strike="noStrike" cap="none" normalizeH="0" baseline="0" dirty="0" smtClean="0">
                <a:ln>
                  <a:noFill/>
                </a:ln>
                <a:solidFill>
                  <a:schemeClr val="tx1"/>
                </a:solidFill>
                <a:effectLst/>
                <a:latin typeface="Monaco"/>
              </a:rPr>
            </a:br>
            <a:r>
              <a:rPr kumimoji="0" lang="en-US" altLang="en-US" sz="2000" b="0" i="0" u="none" strike="noStrike" cap="none" normalizeH="0" baseline="0" dirty="0" smtClean="0">
                <a:ln>
                  <a:noFill/>
                </a:ln>
                <a:solidFill>
                  <a:schemeClr val="tx1"/>
                </a:solidFill>
                <a:effectLst/>
                <a:latin typeface="Monaco"/>
              </a:rPr>
              <a:t>Roger</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2" name="Slide Number Placeholder 11"/>
          <p:cNvSpPr>
            <a:spLocks noGrp="1"/>
          </p:cNvSpPr>
          <p:nvPr>
            <p:ph type="sldNum" sz="quarter" idx="12"/>
          </p:nvPr>
        </p:nvSpPr>
        <p:spPr/>
        <p:txBody>
          <a:bodyPr/>
          <a:lstStyle/>
          <a:p>
            <a:r>
              <a:rPr lang="en-US" altLang="en-US" smtClean="0">
                <a:solidFill>
                  <a:srgbClr val="000000"/>
                </a:solidFill>
              </a:rPr>
              <a:t>Slide </a:t>
            </a:r>
            <a:fld id="{BECA284B-2867-4BE3-AAC3-64869404E1AA}" type="slidenum">
              <a:rPr lang="en-US" altLang="en-US" smtClean="0">
                <a:solidFill>
                  <a:srgbClr val="000000"/>
                </a:solidFill>
              </a:rPr>
              <a:pPr/>
              <a:t>50</a:t>
            </a:fld>
            <a:endParaRPr lang="en-US" altLang="en-US">
              <a:solidFill>
                <a:srgbClr val="000000"/>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31/38 of </a:t>
            </a:r>
            <a:r>
              <a:rPr lang="en-US" sz="1200" b="0" dirty="0"/>
              <a:t>11-16-247 by Jon Rosdahl (Qualcomm)</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223826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82960"/>
          </a:xfrm>
        </p:spPr>
        <p:txBody>
          <a:bodyPr/>
          <a:lstStyle/>
          <a:p>
            <a:r>
              <a:rPr lang="en-US" sz="2800" dirty="0"/>
              <a:t>802.16s </a:t>
            </a:r>
            <a:r>
              <a:rPr lang="en-US" sz="2800" dirty="0" smtClean="0"/>
              <a:t>-</a:t>
            </a:r>
            <a:r>
              <a:rPr lang="en-US" sz="2800" dirty="0" smtClean="0">
                <a:latin typeface="Times New Roman" panose="02020603050405020304" pitchFamily="18" charset="0"/>
                <a:ea typeface="Times New Roman" panose="02020603050405020304" pitchFamily="18" charset="0"/>
              </a:rPr>
              <a:t> Responses</a:t>
            </a:r>
            <a:endParaRPr lang="en-US" sz="2800" dirty="0"/>
          </a:p>
        </p:txBody>
      </p:sp>
      <p:sp>
        <p:nvSpPr>
          <p:cNvPr id="3" name="Content Placeholder 2"/>
          <p:cNvSpPr>
            <a:spLocks noGrp="1"/>
          </p:cNvSpPr>
          <p:nvPr>
            <p:ph idx="1"/>
          </p:nvPr>
        </p:nvSpPr>
        <p:spPr>
          <a:xfrm>
            <a:off x="685800" y="1830388"/>
            <a:ext cx="7770813" cy="4550940"/>
          </a:xfrm>
        </p:spPr>
        <p:txBody>
          <a:bodyPr/>
          <a:lstStyle/>
          <a:p>
            <a:r>
              <a:rPr lang="en-US" dirty="0" smtClean="0">
                <a:solidFill>
                  <a:schemeClr val="accent2"/>
                </a:solidFill>
              </a:rPr>
              <a:t>2.1 Title: Replace “ for” with “:”</a:t>
            </a:r>
          </a:p>
          <a:p>
            <a:pPr lvl="1"/>
            <a:r>
              <a:rPr lang="en-US" dirty="0" smtClean="0">
                <a:solidFill>
                  <a:schemeClr val="accent2"/>
                </a:solidFill>
              </a:rPr>
              <a:t>Suggested Title: “</a:t>
            </a:r>
            <a:r>
              <a:rPr lang="en-US" dirty="0">
                <a:solidFill>
                  <a:schemeClr val="accent2"/>
                </a:solidFill>
              </a:rPr>
              <a:t>Standard for Air Interface for Broadband Wireless Access Systems – </a:t>
            </a:r>
            <a:r>
              <a:rPr lang="en-US" dirty="0" smtClean="0">
                <a:solidFill>
                  <a:schemeClr val="accent2"/>
                </a:solidFill>
              </a:rPr>
              <a:t>Amendment: </a:t>
            </a:r>
            <a:r>
              <a:rPr lang="en-US" dirty="0">
                <a:solidFill>
                  <a:schemeClr val="accent2"/>
                </a:solidFill>
              </a:rPr>
              <a:t>Fixed and Mobile Wireless Access in Channel Bandwidth up to 1.25 </a:t>
            </a:r>
            <a:r>
              <a:rPr lang="en-US" dirty="0" smtClean="0">
                <a:solidFill>
                  <a:schemeClr val="accent2"/>
                </a:solidFill>
              </a:rPr>
              <a:t>MHz”</a:t>
            </a:r>
          </a:p>
          <a:p>
            <a:r>
              <a:rPr lang="en-US" dirty="0" smtClean="0"/>
              <a:t>Response: Agreed</a:t>
            </a:r>
          </a:p>
        </p:txBody>
      </p:sp>
      <p:sp>
        <p:nvSpPr>
          <p:cNvPr id="5" name="Footer Placeholder 4"/>
          <p:cNvSpPr>
            <a:spLocks noGrp="1"/>
          </p:cNvSpPr>
          <p:nvPr>
            <p:ph type="ftr" idx="4294967295"/>
          </p:nvPr>
        </p:nvSpPr>
        <p:spPr>
          <a:xfrm>
            <a:off x="5486400" y="6475413"/>
            <a:ext cx="3124200" cy="369332"/>
          </a:xfrm>
        </p:spPr>
        <p:txBody>
          <a:bodyPr/>
          <a:lstStyle/>
          <a:p>
            <a:r>
              <a:rPr lang="en-GB" smtClean="0"/>
              <a:t>Adrian Stephens, Intel Corporation</a:t>
            </a:r>
            <a:endParaRPr lang="en-GB" dirty="0"/>
          </a:p>
        </p:txBody>
      </p:sp>
      <p:sp>
        <p:nvSpPr>
          <p:cNvPr id="9" name="Slide Number Placeholder 8"/>
          <p:cNvSpPr>
            <a:spLocks noGrp="1"/>
          </p:cNvSpPr>
          <p:nvPr>
            <p:ph type="sldNum" sz="quarter" idx="12"/>
          </p:nvPr>
        </p:nvSpPr>
        <p:spPr/>
        <p:txBody>
          <a:bodyPr/>
          <a:lstStyle/>
          <a:p>
            <a:r>
              <a:rPr lang="en-US" altLang="en-US" smtClean="0">
                <a:solidFill>
                  <a:srgbClr val="000000"/>
                </a:solidFill>
              </a:rPr>
              <a:t>Slide </a:t>
            </a:r>
            <a:fld id="{BECA284B-2867-4BE3-AAC3-64869404E1AA}" type="slidenum">
              <a:rPr lang="en-US" altLang="en-US" smtClean="0">
                <a:solidFill>
                  <a:srgbClr val="000000"/>
                </a:solidFill>
              </a:rPr>
              <a:pPr/>
              <a:t>51</a:t>
            </a:fld>
            <a:endParaRPr lang="en-US" altLang="en-US">
              <a:solidFill>
                <a:srgbClr val="000000"/>
              </a:solidFill>
            </a:endParaRP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32/38 of </a:t>
            </a:r>
            <a:r>
              <a:rPr lang="en-US" sz="1200" b="0" dirty="0"/>
              <a:t>11-16-247 by Jon Rosdahl (Qualcomm)</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306164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802.16s - Responses</a:t>
            </a:r>
            <a:endParaRPr lang="en-US" dirty="0"/>
          </a:p>
        </p:txBody>
      </p:sp>
      <p:sp>
        <p:nvSpPr>
          <p:cNvPr id="3" name="Content Placeholder 2"/>
          <p:cNvSpPr>
            <a:spLocks noGrp="1"/>
          </p:cNvSpPr>
          <p:nvPr>
            <p:ph idx="1"/>
          </p:nvPr>
        </p:nvSpPr>
        <p:spPr>
          <a:xfrm>
            <a:off x="685800" y="1981199"/>
            <a:ext cx="7772400" cy="4494213"/>
          </a:xfrm>
        </p:spPr>
        <p:txBody>
          <a:bodyPr/>
          <a:lstStyle/>
          <a:p>
            <a:r>
              <a:rPr lang="en-US" sz="2800" dirty="0" smtClean="0">
                <a:solidFill>
                  <a:schemeClr val="accent2"/>
                </a:solidFill>
              </a:rPr>
              <a:t>4.2/4.3: The Date for 4.2 seems aggressive, and the minimum time between these two dates should be at least 6 months.</a:t>
            </a:r>
          </a:p>
          <a:p>
            <a:r>
              <a:rPr lang="en-US" sz="2400" dirty="0" smtClean="0"/>
              <a:t>Response: </a:t>
            </a:r>
          </a:p>
          <a:p>
            <a:pPr lvl="1"/>
            <a:r>
              <a:rPr lang="en-US" sz="2000" dirty="0" smtClean="0"/>
              <a:t>The </a:t>
            </a:r>
            <a:r>
              <a:rPr lang="en-US" sz="2000" dirty="0"/>
              <a:t>schedule anticipates quick action because the Scope of the project is directed at an update to the Profiles of the standard, not to the development of a new air interface. However, upon further review, we agree that 4.3 date is overly optimistic</a:t>
            </a:r>
            <a:r>
              <a:rPr lang="en-US" sz="2000" dirty="0" smtClean="0"/>
              <a:t>.</a:t>
            </a:r>
          </a:p>
          <a:p>
            <a:r>
              <a:rPr lang="en-US" sz="2400" dirty="0" smtClean="0"/>
              <a:t>Proposed change: </a:t>
            </a:r>
          </a:p>
          <a:p>
            <a:pPr lvl="1"/>
            <a:r>
              <a:rPr lang="en-US" sz="2000" dirty="0" smtClean="0"/>
              <a:t>Change </a:t>
            </a:r>
            <a:r>
              <a:rPr lang="en-US" sz="2000" dirty="0"/>
              <a:t>4.3 to October 2017.</a:t>
            </a:r>
            <a:endParaRPr lang="en-US" sz="2000" dirty="0" smtClean="0"/>
          </a:p>
        </p:txBody>
      </p:sp>
      <p:sp>
        <p:nvSpPr>
          <p:cNvPr id="10" name="Slide Number Placeholder 9"/>
          <p:cNvSpPr>
            <a:spLocks noGrp="1"/>
          </p:cNvSpPr>
          <p:nvPr>
            <p:ph type="sldNum" sz="quarter" idx="12"/>
          </p:nvPr>
        </p:nvSpPr>
        <p:spPr/>
        <p:txBody>
          <a:bodyPr/>
          <a:lstStyle/>
          <a:p>
            <a:r>
              <a:rPr lang="en-US" altLang="en-US" smtClean="0">
                <a:solidFill>
                  <a:srgbClr val="000000"/>
                </a:solidFill>
              </a:rPr>
              <a:t>Slide </a:t>
            </a:r>
            <a:fld id="{BECA284B-2867-4BE3-AAC3-64869404E1AA}" type="slidenum">
              <a:rPr lang="en-US" altLang="en-US" smtClean="0">
                <a:solidFill>
                  <a:srgbClr val="000000"/>
                </a:solidFill>
              </a:rPr>
              <a:pPr/>
              <a:t>52</a:t>
            </a:fld>
            <a:endParaRPr lang="en-US" altLang="en-US">
              <a:solidFill>
                <a:srgbClr val="000000"/>
              </a:solidFill>
            </a:endParaRPr>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33/38 of </a:t>
            </a:r>
            <a:r>
              <a:rPr lang="en-US" sz="1200" b="0" dirty="0"/>
              <a:t>11-16-247 by Jon Rosdahl (Qualcomm)</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4" name="Footer Placeholder 3"/>
          <p:cNvSpPr>
            <a:spLocks noGrp="1"/>
          </p:cNvSpPr>
          <p:nvPr>
            <p:ph type="ftr" sz="quarter" idx="11"/>
          </p:nvPr>
        </p:nvSpPr>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3246737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802.16s - Responses</a:t>
            </a:r>
            <a:endParaRPr lang="en-US" dirty="0"/>
          </a:p>
        </p:txBody>
      </p:sp>
      <p:sp>
        <p:nvSpPr>
          <p:cNvPr id="3" name="Content Placeholder 2"/>
          <p:cNvSpPr>
            <a:spLocks noGrp="1"/>
          </p:cNvSpPr>
          <p:nvPr>
            <p:ph idx="1"/>
          </p:nvPr>
        </p:nvSpPr>
        <p:spPr>
          <a:xfrm>
            <a:off x="251520" y="1556793"/>
            <a:ext cx="8640960" cy="4918620"/>
          </a:xfrm>
        </p:spPr>
        <p:txBody>
          <a:bodyPr/>
          <a:lstStyle/>
          <a:p>
            <a:r>
              <a:rPr lang="en-US" sz="1800" dirty="0" smtClean="0">
                <a:solidFill>
                  <a:schemeClr val="accent2"/>
                </a:solidFill>
              </a:rPr>
              <a:t>3.3 indicates Joint Sponsorship – 7.2 says that no joint development will be done.  Then why the Joint Sponsorship?</a:t>
            </a:r>
          </a:p>
          <a:p>
            <a:r>
              <a:rPr lang="en-US" sz="1800" dirty="0" smtClean="0"/>
              <a:t>Response: </a:t>
            </a:r>
            <a:r>
              <a:rPr lang="en-US" sz="1800" dirty="0"/>
              <a:t>In our understanding, 7.2 Joint Development is separate from 3.3 Joint Sponsor. Our understanding of 3.3 Joint Sponsor is that it reflects project co-sponsorships, as detailed in the IEEE-SA Standards Board Operations Manual, 5.1.2.2 ("Co-sponsored projects"). That </a:t>
            </a:r>
            <a:r>
              <a:rPr lang="en-US" sz="1800" dirty="0" err="1"/>
              <a:t>subclause</a:t>
            </a:r>
            <a:r>
              <a:rPr lang="en-US" sz="1800" dirty="0"/>
              <a:t> says: "For projects that are co-sponsored, a primary Sponsor and other co-sponsors shall be indicated on the PAR; project oversight will be performed using the P &amp; P of the primary Sponsor."</a:t>
            </a:r>
            <a:br>
              <a:rPr lang="en-US" sz="1800" dirty="0"/>
            </a:br>
            <a:r>
              <a:rPr lang="en-US" sz="1800" dirty="0"/>
              <a:t/>
            </a:r>
            <a:br>
              <a:rPr lang="en-US" sz="1800" dirty="0"/>
            </a:br>
            <a:r>
              <a:rPr lang="en-US" sz="1800" dirty="0"/>
              <a:t>We are not entirely sure about "Joint Development", but we believe it would involve a more intensive engagement than that of a co-sponsorship. For example, with co-sponsorship, "project oversight will be performed using the P &amp; P of the primary Sponsor." That is the case here. For additional information, see the comment response on Row 10 below.</a:t>
            </a:r>
            <a:br>
              <a:rPr lang="en-US" sz="1800" dirty="0"/>
            </a:br>
            <a:r>
              <a:rPr lang="en-US" sz="1800" dirty="0"/>
              <a:t/>
            </a:r>
            <a:br>
              <a:rPr lang="en-US" sz="1800" dirty="0"/>
            </a:br>
            <a:r>
              <a:rPr lang="en-US" sz="1800" dirty="0"/>
              <a:t>In order to avoid confusion, we propose adding a note</a:t>
            </a:r>
            <a:r>
              <a:rPr lang="en-US" sz="1800" dirty="0" smtClean="0"/>
              <a:t>.</a:t>
            </a:r>
          </a:p>
        </p:txBody>
      </p:sp>
      <p:sp>
        <p:nvSpPr>
          <p:cNvPr id="10" name="Slide Number Placeholder 9"/>
          <p:cNvSpPr>
            <a:spLocks noGrp="1"/>
          </p:cNvSpPr>
          <p:nvPr>
            <p:ph type="sldNum" sz="quarter" idx="12"/>
          </p:nvPr>
        </p:nvSpPr>
        <p:spPr/>
        <p:txBody>
          <a:bodyPr/>
          <a:lstStyle/>
          <a:p>
            <a:r>
              <a:rPr lang="en-US" altLang="en-US" smtClean="0">
                <a:solidFill>
                  <a:srgbClr val="000000"/>
                </a:solidFill>
              </a:rPr>
              <a:t>Slide </a:t>
            </a:r>
            <a:fld id="{BECA284B-2867-4BE3-AAC3-64869404E1AA}" type="slidenum">
              <a:rPr lang="en-US" altLang="en-US" smtClean="0">
                <a:solidFill>
                  <a:srgbClr val="000000"/>
                </a:solidFill>
              </a:rPr>
              <a:pPr/>
              <a:t>53</a:t>
            </a:fld>
            <a:endParaRPr lang="en-US" altLang="en-US">
              <a:solidFill>
                <a:srgbClr val="000000"/>
              </a:solidFill>
            </a:endParaRPr>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34/38 of </a:t>
            </a:r>
            <a:r>
              <a:rPr lang="en-US" sz="1200" b="0" dirty="0"/>
              <a:t>11-16-247 by Jon Rosdahl (Qualcomm)</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96438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a:t>
            </a:r>
            <a:r>
              <a:rPr lang="en-US" baseline="0" dirty="0" smtClean="0"/>
              <a:t> proposed change</a:t>
            </a:r>
            <a:endParaRPr lang="en-US" dirty="0"/>
          </a:p>
        </p:txBody>
      </p:sp>
      <p:sp>
        <p:nvSpPr>
          <p:cNvPr id="3" name="Content Placeholder 2"/>
          <p:cNvSpPr>
            <a:spLocks noGrp="1"/>
          </p:cNvSpPr>
          <p:nvPr>
            <p:ph idx="1"/>
          </p:nvPr>
        </p:nvSpPr>
        <p:spPr/>
        <p:txBody>
          <a:bodyPr/>
          <a:lstStyle/>
          <a:p>
            <a:r>
              <a:rPr lang="en-US" sz="2400" dirty="0"/>
              <a:t>Add to 8.1:</a:t>
            </a:r>
            <a:br>
              <a:rPr lang="en-US" sz="2400" dirty="0"/>
            </a:br>
            <a:r>
              <a:rPr lang="en-US" sz="2400" dirty="0"/>
              <a:t/>
            </a:r>
            <a:br>
              <a:rPr lang="en-US" sz="2400" dirty="0"/>
            </a:br>
            <a:r>
              <a:rPr lang="en-US" sz="2400" dirty="0"/>
              <a:t>7.2 The co-sponsorship specified under "3.3 Joint Sponsor" is not a Joint Development activity. Instead, it reflects the ongoing co-sponsorship of IEEE </a:t>
            </a:r>
            <a:r>
              <a:rPr lang="en-US" sz="2400" dirty="0" err="1"/>
              <a:t>Std</a:t>
            </a:r>
            <a:r>
              <a:rPr lang="en-US" sz="2400" dirty="0"/>
              <a:t> 802.16 per the IEEE-SA Standards Board Operations Manual, 5.1.2.2 ("Co-sponsored projects").</a:t>
            </a:r>
          </a:p>
        </p:txBody>
      </p:sp>
      <p:sp>
        <p:nvSpPr>
          <p:cNvPr id="11" name="Slide Number Placeholder 10"/>
          <p:cNvSpPr>
            <a:spLocks noGrp="1"/>
          </p:cNvSpPr>
          <p:nvPr>
            <p:ph type="sldNum" sz="quarter" idx="12"/>
          </p:nvPr>
        </p:nvSpPr>
        <p:spPr/>
        <p:txBody>
          <a:bodyPr/>
          <a:lstStyle/>
          <a:p>
            <a:r>
              <a:rPr lang="en-US" altLang="en-US" dirty="0" smtClean="0">
                <a:solidFill>
                  <a:srgbClr val="000000"/>
                </a:solidFill>
              </a:rPr>
              <a:t>Slide </a:t>
            </a:r>
            <a:fld id="{BECA284B-2867-4BE3-AAC3-64869404E1AA}" type="slidenum">
              <a:rPr lang="en-US" altLang="en-US" smtClean="0">
                <a:solidFill>
                  <a:srgbClr val="000000"/>
                </a:solidFill>
              </a:rPr>
              <a:pPr/>
              <a:t>54</a:t>
            </a:fld>
            <a:endParaRPr lang="en-US" altLang="en-US" dirty="0">
              <a:solidFill>
                <a:srgbClr val="000000"/>
              </a:solidFill>
            </a:endParaRPr>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35/38 of </a:t>
            </a:r>
            <a:r>
              <a:rPr lang="en-US" sz="1200" b="0" dirty="0"/>
              <a:t>11-16-247 by Jon Rosdahl (Qualcomm)</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8488860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to accept PAR feedback</a:t>
            </a:r>
            <a:endParaRPr lang="en-US" dirty="0"/>
          </a:p>
        </p:txBody>
      </p:sp>
      <p:sp>
        <p:nvSpPr>
          <p:cNvPr id="3" name="Content Placeholder 2"/>
          <p:cNvSpPr>
            <a:spLocks noGrp="1"/>
          </p:cNvSpPr>
          <p:nvPr>
            <p:ph idx="1"/>
          </p:nvPr>
        </p:nvSpPr>
        <p:spPr/>
        <p:txBody>
          <a:bodyPr/>
          <a:lstStyle/>
          <a:p>
            <a:r>
              <a:rPr lang="en-US" dirty="0" smtClean="0"/>
              <a:t>Motion to accept 11-16/0247r3 as the feedback for the March 2016 Plenary.</a:t>
            </a:r>
          </a:p>
          <a:p>
            <a:r>
              <a:rPr lang="en-US" dirty="0" smtClean="0"/>
              <a:t>Moved: Mike </a:t>
            </a:r>
            <a:r>
              <a:rPr lang="en-US" dirty="0" err="1" smtClean="0"/>
              <a:t>Montemurro</a:t>
            </a:r>
            <a:endParaRPr lang="en-US" dirty="0" smtClean="0"/>
          </a:p>
          <a:p>
            <a:r>
              <a:rPr lang="en-US" dirty="0" smtClean="0"/>
              <a:t>2</a:t>
            </a:r>
            <a:r>
              <a:rPr lang="en-US" baseline="30000" dirty="0" smtClean="0"/>
              <a:t>nd</a:t>
            </a:r>
            <a:r>
              <a:rPr lang="en-US" dirty="0" smtClean="0"/>
              <a:t>: Tim Godfrey</a:t>
            </a:r>
          </a:p>
          <a:p>
            <a:r>
              <a:rPr lang="en-US" dirty="0" smtClean="0"/>
              <a:t>Result: 6-0-0</a:t>
            </a:r>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36/38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4819497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to Approve Minutes</a:t>
            </a:r>
            <a:endParaRPr lang="en-US" dirty="0"/>
          </a:p>
        </p:txBody>
      </p:sp>
      <p:sp>
        <p:nvSpPr>
          <p:cNvPr id="3" name="Content Placeholder 2"/>
          <p:cNvSpPr>
            <a:spLocks noGrp="1"/>
          </p:cNvSpPr>
          <p:nvPr>
            <p:ph idx="1"/>
          </p:nvPr>
        </p:nvSpPr>
        <p:spPr/>
        <p:txBody>
          <a:bodyPr/>
          <a:lstStyle/>
          <a:p>
            <a:r>
              <a:rPr lang="en-US" dirty="0" smtClean="0"/>
              <a:t>Move to approve 11-15/1214r0 as the minutes for the 2015 November Plenary</a:t>
            </a:r>
          </a:p>
          <a:p>
            <a:r>
              <a:rPr lang="en-US" dirty="0" smtClean="0"/>
              <a:t>Moved: Stuart Kerry</a:t>
            </a:r>
          </a:p>
          <a:p>
            <a:r>
              <a:rPr lang="en-US" dirty="0" smtClean="0"/>
              <a:t>2</a:t>
            </a:r>
            <a:r>
              <a:rPr lang="en-US" baseline="30000" dirty="0" smtClean="0"/>
              <a:t>nd</a:t>
            </a:r>
            <a:r>
              <a:rPr lang="en-US" dirty="0" smtClean="0"/>
              <a:t>: Mike </a:t>
            </a:r>
            <a:r>
              <a:rPr lang="en-US" dirty="0" err="1" smtClean="0"/>
              <a:t>Montemurro</a:t>
            </a:r>
            <a:endParaRPr lang="en-US" dirty="0" smtClean="0"/>
          </a:p>
          <a:p>
            <a:r>
              <a:rPr lang="en-US" dirty="0" smtClean="0"/>
              <a:t>Results: 6-0-0 </a:t>
            </a:r>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2708074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685800" y="1628800"/>
            <a:ext cx="7772400" cy="4560863"/>
          </a:xfrm>
          <a:ln/>
        </p:spPr>
        <p:txBody>
          <a:bodyPr/>
          <a:lstStyle/>
          <a:p>
            <a:r>
              <a:rPr lang="en-US" dirty="0" smtClean="0"/>
              <a:t>IEEE 802 PARs Under consideration Webpage:</a:t>
            </a:r>
          </a:p>
          <a:p>
            <a:pPr lvl="1"/>
            <a:r>
              <a:rPr lang="en-US" dirty="0" smtClean="0"/>
              <a:t>	</a:t>
            </a:r>
            <a:r>
              <a:rPr lang="en-US" dirty="0" smtClean="0">
                <a:hlinkClick r:id="rId3"/>
              </a:rPr>
              <a:t>http</a:t>
            </a:r>
            <a:r>
              <a:rPr lang="en-US" dirty="0">
                <a:hlinkClick r:id="rId3"/>
              </a:rPr>
              <a:t>://</a:t>
            </a:r>
            <a:r>
              <a:rPr lang="en-US" dirty="0" smtClean="0">
                <a:hlinkClick r:id="rId3"/>
              </a:rPr>
              <a:t>grouper.ieee.org/groups/802/PARs.shtml</a:t>
            </a:r>
            <a:endParaRPr lang="en-US" dirty="0" smtClean="0"/>
          </a:p>
          <a:p>
            <a:pPr lvl="1"/>
            <a:endParaRPr lang="en-US" dirty="0"/>
          </a:p>
        </p:txBody>
      </p:sp>
      <p:sp>
        <p:nvSpPr>
          <p:cNvPr id="5" name="Footer Placeholder 4"/>
          <p:cNvSpPr>
            <a:spLocks noGrp="1"/>
          </p:cNvSpPr>
          <p:nvPr>
            <p:ph type="ftr" idx="11"/>
          </p:nvPr>
        </p:nvSpPr>
        <p:spPr>
          <a:xfrm>
            <a:off x="6215074" y="6475413"/>
            <a:ext cx="2327264" cy="180975"/>
          </a:xfrm>
        </p:spPr>
        <p:txBody>
          <a:bodyPr/>
          <a:lstStyle/>
          <a:p>
            <a:r>
              <a:rPr lang="en-GB" smtClean="0"/>
              <a:t>Adrian Stephens, Intel Corporation</a:t>
            </a:r>
            <a:endParaRPr lang="en-GB" dirty="0"/>
          </a:p>
        </p:txBody>
      </p:sp>
      <p:sp>
        <p:nvSpPr>
          <p:cNvPr id="2" name="Slide Number Placeholder 1"/>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38/38 of 11-16-247 by Jon Rosdahl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5380797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D6CCAE5-06F5-C34A-A6FD-BC33E1D7FAF7}" type="slidenum">
              <a:rPr lang="en-US"/>
              <a:pPr/>
              <a:t>58</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br>
              <a:rPr lang="en-US" sz="2800" dirty="0">
                <a:latin typeface="Times New Roman" charset="0"/>
              </a:rPr>
            </a:br>
            <a:r>
              <a:rPr lang="en-US" sz="2800" dirty="0" smtClean="0">
                <a:latin typeface="Times New Roman" charset="0"/>
              </a:rPr>
              <a:t>Macau Closing </a:t>
            </a:r>
            <a:r>
              <a:rPr lang="en-US" sz="2800" dirty="0">
                <a:latin typeface="Times New Roman" charset="0"/>
              </a:rPr>
              <a:t>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2016-03-18</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3906108664"/>
              </p:ext>
            </p:extLst>
          </p:nvPr>
        </p:nvGraphicFramePr>
        <p:xfrm>
          <a:off x="495300" y="3136900"/>
          <a:ext cx="7797800" cy="2565400"/>
        </p:xfrm>
        <a:graphic>
          <a:graphicData uri="http://schemas.openxmlformats.org/presentationml/2006/ole">
            <mc:AlternateContent xmlns:mc="http://schemas.openxmlformats.org/markup-compatibility/2006">
              <mc:Choice xmlns:v="urn:schemas-microsoft-com:vml" Requires="v">
                <p:oleObj spid="_x0000_s6167" name="Document" r:id="rId4" imgW="8367708" imgH="2751467" progId="Word.Document.8">
                  <p:embed/>
                </p:oleObj>
              </mc:Choice>
              <mc:Fallback>
                <p:oleObj name="Document" r:id="rId4" imgW="8367708" imgH="2751467" progId="Word.Document.8">
                  <p:embed/>
                  <p:pic>
                    <p:nvPicPr>
                      <p:cNvPr id="0" name=""/>
                      <p:cNvPicPr>
                        <a:picLocks noChangeAspect="1" noChangeArrowheads="1"/>
                      </p:cNvPicPr>
                      <p:nvPr/>
                    </p:nvPicPr>
                    <p:blipFill>
                      <a:blip r:embed="rId5"/>
                      <a:srcRect/>
                      <a:stretch>
                        <a:fillRect/>
                      </a:stretch>
                    </p:blipFill>
                    <p:spPr bwMode="auto">
                      <a:xfrm>
                        <a:off x="495300" y="3136900"/>
                        <a:ext cx="7797800"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11-16-0242 by Rich Kennedy, Hewlett Packard Enterprise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0833516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07EA4A3-4808-3447-87F1-A3E70ACE90F4}" type="slidenum">
              <a:rPr lang="en-US"/>
              <a:pPr/>
              <a:t>59</a:t>
            </a:fld>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March 2016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Macau.</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11-16-0242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794956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6" name="Date Placeholder 5"/>
          <p:cNvSpPr>
            <a:spLocks noGrp="1"/>
          </p:cNvSpPr>
          <p:nvPr>
            <p:ph type="dt" sz="half" idx="10"/>
          </p:nvPr>
        </p:nvSpPr>
        <p:spPr/>
        <p:txBody>
          <a:bodyPr/>
          <a:lstStyle/>
          <a:p>
            <a:pPr>
              <a:defRPr/>
            </a:pPr>
            <a:r>
              <a:rPr lang="en-US" smtClean="0"/>
              <a:t>March 2016</a:t>
            </a:r>
            <a:endParaRPr lang="en-US"/>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1879725" y="718873"/>
            <a:ext cx="7200000" cy="5657578"/>
          </a:xfrm>
          <a:prstGeom prst="rect">
            <a:avLst/>
          </a:prstGeom>
        </p:spPr>
      </p:pic>
      <p:pic>
        <p:nvPicPr>
          <p:cNvPr id="9" name="Picture 8"/>
          <p:cNvPicPr>
            <a:picLocks noChangeAspect="1"/>
          </p:cNvPicPr>
          <p:nvPr/>
        </p:nvPicPr>
        <p:blipFill>
          <a:blip r:embed="rId4"/>
          <a:stretch>
            <a:fillRect/>
          </a:stretch>
        </p:blipFill>
        <p:spPr>
          <a:xfrm>
            <a:off x="0" y="705556"/>
            <a:ext cx="2921179" cy="2295389"/>
          </a:xfrm>
          <a:prstGeom prst="rect">
            <a:avLst/>
          </a:prstGeom>
        </p:spPr>
      </p:pic>
    </p:spTree>
    <p:extLst>
      <p:ext uri="{BB962C8B-B14F-4D97-AF65-F5344CB8AC3E}">
        <p14:creationId xmlns:p14="http://schemas.microsoft.com/office/powerpoint/2010/main" val="20197286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a:xfrm>
            <a:off x="685800" y="1828800"/>
            <a:ext cx="7772400" cy="4495800"/>
          </a:xfrm>
        </p:spPr>
        <p:txBody>
          <a:bodyPr/>
          <a:lstStyle/>
          <a:p>
            <a:pPr eaLnBrk="1" hangingPunct="1"/>
            <a:r>
              <a:rPr lang="en-US" altLang="en-US" dirty="0" smtClean="0"/>
              <a:t>Document 11-16/241r1</a:t>
            </a:r>
          </a:p>
          <a:p>
            <a:pPr lvl="1" eaLnBrk="1" hangingPunct="1"/>
            <a:r>
              <a:rPr lang="en-US" altLang="en-US" sz="1600" dirty="0">
                <a:hlinkClick r:id="rId3"/>
              </a:rPr>
              <a:t>https://</a:t>
            </a:r>
            <a:r>
              <a:rPr lang="en-US" altLang="en-US" sz="1600" dirty="0" smtClean="0">
                <a:hlinkClick r:id="rId3"/>
              </a:rPr>
              <a:t>mentor.ieee.org/802.11/dcn/16/11-16-0300-01-0reg-march-3-2016-teleconference-agenda.pptx</a:t>
            </a:r>
            <a:r>
              <a:rPr lang="en-US" altLang="en-US" sz="1600" dirty="0" smtClean="0"/>
              <a:t> </a:t>
            </a:r>
          </a:p>
          <a:p>
            <a:pPr eaLnBrk="1" hangingPunct="1"/>
            <a:r>
              <a:rPr lang="en-US" altLang="en-US" dirty="0" smtClean="0"/>
              <a:t>Introduction</a:t>
            </a:r>
            <a:endParaRPr lang="en-US" altLang="en-US" dirty="0"/>
          </a:p>
          <a:p>
            <a:pPr eaLnBrk="1" hangingPunct="1"/>
            <a:r>
              <a:rPr lang="en-US" altLang="en-US" dirty="0"/>
              <a:t>Approve Atlanta minutes</a:t>
            </a:r>
          </a:p>
          <a:p>
            <a:pPr eaLnBrk="1" hangingPunct="1"/>
            <a:r>
              <a:rPr lang="en-US" altLang="en-US" dirty="0"/>
              <a:t>Discussion items</a:t>
            </a:r>
          </a:p>
          <a:p>
            <a:pPr lvl="1"/>
            <a:r>
              <a:rPr lang="en-US" altLang="en-US" dirty="0"/>
              <a:t>Regulatory work in progress</a:t>
            </a:r>
          </a:p>
          <a:p>
            <a:r>
              <a:rPr lang="en-US" altLang="en-US" dirty="0"/>
              <a:t>IEEE 802 EC Regulatory changes</a:t>
            </a:r>
          </a:p>
          <a:p>
            <a:pPr eaLnBrk="1" hangingPunct="1"/>
            <a:r>
              <a:rPr lang="en-US" altLang="en-US" dirty="0"/>
              <a:t>Actions required</a:t>
            </a:r>
          </a:p>
          <a:p>
            <a:pPr lvl="1" eaLnBrk="1" hangingPunct="1"/>
            <a:r>
              <a:rPr lang="en-US" altLang="en-US" dirty="0" smtClean="0"/>
              <a:t>Prepare input(s) for 802.18</a:t>
            </a:r>
            <a:endParaRPr lang="en-US" altLang="en-US" dirty="0"/>
          </a:p>
          <a:p>
            <a:pPr eaLnBrk="1" hangingPunct="1">
              <a:spcBef>
                <a:spcPct val="0"/>
              </a:spcBef>
            </a:pPr>
            <a:r>
              <a:rPr lang="en-US" altLang="en-US" dirty="0"/>
              <a:t>AOB and Adjourn</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77C5467-0D41-8145-BB29-ACA5DBC6015E}" type="slidenum">
              <a:rPr lang="en-US"/>
              <a:pPr/>
              <a:t>60</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11-16-0242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437835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Times New Roman" charset="0"/>
              </a:rPr>
              <a:t>Regulatory Updates - US</a:t>
            </a:r>
            <a:endParaRPr lang="en-US" dirty="0">
              <a:latin typeface="Times New Roman" charset="0"/>
            </a:endParaRPr>
          </a:p>
        </p:txBody>
      </p:sp>
      <p:sp>
        <p:nvSpPr>
          <p:cNvPr id="32770" name="Content Placeholder 2"/>
          <p:cNvSpPr>
            <a:spLocks noGrp="1"/>
          </p:cNvSpPr>
          <p:nvPr>
            <p:ph idx="1"/>
          </p:nvPr>
        </p:nvSpPr>
        <p:spPr>
          <a:xfrm>
            <a:off x="685800" y="1600200"/>
            <a:ext cx="7772400" cy="4953000"/>
          </a:xfrm>
        </p:spPr>
        <p:txBody>
          <a:bodyPr/>
          <a:lstStyle/>
          <a:p>
            <a:r>
              <a:rPr lang="en-US" altLang="en-US" dirty="0"/>
              <a:t>Globalstar still under discussion</a:t>
            </a:r>
          </a:p>
          <a:p>
            <a:r>
              <a:rPr lang="en-US" altLang="en-US" dirty="0"/>
              <a:t>FCC 15-138 completed Comments and Reply Comments; waiting for next steps</a:t>
            </a:r>
          </a:p>
          <a:p>
            <a:r>
              <a:rPr lang="en-US" altLang="en-US" dirty="0"/>
              <a:t>NPRM for sharing U-NII-4 band started; testing for coexistence could take the year</a:t>
            </a:r>
          </a:p>
          <a:p>
            <a:r>
              <a:rPr lang="en-US" altLang="en-US" dirty="0"/>
              <a:t>600 MHz band reverse auction on schedule for March 29, 2016</a:t>
            </a:r>
          </a:p>
          <a:p>
            <a:r>
              <a:rPr lang="en-US" altLang="en-US" dirty="0"/>
              <a:t>MO&amp;O FCC </a:t>
            </a:r>
            <a:r>
              <a:rPr lang="en-US" altLang="en-US" dirty="0" smtClean="0"/>
              <a:t>16-24 industry requested delays for OOBE changes in FCC 13-49</a:t>
            </a:r>
          </a:p>
          <a:p>
            <a:r>
              <a:rPr lang="en-US" altLang="en-US" dirty="0"/>
              <a:t>NPRM FCC </a:t>
            </a:r>
            <a:r>
              <a:rPr lang="en-US" altLang="en-US" dirty="0" smtClean="0"/>
              <a:t>16-23 TVWS rules changes</a:t>
            </a:r>
            <a:endParaRPr lang="en-US" alt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282F1470-F9B3-5847-96D0-F2997491E7EE}" type="slidenum">
              <a:rPr lang="en-US"/>
              <a:pPr/>
              <a:t>61</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11-16-0242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3398380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rPr>
              <a:t>Regulatory </a:t>
            </a:r>
            <a:r>
              <a:rPr lang="en-US" dirty="0" smtClean="0">
                <a:latin typeface="Times New Roman" charset="0"/>
              </a:rPr>
              <a:t>Updates - EU</a:t>
            </a:r>
            <a:endParaRPr lang="en-US" dirty="0"/>
          </a:p>
        </p:txBody>
      </p:sp>
      <p:sp>
        <p:nvSpPr>
          <p:cNvPr id="3" name="Content Placeholder 2"/>
          <p:cNvSpPr>
            <a:spLocks noGrp="1"/>
          </p:cNvSpPr>
          <p:nvPr>
            <p:ph idx="1"/>
          </p:nvPr>
        </p:nvSpPr>
        <p:spPr/>
        <p:txBody>
          <a:bodyPr/>
          <a:lstStyle/>
          <a:p>
            <a:r>
              <a:rPr lang="en-US" dirty="0" smtClean="0"/>
              <a:t>EN 300 328 headed to ENAP; 301 893 soon</a:t>
            </a:r>
          </a:p>
          <a:p>
            <a:r>
              <a:rPr lang="en-US" altLang="en-US" dirty="0"/>
              <a:t>Technical Reports on 5 GHz band </a:t>
            </a:r>
            <a:r>
              <a:rPr lang="en-US" altLang="en-US" dirty="0" smtClean="0"/>
              <a:t>sharing due soon</a:t>
            </a:r>
            <a:endParaRPr lang="en-US" altLang="en-US" dirty="0"/>
          </a:p>
          <a:p>
            <a:pPr lvl="1"/>
            <a:r>
              <a:rPr lang="en-US" altLang="en-US" dirty="0"/>
              <a:t>TR 103 317 EESS in the 5 350 MHz to 5 470 MHz band</a:t>
            </a:r>
          </a:p>
          <a:p>
            <a:pPr lvl="1"/>
            <a:r>
              <a:rPr lang="en-US" altLang="en-US" dirty="0"/>
              <a:t>TR 103 318 Radiolocation Systems in the 5 350 MHz to 5 470 MHz and 5 725 MHz to 5 850 MHz bands</a:t>
            </a:r>
          </a:p>
          <a:p>
            <a:pPr lvl="1"/>
            <a:r>
              <a:rPr lang="en-US" altLang="en-US" dirty="0"/>
              <a:t>TR 103 319 Road Tolling and Intelligent Transport systems in the 5 725 MHz to 5 925 MHz band</a:t>
            </a:r>
          </a:p>
          <a:p>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06AD267-EA73-F249-B603-690111D87795}" type="slidenum">
              <a:rPr lang="en-US" smtClean="0"/>
              <a:pPr>
                <a:defRPr/>
              </a:pPr>
              <a:t>62</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11-16-0242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67122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for 802.18</a:t>
            </a:r>
            <a:endParaRPr lang="en-US" dirty="0"/>
          </a:p>
        </p:txBody>
      </p:sp>
      <p:sp>
        <p:nvSpPr>
          <p:cNvPr id="3" name="Content Placeholder 2"/>
          <p:cNvSpPr>
            <a:spLocks noGrp="1"/>
          </p:cNvSpPr>
          <p:nvPr>
            <p:ph idx="1"/>
          </p:nvPr>
        </p:nvSpPr>
        <p:spPr/>
        <p:txBody>
          <a:bodyPr/>
          <a:lstStyle/>
          <a:p>
            <a:r>
              <a:rPr lang="en-US" altLang="en-US" sz="2000" dirty="0"/>
              <a:t>How do we improve our interactions with Regulators?</a:t>
            </a:r>
          </a:p>
          <a:p>
            <a:pPr lvl="1"/>
            <a:r>
              <a:rPr lang="en-US" altLang="en-US" sz="1600" dirty="0"/>
              <a:t>FCC, CITEL, CEPT, APT, ATU, ASMG, RCC</a:t>
            </a:r>
          </a:p>
          <a:p>
            <a:r>
              <a:rPr lang="en-US" altLang="en-US" sz="2000" dirty="0"/>
              <a:t>How do we improve our interactions with ITU-R?</a:t>
            </a:r>
          </a:p>
          <a:p>
            <a:r>
              <a:rPr lang="en-US" altLang="en-US" sz="2000" dirty="0"/>
              <a:t>We cannot do this alone; we must find common ground to work with others</a:t>
            </a:r>
          </a:p>
          <a:p>
            <a:r>
              <a:rPr lang="en-US" altLang="en-US" sz="2000" dirty="0"/>
              <a:t>We need a simple, clear and concise message</a:t>
            </a:r>
          </a:p>
          <a:p>
            <a:pPr lvl="1"/>
            <a:r>
              <a:rPr lang="en-US" altLang="en-US" sz="1600" dirty="0"/>
              <a:t>Regulators want to find ways to more effectively utilize the spectrum; can we point out some of the basic errors in their data, such as outdated and inaccurate propagation models, clutter calculations, busy time, </a:t>
            </a:r>
            <a:r>
              <a:rPr lang="en-US" altLang="en-US" sz="1600" dirty="0" err="1"/>
              <a:t>etc</a:t>
            </a:r>
            <a:r>
              <a:rPr lang="en-US" altLang="en-US" sz="1600" dirty="0"/>
              <a:t>, and propose ways to restudy and update</a:t>
            </a:r>
          </a:p>
          <a:p>
            <a:pPr lvl="1"/>
            <a:r>
              <a:rPr lang="en-US" altLang="en-US" sz="1600" dirty="0"/>
              <a:t>Other IEEE groups may have the similar band sharing issues with inaccurate propagation and building penetration models, e.g. ITU-R Recommendations P.452, P.528, P.619</a:t>
            </a:r>
          </a:p>
          <a:p>
            <a:r>
              <a:rPr lang="en-US" altLang="en-US" sz="2000" dirty="0"/>
              <a:t>Creating a position on </a:t>
            </a:r>
            <a:r>
              <a:rPr lang="en-US" altLang="en-US" sz="2000" dirty="0" err="1"/>
              <a:t>mmWave</a:t>
            </a:r>
            <a:r>
              <a:rPr lang="en-US" altLang="en-US" sz="2000" dirty="0"/>
              <a:t> spectrum</a:t>
            </a:r>
          </a:p>
          <a:p>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06AD267-EA73-F249-B603-690111D87795}" type="slidenum">
              <a:rPr lang="en-US" smtClean="0"/>
              <a:pPr>
                <a:defRPr/>
              </a:pPr>
              <a:t>63</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11-16-0242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0822546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Teleconferences, etc.</a:t>
            </a:r>
          </a:p>
        </p:txBody>
      </p:sp>
      <p:sp>
        <p:nvSpPr>
          <p:cNvPr id="24579" name="Content Placeholder 2"/>
          <p:cNvSpPr>
            <a:spLocks noGrp="1"/>
          </p:cNvSpPr>
          <p:nvPr>
            <p:ph idx="1"/>
          </p:nvPr>
        </p:nvSpPr>
        <p:spPr/>
        <p:txBody>
          <a:bodyPr/>
          <a:lstStyle/>
          <a:p>
            <a:r>
              <a:rPr lang="en-US" altLang="en-US" dirty="0" smtClean="0"/>
              <a:t>No more Regulatory SC teleconferences</a:t>
            </a:r>
          </a:p>
          <a:p>
            <a:r>
              <a:rPr lang="en-US" altLang="en-US" dirty="0" smtClean="0"/>
              <a:t>We will continue with SC meetings for two more meetings, until the transition to 802.18 is shown to be effective</a:t>
            </a:r>
          </a:p>
          <a:p>
            <a:r>
              <a:rPr lang="en-US" altLang="en-US" dirty="0" smtClean="0"/>
              <a:t>I will continue to act as Chair until the end</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4582" name="Slide Number Placeholder 5"/>
          <p:cNvSpPr>
            <a:spLocks noGrp="1"/>
          </p:cNvSpPr>
          <p:nvPr>
            <p:ph type="sldNum" sz="quarter" idx="12"/>
          </p:nvPr>
        </p:nvSpPr>
        <p:spPr>
          <a:noFill/>
        </p:spPr>
        <p:txBody>
          <a:bodyPr/>
          <a:lstStyle/>
          <a:p>
            <a:r>
              <a:rPr lang="en-US" altLang="en-US"/>
              <a:t>Slide </a:t>
            </a:r>
            <a:fld id="{6DFFBC0B-F275-402C-82A4-FC56A255610B}" type="slidenum">
              <a:rPr lang="en-US" altLang="en-US"/>
              <a:pPr/>
              <a:t>64</a:t>
            </a:fld>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11-16-0242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6441780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65</a:t>
            </a:fld>
            <a:endParaRPr lang="en-GB" altLang="en-US" sz="1200" b="0"/>
          </a:p>
        </p:txBody>
      </p:sp>
      <p:sp>
        <p:nvSpPr>
          <p:cNvPr id="13317" name="Rectangle 2"/>
          <p:cNvSpPr>
            <a:spLocks noGrp="1" noChangeArrowheads="1"/>
          </p:cNvSpPr>
          <p:nvPr>
            <p:ph type="title"/>
          </p:nvPr>
        </p:nvSpPr>
        <p:spPr>
          <a:noFill/>
        </p:spPr>
        <p:txBody>
          <a:bodyPr/>
          <a:lstStyle/>
          <a:p>
            <a:r>
              <a:rPr lang="en-GB" altLang="en-US" smtClean="0"/>
              <a:t>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2016-01-22</a:t>
            </a:r>
          </a:p>
        </p:txBody>
      </p:sp>
      <p:graphicFrame>
        <p:nvGraphicFramePr>
          <p:cNvPr id="13319" name="Object 5"/>
          <p:cNvGraphicFramePr>
            <a:graphicFrameLocks noChangeAspect="1"/>
          </p:cNvGraphicFramePr>
          <p:nvPr>
            <p:extLst>
              <p:ext uri="{D42A27DB-BD31-4B8C-83A1-F6EECF244321}">
                <p14:modId xmlns:p14="http://schemas.microsoft.com/office/powerpoint/2010/main" val="204117383"/>
              </p:ext>
            </p:extLst>
          </p:nvPr>
        </p:nvGraphicFramePr>
        <p:xfrm>
          <a:off x="706438" y="2292350"/>
          <a:ext cx="7583487" cy="2146300"/>
        </p:xfrm>
        <a:graphic>
          <a:graphicData uri="http://schemas.openxmlformats.org/presentationml/2006/ole">
            <mc:AlternateContent xmlns:mc="http://schemas.openxmlformats.org/markup-compatibility/2006">
              <mc:Choice xmlns:v="urn:schemas-microsoft-com:vml" Requires="v">
                <p:oleObj spid="_x0000_s7191"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706438" y="2292350"/>
                        <a:ext cx="7583487"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11-16-0474 by Jim Lansford, Chair (Qualcomm)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1050845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480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66</a:t>
            </a:fld>
            <a:endParaRPr lang="en-GB" altLang="en-US" sz="1200" b="0"/>
          </a:p>
        </p:txBody>
      </p:sp>
      <p:sp>
        <p:nvSpPr>
          <p:cNvPr id="14341" name="Rectangle 2"/>
          <p:cNvSpPr>
            <a:spLocks noGrp="1" noChangeArrowheads="1"/>
          </p:cNvSpPr>
          <p:nvPr>
            <p:ph type="title"/>
          </p:nvPr>
        </p:nvSpPr>
        <p:spPr>
          <a:noFill/>
        </p:spPr>
        <p:txBody>
          <a:bodyPr/>
          <a:lstStyle/>
          <a:p>
            <a:r>
              <a:rPr lang="en-GB" altLang="en-US" smtClean="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smtClean="0"/>
              <a:t> Closing report for WNG SC for March 2016 in Macau (SAR), China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11-16-0474 by Jim Lansford, Chair (Qualcomm)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327597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67</a:t>
            </a:fld>
            <a:endParaRPr lang="en-GB" altLang="en-US" sz="1200" b="0"/>
          </a:p>
        </p:txBody>
      </p:sp>
      <p:sp>
        <p:nvSpPr>
          <p:cNvPr id="15365" name="Rectangle 2"/>
          <p:cNvSpPr>
            <a:spLocks noGrp="1" noChangeArrowheads="1"/>
          </p:cNvSpPr>
          <p:nvPr>
            <p:ph type="body" idx="1"/>
          </p:nvPr>
        </p:nvSpPr>
        <p:spPr>
          <a:xfrm>
            <a:off x="323528" y="885403"/>
            <a:ext cx="8568951" cy="5495925"/>
          </a:xfrm>
        </p:spPr>
        <p:txBody>
          <a:bodyPr/>
          <a:lstStyle/>
          <a:p>
            <a:pPr marL="0" indent="0" eaLnBrk="1" hangingPunct="1">
              <a:spcBef>
                <a:spcPts val="0"/>
              </a:spcBef>
              <a:buNone/>
            </a:pPr>
            <a:r>
              <a:rPr lang="en-US" altLang="en-US" sz="2800" dirty="0" smtClean="0"/>
              <a:t>Final Agenda</a:t>
            </a:r>
          </a:p>
          <a:p>
            <a:pPr marL="0" indent="0" eaLnBrk="1" hangingPunct="1">
              <a:spcBef>
                <a:spcPts val="0"/>
              </a:spcBef>
              <a:buNone/>
            </a:pPr>
            <a:r>
              <a:rPr lang="en-US" altLang="en-US" sz="1600" b="0" dirty="0"/>
              <a:t>	  </a:t>
            </a:r>
            <a:r>
              <a:rPr lang="en-US" altLang="en-US" sz="1600" b="0" dirty="0">
                <a:hlinkClick r:id="rId3"/>
              </a:rPr>
              <a:t>https://</a:t>
            </a:r>
            <a:r>
              <a:rPr lang="en-US" altLang="en-US" sz="1600" b="0" dirty="0" smtClean="0">
                <a:hlinkClick r:id="rId3"/>
              </a:rPr>
              <a:t>mentor.ieee.org/802.11/dcn/16/11-16-0226-02-0wng-agenda-for-wng-2016-03.ppt</a:t>
            </a:r>
            <a:r>
              <a:rPr lang="en-US" altLang="en-US" sz="1600" b="0" dirty="0" smtClean="0"/>
              <a:t> </a:t>
            </a:r>
          </a:p>
          <a:p>
            <a:pPr marL="0" indent="0" eaLnBrk="1" hangingPunct="1">
              <a:spcBef>
                <a:spcPts val="0"/>
              </a:spcBef>
              <a:buNone/>
            </a:pPr>
            <a:r>
              <a:rPr lang="en-US" altLang="en-US" sz="2800" dirty="0" smtClean="0"/>
              <a:t>Presentations at March 2016 meeting</a:t>
            </a:r>
            <a:endParaRPr lang="en-GB" altLang="en-US" dirty="0"/>
          </a:p>
          <a:p>
            <a:pPr marL="857250" lvl="1" indent="-457200">
              <a:spcBef>
                <a:spcPts val="0"/>
              </a:spcBef>
              <a:defRPr/>
            </a:pPr>
            <a:r>
              <a:rPr lang="en-GB" altLang="en-US" dirty="0"/>
              <a:t>“</a:t>
            </a:r>
            <a:r>
              <a:rPr lang="en-GB" altLang="en-US" dirty="0" err="1"/>
              <a:t>LiFi</a:t>
            </a:r>
            <a:r>
              <a:rPr lang="en-GB" altLang="en-US" dirty="0"/>
              <a:t> – Use of visible light communications for 802.11”, </a:t>
            </a:r>
            <a:r>
              <a:rPr lang="en-US" dirty="0"/>
              <a:t>Nikola </a:t>
            </a:r>
            <a:r>
              <a:rPr lang="en-US" dirty="0" err="1"/>
              <a:t>Serafimovski</a:t>
            </a:r>
            <a:r>
              <a:rPr lang="en-US" dirty="0"/>
              <a:t> (</a:t>
            </a:r>
            <a:r>
              <a:rPr lang="en-US" dirty="0" err="1"/>
              <a:t>PureLiFi</a:t>
            </a:r>
            <a:r>
              <a:rPr lang="en-US" dirty="0"/>
              <a:t>)</a:t>
            </a:r>
          </a:p>
          <a:p>
            <a:pPr marL="1200150" lvl="2" indent="-457200">
              <a:spcBef>
                <a:spcPts val="0"/>
              </a:spcBef>
              <a:defRPr/>
            </a:pPr>
            <a:r>
              <a:rPr lang="en-GB" altLang="en-US" dirty="0">
                <a:hlinkClick r:id="rId4"/>
              </a:rPr>
              <a:t>https://mentor.ieee.org/802.11/dcn/16/11-16-0436-00-0wng-lifi-concept-use-cases-and-progress.pptx</a:t>
            </a:r>
            <a:r>
              <a:rPr lang="en-GB" altLang="en-US" dirty="0"/>
              <a:t> </a:t>
            </a:r>
          </a:p>
          <a:p>
            <a:pPr marL="857250" lvl="1" indent="-457200">
              <a:spcBef>
                <a:spcPts val="0"/>
              </a:spcBef>
              <a:defRPr/>
            </a:pPr>
            <a:r>
              <a:rPr lang="en-GB" altLang="en-US" dirty="0"/>
              <a:t>“802.11 and </a:t>
            </a:r>
            <a:r>
              <a:rPr lang="en-GB" altLang="en-US" dirty="0" smtClean="0"/>
              <a:t>LWA/LWIP: </a:t>
            </a:r>
            <a:r>
              <a:rPr lang="en-GB" altLang="en-US" dirty="0"/>
              <a:t>Perspectives from 3GPP” – Richard </a:t>
            </a:r>
            <a:r>
              <a:rPr lang="en-GB" altLang="en-US" dirty="0" err="1"/>
              <a:t>Burbridge</a:t>
            </a:r>
            <a:r>
              <a:rPr lang="en-GB" altLang="en-US" dirty="0"/>
              <a:t> (3GPP RAN2 chair), Sasha </a:t>
            </a:r>
            <a:r>
              <a:rPr lang="en-GB" altLang="en-US" dirty="0" err="1"/>
              <a:t>Sirotkin</a:t>
            </a:r>
            <a:r>
              <a:rPr lang="en-GB" altLang="en-US" dirty="0"/>
              <a:t> (LWA WI Rapporteur), and Philippe </a:t>
            </a:r>
            <a:r>
              <a:rPr lang="en-GB" altLang="en-US" dirty="0" err="1"/>
              <a:t>Reininger</a:t>
            </a:r>
            <a:r>
              <a:rPr lang="en-GB" altLang="en-US" dirty="0"/>
              <a:t> (3GPP RAN3 chair)</a:t>
            </a:r>
          </a:p>
          <a:p>
            <a:pPr marL="1200150" lvl="2" indent="-457200">
              <a:spcBef>
                <a:spcPts val="0"/>
              </a:spcBef>
              <a:defRPr/>
            </a:pPr>
            <a:r>
              <a:rPr lang="en-GB" altLang="en-US" dirty="0">
                <a:hlinkClick r:id="rId5"/>
              </a:rPr>
              <a:t>https://mentor.ieee.org/802.11/dcn/16/11-16-0351-01-0000-liaison-from-3gpp-on-lwa-and-lwip.pptx</a:t>
            </a:r>
            <a:r>
              <a:rPr lang="en-GB" altLang="en-US" dirty="0"/>
              <a:t> </a:t>
            </a:r>
            <a:endParaRPr lang="en-US" altLang="en-US" dirty="0"/>
          </a:p>
          <a:p>
            <a:pPr marL="457200" indent="-457200">
              <a:spcBef>
                <a:spcPts val="0"/>
              </a:spcBef>
            </a:pPr>
            <a:r>
              <a:rPr lang="en-GB" altLang="en-US" dirty="0"/>
              <a:t>Minutes</a:t>
            </a:r>
          </a:p>
          <a:p>
            <a:pPr lvl="1">
              <a:spcBef>
                <a:spcPts val="0"/>
              </a:spcBef>
            </a:pPr>
            <a:r>
              <a:rPr lang="en-GB" altLang="en-US" dirty="0"/>
              <a:t>16/0451r0</a:t>
            </a:r>
          </a:p>
          <a:p>
            <a:pPr>
              <a:spcBef>
                <a:spcPts val="0"/>
              </a:spcBef>
            </a:pPr>
            <a:r>
              <a:rPr lang="en-GB" altLang="ko-KR" dirty="0">
                <a:ea typeface="Gulim" pitchFamily="34" charset="-127"/>
              </a:rPr>
              <a:t>Plans for May 2016</a:t>
            </a:r>
            <a:endParaRPr lang="en-US" altLang="en-US" dirty="0"/>
          </a:p>
          <a:p>
            <a:pPr lvl="1" eaLnBrk="1" hangingPunct="1">
              <a:spcBef>
                <a:spcPts val="0"/>
              </a:spcBef>
              <a:defRPr/>
            </a:pPr>
            <a:r>
              <a:rPr lang="en-US" altLang="en-US" dirty="0" smtClean="0"/>
              <a:t>TBD</a:t>
            </a:r>
            <a:endParaRPr lang="en-US" altLang="en-US" dirty="0"/>
          </a:p>
          <a:p>
            <a:pPr marL="0" indent="0" eaLnBrk="1" hangingPunct="1">
              <a:buNone/>
              <a:defRPr/>
            </a:pPr>
            <a:endParaRPr lang="en-US" dirty="0" smtClean="0"/>
          </a:p>
          <a:p>
            <a:pPr lvl="2" eaLnBrk="1" hangingPunct="1">
              <a:defRPr/>
            </a:pPr>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11-16-0474 by Jim Lansford, Chair (Qualcomm)</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5774409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GB" smtClean="0"/>
              <a:t>Adrian Stephens, Intel Corporation</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68</a:t>
            </a:fld>
            <a:endParaRPr lang="en-GB" smtClean="0"/>
          </a:p>
        </p:txBody>
      </p:sp>
      <p:sp>
        <p:nvSpPr>
          <p:cNvPr id="1030" name="Rectangle 2"/>
          <p:cNvSpPr>
            <a:spLocks noGrp="1" noChangeArrowheads="1"/>
          </p:cNvSpPr>
          <p:nvPr>
            <p:ph type="title"/>
          </p:nvPr>
        </p:nvSpPr>
        <p:spPr>
          <a:noFill/>
        </p:spPr>
        <p:txBody>
          <a:bodyPr/>
          <a:lstStyle/>
          <a:p>
            <a:r>
              <a:rPr lang="en-GB" dirty="0" smtClean="0"/>
              <a:t>IEEE 802 JTC1 SC closing report</a:t>
            </a:r>
            <a:br>
              <a:rPr lang="en-GB" dirty="0" smtClean="0"/>
            </a:br>
            <a:r>
              <a:rPr lang="en-GB" dirty="0" smtClean="0"/>
              <a:t>(Mar 2016)</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2016-03-17</a:t>
            </a:r>
          </a:p>
        </p:txBody>
      </p:sp>
      <p:graphicFrame>
        <p:nvGraphicFramePr>
          <p:cNvPr id="1026" name="Object 5"/>
          <p:cNvGraphicFramePr>
            <a:graphicFrameLocks noChangeAspect="1"/>
          </p:cNvGraphicFramePr>
          <p:nvPr>
            <p:extLst>
              <p:ext uri="{D42A27DB-BD31-4B8C-83A1-F6EECF244321}">
                <p14:modId xmlns:p14="http://schemas.microsoft.com/office/powerpoint/2010/main" val="2919891526"/>
              </p:ext>
            </p:extLst>
          </p:nvPr>
        </p:nvGraphicFramePr>
        <p:xfrm>
          <a:off x="663575" y="2860675"/>
          <a:ext cx="8185150" cy="2301875"/>
        </p:xfrm>
        <a:graphic>
          <a:graphicData uri="http://schemas.openxmlformats.org/presentationml/2006/ole">
            <mc:AlternateContent xmlns:mc="http://schemas.openxmlformats.org/markup-compatibility/2006">
              <mc:Choice xmlns:v="urn:schemas-microsoft-com:vml" Requires="v">
                <p:oleObj spid="_x0000_s8215" name="Document" r:id="rId4" imgW="8152815" imgH="2296922" progId="Word.Document.8">
                  <p:embed/>
                </p:oleObj>
              </mc:Choice>
              <mc:Fallback>
                <p:oleObj name="Document" r:id="rId4" imgW="8152815" imgH="2296922" progId="Word.Document.8">
                  <p:embed/>
                  <p:pic>
                    <p:nvPicPr>
                      <p:cNvPr id="0" name=""/>
                      <p:cNvPicPr>
                        <a:picLocks noChangeAspect="1" noChangeArrowheads="1"/>
                      </p:cNvPicPr>
                      <p:nvPr/>
                    </p:nvPicPr>
                    <p:blipFill>
                      <a:blip r:embed="rId5"/>
                      <a:srcRect/>
                      <a:stretch>
                        <a:fillRect/>
                      </a:stretch>
                    </p:blipFill>
                    <p:spPr bwMode="auto">
                      <a:xfrm>
                        <a:off x="663575" y="2860675"/>
                        <a:ext cx="8185150" cy="2301875"/>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11-16-0481 by Andrew Myles, Cisco</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4203055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GB" smtClean="0"/>
              <a:t>Adrian Stephens, Intel Corporation</a:t>
            </a:r>
          </a:p>
        </p:txBody>
      </p:sp>
      <p:sp>
        <p:nvSpPr>
          <p:cNvPr id="4100" name="Slide Number Placeholder 5"/>
          <p:cNvSpPr>
            <a:spLocks noGrp="1"/>
          </p:cNvSpPr>
          <p:nvPr>
            <p:ph type="sldNum" sz="quarter" idx="12"/>
          </p:nvPr>
        </p:nvSpPr>
        <p:spPr>
          <a:noFill/>
        </p:spPr>
        <p:txBody>
          <a:bodyPr/>
          <a:lstStyle/>
          <a:p>
            <a:r>
              <a:rPr lang="en-GB" smtClean="0"/>
              <a:t>Slide </a:t>
            </a:r>
            <a:fld id="{827FA444-4315-4B21-90DB-70CB797C55B7}" type="slidenum">
              <a:rPr lang="en-GB" smtClean="0"/>
              <a:pPr/>
              <a:t>69</a:t>
            </a:fld>
            <a:endParaRPr lang="en-GB" smtClean="0"/>
          </a:p>
        </p:txBody>
      </p:sp>
      <p:sp>
        <p:nvSpPr>
          <p:cNvPr id="4101" name="Rectangle 2"/>
          <p:cNvSpPr>
            <a:spLocks noGrp="1" noChangeArrowheads="1"/>
          </p:cNvSpPr>
          <p:nvPr>
            <p:ph type="title"/>
          </p:nvPr>
        </p:nvSpPr>
        <p:spPr>
          <a:noFill/>
        </p:spPr>
        <p:txBody>
          <a:bodyPr/>
          <a:lstStyle/>
          <a:p>
            <a:r>
              <a:rPr lang="en-GB" smtClean="0"/>
              <a:t>Abstract</a:t>
            </a:r>
          </a:p>
        </p:txBody>
      </p:sp>
      <p:sp>
        <p:nvSpPr>
          <p:cNvPr id="4102" name="Rectangle 3"/>
          <p:cNvSpPr>
            <a:spLocks noGrp="1" noChangeArrowheads="1"/>
          </p:cNvSpPr>
          <p:nvPr>
            <p:ph type="body" idx="1"/>
          </p:nvPr>
        </p:nvSpPr>
        <p:spPr>
          <a:noFill/>
        </p:spPr>
        <p:txBody>
          <a:bodyPr/>
          <a:lstStyle/>
          <a:p>
            <a:pPr algn="ctr">
              <a:buFontTx/>
              <a:buNone/>
            </a:pPr>
            <a:r>
              <a:rPr lang="en-GB" sz="3200" dirty="0" smtClean="0"/>
              <a:t> Closing report for IEEE 802 JTC1 SC</a:t>
            </a:r>
            <a:br>
              <a:rPr lang="en-GB" sz="3200" dirty="0" smtClean="0"/>
            </a:br>
            <a:r>
              <a:rPr lang="en-GB" sz="3200" dirty="0" smtClean="0"/>
              <a:t>for March 2016 in Macau</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11-16-0481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18276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7</a:t>
            </a:fld>
            <a:endParaRPr lang="en-US" smtClean="0"/>
          </a:p>
        </p:txBody>
      </p:sp>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(Mar ‘16)</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2016-03-14</a:t>
            </a:r>
          </a:p>
        </p:txBody>
      </p:sp>
      <p:graphicFrame>
        <p:nvGraphicFramePr>
          <p:cNvPr id="1026" name="Object 4"/>
          <p:cNvGraphicFramePr>
            <a:graphicFrameLocks noChangeAspect="1"/>
          </p:cNvGraphicFramePr>
          <p:nvPr>
            <p:extLst>
              <p:ext uri="{D42A27DB-BD31-4B8C-83A1-F6EECF244321}">
                <p14:modId xmlns:p14="http://schemas.microsoft.com/office/powerpoint/2010/main" val="3870613161"/>
              </p:ext>
            </p:extLst>
          </p:nvPr>
        </p:nvGraphicFramePr>
        <p:xfrm>
          <a:off x="534988" y="2505075"/>
          <a:ext cx="7920037" cy="2579688"/>
        </p:xfrm>
        <a:graphic>
          <a:graphicData uri="http://schemas.openxmlformats.org/presentationml/2006/ole">
            <mc:AlternateContent xmlns:mc="http://schemas.openxmlformats.org/markup-compatibility/2006">
              <mc:Choice xmlns:v="urn:schemas-microsoft-com:vml" Requires="v">
                <p:oleObj spid="_x0000_s4119" name="Document" r:id="rId4" imgW="8606510" imgH="2806597" progId="Word.Document.8">
                  <p:embed/>
                </p:oleObj>
              </mc:Choice>
              <mc:Fallback>
                <p:oleObj name="Document" r:id="rId4" imgW="8606510" imgH="2806597" progId="Word.Document.8">
                  <p:embed/>
                  <p:pic>
                    <p:nvPicPr>
                      <p:cNvPr id="0" name=""/>
                      <p:cNvPicPr>
                        <a:picLocks noChangeAspect="1" noChangeArrowheads="1"/>
                      </p:cNvPicPr>
                      <p:nvPr/>
                    </p:nvPicPr>
                    <p:blipFill>
                      <a:blip r:embed="rId5"/>
                      <a:srcRect/>
                      <a:stretch>
                        <a:fillRect/>
                      </a:stretch>
                    </p:blipFill>
                    <p:spPr bwMode="auto">
                      <a:xfrm>
                        <a:off x="534988" y="2505075"/>
                        <a:ext cx="7920037"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 Corporation</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11-16-0357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386063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status of PSDO pipeline</a:t>
            </a:r>
          </a:p>
          <a:p>
            <a:pPr lvl="1"/>
            <a:r>
              <a:rPr lang="en-AU" dirty="0"/>
              <a:t>IEEE 802 has pushed </a:t>
            </a:r>
            <a:r>
              <a:rPr lang="en-AU" dirty="0" smtClean="0"/>
              <a:t>18 standards </a:t>
            </a:r>
            <a:r>
              <a:rPr lang="en-AU" dirty="0"/>
              <a:t>completely through the PSDO ratification </a:t>
            </a:r>
            <a:r>
              <a:rPr lang="en-AU" dirty="0" smtClean="0"/>
              <a:t>process</a:t>
            </a:r>
          </a:p>
          <a:p>
            <a:pPr lvl="1"/>
            <a:r>
              <a:rPr lang="en-AU" dirty="0"/>
              <a:t>IEEE 802 has </a:t>
            </a:r>
            <a:r>
              <a:rPr lang="en-AU" dirty="0" smtClean="0"/>
              <a:t>11 standards in or about to go into the PSDO </a:t>
            </a:r>
            <a:r>
              <a:rPr lang="en-AU" dirty="0"/>
              <a:t>ratification </a:t>
            </a:r>
            <a:r>
              <a:rPr lang="en-AU" dirty="0" smtClean="0"/>
              <a:t>process</a:t>
            </a:r>
          </a:p>
          <a:p>
            <a:r>
              <a:rPr lang="en-AU" dirty="0"/>
              <a:t>Reviewed </a:t>
            </a:r>
            <a:r>
              <a:rPr lang="en-AU" dirty="0" smtClean="0"/>
              <a:t>latest PSDO activities</a:t>
            </a:r>
          </a:p>
          <a:p>
            <a:pPr lvl="1"/>
            <a:r>
              <a:rPr lang="en-AU" dirty="0" smtClean="0"/>
              <a:t>802.21 WG is going to start using the PSDO process</a:t>
            </a:r>
          </a:p>
          <a:p>
            <a:pPr lvl="1"/>
            <a:r>
              <a:rPr lang="en-AU" dirty="0" smtClean="0"/>
              <a:t>802.15.4 will probably be submitted soon too</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70</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11-16-0481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9752868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results for SC6 meeting in Mar 2016</a:t>
            </a:r>
          </a:p>
          <a:p>
            <a:pPr lvl="1"/>
            <a:r>
              <a:rPr lang="en-AU" dirty="0" smtClean="0"/>
              <a:t>IEEE 802 did not have any reps</a:t>
            </a:r>
          </a:p>
          <a:p>
            <a:pPr lvl="1"/>
            <a:r>
              <a:rPr lang="en-AU" dirty="0" smtClean="0"/>
              <a:t>IEEE 802 sent status reports for each WG (except 802.21)</a:t>
            </a:r>
          </a:p>
          <a:p>
            <a:pPr lvl="1"/>
            <a:r>
              <a:rPr lang="en-AU" dirty="0" smtClean="0"/>
              <a:t>Participation was light; only 7 NBs</a:t>
            </a:r>
          </a:p>
          <a:p>
            <a:pPr lvl="1"/>
            <a:r>
              <a:rPr lang="en-AU" dirty="0" smtClean="0"/>
              <a:t>Topics of possible interest </a:t>
            </a:r>
          </a:p>
          <a:p>
            <a:pPr lvl="2"/>
            <a:r>
              <a:rPr lang="en-AU" dirty="0" smtClean="0"/>
              <a:t>While various topics of potential interest were on the agenda, the minutes are not yet available</a:t>
            </a:r>
          </a:p>
          <a:p>
            <a:pPr lvl="2"/>
            <a:r>
              <a:rPr lang="en-AU" dirty="0" smtClean="0"/>
              <a:t>A new SG on Low Power Wide Area networking was agreed; more details will be available when </a:t>
            </a:r>
            <a:r>
              <a:rPr lang="en-AU" dirty="0" err="1" smtClean="0"/>
              <a:t>ToR</a:t>
            </a:r>
            <a:r>
              <a:rPr lang="en-AU" dirty="0" smtClean="0"/>
              <a:t> released</a:t>
            </a:r>
          </a:p>
          <a:p>
            <a:pPr lvl="1"/>
            <a:r>
              <a:rPr lang="en-AU" dirty="0" smtClean="0"/>
              <a:t>SC6 will send IEEE 802 a liaison related to the PSDO process; we will deal with it when it is officially received</a:t>
            </a:r>
          </a:p>
          <a:p>
            <a:pPr lvl="1"/>
            <a:r>
              <a:rPr lang="en-AU" dirty="0" smtClean="0"/>
              <a:t>Next SC6 meeting is in Tunisia in early 2017 </a:t>
            </a:r>
          </a:p>
          <a:p>
            <a:pPr lvl="2"/>
            <a:endParaRPr lang="en-AU" dirty="0" smtClean="0"/>
          </a:p>
          <a:p>
            <a:endParaRPr lang="en-AU"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71</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11-16-0481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2308377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focus in Hawaii on PSDO processes</a:t>
            </a:r>
            <a:endParaRPr lang="en-AU" dirty="0"/>
          </a:p>
        </p:txBody>
      </p:sp>
      <p:sp>
        <p:nvSpPr>
          <p:cNvPr id="3" name="Content Placeholder 2"/>
          <p:cNvSpPr>
            <a:spLocks noGrp="1"/>
          </p:cNvSpPr>
          <p:nvPr>
            <p:ph idx="1"/>
          </p:nvPr>
        </p:nvSpPr>
        <p:spPr/>
        <p:txBody>
          <a:bodyPr/>
          <a:lstStyle/>
          <a:p>
            <a:r>
              <a:rPr lang="en-AU" dirty="0" smtClean="0"/>
              <a:t>Continue executing PSDO processes</a:t>
            </a:r>
          </a:p>
          <a:p>
            <a:r>
              <a:rPr lang="en-AU" dirty="0" smtClean="0"/>
              <a:t>Discuss any further material from SC6 meeting results</a:t>
            </a:r>
          </a:p>
          <a:p>
            <a:endParaRPr lang="en-AU" dirty="0" smtClean="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72</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11-16-0481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0309141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73</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March 2016</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2016-03-17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117721894"/>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9239" name="Document" r:id="rId4" imgW="8687137" imgH="4148981" progId="Word.Document.8">
                  <p:embed/>
                </p:oleObj>
              </mc:Choice>
              <mc:Fallback>
                <p:oleObj name="Document" r:id="rId4" imgW="8687137" imgH="4148981" progId="Word.Document.8">
                  <p:embed/>
                  <p:pic>
                    <p:nvPicPr>
                      <p:cNvPr id="0" name=""/>
                      <p:cNvPicPr>
                        <a:picLocks noChangeAspect="1" noChangeArrowheads="1"/>
                      </p:cNvPicPr>
                      <p:nvPr/>
                    </p:nvPicPr>
                    <p:blipFill>
                      <a:blip r:embed="rId5"/>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11-16-0486 by Dorothy Stanley, HPE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8329688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605824A3-DD3E-4509-A2B7-293CB3A68F43}" type="slidenum">
              <a:rPr lang="en-US" smtClean="0"/>
              <a:pPr/>
              <a:t>74</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March 2016.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11-16-0486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4239851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447800"/>
            <a:ext cx="8382000" cy="4724400"/>
          </a:xfrm>
        </p:spPr>
        <p:txBody>
          <a:bodyPr/>
          <a:lstStyle/>
          <a:p>
            <a:pPr>
              <a:defRPr/>
            </a:pPr>
            <a:r>
              <a:rPr lang="en-US" altLang="ja-JP" dirty="0"/>
              <a:t>S</a:t>
            </a:r>
            <a:r>
              <a:rPr lang="en-US" altLang="ja-JP" dirty="0" smtClean="0"/>
              <a:t>ponsor Ballot  Comment resolution</a:t>
            </a:r>
          </a:p>
          <a:p>
            <a:pPr lvl="1">
              <a:defRPr/>
            </a:pPr>
            <a:r>
              <a:rPr lang="en-US" altLang="ja-JP" dirty="0" smtClean="0"/>
              <a:t>828 </a:t>
            </a:r>
            <a:r>
              <a:rPr lang="en-US" altLang="ja-JP" dirty="0"/>
              <a:t>comments received (initial </a:t>
            </a:r>
            <a:r>
              <a:rPr lang="en-US" altLang="ja-JP" dirty="0" err="1"/>
              <a:t>recirc</a:t>
            </a:r>
            <a:r>
              <a:rPr lang="en-US" altLang="ja-JP" dirty="0"/>
              <a:t> SB, 90% approval) on P802.11REVmc D5.0. </a:t>
            </a:r>
            <a:r>
              <a:rPr lang="en-US" altLang="ja-JP" dirty="0" err="1"/>
              <a:t>Aproximately</a:t>
            </a:r>
            <a:r>
              <a:rPr lang="en-US" altLang="ja-JP" dirty="0"/>
              <a:t> </a:t>
            </a:r>
            <a:r>
              <a:rPr lang="en-US" altLang="ja-JP" dirty="0" smtClean="0"/>
              <a:t>320 </a:t>
            </a:r>
            <a:r>
              <a:rPr lang="en-US" altLang="ja-JP" dirty="0"/>
              <a:t>comments remain to be resolved.</a:t>
            </a:r>
          </a:p>
          <a:p>
            <a:r>
              <a:rPr lang="en-US" dirty="0" smtClean="0"/>
              <a:t>Considered available presentations related to comments in initial recirculation ballot</a:t>
            </a:r>
            <a:endParaRPr lang="en-US" altLang="ja-JP" sz="2200" dirty="0" smtClean="0"/>
          </a:p>
          <a:p>
            <a:r>
              <a:rPr lang="en-US" dirty="0" smtClean="0"/>
              <a:t>Agenda, includes motions</a:t>
            </a:r>
          </a:p>
          <a:p>
            <a:pPr lvl="1"/>
            <a:r>
              <a:rPr lang="en-US" dirty="0">
                <a:hlinkClick r:id="rId3"/>
              </a:rPr>
              <a:t>https://</a:t>
            </a:r>
            <a:r>
              <a:rPr lang="en-US" dirty="0" smtClean="0">
                <a:hlinkClick r:id="rId3"/>
              </a:rPr>
              <a:t>mentor.ieee.org/802.11/dcn/16/11-16-0231-08-000m-tgmc-agenda-march-2016.pptx</a:t>
            </a:r>
            <a:r>
              <a:rPr lang="en-US" dirty="0" smtClean="0"/>
              <a:t> </a:t>
            </a:r>
          </a:p>
          <a:p>
            <a:r>
              <a:rPr lang="en-US" dirty="0" smtClean="0"/>
              <a:t>Comment </a:t>
            </a:r>
            <a:r>
              <a:rPr lang="en-US" dirty="0"/>
              <a:t>resolution spreadsheet</a:t>
            </a:r>
          </a:p>
          <a:p>
            <a:pPr lvl="1"/>
            <a:r>
              <a:rPr lang="en-US" dirty="0">
                <a:hlinkClick r:id="rId4"/>
              </a:rPr>
              <a:t>https://</a:t>
            </a:r>
            <a:r>
              <a:rPr lang="en-US" dirty="0" smtClean="0">
                <a:hlinkClick r:id="rId4"/>
              </a:rPr>
              <a:t>mentor.ieee.org/802.11/dcn/15/11-15-0532-37-000m-revmc-sponsor-ballot-comments.xls</a:t>
            </a:r>
            <a:r>
              <a:rPr lang="en-US" dirty="0" smtClean="0"/>
              <a: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75</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11-16-0486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7777712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9221" name="Slide Number Placeholder 5"/>
          <p:cNvSpPr txBox="1">
            <a:spLocks noGrp="1"/>
          </p:cNvSpPr>
          <p:nvPr/>
        </p:nvSpPr>
        <p:spPr bwMode="auto">
          <a:xfrm>
            <a:off x="4344988" y="6475413"/>
            <a:ext cx="530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7572B9B-6DB1-4FB8-8862-3341F24B999D}" type="slidenum">
              <a:rPr lang="en-US" altLang="en-US" sz="1200" b="0"/>
              <a:pPr algn="ctr">
                <a:spcBef>
                  <a:spcPct val="0"/>
                </a:spcBef>
                <a:buFontTx/>
                <a:buNone/>
              </a:pPr>
              <a:t>76</a:t>
            </a:fld>
            <a:endParaRPr lang="en-US" altLang="en-US" sz="1200" b="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modified</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371600"/>
            <a:ext cx="7772400" cy="5210175"/>
          </a:xfrm>
        </p:spPr>
        <p:txBody>
          <a:bodyPr/>
          <a:lstStyle/>
          <a:p>
            <a:pPr>
              <a:lnSpc>
                <a:spcPct val="80000"/>
              </a:lnSpc>
            </a:pPr>
            <a:r>
              <a:rPr lang="en-US" altLang="en-US" sz="2000" dirty="0">
                <a:solidFill>
                  <a:srgbClr val="006600"/>
                </a:solidFill>
              </a:rPr>
              <a:t>20 July 2012 – 12 Sept 2012 – Call for Comment/Input</a:t>
            </a:r>
          </a:p>
          <a:p>
            <a:pPr>
              <a:lnSpc>
                <a:spcPct val="80000"/>
              </a:lnSpc>
            </a:pPr>
            <a:r>
              <a:rPr lang="en-US" altLang="en-US" sz="2000" dirty="0">
                <a:solidFill>
                  <a:srgbClr val="006600"/>
                </a:solidFill>
              </a:rPr>
              <a:t>29-30 Aug 2012 – </a:t>
            </a:r>
            <a:r>
              <a:rPr lang="en-US" altLang="en-US" sz="2000" dirty="0" err="1">
                <a:solidFill>
                  <a:srgbClr val="006600"/>
                </a:solidFill>
              </a:rPr>
              <a:t>NesCom</a:t>
            </a:r>
            <a:r>
              <a:rPr lang="en-US" altLang="en-US" sz="2000" dirty="0">
                <a:solidFill>
                  <a:srgbClr val="006600"/>
                </a:solidFill>
              </a:rPr>
              <a:t>, SASB PAR Approval</a:t>
            </a:r>
          </a:p>
          <a:p>
            <a:pPr>
              <a:lnSpc>
                <a:spcPct val="80000"/>
              </a:lnSpc>
            </a:pPr>
            <a:r>
              <a:rPr lang="en-US" altLang="en-US" sz="2000" dirty="0">
                <a:solidFill>
                  <a:srgbClr val="006600"/>
                </a:solidFill>
              </a:rPr>
              <a:t>Sept 2012 – Begin to process CC input, 11aa, 11ae integration</a:t>
            </a:r>
          </a:p>
          <a:p>
            <a:pPr>
              <a:lnSpc>
                <a:spcPct val="80000"/>
              </a:lnSpc>
            </a:pPr>
            <a:r>
              <a:rPr lang="en-US" altLang="en-US" sz="2000" dirty="0">
                <a:solidFill>
                  <a:srgbClr val="006600"/>
                </a:solidFill>
              </a:rPr>
              <a:t>Dec 2012 – March/May 2013  – 11ad integration </a:t>
            </a:r>
          </a:p>
          <a:p>
            <a:pPr>
              <a:lnSpc>
                <a:spcPct val="80000"/>
              </a:lnSpc>
            </a:pPr>
            <a:r>
              <a:rPr lang="en-US" altLang="en-US" sz="2000" dirty="0">
                <a:solidFill>
                  <a:srgbClr val="006600"/>
                </a:solidFill>
              </a:rPr>
              <a:t>Jan 2013 – First WG Letter ballot  - without 11ad – on D1.0</a:t>
            </a:r>
          </a:p>
          <a:p>
            <a:pPr>
              <a:lnSpc>
                <a:spcPct val="80000"/>
              </a:lnSpc>
            </a:pPr>
            <a:r>
              <a:rPr lang="en-US" altLang="en-US" sz="2000" dirty="0">
                <a:solidFill>
                  <a:srgbClr val="006600"/>
                </a:solidFill>
              </a:rPr>
              <a:t>Sept 2013 – Letter ballot on D2.0</a:t>
            </a:r>
          </a:p>
          <a:p>
            <a:pPr>
              <a:lnSpc>
                <a:spcPct val="80000"/>
              </a:lnSpc>
            </a:pPr>
            <a:r>
              <a:rPr lang="en-US" altLang="en-US" sz="2000" dirty="0">
                <a:solidFill>
                  <a:srgbClr val="006600"/>
                </a:solidFill>
              </a:rPr>
              <a:t>Dec 2013 – May 2014 – 11ac, 11af integration – D3.0 in May 2014</a:t>
            </a:r>
          </a:p>
          <a:p>
            <a:pPr>
              <a:lnSpc>
                <a:spcPct val="80000"/>
              </a:lnSpc>
            </a:pPr>
            <a:r>
              <a:rPr lang="en-US" altLang="en-US" sz="2000" dirty="0">
                <a:solidFill>
                  <a:srgbClr val="006600"/>
                </a:solidFill>
              </a:rPr>
              <a:t>July 2014 – Mandatory Draft Review</a:t>
            </a:r>
          </a:p>
          <a:p>
            <a:pPr>
              <a:lnSpc>
                <a:spcPct val="80000"/>
              </a:lnSpc>
            </a:pPr>
            <a:r>
              <a:rPr lang="en-US" altLang="en-US" sz="2000" dirty="0">
                <a:solidFill>
                  <a:srgbClr val="006600"/>
                </a:solidFill>
              </a:rPr>
              <a:t>Jan 2015 – D4.0 Recirculation</a:t>
            </a:r>
          </a:p>
          <a:p>
            <a:pPr>
              <a:lnSpc>
                <a:spcPct val="80000"/>
              </a:lnSpc>
            </a:pPr>
            <a:r>
              <a:rPr lang="en-US" altLang="en-US" sz="2000" dirty="0">
                <a:solidFill>
                  <a:srgbClr val="006600"/>
                </a:solidFill>
              </a:rPr>
              <a:t>Form Sponsor Pool:  Open Dec 15th or so, close Feb 20, 2015 –good for 6 months (end of July 2015) </a:t>
            </a:r>
            <a:endParaRPr lang="en-US" altLang="en-US" sz="2000" dirty="0" smtClean="0">
              <a:solidFill>
                <a:srgbClr val="006600"/>
              </a:solidFill>
            </a:endParaRPr>
          </a:p>
          <a:p>
            <a:pPr>
              <a:lnSpc>
                <a:spcPct val="80000"/>
              </a:lnSpc>
            </a:pPr>
            <a:r>
              <a:rPr lang="en-US" altLang="en-US" sz="2000" dirty="0" smtClean="0">
                <a:solidFill>
                  <a:srgbClr val="006600"/>
                </a:solidFill>
              </a:rPr>
              <a:t>D4.0 Initial Sponsor Ballot 2015-03-27 through 2015-04-26</a:t>
            </a:r>
            <a:endParaRPr lang="en-US" altLang="en-US" sz="2000" dirty="0">
              <a:solidFill>
                <a:srgbClr val="006600"/>
              </a:solidFill>
            </a:endParaRPr>
          </a:p>
          <a:p>
            <a:pPr>
              <a:lnSpc>
                <a:spcPct val="80000"/>
              </a:lnSpc>
            </a:pPr>
            <a:r>
              <a:rPr lang="en-US" altLang="en-US" sz="2000" dirty="0">
                <a:solidFill>
                  <a:srgbClr val="006600"/>
                </a:solidFill>
              </a:rPr>
              <a:t>D5.0 </a:t>
            </a:r>
            <a:r>
              <a:rPr lang="en-US" altLang="en-US" sz="2000" dirty="0" smtClean="0">
                <a:solidFill>
                  <a:srgbClr val="006600"/>
                </a:solidFill>
              </a:rPr>
              <a:t>Jan </a:t>
            </a:r>
            <a:r>
              <a:rPr lang="en-US" altLang="en-US" sz="2000" dirty="0">
                <a:solidFill>
                  <a:srgbClr val="006600"/>
                </a:solidFill>
              </a:rPr>
              <a:t>2016 Initial SB recirculation</a:t>
            </a:r>
          </a:p>
          <a:p>
            <a:pPr>
              <a:lnSpc>
                <a:spcPct val="80000"/>
              </a:lnSpc>
            </a:pPr>
            <a:r>
              <a:rPr lang="en-US" altLang="en-US" sz="2000" dirty="0" smtClean="0">
                <a:solidFill>
                  <a:schemeClr val="accent2"/>
                </a:solidFill>
              </a:rPr>
              <a:t>D6.0 May 2016 Second Recirculation</a:t>
            </a:r>
          </a:p>
          <a:p>
            <a:pPr>
              <a:lnSpc>
                <a:spcPct val="80000"/>
              </a:lnSpc>
            </a:pPr>
            <a:r>
              <a:rPr lang="en-US" altLang="en-US" sz="2000" dirty="0" smtClean="0">
                <a:solidFill>
                  <a:schemeClr val="accent2"/>
                </a:solidFill>
              </a:rPr>
              <a:t>D6.0/D7.0 June Third Recirculation</a:t>
            </a:r>
            <a:endParaRPr lang="en-US" altLang="en-US" sz="2000" dirty="0">
              <a:solidFill>
                <a:schemeClr val="accent2"/>
              </a:solidFill>
            </a:endParaRPr>
          </a:p>
          <a:p>
            <a:pPr>
              <a:lnSpc>
                <a:spcPct val="80000"/>
              </a:lnSpc>
            </a:pPr>
            <a:r>
              <a:rPr lang="en-US" altLang="en-US" sz="2000" dirty="0"/>
              <a:t>July 2016 – WG/EC Final Approval</a:t>
            </a:r>
          </a:p>
          <a:p>
            <a:pPr>
              <a:lnSpc>
                <a:spcPct val="80000"/>
              </a:lnSpc>
            </a:pPr>
            <a:r>
              <a:rPr lang="en-US" altLang="en-US" sz="2000" dirty="0"/>
              <a:t>September </a:t>
            </a:r>
            <a:r>
              <a:rPr lang="en-US" altLang="en-US" sz="2000" dirty="0" smtClean="0"/>
              <a:t>2016 – </a:t>
            </a:r>
            <a:r>
              <a:rPr lang="en-US" altLang="en-US" sz="2000" dirty="0" err="1"/>
              <a:t>RevCom</a:t>
            </a:r>
            <a:r>
              <a:rPr lang="en-US" altLang="en-US" sz="2000" dirty="0"/>
              <a:t>/SASB</a:t>
            </a:r>
            <a:r>
              <a:rPr lang="en-US" altLang="en-US" sz="2000" dirty="0" smtClean="0"/>
              <a:t> Approval</a:t>
            </a:r>
            <a:endParaRPr lang="en-US" altLang="en-US" sz="2000" dirty="0">
              <a:solidFill>
                <a:schemeClr val="accent2"/>
              </a:solidFill>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11-16-0486 by Dorothy Stanley, HPE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0A3E2874-852B-40F2-A72B-30C3B22A2F27}" type="slidenum">
              <a:rPr lang="en-US" smtClean="0"/>
              <a:pPr>
                <a:defRPr/>
              </a:pPr>
              <a:t>76</a:t>
            </a:fld>
            <a:endParaRPr lang="en-US" dirty="0"/>
          </a:p>
        </p:txBody>
      </p:sp>
    </p:spTree>
    <p:extLst>
      <p:ext uri="{BB962C8B-B14F-4D97-AF65-F5344CB8AC3E}">
        <p14:creationId xmlns:p14="http://schemas.microsoft.com/office/powerpoint/2010/main" val="2524245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77</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SB Planning</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371600"/>
            <a:ext cx="8001000" cy="4876800"/>
          </a:xfrm>
        </p:spPr>
        <p:txBody>
          <a:bodyPr/>
          <a:lstStyle/>
          <a:p>
            <a:pPr>
              <a:lnSpc>
                <a:spcPct val="80000"/>
              </a:lnSpc>
            </a:pPr>
            <a:r>
              <a:rPr lang="en-US" altLang="en-US" sz="2000" dirty="0" smtClean="0"/>
              <a:t>Initial Sponsor Ballot 2015-03-27 through 2015-04-26 on D4.0</a:t>
            </a:r>
          </a:p>
          <a:p>
            <a:pPr>
              <a:lnSpc>
                <a:spcPct val="80000"/>
              </a:lnSpc>
            </a:pPr>
            <a:r>
              <a:rPr lang="en-US" altLang="en-US" sz="2000" dirty="0" smtClean="0"/>
              <a:t>January/February 2016</a:t>
            </a:r>
          </a:p>
          <a:p>
            <a:pPr lvl="1">
              <a:lnSpc>
                <a:spcPct val="80000"/>
              </a:lnSpc>
            </a:pPr>
            <a:r>
              <a:rPr lang="en-US" altLang="en-US" sz="1800" dirty="0"/>
              <a:t>Initial SB recirculation </a:t>
            </a:r>
            <a:r>
              <a:rPr lang="en-US" altLang="en-US" sz="1800" dirty="0" smtClean="0"/>
              <a:t>D5.0 2016 -01-11 through 2016-01-26</a:t>
            </a:r>
            <a:endParaRPr lang="en-US" altLang="en-US" sz="1800" dirty="0"/>
          </a:p>
          <a:p>
            <a:pPr lvl="1">
              <a:lnSpc>
                <a:spcPct val="80000"/>
              </a:lnSpc>
            </a:pPr>
            <a:r>
              <a:rPr lang="en-US" altLang="en-US" sz="1800" dirty="0" smtClean="0"/>
              <a:t>Teleconferences, Feb 22-25 2016 BRC Ft. Lauderdale meeting </a:t>
            </a:r>
          </a:p>
          <a:p>
            <a:pPr lvl="1">
              <a:lnSpc>
                <a:spcPct val="80000"/>
              </a:lnSpc>
            </a:pPr>
            <a:endParaRPr lang="en-US" altLang="en-US" sz="1800" dirty="0"/>
          </a:p>
          <a:p>
            <a:pPr>
              <a:lnSpc>
                <a:spcPct val="80000"/>
              </a:lnSpc>
            </a:pPr>
            <a:r>
              <a:rPr lang="en-US" altLang="en-US" sz="2000" dirty="0" smtClean="0"/>
              <a:t>March/April/May 2016</a:t>
            </a:r>
          </a:p>
          <a:p>
            <a:pPr lvl="1">
              <a:lnSpc>
                <a:spcPct val="80000"/>
              </a:lnSpc>
            </a:pPr>
            <a:r>
              <a:rPr lang="en-US" altLang="en-US" sz="1800" dirty="0" smtClean="0"/>
              <a:t>Comment resolution</a:t>
            </a:r>
          </a:p>
          <a:p>
            <a:pPr lvl="1">
              <a:lnSpc>
                <a:spcPct val="80000"/>
              </a:lnSpc>
            </a:pPr>
            <a:r>
              <a:rPr lang="en-US" altLang="en-US" sz="1800" dirty="0"/>
              <a:t>2</a:t>
            </a:r>
            <a:r>
              <a:rPr lang="en-US" altLang="en-US" sz="1800" baseline="30000" dirty="0" smtClean="0"/>
              <a:t>rd</a:t>
            </a:r>
            <a:r>
              <a:rPr lang="en-US" altLang="en-US" sz="1800" dirty="0" smtClean="0"/>
              <a:t> recirculation May 2016 D6.0 </a:t>
            </a:r>
          </a:p>
          <a:p>
            <a:pPr lvl="1">
              <a:lnSpc>
                <a:spcPct val="80000"/>
              </a:lnSpc>
            </a:pPr>
            <a:endParaRPr lang="en-US" altLang="en-US" sz="1800" dirty="0" smtClean="0"/>
          </a:p>
          <a:p>
            <a:pPr>
              <a:lnSpc>
                <a:spcPct val="80000"/>
              </a:lnSpc>
            </a:pPr>
            <a:r>
              <a:rPr lang="en-US" altLang="en-US" sz="2200" dirty="0" smtClean="0"/>
              <a:t>June/July 2016</a:t>
            </a:r>
          </a:p>
          <a:p>
            <a:pPr lvl="1">
              <a:lnSpc>
                <a:spcPct val="80000"/>
              </a:lnSpc>
            </a:pPr>
            <a:r>
              <a:rPr lang="en-US" altLang="en-US" sz="1800" dirty="0"/>
              <a:t>3</a:t>
            </a:r>
            <a:r>
              <a:rPr lang="en-US" altLang="en-US" sz="1800" baseline="30000" dirty="0" smtClean="0"/>
              <a:t>th</a:t>
            </a:r>
            <a:r>
              <a:rPr lang="en-US" altLang="en-US" sz="1800" dirty="0" smtClean="0"/>
              <a:t> recirculation D6.0 unchanged or D7.0</a:t>
            </a:r>
          </a:p>
          <a:p>
            <a:pPr lvl="1">
              <a:lnSpc>
                <a:spcPct val="80000"/>
              </a:lnSpc>
            </a:pPr>
            <a:endParaRPr lang="en-US" altLang="en-US" sz="1800" dirty="0" smtClean="0"/>
          </a:p>
          <a:p>
            <a:pPr>
              <a:lnSpc>
                <a:spcPct val="80000"/>
              </a:lnSpc>
            </a:pPr>
            <a:r>
              <a:rPr lang="en-US" altLang="en-US" sz="2000" dirty="0" smtClean="0"/>
              <a:t>July </a:t>
            </a:r>
            <a:r>
              <a:rPr lang="en-US" altLang="en-US" sz="2000" dirty="0"/>
              <a:t>2016 – WG/EC Final </a:t>
            </a:r>
            <a:r>
              <a:rPr lang="en-US" altLang="en-US" sz="2000" dirty="0" smtClean="0"/>
              <a:t>Approval </a:t>
            </a:r>
          </a:p>
          <a:p>
            <a:pPr lvl="1">
              <a:lnSpc>
                <a:spcPct val="80000"/>
              </a:lnSpc>
            </a:pPr>
            <a:endParaRPr lang="en-US" altLang="en-US" sz="1600" dirty="0"/>
          </a:p>
          <a:p>
            <a:pPr>
              <a:lnSpc>
                <a:spcPct val="80000"/>
              </a:lnSpc>
            </a:pPr>
            <a:r>
              <a:rPr lang="en-US" altLang="en-US" sz="2000" dirty="0"/>
              <a:t>September 2016 – </a:t>
            </a:r>
            <a:r>
              <a:rPr lang="en-US" altLang="en-US" sz="2000" dirty="0" err="1"/>
              <a:t>RevCom</a:t>
            </a:r>
            <a:r>
              <a:rPr lang="en-US" altLang="en-US" sz="2000" dirty="0"/>
              <a:t>/SASB </a:t>
            </a:r>
            <a:r>
              <a:rPr lang="en-US" altLang="en-US" sz="2000" dirty="0" smtClean="0"/>
              <a:t>Approval </a:t>
            </a:r>
          </a:p>
          <a:p>
            <a:pPr lvl="1">
              <a:lnSpc>
                <a:spcPct val="80000"/>
              </a:lnSpc>
            </a:pPr>
            <a:r>
              <a:rPr lang="en-US" altLang="en-US" sz="1800" b="1" dirty="0" err="1" smtClean="0"/>
              <a:t>RevCom</a:t>
            </a:r>
            <a:r>
              <a:rPr lang="en-US" altLang="en-US" sz="1800" b="1" dirty="0" smtClean="0"/>
              <a:t> Submission date: 05 Aug 2016 for Sept 16 </a:t>
            </a:r>
            <a:r>
              <a:rPr lang="en-US" altLang="en-US" sz="1800" b="1" dirty="0" err="1" smtClean="0"/>
              <a:t>RevCom</a:t>
            </a:r>
            <a:r>
              <a:rPr lang="en-US" altLang="en-US" sz="1800" b="1" dirty="0" smtClean="0"/>
              <a:t> teleconference</a:t>
            </a:r>
            <a:endParaRPr lang="en-US" altLang="en-US" sz="1800" b="1"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11-16-0486 by Dorothy Stanley, HPE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5126544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14340"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6148CD19-DC91-4F50-AAD4-2A3DD9668E74}" type="slidenum">
              <a:rPr lang="en-US" smtClean="0"/>
              <a:pPr>
                <a:defRPr/>
              </a:pPr>
              <a:t>78</a:t>
            </a:fld>
            <a:endParaRPr lang="en-US" smtClean="0"/>
          </a:p>
        </p:txBody>
      </p:sp>
      <p:sp>
        <p:nvSpPr>
          <p:cNvPr id="25605" name="Rectangle 2"/>
          <p:cNvSpPr>
            <a:spLocks noGrp="1" noChangeArrowheads="1"/>
          </p:cNvSpPr>
          <p:nvPr>
            <p:ph type="title"/>
          </p:nvPr>
        </p:nvSpPr>
        <p:spPr/>
        <p:txBody>
          <a:bodyPr/>
          <a:lstStyle/>
          <a:p>
            <a:r>
              <a:rPr lang="en-US" altLang="en-US" dirty="0" smtClean="0"/>
              <a:t>March – May 2016 Meeting Planning</a:t>
            </a:r>
          </a:p>
        </p:txBody>
      </p:sp>
      <p:sp>
        <p:nvSpPr>
          <p:cNvPr id="25606" name="Rectangle 3"/>
          <p:cNvSpPr>
            <a:spLocks noGrp="1" noChangeArrowheads="1"/>
          </p:cNvSpPr>
          <p:nvPr>
            <p:ph type="body" idx="1"/>
          </p:nvPr>
        </p:nvSpPr>
        <p:spPr>
          <a:xfrm>
            <a:off x="685800" y="1524000"/>
            <a:ext cx="7772400" cy="4953000"/>
          </a:xfrm>
        </p:spPr>
        <p:txBody>
          <a:bodyPr/>
          <a:lstStyle/>
          <a:p>
            <a:r>
              <a:rPr lang="en-US" altLang="en-US" sz="2000" dirty="0" smtClean="0"/>
              <a:t>Objectives: Initial Recirculation Sponsor Ballot comment resolution and Second recirculation</a:t>
            </a:r>
          </a:p>
          <a:p>
            <a:r>
              <a:rPr lang="en-US" altLang="en-US" sz="2000" dirty="0" smtClean="0"/>
              <a:t>Conference </a:t>
            </a:r>
            <a:r>
              <a:rPr lang="en-US" altLang="en-US" sz="2000" dirty="0"/>
              <a:t>c</a:t>
            </a:r>
            <a:r>
              <a:rPr lang="en-US" altLang="en-US" sz="2000" dirty="0" smtClean="0"/>
              <a:t>alls 10am Eastern  3 hours </a:t>
            </a:r>
          </a:p>
          <a:p>
            <a:pPr lvl="1"/>
            <a:r>
              <a:rPr lang="en-US" altLang="en-US" sz="1800" dirty="0" smtClean="0"/>
              <a:t>Friday April 1, 15,  Thursday April 21, May 6, 13</a:t>
            </a:r>
          </a:p>
          <a:p>
            <a:r>
              <a:rPr lang="en-US" altLang="en-US" sz="2000" dirty="0" smtClean="0"/>
              <a:t>Ballot Resolution Committee meeting – </a:t>
            </a:r>
          </a:p>
          <a:p>
            <a:pPr lvl="1"/>
            <a:r>
              <a:rPr lang="en-US" altLang="en-US" sz="1800" dirty="0" smtClean="0"/>
              <a:t>Week April 25 (Cambridge UK) – Monday -Thursday  April 25-28</a:t>
            </a:r>
          </a:p>
          <a:p>
            <a:r>
              <a:rPr lang="en-US" altLang="en-US" sz="2000" dirty="0" smtClean="0"/>
              <a:t>Availability of 11mc in the IEEE store</a:t>
            </a:r>
          </a:p>
          <a:p>
            <a:pPr lvl="1"/>
            <a:r>
              <a:rPr lang="en-US" altLang="en-US" sz="1800" dirty="0" smtClean="0"/>
              <a:t>D5.0 is available (add D5.0 after SB approval), </a:t>
            </a:r>
            <a:r>
              <a:rPr lang="en-US" altLang="en-US" sz="1800" dirty="0"/>
              <a:t>see </a:t>
            </a:r>
            <a:r>
              <a:rPr lang="en-US" altLang="en-US" sz="1800" dirty="0">
                <a:hlinkClick r:id="rId3"/>
              </a:rPr>
              <a:t>http://</a:t>
            </a:r>
            <a:r>
              <a:rPr lang="en-US" altLang="en-US" sz="1800" dirty="0" smtClean="0">
                <a:hlinkClick r:id="rId3"/>
              </a:rPr>
              <a:t>www.techstreet.com/ieee/products/1867583</a:t>
            </a:r>
            <a:r>
              <a:rPr lang="en-US" altLang="en-US" sz="1800" dirty="0" smtClean="0"/>
              <a:t> </a:t>
            </a:r>
          </a:p>
          <a:p>
            <a:r>
              <a:rPr lang="en-US" altLang="en-US" sz="2000" dirty="0" smtClean="0"/>
              <a:t>Forward to ISO JTC1/SC6 WG1</a:t>
            </a:r>
          </a:p>
          <a:p>
            <a:pPr lvl="1"/>
            <a:r>
              <a:rPr lang="en-US" altLang="en-US" sz="1800" dirty="0" smtClean="0"/>
              <a:t>D5.0 forwarded; D6.0 will be forwarded upon SB approval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11-16-0486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0959845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79</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March 2016</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2016-03-17</a:t>
            </a:r>
          </a:p>
        </p:txBody>
      </p:sp>
      <p:sp>
        <p:nvSpPr>
          <p:cNvPr id="10" name="Footer Placeholder 4"/>
          <p:cNvSpPr>
            <a:spLocks noGrp="1"/>
          </p:cNvSpPr>
          <p:nvPr>
            <p:ph type="ftr" sz="quarter" idx="11"/>
          </p:nvPr>
        </p:nvSpPr>
        <p:spPr>
          <a:xfrm>
            <a:off x="6348516" y="6475413"/>
            <a:ext cx="2195409" cy="184666"/>
          </a:xfrm>
          <a:noFill/>
        </p:spPr>
        <p:txBody>
          <a:bodyPr/>
          <a:lstStyle/>
          <a:p>
            <a:r>
              <a:rPr lang="en-US" altLang="ko-KR" smtClean="0"/>
              <a:t>Adrian Stephens, Intel Corporation</a:t>
            </a:r>
            <a:endParaRPr lang="en-US" altLang="ko-KR" dirty="0"/>
          </a:p>
        </p:txBody>
      </p:sp>
      <p:graphicFrame>
        <p:nvGraphicFramePr>
          <p:cNvPr id="9" name="Object 11"/>
          <p:cNvGraphicFramePr>
            <a:graphicFrameLocks noChangeAspect="1"/>
          </p:cNvGraphicFramePr>
          <p:nvPr>
            <p:extLst>
              <p:ext uri="{D42A27DB-BD31-4B8C-83A1-F6EECF244321}">
                <p14:modId xmlns:p14="http://schemas.microsoft.com/office/powerpoint/2010/main" val="801529426"/>
              </p:ext>
            </p:extLst>
          </p:nvPr>
        </p:nvGraphicFramePr>
        <p:xfrm>
          <a:off x="536575" y="2655888"/>
          <a:ext cx="8035925" cy="3832225"/>
        </p:xfrm>
        <a:graphic>
          <a:graphicData uri="http://schemas.openxmlformats.org/presentationml/2006/ole">
            <mc:AlternateContent xmlns:mc="http://schemas.openxmlformats.org/markup-compatibility/2006">
              <mc:Choice xmlns:v="urn:schemas-microsoft-com:vml" Requires="v">
                <p:oleObj spid="_x0000_s10263" name="Document" r:id="rId4" imgW="8940664" imgH="4248426" progId="Word.Document.8">
                  <p:embed/>
                </p:oleObj>
              </mc:Choice>
              <mc:Fallback>
                <p:oleObj name="Document" r:id="rId4" imgW="8940664" imgH="4248426" progId="Word.Document.8">
                  <p:embed/>
                  <p:pic>
                    <p:nvPicPr>
                      <p:cNvPr id="0" name=""/>
                      <p:cNvPicPr>
                        <a:picLocks noChangeAspect="1" noChangeArrowheads="1"/>
                      </p:cNvPicPr>
                      <p:nvPr/>
                    </p:nvPicPr>
                    <p:blipFill>
                      <a:blip r:embed="rId5"/>
                      <a:srcRect/>
                      <a:stretch>
                        <a:fillRect/>
                      </a:stretch>
                    </p:blipFill>
                    <p:spPr bwMode="auto">
                      <a:xfrm>
                        <a:off x="536575" y="2655888"/>
                        <a:ext cx="8035925" cy="3832225"/>
                      </a:xfrm>
                      <a:prstGeom prst="rect">
                        <a:avLst/>
                      </a:prstGeom>
                      <a:noFill/>
                    </p:spPr>
                  </p:pic>
                </p:oleObj>
              </mc:Fallback>
            </mc:AlternateContent>
          </a:graphicData>
        </a:graphic>
      </p:graphicFrame>
      <p:sp>
        <p:nvSpPr>
          <p:cNvPr id="11" name="Rectangle 12"/>
          <p:cNvSpPr>
            <a:spLocks noChangeArrowheads="1"/>
          </p:cNvSpPr>
          <p:nvPr/>
        </p:nvSpPr>
        <p:spPr bwMode="auto">
          <a:xfrm>
            <a:off x="533400" y="2320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11-16-0463 by Alfred Asterjadhi and Yongho Seok</a:t>
            </a:r>
          </a:p>
        </p:txBody>
      </p:sp>
      <p:sp>
        <p:nvSpPr>
          <p:cNvPr id="12"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601275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smtClean="0"/>
              <a:t>Slide </a:t>
            </a:r>
            <a:fld id="{AF256CC3-709F-4B73-B483-640656AD6A99}" type="slidenum">
              <a:rPr lang="en-US" smtClean="0"/>
              <a:pPr/>
              <a:t>8</a:t>
            </a:fld>
            <a:endParaRPr lang="en-US" smtClean="0"/>
          </a:p>
        </p:txBody>
      </p:sp>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u="sng" dirty="0">
                <a:hlinkClick r:id="rId4"/>
              </a:rPr>
              <a:t>edward.ks.au@huawei.com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 </a:t>
            </a:r>
            <a:r>
              <a:rPr lang="en-US" sz="1600" dirty="0" err="1" smtClean="0"/>
              <a:t>Shiwen</a:t>
            </a:r>
            <a:r>
              <a:rPr lang="en-US" sz="1600" dirty="0" smtClean="0"/>
              <a:t> </a:t>
            </a:r>
            <a:r>
              <a:rPr lang="en-US" sz="1600" dirty="0"/>
              <a:t>He – </a:t>
            </a:r>
            <a:r>
              <a:rPr lang="en-US" sz="1600" b="0" u="sng" dirty="0">
                <a:hlinkClick r:id="rId11"/>
              </a:rPr>
              <a:t>shiwenhe@seu.edu.cn</a:t>
            </a:r>
            <a:endParaRPr lang="en-US" sz="1600" b="0" dirty="0" smtClean="0"/>
          </a:p>
          <a:p>
            <a:r>
              <a:rPr lang="en-US" sz="1600" dirty="0" err="1" smtClean="0"/>
              <a:t>TGak</a:t>
            </a:r>
            <a:r>
              <a:rPr lang="en-US" sz="1600" dirty="0" smtClean="0"/>
              <a:t> – Donald Eastlake – </a:t>
            </a:r>
            <a:r>
              <a:rPr lang="en-US" sz="1600" b="0" dirty="0" smtClean="0">
                <a:hlinkClick r:id="rId12"/>
              </a:rPr>
              <a:t>d3e3e3@gmail.com</a:t>
            </a:r>
            <a:r>
              <a:rPr lang="en-US" sz="1600" b="0" dirty="0" smtClean="0"/>
              <a:t>, </a:t>
            </a:r>
            <a:r>
              <a:rPr lang="en-US" sz="1600" dirty="0" smtClean="0"/>
              <a:t>Norm Finn – </a:t>
            </a:r>
            <a:r>
              <a:rPr lang="en-US" sz="1600" b="0" dirty="0" smtClean="0">
                <a:hlinkClick r:id="rId13"/>
              </a:rPr>
              <a:t>nfinn@cisco.com</a:t>
            </a:r>
            <a:r>
              <a:rPr lang="en-US" sz="1600" b="0" dirty="0" smtClean="0"/>
              <a:t> </a:t>
            </a:r>
          </a:p>
          <a:p>
            <a:r>
              <a:rPr lang="en-US" sz="1600" dirty="0" err="1" smtClean="0"/>
              <a:t>TGaq</a:t>
            </a:r>
            <a:r>
              <a:rPr lang="en-US" sz="1600" dirty="0" smtClean="0"/>
              <a:t> – Lee Armstrong – </a:t>
            </a:r>
            <a:r>
              <a:rPr lang="en-US" sz="1600" b="0" dirty="0" smtClean="0">
                <a:hlinkClick r:id="rId8"/>
              </a:rPr>
              <a:t>LRA@tiac.net</a:t>
            </a:r>
            <a:r>
              <a:rPr lang="en-US" sz="1600" b="0" dirty="0" smtClean="0"/>
              <a:t> </a:t>
            </a:r>
          </a:p>
          <a:p>
            <a:pPr marL="342900" lvl="1" indent="-342900">
              <a:buFontTx/>
              <a:buChar char="•"/>
            </a:pPr>
            <a:r>
              <a:rPr lang="en-US" sz="1600" b="1" dirty="0" err="1" smtClean="0"/>
              <a:t>TGax</a:t>
            </a:r>
            <a:r>
              <a:rPr lang="en-US" sz="1600" b="1" dirty="0" smtClean="0"/>
              <a:t> </a:t>
            </a:r>
            <a:r>
              <a:rPr lang="en-US" sz="1600" b="1" dirty="0"/>
              <a:t>– </a:t>
            </a:r>
            <a:r>
              <a:rPr lang="en-US" sz="1600" b="1" dirty="0" smtClean="0"/>
              <a:t>Robert Stacey </a:t>
            </a:r>
            <a:r>
              <a:rPr lang="en-US" sz="1600" dirty="0" smtClean="0"/>
              <a:t>– </a:t>
            </a:r>
            <a:r>
              <a:rPr lang="en-US" sz="1600" dirty="0">
                <a:hlinkClick r:id="rId14"/>
              </a:rPr>
              <a:t>robert.stacey@intel.com</a:t>
            </a:r>
            <a:r>
              <a:rPr lang="en-US" sz="1600" dirty="0"/>
              <a:t> </a:t>
            </a:r>
            <a:r>
              <a:rPr lang="en-US" sz="1600" b="0" dirty="0" smtClean="0"/>
              <a:t> </a:t>
            </a:r>
          </a:p>
          <a:p>
            <a:pPr marL="342900" lvl="1" indent="-342900">
              <a:buFontTx/>
              <a:buChar char="•"/>
            </a:pPr>
            <a:r>
              <a:rPr lang="en-US" sz="1600" b="1" dirty="0" err="1" smtClean="0"/>
              <a:t>TGay</a:t>
            </a:r>
            <a:r>
              <a:rPr lang="en-US" sz="1600" b="1" dirty="0" smtClean="0"/>
              <a:t> </a:t>
            </a:r>
            <a:r>
              <a:rPr lang="en-US" sz="1600" b="1" dirty="0"/>
              <a:t>– Carlos </a:t>
            </a:r>
            <a:r>
              <a:rPr lang="en-US" sz="1600" b="1" dirty="0" err="1"/>
              <a:t>Cordeiro</a:t>
            </a:r>
            <a:r>
              <a:rPr lang="en-US" sz="1600" b="1" dirty="0"/>
              <a:t> </a:t>
            </a:r>
            <a:r>
              <a:rPr lang="en-US" sz="1600" dirty="0"/>
              <a:t>– </a:t>
            </a:r>
            <a:r>
              <a:rPr lang="en-US" sz="1600" dirty="0">
                <a:hlinkClick r:id="rId15"/>
              </a:rPr>
              <a:t>carlos.cordeiro@intel.com</a:t>
            </a:r>
            <a:r>
              <a:rPr lang="en-US" sz="1600" dirty="0"/>
              <a:t>  </a:t>
            </a:r>
            <a:endParaRPr lang="en-US" sz="1600" dirty="0" smtClean="0"/>
          </a:p>
          <a:p>
            <a:pPr marL="342900" lvl="1" indent="-342900">
              <a:buFontTx/>
              <a:buChar char="•"/>
            </a:pPr>
            <a:r>
              <a:rPr lang="en-US" sz="1600" b="1" dirty="0" err="1" smtClean="0"/>
              <a:t>TGaz</a:t>
            </a:r>
            <a:r>
              <a:rPr lang="en-US" sz="1600" b="1" dirty="0" smtClean="0"/>
              <a:t> – Chao Chun Wang </a:t>
            </a:r>
            <a:r>
              <a:rPr lang="en-US" sz="1600" dirty="0"/>
              <a:t>– </a:t>
            </a:r>
            <a:r>
              <a:rPr lang="en-US" sz="1600" dirty="0" smtClean="0">
                <a:hlinkClick r:id="rId16"/>
              </a:rPr>
              <a:t>chaochun.wang@mediatek.com</a:t>
            </a:r>
            <a:r>
              <a:rPr lang="en-US" sz="1600" dirty="0" smtClean="0"/>
              <a:t> </a:t>
            </a:r>
            <a:endParaRPr lang="en-US" sz="1600" dirty="0"/>
          </a:p>
          <a:p>
            <a:pPr marL="342900" lvl="1" indent="-342900">
              <a:buFontTx/>
              <a:buChar char="•"/>
            </a:pPr>
            <a:r>
              <a:rPr lang="en-US" sz="1600" dirty="0" smtClean="0"/>
              <a:t>Editors Emeritus:</a:t>
            </a:r>
          </a:p>
          <a:p>
            <a:pPr lvl="1"/>
            <a:r>
              <a:rPr lang="en-US" sz="1400" dirty="0" err="1"/>
              <a:t>TGaa</a:t>
            </a:r>
            <a:r>
              <a:rPr lang="en-US" sz="1400" dirty="0"/>
              <a:t> – Alex Ashley – </a:t>
            </a:r>
            <a:r>
              <a:rPr lang="en-US" sz="1400" dirty="0" smtClean="0">
                <a:hlinkClick r:id="rId17"/>
              </a:rPr>
              <a:t>alex.ashley@hotmail.co.uk</a:t>
            </a:r>
            <a:endParaRPr lang="en-US" sz="1400" dirty="0" smtClean="0"/>
          </a:p>
          <a:p>
            <a:pPr lvl="1"/>
            <a:r>
              <a:rPr lang="en-US" sz="1400" dirty="0" err="1" smtClean="0"/>
              <a:t>TGac</a:t>
            </a:r>
            <a:r>
              <a:rPr lang="en-US" sz="1400" dirty="0" smtClean="0"/>
              <a:t> – Robert Stacey – </a:t>
            </a:r>
            <a:r>
              <a:rPr lang="en-US" sz="1400" dirty="0" smtClean="0">
                <a:hlinkClick r:id="rId14"/>
              </a:rPr>
              <a:t>robert.stacey@intel.com</a:t>
            </a:r>
            <a:r>
              <a:rPr lang="en-US" sz="1400" dirty="0" smtClean="0"/>
              <a:t> </a:t>
            </a:r>
          </a:p>
          <a:p>
            <a:pPr lvl="1"/>
            <a:r>
              <a:rPr lang="en-US" sz="1400" dirty="0" err="1"/>
              <a:t>TGad</a:t>
            </a:r>
            <a:r>
              <a:rPr lang="en-US" sz="1400" dirty="0"/>
              <a:t> – Carlos Cordeiro – </a:t>
            </a:r>
            <a:r>
              <a:rPr lang="en-US" sz="1400" dirty="0">
                <a:hlinkClick r:id="rId15"/>
              </a:rPr>
              <a:t>carlos.cordeiro@intel.com</a:t>
            </a:r>
            <a:r>
              <a:rPr lang="en-US" sz="1400" dirty="0"/>
              <a:t> </a:t>
            </a:r>
            <a:r>
              <a:rPr lang="en-US" sz="1400" dirty="0" smtClean="0"/>
              <a:t> </a:t>
            </a:r>
          </a:p>
          <a:p>
            <a:pPr lvl="1"/>
            <a:r>
              <a:rPr lang="en-US" sz="1400" dirty="0" err="1" smtClean="0"/>
              <a:t>TGae</a:t>
            </a:r>
            <a:r>
              <a:rPr lang="en-US" sz="1400" dirty="0" smtClean="0"/>
              <a:t> – Henry </a:t>
            </a:r>
            <a:r>
              <a:rPr lang="en-US" sz="1400" dirty="0" err="1" smtClean="0"/>
              <a:t>Ptasinski</a:t>
            </a:r>
            <a:r>
              <a:rPr lang="en-US" sz="1400" dirty="0" smtClean="0"/>
              <a:t> – </a:t>
            </a:r>
            <a:r>
              <a:rPr lang="en-US" sz="1400" dirty="0" smtClean="0">
                <a:hlinkClick r:id="rId18"/>
              </a:rPr>
              <a:t>henry@LOGOUT.COM</a:t>
            </a:r>
            <a:r>
              <a:rPr lang="en-US" sz="1400" dirty="0" smtClean="0"/>
              <a:t> </a:t>
            </a:r>
          </a:p>
          <a:p>
            <a:pPr lvl="1"/>
            <a:r>
              <a:rPr lang="en-US" sz="1400" dirty="0" err="1" smtClean="0"/>
              <a:t>TGaf</a:t>
            </a:r>
            <a:r>
              <a:rPr lang="en-US" sz="1400" dirty="0" smtClean="0"/>
              <a:t> – Peter Ecclesine – </a:t>
            </a:r>
            <a:r>
              <a:rPr lang="en-US" sz="1400" dirty="0" smtClean="0">
                <a:hlinkClick r:id="rId19"/>
              </a:rPr>
              <a:t>pecclesi@cisco.com</a:t>
            </a:r>
            <a:r>
              <a:rPr lang="en-US" sz="1400" dirty="0" smtClean="0"/>
              <a:t> </a:t>
            </a:r>
            <a:endParaRPr lang="en-US" sz="1400" dirty="0"/>
          </a:p>
          <a:p>
            <a:pPr lvl="1"/>
            <a:r>
              <a:rPr lang="en-US" sz="1400" dirty="0" err="1" smtClean="0"/>
              <a:t>TGaq</a:t>
            </a:r>
            <a:r>
              <a:rPr lang="en-US" sz="1400" dirty="0" smtClean="0"/>
              <a:t> </a:t>
            </a:r>
            <a:r>
              <a:rPr lang="en-US" sz="1400" dirty="0"/>
              <a:t>– </a:t>
            </a:r>
            <a:r>
              <a:rPr lang="en-US" sz="1400" dirty="0" smtClean="0"/>
              <a:t>Dan Gal </a:t>
            </a:r>
            <a:r>
              <a:rPr lang="en-US" sz="1400" dirty="0"/>
              <a:t>– </a:t>
            </a:r>
            <a:r>
              <a:rPr lang="en-US" sz="1400" dirty="0" smtClean="0"/>
              <a:t> </a:t>
            </a:r>
            <a:r>
              <a:rPr lang="en-US" sz="1400" dirty="0" smtClean="0">
                <a:hlinkClick r:id="rId20"/>
              </a:rPr>
              <a:t>ddrgal@gmail.com</a:t>
            </a:r>
            <a:r>
              <a:rPr lang="en-US" sz="1400" dirty="0" smtClean="0"/>
              <a:t> </a:t>
            </a:r>
          </a:p>
          <a:p>
            <a:pPr lvl="1"/>
            <a:endParaRPr lang="en-US" sz="1600" dirty="0" smtClean="0"/>
          </a:p>
        </p:txBody>
      </p:sp>
      <p:sp>
        <p:nvSpPr>
          <p:cNvPr id="19462" name="Footer Placeholder 6"/>
          <p:cNvSpPr>
            <a:spLocks noGrp="1"/>
          </p:cNvSpPr>
          <p:nvPr>
            <p:ph type="ftr" sz="quarter" idx="11"/>
          </p:nvPr>
        </p:nvSpPr>
        <p:spPr>
          <a:noFill/>
        </p:spPr>
        <p:txBody>
          <a:bodyPr/>
          <a:lstStyle/>
          <a:p>
            <a:r>
              <a:rPr lang="en-US" smtClean="0"/>
              <a:t>Adrian Stephens, Intel Corporation</a:t>
            </a:r>
          </a:p>
        </p:txBody>
      </p:sp>
      <p:sp>
        <p:nvSpPr>
          <p:cNvPr id="19463" name="Date Placeholder 6"/>
          <p:cNvSpPr>
            <a:spLocks noGrp="1"/>
          </p:cNvSpPr>
          <p:nvPr>
            <p:ph type="dt" sz="quarter" idx="10"/>
          </p:nvPr>
        </p:nvSpPr>
        <p:spPr>
          <a:noFill/>
        </p:spPr>
        <p:txBody>
          <a:bodyPr/>
          <a:lstStyle/>
          <a:p>
            <a:r>
              <a:rPr lang="en-US" smtClean="0"/>
              <a:t>March 2016</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11-16-0357 by Peter Ecclesine (Cisco Systems)</a:t>
            </a:r>
          </a:p>
        </p:txBody>
      </p:sp>
    </p:spTree>
    <p:extLst>
      <p:ext uri="{BB962C8B-B14F-4D97-AF65-F5344CB8AC3E}">
        <p14:creationId xmlns:p14="http://schemas.microsoft.com/office/powerpoint/2010/main" val="23184551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Macau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a:xfrm>
            <a:off x="696913" y="332601"/>
            <a:ext cx="1182055" cy="276999"/>
          </a:xfrm>
        </p:spPr>
        <p:txBody>
          <a:bodyPr/>
          <a:lstStyle/>
          <a:p>
            <a:r>
              <a:rPr lang="en-US" altLang="ko-KR" smtClean="0"/>
              <a:t>March 2016</a:t>
            </a:r>
            <a:endParaRPr lang="en-US" altLang="ko-KR"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80</a:t>
            </a:fld>
            <a:endParaRPr lang="en-US" altLang="ja-JP"/>
          </a:p>
        </p:txBody>
      </p:sp>
      <p:sp>
        <p:nvSpPr>
          <p:cNvPr id="9" name="フッター プレースホルダ 8"/>
          <p:cNvSpPr>
            <a:spLocks noGrp="1"/>
          </p:cNvSpPr>
          <p:nvPr>
            <p:ph type="ftr" sz="quarter" idx="11"/>
          </p:nvPr>
        </p:nvSpPr>
        <p:spPr>
          <a:xfrm>
            <a:off x="6348516" y="6475413"/>
            <a:ext cx="2195409" cy="184666"/>
          </a:xfrm>
        </p:spPr>
        <p:txBody>
          <a:bodyPr/>
          <a:lstStyle/>
          <a:p>
            <a:r>
              <a:rPr lang="en-US" altLang="ko-KR" smtClean="0"/>
              <a:t>Adrian Stephens, Intel Corporation</a:t>
            </a:r>
            <a:endParaRPr lang="en-US" altLang="ko-KR"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11-16-0463 by Alfred Asterjadhi and Yongho Seok</a:t>
            </a:r>
          </a:p>
        </p:txBody>
      </p:sp>
      <p:sp>
        <p:nvSpPr>
          <p:cNvPr id="10"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2016</a:t>
            </a:r>
            <a:endParaRPr lang="en-US"/>
          </a:p>
        </p:txBody>
      </p:sp>
    </p:spTree>
    <p:extLst>
      <p:ext uri="{BB962C8B-B14F-4D97-AF65-F5344CB8AC3E}">
        <p14:creationId xmlns:p14="http://schemas.microsoft.com/office/powerpoint/2010/main" val="9549035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 </a:t>
            </a:r>
            <a:r>
              <a:rPr lang="en-US" dirty="0" err="1"/>
              <a:t>TGah</a:t>
            </a:r>
            <a:endParaRPr lang="en-US" dirty="0"/>
          </a:p>
        </p:txBody>
      </p:sp>
      <p:sp>
        <p:nvSpPr>
          <p:cNvPr id="3" name="Content Placeholder 2"/>
          <p:cNvSpPr>
            <a:spLocks noGrp="1"/>
          </p:cNvSpPr>
          <p:nvPr>
            <p:ph idx="1"/>
          </p:nvPr>
        </p:nvSpPr>
        <p:spPr/>
        <p:txBody>
          <a:bodyPr/>
          <a:lstStyle/>
          <a:p>
            <a:r>
              <a:rPr lang="en-US" altLang="ko-KR" dirty="0"/>
              <a:t>Sponsor Ballot for Draft </a:t>
            </a:r>
            <a:r>
              <a:rPr lang="en-US" altLang="ko-KR" dirty="0" smtClean="0"/>
              <a:t>6.0 </a:t>
            </a:r>
            <a:r>
              <a:rPr lang="en-US" altLang="ko-KR" dirty="0"/>
              <a:t>closed </a:t>
            </a:r>
            <a:r>
              <a:rPr lang="en-US" altLang="ko-KR" dirty="0" smtClean="0"/>
              <a:t>March 2</a:t>
            </a:r>
            <a:endParaRPr lang="en-US" altLang="ko-KR" baseline="30000" dirty="0"/>
          </a:p>
          <a:p>
            <a:pPr lvl="1"/>
            <a:r>
              <a:rPr lang="en-US" altLang="ko-KR" dirty="0" smtClean="0"/>
              <a:t>81 </a:t>
            </a:r>
            <a:r>
              <a:rPr lang="en-US" altLang="ko-KR" dirty="0"/>
              <a:t>comments received</a:t>
            </a:r>
          </a:p>
          <a:p>
            <a:pPr lvl="1"/>
            <a:endParaRPr lang="en-US" altLang="ko-KR" dirty="0"/>
          </a:p>
          <a:p>
            <a:r>
              <a:rPr lang="en-US" altLang="ko-KR" dirty="0" err="1"/>
              <a:t>TGah</a:t>
            </a:r>
            <a:r>
              <a:rPr lang="en-US" altLang="ko-KR" dirty="0"/>
              <a:t> has completed all comment resolution of the initial Sponsor </a:t>
            </a:r>
            <a:r>
              <a:rPr lang="en-US" altLang="ko-KR" dirty="0" smtClean="0"/>
              <a:t>Recirculation Ballot </a:t>
            </a:r>
            <a:r>
              <a:rPr lang="en-US" altLang="ko-KR" dirty="0"/>
              <a:t>for Draft </a:t>
            </a:r>
            <a:r>
              <a:rPr lang="en-US" altLang="ko-KR" dirty="0" smtClean="0"/>
              <a:t>6.0</a:t>
            </a:r>
            <a:endParaRPr lang="en-US" altLang="ko-KR" dirty="0"/>
          </a:p>
          <a:p>
            <a:pPr lvl="1"/>
            <a:r>
              <a:rPr lang="en-US" altLang="ko-KR" dirty="0" smtClean="0">
                <a:hlinkClick r:id="rId3"/>
              </a:rPr>
              <a:t>16/0302 SB1 Comment Spreadsheet</a:t>
            </a:r>
            <a:endParaRPr lang="en-US" altLang="ko-KR" dirty="0" smtClean="0"/>
          </a:p>
          <a:p>
            <a:pPr marL="457200" lvl="1" indent="0">
              <a:buNone/>
            </a:pPr>
            <a:r>
              <a:rPr lang="en-US" altLang="ko-KR" dirty="0" smtClean="0">
                <a:ea typeface="Times New Roman"/>
                <a:cs typeface="Times New Roman"/>
                <a:sym typeface="Times New Roman"/>
              </a:rPr>
              <a:t> 	</a:t>
            </a:r>
          </a:p>
          <a:p>
            <a:pPr marL="342900" lvl="1" indent="-342900">
              <a:buFontTx/>
              <a:buChar char="•"/>
            </a:pPr>
            <a:r>
              <a:rPr lang="en-US" altLang="ko-KR" sz="2400" b="1" dirty="0" smtClean="0"/>
              <a:t>Instructed </a:t>
            </a:r>
            <a:r>
              <a:rPr lang="en-US" altLang="ko-KR" sz="2400" b="1" dirty="0"/>
              <a:t>the editor to generate Draft </a:t>
            </a:r>
            <a:r>
              <a:rPr lang="en-US" altLang="ko-KR" sz="2400" b="1" dirty="0" smtClean="0"/>
              <a:t>7.0 </a:t>
            </a:r>
            <a:r>
              <a:rPr lang="en-US" altLang="ko-KR" sz="2400" b="1" dirty="0"/>
              <a:t>and m</a:t>
            </a:r>
            <a:r>
              <a:rPr lang="en-US" altLang="ko-KR" sz="2400" b="1" dirty="0">
                <a:ea typeface="Times New Roman"/>
                <a:cs typeface="Times New Roman"/>
                <a:sym typeface="Times New Roman"/>
              </a:rPr>
              <a:t>oved to forward </a:t>
            </a:r>
            <a:r>
              <a:rPr lang="en-US" altLang="en-US" sz="2400" b="1" dirty="0"/>
              <a:t>Sponsor Recirculation Ballot</a:t>
            </a:r>
            <a:endParaRPr lang="en-US" altLang="ko-KR" sz="2400" b="1" dirty="0">
              <a:ea typeface="Times New Roman"/>
              <a:cs typeface="Times New Roman"/>
              <a:sym typeface="Times New Roman"/>
            </a:endParaRPr>
          </a:p>
          <a:p>
            <a:pPr lvl="1"/>
            <a:r>
              <a:rPr lang="en-US" altLang="ko-KR" dirty="0"/>
              <a:t>Agenda of </a:t>
            </a:r>
            <a:r>
              <a:rPr lang="en-US" altLang="ko-KR" dirty="0" smtClean="0"/>
              <a:t>March </a:t>
            </a:r>
            <a:r>
              <a:rPr lang="en-US" altLang="ko-KR" dirty="0"/>
              <a:t>2016 meeting: </a:t>
            </a:r>
            <a:r>
              <a:rPr lang="en-US" altLang="ko-KR" dirty="0" smtClean="0">
                <a:hlinkClick r:id="rId4"/>
              </a:rPr>
              <a:t>11-16/0232r9</a:t>
            </a:r>
            <a:r>
              <a:rPr lang="en-US" altLang="ko-KR" dirty="0" smtClean="0">
                <a:hlinkClick r:id="rId5"/>
              </a:rPr>
              <a:t> </a:t>
            </a:r>
            <a:endParaRPr lang="en-US" altLang="ko-KR" dirty="0">
              <a:hlinkClick r:id="rId5"/>
            </a:endParaRPr>
          </a:p>
          <a:p>
            <a:pPr marL="0" indent="0">
              <a:buNone/>
            </a:pP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81</a:t>
            </a:fld>
            <a:endParaRPr lang="en-US"/>
          </a:p>
        </p:txBody>
      </p:sp>
      <p:sp>
        <p:nvSpPr>
          <p:cNvPr id="8" name="日付プレースホルダ 6"/>
          <p:cNvSpPr>
            <a:spLocks noGrp="1"/>
          </p:cNvSpPr>
          <p:nvPr>
            <p:ph type="dt" sz="half" idx="10"/>
          </p:nvPr>
        </p:nvSpPr>
        <p:spPr>
          <a:xfrm>
            <a:off x="696913" y="332601"/>
            <a:ext cx="1182055" cy="276999"/>
          </a:xfrm>
        </p:spPr>
        <p:txBody>
          <a:bodyPr/>
          <a:lstStyle/>
          <a:p>
            <a:r>
              <a:rPr lang="en-US" altLang="ko-KR" smtClean="0"/>
              <a:t>March 2016</a:t>
            </a:r>
            <a:endParaRPr lang="en-US" altLang="ko-KR" dirty="0"/>
          </a:p>
        </p:txBody>
      </p:sp>
      <p:sp>
        <p:nvSpPr>
          <p:cNvPr id="9" name="Footer Placeholder 4"/>
          <p:cNvSpPr>
            <a:spLocks noGrp="1"/>
          </p:cNvSpPr>
          <p:nvPr>
            <p:ph type="ftr" sz="quarter" idx="11"/>
          </p:nvPr>
        </p:nvSpPr>
        <p:spPr>
          <a:xfrm>
            <a:off x="6348516" y="6475413"/>
            <a:ext cx="2195409"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11-16-0463 by Alfred Asterjadhi and Yongho Seok</a:t>
            </a:r>
          </a:p>
        </p:txBody>
      </p:sp>
      <p:sp>
        <p:nvSpPr>
          <p:cNvPr id="10"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2016</a:t>
            </a:r>
            <a:endParaRPr lang="en-US"/>
          </a:p>
        </p:txBody>
      </p:sp>
    </p:spTree>
    <p:extLst>
      <p:ext uri="{BB962C8B-B14F-4D97-AF65-F5344CB8AC3E}">
        <p14:creationId xmlns:p14="http://schemas.microsoft.com/office/powerpoint/2010/main" val="4096660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idx="1"/>
          </p:nvPr>
        </p:nvSpPr>
        <p:spPr/>
        <p:txBody>
          <a:bodyPr/>
          <a:lstStyle/>
          <a:p>
            <a:r>
              <a:rPr lang="en-US" altLang="ko-KR" dirty="0"/>
              <a:t>Start </a:t>
            </a:r>
            <a:r>
              <a:rPr lang="en-US" altLang="ko-KR" dirty="0" smtClean="0"/>
              <a:t>second </a:t>
            </a:r>
            <a:r>
              <a:rPr lang="en-US" altLang="en-US" dirty="0"/>
              <a:t>Sponsor Recirculation Ballot </a:t>
            </a:r>
            <a:r>
              <a:rPr lang="en-US" altLang="ko-KR" dirty="0"/>
              <a:t>and address comments </a:t>
            </a:r>
            <a:r>
              <a:rPr lang="en-US" altLang="ko-KR" dirty="0" smtClean="0"/>
              <a:t>during conference calls and in May </a:t>
            </a:r>
            <a:r>
              <a:rPr lang="en-US" altLang="ko-KR" dirty="0"/>
              <a:t>F2F meeting</a:t>
            </a:r>
          </a:p>
          <a:p>
            <a:pPr marL="0" indent="0">
              <a:buNone/>
            </a:pP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82</a:t>
            </a:fld>
            <a:endParaRPr lang="en-US"/>
          </a:p>
        </p:txBody>
      </p:sp>
      <p:sp>
        <p:nvSpPr>
          <p:cNvPr id="7" name="日付プレースホルダ 6"/>
          <p:cNvSpPr>
            <a:spLocks noGrp="1"/>
          </p:cNvSpPr>
          <p:nvPr>
            <p:ph type="dt" sz="half" idx="10"/>
          </p:nvPr>
        </p:nvSpPr>
        <p:spPr>
          <a:xfrm>
            <a:off x="696913" y="332601"/>
            <a:ext cx="1182055" cy="276999"/>
          </a:xfrm>
        </p:spPr>
        <p:txBody>
          <a:bodyPr/>
          <a:lstStyle/>
          <a:p>
            <a:r>
              <a:rPr lang="en-US" altLang="ko-KR" smtClean="0"/>
              <a:t>March 2016</a:t>
            </a:r>
            <a:endParaRPr lang="en-US" altLang="ko-KR" dirty="0"/>
          </a:p>
        </p:txBody>
      </p:sp>
      <p:sp>
        <p:nvSpPr>
          <p:cNvPr id="8" name="Footer Placeholder 4"/>
          <p:cNvSpPr>
            <a:spLocks noGrp="1"/>
          </p:cNvSpPr>
          <p:nvPr>
            <p:ph type="ftr" sz="quarter" idx="11"/>
          </p:nvPr>
        </p:nvSpPr>
        <p:spPr>
          <a:xfrm>
            <a:off x="6348516" y="6475413"/>
            <a:ext cx="2195409"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11-16-0463 by Alfred Asterjadhi and Yongho Seok</a:t>
            </a:r>
          </a:p>
        </p:txBody>
      </p:sp>
      <p:sp>
        <p:nvSpPr>
          <p:cNvPr id="9"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2016</a:t>
            </a:r>
            <a:endParaRPr lang="en-US"/>
          </a:p>
        </p:txBody>
      </p:sp>
    </p:spTree>
    <p:extLst>
      <p:ext uri="{BB962C8B-B14F-4D97-AF65-F5344CB8AC3E}">
        <p14:creationId xmlns:p14="http://schemas.microsoft.com/office/powerpoint/2010/main" val="33122341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Teleconference</a:t>
            </a:r>
          </a:p>
        </p:txBody>
      </p:sp>
      <p:sp>
        <p:nvSpPr>
          <p:cNvPr id="3" name="Content Placeholder 2"/>
          <p:cNvSpPr>
            <a:spLocks noGrp="1"/>
          </p:cNvSpPr>
          <p:nvPr>
            <p:ph idx="1"/>
          </p:nvPr>
        </p:nvSpPr>
        <p:spPr/>
        <p:txBody>
          <a:bodyPr/>
          <a:lstStyle/>
          <a:p>
            <a:r>
              <a:rPr lang="en-US" altLang="ko-KR" dirty="0"/>
              <a:t>Weekly teleconferences between March 22</a:t>
            </a:r>
            <a:r>
              <a:rPr lang="en-US" altLang="ko-KR" baseline="30000" dirty="0"/>
              <a:t>th</a:t>
            </a:r>
            <a:r>
              <a:rPr lang="en-US" altLang="ko-KR" dirty="0"/>
              <a:t> 2016 and </a:t>
            </a:r>
            <a:r>
              <a:rPr lang="en-US" altLang="ko-KR" dirty="0" smtClean="0"/>
              <a:t>August </a:t>
            </a:r>
            <a:r>
              <a:rPr lang="en-US" altLang="ko-KR" dirty="0"/>
              <a:t>0</a:t>
            </a:r>
            <a:r>
              <a:rPr lang="en-US" altLang="ko-KR" dirty="0" smtClean="0"/>
              <a:t>9</a:t>
            </a:r>
            <a:r>
              <a:rPr lang="en-US" altLang="ko-KR" baseline="30000" dirty="0" smtClean="0"/>
              <a:t>th</a:t>
            </a:r>
            <a:r>
              <a:rPr lang="en-US" altLang="ko-KR" dirty="0" smtClean="0"/>
              <a:t> </a:t>
            </a:r>
            <a:r>
              <a:rPr lang="en-US" altLang="ko-KR" dirty="0"/>
              <a:t>2016</a:t>
            </a:r>
          </a:p>
          <a:p>
            <a:pPr lvl="1">
              <a:defRPr/>
            </a:pPr>
            <a:r>
              <a:rPr lang="en-US" altLang="ja-JP" dirty="0"/>
              <a:t>Tuesday 8PM ET</a:t>
            </a:r>
            <a:r>
              <a:rPr lang="ja-JP" altLang="en-US" dirty="0"/>
              <a:t> </a:t>
            </a:r>
            <a:r>
              <a:rPr lang="en-US" altLang="ja-JP" dirty="0"/>
              <a:t>for 2.5 </a:t>
            </a:r>
            <a:r>
              <a:rPr lang="en-US" altLang="ja-JP" dirty="0" smtClean="0"/>
              <a:t>hours</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83</a:t>
            </a:fld>
            <a:endParaRPr lang="en-US"/>
          </a:p>
        </p:txBody>
      </p:sp>
      <p:sp>
        <p:nvSpPr>
          <p:cNvPr id="7" name="日付プレースホルダ 6"/>
          <p:cNvSpPr>
            <a:spLocks noGrp="1"/>
          </p:cNvSpPr>
          <p:nvPr>
            <p:ph type="dt" sz="half" idx="10"/>
          </p:nvPr>
        </p:nvSpPr>
        <p:spPr>
          <a:xfrm>
            <a:off x="696913" y="332601"/>
            <a:ext cx="1182055" cy="276999"/>
          </a:xfrm>
        </p:spPr>
        <p:txBody>
          <a:bodyPr/>
          <a:lstStyle/>
          <a:p>
            <a:r>
              <a:rPr lang="en-US" altLang="ko-KR" smtClean="0"/>
              <a:t>March 2016</a:t>
            </a:r>
            <a:endParaRPr lang="en-US" altLang="ko-KR" dirty="0"/>
          </a:p>
        </p:txBody>
      </p:sp>
      <p:sp>
        <p:nvSpPr>
          <p:cNvPr id="8" name="Footer Placeholder 4"/>
          <p:cNvSpPr>
            <a:spLocks noGrp="1"/>
          </p:cNvSpPr>
          <p:nvPr>
            <p:ph type="ftr" sz="quarter" idx="11"/>
          </p:nvPr>
        </p:nvSpPr>
        <p:spPr>
          <a:xfrm>
            <a:off x="6348516" y="6475413"/>
            <a:ext cx="2195409"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11-16-0463 by Alfred Asterjadhi and Yongho Seok</a:t>
            </a:r>
          </a:p>
        </p:txBody>
      </p:sp>
      <p:sp>
        <p:nvSpPr>
          <p:cNvPr id="9"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2016</a:t>
            </a:r>
            <a:endParaRPr lang="en-US"/>
          </a:p>
        </p:txBody>
      </p:sp>
    </p:spTree>
    <p:extLst>
      <p:ext uri="{BB962C8B-B14F-4D97-AF65-F5344CB8AC3E}">
        <p14:creationId xmlns:p14="http://schemas.microsoft.com/office/powerpoint/2010/main" val="36524210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err="1"/>
              <a:t>TGah</a:t>
            </a:r>
            <a:r>
              <a:rPr lang="en-US" altLang="ko-KR" dirty="0"/>
              <a:t> Timeline </a:t>
            </a:r>
            <a:r>
              <a:rPr lang="en-US" altLang="ko-KR" dirty="0" smtClean="0"/>
              <a:t>–Change </a:t>
            </a:r>
            <a:r>
              <a:rPr lang="en-US" altLang="ko-KR" dirty="0" err="1" smtClean="0"/>
              <a:t>RevCom</a:t>
            </a:r>
            <a:endParaRPr lang="en-US" dirty="0"/>
          </a:p>
        </p:txBody>
      </p:sp>
      <p:sp>
        <p:nvSpPr>
          <p:cNvPr id="3" name="Content Placeholder 2"/>
          <p:cNvSpPr>
            <a:spLocks noGrp="1"/>
          </p:cNvSpPr>
          <p:nvPr>
            <p:ph idx="1"/>
          </p:nvPr>
        </p:nvSpPr>
        <p:spPr/>
        <p:txBody>
          <a:bodyPr/>
          <a:lstStyle/>
          <a:p>
            <a:r>
              <a:rPr lang="en-US" altLang="ko-KR" dirty="0"/>
              <a:t>Internal Task Group Ballot : May 2013</a:t>
            </a:r>
          </a:p>
          <a:p>
            <a:r>
              <a:rPr lang="en-US" altLang="ko-KR" dirty="0"/>
              <a:t>Initial Letter Ballot : September 2013</a:t>
            </a:r>
          </a:p>
          <a:p>
            <a:r>
              <a:rPr lang="en-US" altLang="ko-KR" dirty="0"/>
              <a:t>Initial Recirculation Letter Ballot : September 2014 </a:t>
            </a:r>
          </a:p>
          <a:p>
            <a:r>
              <a:rPr lang="en-US" altLang="ko-KR" dirty="0"/>
              <a:t>Initial Sponsor Ballot : October 2015 </a:t>
            </a:r>
          </a:p>
          <a:p>
            <a:r>
              <a:rPr lang="en-US" altLang="ko-KR" dirty="0"/>
              <a:t>Initial Recirculation Sponsor Ballot : January 2016</a:t>
            </a:r>
          </a:p>
          <a:p>
            <a:r>
              <a:rPr lang="en-US" altLang="ko-KR" dirty="0"/>
              <a:t>EC Approval : July 2016</a:t>
            </a:r>
          </a:p>
          <a:p>
            <a:r>
              <a:rPr lang="en-US" altLang="ko-KR" dirty="0" err="1"/>
              <a:t>Revcom</a:t>
            </a:r>
            <a:r>
              <a:rPr lang="en-US" altLang="ko-KR" dirty="0"/>
              <a:t> Approval : </a:t>
            </a:r>
            <a:r>
              <a:rPr lang="en-US" altLang="ko-KR" strike="sngStrike" dirty="0"/>
              <a:t>July</a:t>
            </a:r>
            <a:r>
              <a:rPr lang="en-US" altLang="ko-KR" u="sng" dirty="0"/>
              <a:t> </a:t>
            </a:r>
            <a:r>
              <a:rPr lang="en-US" altLang="ko-KR" u="sng" dirty="0" smtClean="0"/>
              <a:t>September </a:t>
            </a:r>
            <a:r>
              <a:rPr lang="en-US" altLang="ko-KR" dirty="0" smtClean="0"/>
              <a:t>2016</a:t>
            </a:r>
            <a:endParaRPr lang="en-US" altLang="ko-KR"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84</a:t>
            </a:fld>
            <a:endParaRPr lang="en-US"/>
          </a:p>
        </p:txBody>
      </p:sp>
      <p:sp>
        <p:nvSpPr>
          <p:cNvPr id="7" name="日付プレースホルダ 6"/>
          <p:cNvSpPr>
            <a:spLocks noGrp="1"/>
          </p:cNvSpPr>
          <p:nvPr>
            <p:ph type="dt" sz="half" idx="10"/>
          </p:nvPr>
        </p:nvSpPr>
        <p:spPr>
          <a:xfrm>
            <a:off x="696913" y="332601"/>
            <a:ext cx="1182055" cy="276999"/>
          </a:xfrm>
        </p:spPr>
        <p:txBody>
          <a:bodyPr/>
          <a:lstStyle/>
          <a:p>
            <a:r>
              <a:rPr lang="en-US" altLang="ko-KR" smtClean="0"/>
              <a:t>March 2016</a:t>
            </a:r>
            <a:endParaRPr lang="en-US" altLang="ko-KR" dirty="0"/>
          </a:p>
        </p:txBody>
      </p:sp>
      <p:sp>
        <p:nvSpPr>
          <p:cNvPr id="8" name="Footer Placeholder 4"/>
          <p:cNvSpPr>
            <a:spLocks noGrp="1"/>
          </p:cNvSpPr>
          <p:nvPr>
            <p:ph type="ftr" sz="quarter" idx="11"/>
          </p:nvPr>
        </p:nvSpPr>
        <p:spPr>
          <a:xfrm>
            <a:off x="6348516" y="6475413"/>
            <a:ext cx="2195409"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11-16-0463 by Alfred Asterjadhi and Yongho Seok</a:t>
            </a:r>
          </a:p>
        </p:txBody>
      </p:sp>
      <p:sp>
        <p:nvSpPr>
          <p:cNvPr id="9"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2016</a:t>
            </a:r>
            <a:endParaRPr lang="en-US"/>
          </a:p>
        </p:txBody>
      </p:sp>
    </p:spTree>
    <p:extLst>
      <p:ext uri="{BB962C8B-B14F-4D97-AF65-F5344CB8AC3E}">
        <p14:creationId xmlns:p14="http://schemas.microsoft.com/office/powerpoint/2010/main" val="15326969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Motion 5</a:t>
            </a:r>
            <a:endParaRPr lang="en-US" dirty="0"/>
          </a:p>
        </p:txBody>
      </p:sp>
      <p:sp>
        <p:nvSpPr>
          <p:cNvPr id="3" name="Content Placeholder 2"/>
          <p:cNvSpPr>
            <a:spLocks noGrp="1"/>
          </p:cNvSpPr>
          <p:nvPr>
            <p:ph idx="1"/>
          </p:nvPr>
        </p:nvSpPr>
        <p:spPr/>
        <p:txBody>
          <a:bodyPr/>
          <a:lstStyle/>
          <a:p>
            <a:r>
              <a:rPr lang="en-US" altLang="en-US" dirty="0"/>
              <a:t>Having approved comment resolutions for all of the comments received from a Sponsor Recirculation Ballot on P802.11ah D6.0 </a:t>
            </a:r>
          </a:p>
          <a:p>
            <a:r>
              <a:rPr lang="en-US" altLang="en-US" dirty="0"/>
              <a:t>Instruct the </a:t>
            </a:r>
            <a:r>
              <a:rPr lang="en-US" altLang="en-US" dirty="0" err="1"/>
              <a:t>TGah</a:t>
            </a:r>
            <a:r>
              <a:rPr lang="en-US" altLang="en-US" dirty="0"/>
              <a:t> editor to prepare P802.11ah D7.0 incorporating these resolutions and, </a:t>
            </a:r>
          </a:p>
          <a:p>
            <a:r>
              <a:rPr lang="en-US" altLang="en-US" dirty="0"/>
              <a:t>Approve a 15 day Sponsor Recirculation Ballot asking the question “Should P802.11ah D7.0 be forwarded to </a:t>
            </a:r>
            <a:r>
              <a:rPr lang="en-US" altLang="en-US" dirty="0" err="1"/>
              <a:t>RevCom</a:t>
            </a:r>
            <a:r>
              <a:rPr lang="en-US" altLang="en-US" dirty="0"/>
              <a:t>?”  </a:t>
            </a:r>
          </a:p>
          <a:p>
            <a:r>
              <a:rPr lang="en-US" altLang="en-US" dirty="0"/>
              <a:t>Moved: </a:t>
            </a:r>
            <a:r>
              <a:rPr lang="en-US" altLang="en-US" dirty="0" err="1"/>
              <a:t>Daewon</a:t>
            </a:r>
            <a:r>
              <a:rPr lang="en-US" altLang="en-US" dirty="0"/>
              <a:t> Lee</a:t>
            </a:r>
          </a:p>
          <a:p>
            <a:r>
              <a:rPr lang="en-US" altLang="en-US" dirty="0"/>
              <a:t>Seconded: Eugene Baik</a:t>
            </a:r>
            <a:endParaRPr lang="en-US" altLang="ko-KR" dirty="0"/>
          </a:p>
          <a:p>
            <a:r>
              <a:rPr lang="en-US" altLang="en-US" dirty="0"/>
              <a:t>Result: </a:t>
            </a:r>
            <a:r>
              <a:rPr lang="en-US" altLang="en-US" dirty="0" smtClean="0"/>
              <a:t>Motion Passed (Yes </a:t>
            </a:r>
            <a:r>
              <a:rPr lang="en-US" altLang="en-US" dirty="0"/>
              <a:t>8	No 0	Abstain 0)</a:t>
            </a:r>
          </a:p>
          <a:p>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85</a:t>
            </a:fld>
            <a:endParaRPr lang="en-US"/>
          </a:p>
        </p:txBody>
      </p:sp>
      <p:sp>
        <p:nvSpPr>
          <p:cNvPr id="7" name="日付プレースホルダ 6"/>
          <p:cNvSpPr>
            <a:spLocks noGrp="1"/>
          </p:cNvSpPr>
          <p:nvPr>
            <p:ph type="dt" sz="half" idx="10"/>
          </p:nvPr>
        </p:nvSpPr>
        <p:spPr>
          <a:xfrm>
            <a:off x="696913" y="332601"/>
            <a:ext cx="1182055" cy="276999"/>
          </a:xfrm>
        </p:spPr>
        <p:txBody>
          <a:bodyPr/>
          <a:lstStyle/>
          <a:p>
            <a:r>
              <a:rPr lang="en-US" altLang="ko-KR" smtClean="0"/>
              <a:t>March 2016</a:t>
            </a:r>
            <a:endParaRPr lang="en-US" altLang="ko-KR" dirty="0"/>
          </a:p>
        </p:txBody>
      </p:sp>
      <p:sp>
        <p:nvSpPr>
          <p:cNvPr id="8" name="Footer Placeholder 4"/>
          <p:cNvSpPr>
            <a:spLocks noGrp="1"/>
          </p:cNvSpPr>
          <p:nvPr>
            <p:ph type="ftr" sz="quarter" idx="11"/>
          </p:nvPr>
        </p:nvSpPr>
        <p:spPr>
          <a:xfrm>
            <a:off x="6348516" y="6475413"/>
            <a:ext cx="2195409"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11-16-0463 by Alfred Asterjadhi and Yongho Seok</a:t>
            </a:r>
          </a:p>
        </p:txBody>
      </p:sp>
      <p:sp>
        <p:nvSpPr>
          <p:cNvPr id="9"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2016</a:t>
            </a:r>
            <a:endParaRPr lang="en-US"/>
          </a:p>
        </p:txBody>
      </p:sp>
    </p:spTree>
    <p:extLst>
      <p:ext uri="{BB962C8B-B14F-4D97-AF65-F5344CB8AC3E}">
        <p14:creationId xmlns:p14="http://schemas.microsoft.com/office/powerpoint/2010/main" val="29858567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86</a:t>
            </a:fld>
            <a:endParaRPr lang="en-US" smtClean="0"/>
          </a:p>
        </p:txBody>
      </p:sp>
      <p:sp>
        <p:nvSpPr>
          <p:cNvPr id="1030" name="Rectangle 2"/>
          <p:cNvSpPr>
            <a:spLocks noGrp="1" noChangeArrowheads="1"/>
          </p:cNvSpPr>
          <p:nvPr>
            <p:ph type="title"/>
          </p:nvPr>
        </p:nvSpPr>
        <p:spPr/>
        <p:txBody>
          <a:bodyPr/>
          <a:lstStyle/>
          <a:p>
            <a:r>
              <a:rPr lang="en-US" sz="2800" dirty="0" smtClean="0"/>
              <a:t>IEEE 802.11aj March 2016 Closing Report</a:t>
            </a:r>
          </a:p>
        </p:txBody>
      </p:sp>
      <p:sp>
        <p:nvSpPr>
          <p:cNvPr id="1031" name="Rectangle 6"/>
          <p:cNvSpPr>
            <a:spLocks noGrp="1" noChangeArrowheads="1"/>
          </p:cNvSpPr>
          <p:nvPr>
            <p:ph type="body" idx="1"/>
          </p:nvPr>
        </p:nvSpPr>
        <p:spPr>
          <a:xfrm>
            <a:off x="685800" y="1676400"/>
            <a:ext cx="7772400" cy="381000"/>
          </a:xfrm>
        </p:spPr>
        <p:txBody>
          <a:bodyPr/>
          <a:lstStyle/>
          <a:p>
            <a:pPr algn="ctr">
              <a:buFontTx/>
              <a:buNone/>
            </a:pPr>
            <a:r>
              <a:rPr lang="en-US" sz="2000" dirty="0" smtClean="0"/>
              <a:t>Date:</a:t>
            </a:r>
            <a:r>
              <a:rPr lang="en-US" sz="2000" b="0" dirty="0" smtClean="0"/>
              <a:t> 2016-03-17</a:t>
            </a:r>
          </a:p>
        </p:txBody>
      </p:sp>
      <p:sp>
        <p:nvSpPr>
          <p:cNvPr id="1032" name="Rectangle 12"/>
          <p:cNvSpPr>
            <a:spLocks noChangeArrowheads="1"/>
          </p:cNvSpPr>
          <p:nvPr/>
        </p:nvSpPr>
        <p:spPr bwMode="auto">
          <a:xfrm>
            <a:off x="6858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smtClean="0"/>
              <a:t>Author:</a:t>
            </a:r>
            <a:endParaRPr lang="en-US" sz="2000" dirty="0"/>
          </a:p>
        </p:txBody>
      </p:sp>
      <p:graphicFrame>
        <p:nvGraphicFramePr>
          <p:cNvPr id="9" name="Object 11"/>
          <p:cNvGraphicFramePr>
            <a:graphicFrameLocks noChangeAspect="1"/>
          </p:cNvGraphicFramePr>
          <p:nvPr>
            <p:extLst>
              <p:ext uri="{D42A27DB-BD31-4B8C-83A1-F6EECF244321}">
                <p14:modId xmlns:p14="http://schemas.microsoft.com/office/powerpoint/2010/main" val="3698740792"/>
              </p:ext>
            </p:extLst>
          </p:nvPr>
        </p:nvGraphicFramePr>
        <p:xfrm>
          <a:off x="533400" y="2819400"/>
          <a:ext cx="7747000" cy="1487488"/>
        </p:xfrm>
        <a:graphic>
          <a:graphicData uri="http://schemas.openxmlformats.org/presentationml/2006/ole">
            <mc:AlternateContent xmlns:mc="http://schemas.openxmlformats.org/markup-compatibility/2006">
              <mc:Choice xmlns:v="urn:schemas-microsoft-com:vml" Requires="v">
                <p:oleObj spid="_x0000_s11287" name="Document" r:id="rId4" imgW="8229600" imgH="1587500" progId="Word.Document.8">
                  <p:embed/>
                </p:oleObj>
              </mc:Choice>
              <mc:Fallback>
                <p:oleObj name="Document" r:id="rId4" imgW="8229600" imgH="1587500" progId="Word.Document.8">
                  <p:embed/>
                  <p:pic>
                    <p:nvPicPr>
                      <p:cNvPr id="0" name=""/>
                      <p:cNvPicPr>
                        <a:picLocks noChangeAspect="1" noChangeArrowheads="1"/>
                      </p:cNvPicPr>
                      <p:nvPr/>
                    </p:nvPicPr>
                    <p:blipFill>
                      <a:blip r:embed="rId5"/>
                      <a:srcRect/>
                      <a:stretch>
                        <a:fillRect/>
                      </a:stretch>
                    </p:blipFill>
                    <p:spPr bwMode="auto">
                      <a:xfrm>
                        <a:off x="533400" y="2819400"/>
                        <a:ext cx="7747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1/10 of 11-16-0473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0276209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87</a:t>
            </a:fld>
            <a:endParaRPr lang="en-US"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a:t>
            </a:r>
            <a:r>
              <a:rPr lang="en-US" dirty="0" err="1" smtClean="0"/>
              <a:t>TGaj</a:t>
            </a:r>
            <a:r>
              <a:rPr lang="en-US" dirty="0" smtClean="0"/>
              <a:t> closing report for the March 2016 session.</a:t>
            </a:r>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2/10 of 11-16-0473 by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7957795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zh-CN">
                <a:latin typeface="Times New Roman" charset="0"/>
                <a:ea typeface="宋体" charset="0"/>
                <a:cs typeface="宋体" charset="0"/>
              </a:rPr>
              <a:t>Update for comment resolution on TGaj D1.0 (LB217)</a:t>
            </a:r>
          </a:p>
        </p:txBody>
      </p:sp>
      <p:sp>
        <p:nvSpPr>
          <p:cNvPr id="15363" name="Content Placeholder 2"/>
          <p:cNvSpPr>
            <a:spLocks noGrp="1"/>
          </p:cNvSpPr>
          <p:nvPr>
            <p:ph idx="1"/>
          </p:nvPr>
        </p:nvSpPr>
        <p:spPr>
          <a:xfrm>
            <a:off x="685800" y="1828800"/>
            <a:ext cx="7924800" cy="4953000"/>
          </a:xfrm>
        </p:spPr>
        <p:txBody>
          <a:bodyPr/>
          <a:lstStyle/>
          <a:p>
            <a:r>
              <a:rPr lang="en-US" altLang="zh-CN" sz="1800" dirty="0">
                <a:latin typeface="Times New Roman" charset="0"/>
                <a:ea typeface="宋体" charset="0"/>
                <a:cs typeface="宋体" charset="0"/>
              </a:rPr>
              <a:t>In total 301 comments were received from LB217. The corresponding comments database is 11-16/0193r2.</a:t>
            </a:r>
          </a:p>
          <a:p>
            <a:r>
              <a:rPr lang="en-US" altLang="zh-CN" sz="1800" dirty="0">
                <a:latin typeface="Times New Roman" charset="0"/>
                <a:ea typeface="宋体" charset="0"/>
                <a:cs typeface="宋体" charset="0"/>
              </a:rPr>
              <a:t>These comments were classified into following groups:</a:t>
            </a:r>
          </a:p>
          <a:p>
            <a:pPr marL="723900" lvl="1" indent="-323850"/>
            <a:r>
              <a:rPr lang="en-US" altLang="zh-CN" sz="1800" dirty="0">
                <a:latin typeface="Times New Roman" charset="0"/>
                <a:ea typeface="宋体" charset="0"/>
                <a:cs typeface="宋体" charset="0"/>
              </a:rPr>
              <a:t>38 Editorial comments (ER)</a:t>
            </a:r>
          </a:p>
          <a:p>
            <a:pPr marL="723900" lvl="1" indent="-323850"/>
            <a:r>
              <a:rPr lang="en-US" altLang="zh-CN" sz="1800" dirty="0">
                <a:latin typeface="Times New Roman" charset="0"/>
                <a:ea typeface="宋体" charset="0"/>
                <a:cs typeface="宋体" charset="0"/>
              </a:rPr>
              <a:t>23 General comments (GR)</a:t>
            </a:r>
          </a:p>
          <a:p>
            <a:pPr marL="723900" lvl="1" indent="-323850"/>
            <a:r>
              <a:rPr lang="en-US" altLang="zh-CN" sz="1800" dirty="0">
                <a:latin typeface="Times New Roman" charset="0"/>
                <a:ea typeface="宋体" charset="0"/>
                <a:cs typeface="宋体" charset="0"/>
              </a:rPr>
              <a:t>240 Technical comments (TR) (including 127 late CIDs received right after the deadline)</a:t>
            </a:r>
          </a:p>
          <a:p>
            <a:pPr marL="400050" lvl="1" indent="0">
              <a:buNone/>
            </a:pPr>
            <a:endParaRPr lang="en-US" altLang="zh-CN" sz="1800" dirty="0">
              <a:latin typeface="Times New Roman" charset="0"/>
              <a:ea typeface="宋体" charset="0"/>
              <a:cs typeface="宋体" charset="0"/>
            </a:endParaRPr>
          </a:p>
          <a:p>
            <a:pPr marL="723900" lvl="1" indent="-323850">
              <a:buFontTx/>
              <a:buChar char="•"/>
            </a:pPr>
            <a:r>
              <a:rPr lang="en-US" altLang="zh-CN" sz="1800" dirty="0" smtClean="0">
                <a:latin typeface="Times New Roman" charset="0"/>
                <a:ea typeface="宋体" charset="0"/>
                <a:cs typeface="宋体" charset="0"/>
              </a:rPr>
              <a:t>36 </a:t>
            </a:r>
            <a:r>
              <a:rPr lang="en-US" altLang="zh-CN" sz="1800" dirty="0">
                <a:latin typeface="Times New Roman" charset="0"/>
                <a:ea typeface="宋体" charset="0"/>
                <a:cs typeface="宋体" charset="0"/>
              </a:rPr>
              <a:t>CIDs were resolved and passed motion in January meeting </a:t>
            </a:r>
            <a:r>
              <a:rPr lang="en-US" altLang="zh-CN" sz="1800" dirty="0" smtClean="0">
                <a:latin typeface="Times New Roman" charset="0"/>
                <a:ea typeface="宋体" charset="0"/>
                <a:cs typeface="宋体" charset="0"/>
              </a:rPr>
              <a:t>2016</a:t>
            </a:r>
          </a:p>
          <a:p>
            <a:pPr marL="723900" lvl="1" indent="-323850">
              <a:buFontTx/>
              <a:buChar char="•"/>
            </a:pPr>
            <a:r>
              <a:rPr lang="en-US" altLang="zh-CN" sz="1800" dirty="0" smtClean="0">
                <a:latin typeface="Times New Roman" charset="0"/>
                <a:ea typeface="宋体" charset="0"/>
                <a:cs typeface="宋体" charset="0"/>
              </a:rPr>
              <a:t>207 CIDs have been resolved and passed motion in March meeting 2016</a:t>
            </a:r>
          </a:p>
          <a:p>
            <a:pPr marL="723900" lvl="1" indent="-323850">
              <a:buFontTx/>
              <a:buChar char="•"/>
            </a:pPr>
            <a:endParaRPr lang="en-US" altLang="zh-CN" sz="1800" dirty="0">
              <a:latin typeface="Times New Roman" charset="0"/>
              <a:ea typeface="宋体" charset="0"/>
              <a:cs typeface="宋体" charset="0"/>
            </a:endParaRPr>
          </a:p>
          <a:p>
            <a:pPr marL="723900" lvl="1" indent="-323850">
              <a:buFontTx/>
              <a:buChar char="•"/>
            </a:pPr>
            <a:r>
              <a:rPr lang="en-US" altLang="zh-CN" sz="1800" dirty="0" smtClean="0">
                <a:latin typeface="Times New Roman" charset="0"/>
                <a:ea typeface="宋体" charset="0"/>
                <a:cs typeface="宋体" charset="0"/>
              </a:rPr>
              <a:t>There are 58 outstanding CIDs</a:t>
            </a:r>
          </a:p>
          <a:p>
            <a:pPr marL="723900" lvl="1" indent="-323850">
              <a:buFontTx/>
              <a:buChar char="•"/>
            </a:pPr>
            <a:endParaRPr lang="en-US" altLang="zh-CN" sz="1800" dirty="0">
              <a:latin typeface="Times New Roman" charset="0"/>
              <a:ea typeface="宋体" charset="0"/>
              <a:cs typeface="宋体" charset="0"/>
            </a:endParaRPr>
          </a:p>
        </p:txBody>
      </p:sp>
      <p:sp>
        <p:nvSpPr>
          <p:cNvPr id="16388" name="Slide Number Placeholder 4"/>
          <p:cNvSpPr>
            <a:spLocks noGrp="1"/>
          </p:cNvSpPr>
          <p:nvPr>
            <p:ph type="sldNum" sz="quarter" idx="11"/>
          </p:nvPr>
        </p:nvSpPr>
        <p:spPr>
          <a:xfrm>
            <a:off x="4419600" y="6477000"/>
            <a:ext cx="4667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宋体" charset="0"/>
                <a:cs typeface="宋体" charset="0"/>
              </a:defRPr>
            </a:lvl1pPr>
            <a:lvl2pPr marL="742950" indent="-285750" eaLnBrk="0" hangingPunct="0">
              <a:defRPr sz="1200">
                <a:solidFill>
                  <a:schemeClr val="tx1"/>
                </a:solidFill>
                <a:latin typeface="Times New Roman" charset="0"/>
                <a:ea typeface="宋体" charset="0"/>
                <a:cs typeface="宋体" charset="0"/>
              </a:defRPr>
            </a:lvl2pPr>
            <a:lvl3pPr marL="1143000" indent="-228600" eaLnBrk="0" hangingPunct="0">
              <a:defRPr sz="1200">
                <a:solidFill>
                  <a:schemeClr val="tx1"/>
                </a:solidFill>
                <a:latin typeface="Times New Roman" charset="0"/>
                <a:ea typeface="宋体" charset="0"/>
                <a:cs typeface="宋体" charset="0"/>
              </a:defRPr>
            </a:lvl3pPr>
            <a:lvl4pPr marL="1600200" indent="-228600" eaLnBrk="0" hangingPunct="0">
              <a:defRPr sz="1200">
                <a:solidFill>
                  <a:schemeClr val="tx1"/>
                </a:solidFill>
                <a:latin typeface="Times New Roman" charset="0"/>
                <a:ea typeface="宋体" charset="0"/>
                <a:cs typeface="宋体" charset="0"/>
              </a:defRPr>
            </a:lvl4pPr>
            <a:lvl5pPr marL="2057400" indent="-228600" eaLnBrk="0" hangingPunct="0">
              <a:defRPr sz="1200">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sz="1200">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sz="1200">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sz="1200">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sz="1200">
                <a:solidFill>
                  <a:schemeClr val="tx1"/>
                </a:solidFill>
                <a:latin typeface="Times New Roman" charset="0"/>
                <a:ea typeface="宋体" charset="0"/>
                <a:cs typeface="宋体" charset="0"/>
              </a:defRPr>
            </a:lvl9pPr>
          </a:lstStyle>
          <a:p>
            <a:r>
              <a:rPr lang="en-US" altLang="zh-CN" dirty="0"/>
              <a:t>Slide </a:t>
            </a:r>
            <a:fld id="{52700024-69B4-B347-933A-FD1A65229EA4}" type="slidenum">
              <a:rPr lang="en-US" altLang="zh-CN"/>
              <a:pPr/>
              <a:t>88</a:t>
            </a:fld>
            <a:endParaRPr lang="en-US" altLang="zh-CN"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3/10 of 11-16-0473</a:t>
            </a:r>
          </a:p>
        </p:txBody>
      </p:sp>
      <p:sp>
        <p:nvSpPr>
          <p:cNvPr id="6"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
        <p:nvSpPr>
          <p:cNvPr id="3" name="Footer Placeholder 2"/>
          <p:cNvSpPr>
            <a:spLocks noGrp="1"/>
          </p:cNvSpPr>
          <p:nvPr>
            <p:ph type="ftr" sz="quarter" idx="11"/>
          </p:nvPr>
        </p:nvSpPr>
        <p:spPr>
          <a:xfrm>
            <a:off x="8001000" y="6475413"/>
            <a:ext cx="466725" cy="182562"/>
          </a:xfrm>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6466873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p:cNvSpPr>
            <a:spLocks noGrp="1"/>
          </p:cNvSpPr>
          <p:nvPr>
            <p:ph type="sldNum" sz="quarter" idx="12"/>
          </p:nvPr>
        </p:nvSpPr>
        <p:spPr>
          <a:noFill/>
        </p:spPr>
        <p:txBody>
          <a:bodyPr/>
          <a:lstStyle/>
          <a:p>
            <a:r>
              <a:rPr lang="en-US" smtClean="0"/>
              <a:t>Slide </a:t>
            </a:r>
            <a:fld id="{70F8C27D-2556-4282-BE8F-668D826849BB}" type="slidenum">
              <a:rPr lang="en-US" smtClean="0"/>
              <a:pPr/>
              <a:t>89</a:t>
            </a:fld>
            <a:endParaRPr lang="en-US" smtClean="0"/>
          </a:p>
        </p:txBody>
      </p:sp>
      <p:sp>
        <p:nvSpPr>
          <p:cNvPr id="8" name="Footer Placeholder 4"/>
          <p:cNvSpPr>
            <a:spLocks noGrp="1"/>
          </p:cNvSpPr>
          <p:nvPr>
            <p:ph type="ftr" sz="quarter" idx="11"/>
          </p:nvPr>
        </p:nvSpPr>
        <p:spPr>
          <a:xfrm>
            <a:off x="5791200" y="6475413"/>
            <a:ext cx="2752725" cy="184666"/>
          </a:xfrm>
          <a:noFill/>
        </p:spPr>
        <p:txBody>
          <a:bodyPr/>
          <a:lstStyle/>
          <a:p>
            <a:r>
              <a:rPr lang="en-US" smtClean="0"/>
              <a:t>Adrian Stephens, Intel Corporation</a:t>
            </a:r>
            <a:endParaRPr lang="en-US" dirty="0" smtClean="0"/>
          </a:p>
        </p:txBody>
      </p:sp>
      <p:sp>
        <p:nvSpPr>
          <p:cNvPr id="11" name="Title 1"/>
          <p:cNvSpPr>
            <a:spLocks noGrp="1"/>
          </p:cNvSpPr>
          <p:nvPr>
            <p:ph type="title"/>
          </p:nvPr>
        </p:nvSpPr>
        <p:spPr>
          <a:xfrm>
            <a:off x="685800" y="685800"/>
            <a:ext cx="7772400" cy="838200"/>
          </a:xfrm>
        </p:spPr>
        <p:txBody>
          <a:bodyPr/>
          <a:lstStyle/>
          <a:p>
            <a:r>
              <a:rPr lang="en-CA" dirty="0" smtClean="0"/>
              <a:t>Work Completed (1/2)</a:t>
            </a:r>
          </a:p>
        </p:txBody>
      </p:sp>
      <p:sp>
        <p:nvSpPr>
          <p:cNvPr id="13" name="Content Placeholder 2"/>
          <p:cNvSpPr>
            <a:spLocks noGrp="1"/>
          </p:cNvSpPr>
          <p:nvPr>
            <p:ph idx="1"/>
          </p:nvPr>
        </p:nvSpPr>
        <p:spPr>
          <a:xfrm>
            <a:off x="609600" y="1676400"/>
            <a:ext cx="7772400" cy="2819400"/>
          </a:xfrm>
        </p:spPr>
        <p:txBody>
          <a:bodyPr/>
          <a:lstStyle/>
          <a:p>
            <a:pPr marL="0" indent="0">
              <a:buNone/>
            </a:pPr>
            <a:r>
              <a:rPr lang="en-US" sz="2000" dirty="0" smtClean="0"/>
              <a:t>The following resolutions and proposals have been presented</a:t>
            </a:r>
            <a:endParaRPr lang="en-US" sz="1800" dirty="0" smtClean="0"/>
          </a:p>
          <a:p>
            <a:r>
              <a:rPr lang="en-US" altLang="zh-CN" sz="1600" b="0" dirty="0"/>
              <a:t>11-16-0320-02-00aj</a:t>
            </a:r>
            <a:r>
              <a:rPr lang="zh-CN" altLang="en-US" sz="1600" b="0" dirty="0"/>
              <a:t>： </a:t>
            </a:r>
            <a:r>
              <a:rPr lang="en-US" altLang="zh-CN" sz="1600" b="0" dirty="0"/>
              <a:t>proposed-resolutions-for-cid-9-10-28-34-45-53-62-64-113-130-192-215-comments-on-11aj-lb217</a:t>
            </a:r>
          </a:p>
          <a:p>
            <a:r>
              <a:rPr lang="en-US" altLang="zh-CN" sz="1600" b="0" dirty="0"/>
              <a:t>11-16-0321-02-00aj</a:t>
            </a:r>
            <a:r>
              <a:rPr lang="zh-CN" altLang="en-US" sz="1600" b="0" dirty="0"/>
              <a:t>： </a:t>
            </a:r>
            <a:r>
              <a:rPr lang="en-US" altLang="zh-CN" sz="1600" b="0" dirty="0"/>
              <a:t>proposed-resolutions-for-cid-11-12-13-14-16-46-54-55-56-63-65-71-283-296-300-comments-on-11aj-lb217</a:t>
            </a:r>
          </a:p>
          <a:p>
            <a:r>
              <a:rPr lang="en-US" altLang="zh-CN" sz="1600" b="0" dirty="0"/>
              <a:t>11-16-0322-02-00aj</a:t>
            </a:r>
            <a:r>
              <a:rPr lang="zh-CN" altLang="en-US" sz="1600" b="0" dirty="0"/>
              <a:t>： </a:t>
            </a:r>
            <a:r>
              <a:rPr lang="en-US" altLang="zh-CN" sz="1600" b="0" dirty="0"/>
              <a:t>proposed-resolutions-for-cid-17-20-21-43-61-114-comments-on-11aj-lb217</a:t>
            </a:r>
            <a:endParaRPr lang="zh-CN" altLang="zh-CN" sz="1600" b="0" dirty="0"/>
          </a:p>
          <a:p>
            <a:r>
              <a:rPr lang="en-US" altLang="zh-CN" sz="1600" b="0" dirty="0"/>
              <a:t>11-16-0323-02-00aj</a:t>
            </a:r>
            <a:r>
              <a:rPr lang="zh-CN" altLang="en-US" sz="1600" b="0" dirty="0"/>
              <a:t>： </a:t>
            </a:r>
            <a:r>
              <a:rPr lang="en-US" altLang="zh-CN" sz="1600" b="0" dirty="0"/>
              <a:t>proposed-resolutions-for-cid-18-comments-on-11aj-lb217</a:t>
            </a:r>
            <a:endParaRPr lang="zh-CN" altLang="zh-CN" sz="1600" b="0" dirty="0"/>
          </a:p>
          <a:p>
            <a:r>
              <a:rPr lang="en-US" altLang="zh-CN" sz="1600" b="0" dirty="0"/>
              <a:t>11-16-0324-02-00aj</a:t>
            </a:r>
            <a:r>
              <a:rPr lang="zh-CN" altLang="en-US" sz="1600" b="0" dirty="0"/>
              <a:t>： </a:t>
            </a:r>
            <a:r>
              <a:rPr lang="en-US" altLang="zh-CN" sz="1600" b="0" dirty="0"/>
              <a:t>proposed-resolutions-for-cid-19-15-22-25-27-30-32-33-35-36-38-39-40-48-49-73-comments-on-11aj-</a:t>
            </a:r>
            <a:r>
              <a:rPr lang="en-US" altLang="zh-CN" sz="1600" b="0" dirty="0" smtClean="0"/>
              <a:t>lb217</a:t>
            </a:r>
            <a:endParaRPr lang="en-US" dirty="0"/>
          </a:p>
          <a:p>
            <a:pPr lvl="1" algn="just">
              <a:lnSpc>
                <a:spcPct val="90000"/>
              </a:lnSpc>
              <a:defRPr/>
            </a:pPr>
            <a:endParaRPr lang="en-US" dirty="0"/>
          </a:p>
          <a:p>
            <a:pPr lvl="1" algn="just">
              <a:lnSpc>
                <a:spcPct val="90000"/>
              </a:lnSpc>
              <a:defRPr/>
            </a:pPr>
            <a:endParaRPr lang="en-US" dirty="0" smtClean="0"/>
          </a:p>
          <a:p>
            <a:pPr lvl="1">
              <a:lnSpc>
                <a:spcPct val="90000"/>
              </a:lnSpc>
              <a:defRPr/>
            </a:pPr>
            <a:endParaRPr lang="en-US" sz="1800" dirty="0" smtClean="0"/>
          </a:p>
          <a:p>
            <a:pPr lvl="1">
              <a:lnSpc>
                <a:spcPct val="90000"/>
              </a:lnSpc>
              <a:defRPr/>
            </a:pPr>
            <a:endParaRPr lang="en-US" dirty="0" smtClean="0"/>
          </a:p>
          <a:p>
            <a:pPr marL="381000" indent="-381000">
              <a:defRPr/>
            </a:pPr>
            <a:endParaRPr lang="en-US" dirty="0" smtClean="0"/>
          </a:p>
          <a:p>
            <a:pPr marL="381000" indent="-381000">
              <a:defRPr/>
            </a:pPr>
            <a:endParaRPr lang="en-US" dirty="0" smtClean="0"/>
          </a:p>
          <a:p>
            <a:pPr>
              <a:lnSpc>
                <a:spcPct val="80000"/>
              </a:lnSpc>
              <a:defRPr/>
            </a:pPr>
            <a:endParaRPr lang="en-US" dirty="0" smtClean="0">
              <a:sym typeface="Wingdings" pitchFamily="2" charset="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4/10 of 11-16-0473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31962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amendment style discussion</a:t>
            </a:r>
            <a:endParaRPr lang="en-US" dirty="0"/>
          </a:p>
        </p:txBody>
      </p:sp>
      <p:sp>
        <p:nvSpPr>
          <p:cNvPr id="3" name="Content Placeholder 2"/>
          <p:cNvSpPr>
            <a:spLocks noGrp="1"/>
          </p:cNvSpPr>
          <p:nvPr>
            <p:ph idx="1"/>
          </p:nvPr>
        </p:nvSpPr>
        <p:spPr/>
        <p:txBody>
          <a:bodyPr/>
          <a:lstStyle/>
          <a:p>
            <a:r>
              <a:rPr lang="en-US" dirty="0" smtClean="0"/>
              <a:t>802.11-16-0035-00  January Strawpoll#1 12-0-0</a:t>
            </a:r>
          </a:p>
          <a:p>
            <a:r>
              <a:rPr lang="en-US" dirty="0" smtClean="0"/>
              <a:t>Robert Stacey volunteers to have 11ax try the new MAC style. Changes in control frames in multi-user behavior. </a:t>
            </a:r>
            <a:endParaRPr lang="en-US" dirty="0"/>
          </a:p>
          <a:p>
            <a:r>
              <a:rPr lang="en-US" dirty="0" smtClean="0"/>
              <a:t>D0.1 clause 25 is HE MAC behavior modifying clauses 10 and 11; clause 26 is HE PHY behavior. </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284E455-25C1-4B8F-B461-78E9C8FDBACA}" type="slidenum">
              <a:rPr lang="en-US" smtClean="0"/>
              <a:pPr>
                <a:defRPr/>
              </a:pPr>
              <a:t>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11-16-0357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13309737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p:cNvSpPr>
            <a:spLocks noGrp="1"/>
          </p:cNvSpPr>
          <p:nvPr>
            <p:ph type="sldNum" sz="quarter" idx="12"/>
          </p:nvPr>
        </p:nvSpPr>
        <p:spPr>
          <a:noFill/>
        </p:spPr>
        <p:txBody>
          <a:bodyPr/>
          <a:lstStyle/>
          <a:p>
            <a:r>
              <a:rPr lang="en-US" smtClean="0"/>
              <a:t>Slide </a:t>
            </a:r>
            <a:fld id="{70F8C27D-2556-4282-BE8F-668D826849BB}" type="slidenum">
              <a:rPr lang="en-US" smtClean="0"/>
              <a:pPr/>
              <a:t>90</a:t>
            </a:fld>
            <a:endParaRPr lang="en-US" smtClean="0"/>
          </a:p>
        </p:txBody>
      </p:sp>
      <p:sp>
        <p:nvSpPr>
          <p:cNvPr id="8" name="Footer Placeholder 4"/>
          <p:cNvSpPr>
            <a:spLocks noGrp="1"/>
          </p:cNvSpPr>
          <p:nvPr>
            <p:ph type="ftr" sz="quarter" idx="11"/>
          </p:nvPr>
        </p:nvSpPr>
        <p:spPr>
          <a:xfrm>
            <a:off x="5791200" y="6475413"/>
            <a:ext cx="2752725" cy="184666"/>
          </a:xfrm>
          <a:noFill/>
        </p:spPr>
        <p:txBody>
          <a:bodyPr/>
          <a:lstStyle/>
          <a:p>
            <a:r>
              <a:rPr lang="en-US" smtClean="0"/>
              <a:t>Adrian Stephens, Intel Corporation</a:t>
            </a:r>
            <a:endParaRPr lang="en-US" dirty="0" smtClean="0"/>
          </a:p>
        </p:txBody>
      </p:sp>
      <p:sp>
        <p:nvSpPr>
          <p:cNvPr id="11" name="Title 1"/>
          <p:cNvSpPr>
            <a:spLocks noGrp="1"/>
          </p:cNvSpPr>
          <p:nvPr>
            <p:ph type="title"/>
          </p:nvPr>
        </p:nvSpPr>
        <p:spPr>
          <a:xfrm>
            <a:off x="685800" y="685800"/>
            <a:ext cx="7772400" cy="838200"/>
          </a:xfrm>
        </p:spPr>
        <p:txBody>
          <a:bodyPr/>
          <a:lstStyle/>
          <a:p>
            <a:r>
              <a:rPr lang="en-CA" dirty="0" smtClean="0"/>
              <a:t>Work Completed (2/2)</a:t>
            </a:r>
          </a:p>
        </p:txBody>
      </p:sp>
      <p:sp>
        <p:nvSpPr>
          <p:cNvPr id="13" name="Content Placeholder 2"/>
          <p:cNvSpPr>
            <a:spLocks noGrp="1"/>
          </p:cNvSpPr>
          <p:nvPr>
            <p:ph idx="1"/>
          </p:nvPr>
        </p:nvSpPr>
        <p:spPr>
          <a:xfrm>
            <a:off x="685800" y="1752600"/>
            <a:ext cx="7772400" cy="4572000"/>
          </a:xfrm>
        </p:spPr>
        <p:txBody>
          <a:bodyPr/>
          <a:lstStyle/>
          <a:p>
            <a:pPr marL="0" indent="0">
              <a:buNone/>
            </a:pPr>
            <a:r>
              <a:rPr lang="en-US" sz="2000" dirty="0" smtClean="0"/>
              <a:t>The following resolutions and proposals have been presented</a:t>
            </a:r>
            <a:endParaRPr lang="en-US" sz="1800" dirty="0" smtClean="0"/>
          </a:p>
          <a:p>
            <a:r>
              <a:rPr lang="en-US" altLang="zh-CN" sz="1600" b="0" dirty="0"/>
              <a:t>11-16-0325-02-00aj</a:t>
            </a:r>
            <a:r>
              <a:rPr lang="zh-CN" altLang="en-US" sz="1600" b="0" dirty="0"/>
              <a:t>： </a:t>
            </a:r>
            <a:r>
              <a:rPr lang="en-US" altLang="zh-CN" sz="1600" b="0" dirty="0"/>
              <a:t>proposed-resolutions-for-cid-50-83-97-144-comments-on-11aj-lb217</a:t>
            </a:r>
          </a:p>
          <a:p>
            <a:r>
              <a:rPr lang="en-US" altLang="zh-CN" sz="1600" b="0" dirty="0"/>
              <a:t>11-16-0326-02-00aj</a:t>
            </a:r>
            <a:r>
              <a:rPr lang="zh-CN" altLang="en-US" sz="1600" b="0" dirty="0"/>
              <a:t>： </a:t>
            </a:r>
            <a:r>
              <a:rPr lang="en-US" altLang="zh-CN" sz="1600" b="0" dirty="0"/>
              <a:t>proposed-resolutions-for-cid-68-69-70-72-77-78-80-112-217-comments-on-11aj-lb217</a:t>
            </a:r>
            <a:endParaRPr lang="zh-CN" altLang="zh-CN" sz="1600" b="0" dirty="0"/>
          </a:p>
          <a:p>
            <a:r>
              <a:rPr lang="en-US" altLang="zh-CN" sz="1600" b="0" dirty="0"/>
              <a:t>11-16-0327-02-00aj</a:t>
            </a:r>
            <a:r>
              <a:rPr lang="zh-CN" altLang="en-US" sz="1600" b="0" dirty="0"/>
              <a:t>： </a:t>
            </a:r>
            <a:r>
              <a:rPr lang="en-US" altLang="zh-CN" sz="1600" b="0" dirty="0"/>
              <a:t>proposed-resolutions-for-cid-120-121-125-137-138-139-140-comments-on-11aj-lb217</a:t>
            </a:r>
            <a:endParaRPr lang="zh-CN" altLang="zh-CN" sz="1600" b="0" dirty="0"/>
          </a:p>
          <a:p>
            <a:r>
              <a:rPr lang="en-US" altLang="zh-CN" sz="1600" b="0" dirty="0"/>
              <a:t>11-16-0328-02-00aj</a:t>
            </a:r>
            <a:r>
              <a:rPr lang="zh-CN" altLang="en-US" sz="1600" b="0" dirty="0"/>
              <a:t>： </a:t>
            </a:r>
            <a:r>
              <a:rPr lang="en-US" altLang="zh-CN" sz="1600" b="0" dirty="0"/>
              <a:t>proposed-resolutions-for-cid-141-143-147-152-176-180-190-220-comments-on-11aj-lb217</a:t>
            </a:r>
            <a:endParaRPr lang="zh-CN" altLang="zh-CN" sz="1600" b="0" dirty="0"/>
          </a:p>
          <a:p>
            <a:r>
              <a:rPr lang="en-US" altLang="zh-CN" sz="1600" b="0" dirty="0"/>
              <a:t>11-16-0329-02-00aj</a:t>
            </a:r>
            <a:r>
              <a:rPr lang="zh-CN" altLang="en-US" sz="1600" b="0" dirty="0"/>
              <a:t>： </a:t>
            </a:r>
            <a:r>
              <a:rPr lang="en-US" altLang="zh-CN" sz="1600" b="0" dirty="0"/>
              <a:t>proposed-resolutions-for-cid-183-200-201-209-227-235-242-246-247-294-292-295-comments-on-11aj-</a:t>
            </a:r>
            <a:r>
              <a:rPr lang="en-US" altLang="zh-CN" sz="1600" b="0" dirty="0" smtClean="0"/>
              <a:t>lb217</a:t>
            </a:r>
            <a:endParaRPr lang="en-US" sz="1600" b="0" dirty="0" smtClean="0">
              <a:latin typeface="Times New Roman" pitchFamily="18" charset="0"/>
            </a:endParaRPr>
          </a:p>
          <a:p>
            <a:r>
              <a:rPr lang="en-US" sz="1600" b="0" dirty="0" smtClean="0">
                <a:latin typeface="Times New Roman" pitchFamily="18" charset="0"/>
              </a:rPr>
              <a:t>11</a:t>
            </a:r>
            <a:r>
              <a:rPr lang="en-US" sz="1600" b="0" dirty="0">
                <a:latin typeface="Times New Roman" pitchFamily="18" charset="0"/>
              </a:rPr>
              <a:t>-16/0275r1 - Resolution for LB217 CID 177, 178, 188, 213, 225, 228, </a:t>
            </a:r>
            <a:r>
              <a:rPr lang="en-US" sz="1600" b="0" dirty="0" smtClean="0">
                <a:latin typeface="Times New Roman" pitchFamily="18" charset="0"/>
              </a:rPr>
              <a:t>230</a:t>
            </a:r>
            <a:endParaRPr lang="en-US" sz="1600" b="0" dirty="0">
              <a:latin typeface="Times New Roman" pitchFamily="18" charset="0"/>
            </a:endParaRPr>
          </a:p>
          <a:p>
            <a:r>
              <a:rPr lang="en-US" sz="1600" b="0" dirty="0">
                <a:latin typeface="Times New Roman" pitchFamily="18" charset="0"/>
              </a:rPr>
              <a:t>11-16/0407r2 - Resolution for LB217 CID 179, 202, 219, 221, 297, </a:t>
            </a:r>
            <a:r>
              <a:rPr lang="en-US" sz="1600" b="0" dirty="0" smtClean="0">
                <a:latin typeface="Times New Roman" pitchFamily="18" charset="0"/>
              </a:rPr>
              <a:t>226</a:t>
            </a:r>
            <a:endParaRPr lang="en-US" sz="1600" b="0" dirty="0">
              <a:latin typeface="Times New Roman" pitchFamily="18" charset="0"/>
            </a:endParaRPr>
          </a:p>
          <a:p>
            <a:r>
              <a:rPr lang="en-US" sz="1600" b="0" dirty="0">
                <a:latin typeface="Times New Roman" pitchFamily="18" charset="0"/>
              </a:rPr>
              <a:t>11-16/0409r1 - Resolution for LB217 CID 8, 52, 149, 76, 146 and 148</a:t>
            </a:r>
          </a:p>
          <a:p>
            <a:r>
              <a:rPr lang="en-US" sz="1600" b="0" dirty="0">
                <a:latin typeface="Times New Roman" pitchFamily="18" charset="0"/>
              </a:rPr>
              <a:t>11-16/0411r2 - Resolution for LB217 CID 191, 207, 31, 58, 60, 258 and 301</a:t>
            </a:r>
          </a:p>
          <a:p>
            <a:r>
              <a:rPr lang="en-US" sz="1600" b="0" dirty="0">
                <a:latin typeface="Times New Roman" pitchFamily="18" charset="0"/>
              </a:rPr>
              <a:t>11-16/0425r1 – Resolution for LB217 CID 26, 37 and </a:t>
            </a:r>
            <a:r>
              <a:rPr lang="en-US" sz="1600" b="0" dirty="0" smtClean="0">
                <a:latin typeface="Times New Roman" pitchFamily="18" charset="0"/>
              </a:rPr>
              <a:t>67</a:t>
            </a:r>
            <a:endParaRPr lang="en-US" sz="1600" b="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5/10 of 11-16-0473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2854323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772400" cy="1066800"/>
          </a:xfrm>
        </p:spPr>
        <p:txBody>
          <a:bodyPr/>
          <a:lstStyle/>
          <a:p>
            <a:r>
              <a:rPr lang="en-US" dirty="0" smtClean="0"/>
              <a:t>Motion</a:t>
            </a:r>
            <a:endParaRPr lang="en-US" dirty="0"/>
          </a:p>
        </p:txBody>
      </p:sp>
      <p:sp>
        <p:nvSpPr>
          <p:cNvPr id="3" name="Content Placeholder 2"/>
          <p:cNvSpPr>
            <a:spLocks noGrp="1"/>
          </p:cNvSpPr>
          <p:nvPr>
            <p:ph idx="1"/>
          </p:nvPr>
        </p:nvSpPr>
        <p:spPr>
          <a:xfrm>
            <a:off x="323528" y="1196752"/>
            <a:ext cx="8496944" cy="5256584"/>
          </a:xfrm>
        </p:spPr>
        <p:txBody>
          <a:bodyPr/>
          <a:lstStyle/>
          <a:p>
            <a:r>
              <a:rPr lang="en-US" sz="2000" dirty="0"/>
              <a:t>To approve the following comment resolutions and proposals to be incorporated into </a:t>
            </a:r>
            <a:r>
              <a:rPr lang="en-US" sz="2000" dirty="0" err="1"/>
              <a:t>TGaj</a:t>
            </a:r>
            <a:r>
              <a:rPr lang="en-US" sz="2000" dirty="0"/>
              <a:t> technical draft D2.0</a:t>
            </a:r>
          </a:p>
          <a:p>
            <a:pPr lvl="1"/>
            <a:r>
              <a:rPr lang="en-US" altLang="zh-CN" sz="1400" dirty="0"/>
              <a:t>11-16-0320-02-00aj</a:t>
            </a:r>
            <a:r>
              <a:rPr lang="zh-CN" altLang="en-US" sz="1400" dirty="0"/>
              <a:t>： </a:t>
            </a:r>
            <a:r>
              <a:rPr lang="en-US" altLang="zh-CN" sz="1400" dirty="0"/>
              <a:t>proposed-resolutions-for-cid-9-10-28-34-45-53-62-64-113-130-192-215-comments-on-11aj-lb217</a:t>
            </a:r>
          </a:p>
          <a:p>
            <a:pPr lvl="1"/>
            <a:r>
              <a:rPr lang="en-US" altLang="zh-CN" sz="1400" dirty="0"/>
              <a:t>11-16-0321-02-00aj</a:t>
            </a:r>
            <a:r>
              <a:rPr lang="zh-CN" altLang="en-US" sz="1400" dirty="0"/>
              <a:t>： </a:t>
            </a:r>
            <a:r>
              <a:rPr lang="en-US" altLang="zh-CN" sz="1400" dirty="0"/>
              <a:t>proposed-resolutions-for-cid-11-12-13-14-16-46-54-55-56-63-65-71-283-296-300-comments-on-11aj-lb217</a:t>
            </a:r>
          </a:p>
          <a:p>
            <a:pPr lvl="1"/>
            <a:r>
              <a:rPr lang="en-US" altLang="zh-CN" sz="1400" dirty="0"/>
              <a:t>11-16-0322-02-00aj</a:t>
            </a:r>
            <a:r>
              <a:rPr lang="zh-CN" altLang="en-US" sz="1400" dirty="0"/>
              <a:t>： </a:t>
            </a:r>
            <a:r>
              <a:rPr lang="en-US" altLang="zh-CN" sz="1400" dirty="0"/>
              <a:t>proposed-resolutions-for-cid-17-20-21-43-61-114-comments-on-11aj-lb217</a:t>
            </a:r>
            <a:endParaRPr lang="zh-CN" altLang="zh-CN" sz="1400" dirty="0"/>
          </a:p>
          <a:p>
            <a:pPr lvl="1"/>
            <a:r>
              <a:rPr lang="en-US" altLang="zh-CN" sz="1400" dirty="0"/>
              <a:t>11-16-0323-02-00aj</a:t>
            </a:r>
            <a:r>
              <a:rPr lang="zh-CN" altLang="en-US" sz="1400" dirty="0"/>
              <a:t>： </a:t>
            </a:r>
            <a:r>
              <a:rPr lang="en-US" altLang="zh-CN" sz="1400" dirty="0"/>
              <a:t>proposed-resolutions-for-cid-18-comments-on-11aj-lb217</a:t>
            </a:r>
            <a:endParaRPr lang="zh-CN" altLang="zh-CN" sz="1400" dirty="0"/>
          </a:p>
          <a:p>
            <a:pPr lvl="1"/>
            <a:r>
              <a:rPr lang="en-US" altLang="zh-CN" sz="1400" dirty="0"/>
              <a:t>11-16-0324-02-00aj</a:t>
            </a:r>
            <a:r>
              <a:rPr lang="zh-CN" altLang="en-US" sz="1400" dirty="0"/>
              <a:t>： </a:t>
            </a:r>
            <a:r>
              <a:rPr lang="en-US" altLang="zh-CN" sz="1400" dirty="0"/>
              <a:t>proposed-resolutions-for-cid-19-15-22-25-27-30-32-33-35-36-38-39-40-48-49-73-comments-on-11aj-lb217</a:t>
            </a:r>
          </a:p>
          <a:p>
            <a:pPr lvl="1"/>
            <a:r>
              <a:rPr lang="en-US" altLang="zh-CN" sz="1400" dirty="0"/>
              <a:t>11-16-0325-02-00aj</a:t>
            </a:r>
            <a:r>
              <a:rPr lang="zh-CN" altLang="en-US" sz="1400" dirty="0"/>
              <a:t>： </a:t>
            </a:r>
            <a:r>
              <a:rPr lang="en-US" altLang="zh-CN" sz="1400" dirty="0"/>
              <a:t>proposed-resolutions-for-cid-50-83-97-144-comments-on-11aj-lb217</a:t>
            </a:r>
          </a:p>
          <a:p>
            <a:pPr lvl="1"/>
            <a:r>
              <a:rPr lang="en-US" altLang="zh-CN" sz="1400" dirty="0"/>
              <a:t>11-16-0326-02-00aj</a:t>
            </a:r>
            <a:r>
              <a:rPr lang="zh-CN" altLang="en-US" sz="1400" dirty="0"/>
              <a:t>： </a:t>
            </a:r>
            <a:r>
              <a:rPr lang="en-US" altLang="zh-CN" sz="1400" dirty="0"/>
              <a:t>proposed-resolutions-for-cid-68-69-70-72-77-78-80-112-217-comments-on-11aj-lb217</a:t>
            </a:r>
            <a:endParaRPr lang="zh-CN" altLang="zh-CN" sz="1400" dirty="0"/>
          </a:p>
          <a:p>
            <a:pPr lvl="1"/>
            <a:r>
              <a:rPr lang="en-US" altLang="zh-CN" sz="1400" dirty="0"/>
              <a:t>11-16-0327-02-00aj</a:t>
            </a:r>
            <a:r>
              <a:rPr lang="zh-CN" altLang="en-US" sz="1400" dirty="0"/>
              <a:t>： </a:t>
            </a:r>
            <a:r>
              <a:rPr lang="en-US" altLang="zh-CN" sz="1400" dirty="0"/>
              <a:t>proposed-resolutions-for-cid-120-121-125-137-138-139-140-comments-on-11aj-lb217</a:t>
            </a:r>
            <a:endParaRPr lang="zh-CN" altLang="zh-CN" sz="1400" dirty="0"/>
          </a:p>
          <a:p>
            <a:pPr lvl="1"/>
            <a:r>
              <a:rPr lang="en-US" altLang="zh-CN" sz="1400" dirty="0"/>
              <a:t>11-16-0328-02-00aj</a:t>
            </a:r>
            <a:r>
              <a:rPr lang="zh-CN" altLang="en-US" sz="1400" dirty="0"/>
              <a:t>： </a:t>
            </a:r>
            <a:r>
              <a:rPr lang="en-US" altLang="zh-CN" sz="1400" dirty="0"/>
              <a:t>proposed-resolutions-for-cid-141-143-147-152-176-180-190-220-comments-on-11aj-lb217</a:t>
            </a:r>
            <a:endParaRPr lang="zh-CN" altLang="zh-CN" sz="1400" dirty="0"/>
          </a:p>
          <a:p>
            <a:pPr lvl="1"/>
            <a:r>
              <a:rPr lang="en-US" altLang="zh-CN" sz="1400" dirty="0"/>
              <a:t>11-16-0329-02-00aj</a:t>
            </a:r>
            <a:r>
              <a:rPr lang="zh-CN" altLang="en-US" sz="1400" dirty="0"/>
              <a:t>： </a:t>
            </a:r>
            <a:r>
              <a:rPr lang="en-US" altLang="zh-CN" sz="1400" dirty="0"/>
              <a:t>proposed-resolutions-for-cid-183-200-201-209-227-235-242-246-247-294-292-295-comments-on-11aj-</a:t>
            </a:r>
            <a:r>
              <a:rPr lang="en-US" altLang="zh-CN" sz="1400" dirty="0" smtClean="0"/>
              <a:t>lb217</a:t>
            </a:r>
            <a:endParaRPr lang="zh-CN" altLang="zh-CN" sz="1400" dirty="0"/>
          </a:p>
        </p:txBody>
      </p:sp>
      <p:sp>
        <p:nvSpPr>
          <p:cNvPr id="5" name="Slide Number Placeholder 4"/>
          <p:cNvSpPr>
            <a:spLocks noGrp="1"/>
          </p:cNvSpPr>
          <p:nvPr>
            <p:ph type="sldNum" sz="quarter" idx="12"/>
          </p:nvPr>
        </p:nvSpPr>
        <p:spPr/>
        <p:txBody>
          <a:bodyPr/>
          <a:lstStyle/>
          <a:p>
            <a:r>
              <a:rPr lang="en-US" altLang="zh-CN" smtClean="0"/>
              <a:t>Slide </a:t>
            </a:r>
            <a:fld id="{200316B2-9C48-417E-82B7-1AE29C3B35FC}" type="slidenum">
              <a:rPr lang="en-US" altLang="zh-CN" smtClean="0"/>
              <a:pPr/>
              <a:t>91</a:t>
            </a:fld>
            <a:endParaRPr lang="en-US" altLang="zh-CN"/>
          </a:p>
        </p:txBody>
      </p:sp>
      <p:sp>
        <p:nvSpPr>
          <p:cNvPr id="6"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6/10 of 11-16-0473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8608188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772400" cy="1066800"/>
          </a:xfrm>
        </p:spPr>
        <p:txBody>
          <a:bodyPr/>
          <a:lstStyle/>
          <a:p>
            <a:r>
              <a:rPr lang="en-US" dirty="0" smtClean="0"/>
              <a:t>Motion</a:t>
            </a:r>
            <a:endParaRPr lang="en-US" dirty="0"/>
          </a:p>
        </p:txBody>
      </p:sp>
      <p:sp>
        <p:nvSpPr>
          <p:cNvPr id="3" name="Content Placeholder 2"/>
          <p:cNvSpPr>
            <a:spLocks noGrp="1"/>
          </p:cNvSpPr>
          <p:nvPr>
            <p:ph idx="1"/>
          </p:nvPr>
        </p:nvSpPr>
        <p:spPr>
          <a:xfrm>
            <a:off x="323528" y="1196752"/>
            <a:ext cx="8496944" cy="5256584"/>
          </a:xfrm>
        </p:spPr>
        <p:txBody>
          <a:bodyPr/>
          <a:lstStyle/>
          <a:p>
            <a:r>
              <a:rPr lang="en-US" dirty="0"/>
              <a:t>To approve the following comment resolutions and proposals to be incorporated into </a:t>
            </a:r>
            <a:r>
              <a:rPr lang="en-US" dirty="0" err="1"/>
              <a:t>TGaj</a:t>
            </a:r>
            <a:r>
              <a:rPr lang="en-US" dirty="0"/>
              <a:t> technical draft D2.0</a:t>
            </a:r>
          </a:p>
          <a:p>
            <a:pPr lvl="1"/>
            <a:r>
              <a:rPr lang="en-US" sz="1600" dirty="0">
                <a:latin typeface="Times New Roman" pitchFamily="18" charset="0"/>
              </a:rPr>
              <a:t>11-16/0275r1 - Resolution for LB217 CID 177, 178, 188, 213, 225, 228, 230 </a:t>
            </a:r>
            <a:r>
              <a:rPr lang="en-US" sz="1600" dirty="0" err="1">
                <a:latin typeface="Times New Roman" pitchFamily="18" charset="0"/>
              </a:rPr>
              <a:t>etc</a:t>
            </a:r>
            <a:endParaRPr lang="en-US" sz="1600" dirty="0">
              <a:latin typeface="Times New Roman" pitchFamily="18" charset="0"/>
            </a:endParaRPr>
          </a:p>
          <a:p>
            <a:pPr lvl="1"/>
            <a:r>
              <a:rPr lang="en-US" sz="1600" dirty="0">
                <a:latin typeface="Times New Roman" pitchFamily="18" charset="0"/>
              </a:rPr>
              <a:t>11-16/0407r2 - Resolution for LB217 CID 179, 202, 219, 221, 297, 226 </a:t>
            </a:r>
            <a:r>
              <a:rPr lang="en-US" sz="1600" dirty="0" err="1">
                <a:latin typeface="Times New Roman" pitchFamily="18" charset="0"/>
              </a:rPr>
              <a:t>etc</a:t>
            </a:r>
            <a:endParaRPr lang="en-US" sz="1600" dirty="0">
              <a:latin typeface="Times New Roman" pitchFamily="18" charset="0"/>
            </a:endParaRPr>
          </a:p>
          <a:p>
            <a:pPr lvl="1"/>
            <a:r>
              <a:rPr lang="en-US" sz="1600" dirty="0">
                <a:latin typeface="Times New Roman" pitchFamily="18" charset="0"/>
              </a:rPr>
              <a:t>11-16/0409r1 - Resolution for LB217 CID 8, 52, 149, 76, 146 and 148</a:t>
            </a:r>
          </a:p>
          <a:p>
            <a:pPr lvl="1"/>
            <a:r>
              <a:rPr lang="en-US" sz="1600" dirty="0">
                <a:latin typeface="Times New Roman" pitchFamily="18" charset="0"/>
              </a:rPr>
              <a:t>11-16/0411r2 - Resolution for LB217 CID 191, 207, 31, 58, 60, 258 and 301</a:t>
            </a:r>
          </a:p>
          <a:p>
            <a:pPr lvl="1"/>
            <a:r>
              <a:rPr lang="en-US" sz="1600" dirty="0">
                <a:latin typeface="Times New Roman" pitchFamily="18" charset="0"/>
              </a:rPr>
              <a:t>11-16/0425r1 – Resolution for LB217 CID 26, 37 and 67</a:t>
            </a:r>
            <a:endParaRPr lang="en-US" sz="1600" dirty="0"/>
          </a:p>
          <a:p>
            <a:pPr marL="57150" indent="0">
              <a:buFontTx/>
              <a:buNone/>
            </a:pPr>
            <a:endParaRPr lang="en-US" dirty="0"/>
          </a:p>
          <a:p>
            <a:pPr marL="57150" indent="0">
              <a:buFontTx/>
              <a:buNone/>
            </a:pPr>
            <a:r>
              <a:rPr lang="en-US" dirty="0"/>
              <a:t>Moved: </a:t>
            </a:r>
            <a:r>
              <a:rPr lang="en-US" dirty="0" err="1"/>
              <a:t>Jiamin</a:t>
            </a:r>
            <a:r>
              <a:rPr lang="en-US" dirty="0"/>
              <a:t> CHEN</a:t>
            </a:r>
          </a:p>
          <a:p>
            <a:pPr marL="57150" indent="0">
              <a:buFontTx/>
              <a:buNone/>
            </a:pPr>
            <a:r>
              <a:rPr lang="en-US" dirty="0"/>
              <a:t>Seconded: </a:t>
            </a:r>
            <a:r>
              <a:rPr lang="en-US" dirty="0" err="1"/>
              <a:t>Haiming</a:t>
            </a:r>
            <a:r>
              <a:rPr lang="en-US" dirty="0"/>
              <a:t> WANG</a:t>
            </a:r>
          </a:p>
          <a:p>
            <a:pPr marL="57150" indent="0">
              <a:buFontTx/>
              <a:buNone/>
            </a:pPr>
            <a:r>
              <a:rPr lang="en-US" dirty="0"/>
              <a:t>Results: Y7 N0 A0</a:t>
            </a:r>
          </a:p>
          <a:p>
            <a:pPr marL="57150" indent="0">
              <a:buFontTx/>
              <a:buNone/>
            </a:pPr>
            <a:r>
              <a:rPr lang="en-US" dirty="0"/>
              <a:t>Motion passed</a:t>
            </a:r>
          </a:p>
          <a:p>
            <a:pPr marL="457200" lvl="1" indent="0">
              <a:buFontTx/>
              <a:buNone/>
            </a:pPr>
            <a:endParaRPr lang="en-US" dirty="0"/>
          </a:p>
        </p:txBody>
      </p:sp>
      <p:sp>
        <p:nvSpPr>
          <p:cNvPr id="5" name="Slide Number Placeholder 4"/>
          <p:cNvSpPr>
            <a:spLocks noGrp="1"/>
          </p:cNvSpPr>
          <p:nvPr>
            <p:ph type="sldNum" sz="quarter" idx="12"/>
          </p:nvPr>
        </p:nvSpPr>
        <p:spPr/>
        <p:txBody>
          <a:bodyPr/>
          <a:lstStyle/>
          <a:p>
            <a:r>
              <a:rPr lang="en-US" altLang="zh-CN" smtClean="0"/>
              <a:t>Slide </a:t>
            </a:r>
            <a:fld id="{200316B2-9C48-417E-82B7-1AE29C3B35FC}" type="slidenum">
              <a:rPr lang="en-US" altLang="zh-CN" smtClean="0"/>
              <a:pPr/>
              <a:t>92</a:t>
            </a:fld>
            <a:endParaRPr lang="en-US" altLang="zh-CN"/>
          </a:p>
        </p:txBody>
      </p:sp>
      <p:sp>
        <p:nvSpPr>
          <p:cNvPr id="6"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7/10 of 11-16-0473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291822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98984"/>
          </a:xfrm>
        </p:spPr>
        <p:txBody>
          <a:bodyPr/>
          <a:lstStyle/>
          <a:p>
            <a:r>
              <a:rPr lang="en-US" dirty="0"/>
              <a:t>Plan for May meeting</a:t>
            </a:r>
          </a:p>
        </p:txBody>
      </p:sp>
      <p:sp>
        <p:nvSpPr>
          <p:cNvPr id="3" name="Content Placeholder 2"/>
          <p:cNvSpPr>
            <a:spLocks noGrp="1"/>
          </p:cNvSpPr>
          <p:nvPr>
            <p:ph idx="1"/>
          </p:nvPr>
        </p:nvSpPr>
        <p:spPr>
          <a:xfrm>
            <a:off x="611560" y="1484784"/>
            <a:ext cx="8136904" cy="4752528"/>
          </a:xfrm>
        </p:spPr>
        <p:txBody>
          <a:bodyPr/>
          <a:lstStyle/>
          <a:p>
            <a:r>
              <a:rPr lang="en-US" dirty="0"/>
              <a:t>Comment Resolution for 802.11aj D1.0 initial WG Letter Ballot</a:t>
            </a:r>
          </a:p>
          <a:p>
            <a:endParaRPr lang="en-US" dirty="0"/>
          </a:p>
          <a:p>
            <a:r>
              <a:rPr lang="en-US" dirty="0"/>
              <a:t>Generate 802.11aj D2.0 for WG Letter Ballot recirculation</a:t>
            </a:r>
          </a:p>
          <a:p>
            <a:endParaRPr lang="en-GB" altLang="en-US" dirty="0"/>
          </a:p>
        </p:txBody>
      </p:sp>
      <p:sp>
        <p:nvSpPr>
          <p:cNvPr id="5" name="Slide Number Placeholder 4"/>
          <p:cNvSpPr>
            <a:spLocks noGrp="1"/>
          </p:cNvSpPr>
          <p:nvPr>
            <p:ph type="sldNum" sz="quarter" idx="12"/>
          </p:nvPr>
        </p:nvSpPr>
        <p:spPr/>
        <p:txBody>
          <a:bodyPr/>
          <a:lstStyle/>
          <a:p>
            <a:r>
              <a:rPr lang="en-US" altLang="zh-CN" smtClean="0"/>
              <a:t>Slide </a:t>
            </a:r>
            <a:fld id="{200316B2-9C48-417E-82B7-1AE29C3B35FC}" type="slidenum">
              <a:rPr lang="en-US" altLang="zh-CN" smtClean="0"/>
              <a:pPr/>
              <a:t>93</a:t>
            </a:fld>
            <a:endParaRPr lang="en-US" altLang="zh-CN"/>
          </a:p>
        </p:txBody>
      </p:sp>
      <p:sp>
        <p:nvSpPr>
          <p:cNvPr id="6"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8/10 of 11-16-0473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3239042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zh-CN" dirty="0" smtClean="0"/>
              <a:t>Next Meeting for </a:t>
            </a:r>
            <a:r>
              <a:rPr lang="en-US" altLang="zh-CN" dirty="0" err="1" smtClean="0"/>
              <a:t>TGaj</a:t>
            </a:r>
            <a:endParaRPr lang="en-US" altLang="zh-CN" dirty="0" smtClean="0"/>
          </a:p>
        </p:txBody>
      </p:sp>
      <p:sp>
        <p:nvSpPr>
          <p:cNvPr id="48130" name="Content Placeholder 2"/>
          <p:cNvSpPr>
            <a:spLocks noGrp="1"/>
          </p:cNvSpPr>
          <p:nvPr>
            <p:ph idx="1"/>
          </p:nvPr>
        </p:nvSpPr>
        <p:spPr/>
        <p:txBody>
          <a:bodyPr/>
          <a:lstStyle/>
          <a:p>
            <a:endParaRPr lang="en-US" dirty="0" smtClean="0"/>
          </a:p>
          <a:p>
            <a:r>
              <a:rPr lang="en-US" sz="3200" dirty="0" smtClean="0"/>
              <a:t>Date: May 15-20, 2016</a:t>
            </a:r>
          </a:p>
          <a:p>
            <a:endParaRPr lang="en-US" sz="3200" dirty="0"/>
          </a:p>
          <a:p>
            <a:r>
              <a:rPr lang="en-US" sz="3200" dirty="0"/>
              <a:t>Location: </a:t>
            </a:r>
            <a:r>
              <a:rPr lang="en-US" sz="3200" dirty="0" smtClean="0"/>
              <a:t>Hawaii, USA</a:t>
            </a:r>
          </a:p>
          <a:p>
            <a:pPr lvl="1"/>
            <a:r>
              <a:rPr lang="en-US" sz="2800" dirty="0" smtClean="0"/>
              <a:t>Co-locate with interim meeting</a:t>
            </a:r>
            <a:endParaRPr lang="en-US" sz="2800" dirty="0"/>
          </a:p>
          <a:p>
            <a:endParaRPr lang="en-US" sz="3200" dirty="0"/>
          </a:p>
          <a:p>
            <a:endParaRPr lang="en-US" sz="3200" dirty="0"/>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4C422E3-BE50-412B-9B4D-B3EF1F49596C}" type="slidenum">
              <a:rPr lang="en-US" altLang="zh-CN"/>
              <a:pPr/>
              <a:t>94</a:t>
            </a:fld>
            <a:endParaRPr lang="en-US" altLang="zh-CN"/>
          </a:p>
        </p:txBody>
      </p:sp>
      <p:sp>
        <p:nvSpPr>
          <p:cNvPr id="7" name="Footer Placeholder 4"/>
          <p:cNvSpPr>
            <a:spLocks noGrp="1"/>
          </p:cNvSpPr>
          <p:nvPr>
            <p:ph type="ftr" sz="quarter" idx="4294967295"/>
          </p:nvPr>
        </p:nvSpPr>
        <p:spPr>
          <a:xfrm>
            <a:off x="5257800" y="6475413"/>
            <a:ext cx="3286125" cy="184150"/>
          </a:xfrm>
          <a:prstGeom prst="rect">
            <a:avLst/>
          </a:prstGeom>
        </p:spPr>
        <p:txBody>
          <a:bodyPr/>
          <a:lstStyle/>
          <a:p>
            <a:pPr algn="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9/10 of 11-16-0473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30446942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Call Time</a:t>
            </a:r>
            <a:endParaRPr lang="en-US" dirty="0"/>
          </a:p>
        </p:txBody>
      </p:sp>
      <p:sp>
        <p:nvSpPr>
          <p:cNvPr id="3" name="Content Placeholder 2"/>
          <p:cNvSpPr>
            <a:spLocks noGrp="1"/>
          </p:cNvSpPr>
          <p:nvPr>
            <p:ph idx="1"/>
          </p:nvPr>
        </p:nvSpPr>
        <p:spPr/>
        <p:txBody>
          <a:bodyPr/>
          <a:lstStyle/>
          <a:p>
            <a:pPr lvl="1"/>
            <a:r>
              <a:rPr lang="en-US" altLang="zh-CN" sz="2600" dirty="0"/>
              <a:t>21 April 2016 9pm ET</a:t>
            </a:r>
          </a:p>
          <a:p>
            <a:pPr marL="801688" lvl="1" indent="-176213">
              <a:buNone/>
            </a:pPr>
            <a:r>
              <a:rPr lang="en-US" altLang="zh-CN" sz="2400" dirty="0"/>
              <a:t>   (22 April 2016 9am Beijing Time)</a:t>
            </a:r>
          </a:p>
          <a:p>
            <a:endParaRPr lang="en-US" dirty="0"/>
          </a:p>
          <a:p>
            <a:endParaRPr lang="en-US" dirty="0"/>
          </a:p>
        </p:txBody>
      </p:sp>
      <p:sp>
        <p:nvSpPr>
          <p:cNvPr id="5" name="Slide Number Placeholder 4"/>
          <p:cNvSpPr>
            <a:spLocks noGrp="1"/>
          </p:cNvSpPr>
          <p:nvPr>
            <p:ph type="sldNum" sz="quarter" idx="12"/>
          </p:nvPr>
        </p:nvSpPr>
        <p:spPr/>
        <p:txBody>
          <a:bodyPr/>
          <a:lstStyle/>
          <a:p>
            <a:r>
              <a:rPr lang="en-US" altLang="zh-CN" smtClean="0"/>
              <a:t>Slide </a:t>
            </a:r>
            <a:fld id="{200316B2-9C48-417E-82B7-1AE29C3B35FC}" type="slidenum">
              <a:rPr lang="en-US" altLang="zh-CN" smtClean="0"/>
              <a:pPr/>
              <a:t>95</a:t>
            </a:fld>
            <a:endParaRPr lang="en-US" altLang="zh-CN"/>
          </a:p>
        </p:txBody>
      </p:sp>
      <p:sp>
        <p:nvSpPr>
          <p:cNvPr id="6"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10/10 of 11-16-0473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1336361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45B9BDB0-C63C-4C25-8424-3805F41840B1}" type="slidenum">
              <a:rPr lang="en-US" smtClean="0"/>
              <a:pPr/>
              <a:t>96</a:t>
            </a:fld>
            <a:endParaRPr lang="en-US" smtClean="0"/>
          </a:p>
        </p:txBody>
      </p:sp>
      <p:sp>
        <p:nvSpPr>
          <p:cNvPr id="1030" name="Rectangle 2"/>
          <p:cNvSpPr>
            <a:spLocks noGrp="1" noChangeArrowheads="1"/>
          </p:cNvSpPr>
          <p:nvPr>
            <p:ph type="title"/>
          </p:nvPr>
        </p:nvSpPr>
        <p:spPr>
          <a:noFill/>
        </p:spPr>
        <p:txBody>
          <a:bodyPr/>
          <a:lstStyle/>
          <a:p>
            <a:r>
              <a:rPr lang="en-US" dirty="0" err="1" smtClean="0"/>
              <a:t>TGak</a:t>
            </a:r>
            <a:r>
              <a:rPr lang="en-US" dirty="0" smtClean="0"/>
              <a:t> January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2016-03-17</a:t>
            </a:r>
          </a:p>
        </p:txBody>
      </p:sp>
      <p:graphicFrame>
        <p:nvGraphicFramePr>
          <p:cNvPr id="1026" name="Object 11"/>
          <p:cNvGraphicFramePr>
            <a:graphicFrameLocks noChangeAspect="1"/>
          </p:cNvGraphicFramePr>
          <p:nvPr>
            <p:extLst>
              <p:ext uri="{D42A27DB-BD31-4B8C-83A1-F6EECF244321}">
                <p14:modId xmlns:p14="http://schemas.microsoft.com/office/powerpoint/2010/main" val="973966050"/>
              </p:ext>
            </p:extLst>
          </p:nvPr>
        </p:nvGraphicFramePr>
        <p:xfrm>
          <a:off x="515938" y="2890838"/>
          <a:ext cx="7783512" cy="1387475"/>
        </p:xfrm>
        <a:graphic>
          <a:graphicData uri="http://schemas.openxmlformats.org/presentationml/2006/ole">
            <mc:AlternateContent xmlns:mc="http://schemas.openxmlformats.org/markup-compatibility/2006">
              <mc:Choice xmlns:v="urn:schemas-microsoft-com:vml" Requires="v">
                <p:oleObj spid="_x0000_s12311" name="Document" r:id="rId4" imgW="8255000" imgH="1473200" progId="Word.Document.8">
                  <p:embed/>
                </p:oleObj>
              </mc:Choice>
              <mc:Fallback>
                <p:oleObj name="Document" r:id="rId4" imgW="8255000" imgH="1473200" progId="Word.Document.8">
                  <p:embed/>
                  <p:pic>
                    <p:nvPicPr>
                      <p:cNvPr id="0" name=""/>
                      <p:cNvPicPr>
                        <a:picLocks noChangeAspect="1" noChangeArrowheads="1"/>
                      </p:cNvPicPr>
                      <p:nvPr/>
                    </p:nvPicPr>
                    <p:blipFill>
                      <a:blip r:embed="rId5"/>
                      <a:srcRect/>
                      <a:stretch>
                        <a:fillRect/>
                      </a:stretch>
                    </p:blipFill>
                    <p:spPr bwMode="auto">
                      <a:xfrm>
                        <a:off x="515938" y="2890838"/>
                        <a:ext cx="778351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11-16-0478 by Donald Eastlake,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927536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marL="0" indent="-457200">
              <a:lnSpc>
                <a:spcPct val="120000"/>
              </a:lnSpc>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of IEEE 802.11 Task Group </a:t>
            </a:r>
            <a:r>
              <a:rPr lang="en-GB" dirty="0" err="1" smtClean="0"/>
              <a:t>ak</a:t>
            </a:r>
            <a:r>
              <a:rPr lang="en-GB" dirty="0" smtClean="0"/>
              <a:t> </a:t>
            </a:r>
            <a:r>
              <a:rPr lang="en-GB" dirty="0"/>
              <a:t>at the IEEE 802.11 Meeting, </a:t>
            </a:r>
            <a:r>
              <a:rPr lang="en-GB" dirty="0" smtClean="0"/>
              <a:t>March 2016, </a:t>
            </a:r>
            <a:r>
              <a:rPr lang="en-GB" dirty="0"/>
              <a:t>held in </a:t>
            </a:r>
            <a:r>
              <a:rPr lang="en-GB" dirty="0" smtClean="0"/>
              <a:t>Macau SAR, China.</a:t>
            </a:r>
            <a:endParaRPr lang="en-GB" dirty="0"/>
          </a:p>
        </p:txBody>
      </p:sp>
      <p:sp>
        <p:nvSpPr>
          <p:cNvPr id="14341"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a:p>
        </p:txBody>
      </p:sp>
      <p:sp>
        <p:nvSpPr>
          <p:cNvPr id="14342" name="Slide Number Placeholder 5"/>
          <p:cNvSpPr>
            <a:spLocks noGrp="1"/>
          </p:cNvSpPr>
          <p:nvPr>
            <p:ph type="sldNum" sz="quarter" idx="12"/>
          </p:nvPr>
        </p:nvSpPr>
        <p:spPr>
          <a:noFill/>
        </p:spPr>
        <p:txBody>
          <a:bodyPr/>
          <a:lstStyle/>
          <a:p>
            <a:r>
              <a:rPr lang="en-US" smtClean="0"/>
              <a:t>Slide </a:t>
            </a:r>
            <a:fld id="{81BA2747-D9B4-4253-BD2A-A397A70658F2}" type="slidenum">
              <a:rPr lang="en-US" smtClean="0"/>
              <a:pPr/>
              <a:t>97</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11-16-0478 by Donald Eastlake, Huawei Technologies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25179779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98</a:t>
            </a:fld>
            <a:endParaRPr lang="en-GB"/>
          </a:p>
        </p:txBody>
      </p:sp>
      <p:sp>
        <p:nvSpPr>
          <p:cNvPr id="9217" name="Rectangle 1"/>
          <p:cNvSpPr>
            <a:spLocks noGrp="1" noChangeArrowheads="1"/>
          </p:cNvSpPr>
          <p:nvPr>
            <p:ph type="title"/>
          </p:nvPr>
        </p:nvSpPr>
        <p:spPr>
          <a:xfrm>
            <a:off x="685800" y="684213"/>
            <a:ext cx="7772400" cy="915987"/>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457200" y="1600200"/>
            <a:ext cx="8077200" cy="480060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Received </a:t>
            </a:r>
            <a:r>
              <a:rPr lang="en-GB" sz="2400" dirty="0"/>
              <a:t>and discussed the </a:t>
            </a:r>
            <a:r>
              <a:rPr lang="en-GB" sz="2400" dirty="0" smtClean="0"/>
              <a:t>submissions </a:t>
            </a:r>
            <a:r>
              <a:rPr lang="en-GB" sz="2400" dirty="0"/>
              <a:t>listed on the next </a:t>
            </a:r>
            <a:r>
              <a:rPr lang="en-GB" sz="2400" dirty="0" smtClean="0"/>
              <a:t>page.</a:t>
            </a:r>
            <a:endParaRPr lang="en-US" sz="2400" dirty="0"/>
          </a:p>
          <a:p>
            <a:pPr lvl="1">
              <a:buFont typeface="Times New Roman" pitchFamily="16" charset="0"/>
              <a:buChar char="•"/>
            </a:pPr>
            <a:r>
              <a:rPr lang="en-GB" sz="2400" dirty="0"/>
              <a:t>Met </a:t>
            </a:r>
            <a:r>
              <a:rPr lang="en-GB" sz="2400" dirty="0" smtClean="0"/>
              <a:t>jointly:</a:t>
            </a:r>
          </a:p>
          <a:p>
            <a:pPr lvl="2">
              <a:buFont typeface="Times New Roman" pitchFamily="16" charset="0"/>
              <a:buChar char="•"/>
            </a:pPr>
            <a:r>
              <a:rPr lang="en-GB" sz="2200" dirty="0" smtClean="0"/>
              <a:t>With 802.11 ARC SC Wednesday PM1.</a:t>
            </a:r>
          </a:p>
          <a:p>
            <a:pPr lvl="2">
              <a:buFont typeface="Times New Roman" pitchFamily="16" charset="0"/>
              <a:buChar char="•"/>
            </a:pPr>
            <a:r>
              <a:rPr lang="en-GB" sz="2200" dirty="0"/>
              <a:t>W</a:t>
            </a:r>
            <a:r>
              <a:rPr lang="en-GB" sz="2200" dirty="0" smtClean="0"/>
              <a:t>ith 802.1 TSN and 802.11 ARC </a:t>
            </a:r>
            <a:r>
              <a:rPr lang="en-GB" sz="2200" dirty="0"/>
              <a:t>SC Thursday AM1</a:t>
            </a:r>
            <a:r>
              <a:rPr lang="en-GB" sz="2200" dirty="0" smtClean="0"/>
              <a:t>.</a:t>
            </a:r>
          </a:p>
          <a:p>
            <a:pPr lvl="1">
              <a:buFont typeface="Times New Roman" pitchFamily="16" charset="0"/>
              <a:buChar char="•"/>
            </a:pPr>
            <a:r>
              <a:rPr lang="en-GB" sz="2400" smtClean="0"/>
              <a:t>Resolve 141 </a:t>
            </a:r>
            <a:r>
              <a:rPr lang="en-GB" sz="2400" dirty="0" smtClean="0"/>
              <a:t>of our 346 comments from recirculation LB218.</a:t>
            </a:r>
            <a:endParaRPr lang="en-GB" sz="2400" dirty="0"/>
          </a:p>
          <a:p>
            <a:pPr lvl="1">
              <a:buFont typeface="Times New Roman" pitchFamily="16" charset="0"/>
              <a:buChar char="•"/>
            </a:pPr>
            <a:r>
              <a:rPr lang="en-GB" sz="2400" dirty="0"/>
              <a:t>An annotated agenda is in 11-</a:t>
            </a:r>
            <a:r>
              <a:rPr lang="en-GB" sz="2400" dirty="0" smtClean="0"/>
              <a:t>16/0229.</a:t>
            </a:r>
            <a:endParaRPr lang="en-GB" sz="2400" dirty="0"/>
          </a:p>
          <a:p>
            <a:pPr lvl="1">
              <a:buFont typeface="Times New Roman" pitchFamily="16" charset="0"/>
              <a:buChar char="•"/>
            </a:pPr>
            <a:r>
              <a:rPr lang="en-GB" sz="2400" dirty="0"/>
              <a:t>The minutes </a:t>
            </a:r>
            <a:r>
              <a:rPr lang="en-GB" sz="2400" dirty="0" smtClean="0"/>
              <a:t>will be in 11-16/477.</a:t>
            </a:r>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11-16-0478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41831381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99</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752600"/>
            <a:ext cx="7772400" cy="4572000"/>
          </a:xfrm>
          <a:ln/>
        </p:spPr>
        <p:txBody>
          <a:bodyPr/>
          <a:lstStyle/>
          <a:p>
            <a:pPr>
              <a:buFont typeface="Times New Roman" pitchFamily="16" charset="0"/>
              <a:buChar char="•"/>
            </a:pPr>
            <a:r>
              <a:rPr lang="en-GB" dirty="0" smtClean="0"/>
              <a:t>Submissions Presented</a:t>
            </a:r>
          </a:p>
          <a:p>
            <a:pPr>
              <a:buFont typeface="Times New Roman" pitchFamily="16" charset="0"/>
              <a:buChar char="•"/>
            </a:pPr>
            <a:endParaRPr lang="en-GB" dirty="0" smtClean="0"/>
          </a:p>
          <a:p>
            <a:pPr lvl="1"/>
            <a:r>
              <a:rPr lang="en-US" dirty="0"/>
              <a:t>11-14/562r4 “802.11ak and 802.1ac convergence </a:t>
            </a:r>
            <a:r>
              <a:rPr lang="en-US" dirty="0" smtClean="0"/>
              <a:t>function”, Norm Finn (Cisco), Mark Hamilton (Ruckus Wireless)</a:t>
            </a:r>
            <a:endParaRPr lang="en-US" dirty="0"/>
          </a:p>
          <a:p>
            <a:pPr lvl="1"/>
            <a:r>
              <a:rPr lang="en-US" dirty="0" smtClean="0"/>
              <a:t>11</a:t>
            </a:r>
            <a:r>
              <a:rPr lang="en-US" dirty="0"/>
              <a:t>-16/251r3 </a:t>
            </a:r>
            <a:r>
              <a:rPr lang="en-US" dirty="0" smtClean="0"/>
              <a:t>“</a:t>
            </a:r>
            <a:r>
              <a:rPr lang="en-US" dirty="0"/>
              <a:t>Fig 4-13b &amp; 4-</a:t>
            </a:r>
            <a:r>
              <a:rPr lang="en-US" dirty="0" smtClean="0"/>
              <a:t>13c”, Philippe Klein (Broadcom)</a:t>
            </a:r>
          </a:p>
          <a:p>
            <a:pPr lvl="1"/>
            <a:r>
              <a:rPr lang="en-US" dirty="0" smtClean="0"/>
              <a:t>11-15/</a:t>
            </a:r>
            <a:r>
              <a:rPr lang="en-US" dirty="0"/>
              <a:t>556r22 “LB212 + LB218 Working Group Ballot Comments”</a:t>
            </a:r>
            <a:r>
              <a:rPr lang="en-US" dirty="0" smtClean="0"/>
              <a:t>, Donald Eastlake (Huawei)</a:t>
            </a:r>
          </a:p>
          <a:p>
            <a:pPr lvl="1"/>
            <a:r>
              <a:rPr lang="en-US" dirty="0" smtClean="0"/>
              <a:t>11-16/457r0”</a:t>
            </a:r>
            <a:r>
              <a:rPr lang="en-GB" dirty="0">
                <a:latin typeface="Times New Roman" pitchFamily="18" charset="0"/>
                <a:ea typeface="MS Gothic" pitchFamily="49" charset="-128"/>
              </a:rPr>
              <a:t> 802.11ak/802.1AC/STAs/APs/</a:t>
            </a:r>
            <a:r>
              <a:rPr lang="en-GB" dirty="0" err="1">
                <a:latin typeface="Times New Roman" pitchFamily="18" charset="0"/>
                <a:ea typeface="MS Gothic" pitchFamily="49" charset="-128"/>
              </a:rPr>
              <a:t>DSes</a:t>
            </a:r>
            <a:r>
              <a:rPr lang="en-GB" dirty="0">
                <a:latin typeface="Times New Roman" pitchFamily="18" charset="0"/>
                <a:ea typeface="MS Gothic" pitchFamily="49" charset="-128"/>
              </a:rPr>
              <a:t> and Convergence </a:t>
            </a:r>
            <a:r>
              <a:rPr lang="en-GB" dirty="0" smtClean="0">
                <a:latin typeface="Times New Roman" pitchFamily="18" charset="0"/>
                <a:ea typeface="MS Gothic" pitchFamily="49" charset="-128"/>
              </a:rPr>
              <a:t>Functions” Dick Roy (SRA)</a:t>
            </a:r>
            <a:endParaRPr lang="en-US" dirty="0" smtClean="0"/>
          </a:p>
          <a:p>
            <a:pPr lvl="1">
              <a:buFont typeface="Times New Roman" pitchFamily="16" charset="0"/>
              <a:buChar char="•"/>
            </a:pPr>
            <a:endParaRPr lang="en-GB" sz="1800" dirty="0" smtClean="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11-16-0478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2016</a:t>
            </a:r>
            <a:endParaRPr lang="en-US"/>
          </a:p>
        </p:txBody>
      </p:sp>
    </p:spTree>
    <p:extLst>
      <p:ext uri="{BB962C8B-B14F-4D97-AF65-F5344CB8AC3E}">
        <p14:creationId xmlns:p14="http://schemas.microsoft.com/office/powerpoint/2010/main" val="919579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81552</TotalTime>
  <Words>25121</Words>
  <Application>Microsoft Office PowerPoint</Application>
  <PresentationFormat>On-screen Show (4:3)</PresentationFormat>
  <Paragraphs>4925</Paragraphs>
  <Slides>269</Slides>
  <Notes>269</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269</vt:i4>
      </vt:variant>
    </vt:vector>
  </HeadingPairs>
  <TitlesOfParts>
    <vt:vector size="271" baseType="lpstr">
      <vt:lpstr>Default Design</vt:lpstr>
      <vt:lpstr>Document</vt:lpstr>
      <vt:lpstr>802.11 March 2016 Closing Reports</vt:lpstr>
      <vt:lpstr>Abstract</vt:lpstr>
      <vt:lpstr>Attendance</vt:lpstr>
      <vt:lpstr>Attendance Total</vt:lpstr>
      <vt:lpstr>Attendance Histogram (Thu) </vt:lpstr>
      <vt:lpstr>Attendance by Country</vt:lpstr>
      <vt:lpstr>802.11 WG Editor’s Meeting (Mar ‘16)</vt:lpstr>
      <vt:lpstr>Volunteer Editor Contacts</vt:lpstr>
      <vt:lpstr>New amendment style discussion</vt:lpstr>
      <vt:lpstr>802.11 Style Guide</vt:lpstr>
      <vt:lpstr>Editor Amendment Ordering</vt:lpstr>
      <vt:lpstr>Draft Development Snapshot</vt:lpstr>
      <vt:lpstr>MIB style, Visio and Frame practices </vt:lpstr>
      <vt:lpstr>ARC Closing Report </vt:lpstr>
      <vt:lpstr>Abstract</vt:lpstr>
      <vt:lpstr>Work Completed</vt:lpstr>
      <vt:lpstr>Work Completed</vt:lpstr>
      <vt:lpstr>Teleconference(s)</vt:lpstr>
      <vt:lpstr>May 2016 Plans</vt:lpstr>
      <vt:lpstr>PAR Review - Agenda and Meeting slides - March 2016</vt:lpstr>
      <vt:lpstr>Abstract-Snapshot</vt:lpstr>
      <vt:lpstr>PAR Review SC –  March 2016 Chair: Jon Rosdahl</vt:lpstr>
      <vt:lpstr>Par Review Comments</vt:lpstr>
      <vt:lpstr>802.1Qcr - Amendment: Asynchronous Traffic Shaping, PAR and CSD</vt:lpstr>
      <vt:lpstr>802.1Qcr - Amendment: Asynchronous Traffic Shaping, PAR and CSD</vt:lpstr>
      <vt:lpstr>802.3bs - Amendment: 200 Gb/s Ethernet and 400 Gb/s Ethernet, PAR Modification and CSD Modification</vt:lpstr>
      <vt:lpstr>802.3bt - Amendment: DTE Power via MDI over 4-Pair, PAR Modification and CSD</vt:lpstr>
      <vt:lpstr>802.3cc - Amendment: 25 Gb/s over Single-Mode Fiber: PAR and CSD</vt:lpstr>
      <vt:lpstr>802.3cd - Amendment: 50 Gb/s Ethernet, 100 Gb/s Ethernet and 200 Gb/s Ethernet Physical Layers; PAR and CSD</vt:lpstr>
      <vt:lpstr>802.15.12 - Amendment: Upper Layer Interface (ULI), PAR and CSD</vt:lpstr>
      <vt:lpstr>802.15.12 - Amendment: Upper Layer Interface (ULI), PAR and CSD</vt:lpstr>
      <vt:lpstr>802.15.12 - Amendment: Upper Layer Interface (ULI), PAR and CSD</vt:lpstr>
      <vt:lpstr>802.15.4v - Amendment: Usage of Regional Sub-GHz bands, PAR and CSD</vt:lpstr>
      <vt:lpstr>802.16s - Amendment: Air Interface for Broadband Wireless Access Systems , PAR and CSD.</vt:lpstr>
      <vt:lpstr>802.16s - Amendment: Air Interface for Broadband Wireless Access Systems , PAR and CSD.</vt:lpstr>
      <vt:lpstr>Responses From 802 WGs</vt:lpstr>
      <vt:lpstr>802.1 Email Response</vt:lpstr>
      <vt:lpstr>802.1Qcr response text</vt:lpstr>
      <vt:lpstr>802.1Qcr response text</vt:lpstr>
      <vt:lpstr>802.3bt Email Response</vt:lpstr>
      <vt:lpstr>802.3bt response text</vt:lpstr>
      <vt:lpstr>802.3cc Email response</vt:lpstr>
      <vt:lpstr>802.3cc response text</vt:lpstr>
      <vt:lpstr>802.3cd </vt:lpstr>
      <vt:lpstr>802.15 Email Response</vt:lpstr>
      <vt:lpstr>15.12 Comments from 802.11 (1)</vt:lpstr>
      <vt:lpstr>15.12 Comments from 802.11 (2)</vt:lpstr>
      <vt:lpstr>15.12 Comments from 802.11 (3)</vt:lpstr>
      <vt:lpstr>PowerPoint Presentation</vt:lpstr>
      <vt:lpstr>802.16 Email Response</vt:lpstr>
      <vt:lpstr>802.16s - Responses</vt:lpstr>
      <vt:lpstr>802.16s - Responses</vt:lpstr>
      <vt:lpstr>802.16s - Responses</vt:lpstr>
      <vt:lpstr>802.16 proposed change</vt:lpstr>
      <vt:lpstr>Motion to accept PAR feedback</vt:lpstr>
      <vt:lpstr>Motion to Approve Minutes</vt:lpstr>
      <vt:lpstr>References</vt:lpstr>
      <vt:lpstr>IEEE 802.11/15 Regulatory SC Macau Closing Report</vt:lpstr>
      <vt:lpstr>Abstract</vt:lpstr>
      <vt:lpstr>Agenda</vt:lpstr>
      <vt:lpstr>Regulatory Updates - US</vt:lpstr>
      <vt:lpstr>Regulatory Updates - EU</vt:lpstr>
      <vt:lpstr>Input for 802.18</vt:lpstr>
      <vt:lpstr>Teleconferences, etc.</vt:lpstr>
      <vt:lpstr>Closing Report</vt:lpstr>
      <vt:lpstr>Abstract</vt:lpstr>
      <vt:lpstr>PowerPoint Presentation</vt:lpstr>
      <vt:lpstr>IEEE 802 JTC1 SC closing report (Mar 2016)</vt:lpstr>
      <vt:lpstr>Abstract</vt:lpstr>
      <vt:lpstr>The SC did not have a great deal of work this week and only one session was required</vt:lpstr>
      <vt:lpstr>The SC did not have a great deal of work this week and only one session was required</vt:lpstr>
      <vt:lpstr>The SC will focus in Hawaii on PSDO processes</vt:lpstr>
      <vt:lpstr>IEEE 802.11mc Closing Report for March 2016</vt:lpstr>
      <vt:lpstr>Abstract</vt:lpstr>
      <vt:lpstr>Status </vt:lpstr>
      <vt:lpstr>TGmc Plan of Record - modified</vt:lpstr>
      <vt:lpstr>TGmc SB Planning</vt:lpstr>
      <vt:lpstr>March – May 2016 Meeting Planning</vt:lpstr>
      <vt:lpstr>IEEE 802.11ah Closing Report for March 2016</vt:lpstr>
      <vt:lpstr>Abstract</vt:lpstr>
      <vt:lpstr>Activity in TGah</vt:lpstr>
      <vt:lpstr>Going forward</vt:lpstr>
      <vt:lpstr>Teleconference</vt:lpstr>
      <vt:lpstr>TGah Timeline –Change RevCom</vt:lpstr>
      <vt:lpstr>Motion 5</vt:lpstr>
      <vt:lpstr>IEEE 802.11aj March 2016 Closing Report</vt:lpstr>
      <vt:lpstr>Abstract</vt:lpstr>
      <vt:lpstr>Update for comment resolution on TGaj D1.0 (LB217)</vt:lpstr>
      <vt:lpstr>Work Completed (1/2)</vt:lpstr>
      <vt:lpstr>Work Completed (2/2)</vt:lpstr>
      <vt:lpstr>Motion</vt:lpstr>
      <vt:lpstr>Motion</vt:lpstr>
      <vt:lpstr>Plan for May meeting</vt:lpstr>
      <vt:lpstr>Next Meeting for TGaj</vt:lpstr>
      <vt:lpstr>Conference Call Time</vt:lpstr>
      <vt:lpstr>TGak January Closing Report </vt:lpstr>
      <vt:lpstr>Abstract</vt:lpstr>
      <vt:lpstr>TGak Closing Report</vt:lpstr>
      <vt:lpstr>TGak Closing Report</vt:lpstr>
      <vt:lpstr>TGak Closing Report</vt:lpstr>
      <vt:lpstr>TGaq Closing Report</vt:lpstr>
      <vt:lpstr>Abstract</vt:lpstr>
      <vt:lpstr>PowerPoint Presentation</vt:lpstr>
      <vt:lpstr>TGax March 2016 Closing Report</vt:lpstr>
      <vt:lpstr>Abstract</vt:lpstr>
      <vt:lpstr>Work Completed – TG Documents</vt:lpstr>
      <vt:lpstr>Work Completed – Technical Presentations</vt:lpstr>
      <vt:lpstr>Work Completed - Draft</vt:lpstr>
      <vt:lpstr>May 2016 Goals</vt:lpstr>
      <vt:lpstr>Conference Call Times</vt:lpstr>
      <vt:lpstr>Task Group AY  March 2016 Closing Report</vt:lpstr>
      <vt:lpstr>Abstract</vt:lpstr>
      <vt:lpstr>PowerPoint Presentation</vt:lpstr>
      <vt:lpstr>PowerPoint Presentation</vt:lpstr>
      <vt:lpstr>PowerPoint Presentation</vt:lpstr>
      <vt:lpstr>PowerPoint Presentation</vt:lpstr>
      <vt:lpstr>TGaz Next Generation Positioning Mar. 2016 Closing Report</vt:lpstr>
      <vt:lpstr>Abstract</vt:lpstr>
      <vt:lpstr>Work Completed</vt:lpstr>
      <vt:lpstr>Goals for May meeting</vt:lpstr>
      <vt:lpstr>Teleconference Schedule</vt:lpstr>
      <vt:lpstr>IEEE 802.11 LRLP TIG March 2016 Closing Report</vt:lpstr>
      <vt:lpstr>March Contributions for Output Document</vt:lpstr>
      <vt:lpstr>March 2016: Status</vt:lpstr>
      <vt:lpstr>Next Steps</vt:lpstr>
      <vt:lpstr>Examples of key differentiators</vt:lpstr>
      <vt:lpstr>Straw Poll: LRLP Positioning</vt:lpstr>
      <vt:lpstr>Straw Poll on LRLP TIG Extension</vt:lpstr>
      <vt:lpstr>Report on 802.15</vt:lpstr>
      <vt:lpstr>Abstract</vt:lpstr>
      <vt:lpstr>802.15.3d 100 Gb/s</vt:lpstr>
      <vt:lpstr>802.15.3e High Rate Close Proximity (HRCP)</vt:lpstr>
      <vt:lpstr>802.15.3m 802.15.3 Revision</vt:lpstr>
      <vt:lpstr>802.15.4n Chinese Medical Band</vt:lpstr>
      <vt:lpstr>802.15.4q Ultra Low Power</vt:lpstr>
      <vt:lpstr>802.15.4s Spectrum Resources Usage</vt:lpstr>
      <vt:lpstr>802.15.4t Higher Rate</vt:lpstr>
      <vt:lpstr>802.15.4u Support for India Bands</vt:lpstr>
      <vt:lpstr>802.15.7r1 Optical Camera Communication</vt:lpstr>
      <vt:lpstr>802.15.8 Peer Aware Communications</vt:lpstr>
      <vt:lpstr>802.15.9 Key Management Protocol</vt:lpstr>
      <vt:lpstr>802.15.10 Layer 2/Mesh Under Routing (L2R)</vt:lpstr>
      <vt:lpstr>ULI (Upper Layer Interface) SG</vt:lpstr>
      <vt:lpstr>4v (Regional SUB 1GHz Bands) SG</vt:lpstr>
      <vt:lpstr>6TiSCH IG</vt:lpstr>
      <vt:lpstr>Dependable IG</vt:lpstr>
      <vt:lpstr>High Rate Rail Communications IG</vt:lpstr>
      <vt:lpstr>THz IG</vt:lpstr>
      <vt:lpstr>WNG SC</vt:lpstr>
      <vt:lpstr>Maintenance SC</vt:lpstr>
      <vt:lpstr>References</vt:lpstr>
      <vt:lpstr>RR-TAG (802.18) to 802.11 Liaison Report</vt:lpstr>
      <vt:lpstr>Overview</vt:lpstr>
      <vt:lpstr>RR-TAG Actions Taken</vt:lpstr>
      <vt:lpstr>ITU-R Documents Approved</vt:lpstr>
      <vt:lpstr>Ofcom on Future Spectrum Requirements</vt:lpstr>
      <vt:lpstr>OFCOM Future Spectrum Requirements </vt:lpstr>
      <vt:lpstr>    Future spectrum requirements for mobile data, 5G and WRC-15/19: Where does IEEE 802 fit in?      Presenter Andy Gowans input by F. Boccardi, M Paynter, S. Jones, S. Green </vt:lpstr>
      <vt:lpstr>Content Index </vt:lpstr>
      <vt:lpstr>PowerPoint Presentation</vt:lpstr>
      <vt:lpstr>PowerPoint Presentation</vt:lpstr>
      <vt:lpstr>Lack of spectrum should not inhibit the rapid rollout of new services</vt:lpstr>
      <vt:lpstr>Executive abstract</vt:lpstr>
      <vt:lpstr>PowerPoint Presentation</vt:lpstr>
      <vt:lpstr>LE (802.11/15/16) spectrum available in UK</vt:lpstr>
      <vt:lpstr>In 2014 Wi-Fi traffic was 16 times cellular one</vt:lpstr>
      <vt:lpstr>Wi-Fi vs cellular spectrum trends</vt:lpstr>
      <vt:lpstr>PowerPoint Presentation</vt:lpstr>
      <vt:lpstr>PowerPoint Presentation</vt:lpstr>
      <vt:lpstr>PowerPoint Presentation</vt:lpstr>
      <vt:lpstr>PowerPoint Presentation</vt:lpstr>
      <vt:lpstr>Executive abstract</vt:lpstr>
      <vt:lpstr>Previous Studies                                                                                  </vt:lpstr>
      <vt:lpstr>PowerPoint Presentation</vt:lpstr>
      <vt:lpstr>WRC-19 proposals for Future Agenda item on RLANs</vt:lpstr>
      <vt:lpstr>WRC-19 Agenda Item 1.16 on 5GHz RLANs What does it Cover? </vt:lpstr>
      <vt:lpstr>WRC-19 Agenda Item 1.16 on 5GHz RLANs What does it Cover? </vt:lpstr>
      <vt:lpstr>PowerPoint Presentation</vt:lpstr>
      <vt:lpstr>5GHz spectrum allocation</vt:lpstr>
      <vt:lpstr>Opportunities/challenges 5150 – 5250 MHz:  </vt:lpstr>
      <vt:lpstr>Opportunities/challenges 5250 – 5350 MHz:  </vt:lpstr>
      <vt:lpstr>Opportunities/challenges 5350 – 5470 MHz:  </vt:lpstr>
      <vt:lpstr>Opportunities/challenges 5725 – 5850 MHz:  </vt:lpstr>
      <vt:lpstr>Opportunities/challenges 5850 – 5925 MHz:  </vt:lpstr>
      <vt:lpstr>Opportunities/challenges 5850 – 5925 MHz:  </vt:lpstr>
      <vt:lpstr>Opportunities/challenges general:  </vt:lpstr>
      <vt:lpstr> Opportunities/challenges 5925 – 64251 MHz: No support to be part of WRC-19 agenda item   </vt:lpstr>
      <vt:lpstr>Wi-Fi topology/usage and spectrum studies? </vt:lpstr>
      <vt:lpstr>PowerPoint Presentation</vt:lpstr>
      <vt:lpstr>Executive abstract</vt:lpstr>
      <vt:lpstr>5G use cases: evolution of current and new use cases – Wireless access to more intelligent infrastructure</vt:lpstr>
      <vt:lpstr>Wireless 5G technology: evolution of current standards and integration with new technologies</vt:lpstr>
      <vt:lpstr>Impact of emerging technologies on spectrum</vt:lpstr>
      <vt:lpstr>Mm-Wave: technical assessment</vt:lpstr>
      <vt:lpstr>Wide area M2M: is there the need for a completely new design?</vt:lpstr>
      <vt:lpstr>PowerPoint Presentation</vt:lpstr>
      <vt:lpstr>Mm-Wave: WRC-19 future agenda item </vt:lpstr>
      <vt:lpstr>PowerPoint Presentation</vt:lpstr>
      <vt:lpstr>PowerPoint Presentation</vt:lpstr>
      <vt:lpstr>PowerPoint Presentation</vt:lpstr>
      <vt:lpstr>Executive abstract</vt:lpstr>
      <vt:lpstr>Conclusions on future mobile use and spectrum demand below 6GHz  </vt:lpstr>
      <vt:lpstr>Conclusions on 5GHz studies </vt:lpstr>
      <vt:lpstr>Conclusions on 5G and mmWave bands</vt:lpstr>
      <vt:lpstr>PowerPoint Presentation</vt:lpstr>
      <vt:lpstr>Report on 802.19 activities in Macau</vt:lpstr>
      <vt:lpstr>802.19 completed a number of activities in Macau of interest to 802.11</vt:lpstr>
      <vt:lpstr>Report on 802.21</vt:lpstr>
      <vt:lpstr>Abstract</vt:lpstr>
      <vt:lpstr>802.21.1 (SAUC)</vt:lpstr>
      <vt:lpstr>802.21m (REVP) 802.21-2008 Revision Project</vt:lpstr>
      <vt:lpstr>References</vt:lpstr>
      <vt:lpstr>802.24 Vertical Applications  Technical Advisory Group Liaison Report</vt:lpstr>
      <vt:lpstr>802.24 Overview</vt:lpstr>
      <vt:lpstr>802.24 Summary – March 2016</vt:lpstr>
      <vt:lpstr>IEEE 802.1 OmniRAN TG Status Report to IEEE 802 WGs</vt:lpstr>
      <vt:lpstr>IEEE 802.1 OmniRAN TG Resources</vt:lpstr>
      <vt:lpstr>OmniRAN TG Achievements Macau meeting, March 14th – 17th  </vt:lpstr>
      <vt:lpstr>Looking forward to next session in  Budapest, May 23-26, 2016</vt:lpstr>
      <vt:lpstr>Report on 802 EC 5G SC activities for 802.11</vt:lpstr>
      <vt:lpstr>Abstract</vt:lpstr>
      <vt:lpstr>Index</vt:lpstr>
      <vt:lpstr>802 EC 5G SC Description [1]</vt:lpstr>
      <vt:lpstr>802 EC 5G SC Approved Scope [1]</vt:lpstr>
      <vt:lpstr>Summary of Activity </vt:lpstr>
      <vt:lpstr>PowerPoint Presentation</vt:lpstr>
      <vt:lpstr>802 EC 5G SC Revised Scope B (not agreed) [1]</vt:lpstr>
      <vt:lpstr>EC 5G SC Next Steps</vt:lpstr>
      <vt:lpstr>802.11 Next Steps</vt:lpstr>
      <vt:lpstr>References: 802 EC 5G SC Contributions</vt:lpstr>
      <vt:lpstr>References: Non-EC 5G SC Documents</vt:lpstr>
      <vt:lpstr>Appendix some diagrams from ec-16/0041r2</vt:lpstr>
      <vt:lpstr>802.11 as a 5G Technology</vt:lpstr>
      <vt:lpstr>802.11 Proposed as RITs</vt:lpstr>
      <vt:lpstr>802.11 as SRIT in 802 RAN Proposal</vt:lpstr>
      <vt:lpstr>802.11 Proposed as RAT of 3GPP</vt:lpstr>
      <vt:lpstr>5G – Simple with a Bit More</vt:lpstr>
      <vt:lpstr>802E Privacy Report </vt:lpstr>
      <vt:lpstr>Privacy Scope: Individuals</vt:lpstr>
      <vt:lpstr>Privacy Scope: Technical Only</vt:lpstr>
      <vt:lpstr>Privacy Threats: Identification</vt:lpstr>
      <vt:lpstr>Privacy Threats: Correlation</vt:lpstr>
      <vt:lpstr>PIIs in the Internet of “Things”</vt:lpstr>
      <vt:lpstr>Privacy by Design (PbD)</vt:lpstr>
      <vt:lpstr>Key Mitigations</vt:lpstr>
      <vt:lpstr>Resources</vt:lpstr>
      <vt:lpstr>3GPP activities on 5G and relationship with non-3GPP technologies</vt:lpstr>
      <vt:lpstr>Abstract</vt:lpstr>
      <vt:lpstr>  3GPP activities on 5G and relationship with non-3GPP technologies.   </vt:lpstr>
      <vt:lpstr>Current activities in 3GPP on interworking with WLAN.</vt:lpstr>
      <vt:lpstr>3GPP activities on '5G'</vt:lpstr>
      <vt:lpstr>Relationship with non-3GPP technologies</vt:lpstr>
      <vt:lpstr>PowerPoint Presentation</vt:lpstr>
      <vt:lpstr>IEEE 802.11-IETF Liaison Report</vt:lpstr>
      <vt:lpstr>Abstract</vt:lpstr>
      <vt:lpstr>IETF Meetings</vt:lpstr>
      <vt:lpstr>IETF- IEEE 802 Liaison Activity  </vt:lpstr>
      <vt:lpstr>Multicast issues</vt:lpstr>
      <vt:lpstr>IETF BOFs For IETF April meeting</vt:lpstr>
      <vt:lpstr>Of Interest to Smart Grid</vt:lpstr>
      <vt:lpstr>CAPPORT WG</vt:lpstr>
      <vt:lpstr>RADEXT WG</vt:lpstr>
      <vt:lpstr>Home Networking (homenet) WG</vt:lpstr>
      <vt:lpstr>Operations Area Working Group</vt:lpstr>
      <vt:lpstr>Transport Layer Security (TLS)</vt:lpstr>
      <vt:lpstr>Extensions for Scalable DNS Service Discovery (dnssd)</vt:lpstr>
      <vt:lpstr>Of Interest: Network-Based Mobility Extensions (NETEXT)</vt:lpstr>
      <vt:lpstr>Protocols for IP Multicast (PIM)</vt:lpstr>
      <vt:lpstr>References</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dorothy.stanley@hpe.com</dc:creator>
  <cp:keywords>March 2016</cp:keywords>
  <cp:lastModifiedBy>Dorothy Stanley</cp:lastModifiedBy>
  <cp:revision>1389</cp:revision>
  <cp:lastPrinted>1998-02-10T13:28:06Z</cp:lastPrinted>
  <dcterms:created xsi:type="dcterms:W3CDTF">1998-02-10T13:07:52Z</dcterms:created>
  <dcterms:modified xsi:type="dcterms:W3CDTF">2016-03-18T07:23:07Z</dcterms:modified>
</cp:coreProperties>
</file>