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charts/chart1.xml" ContentType="application/vnd.openxmlformats-officedocument.drawingml.chart+xml"/>
  <Override PartName="/ppt/notesSlides/notesSlide101.xml" ContentType="application/vnd.openxmlformats-officedocument.presentationml.notesSlide+xml"/>
  <Override PartName="/ppt/charts/chart2.xml" ContentType="application/vnd.openxmlformats-officedocument.drawingml.chart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2"/>
  </p:notesMasterIdLst>
  <p:handoutMasterIdLst>
    <p:handoutMasterId r:id="rId183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  <p:sldId id="386" r:id="rId119"/>
    <p:sldId id="387" r:id="rId120"/>
    <p:sldId id="388" r:id="rId121"/>
    <p:sldId id="389" r:id="rId122"/>
    <p:sldId id="390" r:id="rId123"/>
    <p:sldId id="391" r:id="rId124"/>
    <p:sldId id="392" r:id="rId125"/>
    <p:sldId id="393" r:id="rId126"/>
    <p:sldId id="394" r:id="rId127"/>
    <p:sldId id="395" r:id="rId128"/>
    <p:sldId id="396" r:id="rId129"/>
    <p:sldId id="397" r:id="rId130"/>
    <p:sldId id="398" r:id="rId131"/>
    <p:sldId id="399" r:id="rId132"/>
    <p:sldId id="400" r:id="rId133"/>
    <p:sldId id="401" r:id="rId134"/>
    <p:sldId id="402" r:id="rId135"/>
    <p:sldId id="403" r:id="rId136"/>
    <p:sldId id="404" r:id="rId137"/>
    <p:sldId id="405" r:id="rId138"/>
    <p:sldId id="406" r:id="rId139"/>
    <p:sldId id="407" r:id="rId140"/>
    <p:sldId id="408" r:id="rId141"/>
    <p:sldId id="409" r:id="rId142"/>
    <p:sldId id="410" r:id="rId143"/>
    <p:sldId id="411" r:id="rId144"/>
    <p:sldId id="412" r:id="rId145"/>
    <p:sldId id="413" r:id="rId146"/>
    <p:sldId id="414" r:id="rId147"/>
    <p:sldId id="415" r:id="rId148"/>
    <p:sldId id="416" r:id="rId149"/>
    <p:sldId id="417" r:id="rId150"/>
    <p:sldId id="418" r:id="rId151"/>
    <p:sldId id="419" r:id="rId152"/>
    <p:sldId id="420" r:id="rId153"/>
    <p:sldId id="421" r:id="rId154"/>
    <p:sldId id="422" r:id="rId155"/>
    <p:sldId id="423" r:id="rId156"/>
    <p:sldId id="424" r:id="rId157"/>
    <p:sldId id="425" r:id="rId158"/>
    <p:sldId id="426" r:id="rId159"/>
    <p:sldId id="427" r:id="rId160"/>
    <p:sldId id="428" r:id="rId161"/>
    <p:sldId id="429" r:id="rId162"/>
    <p:sldId id="430" r:id="rId163"/>
    <p:sldId id="431" r:id="rId164"/>
    <p:sldId id="432" r:id="rId165"/>
    <p:sldId id="433" r:id="rId166"/>
    <p:sldId id="434" r:id="rId167"/>
    <p:sldId id="435" r:id="rId168"/>
    <p:sldId id="436" r:id="rId169"/>
    <p:sldId id="437" r:id="rId170"/>
    <p:sldId id="438" r:id="rId171"/>
    <p:sldId id="439" r:id="rId172"/>
    <p:sldId id="440" r:id="rId173"/>
    <p:sldId id="441" r:id="rId174"/>
    <p:sldId id="442" r:id="rId175"/>
    <p:sldId id="443" r:id="rId176"/>
    <p:sldId id="444" r:id="rId177"/>
    <p:sldId id="445" r:id="rId178"/>
    <p:sldId id="446" r:id="rId179"/>
    <p:sldId id="447" r:id="rId180"/>
    <p:sldId id="448" r:id="rId18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8849" autoAdjust="0"/>
  </p:normalViewPr>
  <p:slideViewPr>
    <p:cSldViewPr>
      <p:cViewPr>
        <p:scale>
          <a:sx n="90" d="100"/>
          <a:sy n="90" d="100"/>
        </p:scale>
        <p:origin x="-9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notesMaster" Target="notesMasters/notesMaster1.xml"/><Relationship Id="rId18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drives\Homedrives$\Federico.Boccardi\Federico\MDS\5GHz\spectrum_projec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057306824803644E-2"/>
          <c:y val="4.245548945562036E-2"/>
          <c:w val="0.77058316889676359"/>
          <c:h val="0.91508902108875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Wi-Fi</c:v>
                </c:pt>
              </c:strCache>
            </c:strRef>
          </c:tx>
          <c:spPr>
            <a:solidFill>
              <a:srgbClr val="642566"/>
            </a:solidFill>
            <a:ln>
              <a:solidFill>
                <a:srgbClr val="642566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1209</a:t>
                    </a:r>
                    <a:r>
                      <a:rPr lang="en-US" baseline="0" dirty="0" smtClean="0"/>
                      <a:t> 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1440</a:t>
                    </a:r>
                    <a:r>
                      <a:rPr lang="en-US" baseline="0" dirty="0" smtClean="0"/>
                      <a:t> 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Cisco VNI</c:v>
                </c:pt>
                <c:pt idx="1">
                  <c:v>2014 IR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1209</c:v>
                </c:pt>
                <c:pt idx="1">
                  <c:v>1440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Cellular</c:v>
                </c:pt>
              </c:strCache>
            </c:strRef>
          </c:tx>
          <c:spPr>
            <a:solidFill>
              <a:srgbClr val="A9CF38"/>
            </a:solidFill>
            <a:ln>
              <a:solidFill>
                <a:srgbClr val="A9CF38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r>
                      <a:rPr lang="en-US" baseline="0" dirty="0" smtClean="0"/>
                      <a:t> 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71%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642566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Cisco VNI</c:v>
                </c:pt>
                <c:pt idx="1">
                  <c:v>2014 IR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</c:v>
                </c:pt>
                <c:pt idx="1">
                  <c:v>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756608"/>
        <c:axId val="198766592"/>
      </c:barChart>
      <c:catAx>
        <c:axId val="198756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766592"/>
        <c:crosses val="autoZero"/>
        <c:auto val="1"/>
        <c:lblAlgn val="ctr"/>
        <c:lblOffset val="100"/>
        <c:noMultiLvlLbl val="1"/>
      </c:catAx>
      <c:valAx>
        <c:axId val="198766592"/>
        <c:scaling>
          <c:orientation val="minMax"/>
          <c:max val="1600"/>
          <c:min val="0"/>
        </c:scaling>
        <c:delete val="0"/>
        <c:axPos val="l"/>
        <c:majorGridlines>
          <c:spPr>
            <a:ln w="25400">
              <a:solidFill>
                <a:srgbClr val="BFBFB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642566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98756608"/>
        <c:crosses val="autoZero"/>
        <c:crossBetween val="between"/>
        <c:majorUnit val="400"/>
        <c:minorUnit val="400"/>
      </c:valAx>
    </c:plotArea>
    <c:legend>
      <c:legendPos val="r"/>
      <c:layout>
        <c:manualLayout>
          <c:xMode val="edge"/>
          <c:yMode val="edge"/>
          <c:x val="0.85054895358599081"/>
          <c:y val="0.24153420275590548"/>
          <c:w val="0.14945104641400919"/>
          <c:h val="0.490713008359465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0">
          <a:solidFill>
            <a:srgbClr val="642566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Cellular spectrum (MHz)</c:v>
          </c:tx>
          <c:spPr>
            <a:ln w="38100">
              <a:solidFill>
                <a:srgbClr val="A9CF38"/>
              </a:solidFill>
            </a:ln>
          </c:spPr>
          <c:marker>
            <c:symbol val="none"/>
          </c:marker>
          <c:cat>
            <c:numRef>
              <c:f>(Sheet1!$A$36,Sheet1!$A$41,Sheet1!$A$46,Sheet1!$A$51)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(Sheet1!$B$36,Sheet1!$B$41,Sheet1!$B$46,Sheet1!$B$51)</c:f>
              <c:numCache>
                <c:formatCode>General</c:formatCode>
                <c:ptCount val="4"/>
                <c:pt idx="0">
                  <c:v>770</c:v>
                </c:pt>
                <c:pt idx="1">
                  <c:v>1000</c:v>
                </c:pt>
                <c:pt idx="2">
                  <c:v>1261</c:v>
                </c:pt>
                <c:pt idx="3">
                  <c:v>1803</c:v>
                </c:pt>
              </c:numCache>
            </c:numRef>
          </c:val>
          <c:smooth val="0"/>
        </c:ser>
        <c:ser>
          <c:idx val="1"/>
          <c:order val="1"/>
          <c:tx>
            <c:v>Wi-Fi spectrum (MHz)</c:v>
          </c:tx>
          <c:spPr>
            <a:ln w="381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(Sheet1!$A$36,Sheet1!$A$41,Sheet1!$A$46,Sheet1!$A$51)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(Sheet1!$E$36,Sheet1!$E$41,Sheet1!$E$46,Sheet1!$E$51)</c:f>
              <c:numCache>
                <c:formatCode>General</c:formatCode>
                <c:ptCount val="4"/>
                <c:pt idx="0">
                  <c:v>538</c:v>
                </c:pt>
                <c:pt idx="1">
                  <c:v>698.7012987012987</c:v>
                </c:pt>
                <c:pt idx="2">
                  <c:v>881.06233766233765</c:v>
                </c:pt>
                <c:pt idx="3">
                  <c:v>1259.7584415584415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64320"/>
        <c:axId val="145507072"/>
      </c:lineChart>
      <c:catAx>
        <c:axId val="14546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507072"/>
        <c:crosses val="autoZero"/>
        <c:auto val="1"/>
        <c:lblAlgn val="ctr"/>
        <c:lblOffset val="100"/>
        <c:noMultiLvlLbl val="0"/>
      </c:catAx>
      <c:valAx>
        <c:axId val="145507072"/>
        <c:scaling>
          <c:orientation val="minMax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46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391666666666666"/>
          <c:y val="8.7670239136774575E-2"/>
          <c:w val="0.30066945606694562"/>
          <c:h val="0.26225134445606885"/>
        </c:manualLayout>
      </c:layout>
      <c:overlay val="1"/>
      <c:spPr>
        <a:solidFill>
          <a:schemeClr val="bg1">
            <a:lumMod val="85000"/>
          </a:schemeClr>
        </a:solidFill>
      </c:sp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802.11-16/0225r0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697377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 smtClean="0"/>
              <a:t>According to Cisco VNI, 3% of all IP traffic is carried by mobile, compared to 49% over Wi-Fi and 48% wired. This is despite Wi-Fi having access to less spectrum </a:t>
            </a:r>
            <a:r>
              <a:rPr lang="en-GB" sz="1200" dirty="0" smtClean="0">
                <a:solidFill>
                  <a:srgbClr val="C00000"/>
                </a:solidFill>
              </a:rPr>
              <a:t>(538.5 MHz) </a:t>
            </a:r>
            <a:r>
              <a:rPr lang="en-GB" sz="1200" dirty="0" smtClean="0"/>
              <a:t>compared to mobile </a:t>
            </a:r>
            <a:r>
              <a:rPr lang="en-GB" sz="1200" dirty="0" smtClean="0">
                <a:solidFill>
                  <a:srgbClr val="C00000"/>
                </a:solidFill>
              </a:rPr>
              <a:t>(602 MHz)</a:t>
            </a:r>
            <a:r>
              <a:rPr lang="en-GB" sz="1200" dirty="0" smtClean="0"/>
              <a:t>.</a:t>
            </a:r>
          </a:p>
          <a:p>
            <a:r>
              <a:rPr lang="en-GB" sz="1200" dirty="0" smtClean="0">
                <a:solidFill>
                  <a:srgbClr val="C90044"/>
                </a:solidFill>
              </a:rPr>
              <a:t>Source: Cisco VNI, Office of National Statistics, Ofcom CMR 2014 and Ofcom Infrastructure Report 2014</a:t>
            </a:r>
          </a:p>
          <a:p>
            <a:r>
              <a:rPr lang="en-GB" sz="1200" dirty="0" smtClean="0">
                <a:solidFill>
                  <a:srgbClr val="C90044"/>
                </a:solidFill>
              </a:rPr>
              <a:t>Notes: Infrastructure Report data is based on June 2014 only and assumes 93% use wireless routers (CMR 2014).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0225" y="9001125"/>
            <a:ext cx="153888" cy="184666"/>
          </a:xfrm>
        </p:spPr>
        <p:txBody>
          <a:bodyPr/>
          <a:lstStyle/>
          <a:p>
            <a:pPr>
              <a:defRPr/>
            </a:pPr>
            <a:fld id="{DF0B9D28-421D-4A37-9DF6-163A252C22EC}" type="slidenum">
              <a:rPr lang="en-GB" smtClean="0"/>
              <a:pPr>
                <a:defRPr/>
              </a:pPr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58552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946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5998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1563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 for LAA/LTE-U </a:t>
            </a:r>
          </a:p>
          <a:p>
            <a:pPr lvl="1"/>
            <a:r>
              <a:rPr lang="en-GB" dirty="0" smtClean="0"/>
              <a:t>Will LAA/LTE-U be disruptive to incumbent technologies and services?</a:t>
            </a:r>
          </a:p>
          <a:p>
            <a:pPr lvl="1"/>
            <a:r>
              <a:rPr lang="en-GB" dirty="0" smtClean="0"/>
              <a:t>Will LAA/ULTE change the future usage profile (power and bandwidth) of the current bands Wi-Fi use?  If Yes </a:t>
            </a:r>
          </a:p>
          <a:p>
            <a:pPr lvl="2"/>
            <a:r>
              <a:rPr lang="en-GB" dirty="0" smtClean="0"/>
              <a:t>What effect will it have on sharing with incumbents? </a:t>
            </a:r>
          </a:p>
          <a:p>
            <a:pPr lvl="2"/>
            <a:r>
              <a:rPr lang="en-GB" dirty="0" smtClean="0"/>
              <a:t>What effect will it have on the share of the markets? </a:t>
            </a:r>
          </a:p>
          <a:p>
            <a:pPr lvl="2"/>
            <a:r>
              <a:rPr lang="en-GB" dirty="0" smtClean="0"/>
              <a:t>Which Wi-Fi markets will LAA/LTE-U address?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0225" y="9001125"/>
            <a:ext cx="153888" cy="184666"/>
          </a:xfrm>
        </p:spPr>
        <p:txBody>
          <a:bodyPr/>
          <a:lstStyle/>
          <a:p>
            <a:pPr>
              <a:defRPr/>
            </a:pPr>
            <a:fld id="{DF0B9D28-421D-4A37-9DF6-163A252C22EC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77891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520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4363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5087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621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96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28808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6385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103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4195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8915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5955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3906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0311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9590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832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1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833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413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103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3724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076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920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0444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124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497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8622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15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1881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2167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3541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242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865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314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335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2178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312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5833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140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2278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71267" y="9001125"/>
            <a:ext cx="1742208" cy="184666"/>
          </a:xfrm>
          <a:noFill/>
        </p:spPr>
        <p:txBody>
          <a:bodyPr/>
          <a:lstStyle/>
          <a:p>
            <a:pPr lvl="4"/>
            <a:r>
              <a:rPr lang="en-GB" smtClean="0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142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877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574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145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6261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312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8992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149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2437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958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3648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477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Coffee shop, hotel, shopping mall – APs</a:t>
            </a:r>
            <a:r>
              <a:rPr lang="en-US" baseline="0"/>
              <a:t> all run by the same company, guy/device roaming from one to the next (dotted line path between them)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17169" y="9001125"/>
            <a:ext cx="76944" cy="184666"/>
          </a:xfrm>
        </p:spPr>
        <p:txBody>
          <a:bodyPr/>
          <a:lstStyle/>
          <a:p>
            <a:fld id="{3DF800FB-C413-EA4E-A12D-FE54BC5236FF}" type="slidenum">
              <a:rPr lang="en-US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98478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5629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31722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2076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4839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158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159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160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161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162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163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164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165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166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167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168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169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9952767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170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171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172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802.11-16/0428r0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173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doc.: IEEE 802.11-11/0051r2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May 2011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en-US" smtClean="0">
                <a:cs typeface="Arial" charset="0"/>
              </a:rPr>
              <a:t>Adrian Stephens, Intel Corporation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Page </a:t>
            </a:r>
            <a:fld id="{17A261D3-4320-4079-9205-9D0E95786EFF}" type="slidenum">
              <a:rPr lang="en-US" altLang="en-US" smtClean="0">
                <a:cs typeface="Arial" charset="0"/>
              </a:rPr>
              <a:pPr/>
              <a:t>174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0380356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33484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DCF159-8D73-4714-A568-975D3D069939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176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7287" cy="3725863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5680075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8497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C656-009F-403C-8129-729415145BFD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178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13980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57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0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802.11-16/0225r0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20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21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4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26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60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0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27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29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44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35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802.11-16/0486r0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/>
          <a:p>
            <a:r>
              <a:rPr lang="en-US" smtClean="0"/>
              <a:t>March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78101" y="9001125"/>
            <a:ext cx="1835374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802.11-16/0486r0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2016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802.11-16/0486r0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378101" y="9001125"/>
            <a:ext cx="18353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802.11-16/0231r8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4" y="95707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802.11-16/0231r8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4" y="95707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802.11-16/0231r8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2016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79257" y="9000620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B0490C72-9D1F-4F71-BAF4-D65F148C9A45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18662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42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9605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436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605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993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776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018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130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70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723170" lvl="1">
              <a:tabLst>
                <a:tab pos="803357" algn="l"/>
                <a:tab pos="1076587" algn="l"/>
              </a:tabLst>
            </a:pPr>
            <a:endParaRPr lang="en-US" altLang="zh-CN" sz="200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"/>
          </p:nvPr>
        </p:nvSpPr>
        <p:spPr>
          <a:xfrm>
            <a:off x="646863" y="96238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4097699" y="9000795"/>
            <a:ext cx="2114681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314391" y="9000795"/>
            <a:ext cx="379912" cy="169277"/>
          </a:xfrm>
        </p:spPr>
        <p:txBody>
          <a:bodyPr/>
          <a:lstStyle>
            <a:lvl1pPr defTabSz="932547" eaLnBrk="0" hangingPunct="0">
              <a:defRPr sz="11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694955" indent="-267291" defTabSz="932547" eaLnBrk="0" hangingPunct="0">
              <a:defRPr sz="11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069162" indent="-213832" defTabSz="932547" eaLnBrk="0" hangingPunct="0">
              <a:defRPr sz="11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496827" indent="-213832" defTabSz="932547" eaLnBrk="0" hangingPunct="0">
              <a:defRPr sz="11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1924492" indent="-213832" defTabSz="932547" eaLnBrk="0" hangingPunct="0">
              <a:defRPr sz="11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352157" indent="-213832" defTabSz="93254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779822" indent="-213832" defTabSz="93254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207487" indent="-213832" defTabSz="93254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635151" indent="-213832" defTabSz="93254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/>
              <a:t>Page </a:t>
            </a:r>
            <a:fld id="{288E0ED7-8F96-714A-B24E-DB94F21819B7}" type="slidenum">
              <a:rPr lang="en-US" altLang="zh-CN"/>
              <a:pPr/>
              <a:t>50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22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65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041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96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171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7386" y="95706"/>
            <a:ext cx="2106089" cy="215444"/>
          </a:xfrm>
          <a:noFill/>
        </p:spPr>
        <p:txBody>
          <a:bodyPr/>
          <a:lstStyle/>
          <a:p>
            <a:r>
              <a:rPr lang="hr-HR" smtClean="0"/>
              <a:t>doc.: IEEE 802.11-16/478r0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/>
          <a:p>
            <a:r>
              <a:rPr lang="en-US" smtClean="0"/>
              <a:t>March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7386" y="95706"/>
            <a:ext cx="2106089" cy="215444"/>
          </a:xfrm>
          <a:noFill/>
        </p:spPr>
        <p:txBody>
          <a:bodyPr/>
          <a:lstStyle/>
          <a:p>
            <a:r>
              <a:rPr lang="hr-HR" smtClean="0"/>
              <a:t>doc.: IEEE 802.11-16/478r0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/>
          <a:p>
            <a:r>
              <a:rPr lang="en-US" smtClean="0"/>
              <a:t>March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7386" y="95706"/>
            <a:ext cx="2106089" cy="215444"/>
          </a:xfrm>
          <a:ln/>
        </p:spPr>
        <p:txBody>
          <a:bodyPr/>
          <a:lstStyle/>
          <a:p>
            <a:r>
              <a:rPr lang="hr-HR" smtClean="0"/>
              <a:t>doc.: IEEE 802.11-16/478r0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7386" y="95706"/>
            <a:ext cx="2106089" cy="215444"/>
          </a:xfrm>
          <a:ln/>
        </p:spPr>
        <p:txBody>
          <a:bodyPr/>
          <a:lstStyle/>
          <a:p>
            <a:r>
              <a:rPr lang="hr-HR" smtClean="0"/>
              <a:t>doc.: IEEE 802.11-16/478r0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7386" y="95706"/>
            <a:ext cx="2106089" cy="215444"/>
          </a:xfrm>
          <a:ln/>
        </p:spPr>
        <p:txBody>
          <a:bodyPr/>
          <a:lstStyle/>
          <a:p>
            <a:r>
              <a:rPr lang="hr-HR" smtClean="0"/>
              <a:t>doc.: IEEE 802.11-16/478r0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802.11-16/0462r0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2016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802.11-16/0462r0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2016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802.11-16/0462r0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2016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899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818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0BD02524-920F-486D-B58D-8D6A6D7676F9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B15A9B2-BB2C-4137-AB50-1A62ABDF5423}" type="slidenum">
              <a:rPr lang="en-US" altLang="en-US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5B721084-B70E-4B4B-B2FC-AE5312E17479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2BE02271-C6E3-44F9-A944-EE07295D9300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660F1721-352F-4EC6-BBEA-00913996DF4E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08F6E763-A46B-4B6B-A0EE-AA8ED92F3AFA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236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6118428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25982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863" y="95869"/>
            <a:ext cx="745132" cy="21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20439" y="9001125"/>
            <a:ext cx="289303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504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863" y="95869"/>
            <a:ext cx="745132" cy="21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20439" y="9001125"/>
            <a:ext cx="289303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3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863" y="95869"/>
            <a:ext cx="745132" cy="21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20439" y="9001125"/>
            <a:ext cx="289303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8593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802.11-16/0254r0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578335" cy="369332"/>
          </a:xfrm>
          <a:ln/>
        </p:spPr>
        <p:txBody>
          <a:bodyPr/>
          <a:lstStyle/>
          <a:p>
            <a:r>
              <a:rPr lang="en-US" smtClean="0"/>
              <a:t>Tim Godfrey, EPRI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84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885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0908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217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8718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5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7192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000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9779" y="9000621"/>
            <a:ext cx="2032929" cy="184666"/>
          </a:xfrm>
          <a:noFill/>
        </p:spPr>
        <p:txBody>
          <a:bodyPr/>
          <a:lstStyle/>
          <a:p>
            <a:pPr lvl="4"/>
            <a:r>
              <a:rPr lang="en-US" smtClean="0"/>
              <a:t>Andy Gowans (OFCOM)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17169" y="9001125"/>
            <a:ext cx="76944" cy="184666"/>
          </a:xfrm>
        </p:spPr>
        <p:txBody>
          <a:bodyPr/>
          <a:lstStyle/>
          <a:p>
            <a:pPr>
              <a:defRPr/>
            </a:pPr>
            <a:fld id="{DF0B9D28-421D-4A37-9DF6-163A252C22EC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5351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2116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slides (inspired by a presentation given by</a:t>
            </a:r>
            <a:r>
              <a:rPr lang="en-GB" baseline="0" dirty="0" smtClean="0"/>
              <a:t> Nokia) I summarised some of the services forecasted for the next 5-10 years. Some of the them are familiar (like broadband,…), some others are new. New emerging services include Car2X, Wireless factories and Robotics, M2M, Tactile Internet,…I divided them in three families.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17169" y="9001125"/>
            <a:ext cx="76944" cy="184666"/>
          </a:xfrm>
        </p:spPr>
        <p:txBody>
          <a:bodyPr/>
          <a:lstStyle/>
          <a:p>
            <a:fld id="{C6919444-37C3-437C-BEB2-B710D6DD978B}" type="slidenum">
              <a:rPr lang="en-GB" altLang="en-US" smtClean="0"/>
              <a:pPr/>
              <a:t>94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0646394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</a:t>
            </a:r>
            <a:r>
              <a:rPr lang="en-GB" baseline="0" dirty="0" smtClean="0"/>
              <a:t> each family of services introduced in the previous slide, these are the related enabling technology standards. For broadband++ and critical communication it’s the usual battle between the two usual ecosystem (IEEE and 3GPPP). For M2M there is a lack of a dominant standard, and we will see in the next slides what this means in terms of technology adoption.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the remaining part of this presentation I will spend a few slides on each of this families. Focus on questions rather than answers. And on the work needed to give good answers to those questions.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17169" y="9001125"/>
            <a:ext cx="76944" cy="184666"/>
          </a:xfrm>
        </p:spPr>
        <p:txBody>
          <a:bodyPr/>
          <a:lstStyle/>
          <a:p>
            <a:fld id="{C6919444-37C3-437C-BEB2-B710D6DD978B}" type="slidenum">
              <a:rPr lang="en-GB" altLang="en-US" smtClean="0"/>
              <a:pPr/>
              <a:t>95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9243879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What have we done to date:</a:t>
            </a:r>
          </a:p>
          <a:p>
            <a:r>
              <a:rPr lang="en-GB" dirty="0" smtClean="0"/>
              <a:t>Rapid growth in use of mobile broadband is set to continue </a:t>
            </a:r>
          </a:p>
          <a:p>
            <a:r>
              <a:rPr lang="en-GB" dirty="0" smtClean="0"/>
              <a:t>Network upgrades can help deal with growth, but spectrum is also needed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17169" y="9001125"/>
            <a:ext cx="76944" cy="184666"/>
          </a:xfrm>
        </p:spPr>
        <p:txBody>
          <a:bodyPr/>
          <a:lstStyle/>
          <a:p>
            <a:pPr>
              <a:defRPr/>
            </a:pPr>
            <a:fld id="{7CB0F9DC-4657-45D3-A307-728750D4CF4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5001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7896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dirty="0" smtClean="0"/>
              <a:t>We have used our approach to identify</a:t>
            </a:r>
            <a:r>
              <a:rPr lang="en-GB" sz="1200" baseline="0" dirty="0" smtClean="0"/>
              <a:t> potential new bands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aseline="0" dirty="0" smtClean="0"/>
              <a:t>We have c</a:t>
            </a:r>
            <a:r>
              <a:rPr lang="en-GB" sz="1200" dirty="0" smtClean="0"/>
              <a:t>onsidered: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 smtClean="0"/>
              <a:t>Benefits-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Coverage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Potential for international harmonisation</a:t>
            </a:r>
          </a:p>
          <a:p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Costs and constraints of making available for sharing and re-purposing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17169" y="9001125"/>
            <a:ext cx="76944" cy="184666"/>
          </a:xfrm>
        </p:spPr>
        <p:txBody>
          <a:bodyPr/>
          <a:lstStyle/>
          <a:p>
            <a:pPr>
              <a:defRPr/>
            </a:pPr>
            <a:fld id="{7CB0F9DC-4657-45D3-A307-728750D4CF4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9597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1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81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lock -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/>
          <a:lstStyle/>
          <a:p>
            <a:fld id="{3A84E775-964C-4E26-9544-B4306DDEC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42381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3629" y="1239433"/>
            <a:ext cx="8245078" cy="4705756"/>
          </a:xfrm>
          <a:prstGeom prst="rect">
            <a:avLst/>
          </a:prstGeom>
        </p:spPr>
        <p:txBody>
          <a:bodyPr vert="horz"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802.11-16/0225r0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mondoudinese.it/2014/12/inter-udinese-il-semaforo/&amp;ei=FU_sVO_iI6fp7Abm3IHgAQ&amp;bvm=bv.86475890,d.ZGU&amp;psig=AFQjCNGf9yVBtIj0oBCXlk4bp5AzBXofXg&amp;ust=1424859275913393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3.doc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17.doc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9/dcn/16/19-16-0037-08-0000-laa-comments.docx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9/dcn/16/19-16-0061-00-Auto-automotive-environment-interference-evaluation-proposal.pptx" TargetMode="External"/><Relationship Id="rId4" Type="http://schemas.openxmlformats.org/officeDocument/2006/relationships/hyperlink" Target="https://mentor.ieee.org/802.19/dcn/16/19-16-0056-01-Auto-press-release-draft-1-0.docx" TargetMode="Externa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Word_97_-_2003_Document18.doc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6/24-16-0007-00-0000-march-2016-agenda.xlsx" TargetMode="Externa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24/dcn/16/24-16-0010-00-0000-minutes-march-2016.pdf" TargetMode="External"/><Relationship Id="rId4" Type="http://schemas.openxmlformats.org/officeDocument/2006/relationships/hyperlink" Target="https://mentor.ieee.org/802.24/dcn/16/24-16-0013-00-0000-march-2016-closing-report.pptxhttps:/mentor.ieee.org/802.24/dcn/15/24-15-0040-00-0000-november-2015-closing-report.pptx" TargetMode="Externa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5/24-15-0029-05-sgtg-sub-1-ghz-white-paper-draft.docxhttps:/mentor.ieee.org/802.24/dcn/15/24-15-0029-03-sgtg-sub-1-ghz-white-paper-draft.docxhttps:/mentor.ieee.org/802.24/dcn/15/24-15-0029-02-sgtg-sub-1-ghz-white-paper-draft.docx" TargetMode="Externa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6/24-16-0012-00-IoTg-ieee-802-24-2-liaison-activity-report.pdfhttps:/mentor.ieee.org/802.24/dcn/16/24-16-0006-00-IoTg-iot-liaison-activity-report-0116.pdf" TargetMode="Externa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19.doc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ment.standards.ieee.org/get-file/P802.1CF.pdf?t=81644900003" TargetMode="External"/><Relationship Id="rId5" Type="http://schemas.openxmlformats.org/officeDocument/2006/relationships/hyperlink" Target="http://www.ieee802.org/1/files/private/cf-drafts/d0/802-1cf-d0-0.pdf" TargetMode="External"/><Relationship Id="rId4" Type="http://schemas.openxmlformats.org/officeDocument/2006/relationships/hyperlink" Target="https://mentor.ieee.org/omniran/documents" TargetMode="Externa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20.doc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4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4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e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4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privecsg/documents" TargetMode="Externa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4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2.emf"/><Relationship Id="rId4" Type="http://schemas.openxmlformats.org/officeDocument/2006/relationships/oleObject" Target="../embeddings/Microsoft_Word_97_-_2003_Document21.doc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236-03-0arc-arc-sc-agenda-mar-2016.pp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7" Type="http://schemas.openxmlformats.org/officeDocument/2006/relationships/hyperlink" Target="http://ieee-sa.centraldesktop.com/802liaisondb/FrontPage" TargetMode="Externa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7241/" TargetMode="External"/><Relationship Id="rId5" Type="http://schemas.openxmlformats.org/officeDocument/2006/relationships/hyperlink" Target="http://www.ietf.org/edu/documents/WirelessLinks2.pdf" TargetMode="External"/><Relationship Id="rId4" Type="http://schemas.openxmlformats.org/officeDocument/2006/relationships/hyperlink" Target="http://ietf.org/meeting/95/tutorials.html" TargetMode="Externa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v6council.be/IMG/pdf/20141212-08_vyncke_-_ipv6_multicast_issues-pptx.pdf" TargetMode="External"/><Relationship Id="rId5" Type="http://schemas.openxmlformats.org/officeDocument/2006/relationships/hyperlink" Target="http://datatracker.ietf.org/doc/draft-mcbride-mboned-wifi-mcast-problem-statement/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wg/babel/charter/" TargetMode="External"/><Relationship Id="rId3" Type="http://schemas.openxmlformats.org/officeDocument/2006/relationships/hyperlink" Target="https://datatracker.ietf.org/wg/bofs/" TargetMode="External"/><Relationship Id="rId7" Type="http://schemas.openxmlformats.org/officeDocument/2006/relationships/hyperlink" Target="https://datatracker.ietf.org/wg/arcing/charter/" TargetMode="Externa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lpwan/charter/" TargetMode="External"/><Relationship Id="rId5" Type="http://schemas.openxmlformats.org/officeDocument/2006/relationships/hyperlink" Target="https://datatracker.ietf.org/wg/mtgvenue/charter/" TargetMode="External"/><Relationship Id="rId10" Type="http://schemas.openxmlformats.org/officeDocument/2006/relationships/hyperlink" Target="https://datatracker.ietf.org/wg/accord/charter/" TargetMode="External"/><Relationship Id="rId4" Type="http://schemas.openxmlformats.org/officeDocument/2006/relationships/hyperlink" Target="https://datatracker.ietf.org/wg/its/charter/" TargetMode="External"/><Relationship Id="rId9" Type="http://schemas.openxmlformats.org/officeDocument/2006/relationships/hyperlink" Target="https://datatracker.ietf.org/wg/lurk/charter/" TargetMode="Externa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://datatracker.ietf.org/wg/core/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1184-05-000m-owe.docx" TargetMode="Externa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rtf-cfrg-dragonfly/" TargetMode="External"/><Relationship Id="rId5" Type="http://schemas.openxmlformats.org/officeDocument/2006/relationships/hyperlink" Target="https://tools.ietf.org/html/draft-harkins-salted-eap-pwd-03" TargetMode="External"/><Relationship Id="rId4" Type="http://schemas.openxmlformats.org/officeDocument/2006/relationships/hyperlink" Target="https://datatracker.ietf.org/doc/draft-ietf-radext-ip-port-radius-ext/" TargetMode="Externa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homenet/" TargetMode="Externa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barth-homenet-wifi-roaming/" TargetMode="External"/><Relationship Id="rId4" Type="http://schemas.openxmlformats.org/officeDocument/2006/relationships/hyperlink" Target="http://datatracker.ietf.org/doc/rfc7368/" TargetMode="External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ietf-opsawg-tacacs/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s://datatracker.ietf.org/doc/draft-ietf-opsawg-hmac-sha-2-usm-snmp-new/" TargetMode="External"/><Relationship Id="rId12" Type="http://schemas.openxmlformats.org/officeDocument/2006/relationships/hyperlink" Target="https://datatracker.ietf.org/doc/rfc7548/" TargetMode="Externa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opsawg-capwap-extension/" TargetMode="External"/><Relationship Id="rId11" Type="http://schemas.openxmlformats.org/officeDocument/2006/relationships/hyperlink" Target="https://tools.ietf.org/html/rfc6632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://datatracker.ietf.org/doc/rfc7494/" TargetMode="Externa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rfc4492bis/" TargetMode="External"/><Relationship Id="rId5" Type="http://schemas.openxmlformats.org/officeDocument/2006/relationships/hyperlink" Target="http://datatracker.ietf.org/doc/draft-ietf-tls-tls13/" TargetMode="External"/><Relationship Id="rId4" Type="http://schemas.openxmlformats.org/officeDocument/2006/relationships/hyperlink" Target="http://datatracker.ietf.org/doc/draft-ietf-tls-negotiated-ff-dh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otis-dnssd-scalable-dns-sd-threats/" TargetMode="External"/><Relationship Id="rId4" Type="http://schemas.openxmlformats.org/officeDocument/2006/relationships/hyperlink" Target="https://datatracker.ietf.org/doc/draft-ietf-dnssd-hybrid/" TargetMode="Externa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7561/" TargetMode="External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tf.org/rfc/rfc2710.txt" TargetMode="External"/><Relationship Id="rId3" Type="http://schemas.openxmlformats.org/officeDocument/2006/relationships/hyperlink" Target="http://datatracker.ietf.org/wg/pim/charter/" TargetMode="External"/><Relationship Id="rId7" Type="http://schemas.openxmlformats.org/officeDocument/2006/relationships/hyperlink" Target="https://tools.ietf.org/html/rfc2236" TargetMode="Externa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vyncke-pim-mld-security/" TargetMode="External"/><Relationship Id="rId5" Type="http://schemas.openxmlformats.org/officeDocument/2006/relationships/hyperlink" Target="https://datatracker.ietf.org/doc/rfc7761/" TargetMode="External"/><Relationship Id="rId4" Type="http://schemas.openxmlformats.org/officeDocument/2006/relationships/hyperlink" Target="https://datatracker.ietf.org/doc/draft-ietf-pim-hierarchicaljoinattr/" TargetMode="Externa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0122-01-0000-january-2012-liaison-to-ietf.ppt" TargetMode="Externa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3.emf"/><Relationship Id="rId4" Type="http://schemas.openxmlformats.org/officeDocument/2006/relationships/oleObject" Target="../embeddings/Microsoft_Word_97_-_2003_Document22.doc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3gpp.org/ftp/Information/WORK_PLAN/" TargetMode="External"/><Relationship Id="rId5" Type="http://schemas.openxmlformats.org/officeDocument/2006/relationships/hyperlink" Target="http://www.3gpp.org/specifications/work-plan" TargetMode="Externa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4.doc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300-01-0reg-march-3-2016-teleconference-agenda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5.doc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226-02-0wng-agenda-for-wng-2016-03.pp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6/11-16-0351-01-0000-liaison-from-3gpp-on-lwa-and-lwip.pptx" TargetMode="External"/><Relationship Id="rId4" Type="http://schemas.openxmlformats.org/officeDocument/2006/relationships/hyperlink" Target="https://mentor.ieee.org/802.11/dcn/16/11-16-0436-00-0wng-lifi-concept-use-cases-and-progress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6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7.doc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231-08-000m-tgmc-agenda-march-2016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532-37-000m-revmc-sponsor-ballot-comments.xl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treet.com/ieee/products/1867583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8.doc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92-07-00ah-tgah-sb0-comments-on-d5-0.xls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5/11-15-0525-02-00ah-tgah-lb211-comments-on-d5-0.xlsx" TargetMode="External"/><Relationship Id="rId4" Type="http://schemas.openxmlformats.org/officeDocument/2006/relationships/hyperlink" Target="https://mentor.ieee.org/802.11/dcn/15/11-15-1511-09-00ah-january-2016-agenda.pptx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9.doc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0.doc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1.doc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2.doc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132-07-00ax-spec-framework.docx" TargetMode="External"/><Relationship Id="rId7" Type="http://schemas.openxmlformats.org/officeDocument/2006/relationships/hyperlink" Target="https://mentor.ieee.org/802.11/dcn/14/11-14-1009-02-00ax-proposed-802-11ax-functional-requirements.doc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0882-04-00ax-tgax-channel-model-document.docx" TargetMode="External"/><Relationship Id="rId5" Type="http://schemas.openxmlformats.org/officeDocument/2006/relationships/hyperlink" Target="https://mentor.ieee.org/802.11/dcn/14/11-14-0980-14-00ax-simulation-scenarios.docx" TargetMode="External"/><Relationship Id="rId4" Type="http://schemas.openxmlformats.org/officeDocument/2006/relationships/hyperlink" Target="https://mentor.ieee.org/802.11/dcn/14/11-14-0571-10-00ax-evaluation-methodology.docx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235-07-00ax-tgax-march-2016-meeting-agenda.pptx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2.doc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024-01-00ax-proposed-draft-specification.docx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3.doc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4.doc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nfinn@cisco.com" TargetMode="External"/><Relationship Id="rId18" Type="http://schemas.openxmlformats.org/officeDocument/2006/relationships/hyperlink" Target="mailto:henry@LOGOUT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d3e3e3@gmail.com" TargetMode="External"/><Relationship Id="rId17" Type="http://schemas.openxmlformats.org/officeDocument/2006/relationships/hyperlink" Target="mailto:alex.ashley@hotmail.co.uk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mailto:chaochun.wang@mediatek.com" TargetMode="External"/><Relationship Id="rId20" Type="http://schemas.openxmlformats.org/officeDocument/2006/relationships/hyperlink" Target="mailto:ddrgal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shiwenhe@seu.edu.cn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carlos.cordeiro@intel.com" TargetMode="External"/><Relationship Id="rId10" Type="http://schemas.openxmlformats.org/officeDocument/2006/relationships/hyperlink" Target="mailto:jiamin.chen@mail01.huawei.com" TargetMode="External"/><Relationship Id="rId19" Type="http://schemas.openxmlformats.org/officeDocument/2006/relationships/hyperlink" Target="mailto:pecclesi@cisco.com" TargetMode="External"/><Relationship Id="rId4" Type="http://schemas.openxmlformats.org/officeDocument/2006/relationships/hyperlink" Target="mailto:edward.ks.au@huawei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robert.stacey@intel.com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5.doc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446-12-lrlp-lrlp-output-report-draft.docx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6.doc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w&amp;url=http://www.usatoday.com/story/tech/2013/12/01/amazon-bezos-drone-delivery/3799021/&amp;ei=gopkVeDVG_HbsATxxoHgDQ&amp;bvm=bv.93990622,d.ZGU&amp;psig=AFQjCNGhV4mzu74kVA7UnlePzohNeURlCw&amp;ust=1432738782698528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12" Type="http://schemas.openxmlformats.org/officeDocument/2006/relationships/hyperlink" Target="http://www.google.co.uk/url?sa=i&amp;rct=j&amp;q=&amp;esrc=s&amp;frm=1&amp;source=images&amp;cd=&amp;cad=rja&amp;uact=8&amp;ved=0CAcQjRw&amp;url=http://gizmodo.com/5819701/tactile-pixels-will-make-it-easy-to-read-braille-on-touchscreens&amp;ei=NFPbVKOrHdHsaPf7gdAL&amp;bvm=bv.85761416,d.d2s&amp;psig=AFQjCNEZ0UFRbIrTZQ43Ij-FWw6lLr3PyQ&amp;ust=1423746185566616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5" Type="http://schemas.openxmlformats.org/officeDocument/2006/relationships/image" Target="../media/image30.jpeg"/><Relationship Id="rId10" Type="http://schemas.openxmlformats.org/officeDocument/2006/relationships/image" Target="../media/image27.png"/><Relationship Id="rId4" Type="http://schemas.openxmlformats.org/officeDocument/2006/relationships/hyperlink" Target="http://www.google.co.uk/url?sa=i&amp;rct=j&amp;q=&amp;esrc=s&amp;frm=1&amp;source=images&amp;cd=&amp;cad=rja&amp;uact=8&amp;ved=0CAcQjRw&amp;url=http://www.ima.umn.edu/2008-2009/PUB1.22.09/&amp;ei=VolkVdb5J9D_sATx74D4BA&amp;bvm=bv.93990622,d.cWc&amp;psig=AFQjCNHRKSC0L-5Gevi9JxmWCI1iBItygw&amp;ust=1432738381151784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http://www.google.co.uk/url?sa=i&amp;rct=j&amp;q=&amp;esrc=s&amp;frm=1&amp;source=images&amp;cd=&amp;cad=rja&amp;uact=8&amp;ved=0CAcQjRw&amp;url=http://www.nicolas-denis.net/robotique-et-economie-pour-le-meilleur-et-le-plus-complique/&amp;ei=f8duVbmHIYq07gbsqoKACw&amp;bvm=bv.94911696,d.ZGU&amp;psig=AFQjCNHILNrU4CWcvQY_GZ9CpZo4c2n2YA&amp;ust=1433409720668221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March 2016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2016-03-17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33858"/>
              </p:ext>
            </p:extLst>
          </p:nvPr>
        </p:nvGraphicFramePr>
        <p:xfrm>
          <a:off x="523875" y="2274888"/>
          <a:ext cx="7750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7" name="Document" r:id="rId4" imgW="8286716" imgH="2791833" progId="Word.Document.8">
                  <p:embed/>
                </p:oleObj>
              </mc:Choice>
              <mc:Fallback>
                <p:oleObj name="Document" r:id="rId4" imgW="8286716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11-09-1034-11-0000-wg11-style-guide.doc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practice, expect a revision in March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11-16-0357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449A1-F771-4069-85DC-1A9EBBF6664A}" type="slidenum">
              <a:rPr lang="en-GB" smtClean="0"/>
              <a:pPr>
                <a:defRPr/>
              </a:pPr>
              <a:t>100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772400" cy="10668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In 2014 Wi-Fi traffic was 16 times cellular one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506931" y="2081276"/>
          <a:ext cx="8637069" cy="383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XAxis"/>
          <p:cNvSpPr txBox="1">
            <a:spLocks/>
          </p:cNvSpPr>
          <p:nvPr/>
        </p:nvSpPr>
        <p:spPr>
          <a:xfrm>
            <a:off x="7608" y="1859254"/>
            <a:ext cx="8244000" cy="215444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kern="0" dirty="0" smtClean="0"/>
              <a:t>UK Data carried in PB per month</a:t>
            </a:r>
          </a:p>
          <a:p>
            <a:pPr marL="0" indent="0">
              <a:buNone/>
            </a:pPr>
            <a:endParaRPr lang="en-GB" sz="1300" kern="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481332" y="2413000"/>
            <a:ext cx="28500" cy="34925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454270" y="5806978"/>
            <a:ext cx="350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Infrastructure Report, June 2014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585" y="5806979"/>
            <a:ext cx="350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Cisco VNI, 2014 average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2875" y="4864099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602 MHz</a:t>
            </a:r>
          </a:p>
          <a:p>
            <a:r>
              <a:rPr lang="en-GB" dirty="0" smtClean="0"/>
              <a:t>available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853688" y="48514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602 MHz</a:t>
            </a:r>
          </a:p>
          <a:p>
            <a:r>
              <a:rPr lang="en-GB" dirty="0" smtClean="0"/>
              <a:t>available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803400" y="2362200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538.5 </a:t>
            </a:r>
            <a:r>
              <a:rPr lang="en-GB" dirty="0" smtClean="0"/>
              <a:t>MHz</a:t>
            </a:r>
          </a:p>
          <a:p>
            <a:r>
              <a:rPr lang="en-GB" dirty="0" smtClean="0"/>
              <a:t>available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158943" y="1828800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538.5 </a:t>
            </a:r>
            <a:r>
              <a:rPr lang="en-GB" dirty="0" smtClean="0"/>
              <a:t>MHz</a:t>
            </a:r>
          </a:p>
          <a:p>
            <a:r>
              <a:rPr lang="en-GB" dirty="0" smtClean="0"/>
              <a:t>available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</a:t>
            </a:r>
            <a:r>
              <a:rPr lang="en-US" dirty="0">
                <a:solidFill>
                  <a:schemeClr val="bg1"/>
                </a:solidFill>
              </a:rPr>
              <a:t>Spectrum trends below </a:t>
            </a:r>
            <a:r>
              <a:rPr lang="en-US" dirty="0" smtClean="0">
                <a:solidFill>
                  <a:schemeClr val="bg1"/>
                </a:solidFill>
              </a:rPr>
              <a:t>6GHz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10/49 of 18-16-0016 by Andy Gowans (OFCOM)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101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772400" cy="10668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Wi-Fi vs cellular spectrum trends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4038600" cy="4114800"/>
          </a:xfrm>
        </p:spPr>
        <p:txBody>
          <a:bodyPr/>
          <a:lstStyle/>
          <a:p>
            <a:pPr lvl="0"/>
            <a:r>
              <a:rPr lang="en-GB" sz="1800" dirty="0" smtClean="0"/>
              <a:t>One assumption that could be taken from this if we thought there was a need to keep the same proportion between licence and license-exempt spectrum in the future we should be adding </a:t>
            </a:r>
            <a:r>
              <a:rPr lang="en-GB" sz="1800" b="1" dirty="0" smtClean="0"/>
              <a:t>approx. 600 MHz below 6GHz</a:t>
            </a:r>
            <a:r>
              <a:rPr lang="en-GB" sz="1800" dirty="0" smtClean="0"/>
              <a:t> spectrum for Wi-Fi</a:t>
            </a:r>
          </a:p>
          <a:p>
            <a:pPr lvl="0"/>
            <a:endParaRPr lang="en-GB" sz="1800" dirty="0"/>
          </a:p>
          <a:p>
            <a:r>
              <a:rPr lang="en-GB" sz="1800" dirty="0" smtClean="0"/>
              <a:t>Currently there is no evidence to back this assumption up or to quantify what the balance will be in the future</a:t>
            </a:r>
            <a:r>
              <a:rPr lang="en-GB" sz="1800" dirty="0"/>
              <a:t>. Do Wi-Fi alliance have similar info for other </a:t>
            </a:r>
            <a:r>
              <a:rPr lang="en-GB" sz="1800" dirty="0" smtClean="0"/>
              <a:t>countries and do they think future studies are needed here!</a:t>
            </a:r>
            <a:r>
              <a:rPr lang="en-GB" sz="1800" dirty="0"/>
              <a:t> </a:t>
            </a:r>
            <a:endParaRPr lang="en-GB" sz="1800" dirty="0" smtClean="0"/>
          </a:p>
          <a:p>
            <a:pPr lvl="0"/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333875" y="5118298"/>
            <a:ext cx="427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Note: we don’t consider &gt; 6 GHz spectrum</a:t>
            </a:r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060825" y="2003425"/>
          <a:ext cx="455295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4995057" y="4258914"/>
            <a:ext cx="2663825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C9004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</a:t>
            </a:r>
            <a:r>
              <a:rPr lang="en-US" dirty="0">
                <a:solidFill>
                  <a:schemeClr val="bg1"/>
                </a:solidFill>
              </a:rPr>
              <a:t>Spectrum trends below </a:t>
            </a:r>
            <a:r>
              <a:rPr lang="en-US" dirty="0" smtClean="0">
                <a:solidFill>
                  <a:schemeClr val="bg1"/>
                </a:solidFill>
              </a:rPr>
              <a:t>6GHz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11/49 of 18-16-0016 by Andy Gowans (OFCOM)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102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7848600" cy="6024479"/>
          </a:xfrm>
        </p:spPr>
        <p:txBody>
          <a:bodyPr/>
          <a:lstStyle/>
          <a:p>
            <a:pPr lvl="0"/>
            <a:r>
              <a:rPr lang="en-GB" sz="1700" dirty="0" smtClean="0"/>
              <a:t>In previous studies and </a:t>
            </a:r>
            <a:r>
              <a:rPr lang="en-GB" sz="1700" dirty="0"/>
              <a:t>consultation in 2013/14 we looked at future wireless data uses including </a:t>
            </a:r>
            <a:r>
              <a:rPr lang="en-GB" sz="1700" dirty="0" smtClean="0"/>
              <a:t>Wi-Fi.</a:t>
            </a:r>
          </a:p>
          <a:p>
            <a:pPr lvl="1"/>
            <a:r>
              <a:rPr lang="en-GB" sz="1700" dirty="0" smtClean="0"/>
              <a:t>Responses indicated more </a:t>
            </a:r>
            <a:r>
              <a:rPr lang="en-GB" sz="1700" dirty="0"/>
              <a:t>contiguous channels with wide bandwidths (80 MHz and 160 MHz</a:t>
            </a:r>
            <a:r>
              <a:rPr lang="en-GB" sz="1700" dirty="0" smtClean="0"/>
              <a:t>) mainly for indoor services</a:t>
            </a:r>
          </a:p>
          <a:p>
            <a:pPr lvl="1"/>
            <a:r>
              <a:rPr lang="en-GB" sz="1700" dirty="0" smtClean="0"/>
              <a:t>need for more spectrum for lower bandwidth outdoor </a:t>
            </a:r>
            <a:r>
              <a:rPr lang="en-GB" sz="1700" dirty="0"/>
              <a:t>deployments </a:t>
            </a:r>
            <a:r>
              <a:rPr lang="en-GB" sz="1700" dirty="0" smtClean="0"/>
              <a:t>with additional </a:t>
            </a:r>
            <a:r>
              <a:rPr lang="en-GB" sz="1700" dirty="0"/>
              <a:t>steps </a:t>
            </a:r>
            <a:r>
              <a:rPr lang="en-GB" sz="1700" dirty="0" smtClean="0"/>
              <a:t>such as </a:t>
            </a:r>
            <a:r>
              <a:rPr lang="en-GB" sz="1700" dirty="0"/>
              <a:t>standardised protocols for coordination and restriction on use </a:t>
            </a:r>
            <a:r>
              <a:rPr lang="en-GB" sz="1700" dirty="0" smtClean="0"/>
              <a:t>are needed</a:t>
            </a:r>
          </a:p>
          <a:p>
            <a:pPr lvl="0"/>
            <a:r>
              <a:rPr lang="en-GB" sz="1700" dirty="0" smtClean="0"/>
              <a:t>As a follow on we carried out a demand/supply study to assess the needs of further spectrum for Wi-Fi</a:t>
            </a:r>
          </a:p>
          <a:p>
            <a:pPr lvl="1"/>
            <a:r>
              <a:rPr lang="en-GB" sz="1700" dirty="0" smtClean="0"/>
              <a:t>Varying results depending on assumptions used for demand and supply.</a:t>
            </a:r>
          </a:p>
          <a:p>
            <a:pPr lvl="1"/>
            <a:r>
              <a:rPr lang="en-GB" sz="1700" dirty="0" smtClean="0"/>
              <a:t>Some scenarios showed a need of additional </a:t>
            </a:r>
            <a:r>
              <a:rPr lang="en-GB" sz="1700" dirty="0"/>
              <a:t>spectrum </a:t>
            </a:r>
            <a:r>
              <a:rPr lang="en-GB" sz="1700" dirty="0" smtClean="0"/>
              <a:t>for all assumptions:</a:t>
            </a:r>
            <a:endParaRPr lang="en-GB" sz="1700" dirty="0"/>
          </a:p>
          <a:p>
            <a:pPr lvl="2"/>
            <a:r>
              <a:rPr lang="en-GB" sz="1700" dirty="0" smtClean="0"/>
              <a:t>Transport hubs</a:t>
            </a:r>
          </a:p>
          <a:p>
            <a:pPr lvl="2"/>
            <a:r>
              <a:rPr lang="en-GB" sz="1700" dirty="0" smtClean="0"/>
              <a:t>Public </a:t>
            </a:r>
            <a:r>
              <a:rPr lang="en-GB" sz="1700" dirty="0"/>
              <a:t>event-type scenarios (e.g. </a:t>
            </a:r>
            <a:r>
              <a:rPr lang="en-GB" sz="1700" dirty="0" smtClean="0"/>
              <a:t>stadium)</a:t>
            </a:r>
          </a:p>
          <a:p>
            <a:pPr lvl="2"/>
            <a:r>
              <a:rPr lang="en-GB" sz="1700" dirty="0" smtClean="0"/>
              <a:t>To a lesser extent, terrace houses</a:t>
            </a:r>
          </a:p>
          <a:p>
            <a:r>
              <a:rPr lang="en-GB" sz="1700" dirty="0" smtClean="0"/>
              <a:t>We concluded that more work needs to be done on Wi-Fi spectrum requirements!</a:t>
            </a:r>
          </a:p>
          <a:p>
            <a:r>
              <a:rPr lang="en-GB" sz="1700" dirty="0" smtClean="0"/>
              <a:t>What about the other IEEE 802 standards and technologies spectrum requirements?</a:t>
            </a:r>
            <a:endParaRPr lang="en-GB" sz="17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62150" y="685800"/>
            <a:ext cx="8248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 smtClean="0">
                <a:solidFill>
                  <a:srgbClr val="C00000"/>
                </a:solidFill>
              </a:rPr>
              <a:t>Wi-Fi demand trends</a:t>
            </a:r>
            <a:endParaRPr lang="en-GB" kern="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8294" y="759023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Current </a:t>
            </a:r>
            <a:r>
              <a:rPr lang="en-US" dirty="0">
                <a:solidFill>
                  <a:schemeClr val="bg1"/>
                </a:solidFill>
              </a:rPr>
              <a:t>Mobile Data Use in UK and possible spectrum trends.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103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49258" y="1219200"/>
            <a:ext cx="8967969" cy="4114800"/>
          </a:xfrm>
        </p:spPr>
        <p:txBody>
          <a:bodyPr/>
          <a:lstStyle/>
          <a:p>
            <a:pPr lvl="1"/>
            <a:r>
              <a:rPr lang="en-GB" sz="1600" dirty="0" smtClean="0">
                <a:solidFill>
                  <a:srgbClr val="C00000"/>
                </a:solidFill>
              </a:rPr>
              <a:t>Wi-Fi as standalone technology </a:t>
            </a:r>
          </a:p>
          <a:p>
            <a:pPr lvl="2"/>
            <a:r>
              <a:rPr lang="en-GB" sz="1600" dirty="0" smtClean="0"/>
              <a:t>More </a:t>
            </a:r>
            <a:r>
              <a:rPr lang="en-GB" sz="1600" dirty="0"/>
              <a:t>effective MAC solutions (802.11ax) will allow a better performance in high-traffic </a:t>
            </a:r>
            <a:r>
              <a:rPr lang="en-GB" sz="1600" dirty="0" smtClean="0"/>
              <a:t>conditions</a:t>
            </a:r>
          </a:p>
          <a:p>
            <a:pPr lvl="2"/>
            <a:r>
              <a:rPr lang="en-GB" sz="1600" dirty="0" smtClean="0"/>
              <a:t>Wi-Fi features (e.g. </a:t>
            </a:r>
            <a:r>
              <a:rPr lang="en-GB" sz="1600" dirty="0" err="1" smtClean="0"/>
              <a:t>Passpoint</a:t>
            </a:r>
            <a:r>
              <a:rPr lang="en-GB" sz="1600" dirty="0" smtClean="0"/>
              <a:t> for cellular like experience, VoWiFi, etc.)</a:t>
            </a:r>
          </a:p>
          <a:p>
            <a:pPr lvl="2"/>
            <a:r>
              <a:rPr lang="en-GB" sz="1600" dirty="0" smtClean="0"/>
              <a:t>Wi-Fi Direct (screen mirroring etc.)</a:t>
            </a:r>
          </a:p>
          <a:p>
            <a:pPr lvl="2"/>
            <a:r>
              <a:rPr lang="en-GB" sz="1600" dirty="0" smtClean="0"/>
              <a:t>Low power/low data rate Wi-Fi for M2M and </a:t>
            </a:r>
            <a:r>
              <a:rPr lang="en-GB" sz="1600" dirty="0" err="1" smtClean="0"/>
              <a:t>IoT</a:t>
            </a:r>
            <a:r>
              <a:rPr lang="en-GB" sz="1600" dirty="0" smtClean="0"/>
              <a:t> (below 1GHz?) </a:t>
            </a:r>
          </a:p>
          <a:p>
            <a:pPr marL="538163" lvl="2" indent="0">
              <a:buNone/>
            </a:pPr>
            <a:endParaRPr lang="en-GB" sz="1600" dirty="0" smtClean="0"/>
          </a:p>
          <a:p>
            <a:pPr lvl="1"/>
            <a:r>
              <a:rPr lang="en-GB" sz="1600" dirty="0" smtClean="0">
                <a:solidFill>
                  <a:srgbClr val="C00000"/>
                </a:solidFill>
              </a:rPr>
              <a:t>Wi-Fi LAA/LTE(U) as complementary technology</a:t>
            </a:r>
          </a:p>
          <a:p>
            <a:pPr lvl="2"/>
            <a:r>
              <a:rPr lang="en-GB" sz="1600" dirty="0" smtClean="0"/>
              <a:t>Distributed SON algorithms will allow non-managed Wi-Fi deployments to have performance closer to managed ones</a:t>
            </a:r>
          </a:p>
          <a:p>
            <a:pPr lvl="2"/>
            <a:r>
              <a:rPr lang="en-GB" sz="1600" dirty="0" smtClean="0"/>
              <a:t>Wi-Fi vs LAA</a:t>
            </a:r>
          </a:p>
          <a:p>
            <a:pPr lvl="3"/>
            <a:r>
              <a:rPr lang="en-GB" dirty="0" smtClean="0"/>
              <a:t>will it increase traffic at 5GHz</a:t>
            </a:r>
          </a:p>
          <a:p>
            <a:pPr lvl="3"/>
            <a:r>
              <a:rPr lang="en-GB" dirty="0" smtClean="0"/>
              <a:t>will it enable new opportunities for broadband Wi-Fi operators</a:t>
            </a:r>
          </a:p>
          <a:p>
            <a:pPr lvl="4">
              <a:buFont typeface="Arial" panose="020B0604020202020204" pitchFamily="34" charset="0"/>
              <a:buChar char="−"/>
            </a:pPr>
            <a:r>
              <a:rPr lang="en-GB" dirty="0" smtClean="0"/>
              <a:t>E.g.: mobility and wide-area support</a:t>
            </a:r>
            <a:endParaRPr lang="en-GB" dirty="0"/>
          </a:p>
          <a:p>
            <a:pPr lvl="2"/>
            <a:r>
              <a:rPr lang="en-GB" sz="1600" dirty="0" smtClean="0"/>
              <a:t>3G/4G/5G Interworking features? </a:t>
            </a:r>
          </a:p>
          <a:p>
            <a:pPr lvl="3"/>
            <a:r>
              <a:rPr lang="en-GB" dirty="0" smtClean="0"/>
              <a:t>Yes for LAA, What about W-Fi?</a:t>
            </a:r>
          </a:p>
          <a:p>
            <a:pPr lvl="2"/>
            <a:endParaRPr lang="en-GB" sz="1600" dirty="0"/>
          </a:p>
          <a:p>
            <a:pPr lvl="1"/>
            <a:r>
              <a:rPr lang="en-GB" sz="1600" dirty="0" smtClean="0">
                <a:solidFill>
                  <a:srgbClr val="C00000"/>
                </a:solidFill>
              </a:rPr>
              <a:t>What are the implications of all these changes on future Wi-Fi spectrum needs?</a:t>
            </a:r>
            <a:r>
              <a:rPr lang="en-GB" sz="1600" dirty="0" smtClean="0"/>
              <a:t>                      </a:t>
            </a:r>
            <a:endParaRPr lang="en-GB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15736" y="685800"/>
            <a:ext cx="6931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kern="0" dirty="0" smtClean="0">
                <a:solidFill>
                  <a:srgbClr val="C00000"/>
                </a:solidFill>
              </a:rPr>
              <a:t>Wi-Fi/LAA/LTE(U) technology trends</a:t>
            </a:r>
            <a:endParaRPr lang="en-GB" kern="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</a:t>
            </a:r>
            <a:r>
              <a:rPr lang="en-US" dirty="0">
                <a:solidFill>
                  <a:schemeClr val="bg1"/>
                </a:solidFill>
              </a:rPr>
              <a:t>Spectrum trends below 6GHz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r>
              <a:rPr lang="en-GB" sz="1800" dirty="0"/>
              <a:t>Ofcom </a:t>
            </a:r>
            <a:r>
              <a:rPr lang="en-GB" sz="1800" dirty="0" smtClean="0"/>
              <a:t>initial views:</a:t>
            </a:r>
          </a:p>
          <a:p>
            <a:endParaRPr lang="en-GB" sz="1800" dirty="0"/>
          </a:p>
          <a:p>
            <a:pPr lvl="1"/>
            <a:r>
              <a:rPr lang="en-GB" sz="1800" dirty="0" smtClean="0"/>
              <a:t>Competition is a positive thing for consumers and LAA/LTE(U) could be good for the market.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 smtClean="0"/>
              <a:t>However, it </a:t>
            </a:r>
            <a:r>
              <a:rPr lang="en-GB" sz="1800" dirty="0"/>
              <a:t>is not clear what kind of effect the introduction of LAA/LTE(U) will have on </a:t>
            </a:r>
            <a:r>
              <a:rPr lang="en-GB" sz="1800" dirty="0" smtClean="0"/>
              <a:t>current Wi-Fi users, that </a:t>
            </a:r>
            <a:r>
              <a:rPr lang="en-GB" sz="1800" dirty="0"/>
              <a:t>is </a:t>
            </a:r>
            <a:r>
              <a:rPr lang="en-GB" sz="1800" dirty="0" smtClean="0"/>
              <a:t>why, </a:t>
            </a:r>
            <a:r>
              <a:rPr lang="en-GB" sz="1800" dirty="0"/>
              <a:t>in order to protect </a:t>
            </a:r>
            <a:r>
              <a:rPr lang="en-GB" sz="1800" dirty="0" smtClean="0"/>
              <a:t>consumers, we support the work to develop fair </a:t>
            </a:r>
            <a:r>
              <a:rPr lang="en-GB" sz="1800" dirty="0"/>
              <a:t>and equitable sharing </a:t>
            </a:r>
            <a:r>
              <a:rPr lang="en-GB" sz="1800" dirty="0" smtClean="0"/>
              <a:t>rules. 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In Europe the </a:t>
            </a:r>
            <a:r>
              <a:rPr lang="en-GB" sz="1800" dirty="0"/>
              <a:t>ETSI </a:t>
            </a:r>
            <a:r>
              <a:rPr lang="en-GB" sz="1800" dirty="0" smtClean="0"/>
              <a:t>HS standard </a:t>
            </a:r>
            <a:r>
              <a:rPr lang="en-GB" sz="1800" dirty="0"/>
              <a:t>is right place to do </a:t>
            </a:r>
            <a:r>
              <a:rPr lang="en-GB" sz="1800" dirty="0" smtClean="0"/>
              <a:t>this work and we </a:t>
            </a:r>
            <a:r>
              <a:rPr lang="en-GB" sz="1800" dirty="0"/>
              <a:t>are </a:t>
            </a:r>
            <a:r>
              <a:rPr lang="en-GB" sz="1800" dirty="0" smtClean="0"/>
              <a:t>participating in </a:t>
            </a:r>
            <a:r>
              <a:rPr lang="en-GB" sz="1800" dirty="0"/>
              <a:t>ETSI </a:t>
            </a:r>
            <a:r>
              <a:rPr lang="en-GB" sz="1800" dirty="0" smtClean="0"/>
              <a:t>BRAN. </a:t>
            </a:r>
            <a:endParaRPr lang="en-GB" sz="1800" dirty="0"/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There needs </a:t>
            </a:r>
            <a:r>
              <a:rPr lang="en-GB" sz="1800" dirty="0"/>
              <a:t>to be </a:t>
            </a:r>
            <a:r>
              <a:rPr lang="en-GB" sz="1800" dirty="0" smtClean="0"/>
              <a:t>studies </a:t>
            </a:r>
            <a:r>
              <a:rPr lang="en-GB" sz="1800" dirty="0"/>
              <a:t>to </a:t>
            </a:r>
            <a:r>
              <a:rPr lang="en-GB" sz="1800" dirty="0" smtClean="0"/>
              <a:t>asses </a:t>
            </a:r>
            <a:r>
              <a:rPr lang="en-GB" sz="1800" dirty="0"/>
              <a:t>the impact of LAA/LTE-U </a:t>
            </a:r>
            <a:r>
              <a:rPr lang="en-GB" sz="1800" dirty="0" smtClean="0"/>
              <a:t>use on future spectrum </a:t>
            </a:r>
            <a:r>
              <a:rPr lang="en-GB" sz="1800" dirty="0"/>
              <a:t>requirements and sharing with other services </a:t>
            </a:r>
            <a:r>
              <a:rPr lang="en-GB" sz="1800" dirty="0" smtClean="0"/>
              <a:t>in 5GHz extension bands.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66750" y="755820"/>
            <a:ext cx="8248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 smtClean="0">
                <a:solidFill>
                  <a:srgbClr val="C00000"/>
                </a:solidFill>
              </a:rPr>
              <a:t>Some views on LAA/LTE-U vs Wi-Fi</a:t>
            </a:r>
            <a:endParaRPr lang="en-GB" kern="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5816" y="131862"/>
            <a:ext cx="2791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</a:t>
            </a:r>
            <a:r>
              <a:rPr lang="en-US" dirty="0">
                <a:solidFill>
                  <a:schemeClr val="bg1"/>
                </a:solidFill>
              </a:rPr>
              <a:t>) Spectrum trends below 6GHz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105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27000" y="1715870"/>
            <a:ext cx="8521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BIG ? </a:t>
            </a:r>
          </a:p>
          <a:p>
            <a:pPr algn="ctr"/>
            <a:r>
              <a:rPr lang="en-GB" sz="5400" dirty="0" smtClean="0"/>
              <a:t>What are the IEEE802 industry’s future spectrum needs?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Current </a:t>
            </a:r>
            <a:r>
              <a:rPr lang="en-US" dirty="0">
                <a:solidFill>
                  <a:schemeClr val="bg1"/>
                </a:solidFill>
              </a:rPr>
              <a:t>Mobile Data Use in UK and possible spectrum trends.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15/49 of 18-16-0016 by Andy Gowans (OFCOM)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106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772400" cy="10668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Executive abstract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916" y="1549837"/>
            <a:ext cx="800888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Future Mobile </a:t>
            </a:r>
            <a:r>
              <a:rPr lang="en-US" sz="1800" dirty="0"/>
              <a:t>Data </a:t>
            </a:r>
            <a:r>
              <a:rPr lang="en-US" sz="1800" dirty="0" smtClean="0"/>
              <a:t>Use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Spectrum </a:t>
            </a:r>
            <a:r>
              <a:rPr lang="en-US" sz="1800" dirty="0"/>
              <a:t>trends below 6GHz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u="sng" dirty="0" smtClean="0"/>
              <a:t>Future studies in 5GHz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UK/Europe vs US allocations in 5GHz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Studies from WRC-15 &amp; EU mandate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WRC-19 proposals and studies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IEEE802, 5G </a:t>
            </a:r>
            <a:r>
              <a:rPr lang="en-US" sz="1800" dirty="0"/>
              <a:t>and above 6GHz </a:t>
            </a:r>
            <a:r>
              <a:rPr lang="en-US" sz="1800" dirty="0" smtClean="0"/>
              <a:t>use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Conclusions and points for discussion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CONTENT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107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457200"/>
            <a:ext cx="5486400" cy="762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Previous Studies                                                                                 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45473"/>
            <a:ext cx="8382000" cy="6626927"/>
          </a:xfrm>
        </p:spPr>
        <p:txBody>
          <a:bodyPr/>
          <a:lstStyle/>
          <a:p>
            <a:pPr lvl="0"/>
            <a:r>
              <a:rPr lang="en-GB" sz="1800" dirty="0" smtClean="0"/>
              <a:t>Under WRC-15 AG 1.1 and EU Mandate candidate bands studied:</a:t>
            </a:r>
          </a:p>
          <a:p>
            <a:pPr lvl="1"/>
            <a:r>
              <a:rPr lang="en-GB" sz="1800" dirty="0" smtClean="0"/>
              <a:t>5350 – 5470 MHz </a:t>
            </a:r>
          </a:p>
          <a:p>
            <a:pPr lvl="2"/>
            <a:r>
              <a:rPr lang="en-GB" dirty="0" smtClean="0"/>
              <a:t>Current 5GHz RLAN mitigations do not make sharing feasible</a:t>
            </a:r>
          </a:p>
          <a:p>
            <a:pPr lvl="2"/>
            <a:r>
              <a:rPr lang="en-GB" dirty="0" smtClean="0"/>
              <a:t>Studies on additional mitigation techniques not agreed </a:t>
            </a:r>
          </a:p>
          <a:p>
            <a:pPr marL="538163" lvl="2" indent="0">
              <a:buNone/>
            </a:pPr>
            <a:r>
              <a:rPr lang="en-GB" dirty="0" smtClean="0"/>
              <a:t> </a:t>
            </a:r>
          </a:p>
          <a:p>
            <a:pPr lvl="1"/>
            <a:r>
              <a:rPr lang="en-GB" sz="1800" dirty="0" smtClean="0"/>
              <a:t>5725 – 5850 MHz</a:t>
            </a:r>
          </a:p>
          <a:p>
            <a:pPr lvl="2"/>
            <a:r>
              <a:rPr lang="en-GB" dirty="0" smtClean="0"/>
              <a:t>No conclusions to studies</a:t>
            </a:r>
          </a:p>
          <a:p>
            <a:pPr lvl="2"/>
            <a:r>
              <a:rPr lang="en-GB" dirty="0" smtClean="0"/>
              <a:t>Some studies looking at enhanced DFS to protect Frequency Hopping radar. </a:t>
            </a:r>
          </a:p>
          <a:p>
            <a:pPr lvl="2"/>
            <a:r>
              <a:rPr lang="en-GB" dirty="0" smtClean="0"/>
              <a:t>RLAN use already in each of the ITU-R Regions, regulations vary.</a:t>
            </a:r>
          </a:p>
          <a:p>
            <a:pPr marL="538163" lvl="2" indent="0">
              <a:buNone/>
            </a:pPr>
            <a:r>
              <a:rPr lang="en-GB" dirty="0" smtClean="0"/>
              <a:t>  </a:t>
            </a:r>
          </a:p>
          <a:p>
            <a:pPr lvl="1"/>
            <a:r>
              <a:rPr lang="en-GB" sz="1800" dirty="0" smtClean="0"/>
              <a:t>5850 – 5925 MHz</a:t>
            </a:r>
          </a:p>
          <a:p>
            <a:pPr lvl="2"/>
            <a:r>
              <a:rPr lang="en-GB" dirty="0" smtClean="0"/>
              <a:t>Already a primary mobile allocation in the band </a:t>
            </a:r>
          </a:p>
          <a:p>
            <a:pPr lvl="2"/>
            <a:r>
              <a:rPr lang="en-GB" dirty="0" smtClean="0"/>
              <a:t>No studies carried out as part of WRC-15 period</a:t>
            </a:r>
          </a:p>
          <a:p>
            <a:pPr marL="538163" lvl="2" indent="0">
              <a:buNone/>
            </a:pPr>
            <a:r>
              <a:rPr lang="en-GB" dirty="0" smtClean="0"/>
              <a:t> </a:t>
            </a:r>
          </a:p>
          <a:p>
            <a:r>
              <a:rPr lang="en-GB" sz="1800" dirty="0" smtClean="0"/>
              <a:t>Possible IMT allocation 5925 – 6425 MHz</a:t>
            </a:r>
          </a:p>
          <a:p>
            <a:pPr lvl="1"/>
            <a:r>
              <a:rPr lang="en-GB" sz="1800" dirty="0" smtClean="0"/>
              <a:t>indicated that low power indoor use by IMT may be feasible (indoor 10mW?)</a:t>
            </a:r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1447799" y="180201"/>
            <a:ext cx="6105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C2A-671B-4C7A-AFBE-1F2919211EED}" type="slidenum">
              <a:rPr lang="en-GB" altLang="en-US" smtClean="0"/>
              <a:pPr/>
              <a:t>108</a:t>
            </a:fld>
            <a:endParaRPr lang="en-GB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72357778"/>
              </p:ext>
            </p:extLst>
          </p:nvPr>
        </p:nvGraphicFramePr>
        <p:xfrm>
          <a:off x="420748" y="1524000"/>
          <a:ext cx="7772709" cy="3749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04772"/>
                <a:gridCol w="799687"/>
                <a:gridCol w="752230"/>
                <a:gridCol w="752230"/>
                <a:gridCol w="752230"/>
                <a:gridCol w="752230"/>
                <a:gridCol w="752230"/>
                <a:gridCol w="501821"/>
                <a:gridCol w="744226"/>
                <a:gridCol w="540450"/>
                <a:gridCol w="720603"/>
              </a:tblGrid>
              <a:tr h="185420"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7938" marR="87938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Power</a:t>
                      </a:r>
                      <a:endParaRPr lang="en-GB" sz="1400" dirty="0"/>
                    </a:p>
                  </a:txBody>
                  <a:tcPr marL="87938" marR="8793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Indoor / Outdoor</a:t>
                      </a:r>
                      <a:endParaRPr lang="en-GB" sz="1400" dirty="0"/>
                    </a:p>
                  </a:txBody>
                  <a:tcPr marL="87938" marR="8793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Fixed / Mobile</a:t>
                      </a:r>
                      <a:endParaRPr lang="en-GB" sz="1400" dirty="0"/>
                    </a:p>
                  </a:txBody>
                  <a:tcPr marL="87938" marR="8793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DFS / TPC</a:t>
                      </a:r>
                      <a:endParaRPr lang="en-GB" sz="1400" dirty="0"/>
                    </a:p>
                  </a:txBody>
                  <a:tcPr marL="87938" marR="8793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EU/CEPT </a:t>
                      </a:r>
                    </a:p>
                    <a:p>
                      <a:pPr algn="ctr"/>
                      <a:r>
                        <a:rPr lang="en-GB" sz="1400" dirty="0" err="1" smtClean="0"/>
                        <a:t>Regs</a:t>
                      </a:r>
                      <a:endParaRPr lang="en-GB" sz="1400" dirty="0"/>
                    </a:p>
                  </a:txBody>
                  <a:tcPr marL="87938" marR="8793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28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UK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USA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UK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USA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UK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USA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UK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USA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EU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CEPT</a:t>
                      </a:r>
                      <a:endParaRPr lang="en-GB" sz="1400" dirty="0"/>
                    </a:p>
                  </a:txBody>
                  <a:tcPr marL="87938" marR="87938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5150</a:t>
                      </a:r>
                      <a:r>
                        <a:rPr lang="en-GB" sz="1400" baseline="0" dirty="0" smtClean="0"/>
                        <a:t> to 5250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Low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High</a:t>
                      </a:r>
                      <a:br>
                        <a:rPr lang="en-GB" sz="1200" dirty="0" smtClean="0">
                          <a:latin typeface="+mj-lt"/>
                        </a:rPr>
                      </a:b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Indoor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Indoor</a:t>
                      </a:r>
                      <a:r>
                        <a:rPr lang="en-GB" sz="1200" baseline="0" dirty="0" smtClean="0">
                          <a:latin typeface="+mj-lt"/>
                        </a:rPr>
                        <a:t> &amp; </a:t>
                      </a:r>
                      <a:r>
                        <a:rPr lang="en-GB" sz="1200" dirty="0" smtClean="0">
                          <a:latin typeface="+mj-lt"/>
                        </a:rPr>
                        <a:t>outdoor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Fixed &amp; mobile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Fixed &amp; mobile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No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No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5250 to 5350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Low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Medium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Indoor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Indoor</a:t>
                      </a:r>
                      <a:r>
                        <a:rPr lang="en-GB" sz="1200" baseline="0" dirty="0" smtClean="0">
                          <a:latin typeface="+mj-lt"/>
                        </a:rPr>
                        <a:t> &amp; </a:t>
                      </a:r>
                      <a:r>
                        <a:rPr lang="en-GB" sz="1200" dirty="0" smtClean="0">
                          <a:latin typeface="+mj-lt"/>
                        </a:rPr>
                        <a:t>outdoor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Fixed &amp; mobile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Fixed &amp; mobile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5470</a:t>
                      </a:r>
                      <a:r>
                        <a:rPr lang="en-GB" sz="1400" baseline="0" dirty="0" smtClean="0"/>
                        <a:t> to 5725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Medium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Medium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Indoor</a:t>
                      </a:r>
                      <a:r>
                        <a:rPr lang="en-GB" sz="1200" baseline="0" dirty="0" smtClean="0">
                          <a:latin typeface="+mj-lt"/>
                        </a:rPr>
                        <a:t> &amp; </a:t>
                      </a:r>
                      <a:r>
                        <a:rPr lang="en-GB" sz="1200" dirty="0" smtClean="0">
                          <a:latin typeface="+mj-lt"/>
                        </a:rPr>
                        <a:t>outdoor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Indoor</a:t>
                      </a:r>
                      <a:r>
                        <a:rPr lang="en-GB" sz="1200" baseline="0" dirty="0" smtClean="0">
                          <a:latin typeface="+mj-lt"/>
                        </a:rPr>
                        <a:t> &amp; </a:t>
                      </a:r>
                      <a:r>
                        <a:rPr lang="en-GB" sz="1200" dirty="0" smtClean="0">
                          <a:latin typeface="+mj-lt"/>
                        </a:rPr>
                        <a:t>outdoor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Fixed &amp; mobile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Fixed &amp; mobile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Yes*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Yes†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5725 to 5850</a:t>
                      </a:r>
                      <a:endParaRPr lang="en-GB" sz="1400" dirty="0"/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High</a:t>
                      </a:r>
                      <a:br>
                        <a:rPr lang="en-GB" sz="1200" dirty="0" smtClean="0">
                          <a:latin typeface="+mj-lt"/>
                        </a:rPr>
                      </a:br>
                      <a:r>
                        <a:rPr lang="en-GB" sz="1200" dirty="0" smtClean="0">
                          <a:latin typeface="+mj-lt"/>
                        </a:rPr>
                        <a:t>(BFWA)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High</a:t>
                      </a:r>
                      <a:br>
                        <a:rPr lang="en-GB" sz="1200" dirty="0" smtClean="0">
                          <a:latin typeface="+mj-lt"/>
                        </a:rPr>
                      </a:b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j-lt"/>
                        </a:rPr>
                        <a:t>Indoor</a:t>
                      </a:r>
                      <a:r>
                        <a:rPr lang="en-GB" sz="1200" baseline="0" dirty="0" smtClean="0">
                          <a:latin typeface="+mj-lt"/>
                        </a:rPr>
                        <a:t> &amp; </a:t>
                      </a:r>
                      <a:r>
                        <a:rPr lang="en-GB" sz="1200" dirty="0" smtClean="0">
                          <a:latin typeface="+mj-lt"/>
                        </a:rPr>
                        <a:t>outdoor</a:t>
                      </a: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Indoor</a:t>
                      </a:r>
                      <a:r>
                        <a:rPr lang="en-GB" sz="1200" baseline="0" dirty="0" smtClean="0">
                          <a:latin typeface="+mj-lt"/>
                        </a:rPr>
                        <a:t> &amp; </a:t>
                      </a:r>
                      <a:r>
                        <a:rPr lang="en-GB" sz="1200" dirty="0" smtClean="0">
                          <a:latin typeface="+mj-lt"/>
                        </a:rPr>
                        <a:t>outdoor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Fixed only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Fixed &amp; mobile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No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No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>
                          <a:latin typeface="+mj-lt"/>
                        </a:rPr>
                        <a:t>Yes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87938" marR="8793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" y="5562600"/>
            <a:ext cx="803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* With longer </a:t>
            </a:r>
            <a:r>
              <a:rPr lang="en-GB" sz="1600" dirty="0" smtClean="0">
                <a:solidFill>
                  <a:srgbClr val="FF0000"/>
                </a:solidFill>
              </a:rPr>
              <a:t>initial start up </a:t>
            </a:r>
            <a:r>
              <a:rPr lang="en-GB" sz="1600" dirty="0" smtClean="0"/>
              <a:t>time when co-channel with 5.6 to 5.65 GHz weather radars</a:t>
            </a:r>
          </a:p>
          <a:p>
            <a:r>
              <a:rPr lang="en-GB" sz="1600" dirty="0" smtClean="0">
                <a:latin typeface="+mj-lt"/>
              </a:rPr>
              <a:t>† 5.6 to 5.65 GHz </a:t>
            </a:r>
            <a:r>
              <a:rPr lang="en-GB" sz="1600" i="1" dirty="0" smtClean="0">
                <a:latin typeface="+mj-lt"/>
              </a:rPr>
              <a:t>“to be avoided” </a:t>
            </a:r>
            <a:r>
              <a:rPr lang="en-GB" sz="1600" dirty="0" smtClean="0">
                <a:latin typeface="+mj-lt"/>
              </a:rPr>
              <a:t>whilst FCC is trying to introduce rules banning firmware mods</a:t>
            </a:r>
            <a:endParaRPr lang="en-GB" sz="1600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36600" y="882650"/>
            <a:ext cx="695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>
                <a:solidFill>
                  <a:srgbClr val="C00000"/>
                </a:solidFill>
              </a:rPr>
              <a:t>Summary </a:t>
            </a:r>
            <a:r>
              <a:rPr lang="en-GB" dirty="0" smtClean="0">
                <a:solidFill>
                  <a:srgbClr val="C00000"/>
                </a:solidFill>
              </a:rPr>
              <a:t>current UK/EU/CEPT </a:t>
            </a:r>
            <a:r>
              <a:rPr lang="en-GB" dirty="0">
                <a:solidFill>
                  <a:srgbClr val="C00000"/>
                </a:solidFill>
              </a:rPr>
              <a:t>vs. USA </a:t>
            </a:r>
            <a:r>
              <a:rPr lang="en-GB" dirty="0" err="1">
                <a:solidFill>
                  <a:srgbClr val="C00000"/>
                </a:solidFill>
              </a:rPr>
              <a:t>Regs</a:t>
            </a:r>
            <a:r>
              <a:rPr lang="en-GB" dirty="0">
                <a:solidFill>
                  <a:srgbClr val="C00000"/>
                </a:solidFill>
              </a:rPr>
              <a:t>.</a:t>
            </a:r>
            <a:endParaRPr lang="en-GB" b="0" kern="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99" y="180201"/>
            <a:ext cx="6105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(3) Future studies in 5GHz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18/49 of 18-16-0016 by Andy Gowans (OFCOM)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109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818449"/>
            <a:ext cx="8229600" cy="400751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WRC-19 proposals for Future Agenda item on RLANs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799" y="1609801"/>
            <a:ext cx="8081961" cy="5400599"/>
          </a:xfrm>
        </p:spPr>
        <p:txBody>
          <a:bodyPr/>
          <a:lstStyle/>
          <a:p>
            <a:pPr lvl="0"/>
            <a:r>
              <a:rPr lang="en-GB" sz="1600" b="1" dirty="0" smtClean="0"/>
              <a:t>CITEL proposal</a:t>
            </a:r>
          </a:p>
          <a:p>
            <a:pPr lvl="1"/>
            <a:r>
              <a:rPr lang="en-US" sz="1600" dirty="0" smtClean="0"/>
              <a:t>Looking for RLAN studies and possible allocation in </a:t>
            </a:r>
            <a:r>
              <a:rPr lang="en-US" sz="1600" dirty="0"/>
              <a:t>the 5350-5470 MHz band </a:t>
            </a:r>
            <a:r>
              <a:rPr lang="en-US" sz="1600" dirty="0" smtClean="0"/>
              <a:t>only</a:t>
            </a:r>
            <a:endParaRPr lang="en-GB" sz="1600" dirty="0" smtClean="0"/>
          </a:p>
          <a:p>
            <a:pPr lvl="0"/>
            <a:r>
              <a:rPr lang="en-GB" sz="1600" b="1" dirty="0" smtClean="0"/>
              <a:t>UK backed European MCP </a:t>
            </a:r>
            <a:endParaRPr lang="en-GB" sz="1600" b="1" dirty="0"/>
          </a:p>
          <a:p>
            <a:pPr lvl="1"/>
            <a:r>
              <a:rPr lang="en-GB" sz="1600" dirty="0" smtClean="0"/>
              <a:t>to </a:t>
            </a:r>
            <a:r>
              <a:rPr lang="en-GB" sz="1600" dirty="0"/>
              <a:t>study and assess the 5 GHz WAS  (incl. RLAN) operational </a:t>
            </a:r>
            <a:r>
              <a:rPr lang="en-GB" sz="1600" dirty="0" smtClean="0"/>
              <a:t>and spectrum requirements over </a:t>
            </a:r>
            <a:r>
              <a:rPr lang="en-GB" sz="1600" dirty="0"/>
              <a:t>the whole range 5 150-5 925 </a:t>
            </a:r>
            <a:r>
              <a:rPr lang="en-GB" sz="1600" dirty="0" smtClean="0"/>
              <a:t>MHz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to study the band 5 350-5 470 MHz and 5725 – 5850 MHz as potential frequency bands for WAS (incl. RLAN) </a:t>
            </a:r>
            <a:r>
              <a:rPr lang="en-GB" sz="1600" dirty="0" smtClean="0"/>
              <a:t>operations.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to study the bands 5150 – 5350 MHz and 5 850-5 925 MHz as potential frequency bands for outdoor WAS (incl. RLAN) </a:t>
            </a:r>
            <a:r>
              <a:rPr lang="en-GB" sz="1600" dirty="0" smtClean="0"/>
              <a:t>operations</a:t>
            </a:r>
          </a:p>
          <a:p>
            <a:endParaRPr lang="en-GB" sz="1600" dirty="0"/>
          </a:p>
          <a:p>
            <a:r>
              <a:rPr lang="en-GB" sz="1600" b="1" dirty="0" smtClean="0"/>
              <a:t>Possible Russian proposal to study above 5925 MHz</a:t>
            </a:r>
            <a:r>
              <a:rPr lang="en-GB" sz="1600" dirty="0" smtClean="0"/>
              <a:t> </a:t>
            </a:r>
          </a:p>
          <a:p>
            <a:pPr lvl="1"/>
            <a:r>
              <a:rPr lang="en-GB" sz="1600" dirty="0" smtClean="0"/>
              <a:t>To study mobile RLAN or IMT use in the 5925 – 6700MHz band</a:t>
            </a:r>
          </a:p>
          <a:p>
            <a:endParaRPr lang="en-GB" sz="1600" b="1" dirty="0" smtClean="0"/>
          </a:p>
          <a:p>
            <a:r>
              <a:rPr lang="en-GB" sz="1600" b="1" dirty="0" smtClean="0"/>
              <a:t>Outcome was a combination of the above.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799" y="180201"/>
            <a:ext cx="6105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306110"/>
              </p:ext>
            </p:extLst>
          </p:nvPr>
        </p:nvGraphicFramePr>
        <p:xfrm>
          <a:off x="914400" y="2398816"/>
          <a:ext cx="7772400" cy="362098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- 3848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Mar 2016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Nov 2015, Editors changed the running order and will revisit in July 2016,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228600" y="5943600"/>
            <a:ext cx="85344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11-16-0357 by Peter Ecclesine (Cisco Systems)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110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7772400" cy="838200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C00000"/>
                </a:solidFill>
              </a:rPr>
              <a:t>WRC-19 Agenda Item 1.16 on 5GHz RLANs</a:t>
            </a:r>
            <a:br>
              <a:rPr lang="en-GB" sz="2400" dirty="0" smtClean="0">
                <a:solidFill>
                  <a:srgbClr val="C00000"/>
                </a:solidFill>
              </a:rPr>
            </a:br>
            <a:r>
              <a:rPr lang="en-GB" sz="2400" dirty="0" smtClean="0">
                <a:solidFill>
                  <a:srgbClr val="C00000"/>
                </a:solidFill>
              </a:rPr>
              <a:t>What does it Cover? 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7539039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Resolution 239 </a:t>
            </a:r>
            <a:r>
              <a:rPr lang="en-US" sz="1800" dirty="0" smtClean="0"/>
              <a:t>: </a:t>
            </a:r>
            <a:r>
              <a:rPr lang="en-US" sz="1800" i="1" dirty="0" smtClean="0"/>
              <a:t>invites ITU‑R </a:t>
            </a:r>
            <a:r>
              <a:rPr lang="en-US" sz="1800" dirty="0" smtClean="0"/>
              <a:t>to </a:t>
            </a:r>
            <a:r>
              <a:rPr lang="en-US" sz="1800" dirty="0"/>
              <a:t>conduct and complete the </a:t>
            </a:r>
            <a:r>
              <a:rPr lang="en-US" sz="1800" dirty="0" smtClean="0"/>
              <a:t>following:</a:t>
            </a:r>
            <a:endParaRPr lang="en-GB" sz="1400" dirty="0"/>
          </a:p>
          <a:p>
            <a:pPr marL="342900" indent="-342900">
              <a:buAutoNum type="alphaLcParenR"/>
            </a:pPr>
            <a:r>
              <a:rPr lang="en-US" sz="1600" dirty="0" smtClean="0"/>
              <a:t>to </a:t>
            </a:r>
            <a:r>
              <a:rPr lang="en-US" sz="1600" dirty="0"/>
              <a:t>study WAS/RLAN technical characteristics and operational requirements in the 5 GHz frequency range</a:t>
            </a:r>
            <a:r>
              <a:rPr lang="en-US" sz="1600" dirty="0" smtClean="0"/>
              <a:t>;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NOTE: not only looking at spectrum requirements and looks at whole 5GHz range!!!</a:t>
            </a:r>
            <a:endParaRPr lang="en-US" sz="1600" i="1" dirty="0" smtClean="0"/>
          </a:p>
          <a:p>
            <a:pPr marL="355600" indent="-355600">
              <a:buNone/>
              <a:tabLst>
                <a:tab pos="355600" algn="l"/>
              </a:tabLst>
            </a:pPr>
            <a:r>
              <a:rPr lang="en-US" sz="1600" i="1" dirty="0" smtClean="0"/>
              <a:t>b</a:t>
            </a:r>
            <a:r>
              <a:rPr lang="en-US" sz="1600" i="1" dirty="0"/>
              <a:t>)</a:t>
            </a:r>
            <a:r>
              <a:rPr lang="en-US" sz="1600" dirty="0"/>
              <a:t>	to conduct studies with a view to identify potential WAS/RLAN mitigation </a:t>
            </a:r>
            <a:r>
              <a:rPr lang="en-US" sz="1600" dirty="0" smtClean="0"/>
              <a:t>techniques </a:t>
            </a:r>
            <a:r>
              <a:rPr lang="en-US" sz="1600" dirty="0"/>
              <a:t>to facilitate sharing with incumbent systems in the </a:t>
            </a:r>
            <a:r>
              <a:rPr lang="en-US" sz="1600" dirty="0" smtClean="0"/>
              <a:t>frequency</a:t>
            </a:r>
            <a:r>
              <a:rPr lang="en-US" sz="1600" dirty="0"/>
              <a:t> </a:t>
            </a:r>
            <a:r>
              <a:rPr lang="en-US" sz="1600" dirty="0" smtClean="0"/>
              <a:t>bands </a:t>
            </a:r>
            <a:r>
              <a:rPr lang="en-US" sz="1600" dirty="0">
                <a:solidFill>
                  <a:srgbClr val="FF0000"/>
                </a:solidFill>
              </a:rPr>
              <a:t>5 150-5 350 MHz, 5 350-5 470 MHz, 5 725-5 850 MHz and 5 </a:t>
            </a:r>
            <a:r>
              <a:rPr lang="en-US" sz="1600" dirty="0" smtClean="0">
                <a:solidFill>
                  <a:srgbClr val="FF0000"/>
                </a:solidFill>
              </a:rPr>
              <a:t>850- 5</a:t>
            </a:r>
            <a:r>
              <a:rPr lang="en-US" sz="1600" dirty="0">
                <a:solidFill>
                  <a:srgbClr val="FF0000"/>
                </a:solidFill>
              </a:rPr>
              <a:t> 925 MHz</a:t>
            </a:r>
            <a:r>
              <a:rPr lang="en-US" sz="1600" dirty="0"/>
              <a:t>, while ensuring the protection of incumbent services including </a:t>
            </a:r>
            <a:r>
              <a:rPr lang="en-US" sz="1600" dirty="0" smtClean="0"/>
              <a:t>their </a:t>
            </a:r>
            <a:r>
              <a:rPr lang="en-US" sz="1600" dirty="0"/>
              <a:t>current and planned use;</a:t>
            </a:r>
            <a:endParaRPr lang="en-GB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NOTE: </a:t>
            </a:r>
            <a:r>
              <a:rPr lang="en-US" sz="1600" dirty="0" smtClean="0">
                <a:solidFill>
                  <a:srgbClr val="FF0000"/>
                </a:solidFill>
              </a:rPr>
              <a:t>This does not include the 5470 - 5725 MHz range!!!</a:t>
            </a:r>
            <a:endParaRPr lang="en-GB" sz="1600" dirty="0">
              <a:solidFill>
                <a:srgbClr val="FF0000"/>
              </a:solidFill>
            </a:endParaRPr>
          </a:p>
          <a:p>
            <a:pPr marL="355600" indent="-355600">
              <a:buAutoNum type="alphaLcParenR" startAt="3"/>
            </a:pPr>
            <a:r>
              <a:rPr lang="en-US" sz="1600" dirty="0" smtClean="0"/>
              <a:t>to </a:t>
            </a:r>
            <a:r>
              <a:rPr lang="en-US" sz="1600" dirty="0"/>
              <a:t>perform</a:t>
            </a:r>
            <a:r>
              <a:rPr lang="en-US" sz="1600" b="1" dirty="0"/>
              <a:t> </a:t>
            </a:r>
            <a:r>
              <a:rPr lang="en-US" sz="1600" dirty="0"/>
              <a:t>sharing and compatibility studies between WAS/RLAN applications and incumbent services in the frequency band </a:t>
            </a:r>
            <a:r>
              <a:rPr lang="en-US" sz="1600" dirty="0">
                <a:solidFill>
                  <a:srgbClr val="FF0000"/>
                </a:solidFill>
              </a:rPr>
              <a:t>5 150-5 350 MHz</a:t>
            </a:r>
            <a:r>
              <a:rPr lang="en-US" sz="1600" dirty="0"/>
              <a:t> with the possibility of enabling outdoor WAS/RLAN operations including possible associated conditions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NOTE: This </a:t>
            </a:r>
            <a:r>
              <a:rPr lang="en-US" sz="1600" dirty="0" smtClean="0">
                <a:solidFill>
                  <a:srgbClr val="FF0000"/>
                </a:solidFill>
              </a:rPr>
              <a:t>limits the scope of the studies to looking at possible outdoor use!!!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799" y="180201"/>
            <a:ext cx="6105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20/49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609600"/>
            <a:ext cx="7772400" cy="1066800"/>
          </a:xfrm>
        </p:spPr>
        <p:txBody>
          <a:bodyPr/>
          <a:lstStyle/>
          <a:p>
            <a:pPr algn="ctr"/>
            <a:r>
              <a:rPr lang="en-GB" sz="2000" dirty="0" smtClean="0">
                <a:solidFill>
                  <a:srgbClr val="C00000"/>
                </a:solidFill>
              </a:rPr>
              <a:t>WRC-19 Agenda Item 1.16 on 5GHz RLANs</a:t>
            </a:r>
            <a:br>
              <a:rPr lang="en-GB" sz="2000" dirty="0" smtClean="0">
                <a:solidFill>
                  <a:srgbClr val="C00000"/>
                </a:solidFill>
              </a:rPr>
            </a:br>
            <a:r>
              <a:rPr lang="en-GB" sz="2000" dirty="0" smtClean="0">
                <a:solidFill>
                  <a:srgbClr val="C00000"/>
                </a:solidFill>
              </a:rPr>
              <a:t>What does it Cover? 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Resolution 239 </a:t>
            </a:r>
            <a:r>
              <a:rPr lang="en-US" sz="1800" dirty="0" smtClean="0"/>
              <a:t>: </a:t>
            </a:r>
            <a:r>
              <a:rPr lang="en-US" sz="1800" i="1" dirty="0" smtClean="0"/>
              <a:t>invites ITU‑R </a:t>
            </a:r>
            <a:r>
              <a:rPr lang="en-US" sz="1800" dirty="0" smtClean="0"/>
              <a:t>to </a:t>
            </a:r>
            <a:r>
              <a:rPr lang="en-US" sz="1800" dirty="0"/>
              <a:t>conduct and complete the </a:t>
            </a:r>
            <a:r>
              <a:rPr lang="en-US" sz="1800" dirty="0" smtClean="0"/>
              <a:t>following:</a:t>
            </a:r>
          </a:p>
          <a:p>
            <a:pPr marL="355600" indent="-355600">
              <a:buAutoNum type="alphaLcParenR" startAt="4"/>
            </a:pPr>
            <a:r>
              <a:rPr lang="en-US" sz="1600" dirty="0" smtClean="0"/>
              <a:t>to </a:t>
            </a:r>
            <a:r>
              <a:rPr lang="en-US" sz="1600" dirty="0"/>
              <a:t>conduct further sharing and compatibility studies between WAS/RLAN applications and incumbent services addressing</a:t>
            </a:r>
            <a:r>
              <a:rPr lang="en-US" sz="1600" dirty="0" smtClean="0"/>
              <a:t>:</a:t>
            </a:r>
          </a:p>
          <a:p>
            <a:pPr marL="355600" indent="-355600" hangingPunc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i</a:t>
            </a:r>
            <a:r>
              <a:rPr lang="en-US" sz="1600" dirty="0"/>
              <a:t>)	whether any </a:t>
            </a:r>
            <a:r>
              <a:rPr lang="en-US" sz="1600" dirty="0">
                <a:solidFill>
                  <a:srgbClr val="FF0000"/>
                </a:solidFill>
              </a:rPr>
              <a:t>additional</a:t>
            </a:r>
            <a:r>
              <a:rPr lang="en-US" sz="1600" dirty="0"/>
              <a:t> mitigation techniques in the frequency band </a:t>
            </a:r>
            <a:r>
              <a:rPr lang="en-US" sz="1600" dirty="0">
                <a:solidFill>
                  <a:srgbClr val="FF0000"/>
                </a:solidFill>
              </a:rPr>
              <a:t>5 350-5 470 MHz</a:t>
            </a:r>
            <a:r>
              <a:rPr lang="en-US" sz="1600" dirty="0"/>
              <a:t> </a:t>
            </a:r>
            <a:r>
              <a:rPr lang="en-US" sz="1600" dirty="0" smtClean="0"/>
              <a:t>	beyond </a:t>
            </a:r>
            <a:r>
              <a:rPr lang="en-US" sz="1600" dirty="0"/>
              <a:t>those </a:t>
            </a:r>
            <a:r>
              <a:rPr lang="en-US" sz="1600" dirty="0" err="1"/>
              <a:t>analysed</a:t>
            </a:r>
            <a:r>
              <a:rPr lang="en-US" sz="1600" dirty="0"/>
              <a:t> in the studies referred to in </a:t>
            </a:r>
            <a:r>
              <a:rPr lang="en-US" sz="1600" i="1" dirty="0" smtClean="0"/>
              <a:t>recognizing a</a:t>
            </a:r>
            <a:r>
              <a:rPr lang="en-US" sz="1600" i="1" dirty="0"/>
              <a:t>)</a:t>
            </a:r>
            <a:r>
              <a:rPr lang="en-US" sz="1600" dirty="0"/>
              <a:t> would </a:t>
            </a:r>
            <a:r>
              <a:rPr lang="en-US" sz="1600" dirty="0" smtClean="0"/>
              <a:t>provide 	coexistence between </a:t>
            </a:r>
            <a:r>
              <a:rPr lang="en-US" sz="1600" dirty="0"/>
              <a:t>WAS/RLAN systems and EESS (active) and SRS (active) </a:t>
            </a:r>
            <a:r>
              <a:rPr lang="en-US" sz="1600" dirty="0" smtClean="0"/>
              <a:t>	systems;</a:t>
            </a:r>
          </a:p>
          <a:p>
            <a:pPr marL="355600" indent="-355600" hangingPunct="0"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NOTE: This is to concentrate studies on new mitigation techniques not existing ones!!!</a:t>
            </a:r>
          </a:p>
          <a:p>
            <a:pPr marL="355600" indent="-355600" hangingPunct="0">
              <a:buNone/>
            </a:pPr>
            <a:r>
              <a:rPr lang="en-US" sz="1600" dirty="0" smtClean="0"/>
              <a:t>	ii</a:t>
            </a:r>
            <a:r>
              <a:rPr lang="en-US" sz="1600" dirty="0"/>
              <a:t>)	whether any mitigation techniques in the frequency band 5 350-5 470 MHz would </a:t>
            </a:r>
            <a:r>
              <a:rPr lang="en-US" sz="1600" dirty="0" smtClean="0"/>
              <a:t>	provide </a:t>
            </a:r>
            <a:r>
              <a:rPr lang="en-US" sz="1600" dirty="0"/>
              <a:t>compatibility between WAS/RLAN systems and radio determination systems</a:t>
            </a:r>
            <a:r>
              <a:rPr lang="en-US" sz="1600" dirty="0" smtClean="0"/>
              <a:t>;</a:t>
            </a:r>
          </a:p>
          <a:p>
            <a:pPr marL="355600" indent="-355600" hangingPunct="0">
              <a:buNone/>
            </a:pPr>
            <a:r>
              <a:rPr lang="en-GB" sz="1600" dirty="0">
                <a:solidFill>
                  <a:srgbClr val="FF0000"/>
                </a:solidFill>
              </a:rPr>
              <a:t>NOTE: This </a:t>
            </a:r>
            <a:r>
              <a:rPr lang="en-GB" sz="1600" dirty="0" smtClean="0">
                <a:solidFill>
                  <a:srgbClr val="FF0000"/>
                </a:solidFill>
              </a:rPr>
              <a:t>enables existing mitigation techniques plus any new </a:t>
            </a:r>
            <a:r>
              <a:rPr lang="en-GB" sz="1600" dirty="0">
                <a:solidFill>
                  <a:srgbClr val="FF0000"/>
                </a:solidFill>
              </a:rPr>
              <a:t>mitigation </a:t>
            </a:r>
            <a:r>
              <a:rPr lang="en-GB" sz="1600" dirty="0" smtClean="0">
                <a:solidFill>
                  <a:srgbClr val="FF0000"/>
                </a:solidFill>
              </a:rPr>
              <a:t>techniques to be studied!!!</a:t>
            </a:r>
            <a:endParaRPr lang="en-GB" sz="1600" dirty="0">
              <a:solidFill>
                <a:srgbClr val="FF0000"/>
              </a:solidFill>
            </a:endParaRPr>
          </a:p>
          <a:p>
            <a:pPr marL="355600" indent="-355600" hangingPunct="0">
              <a:buNone/>
            </a:pPr>
            <a:r>
              <a:rPr lang="en-US" sz="1600" dirty="0" smtClean="0"/>
              <a:t>	iii</a:t>
            </a:r>
            <a:r>
              <a:rPr lang="en-US" sz="1600" dirty="0"/>
              <a:t>)	whether the results of studies under points </a:t>
            </a:r>
            <a:r>
              <a:rPr lang="en-US" sz="1600" dirty="0" err="1"/>
              <a:t>i</a:t>
            </a:r>
            <a:r>
              <a:rPr lang="en-US" sz="1600" dirty="0"/>
              <a:t>) and ii) would enable an </a:t>
            </a:r>
            <a:r>
              <a:rPr lang="en-US" sz="1600" dirty="0">
                <a:solidFill>
                  <a:srgbClr val="FF0000"/>
                </a:solidFill>
              </a:rPr>
              <a:t>allocation</a:t>
            </a:r>
            <a:r>
              <a:rPr lang="en-US" sz="1600" dirty="0"/>
              <a:t> of the </a:t>
            </a:r>
            <a:r>
              <a:rPr lang="en-US" sz="1600" dirty="0" smtClean="0"/>
              <a:t>	frequency </a:t>
            </a:r>
            <a:r>
              <a:rPr lang="en-US" sz="1600" dirty="0"/>
              <a:t>band 5 350-5 470 MHz to the </a:t>
            </a:r>
            <a:r>
              <a:rPr lang="en-US" sz="1600" dirty="0">
                <a:solidFill>
                  <a:srgbClr val="FF0000"/>
                </a:solidFill>
              </a:rPr>
              <a:t>mobile service</a:t>
            </a:r>
            <a:r>
              <a:rPr lang="en-US" sz="1600" dirty="0"/>
              <a:t> with a view </a:t>
            </a:r>
            <a:r>
              <a:rPr lang="en-US" sz="1600" dirty="0" smtClean="0"/>
              <a:t>to 	accommodating WAS/RLAN use;</a:t>
            </a:r>
            <a:r>
              <a:rPr lang="en-GB" sz="1600" dirty="0" smtClean="0">
                <a:solidFill>
                  <a:srgbClr val="FF0000"/>
                </a:solidFill>
              </a:rPr>
              <a:t>NOTE: There is currently no primary mobile allocation in this band. 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1447799" y="180201"/>
            <a:ext cx="6105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21/49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112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407337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Resolution 239 covers the </a:t>
            </a:r>
            <a:r>
              <a:rPr lang="en-US" sz="1800" dirty="0" smtClean="0"/>
              <a:t>following: </a:t>
            </a:r>
            <a:r>
              <a:rPr lang="en-US" sz="1800" i="1" dirty="0" smtClean="0"/>
              <a:t>invites ITU‑R </a:t>
            </a:r>
            <a:r>
              <a:rPr lang="en-US" sz="1800" dirty="0" smtClean="0"/>
              <a:t>to </a:t>
            </a:r>
            <a:r>
              <a:rPr lang="en-US" sz="1800" dirty="0"/>
              <a:t>conduct and complete the following in time for WRC‑19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 smtClean="0"/>
          </a:p>
          <a:p>
            <a:pPr marL="355600" indent="-355600">
              <a:buAutoNum type="alphaLcParenR" startAt="5"/>
            </a:pPr>
            <a:r>
              <a:rPr lang="en-US" sz="1600" dirty="0" smtClean="0"/>
              <a:t>to </a:t>
            </a:r>
            <a:r>
              <a:rPr lang="en-US" sz="1600" dirty="0"/>
              <a:t>also conduct detailed sharing and compatibility studies, including mitigation techniques, between WAS/RLAN and incumbent services in the frequency band </a:t>
            </a:r>
            <a:r>
              <a:rPr lang="en-US" sz="1600" dirty="0">
                <a:solidFill>
                  <a:srgbClr val="FF0000"/>
                </a:solidFill>
              </a:rPr>
              <a:t>5 725- 5 850 MHz</a:t>
            </a:r>
            <a:r>
              <a:rPr lang="en-US" sz="1600" dirty="0"/>
              <a:t> with a view to enabling a </a:t>
            </a:r>
            <a:r>
              <a:rPr lang="en-US" sz="1600" dirty="0">
                <a:solidFill>
                  <a:srgbClr val="FF0000"/>
                </a:solidFill>
              </a:rPr>
              <a:t>mobile service allocation</a:t>
            </a:r>
            <a:r>
              <a:rPr lang="en-US" sz="1600" dirty="0"/>
              <a:t> to accommodate WAS/RLAN use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NOTE: </a:t>
            </a:r>
            <a:r>
              <a:rPr lang="en-GB" sz="1600" dirty="0" smtClean="0">
                <a:solidFill>
                  <a:srgbClr val="FF0000"/>
                </a:solidFill>
              </a:rPr>
              <a:t>There is no current allocation for mobile, studies could use existing </a:t>
            </a:r>
            <a:r>
              <a:rPr lang="en-GB" sz="1600" dirty="0">
                <a:solidFill>
                  <a:srgbClr val="FF0000"/>
                </a:solidFill>
              </a:rPr>
              <a:t>mitigation techniques </a:t>
            </a:r>
            <a:r>
              <a:rPr lang="en-GB" sz="1600" dirty="0" smtClean="0">
                <a:solidFill>
                  <a:srgbClr val="FF0000"/>
                </a:solidFill>
              </a:rPr>
              <a:t>from other bands and/or </a:t>
            </a:r>
            <a:r>
              <a:rPr lang="en-GB" sz="1600" dirty="0">
                <a:solidFill>
                  <a:srgbClr val="FF0000"/>
                </a:solidFill>
              </a:rPr>
              <a:t>any new mitigation </a:t>
            </a:r>
            <a:r>
              <a:rPr lang="en-GB" sz="1600" dirty="0" smtClean="0">
                <a:solidFill>
                  <a:srgbClr val="FF0000"/>
                </a:solidFill>
              </a:rPr>
              <a:t>techniques </a:t>
            </a:r>
            <a:r>
              <a:rPr lang="en-GB" sz="1600" dirty="0">
                <a:solidFill>
                  <a:srgbClr val="FF0000"/>
                </a:solidFill>
              </a:rPr>
              <a:t>to be studied!!!</a:t>
            </a:r>
            <a:endParaRPr lang="en-GB" sz="1600" dirty="0"/>
          </a:p>
          <a:p>
            <a:pPr marL="355600" indent="-355600">
              <a:buNone/>
            </a:pPr>
            <a:endParaRPr lang="en-US" sz="1600" i="1" dirty="0" smtClean="0"/>
          </a:p>
          <a:p>
            <a:pPr marL="355600" indent="-355600">
              <a:buAutoNum type="alphaLcParenR" startAt="6"/>
            </a:pPr>
            <a:r>
              <a:rPr lang="en-US" sz="1600" dirty="0" smtClean="0"/>
              <a:t>to </a:t>
            </a:r>
            <a:r>
              <a:rPr lang="en-US" sz="1600" dirty="0"/>
              <a:t>also conduct detailed sharing and compatibility studies, including mitigation techniques, between WAS/RLAN and incumbent services in the frequency band 5 850-5 925 MHz with a view to accommodating WAS/RLAN use under the </a:t>
            </a:r>
            <a:r>
              <a:rPr lang="en-US" sz="1600" dirty="0">
                <a:solidFill>
                  <a:srgbClr val="FF0000"/>
                </a:solidFill>
              </a:rPr>
              <a:t>existing primary mobile service</a:t>
            </a:r>
            <a:r>
              <a:rPr lang="en-US" sz="1600" dirty="0"/>
              <a:t> allocation while not imposing any additional constraints on the existing services</a:t>
            </a:r>
            <a:r>
              <a:rPr lang="en-US" sz="1600" dirty="0" smtClean="0"/>
              <a:t>,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NOTE: This enables existing mitigation techniques plus any new mitigation techniques to be </a:t>
            </a:r>
            <a:r>
              <a:rPr lang="en-GB" sz="1600" dirty="0" smtClean="0">
                <a:solidFill>
                  <a:srgbClr val="FF0000"/>
                </a:solidFill>
              </a:rPr>
              <a:t>studied!!!</a:t>
            </a:r>
            <a:endParaRPr lang="en-GB" sz="16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447799" y="180201"/>
            <a:ext cx="6105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8752" y="685800"/>
            <a:ext cx="68794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000" kern="0" dirty="0" smtClean="0">
                <a:solidFill>
                  <a:srgbClr val="C00000"/>
                </a:solidFill>
              </a:rPr>
              <a:t>WRC-19 Agenda Item 1.16 on 5GHz RLANs</a:t>
            </a:r>
            <a:br>
              <a:rPr lang="en-GB" sz="2000" kern="0" dirty="0" smtClean="0">
                <a:solidFill>
                  <a:srgbClr val="C00000"/>
                </a:solidFill>
              </a:rPr>
            </a:br>
            <a:r>
              <a:rPr lang="en-GB" sz="2000" kern="0" dirty="0" smtClean="0">
                <a:solidFill>
                  <a:srgbClr val="C00000"/>
                </a:solidFill>
              </a:rPr>
              <a:t>What does it Cover? </a:t>
            </a:r>
            <a:endParaRPr lang="en-GB" sz="2000" kern="0" dirty="0">
              <a:solidFill>
                <a:srgbClr val="C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22/49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113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43218" y="617537"/>
            <a:ext cx="7772400" cy="5334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5GHz spectrum allocation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26" name="AutoShape 2" descr="Image result for UK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4" descr="Image result for UK fla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6" descr="Image result for UK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AutoShape 8" descr="Image result for UK f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10" descr="Image result for UK fla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03693"/>
              </p:ext>
            </p:extLst>
          </p:nvPr>
        </p:nvGraphicFramePr>
        <p:xfrm>
          <a:off x="155575" y="1173479"/>
          <a:ext cx="8828419" cy="256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421"/>
                <a:gridCol w="441421"/>
                <a:gridCol w="441421"/>
                <a:gridCol w="441421"/>
                <a:gridCol w="407210"/>
                <a:gridCol w="47563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</a:tblGrid>
              <a:tr h="502681"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5.0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/>
                        <a:t>5.025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5.05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5.075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5.1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/>
                        <a:t>5.125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5.15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5.175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5.2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/>
                        <a:t>5.225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5.25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5.275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5.3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/>
                        <a:t>5.325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5.35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5.375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5.4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/>
                        <a:t>5.425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5.45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5.475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407730"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730">
                <a:tc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Satellite</a:t>
                      </a:r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Earth Exploration Satellite Service</a:t>
                      </a:r>
                      <a:r>
                        <a:rPr lang="en-GB" sz="11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and Space Research</a:t>
                      </a:r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07730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Aeronautical Navigation Aid System</a:t>
                      </a:r>
                    </a:p>
                  </a:txBody>
                  <a:tcPr anchor="ctr">
                    <a:solidFill>
                      <a:srgbClr val="A7C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/>
                    </a:p>
                  </a:txBody>
                  <a:tcPr anchor="ctr">
                    <a:solidFill>
                      <a:srgbClr val="A7C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/>
                    </a:p>
                  </a:txBody>
                  <a:tcPr anchor="ctr">
                    <a:solidFill>
                      <a:srgbClr val="A7C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/>
                    </a:p>
                  </a:txBody>
                  <a:tcPr anchor="ctr">
                    <a:solidFill>
                      <a:srgbClr val="A7C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A7C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/>
                    </a:p>
                  </a:txBody>
                  <a:tcPr anchor="ctr">
                    <a:solidFill>
                      <a:srgbClr val="A7C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/>
                    </a:p>
                  </a:txBody>
                  <a:tcPr anchor="ctr">
                    <a:solidFill>
                      <a:srgbClr val="A7C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/>
                    </a:p>
                  </a:txBody>
                  <a:tcPr anchor="ctr">
                    <a:solidFill>
                      <a:srgbClr val="A7C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A7C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A7CE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Aircraft</a:t>
                      </a:r>
                    </a:p>
                  </a:txBody>
                  <a:tcPr anchor="ctr">
                    <a:solidFill>
                      <a:srgbClr val="A9C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A9C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A9C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A9C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A9CF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07730">
                <a:tc gridSpan="20"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/>
                      </a:r>
                      <a:br>
                        <a:rPr lang="en-GB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r>
                        <a:rPr lang="en-GB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MOD</a:t>
                      </a:r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407730">
                <a:tc>
                  <a:txBody>
                    <a:bodyPr/>
                    <a:lstStyle/>
                    <a:p>
                      <a:endParaRPr lang="en-GB" sz="11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Wi-Fi 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indoor </a:t>
                      </a:r>
                      <a:r>
                        <a:rPr lang="en-GB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fixed and mobile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13107"/>
              </p:ext>
            </p:extLst>
          </p:nvPr>
        </p:nvGraphicFramePr>
        <p:xfrm>
          <a:off x="155575" y="3733800"/>
          <a:ext cx="8828419" cy="259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421"/>
                <a:gridCol w="441421"/>
                <a:gridCol w="441421"/>
                <a:gridCol w="441421"/>
                <a:gridCol w="407210"/>
                <a:gridCol w="47563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  <a:gridCol w="441421"/>
              </a:tblGrid>
              <a:tr h="502681"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/>
                        <a:t>5.525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5.55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5.575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5.6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/>
                        <a:t>5.625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5.65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5.675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5.7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/>
                        <a:t>5.725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5.750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5.775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5.8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/>
                        <a:t>5.825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5.85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5.875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5.9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/>
                        <a:t>5.925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5.95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/>
                        <a:t>5.975</a:t>
                      </a:r>
                      <a:endParaRPr lang="en-GB" sz="800" b="0" dirty="0"/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407730">
                <a:tc>
                  <a:txBody>
                    <a:bodyPr/>
                    <a:lstStyle/>
                    <a:p>
                      <a:endParaRPr lang="en-GB" sz="800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Amateur Radio</a:t>
                      </a:r>
                      <a:endParaRPr lang="en-GB" sz="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Road Tolling</a:t>
                      </a:r>
                      <a:endParaRPr lang="en-GB" sz="8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5795 – 5815 MHz</a:t>
                      </a:r>
                      <a:endParaRPr lang="en-GB" sz="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B1C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A. R.</a:t>
                      </a:r>
                      <a:endParaRPr lang="en-GB" sz="800" b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Intelligent Transport Services (30 MHz Safety Related 5875 – 5905 MHz)</a:t>
                      </a:r>
                      <a:endParaRPr lang="en-GB" sz="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730">
                <a:tc gridSpan="3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MET Office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Space Research</a:t>
                      </a:r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Satellite E-S (Region</a:t>
                      </a:r>
                      <a:r>
                        <a:rPr lang="en-GB" sz="11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1 only </a:t>
                      </a:r>
                      <a:r>
                        <a:rPr lang="en-GB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up</a:t>
                      </a:r>
                      <a:r>
                        <a:rPr lang="en-GB" sz="11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to 5850 MHz Worldwide up to 6700 MHz)</a:t>
                      </a:r>
                      <a:endParaRPr lang="en-GB" sz="11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ED0973"/>
                    </a:solidFill>
                  </a:tcPr>
                </a:tc>
              </a:tr>
              <a:tr h="407730">
                <a:tc gridSpan="4">
                  <a:txBody>
                    <a:bodyPr/>
                    <a:lstStyle/>
                    <a:p>
                      <a:pPr algn="ctr"/>
                      <a:r>
                        <a:rPr lang="en-GB" sz="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PMSE</a:t>
                      </a:r>
                      <a:endParaRPr lang="en-GB" sz="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800" b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PMSE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PMSE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PMSE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FIXED up</a:t>
                      </a:r>
                      <a:r>
                        <a:rPr lang="en-GB" sz="800" b="0" baseline="0" dirty="0" smtClean="0">
                          <a:solidFill>
                            <a:schemeClr val="bg1"/>
                          </a:solidFill>
                        </a:rPr>
                        <a:t> to 6700 MHz</a:t>
                      </a:r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407730">
                <a:tc gridSpan="20"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MOD</a:t>
                      </a:r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F7941D"/>
                    </a:solidFill>
                  </a:tcPr>
                </a:tc>
              </a:tr>
              <a:tr h="407730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Wi-Fi indoor and outdoor fixed and mobile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Wi-Fi indoor and outdoor 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fixed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GB" sz="800" b="0" dirty="0" smtClean="0"/>
                        <a:t>PRIMARY MOBILE ALLOCATION UP TO 6700 MHz</a:t>
                      </a:r>
                      <a:endParaRPr lang="en-GB" sz="8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ular Callout 2"/>
          <p:cNvSpPr/>
          <p:nvPr/>
        </p:nvSpPr>
        <p:spPr bwMode="auto">
          <a:xfrm>
            <a:off x="307975" y="1776111"/>
            <a:ext cx="1682749" cy="442035"/>
          </a:xfrm>
          <a:prstGeom prst="wedgeRectCallout">
            <a:avLst>
              <a:gd name="adj1" fmla="val 126158"/>
              <a:gd name="adj2" fmla="val 90423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softEdge rad="12700"/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F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eeder links, N-GSO, used by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</a:rPr>
              <a:t>Globalstar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4283076" y="1926486"/>
            <a:ext cx="1682749" cy="257369"/>
          </a:xfrm>
          <a:prstGeom prst="wedgeRectCallout">
            <a:avLst>
              <a:gd name="adj1" fmla="val 89932"/>
              <a:gd name="adj2" fmla="val 214544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softEdge rad="12700"/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SARs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9349" y="168375"/>
            <a:ext cx="2282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23/49 of 18-16-0016 by Andy Gowans (OFCOM)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2AB8C-8E97-44B8-A426-416B598BA22C}" type="slidenum">
              <a:rPr lang="en-GB" smtClean="0"/>
              <a:pPr>
                <a:defRPr/>
              </a:pPr>
              <a:t>114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066800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</a:rPr>
              <a:t>Opportunities/challenges </a:t>
            </a:r>
            <a:r>
              <a:rPr lang="en-GB" altLang="en-US" dirty="0" smtClean="0">
                <a:solidFill>
                  <a:srgbClr val="C00000"/>
                </a:solidFill>
              </a:rPr>
              <a:t>5150 – 5250 MHz: </a:t>
            </a:r>
            <a:r>
              <a:rPr lang="en-GB" altLang="en-US" dirty="0">
                <a:solidFill>
                  <a:srgbClr val="C00000"/>
                </a:solidFill>
              </a:rPr>
              <a:t/>
            </a:r>
            <a:br>
              <a:rPr lang="en-GB" altLang="en-US" dirty="0">
                <a:solidFill>
                  <a:srgbClr val="C00000"/>
                </a:solidFill>
              </a:rPr>
            </a:br>
            <a:endParaRPr lang="en-GB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4959" y="1409516"/>
            <a:ext cx="399981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RLAN vs MSS feeder links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6848" y="1800523"/>
            <a:ext cx="36480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Opportunities</a:t>
            </a:r>
          </a:p>
          <a:p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Changing rules in </a:t>
            </a:r>
            <a:r>
              <a:rPr lang="en-GB" sz="1200" dirty="0" smtClean="0">
                <a:solidFill>
                  <a:srgbClr val="FF0000"/>
                </a:solidFill>
              </a:rPr>
              <a:t>100 MHz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of spectrum to allow for </a:t>
            </a:r>
          </a:p>
          <a:p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Outdoor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 mobile and fixed access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No DFS required in this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Possibility for worldwide allocation with relaxed limits similar to US rules.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</a:rPr>
              <a:t>Globalstar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 are currently the only MSS operator in the band and does not appear to be plans for other operators in the band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0030" y="1828800"/>
            <a:ext cx="36480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Challenges</a:t>
            </a:r>
          </a:p>
          <a:p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There is a possible 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interference risk to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MSS </a:t>
            </a:r>
            <a:r>
              <a:rPr lang="en-GB" sz="1200" dirty="0" smtClean="0">
                <a:solidFill>
                  <a:srgbClr val="000000"/>
                </a:solidFill>
              </a:rPr>
              <a:t>feeder links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US Regulations based on acceptance of possible increased interference and monitoring of interference to satellites by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</a:rPr>
              <a:t>Globalstar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. It may not be possible to do this at international level.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Original studies were conservative and assumed a max limit where interference was unlikely to occur, will using a less conservative limit allow higher powers and protect the actual satellite operations.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Likely to be a big range (30dB) in the study results unless more evidence is provided to address the known unknowns in aggregate interference studies (e.g. building losses, activity factors, antenna discrimination etc.)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870" y="198537"/>
            <a:ext cx="2282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24/49 of 18-16-0016 by Andy Gowans (OFCOM)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2AB8C-8E97-44B8-A426-416B598BA22C}" type="slidenum">
              <a:rPr lang="en-GB" smtClean="0"/>
              <a:pPr>
                <a:defRPr/>
              </a:pPr>
              <a:t>115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066800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</a:rPr>
              <a:t>Opportunities/challenges </a:t>
            </a:r>
            <a:r>
              <a:rPr lang="en-GB" altLang="en-US" dirty="0" smtClean="0">
                <a:solidFill>
                  <a:srgbClr val="C00000"/>
                </a:solidFill>
              </a:rPr>
              <a:t>5250 – 5350 MHz: </a:t>
            </a:r>
            <a:r>
              <a:rPr lang="en-GB" altLang="en-US" dirty="0">
                <a:solidFill>
                  <a:srgbClr val="C00000"/>
                </a:solidFill>
              </a:rPr>
              <a:t/>
            </a:r>
            <a:br>
              <a:rPr lang="en-GB" altLang="en-US" dirty="0">
                <a:solidFill>
                  <a:srgbClr val="C00000"/>
                </a:solidFill>
              </a:rPr>
            </a:br>
            <a:endParaRPr lang="en-GB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7080" y="1295400"/>
            <a:ext cx="4259499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RLAN vs EESS/Radiolocation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6848" y="1676400"/>
            <a:ext cx="3648019" cy="382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Opportunities</a:t>
            </a:r>
          </a:p>
          <a:p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Changing rules in </a:t>
            </a:r>
            <a:r>
              <a:rPr lang="en-GB" sz="1200" dirty="0">
                <a:solidFill>
                  <a:srgbClr val="FF0000"/>
                </a:solidFill>
              </a:rPr>
              <a:t>100 MHz 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of spectrum to allow </a:t>
            </a:r>
            <a:r>
              <a:rPr lang="en-GB" sz="1200" dirty="0" smtClean="0">
                <a:solidFill>
                  <a:srgbClr val="FF0000"/>
                </a:solidFill>
              </a:rPr>
              <a:t>higher power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for </a:t>
            </a:r>
          </a:p>
          <a:p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Outdoor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 mobile and fixed access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</a:rPr>
              <a:t>No changes envisaged to current DFS rules already required in this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Possibility for worldwide allocation with relaxed limits similar to US rules.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Reduced EESS operations (i.e. No SARs) in this band currently and does not appear to be any future plans for SAR operations in the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0030" y="1676400"/>
            <a:ext cx="364801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Challenges</a:t>
            </a:r>
          </a:p>
          <a:p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</a:rPr>
              <a:t>There is a possibility that there is still an </a:t>
            </a:r>
            <a:r>
              <a:rPr lang="en-GB" sz="1200" dirty="0">
                <a:solidFill>
                  <a:srgbClr val="000000"/>
                </a:solidFill>
              </a:rPr>
              <a:t>interference risk to </a:t>
            </a:r>
            <a:r>
              <a:rPr lang="en-GB" sz="1200" dirty="0" smtClean="0">
                <a:solidFill>
                  <a:srgbClr val="000000"/>
                </a:solidFill>
              </a:rPr>
              <a:t>other EESS (Altimeters/</a:t>
            </a:r>
            <a:r>
              <a:rPr lang="en-GB" sz="1200" dirty="0" err="1" smtClean="0">
                <a:solidFill>
                  <a:srgbClr val="000000"/>
                </a:solidFill>
              </a:rPr>
              <a:t>Scatterometers</a:t>
            </a:r>
            <a:r>
              <a:rPr lang="en-GB" sz="1200" dirty="0" smtClean="0">
                <a:solidFill>
                  <a:srgbClr val="000000"/>
                </a:solidFill>
              </a:rPr>
              <a:t>) operations in the band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Not clear if EESS community is willing to give up on SAR operations in the band and likely to depend upon studies and protection in 5350 – 5470 MHz  </a:t>
            </a:r>
          </a:p>
          <a:p>
            <a:pPr lvl="1"/>
            <a:endParaRPr lang="en-GB" sz="12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Likely </a:t>
            </a:r>
            <a:r>
              <a:rPr lang="en-GB" sz="1200" dirty="0">
                <a:solidFill>
                  <a:srgbClr val="FF0000"/>
                </a:solidFill>
              </a:rPr>
              <a:t>to be a big range (30dB) in the study results </a:t>
            </a:r>
            <a:r>
              <a:rPr lang="en-GB" sz="1200" dirty="0" smtClean="0">
                <a:solidFill>
                  <a:srgbClr val="FF0000"/>
                </a:solidFill>
              </a:rPr>
              <a:t>for EESS unless </a:t>
            </a:r>
            <a:r>
              <a:rPr lang="en-GB" sz="1200" dirty="0">
                <a:solidFill>
                  <a:srgbClr val="FF0000"/>
                </a:solidFill>
              </a:rPr>
              <a:t>more evidence is provided to address the known unknowns in aggregate interference studies (e.g. building losses, activity factors, antenna discrimination etc.)</a:t>
            </a:r>
            <a:endParaRPr lang="en-GB" sz="12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</a:rPr>
              <a:t>Not clear if radiolocation community will try to change DFS rules in the band to include FH radar.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870" y="198537"/>
            <a:ext cx="2282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25/49 of 18-16-0016 by Andy Gowans (OFCOM)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2AB8C-8E97-44B8-A426-416B598BA22C}" type="slidenum">
              <a:rPr lang="en-GB" smtClean="0"/>
              <a:pPr>
                <a:defRPr/>
              </a:pPr>
              <a:t>116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066800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</a:rPr>
              <a:t>Opportunities/challenges </a:t>
            </a:r>
            <a:r>
              <a:rPr lang="en-GB" altLang="en-US" dirty="0" smtClean="0">
                <a:solidFill>
                  <a:srgbClr val="C00000"/>
                </a:solidFill>
              </a:rPr>
              <a:t>5350 – 5470 MHz: </a:t>
            </a:r>
            <a:r>
              <a:rPr lang="en-GB" altLang="en-US" dirty="0">
                <a:solidFill>
                  <a:srgbClr val="C00000"/>
                </a:solidFill>
              </a:rPr>
              <a:t/>
            </a:r>
            <a:br>
              <a:rPr lang="en-GB" altLang="en-US" dirty="0">
                <a:solidFill>
                  <a:srgbClr val="C00000"/>
                </a:solidFill>
              </a:rPr>
            </a:br>
            <a:endParaRPr lang="en-GB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883" y="1283886"/>
            <a:ext cx="6486712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RLAN vs EESS/Radiolocation (including Aero)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9400" y="1676400"/>
            <a:ext cx="36480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Opportunities</a:t>
            </a:r>
          </a:p>
          <a:p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To allow new worldwide primary mobile allocation of </a:t>
            </a:r>
            <a:r>
              <a:rPr lang="en-GB" sz="1200" dirty="0" smtClean="0">
                <a:solidFill>
                  <a:srgbClr val="FF0000"/>
                </a:solidFill>
              </a:rPr>
              <a:t>120 </a:t>
            </a:r>
            <a:r>
              <a:rPr lang="en-GB" sz="1200" dirty="0">
                <a:solidFill>
                  <a:srgbClr val="FF0000"/>
                </a:solidFill>
              </a:rPr>
              <a:t>MHz 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of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spectrum for RLANs</a:t>
            </a:r>
          </a:p>
          <a:p>
            <a:endParaRPr lang="en-GB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New additional mitigation techniques are already being studied within ITU such as geo-location, enhanced DFS, dedicated sensors etc..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Previous studies show may be possible to allow lower power  with minimal mitigation techniques.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7419" y="1630263"/>
            <a:ext cx="47482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Challenges</a:t>
            </a:r>
          </a:p>
          <a:p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</a:rPr>
              <a:t>Previous studies showed </a:t>
            </a:r>
            <a:r>
              <a:rPr lang="en-GB" sz="1200" dirty="0">
                <a:solidFill>
                  <a:srgbClr val="000000"/>
                </a:solidFill>
              </a:rPr>
              <a:t>that sharing is not </a:t>
            </a:r>
            <a:r>
              <a:rPr lang="en-GB" sz="1200" dirty="0" smtClean="0">
                <a:solidFill>
                  <a:srgbClr val="000000"/>
                </a:solidFill>
              </a:rPr>
              <a:t>feasible with EESS (SAR) and FH radar operations in the band  without additional mitigation techniques being applied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Changes envisaged to provide enhancements to current DFS rules </a:t>
            </a:r>
            <a:r>
              <a:rPr lang="en-GB" sz="1200" dirty="0" smtClean="0">
                <a:solidFill>
                  <a:srgbClr val="000000"/>
                </a:solidFill>
              </a:rPr>
              <a:t>used in </a:t>
            </a:r>
            <a:r>
              <a:rPr lang="en-GB" sz="1200" dirty="0">
                <a:solidFill>
                  <a:srgbClr val="000000"/>
                </a:solidFill>
              </a:rPr>
              <a:t>other bands to detect FH </a:t>
            </a:r>
            <a:r>
              <a:rPr lang="en-GB" sz="1200" dirty="0" smtClean="0">
                <a:solidFill>
                  <a:srgbClr val="000000"/>
                </a:solidFill>
              </a:rPr>
              <a:t>radar are adding further complexity to DFS algorithms.</a:t>
            </a:r>
            <a:endParaRPr lang="en-GB" sz="12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All of the additional mitigation techniques being looked at to provide protection to incumbents from higher power  Wi-Fi result in a certain percentage of Wi-Fi downtime.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Not clear if EESS community is able to provide or be able to manage internationally all of the information required to minimise RLAN downtime.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It will be significant challenge to provide protection for Aeronautical radar operating in this band.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All of the additional mitigations being suggested for higher power Wi-Fi use  are either new types of mitigation or not been used on an international basis for the protection of services.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870" y="198537"/>
            <a:ext cx="2282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26/49 of 18-16-0016 by Andy Gowans (OFCOM)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2AB8C-8E97-44B8-A426-416B598BA22C}" type="slidenum">
              <a:rPr lang="en-GB" smtClean="0"/>
              <a:pPr>
                <a:defRPr/>
              </a:pPr>
              <a:t>117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066800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</a:rPr>
              <a:t>Opportunities/challenges </a:t>
            </a:r>
            <a:r>
              <a:rPr lang="en-GB" altLang="en-US" dirty="0" smtClean="0">
                <a:solidFill>
                  <a:srgbClr val="C00000"/>
                </a:solidFill>
              </a:rPr>
              <a:t>5725 – 5850 MHz: </a:t>
            </a:r>
            <a:r>
              <a:rPr lang="en-GB" altLang="en-US" dirty="0">
                <a:solidFill>
                  <a:srgbClr val="C00000"/>
                </a:solidFill>
              </a:rPr>
              <a:t/>
            </a:r>
            <a:br>
              <a:rPr lang="en-GB" altLang="en-US" dirty="0">
                <a:solidFill>
                  <a:srgbClr val="C00000"/>
                </a:solidFill>
              </a:rPr>
            </a:br>
            <a:endParaRPr lang="en-GB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5790" y="1409516"/>
            <a:ext cx="58981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RLAN </a:t>
            </a:r>
            <a:r>
              <a:rPr lang="en-GB" sz="2400" dirty="0"/>
              <a:t>vs FSS/Radiolocation/Road Tolling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848" y="1828800"/>
            <a:ext cx="3648019" cy="4431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Opportunities</a:t>
            </a:r>
          </a:p>
          <a:p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To allow new worldwide primary mobile allocation of </a:t>
            </a:r>
            <a:r>
              <a:rPr lang="en-GB" sz="1200" dirty="0" smtClean="0">
                <a:solidFill>
                  <a:srgbClr val="FF0000"/>
                </a:solidFill>
              </a:rPr>
              <a:t>125 MHz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of spectrum with </a:t>
            </a:r>
            <a:r>
              <a:rPr lang="en-GB" sz="1200" dirty="0" smtClean="0">
                <a:solidFill>
                  <a:srgbClr val="FF0000"/>
                </a:solidFill>
              </a:rPr>
              <a:t>higher power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for </a:t>
            </a:r>
          </a:p>
          <a:p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Outdoor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 mobile and fixed access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</a:rPr>
              <a:t>No DFS rules required in a number of countries due to ISM status of the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Possibility for worldwide allocation with relaxed limits similar to current rules in a number of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FSS operations in this band are only in Region 1 so no global FSS footprints in the band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Road tolling only in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Europe/Japan? 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in this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band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0030" y="1828800"/>
            <a:ext cx="36480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Challenges</a:t>
            </a:r>
          </a:p>
          <a:p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There is a possibility that there is still an interference risk to FSS operations in the </a:t>
            </a:r>
            <a:r>
              <a:rPr lang="en-GB" sz="1200" dirty="0" smtClean="0">
                <a:solidFill>
                  <a:srgbClr val="000000"/>
                </a:solidFill>
              </a:rPr>
              <a:t>band. </a:t>
            </a:r>
            <a:r>
              <a:rPr lang="en-GB" sz="1200" dirty="0">
                <a:solidFill>
                  <a:srgbClr val="FF0000"/>
                </a:solidFill>
              </a:rPr>
              <a:t>Likely to be a big range (30dB) in the study results unless more evidence is provided to address the known unknowns in aggregate interference studies (e.g. building losses, activity factors, antenna discrimination etc.)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endParaRPr lang="en-GB" sz="12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</a:rPr>
              <a:t>Not clear how radiolocation community will approach protection requirements for studies when taking account of ISM designation in the band. </a:t>
            </a:r>
          </a:p>
          <a:p>
            <a:pPr lvl="1"/>
            <a:endParaRPr lang="en-GB" sz="12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</a:rPr>
              <a:t>Currently different national regulations across the world and not clear if this will result in one set of global regulations.</a:t>
            </a: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Will need additional mitigation techniques to protect road tolling in Europe.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870" y="198537"/>
            <a:ext cx="2282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27/49 of 18-16-0016 by Andy Gowans (OFCOM)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2AB8C-8E97-44B8-A426-416B598BA22C}" type="slidenum">
              <a:rPr lang="en-GB" smtClean="0"/>
              <a:pPr>
                <a:defRPr/>
              </a:pPr>
              <a:t>118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066800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</a:rPr>
              <a:t>Opportunities/challenges </a:t>
            </a:r>
            <a:r>
              <a:rPr lang="en-GB" altLang="en-US" dirty="0" smtClean="0">
                <a:solidFill>
                  <a:srgbClr val="C00000"/>
                </a:solidFill>
              </a:rPr>
              <a:t>5850 – 5925 MHz: </a:t>
            </a:r>
            <a:r>
              <a:rPr lang="en-GB" altLang="en-US" dirty="0">
                <a:solidFill>
                  <a:srgbClr val="C00000"/>
                </a:solidFill>
              </a:rPr>
              <a:t/>
            </a:r>
            <a:br>
              <a:rPr lang="en-GB" altLang="en-US" dirty="0">
                <a:solidFill>
                  <a:srgbClr val="C00000"/>
                </a:solidFill>
              </a:rPr>
            </a:br>
            <a:endParaRPr lang="en-GB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4959" y="1219200"/>
            <a:ext cx="273023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RLAN vs FSS/ITS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6847" y="1676400"/>
            <a:ext cx="364801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Opportunities</a:t>
            </a:r>
          </a:p>
          <a:p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To use existing worldwide primary mobile allocation of </a:t>
            </a:r>
            <a:r>
              <a:rPr lang="en-GB" sz="1200" dirty="0" smtClean="0">
                <a:solidFill>
                  <a:srgbClr val="FF0000"/>
                </a:solidFill>
              </a:rPr>
              <a:t>75 MHz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of spectrum with </a:t>
            </a:r>
            <a:r>
              <a:rPr lang="en-GB" sz="1200" dirty="0" smtClean="0">
                <a:solidFill>
                  <a:srgbClr val="FF0000"/>
                </a:solidFill>
              </a:rPr>
              <a:t>higher power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for </a:t>
            </a:r>
          </a:p>
          <a:p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Outdoor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 mobile and fixed access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No sharing with radar so no DFS required in the band</a:t>
            </a:r>
          </a:p>
          <a:p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ITS are using 802.11 technologies in the band.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0031" y="1600200"/>
            <a:ext cx="36480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Challenges</a:t>
            </a:r>
          </a:p>
          <a:p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</a:rPr>
              <a:t>There is a possibility that there is still an </a:t>
            </a:r>
            <a:r>
              <a:rPr lang="en-GB" sz="1200" dirty="0">
                <a:solidFill>
                  <a:srgbClr val="000000"/>
                </a:solidFill>
              </a:rPr>
              <a:t>interference risk to </a:t>
            </a:r>
            <a:r>
              <a:rPr lang="en-GB" sz="1200" dirty="0" smtClean="0">
                <a:solidFill>
                  <a:srgbClr val="000000"/>
                </a:solidFill>
              </a:rPr>
              <a:t>FSS operations in the band.</a:t>
            </a:r>
            <a:r>
              <a:rPr lang="en-GB" sz="1200" dirty="0">
                <a:solidFill>
                  <a:srgbClr val="FF0000"/>
                </a:solidFill>
              </a:rPr>
              <a:t> Likely to be a big range (30dB) in the study results unless more evidence is provided to address the known unknowns in aggregate interference studies (e.g. building losses, activity factors, antenna discrimination </a:t>
            </a:r>
            <a:r>
              <a:rPr lang="en-GB" sz="1200" dirty="0" err="1" smtClean="0">
                <a:solidFill>
                  <a:srgbClr val="FF0000"/>
                </a:solidFill>
              </a:rPr>
              <a:t>etc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FSS operations are worldwide in this band so there may be more stringent protection 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Not clear how ITS community or regulators will approach protection requirements for studies. </a:t>
            </a:r>
          </a:p>
          <a:p>
            <a:pPr lvl="1"/>
            <a:endParaRPr lang="en-GB" sz="12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Also proposed ITS agenda item as currently different national regulations across the world for ITS and not clear if this will result in one set of global allocations for ITS. 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870" y="198537"/>
            <a:ext cx="2282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28/49 of 18-16-0016 by Andy Gowans (OFCOM)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2AB8C-8E97-44B8-A426-416B598BA22C}" type="slidenum">
              <a:rPr lang="en-GB" smtClean="0"/>
              <a:pPr>
                <a:defRPr/>
              </a:pPr>
              <a:t>119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85800"/>
            <a:ext cx="7772400" cy="1066800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</a:rPr>
              <a:t>Opportunities/challenges </a:t>
            </a:r>
            <a:r>
              <a:rPr lang="en-GB" altLang="en-US" dirty="0" smtClean="0">
                <a:solidFill>
                  <a:srgbClr val="C00000"/>
                </a:solidFill>
              </a:rPr>
              <a:t>5850 – 5925 MHz: </a:t>
            </a:r>
            <a:r>
              <a:rPr lang="en-GB" altLang="en-US" dirty="0">
                <a:solidFill>
                  <a:srgbClr val="C00000"/>
                </a:solidFill>
              </a:rPr>
              <a:t/>
            </a:r>
            <a:br>
              <a:rPr lang="en-GB" altLang="en-US" dirty="0">
                <a:solidFill>
                  <a:srgbClr val="C00000"/>
                </a:solidFill>
              </a:rPr>
            </a:br>
            <a:endParaRPr lang="en-GB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4959" y="1219200"/>
            <a:ext cx="273023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RLAN vs FSS/ITS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6847" y="1752600"/>
            <a:ext cx="364801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Opportunities</a:t>
            </a:r>
          </a:p>
          <a:p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To use existing worldwide primary mobile allocation of </a:t>
            </a:r>
            <a:r>
              <a:rPr lang="en-GB" sz="1200" dirty="0" smtClean="0">
                <a:solidFill>
                  <a:srgbClr val="FF0000"/>
                </a:solidFill>
              </a:rPr>
              <a:t>75 MHz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of spectrum with </a:t>
            </a:r>
            <a:r>
              <a:rPr lang="en-GB" sz="1200" dirty="0" smtClean="0">
                <a:solidFill>
                  <a:srgbClr val="FF0000"/>
                </a:solidFill>
              </a:rPr>
              <a:t>higher power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for </a:t>
            </a:r>
          </a:p>
          <a:p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Outdoor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 mobile and fixed access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No sharing with radar so no DFS required in the band</a:t>
            </a:r>
          </a:p>
          <a:p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ITS are using 802.11 technologies in the band.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0031" y="1676400"/>
            <a:ext cx="36480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Challenges</a:t>
            </a:r>
          </a:p>
          <a:p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</a:rPr>
              <a:t>There is a possibility that there is still an </a:t>
            </a:r>
            <a:r>
              <a:rPr lang="en-GB" sz="1200" dirty="0">
                <a:solidFill>
                  <a:srgbClr val="000000"/>
                </a:solidFill>
              </a:rPr>
              <a:t>interference risk to </a:t>
            </a:r>
            <a:r>
              <a:rPr lang="en-GB" sz="1200" dirty="0" smtClean="0">
                <a:solidFill>
                  <a:srgbClr val="000000"/>
                </a:solidFill>
              </a:rPr>
              <a:t>FSS operations in the band.</a:t>
            </a:r>
            <a:r>
              <a:rPr lang="en-GB" sz="1200" dirty="0">
                <a:solidFill>
                  <a:srgbClr val="FF0000"/>
                </a:solidFill>
              </a:rPr>
              <a:t> Likely to be a big range (30dB) in the study results unless more evidence is provided to address the known unknowns in aggregate interference studies (e.g. building losses, activity factors, antenna discrimination </a:t>
            </a:r>
            <a:r>
              <a:rPr lang="en-GB" sz="1200" dirty="0" err="1" smtClean="0">
                <a:solidFill>
                  <a:srgbClr val="FF0000"/>
                </a:solidFill>
              </a:rPr>
              <a:t>etc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FSS operations are worldwide in this band so there may be more stringent protection 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Not clear how ITS community or regulators will approach protection requirements for studies. </a:t>
            </a:r>
          </a:p>
          <a:p>
            <a:pPr lvl="1"/>
            <a:endParaRPr lang="en-GB" sz="12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Also proposed ITS agenda item as currently different national regulations across the world for ITS and not clear if this will result in one set of global allocations for ITS. 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870" y="198537"/>
            <a:ext cx="2282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29/49 of 18-16-0016 by Andy Gowans (OFCOM)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152400" y="5562600"/>
            <a:ext cx="4329112" cy="461665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34917"/>
              </p:ext>
            </p:extLst>
          </p:nvPr>
        </p:nvGraphicFramePr>
        <p:xfrm>
          <a:off x="457200" y="1371600"/>
          <a:ext cx="8262379" cy="4099560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457200"/>
                <a:gridCol w="457200"/>
                <a:gridCol w="381000"/>
                <a:gridCol w="457200"/>
                <a:gridCol w="152400"/>
                <a:gridCol w="152400"/>
                <a:gridCol w="609600"/>
                <a:gridCol w="457200"/>
                <a:gridCol w="609600"/>
                <a:gridCol w="1752600"/>
                <a:gridCol w="1023379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4.2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6.2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5.0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5.0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6.0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5.0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3.0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5943600"/>
            <a:ext cx="6400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381000" y="804446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Mar 2016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2016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11-16-0357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19553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2AB8C-8E97-44B8-A426-416B598BA22C}" type="slidenum">
              <a:rPr lang="en-GB" smtClean="0"/>
              <a:pPr>
                <a:defRPr/>
              </a:pPr>
              <a:t>120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7772400" cy="1066800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</a:rPr>
              <a:t>Opportunities/challenges </a:t>
            </a:r>
            <a:r>
              <a:rPr lang="en-GB" altLang="en-US" dirty="0" smtClean="0">
                <a:solidFill>
                  <a:srgbClr val="C00000"/>
                </a:solidFill>
              </a:rPr>
              <a:t>general: </a:t>
            </a:r>
            <a:r>
              <a:rPr lang="en-GB" altLang="en-US" dirty="0">
                <a:solidFill>
                  <a:srgbClr val="C00000"/>
                </a:solidFill>
              </a:rPr>
              <a:t/>
            </a:r>
            <a:br>
              <a:rPr lang="en-GB" altLang="en-US" dirty="0">
                <a:solidFill>
                  <a:srgbClr val="C00000"/>
                </a:solidFill>
              </a:rPr>
            </a:br>
            <a:endParaRPr lang="en-GB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9443" y="990600"/>
            <a:ext cx="6211957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How do we address the Known/Unknowns?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79399" y="1295400"/>
            <a:ext cx="86389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Challenges</a:t>
            </a:r>
          </a:p>
          <a:p>
            <a:pPr algn="ctr"/>
            <a:endParaRPr lang="en-GB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Large ranges in Aggregate interference studies</a:t>
            </a:r>
          </a:p>
          <a:p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</a:rPr>
              <a:t>Airborne Measurement programmes to compare the models being used with actual measurements. Needs to be comprehensive enough to cover different times of the day, geographic zones, different bands (including 2.4GHz)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More appropriate indoor vs outdoor, small cell, building loss prorogation models towards satellites and other airborne uses could be developed but would probably need some measurement campaigns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More information on busy hours (including bouncing busy hour across the globe) and likely activity factors for Home, Business and public access models for Urban, Sub-urban and rural environments.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GB" sz="1200" b="1" dirty="0" smtClean="0">
                <a:solidFill>
                  <a:schemeClr val="bg2">
                    <a:lumMod val="10000"/>
                  </a:schemeClr>
                </a:solidFill>
              </a:rPr>
              <a:t>Additional mitigation techniques studies</a:t>
            </a:r>
            <a:endParaRPr lang="en-GB" sz="1200" b="1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Look more at the real effect of interference on services at the protocol level and prove compatibility through simulations and real world testing.(e.g. ITS vs RLAN, RLAN vs RTTT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</a:rPr>
              <a:t>etc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Look at simple mitigation techniques that could be employed today ( limitation on conducted power levels)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Look at accepting lower power levels in line with what the vast majority of the market actually uses today and are likely to use in the future (see next slide).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Look at the effect and possible regulatory constraints that could be applied with regards to use of smart antenna technologies (multi-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</a:rPr>
              <a:t>mimo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, beamforming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</a:rPr>
              <a:t>etc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870" y="198537"/>
            <a:ext cx="2282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30/49 of 18-16-0016 by Andy Gowans (OFCOM)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2AB8C-8E97-44B8-A426-416B598BA22C}" type="slidenum">
              <a:rPr lang="en-GB" smtClean="0"/>
              <a:pPr>
                <a:defRPr/>
              </a:pPr>
              <a:t>121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772400" cy="1066800"/>
          </a:xfrm>
        </p:spPr>
        <p:txBody>
          <a:bodyPr/>
          <a:lstStyle/>
          <a:p>
            <a:r>
              <a:rPr lang="en-GB" altLang="en-US" sz="2400" dirty="0" smtClean="0">
                <a:solidFill>
                  <a:srgbClr val="C00000"/>
                </a:solidFill>
              </a:rPr>
              <a:t/>
            </a:r>
            <a:br>
              <a:rPr lang="en-GB" altLang="en-US" sz="2400" dirty="0" smtClean="0">
                <a:solidFill>
                  <a:srgbClr val="C00000"/>
                </a:solidFill>
              </a:rPr>
            </a:br>
            <a:r>
              <a:rPr lang="en-GB" altLang="en-US" sz="2400" dirty="0" smtClean="0">
                <a:solidFill>
                  <a:srgbClr val="C00000"/>
                </a:solidFill>
              </a:rPr>
              <a:t>Opportunities/challenges </a:t>
            </a:r>
            <a:r>
              <a:rPr lang="en-GB" altLang="en-US" sz="2400" dirty="0">
                <a:solidFill>
                  <a:srgbClr val="C00000"/>
                </a:solidFill>
              </a:rPr>
              <a:t>5925 – 6425</a:t>
            </a:r>
            <a:r>
              <a:rPr lang="en-GB" altLang="en-US" sz="2400" baseline="30000" dirty="0">
                <a:solidFill>
                  <a:srgbClr val="C00000"/>
                </a:solidFill>
              </a:rPr>
              <a:t>1</a:t>
            </a:r>
            <a:r>
              <a:rPr lang="en-GB" altLang="en-US" sz="2400" dirty="0">
                <a:solidFill>
                  <a:srgbClr val="C00000"/>
                </a:solidFill>
              </a:rPr>
              <a:t> MHz: No </a:t>
            </a:r>
            <a:r>
              <a:rPr lang="en-GB" altLang="en-US" sz="2400" dirty="0" smtClean="0">
                <a:solidFill>
                  <a:srgbClr val="C00000"/>
                </a:solidFill>
              </a:rPr>
              <a:t>support to be part of WRC-19 agenda item</a:t>
            </a:r>
            <a:br>
              <a:rPr lang="en-GB" altLang="en-US" sz="2400" dirty="0" smtClean="0">
                <a:solidFill>
                  <a:srgbClr val="C00000"/>
                </a:solidFill>
              </a:rPr>
            </a:br>
            <a:r>
              <a:rPr lang="en-GB" altLang="en-US" sz="2400" dirty="0" smtClean="0">
                <a:solidFill>
                  <a:srgbClr val="C00000"/>
                </a:solidFill>
              </a:rPr>
              <a:t> </a:t>
            </a:r>
            <a:r>
              <a:rPr lang="en-GB" altLang="en-US" sz="2400" dirty="0">
                <a:solidFill>
                  <a:srgbClr val="C00000"/>
                </a:solidFill>
              </a:rPr>
              <a:t/>
            </a:r>
            <a:br>
              <a:rPr lang="en-GB" altLang="en-US" sz="2400" dirty="0">
                <a:solidFill>
                  <a:srgbClr val="C00000"/>
                </a:solidFill>
              </a:rPr>
            </a:br>
            <a:endParaRPr lang="en-GB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8724" y="1443335"/>
            <a:ext cx="2645276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RLAN vs FSS/FS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6848" y="1969125"/>
            <a:ext cx="364801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Opportunities</a:t>
            </a:r>
          </a:p>
          <a:p>
            <a:endParaRPr lang="en-GB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To use existing worldwide primary mobile allocation of 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up to </a:t>
            </a:r>
            <a:r>
              <a:rPr lang="en-GB" sz="1400" dirty="0" smtClean="0">
                <a:solidFill>
                  <a:srgbClr val="FF0000"/>
                </a:solidFill>
              </a:rPr>
              <a:t>500 MHz 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of spectrum with </a:t>
            </a:r>
            <a:r>
              <a:rPr lang="en-GB" sz="1400" dirty="0" smtClean="0">
                <a:solidFill>
                  <a:srgbClr val="FF0000"/>
                </a:solidFill>
              </a:rPr>
              <a:t>higher power 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for </a:t>
            </a:r>
          </a:p>
          <a:p>
            <a:endParaRPr lang="en-GB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Outdoor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 mobile and fixed access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No DFS anticipated in this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Fixed links in the band are using FDD duplexing so may be opportunities to use centre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The larger the amount of spectrum available to </a:t>
            </a:r>
            <a:r>
              <a:rPr lang="en-GB" sz="1400" dirty="0" err="1" smtClean="0">
                <a:solidFill>
                  <a:srgbClr val="FF0000"/>
                </a:solidFill>
              </a:rPr>
              <a:t>Wi-FI</a:t>
            </a:r>
            <a:r>
              <a:rPr lang="en-GB" sz="1400" dirty="0" smtClean="0">
                <a:solidFill>
                  <a:srgbClr val="FF0000"/>
                </a:solidFill>
              </a:rPr>
              <a:t> the better the aggregate sharing environment will be across the whole 5-6 GHz range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4192" y="2043529"/>
            <a:ext cx="3893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Challenges</a:t>
            </a:r>
          </a:p>
          <a:p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</a:rPr>
              <a:t>Possibility of </a:t>
            </a:r>
            <a:r>
              <a:rPr lang="en-GB" sz="1200" dirty="0">
                <a:solidFill>
                  <a:srgbClr val="000000"/>
                </a:solidFill>
              </a:rPr>
              <a:t>an interference risk to </a:t>
            </a:r>
            <a:r>
              <a:rPr lang="en-GB" sz="1200" dirty="0" smtClean="0">
                <a:solidFill>
                  <a:srgbClr val="000000"/>
                </a:solidFill>
              </a:rPr>
              <a:t>FS and FSS </a:t>
            </a:r>
            <a:r>
              <a:rPr lang="en-GB" sz="1200" dirty="0">
                <a:solidFill>
                  <a:srgbClr val="000000"/>
                </a:solidFill>
              </a:rPr>
              <a:t>operations in the </a:t>
            </a:r>
            <a:r>
              <a:rPr lang="en-GB" sz="1200" dirty="0" smtClean="0">
                <a:solidFill>
                  <a:srgbClr val="000000"/>
                </a:solidFill>
              </a:rPr>
              <a:t>band. </a:t>
            </a:r>
            <a:r>
              <a:rPr lang="en-GB" sz="1200" dirty="0">
                <a:solidFill>
                  <a:srgbClr val="FF0000"/>
                </a:solidFill>
              </a:rPr>
              <a:t>Likely to be a big range (30dB) in the study results unless more evidence is provided to address the known unknowns in aggregate interference studies (e.g. building losses, activity factors, antenna discrimination etc.)</a:t>
            </a:r>
            <a:endParaRPr lang="en-GB" sz="12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FSS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operators 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are worldwide in this band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and lobbied for countries to object strongly to include this band in the WRC-19 studies </a:t>
            </a:r>
          </a:p>
          <a:p>
            <a:pPr lvl="1"/>
            <a:endParaRPr lang="en-GB" sz="12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Currently used by Fixed Services across Europe, not clear what FS usage in other parts of the world is like.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</a:rPr>
              <a:t>Recent ITU studies which looked at possible sharing between IMT and FSS and FS  in the band proposed very conservative limits   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870" y="198537"/>
            <a:ext cx="2282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782" y="6172200"/>
            <a:ext cx="7952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100" i="1" dirty="0" smtClean="0">
                <a:solidFill>
                  <a:srgbClr val="C00000"/>
                </a:solidFill>
              </a:rPr>
              <a:t>1 - </a:t>
            </a:r>
            <a:r>
              <a:rPr lang="en-GB" altLang="en-US" sz="1100" i="1" dirty="0">
                <a:solidFill>
                  <a:srgbClr val="C00000"/>
                </a:solidFill>
              </a:rPr>
              <a:t>O</a:t>
            </a:r>
            <a:r>
              <a:rPr lang="en-GB" altLang="en-US" sz="1100" i="1" dirty="0" smtClean="0">
                <a:solidFill>
                  <a:srgbClr val="C00000"/>
                </a:solidFill>
              </a:rPr>
              <a:t>fcom is not proposing this band for future studies to look at RLAN /Incumbent sharing but it is included for completeness</a:t>
            </a:r>
            <a:endParaRPr lang="en-GB" sz="1100" i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31/49 of 18-16-0016 by Andy Gowans (OFCOM)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122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609600"/>
            <a:ext cx="7772400" cy="304800"/>
          </a:xfrm>
        </p:spPr>
        <p:txBody>
          <a:bodyPr/>
          <a:lstStyle/>
          <a:p>
            <a:r>
              <a:rPr lang="en-GB" sz="2000" dirty="0" smtClean="0">
                <a:solidFill>
                  <a:srgbClr val="C00000"/>
                </a:solidFill>
              </a:rPr>
              <a:t>Wi-Fi topology/usage and spectrum studies? 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914400"/>
            <a:ext cx="7772400" cy="4114800"/>
          </a:xfrm>
        </p:spPr>
        <p:txBody>
          <a:bodyPr/>
          <a:lstStyle/>
          <a:p>
            <a:pPr lvl="0"/>
            <a:r>
              <a:rPr lang="en-GB" sz="1800" dirty="0" smtClean="0"/>
              <a:t>Wi-Fi markets today and the future</a:t>
            </a:r>
          </a:p>
          <a:p>
            <a:pPr lvl="1"/>
            <a:r>
              <a:rPr lang="en-GB" sz="1800" dirty="0" smtClean="0"/>
              <a:t>What’s the balance of indoor vs outdoor?</a:t>
            </a:r>
          </a:p>
          <a:p>
            <a:pPr lvl="1"/>
            <a:r>
              <a:rPr lang="en-GB" sz="1800" dirty="0" smtClean="0"/>
              <a:t>What’s the balance of high power vs low power?</a:t>
            </a:r>
          </a:p>
          <a:p>
            <a:pPr lvl="1"/>
            <a:r>
              <a:rPr lang="en-GB" sz="1800" dirty="0" smtClean="0"/>
              <a:t>What is the balance of bandwidth use in these categories?  </a:t>
            </a:r>
            <a:endParaRPr lang="en-GB" sz="1800" dirty="0"/>
          </a:p>
          <a:p>
            <a:pPr lvl="1"/>
            <a:r>
              <a:rPr lang="en-GB" sz="1800" dirty="0" smtClean="0"/>
              <a:t>The table below shows powers from CEPT Work in 5GHz</a:t>
            </a:r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0"/>
            <a:endParaRPr lang="en-GB" sz="1800" dirty="0"/>
          </a:p>
          <a:p>
            <a:pPr marL="0" lvl="0" indent="0">
              <a:buNone/>
            </a:pPr>
            <a:endParaRPr lang="en-GB" sz="1800" dirty="0" smtClean="0"/>
          </a:p>
          <a:p>
            <a:pPr lvl="0"/>
            <a:endParaRPr lang="en-GB" sz="1800" dirty="0" smtClean="0"/>
          </a:p>
          <a:p>
            <a:pPr lvl="0"/>
            <a:r>
              <a:rPr lang="en-GB" sz="1800" dirty="0" smtClean="0"/>
              <a:t>Outdoor </a:t>
            </a:r>
            <a:r>
              <a:rPr lang="en-GB" sz="1800" dirty="0"/>
              <a:t>higher power Wi-Fi seems to be a niche market </a:t>
            </a:r>
            <a:r>
              <a:rPr lang="en-GB" sz="1800" dirty="0" smtClean="0"/>
              <a:t>(around 1%) so should we look at future allocations based on mass market Wi-Fi use?</a:t>
            </a:r>
          </a:p>
          <a:p>
            <a:pPr lvl="0"/>
            <a:endParaRPr lang="en-GB" sz="1800" dirty="0" smtClean="0"/>
          </a:p>
          <a:p>
            <a:pPr lvl="0"/>
            <a:r>
              <a:rPr lang="en-GB" sz="1800" dirty="0" smtClean="0"/>
              <a:t>A picture of the different Wi-Fi market needs to built from the bottom up using realistic devices usage scenarios taking account of the bullets above.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2983"/>
              </p:ext>
            </p:extLst>
          </p:nvPr>
        </p:nvGraphicFramePr>
        <p:xfrm>
          <a:off x="609600" y="2667000"/>
          <a:ext cx="7963468" cy="2209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1991"/>
                <a:gridCol w="1118360"/>
                <a:gridCol w="707056"/>
                <a:gridCol w="769278"/>
                <a:gridCol w="842810"/>
                <a:gridCol w="930081"/>
                <a:gridCol w="1034321"/>
                <a:gridCol w="1159571"/>
              </a:tblGrid>
              <a:tr h="104921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effectLst/>
                        </a:rPr>
                        <a:t>Tx</a:t>
                      </a:r>
                      <a:r>
                        <a:rPr lang="en-GB" sz="1200" dirty="0">
                          <a:effectLst/>
                        </a:rPr>
                        <a:t> power </a:t>
                      </a:r>
                      <a:r>
                        <a:rPr lang="en-GB" sz="1200" dirty="0" err="1">
                          <a:effectLst/>
                        </a:rPr>
                        <a:t>e.i.r.p</a:t>
                      </a:r>
                      <a:r>
                        <a:rPr lang="en-GB" sz="1200" dirty="0">
                          <a:effectLst/>
                        </a:rPr>
                        <a:t>. 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1W (directional)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 W (</a:t>
                      </a:r>
                      <a:r>
                        <a:rPr lang="en-GB" sz="1200" dirty="0" err="1">
                          <a:effectLst/>
                        </a:rPr>
                        <a:t>omni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200mW (</a:t>
                      </a:r>
                      <a:r>
                        <a:rPr lang="en-GB" sz="1200" dirty="0" err="1">
                          <a:effectLst/>
                        </a:rPr>
                        <a:t>omni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80mW (</a:t>
                      </a:r>
                      <a:r>
                        <a:rPr lang="en-GB" sz="1200" dirty="0" err="1">
                          <a:effectLst/>
                        </a:rPr>
                        <a:t>omni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50mW (</a:t>
                      </a:r>
                      <a:r>
                        <a:rPr lang="en-GB" sz="1200" dirty="0" err="1">
                          <a:effectLst/>
                        </a:rPr>
                        <a:t>omni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25mW (</a:t>
                      </a:r>
                      <a:r>
                        <a:rPr lang="en-GB" sz="1200" dirty="0" err="1">
                          <a:effectLst/>
                        </a:rPr>
                        <a:t>omni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all 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</a:tr>
              <a:tr h="58029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indoor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0%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0%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18%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25.6%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14.2%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36.9%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94.7%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</a:tr>
              <a:tr h="58029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outdoor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0.10%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0.20%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0.95%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1.35%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0.75%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1.95%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5.3%</a:t>
                      </a:r>
                      <a:endParaRPr lang="en-GB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47799" y="180201"/>
            <a:ext cx="6105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32/49 of 18-16-0016 by Andy Gowans (OFCOM)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123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27000" y="1715870"/>
            <a:ext cx="8521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BIG ? </a:t>
            </a:r>
          </a:p>
          <a:p>
            <a:pPr algn="ctr"/>
            <a:r>
              <a:rPr lang="en-GB" sz="5400" dirty="0"/>
              <a:t>How much industry support and resource will be available for the 5GHz studies?</a:t>
            </a:r>
            <a:endParaRPr lang="en-GB" sz="5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7799" y="180201"/>
            <a:ext cx="6105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(3) Future studies in 5GHz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33/49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124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457200"/>
            <a:ext cx="7772400" cy="10668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Executive abstract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916" y="1331500"/>
            <a:ext cx="800888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Future Mobile </a:t>
            </a:r>
            <a:r>
              <a:rPr lang="en-US" sz="1800" dirty="0"/>
              <a:t>Data </a:t>
            </a:r>
            <a:r>
              <a:rPr lang="en-US" sz="1800" dirty="0" smtClean="0"/>
              <a:t>Use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Spectrum </a:t>
            </a:r>
            <a:r>
              <a:rPr lang="en-US" sz="1800" dirty="0"/>
              <a:t>trends below 6GHz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Future studies in 5GHz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u="sng" dirty="0"/>
              <a:t>Wi-Fi, 5G and above 6GHz 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5G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Possible </a:t>
            </a:r>
            <a:r>
              <a:rPr lang="en-US" sz="1800" dirty="0"/>
              <a:t>future WRC-19 agenda item </a:t>
            </a:r>
            <a:r>
              <a:rPr lang="en-US" sz="1800" dirty="0" smtClean="0"/>
              <a:t>above 6GHz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Wi-Fi in 5G and 60GHz 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Conclusions and points for discussion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CONTENT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34/49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CDB8-521D-4DD7-B8FE-CECB2F5BE9C9}" type="slidenum">
              <a:rPr lang="en-GB" altLang="en-US" smtClean="0"/>
              <a:pPr/>
              <a:t>125</a:t>
            </a:fld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7772400" cy="1066800"/>
          </a:xfrm>
        </p:spPr>
        <p:txBody>
          <a:bodyPr/>
          <a:lstStyle/>
          <a:p>
            <a:r>
              <a:rPr lang="en-GB" sz="2400" dirty="0" smtClean="0"/>
              <a:t>5G use cases: evolution of current and new use cases – Wireless access to more intelligent infrastructure</a:t>
            </a:r>
            <a:endParaRPr lang="en-GB" sz="2400" dirty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7" y="1516061"/>
            <a:ext cx="7261867" cy="442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C90044"/>
                </a:solidFill>
                <a:prstDash val="solid"/>
                <a:miter lim="800000"/>
                <a:headEnd type="none" w="med" len="med"/>
                <a:tailEnd type="none" w="lg" len="med"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067" y="6019800"/>
            <a:ext cx="4135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NGMN 5G white paper, executive version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(4) </a:t>
            </a:r>
            <a:r>
              <a:rPr lang="en-US" dirty="0">
                <a:solidFill>
                  <a:schemeClr val="bg1"/>
                </a:solidFill>
              </a:rPr>
              <a:t>Wi-Fi, 5G and above 6GHz </a:t>
            </a:r>
            <a:r>
              <a:rPr lang="en-US" dirty="0" smtClean="0">
                <a:solidFill>
                  <a:schemeClr val="bg1"/>
                </a:solidFill>
              </a:rPr>
              <a:t>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35/49 of 18-16-0016 by Andy Gowans (OFCOM)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CDB8-521D-4DD7-B8FE-CECB2F5BE9C9}" type="slidenum">
              <a:rPr lang="en-GB" altLang="en-US" smtClean="0"/>
              <a:pPr/>
              <a:t>126</a:t>
            </a:fld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7772400" cy="1066800"/>
          </a:xfrm>
        </p:spPr>
        <p:txBody>
          <a:bodyPr/>
          <a:lstStyle/>
          <a:p>
            <a:r>
              <a:rPr lang="en-GB" sz="2800" dirty="0" smtClean="0"/>
              <a:t>Wireless 5G technology: evolution of current standards and integration with new technologies</a:t>
            </a:r>
            <a:endParaRPr lang="en-GB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4375" y="1600200"/>
            <a:ext cx="7771425" cy="4317472"/>
            <a:chOff x="491066" y="2061771"/>
            <a:chExt cx="7771425" cy="431747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91066" y="6059232"/>
              <a:ext cx="7771425" cy="32001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Pentagon 3"/>
            <p:cNvSpPr/>
            <p:nvPr/>
          </p:nvSpPr>
          <p:spPr bwMode="auto">
            <a:xfrm>
              <a:off x="1268712" y="2308575"/>
              <a:ext cx="6688589" cy="318924"/>
            </a:xfrm>
            <a:prstGeom prst="homePlate">
              <a:avLst/>
            </a:prstGeom>
            <a:solidFill>
              <a:srgbClr val="F6A70A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Wi-Fi</a:t>
              </a:r>
            </a:p>
          </p:txBody>
        </p:sp>
        <p:sp>
          <p:nvSpPr>
            <p:cNvPr id="5" name="Pentagon 4"/>
            <p:cNvSpPr>
              <a:spLocks/>
            </p:cNvSpPr>
            <p:nvPr/>
          </p:nvSpPr>
          <p:spPr bwMode="auto">
            <a:xfrm>
              <a:off x="2916629" y="3090607"/>
              <a:ext cx="5040672" cy="324000"/>
            </a:xfrm>
            <a:prstGeom prst="homePlate">
              <a:avLst>
                <a:gd name="adj" fmla="val 54323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Pentagon 5"/>
            <p:cNvSpPr/>
            <p:nvPr/>
          </p:nvSpPr>
          <p:spPr bwMode="auto">
            <a:xfrm>
              <a:off x="4011912" y="4439694"/>
              <a:ext cx="3945389" cy="324000"/>
            </a:xfrm>
            <a:prstGeom prst="homePlat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Pentagon 6"/>
            <p:cNvSpPr/>
            <p:nvPr/>
          </p:nvSpPr>
          <p:spPr bwMode="auto">
            <a:xfrm>
              <a:off x="4808904" y="5064477"/>
              <a:ext cx="3148397" cy="324000"/>
            </a:xfrm>
            <a:prstGeom prst="homePlate">
              <a:avLst/>
            </a:prstGeom>
            <a:solidFill>
              <a:srgbClr val="00ABBD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Pentagon 7"/>
            <p:cNvSpPr/>
            <p:nvPr/>
          </p:nvSpPr>
          <p:spPr bwMode="auto">
            <a:xfrm>
              <a:off x="5315779" y="3790023"/>
              <a:ext cx="2641522" cy="324000"/>
            </a:xfrm>
            <a:prstGeom prst="homePlate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1153" y="607146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2000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04495" y="607146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2010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12671" y="605923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2020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00306" y="607146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2030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16628" y="3067941"/>
              <a:ext cx="4860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1"/>
                  </a:solidFill>
                </a:rPr>
                <a:t>4G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93834" y="3767357"/>
              <a:ext cx="24834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1"/>
                  </a:solidFill>
                </a:rPr>
                <a:t>mm-Wave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11911" y="4417028"/>
              <a:ext cx="3765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1"/>
                  </a:solidFill>
                </a:rPr>
                <a:t>Low-cost wide area M2M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4477516" y="2061771"/>
              <a:ext cx="1084616" cy="3780504"/>
            </a:xfrm>
            <a:prstGeom prst="roundRect">
              <a:avLst/>
            </a:prstGeom>
            <a:solidFill>
              <a:srgbClr val="FF3300">
                <a:alpha val="78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87842" y="3551626"/>
              <a:ext cx="663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5G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31986" y="4572000"/>
            <a:ext cx="3354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Low-latency ultra-rel. M2M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(4) </a:t>
            </a:r>
            <a:r>
              <a:rPr lang="en-US" dirty="0">
                <a:solidFill>
                  <a:schemeClr val="bg1"/>
                </a:solidFill>
              </a:rPr>
              <a:t>Wi-Fi, 5G and above 6GHz </a:t>
            </a:r>
            <a:r>
              <a:rPr lang="en-US" dirty="0" smtClean="0">
                <a:solidFill>
                  <a:schemeClr val="bg1"/>
                </a:solidFill>
              </a:rPr>
              <a:t>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36/49 of 18-16-0016 by Andy Gowans (OFCOM)</a:t>
            </a:r>
          </a:p>
        </p:txBody>
      </p:sp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CDB8-521D-4DD7-B8FE-CECB2F5BE9C9}" type="slidenum">
              <a:rPr lang="en-GB" altLang="en-US" smtClean="0"/>
              <a:pPr/>
              <a:t>127</a:t>
            </a:fld>
            <a:endParaRPr lang="en-GB" altLang="en-US"/>
          </a:p>
        </p:txBody>
      </p:sp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772400" cy="1066800"/>
          </a:xfrm>
        </p:spPr>
        <p:txBody>
          <a:bodyPr/>
          <a:lstStyle/>
          <a:p>
            <a:r>
              <a:rPr lang="en-GB" dirty="0"/>
              <a:t>Impact of emerging technologies on spectrum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83545" y="1698659"/>
          <a:ext cx="7878880" cy="4815838"/>
        </p:xfrm>
        <a:graphic>
          <a:graphicData uri="http://schemas.openxmlformats.org/drawingml/2006/table">
            <a:tbl>
              <a:tblPr firstRow="1" bandRow="1">
                <a:effectLst/>
                <a:tableStyleId>{FABFCF23-3B69-468F-B69F-88F6DE6A72F2}</a:tableStyleId>
              </a:tblPr>
              <a:tblGrid>
                <a:gridCol w="429223"/>
                <a:gridCol w="458621"/>
                <a:gridCol w="3333824"/>
                <a:gridCol w="3657212"/>
              </a:tblGrid>
              <a:tr h="362851">
                <a:tc rowSpan="4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Technology</a:t>
                      </a:r>
                      <a:endParaRPr lang="en-GB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Spectrum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1">
                <a:tc v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Incremental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Disruptive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C5"/>
                    </a:solidFill>
                  </a:tcPr>
                </a:tc>
              </a:tr>
              <a:tr h="1995682">
                <a:tc v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Evolutioanry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7263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Radical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1851" y="2733785"/>
            <a:ext cx="1000562" cy="522377"/>
          </a:xfrm>
          <a:prstGeom prst="wedgeRectCallout">
            <a:avLst>
              <a:gd name="adj1" fmla="val -15668"/>
              <a:gd name="adj2" fmla="val 124190"/>
            </a:avLst>
          </a:prstGeom>
          <a:solidFill>
            <a:srgbClr val="FF6600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GB"/>
            </a:defPPr>
            <a:lvl1pPr marL="0" indent="0">
              <a:buFont typeface="Arial" pitchFamily="34" charset="0"/>
              <a:buNone/>
              <a:defRPr sz="18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LAA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296132" y="3701320"/>
            <a:ext cx="216000" cy="216000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smtClean="0">
              <a:solidFill>
                <a:srgbClr val="6425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3496" y="4890300"/>
            <a:ext cx="1041511" cy="875113"/>
          </a:xfrm>
          <a:prstGeom prst="wedgeRectCallout">
            <a:avLst>
              <a:gd name="adj1" fmla="val 31583"/>
              <a:gd name="adj2" fmla="val 87453"/>
            </a:avLst>
          </a:prstGeom>
          <a:solidFill>
            <a:srgbClr val="FF6600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GB"/>
            </a:defPPr>
            <a:lvl1pPr marL="0" indent="0">
              <a:buFont typeface="Arial" pitchFamily="34" charset="0"/>
              <a:buNone/>
              <a:defRPr sz="18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MMW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access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8054246" y="6170222"/>
            <a:ext cx="216000" cy="216000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smtClean="0">
              <a:solidFill>
                <a:srgbClr val="6425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2212" y="4631118"/>
            <a:ext cx="1579600" cy="918948"/>
          </a:xfrm>
          <a:prstGeom prst="wedgeRectCallout">
            <a:avLst>
              <a:gd name="adj1" fmla="val -37948"/>
              <a:gd name="adj2" fmla="val 81601"/>
            </a:avLst>
          </a:prstGeom>
          <a:solidFill>
            <a:srgbClr val="FF6600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b="1" dirty="0" smtClean="0">
                <a:solidFill>
                  <a:srgbClr val="FFFFFF"/>
                </a:solidFill>
                <a:latin typeface="Vodafone Rg" pitchFamily="34" charset="0"/>
              </a:rPr>
              <a:t>Low-latency/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b="1" dirty="0" smtClean="0">
                <a:solidFill>
                  <a:srgbClr val="FFFFFF"/>
                </a:solidFill>
                <a:latin typeface="Vodafone Rg" pitchFamily="34" charset="0"/>
              </a:rPr>
              <a:t>high-reliability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b="1" dirty="0" smtClean="0">
                <a:solidFill>
                  <a:srgbClr val="FFFFFF"/>
                </a:solidFill>
                <a:latin typeface="Vodafone Rg" pitchFamily="34" charset="0"/>
              </a:rPr>
              <a:t>M2M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502214" y="5890359"/>
            <a:ext cx="216000" cy="216000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smtClean="0">
              <a:solidFill>
                <a:srgbClr val="6425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151" y="3306509"/>
            <a:ext cx="1777833" cy="726655"/>
          </a:xfrm>
          <a:prstGeom prst="wedgeRectCallout">
            <a:avLst>
              <a:gd name="adj1" fmla="val -26206"/>
              <a:gd name="adj2" fmla="val 101940"/>
            </a:avLst>
          </a:prstGeom>
          <a:solidFill>
            <a:srgbClr val="9270AC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GB"/>
            </a:defPPr>
            <a:lvl1pPr marL="0" indent="0" algn="ctr">
              <a:buFont typeface="Arial" pitchFamily="34" charset="0"/>
              <a:buNone/>
              <a:defRPr sz="18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Full duplex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 access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522985" y="4391399"/>
            <a:ext cx="216000" cy="216000"/>
          </a:xfrm>
          <a:prstGeom prst="ellipse">
            <a:avLst/>
          </a:prstGeom>
          <a:solidFill>
            <a:srgbClr val="7DC9C5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smtClean="0">
              <a:solidFill>
                <a:srgbClr val="6425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2686" y="5550066"/>
            <a:ext cx="1465303" cy="849725"/>
          </a:xfrm>
          <a:prstGeom prst="wedgeRectCallout">
            <a:avLst>
              <a:gd name="adj1" fmla="val 76205"/>
              <a:gd name="adj2" fmla="val -104294"/>
            </a:avLst>
          </a:prstGeom>
          <a:solidFill>
            <a:srgbClr val="FF6600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GB"/>
            </a:defPPr>
            <a:lvl1pPr marL="0" indent="0" algn="ctr">
              <a:buFont typeface="Arial" pitchFamily="34" charset="0"/>
              <a:buNone/>
              <a:defRPr sz="18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Low-cost,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high volume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M2M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007905" y="4982592"/>
            <a:ext cx="216000" cy="216000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smtClean="0">
              <a:solidFill>
                <a:srgbClr val="6425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5637" y="2366388"/>
            <a:ext cx="1265534" cy="779951"/>
          </a:xfrm>
          <a:prstGeom prst="wedgeRectCallout">
            <a:avLst>
              <a:gd name="adj1" fmla="val -71518"/>
              <a:gd name="adj2" fmla="val 31004"/>
            </a:avLst>
          </a:prstGeom>
          <a:solidFill>
            <a:srgbClr val="9270AC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GB"/>
            </a:defPPr>
            <a:lvl1pPr marL="0" indent="0" algn="ctr">
              <a:buFont typeface="Arial" pitchFamily="34" charset="0"/>
              <a:buNone/>
              <a:defRPr sz="18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new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waveforms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256155" y="2901810"/>
            <a:ext cx="216000" cy="216000"/>
          </a:xfrm>
          <a:prstGeom prst="ellipse">
            <a:avLst/>
          </a:prstGeom>
          <a:solidFill>
            <a:srgbClr val="7DC9C5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smtClean="0">
              <a:solidFill>
                <a:srgbClr val="6425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1511" y="3628273"/>
            <a:ext cx="1238553" cy="973225"/>
          </a:xfrm>
          <a:prstGeom prst="wedgeRectCallout">
            <a:avLst>
              <a:gd name="adj1" fmla="val -19657"/>
              <a:gd name="adj2" fmla="val -90354"/>
            </a:avLst>
          </a:prstGeom>
          <a:solidFill>
            <a:srgbClr val="9270AC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b="1" dirty="0" smtClean="0">
                <a:solidFill>
                  <a:srgbClr val="FFFFFF"/>
                </a:solidFill>
                <a:latin typeface="Vodafone Rg" pitchFamily="34" charset="0"/>
              </a:rPr>
              <a:t>Massive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b="1" dirty="0" smtClean="0">
                <a:solidFill>
                  <a:srgbClr val="FFFFFF"/>
                </a:solidFill>
                <a:latin typeface="Vodafone Rg" pitchFamily="34" charset="0"/>
              </a:rPr>
              <a:t>MIMO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b="1" dirty="0" smtClean="0">
                <a:solidFill>
                  <a:srgbClr val="FFFFFF"/>
                </a:solidFill>
                <a:latin typeface="Vodafone Rg" pitchFamily="34" charset="0"/>
              </a:rPr>
              <a:t> (&lt;6GHz)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263446" y="2994974"/>
            <a:ext cx="216000" cy="216000"/>
          </a:xfrm>
          <a:prstGeom prst="ellipse">
            <a:avLst/>
          </a:prstGeom>
          <a:solidFill>
            <a:srgbClr val="7DC9C5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smtClean="0">
              <a:solidFill>
                <a:srgbClr val="642566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37/49 of 18-16-0016 by Andy Gowans (OFCOM)</a:t>
            </a: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96E-4F69-4D6E-97E1-CC7B4AFB5CB3}" type="slidenum">
              <a:rPr lang="en-GB" altLang="en-US" smtClean="0"/>
              <a:pPr/>
              <a:t>128</a:t>
            </a:fld>
            <a:endParaRPr lang="en-GB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772400" cy="1066800"/>
          </a:xfrm>
        </p:spPr>
        <p:txBody>
          <a:bodyPr/>
          <a:lstStyle/>
          <a:p>
            <a:r>
              <a:rPr lang="en-GB" dirty="0" smtClean="0"/>
              <a:t>Mm-Wave: technical assessment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315102" y="1748530"/>
            <a:ext cx="4230564" cy="0"/>
          </a:xfrm>
          <a:prstGeom prst="line">
            <a:avLst/>
          </a:prstGeom>
          <a:solidFill>
            <a:schemeClr val="bg1"/>
          </a:solidFill>
          <a:ln w="53975" cap="flat" cmpd="sng" algn="ctr">
            <a:solidFill>
              <a:srgbClr val="C90044"/>
            </a:solidFill>
            <a:prstDash val="solid"/>
            <a:round/>
            <a:headEnd type="triangl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955054" y="191521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6GHz</a:t>
            </a:r>
            <a:endParaRPr lang="en-GB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15582" y="193084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100GHz</a:t>
            </a:r>
            <a:endParaRPr lang="en-GB" sz="1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86720" y="2438868"/>
          <a:ext cx="8281104" cy="33375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0540"/>
                <a:gridCol w="42305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Propagation loss (downlink)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Propagation loss (uplink)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Prop. loss (non-</a:t>
                      </a:r>
                      <a:r>
                        <a:rPr lang="en-GB" dirty="0" err="1" smtClean="0"/>
                        <a:t>precoded</a:t>
                      </a:r>
                      <a:r>
                        <a:rPr lang="en-GB" baseline="0" dirty="0" smtClean="0"/>
                        <a:t> channels</a:t>
                      </a:r>
                      <a:r>
                        <a:rPr lang="en-GB" dirty="0" smtClean="0"/>
                        <a:t>)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Rain</a:t>
                      </a:r>
                      <a:r>
                        <a:rPr lang="en-GB" baseline="0" dirty="0" smtClean="0"/>
                        <a:t> attenuation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Object blockage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Interference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Sharing</a:t>
                      </a:r>
                      <a:r>
                        <a:rPr lang="en-GB" baseline="0" dirty="0" smtClean="0"/>
                        <a:t> possibilities (</a:t>
                      </a:r>
                      <a:r>
                        <a:rPr lang="en-GB" baseline="0" dirty="0" err="1" smtClean="0"/>
                        <a:t>beamwidth</a:t>
                      </a:r>
                      <a:r>
                        <a:rPr lang="en-GB" baseline="0" dirty="0" smtClean="0"/>
                        <a:t>)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Beamforming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Channel</a:t>
                      </a:r>
                      <a:r>
                        <a:rPr lang="en-GB" baseline="0" dirty="0" smtClean="0"/>
                        <a:t> estimation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360780" y="2536803"/>
            <a:ext cx="4139207" cy="216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360779" y="2905203"/>
            <a:ext cx="4139207" cy="216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55176" y="3273603"/>
            <a:ext cx="4139207" cy="216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06459" y="5499276"/>
            <a:ext cx="4139207" cy="216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06459" y="5139228"/>
            <a:ext cx="4139207" cy="216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C000"/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380512" y="4329120"/>
            <a:ext cx="4139207" cy="216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87691" y="4689168"/>
            <a:ext cx="4139207" cy="216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www.mondoudinese.it/wp-content/uploads/2014/11/semafor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86" y="818652"/>
            <a:ext cx="1109314" cy="7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4387692" y="3609024"/>
            <a:ext cx="4139207" cy="216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C000"/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80512" y="3969072"/>
            <a:ext cx="4139207" cy="216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3303" y="193084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/>
              <a:t>6</a:t>
            </a:r>
            <a:r>
              <a:rPr lang="en-GB" sz="1800" b="1" dirty="0" smtClean="0"/>
              <a:t>0GHz</a:t>
            </a:r>
            <a:endParaRPr lang="en-GB" sz="18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6676735" y="2536803"/>
            <a:ext cx="815945" cy="216000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696283" y="4329120"/>
            <a:ext cx="815945" cy="216000"/>
          </a:xfrm>
          <a:prstGeom prst="rect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696282" y="4689168"/>
            <a:ext cx="815945" cy="216000"/>
          </a:xfrm>
          <a:prstGeom prst="rect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38/49 of 18-16-0016 by Andy Gowans (OFCOM)</a:t>
            </a:r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CDB8-521D-4DD7-B8FE-CECB2F5BE9C9}" type="slidenum">
              <a:rPr lang="en-GB" altLang="en-US" smtClean="0"/>
              <a:pPr/>
              <a:t>129</a:t>
            </a:fld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685800"/>
            <a:ext cx="7772400" cy="1066800"/>
          </a:xfrm>
        </p:spPr>
        <p:txBody>
          <a:bodyPr/>
          <a:lstStyle/>
          <a:p>
            <a:r>
              <a:rPr lang="en-GB" dirty="0" smtClean="0"/>
              <a:t>Wide area M2M: is there the need for a completely new design?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1880" y="5943600"/>
            <a:ext cx="6362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Extended from P. Popovski, “</a:t>
            </a:r>
            <a:r>
              <a:rPr lang="en-GB" sz="1100" i="1" dirty="0" smtClean="0"/>
              <a:t>Ultra-Reliable communications in 5G Wireless Systems”</a:t>
            </a:r>
            <a:r>
              <a:rPr lang="en-GB" sz="1100" dirty="0" smtClean="0"/>
              <a:t>, Arxiv, 2014. </a:t>
            </a:r>
            <a:endParaRPr lang="en-GB" sz="11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95519" y="5024023"/>
            <a:ext cx="315042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4" name="Straight Connector 2073"/>
          <p:cNvCxnSpPr/>
          <p:nvPr/>
        </p:nvCxnSpPr>
        <p:spPr bwMode="auto">
          <a:xfrm>
            <a:off x="5565525" y="2704373"/>
            <a:ext cx="2606955" cy="619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7" name="TextBox 2076"/>
          <p:cNvSpPr txBox="1"/>
          <p:nvPr/>
        </p:nvSpPr>
        <p:spPr>
          <a:xfrm>
            <a:off x="7885195" y="511170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# users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22060" y="2284627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rate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79" name="Snip Single Corner Rectangle 2078"/>
          <p:cNvSpPr>
            <a:spLocks/>
          </p:cNvSpPr>
          <p:nvPr/>
        </p:nvSpPr>
        <p:spPr bwMode="auto">
          <a:xfrm>
            <a:off x="5574411" y="3936720"/>
            <a:ext cx="1294591" cy="1104464"/>
          </a:xfrm>
          <a:custGeom>
            <a:avLst/>
            <a:gdLst>
              <a:gd name="connsiteX0" fmla="*/ 0 w 2880000"/>
              <a:gd name="connsiteY0" fmla="*/ 0 h 1800000"/>
              <a:gd name="connsiteX1" fmla="*/ 1980000 w 2880000"/>
              <a:gd name="connsiteY1" fmla="*/ 0 h 1800000"/>
              <a:gd name="connsiteX2" fmla="*/ 2880000 w 2880000"/>
              <a:gd name="connsiteY2" fmla="*/ 900000 h 1800000"/>
              <a:gd name="connsiteX3" fmla="*/ 2880000 w 2880000"/>
              <a:gd name="connsiteY3" fmla="*/ 1800000 h 1800000"/>
              <a:gd name="connsiteX4" fmla="*/ 0 w 2880000"/>
              <a:gd name="connsiteY4" fmla="*/ 1800000 h 1800000"/>
              <a:gd name="connsiteX5" fmla="*/ 0 w 2880000"/>
              <a:gd name="connsiteY5" fmla="*/ 0 h 1800000"/>
              <a:gd name="connsiteX0" fmla="*/ 0 w 2880000"/>
              <a:gd name="connsiteY0" fmla="*/ 0 h 1800000"/>
              <a:gd name="connsiteX1" fmla="*/ 2293267 w 2880000"/>
              <a:gd name="connsiteY1" fmla="*/ 804333 h 1800000"/>
              <a:gd name="connsiteX2" fmla="*/ 2880000 w 2880000"/>
              <a:gd name="connsiteY2" fmla="*/ 900000 h 1800000"/>
              <a:gd name="connsiteX3" fmla="*/ 2880000 w 2880000"/>
              <a:gd name="connsiteY3" fmla="*/ 1800000 h 1800000"/>
              <a:gd name="connsiteX4" fmla="*/ 0 w 2880000"/>
              <a:gd name="connsiteY4" fmla="*/ 1800000 h 1800000"/>
              <a:gd name="connsiteX5" fmla="*/ 0 w 2880000"/>
              <a:gd name="connsiteY5" fmla="*/ 0 h 1800000"/>
              <a:gd name="connsiteX0" fmla="*/ 0 w 2880000"/>
              <a:gd name="connsiteY0" fmla="*/ 16934 h 995667"/>
              <a:gd name="connsiteX1" fmla="*/ 2293267 w 2880000"/>
              <a:gd name="connsiteY1" fmla="*/ 0 h 995667"/>
              <a:gd name="connsiteX2" fmla="*/ 2880000 w 2880000"/>
              <a:gd name="connsiteY2" fmla="*/ 95667 h 995667"/>
              <a:gd name="connsiteX3" fmla="*/ 2880000 w 2880000"/>
              <a:gd name="connsiteY3" fmla="*/ 995667 h 995667"/>
              <a:gd name="connsiteX4" fmla="*/ 0 w 2880000"/>
              <a:gd name="connsiteY4" fmla="*/ 995667 h 995667"/>
              <a:gd name="connsiteX5" fmla="*/ 0 w 2880000"/>
              <a:gd name="connsiteY5" fmla="*/ 16934 h 995667"/>
              <a:gd name="connsiteX0" fmla="*/ 0 w 2880000"/>
              <a:gd name="connsiteY0" fmla="*/ 0 h 978733"/>
              <a:gd name="connsiteX1" fmla="*/ 2880000 w 2880000"/>
              <a:gd name="connsiteY1" fmla="*/ 78733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880000"/>
              <a:gd name="connsiteY0" fmla="*/ 0 h 978733"/>
              <a:gd name="connsiteX1" fmla="*/ 2558267 w 2880000"/>
              <a:gd name="connsiteY1" fmla="*/ 493599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880000"/>
              <a:gd name="connsiteY0" fmla="*/ 0 h 978733"/>
              <a:gd name="connsiteX1" fmla="*/ 2566733 w 2880000"/>
              <a:gd name="connsiteY1" fmla="*/ 510532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566733"/>
              <a:gd name="connsiteY0" fmla="*/ 0 h 978733"/>
              <a:gd name="connsiteX1" fmla="*/ 2566733 w 2566733"/>
              <a:gd name="connsiteY1" fmla="*/ 510532 h 978733"/>
              <a:gd name="connsiteX2" fmla="*/ 2151866 w 2566733"/>
              <a:gd name="connsiteY2" fmla="*/ 978733 h 978733"/>
              <a:gd name="connsiteX3" fmla="*/ 0 w 2566733"/>
              <a:gd name="connsiteY3" fmla="*/ 978733 h 978733"/>
              <a:gd name="connsiteX4" fmla="*/ 0 w 2566733"/>
              <a:gd name="connsiteY4" fmla="*/ 0 h 978733"/>
              <a:gd name="connsiteX0" fmla="*/ 0 w 2558267"/>
              <a:gd name="connsiteY0" fmla="*/ 0 h 978733"/>
              <a:gd name="connsiteX1" fmla="*/ 2558267 w 2558267"/>
              <a:gd name="connsiteY1" fmla="*/ 502066 h 978733"/>
              <a:gd name="connsiteX2" fmla="*/ 2151866 w 2558267"/>
              <a:gd name="connsiteY2" fmla="*/ 978733 h 978733"/>
              <a:gd name="connsiteX3" fmla="*/ 0 w 2558267"/>
              <a:gd name="connsiteY3" fmla="*/ 978733 h 978733"/>
              <a:gd name="connsiteX4" fmla="*/ 0 w 2558267"/>
              <a:gd name="connsiteY4" fmla="*/ 0 h 978733"/>
              <a:gd name="connsiteX0" fmla="*/ 0 w 2151866"/>
              <a:gd name="connsiteY0" fmla="*/ 0 h 978733"/>
              <a:gd name="connsiteX1" fmla="*/ 2151866 w 2151866"/>
              <a:gd name="connsiteY1" fmla="*/ 978733 h 978733"/>
              <a:gd name="connsiteX2" fmla="*/ 0 w 2151866"/>
              <a:gd name="connsiteY2" fmla="*/ 978733 h 978733"/>
              <a:gd name="connsiteX3" fmla="*/ 0 w 2151866"/>
              <a:gd name="connsiteY3" fmla="*/ 0 h 978733"/>
              <a:gd name="connsiteX0" fmla="*/ 0 w 2151866"/>
              <a:gd name="connsiteY0" fmla="*/ 0 h 978733"/>
              <a:gd name="connsiteX1" fmla="*/ 1558816 w 2151866"/>
              <a:gd name="connsiteY1" fmla="*/ 707169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2151866"/>
              <a:gd name="connsiteY0" fmla="*/ 0 h 978733"/>
              <a:gd name="connsiteX1" fmla="*/ 1728149 w 2151866"/>
              <a:gd name="connsiteY1" fmla="*/ 360036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2151866"/>
              <a:gd name="connsiteY0" fmla="*/ 0 h 978733"/>
              <a:gd name="connsiteX1" fmla="*/ 1719962 w 2151866"/>
              <a:gd name="connsiteY1" fmla="*/ 298303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2151866"/>
              <a:gd name="connsiteY0" fmla="*/ 0 h 978733"/>
              <a:gd name="connsiteX1" fmla="*/ 1418083 w 2151866"/>
              <a:gd name="connsiteY1" fmla="*/ 242574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1839754"/>
              <a:gd name="connsiteY0" fmla="*/ 0 h 978733"/>
              <a:gd name="connsiteX1" fmla="*/ 1418083 w 1839754"/>
              <a:gd name="connsiteY1" fmla="*/ 242574 h 978733"/>
              <a:gd name="connsiteX2" fmla="*/ 1839754 w 1839754"/>
              <a:gd name="connsiteY2" fmla="*/ 978733 h 978733"/>
              <a:gd name="connsiteX3" fmla="*/ 0 w 1839754"/>
              <a:gd name="connsiteY3" fmla="*/ 978733 h 978733"/>
              <a:gd name="connsiteX4" fmla="*/ 0 w 1839754"/>
              <a:gd name="connsiteY4" fmla="*/ 0 h 978733"/>
              <a:gd name="connsiteX0" fmla="*/ 0 w 1445776"/>
              <a:gd name="connsiteY0" fmla="*/ 0 h 978733"/>
              <a:gd name="connsiteX1" fmla="*/ 1418083 w 1445776"/>
              <a:gd name="connsiteY1" fmla="*/ 242574 h 978733"/>
              <a:gd name="connsiteX2" fmla="*/ 1445776 w 1445776"/>
              <a:gd name="connsiteY2" fmla="*/ 978733 h 978733"/>
              <a:gd name="connsiteX3" fmla="*/ 0 w 1445776"/>
              <a:gd name="connsiteY3" fmla="*/ 978733 h 978733"/>
              <a:gd name="connsiteX4" fmla="*/ 0 w 1445776"/>
              <a:gd name="connsiteY4" fmla="*/ 0 h 978733"/>
              <a:gd name="connsiteX0" fmla="*/ 0 w 1422752"/>
              <a:gd name="connsiteY0" fmla="*/ 0 h 978733"/>
              <a:gd name="connsiteX1" fmla="*/ 1418083 w 1422752"/>
              <a:gd name="connsiteY1" fmla="*/ 242574 h 978733"/>
              <a:gd name="connsiteX2" fmla="*/ 1422752 w 1422752"/>
              <a:gd name="connsiteY2" fmla="*/ 974446 h 978733"/>
              <a:gd name="connsiteX3" fmla="*/ 0 w 1422752"/>
              <a:gd name="connsiteY3" fmla="*/ 978733 h 978733"/>
              <a:gd name="connsiteX4" fmla="*/ 0 w 1422752"/>
              <a:gd name="connsiteY4" fmla="*/ 0 h 978733"/>
              <a:gd name="connsiteX0" fmla="*/ 0 w 1422752"/>
              <a:gd name="connsiteY0" fmla="*/ 0 h 987308"/>
              <a:gd name="connsiteX1" fmla="*/ 1418083 w 1422752"/>
              <a:gd name="connsiteY1" fmla="*/ 242574 h 987308"/>
              <a:gd name="connsiteX2" fmla="*/ 1422752 w 1422752"/>
              <a:gd name="connsiteY2" fmla="*/ 987308 h 987308"/>
              <a:gd name="connsiteX3" fmla="*/ 0 w 1422752"/>
              <a:gd name="connsiteY3" fmla="*/ 978733 h 987308"/>
              <a:gd name="connsiteX4" fmla="*/ 0 w 1422752"/>
              <a:gd name="connsiteY4" fmla="*/ 0 h 98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752" h="987308">
                <a:moveTo>
                  <a:pt x="0" y="0"/>
                </a:moveTo>
                <a:lnTo>
                  <a:pt x="1418083" y="242574"/>
                </a:lnTo>
                <a:cubicBezTo>
                  <a:pt x="1419639" y="486531"/>
                  <a:pt x="1421196" y="743351"/>
                  <a:pt x="1422752" y="987308"/>
                </a:cubicBezTo>
                <a:lnTo>
                  <a:pt x="0" y="97873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Snip Single Corner Rectangle 2078"/>
          <p:cNvSpPr>
            <a:spLocks/>
          </p:cNvSpPr>
          <p:nvPr/>
        </p:nvSpPr>
        <p:spPr bwMode="auto">
          <a:xfrm>
            <a:off x="5574410" y="3104820"/>
            <a:ext cx="2414827" cy="1340699"/>
          </a:xfrm>
          <a:custGeom>
            <a:avLst/>
            <a:gdLst>
              <a:gd name="connsiteX0" fmla="*/ 0 w 2880000"/>
              <a:gd name="connsiteY0" fmla="*/ 0 h 1800000"/>
              <a:gd name="connsiteX1" fmla="*/ 1980000 w 2880000"/>
              <a:gd name="connsiteY1" fmla="*/ 0 h 1800000"/>
              <a:gd name="connsiteX2" fmla="*/ 2880000 w 2880000"/>
              <a:gd name="connsiteY2" fmla="*/ 900000 h 1800000"/>
              <a:gd name="connsiteX3" fmla="*/ 2880000 w 2880000"/>
              <a:gd name="connsiteY3" fmla="*/ 1800000 h 1800000"/>
              <a:gd name="connsiteX4" fmla="*/ 0 w 2880000"/>
              <a:gd name="connsiteY4" fmla="*/ 1800000 h 1800000"/>
              <a:gd name="connsiteX5" fmla="*/ 0 w 2880000"/>
              <a:gd name="connsiteY5" fmla="*/ 0 h 1800000"/>
              <a:gd name="connsiteX0" fmla="*/ 0 w 2880000"/>
              <a:gd name="connsiteY0" fmla="*/ 0 h 1800000"/>
              <a:gd name="connsiteX1" fmla="*/ 2293267 w 2880000"/>
              <a:gd name="connsiteY1" fmla="*/ 804333 h 1800000"/>
              <a:gd name="connsiteX2" fmla="*/ 2880000 w 2880000"/>
              <a:gd name="connsiteY2" fmla="*/ 900000 h 1800000"/>
              <a:gd name="connsiteX3" fmla="*/ 2880000 w 2880000"/>
              <a:gd name="connsiteY3" fmla="*/ 1800000 h 1800000"/>
              <a:gd name="connsiteX4" fmla="*/ 0 w 2880000"/>
              <a:gd name="connsiteY4" fmla="*/ 1800000 h 1800000"/>
              <a:gd name="connsiteX5" fmla="*/ 0 w 2880000"/>
              <a:gd name="connsiteY5" fmla="*/ 0 h 1800000"/>
              <a:gd name="connsiteX0" fmla="*/ 0 w 2880000"/>
              <a:gd name="connsiteY0" fmla="*/ 16934 h 995667"/>
              <a:gd name="connsiteX1" fmla="*/ 2293267 w 2880000"/>
              <a:gd name="connsiteY1" fmla="*/ 0 h 995667"/>
              <a:gd name="connsiteX2" fmla="*/ 2880000 w 2880000"/>
              <a:gd name="connsiteY2" fmla="*/ 95667 h 995667"/>
              <a:gd name="connsiteX3" fmla="*/ 2880000 w 2880000"/>
              <a:gd name="connsiteY3" fmla="*/ 995667 h 995667"/>
              <a:gd name="connsiteX4" fmla="*/ 0 w 2880000"/>
              <a:gd name="connsiteY4" fmla="*/ 995667 h 995667"/>
              <a:gd name="connsiteX5" fmla="*/ 0 w 2880000"/>
              <a:gd name="connsiteY5" fmla="*/ 16934 h 995667"/>
              <a:gd name="connsiteX0" fmla="*/ 0 w 2880000"/>
              <a:gd name="connsiteY0" fmla="*/ 0 h 978733"/>
              <a:gd name="connsiteX1" fmla="*/ 2880000 w 2880000"/>
              <a:gd name="connsiteY1" fmla="*/ 78733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880000"/>
              <a:gd name="connsiteY0" fmla="*/ 0 h 978733"/>
              <a:gd name="connsiteX1" fmla="*/ 2558267 w 2880000"/>
              <a:gd name="connsiteY1" fmla="*/ 493599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880000"/>
              <a:gd name="connsiteY0" fmla="*/ 0 h 978733"/>
              <a:gd name="connsiteX1" fmla="*/ 2566733 w 2880000"/>
              <a:gd name="connsiteY1" fmla="*/ 510532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566733"/>
              <a:gd name="connsiteY0" fmla="*/ 0 h 978733"/>
              <a:gd name="connsiteX1" fmla="*/ 2566733 w 2566733"/>
              <a:gd name="connsiteY1" fmla="*/ 510532 h 978733"/>
              <a:gd name="connsiteX2" fmla="*/ 2151866 w 2566733"/>
              <a:gd name="connsiteY2" fmla="*/ 978733 h 978733"/>
              <a:gd name="connsiteX3" fmla="*/ 0 w 2566733"/>
              <a:gd name="connsiteY3" fmla="*/ 978733 h 978733"/>
              <a:gd name="connsiteX4" fmla="*/ 0 w 2566733"/>
              <a:gd name="connsiteY4" fmla="*/ 0 h 978733"/>
              <a:gd name="connsiteX0" fmla="*/ 0 w 2558267"/>
              <a:gd name="connsiteY0" fmla="*/ 0 h 978733"/>
              <a:gd name="connsiteX1" fmla="*/ 2558267 w 2558267"/>
              <a:gd name="connsiteY1" fmla="*/ 502066 h 978733"/>
              <a:gd name="connsiteX2" fmla="*/ 2151866 w 2558267"/>
              <a:gd name="connsiteY2" fmla="*/ 978733 h 978733"/>
              <a:gd name="connsiteX3" fmla="*/ 0 w 2558267"/>
              <a:gd name="connsiteY3" fmla="*/ 978733 h 978733"/>
              <a:gd name="connsiteX4" fmla="*/ 0 w 2558267"/>
              <a:gd name="connsiteY4" fmla="*/ 0 h 978733"/>
              <a:gd name="connsiteX0" fmla="*/ 0 w 2151866"/>
              <a:gd name="connsiteY0" fmla="*/ 0 h 978733"/>
              <a:gd name="connsiteX1" fmla="*/ 2151866 w 2151866"/>
              <a:gd name="connsiteY1" fmla="*/ 978733 h 978733"/>
              <a:gd name="connsiteX2" fmla="*/ 0 w 2151866"/>
              <a:gd name="connsiteY2" fmla="*/ 978733 h 978733"/>
              <a:gd name="connsiteX3" fmla="*/ 0 w 2151866"/>
              <a:gd name="connsiteY3" fmla="*/ 0 h 978733"/>
              <a:gd name="connsiteX0" fmla="*/ 0 w 2151866"/>
              <a:gd name="connsiteY0" fmla="*/ 0 h 978733"/>
              <a:gd name="connsiteX1" fmla="*/ 1558816 w 2151866"/>
              <a:gd name="connsiteY1" fmla="*/ 707169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2151866"/>
              <a:gd name="connsiteY0" fmla="*/ 0 h 978733"/>
              <a:gd name="connsiteX1" fmla="*/ 1728149 w 2151866"/>
              <a:gd name="connsiteY1" fmla="*/ 360036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2173564"/>
              <a:gd name="connsiteY0" fmla="*/ 0 h 1473562"/>
              <a:gd name="connsiteX1" fmla="*/ 1728149 w 2173564"/>
              <a:gd name="connsiteY1" fmla="*/ 360036 h 1473562"/>
              <a:gd name="connsiteX2" fmla="*/ 2173564 w 2173564"/>
              <a:gd name="connsiteY2" fmla="*/ 1473562 h 1473562"/>
              <a:gd name="connsiteX3" fmla="*/ 0 w 2173564"/>
              <a:gd name="connsiteY3" fmla="*/ 978733 h 1473562"/>
              <a:gd name="connsiteX4" fmla="*/ 0 w 2173564"/>
              <a:gd name="connsiteY4" fmla="*/ 0 h 1473562"/>
              <a:gd name="connsiteX0" fmla="*/ 0 w 2173564"/>
              <a:gd name="connsiteY0" fmla="*/ 0 h 1473562"/>
              <a:gd name="connsiteX1" fmla="*/ 1511164 w 2173564"/>
              <a:gd name="connsiteY1" fmla="*/ 371543 h 1473562"/>
              <a:gd name="connsiteX2" fmla="*/ 2173564 w 2173564"/>
              <a:gd name="connsiteY2" fmla="*/ 1473562 h 1473562"/>
              <a:gd name="connsiteX3" fmla="*/ 0 w 2173564"/>
              <a:gd name="connsiteY3" fmla="*/ 978733 h 1473562"/>
              <a:gd name="connsiteX4" fmla="*/ 0 w 2173564"/>
              <a:gd name="connsiteY4" fmla="*/ 0 h 1473562"/>
              <a:gd name="connsiteX0" fmla="*/ 0 w 2173564"/>
              <a:gd name="connsiteY0" fmla="*/ 0 h 1473562"/>
              <a:gd name="connsiteX1" fmla="*/ 1511164 w 2173564"/>
              <a:gd name="connsiteY1" fmla="*/ 371543 h 1473562"/>
              <a:gd name="connsiteX2" fmla="*/ 2173564 w 2173564"/>
              <a:gd name="connsiteY2" fmla="*/ 1473562 h 1473562"/>
              <a:gd name="connsiteX3" fmla="*/ 2866 w 2173564"/>
              <a:gd name="connsiteY3" fmla="*/ 992552 h 1473562"/>
              <a:gd name="connsiteX4" fmla="*/ 0 w 2173564"/>
              <a:gd name="connsiteY4" fmla="*/ 0 h 1473562"/>
              <a:gd name="connsiteX0" fmla="*/ 0 w 2278693"/>
              <a:gd name="connsiteY0" fmla="*/ 0 h 1473562"/>
              <a:gd name="connsiteX1" fmla="*/ 2278693 w 2278693"/>
              <a:gd name="connsiteY1" fmla="*/ 575939 h 1473562"/>
              <a:gd name="connsiteX2" fmla="*/ 2173564 w 2278693"/>
              <a:gd name="connsiteY2" fmla="*/ 1473562 h 1473562"/>
              <a:gd name="connsiteX3" fmla="*/ 2866 w 2278693"/>
              <a:gd name="connsiteY3" fmla="*/ 992552 h 1473562"/>
              <a:gd name="connsiteX4" fmla="*/ 0 w 2278693"/>
              <a:gd name="connsiteY4" fmla="*/ 0 h 1473562"/>
              <a:gd name="connsiteX0" fmla="*/ 0 w 2924990"/>
              <a:gd name="connsiteY0" fmla="*/ 0 h 1649569"/>
              <a:gd name="connsiteX1" fmla="*/ 2278693 w 2924990"/>
              <a:gd name="connsiteY1" fmla="*/ 575939 h 1649569"/>
              <a:gd name="connsiteX2" fmla="*/ 2924990 w 2924990"/>
              <a:gd name="connsiteY2" fmla="*/ 1649569 h 1649569"/>
              <a:gd name="connsiteX3" fmla="*/ 2866 w 2924990"/>
              <a:gd name="connsiteY3" fmla="*/ 992552 h 1649569"/>
              <a:gd name="connsiteX4" fmla="*/ 0 w 2924990"/>
              <a:gd name="connsiteY4" fmla="*/ 0 h 1649569"/>
              <a:gd name="connsiteX0" fmla="*/ 0 w 2924990"/>
              <a:gd name="connsiteY0" fmla="*/ 0 h 1649569"/>
              <a:gd name="connsiteX1" fmla="*/ 2246489 w 2924990"/>
              <a:gd name="connsiteY1" fmla="*/ 553228 h 1649569"/>
              <a:gd name="connsiteX2" fmla="*/ 2924990 w 2924990"/>
              <a:gd name="connsiteY2" fmla="*/ 1649569 h 1649569"/>
              <a:gd name="connsiteX3" fmla="*/ 2866 w 2924990"/>
              <a:gd name="connsiteY3" fmla="*/ 992552 h 1649569"/>
              <a:gd name="connsiteX4" fmla="*/ 0 w 2924990"/>
              <a:gd name="connsiteY4" fmla="*/ 0 h 1649569"/>
              <a:gd name="connsiteX0" fmla="*/ 0 w 2924990"/>
              <a:gd name="connsiteY0" fmla="*/ 0 h 1649569"/>
              <a:gd name="connsiteX1" fmla="*/ 2246489 w 2924990"/>
              <a:gd name="connsiteY1" fmla="*/ 553228 h 1649569"/>
              <a:gd name="connsiteX2" fmla="*/ 2600577 w 2924990"/>
              <a:gd name="connsiteY2" fmla="*/ 1115725 h 1649569"/>
              <a:gd name="connsiteX3" fmla="*/ 2924990 w 2924990"/>
              <a:gd name="connsiteY3" fmla="*/ 1649569 h 1649569"/>
              <a:gd name="connsiteX4" fmla="*/ 2866 w 2924990"/>
              <a:gd name="connsiteY4" fmla="*/ 992552 h 1649569"/>
              <a:gd name="connsiteX5" fmla="*/ 0 w 2924990"/>
              <a:gd name="connsiteY5" fmla="*/ 0 h 1649569"/>
              <a:gd name="connsiteX0" fmla="*/ 0 w 2924990"/>
              <a:gd name="connsiteY0" fmla="*/ 0 h 1649569"/>
              <a:gd name="connsiteX1" fmla="*/ 2246489 w 2924990"/>
              <a:gd name="connsiteY1" fmla="*/ 553228 h 1649569"/>
              <a:gd name="connsiteX2" fmla="*/ 2600577 w 2924990"/>
              <a:gd name="connsiteY2" fmla="*/ 1115725 h 1649569"/>
              <a:gd name="connsiteX3" fmla="*/ 2799167 w 2924990"/>
              <a:gd name="connsiteY3" fmla="*/ 1586970 h 1649569"/>
              <a:gd name="connsiteX4" fmla="*/ 2924990 w 2924990"/>
              <a:gd name="connsiteY4" fmla="*/ 1649569 h 1649569"/>
              <a:gd name="connsiteX5" fmla="*/ 2866 w 2924990"/>
              <a:gd name="connsiteY5" fmla="*/ 992552 h 1649569"/>
              <a:gd name="connsiteX6" fmla="*/ 0 w 2924990"/>
              <a:gd name="connsiteY6" fmla="*/ 0 h 1649569"/>
              <a:gd name="connsiteX0" fmla="*/ 0 w 2799167"/>
              <a:gd name="connsiteY0" fmla="*/ 0 h 1586970"/>
              <a:gd name="connsiteX1" fmla="*/ 2246489 w 2799167"/>
              <a:gd name="connsiteY1" fmla="*/ 553228 h 1586970"/>
              <a:gd name="connsiteX2" fmla="*/ 2600577 w 2799167"/>
              <a:gd name="connsiteY2" fmla="*/ 1115725 h 1586970"/>
              <a:gd name="connsiteX3" fmla="*/ 2799167 w 2799167"/>
              <a:gd name="connsiteY3" fmla="*/ 1586970 h 1586970"/>
              <a:gd name="connsiteX4" fmla="*/ 2866 w 2799167"/>
              <a:gd name="connsiteY4" fmla="*/ 992552 h 1586970"/>
              <a:gd name="connsiteX5" fmla="*/ 0 w 2799167"/>
              <a:gd name="connsiteY5" fmla="*/ 0 h 1586970"/>
              <a:gd name="connsiteX0" fmla="*/ 0 w 2799167"/>
              <a:gd name="connsiteY0" fmla="*/ 0 h 1586970"/>
              <a:gd name="connsiteX1" fmla="*/ 2246489 w 2799167"/>
              <a:gd name="connsiteY1" fmla="*/ 553228 h 1586970"/>
              <a:gd name="connsiteX2" fmla="*/ 2562086 w 2799167"/>
              <a:gd name="connsiteY2" fmla="*/ 1115725 h 1586970"/>
              <a:gd name="connsiteX3" fmla="*/ 2799167 w 2799167"/>
              <a:gd name="connsiteY3" fmla="*/ 1586970 h 1586970"/>
              <a:gd name="connsiteX4" fmla="*/ 2866 w 2799167"/>
              <a:gd name="connsiteY4" fmla="*/ 992552 h 1586970"/>
              <a:gd name="connsiteX5" fmla="*/ 0 w 2799167"/>
              <a:gd name="connsiteY5" fmla="*/ 0 h 1586970"/>
              <a:gd name="connsiteX0" fmla="*/ 0 w 2799167"/>
              <a:gd name="connsiteY0" fmla="*/ 0 h 1586970"/>
              <a:gd name="connsiteX1" fmla="*/ 2295978 w 2799167"/>
              <a:gd name="connsiteY1" fmla="*/ 570262 h 1586970"/>
              <a:gd name="connsiteX2" fmla="*/ 2562086 w 2799167"/>
              <a:gd name="connsiteY2" fmla="*/ 1115725 h 1586970"/>
              <a:gd name="connsiteX3" fmla="*/ 2799167 w 2799167"/>
              <a:gd name="connsiteY3" fmla="*/ 1586970 h 1586970"/>
              <a:gd name="connsiteX4" fmla="*/ 2866 w 2799167"/>
              <a:gd name="connsiteY4" fmla="*/ 992552 h 1586970"/>
              <a:gd name="connsiteX5" fmla="*/ 0 w 2799167"/>
              <a:gd name="connsiteY5" fmla="*/ 0 h 1586970"/>
              <a:gd name="connsiteX0" fmla="*/ 0 w 2799167"/>
              <a:gd name="connsiteY0" fmla="*/ 0 h 1586970"/>
              <a:gd name="connsiteX1" fmla="*/ 2317973 w 2799167"/>
              <a:gd name="connsiteY1" fmla="*/ 553228 h 1586970"/>
              <a:gd name="connsiteX2" fmla="*/ 2562086 w 2799167"/>
              <a:gd name="connsiteY2" fmla="*/ 1115725 h 1586970"/>
              <a:gd name="connsiteX3" fmla="*/ 2799167 w 2799167"/>
              <a:gd name="connsiteY3" fmla="*/ 1586970 h 1586970"/>
              <a:gd name="connsiteX4" fmla="*/ 2866 w 2799167"/>
              <a:gd name="connsiteY4" fmla="*/ 992552 h 1586970"/>
              <a:gd name="connsiteX5" fmla="*/ 0 w 2799167"/>
              <a:gd name="connsiteY5" fmla="*/ 0 h 1586970"/>
              <a:gd name="connsiteX0" fmla="*/ 0 w 2799167"/>
              <a:gd name="connsiteY0" fmla="*/ 0 h 1586970"/>
              <a:gd name="connsiteX1" fmla="*/ 2290480 w 2799167"/>
              <a:gd name="connsiteY1" fmla="*/ 558906 h 1586970"/>
              <a:gd name="connsiteX2" fmla="*/ 2562086 w 2799167"/>
              <a:gd name="connsiteY2" fmla="*/ 1115725 h 1586970"/>
              <a:gd name="connsiteX3" fmla="*/ 2799167 w 2799167"/>
              <a:gd name="connsiteY3" fmla="*/ 1586970 h 1586970"/>
              <a:gd name="connsiteX4" fmla="*/ 2866 w 2799167"/>
              <a:gd name="connsiteY4" fmla="*/ 992552 h 1586970"/>
              <a:gd name="connsiteX5" fmla="*/ 0 w 2799167"/>
              <a:gd name="connsiteY5" fmla="*/ 0 h 1586970"/>
              <a:gd name="connsiteX0" fmla="*/ 0 w 2799167"/>
              <a:gd name="connsiteY0" fmla="*/ 0 h 1586970"/>
              <a:gd name="connsiteX1" fmla="*/ 2295978 w 2799167"/>
              <a:gd name="connsiteY1" fmla="*/ 564583 h 1586970"/>
              <a:gd name="connsiteX2" fmla="*/ 2562086 w 2799167"/>
              <a:gd name="connsiteY2" fmla="*/ 1115725 h 1586970"/>
              <a:gd name="connsiteX3" fmla="*/ 2799167 w 2799167"/>
              <a:gd name="connsiteY3" fmla="*/ 1586970 h 1586970"/>
              <a:gd name="connsiteX4" fmla="*/ 2866 w 2799167"/>
              <a:gd name="connsiteY4" fmla="*/ 992552 h 1586970"/>
              <a:gd name="connsiteX5" fmla="*/ 0 w 2799167"/>
              <a:gd name="connsiteY5" fmla="*/ 0 h 1586970"/>
              <a:gd name="connsiteX0" fmla="*/ 0 w 2788169"/>
              <a:gd name="connsiteY0" fmla="*/ 0 h 1598325"/>
              <a:gd name="connsiteX1" fmla="*/ 2295978 w 2788169"/>
              <a:gd name="connsiteY1" fmla="*/ 564583 h 1598325"/>
              <a:gd name="connsiteX2" fmla="*/ 2562086 w 2788169"/>
              <a:gd name="connsiteY2" fmla="*/ 1115725 h 1598325"/>
              <a:gd name="connsiteX3" fmla="*/ 2788169 w 2788169"/>
              <a:gd name="connsiteY3" fmla="*/ 1598325 h 1598325"/>
              <a:gd name="connsiteX4" fmla="*/ 2866 w 2788169"/>
              <a:gd name="connsiteY4" fmla="*/ 992552 h 1598325"/>
              <a:gd name="connsiteX5" fmla="*/ 0 w 2788169"/>
              <a:gd name="connsiteY5" fmla="*/ 0 h 159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8169" h="1598325">
                <a:moveTo>
                  <a:pt x="0" y="0"/>
                </a:moveTo>
                <a:lnTo>
                  <a:pt x="2295978" y="564583"/>
                </a:lnTo>
                <a:lnTo>
                  <a:pt x="2562086" y="1115725"/>
                </a:lnTo>
                <a:cubicBezTo>
                  <a:pt x="2662276" y="1282270"/>
                  <a:pt x="2687979" y="1431780"/>
                  <a:pt x="2788169" y="1598325"/>
                </a:cubicBezTo>
                <a:lnTo>
                  <a:pt x="2866" y="992552"/>
                </a:lnTo>
                <a:cubicBezTo>
                  <a:pt x="1911" y="661701"/>
                  <a:pt x="955" y="330851"/>
                  <a:pt x="0" y="0"/>
                </a:cubicBezTo>
                <a:close/>
              </a:path>
            </a:pathLst>
          </a:custGeom>
          <a:solidFill>
            <a:srgbClr val="00206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Snip Single Corner Rectangle 2078"/>
          <p:cNvSpPr>
            <a:spLocks/>
          </p:cNvSpPr>
          <p:nvPr/>
        </p:nvSpPr>
        <p:spPr bwMode="auto">
          <a:xfrm>
            <a:off x="5565847" y="2700872"/>
            <a:ext cx="1365744" cy="727482"/>
          </a:xfrm>
          <a:custGeom>
            <a:avLst/>
            <a:gdLst>
              <a:gd name="connsiteX0" fmla="*/ 0 w 2880000"/>
              <a:gd name="connsiteY0" fmla="*/ 0 h 1800000"/>
              <a:gd name="connsiteX1" fmla="*/ 1980000 w 2880000"/>
              <a:gd name="connsiteY1" fmla="*/ 0 h 1800000"/>
              <a:gd name="connsiteX2" fmla="*/ 2880000 w 2880000"/>
              <a:gd name="connsiteY2" fmla="*/ 900000 h 1800000"/>
              <a:gd name="connsiteX3" fmla="*/ 2880000 w 2880000"/>
              <a:gd name="connsiteY3" fmla="*/ 1800000 h 1800000"/>
              <a:gd name="connsiteX4" fmla="*/ 0 w 2880000"/>
              <a:gd name="connsiteY4" fmla="*/ 1800000 h 1800000"/>
              <a:gd name="connsiteX5" fmla="*/ 0 w 2880000"/>
              <a:gd name="connsiteY5" fmla="*/ 0 h 1800000"/>
              <a:gd name="connsiteX0" fmla="*/ 0 w 2880000"/>
              <a:gd name="connsiteY0" fmla="*/ 0 h 1800000"/>
              <a:gd name="connsiteX1" fmla="*/ 2293267 w 2880000"/>
              <a:gd name="connsiteY1" fmla="*/ 804333 h 1800000"/>
              <a:gd name="connsiteX2" fmla="*/ 2880000 w 2880000"/>
              <a:gd name="connsiteY2" fmla="*/ 900000 h 1800000"/>
              <a:gd name="connsiteX3" fmla="*/ 2880000 w 2880000"/>
              <a:gd name="connsiteY3" fmla="*/ 1800000 h 1800000"/>
              <a:gd name="connsiteX4" fmla="*/ 0 w 2880000"/>
              <a:gd name="connsiteY4" fmla="*/ 1800000 h 1800000"/>
              <a:gd name="connsiteX5" fmla="*/ 0 w 2880000"/>
              <a:gd name="connsiteY5" fmla="*/ 0 h 1800000"/>
              <a:gd name="connsiteX0" fmla="*/ 0 w 2880000"/>
              <a:gd name="connsiteY0" fmla="*/ 16934 h 995667"/>
              <a:gd name="connsiteX1" fmla="*/ 2293267 w 2880000"/>
              <a:gd name="connsiteY1" fmla="*/ 0 h 995667"/>
              <a:gd name="connsiteX2" fmla="*/ 2880000 w 2880000"/>
              <a:gd name="connsiteY2" fmla="*/ 95667 h 995667"/>
              <a:gd name="connsiteX3" fmla="*/ 2880000 w 2880000"/>
              <a:gd name="connsiteY3" fmla="*/ 995667 h 995667"/>
              <a:gd name="connsiteX4" fmla="*/ 0 w 2880000"/>
              <a:gd name="connsiteY4" fmla="*/ 995667 h 995667"/>
              <a:gd name="connsiteX5" fmla="*/ 0 w 2880000"/>
              <a:gd name="connsiteY5" fmla="*/ 16934 h 995667"/>
              <a:gd name="connsiteX0" fmla="*/ 0 w 2880000"/>
              <a:gd name="connsiteY0" fmla="*/ 0 h 978733"/>
              <a:gd name="connsiteX1" fmla="*/ 2880000 w 2880000"/>
              <a:gd name="connsiteY1" fmla="*/ 78733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880000"/>
              <a:gd name="connsiteY0" fmla="*/ 0 h 978733"/>
              <a:gd name="connsiteX1" fmla="*/ 2558267 w 2880000"/>
              <a:gd name="connsiteY1" fmla="*/ 493599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880000"/>
              <a:gd name="connsiteY0" fmla="*/ 0 h 978733"/>
              <a:gd name="connsiteX1" fmla="*/ 2566733 w 2880000"/>
              <a:gd name="connsiteY1" fmla="*/ 510532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566733"/>
              <a:gd name="connsiteY0" fmla="*/ 0 h 978733"/>
              <a:gd name="connsiteX1" fmla="*/ 2566733 w 2566733"/>
              <a:gd name="connsiteY1" fmla="*/ 510532 h 978733"/>
              <a:gd name="connsiteX2" fmla="*/ 2151866 w 2566733"/>
              <a:gd name="connsiteY2" fmla="*/ 978733 h 978733"/>
              <a:gd name="connsiteX3" fmla="*/ 0 w 2566733"/>
              <a:gd name="connsiteY3" fmla="*/ 978733 h 978733"/>
              <a:gd name="connsiteX4" fmla="*/ 0 w 2566733"/>
              <a:gd name="connsiteY4" fmla="*/ 0 h 978733"/>
              <a:gd name="connsiteX0" fmla="*/ 0 w 2558267"/>
              <a:gd name="connsiteY0" fmla="*/ 0 h 978733"/>
              <a:gd name="connsiteX1" fmla="*/ 2558267 w 2558267"/>
              <a:gd name="connsiteY1" fmla="*/ 502066 h 978733"/>
              <a:gd name="connsiteX2" fmla="*/ 2151866 w 2558267"/>
              <a:gd name="connsiteY2" fmla="*/ 978733 h 978733"/>
              <a:gd name="connsiteX3" fmla="*/ 0 w 2558267"/>
              <a:gd name="connsiteY3" fmla="*/ 978733 h 978733"/>
              <a:gd name="connsiteX4" fmla="*/ 0 w 2558267"/>
              <a:gd name="connsiteY4" fmla="*/ 0 h 978733"/>
              <a:gd name="connsiteX0" fmla="*/ 0 w 2151866"/>
              <a:gd name="connsiteY0" fmla="*/ 0 h 978733"/>
              <a:gd name="connsiteX1" fmla="*/ 2151866 w 2151866"/>
              <a:gd name="connsiteY1" fmla="*/ 978733 h 978733"/>
              <a:gd name="connsiteX2" fmla="*/ 0 w 2151866"/>
              <a:gd name="connsiteY2" fmla="*/ 978733 h 978733"/>
              <a:gd name="connsiteX3" fmla="*/ 0 w 2151866"/>
              <a:gd name="connsiteY3" fmla="*/ 0 h 978733"/>
              <a:gd name="connsiteX0" fmla="*/ 0 w 2151866"/>
              <a:gd name="connsiteY0" fmla="*/ 0 h 978733"/>
              <a:gd name="connsiteX1" fmla="*/ 1558816 w 2151866"/>
              <a:gd name="connsiteY1" fmla="*/ 707169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2151866"/>
              <a:gd name="connsiteY0" fmla="*/ 0 h 978733"/>
              <a:gd name="connsiteX1" fmla="*/ 1728149 w 2151866"/>
              <a:gd name="connsiteY1" fmla="*/ 360036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2173564"/>
              <a:gd name="connsiteY0" fmla="*/ 0 h 1473562"/>
              <a:gd name="connsiteX1" fmla="*/ 1728149 w 2173564"/>
              <a:gd name="connsiteY1" fmla="*/ 360036 h 1473562"/>
              <a:gd name="connsiteX2" fmla="*/ 2173564 w 2173564"/>
              <a:gd name="connsiteY2" fmla="*/ 1473562 h 1473562"/>
              <a:gd name="connsiteX3" fmla="*/ 0 w 2173564"/>
              <a:gd name="connsiteY3" fmla="*/ 978733 h 1473562"/>
              <a:gd name="connsiteX4" fmla="*/ 0 w 2173564"/>
              <a:gd name="connsiteY4" fmla="*/ 0 h 1473562"/>
              <a:gd name="connsiteX0" fmla="*/ 0 w 2173564"/>
              <a:gd name="connsiteY0" fmla="*/ 0 h 1473562"/>
              <a:gd name="connsiteX1" fmla="*/ 1511164 w 2173564"/>
              <a:gd name="connsiteY1" fmla="*/ 371543 h 1473562"/>
              <a:gd name="connsiteX2" fmla="*/ 2173564 w 2173564"/>
              <a:gd name="connsiteY2" fmla="*/ 1473562 h 1473562"/>
              <a:gd name="connsiteX3" fmla="*/ 0 w 2173564"/>
              <a:gd name="connsiteY3" fmla="*/ 978733 h 1473562"/>
              <a:gd name="connsiteX4" fmla="*/ 0 w 2173564"/>
              <a:gd name="connsiteY4" fmla="*/ 0 h 1473562"/>
              <a:gd name="connsiteX0" fmla="*/ 0 w 2173564"/>
              <a:gd name="connsiteY0" fmla="*/ 0 h 1473562"/>
              <a:gd name="connsiteX1" fmla="*/ 1511164 w 2173564"/>
              <a:gd name="connsiteY1" fmla="*/ 371543 h 1473562"/>
              <a:gd name="connsiteX2" fmla="*/ 2173564 w 2173564"/>
              <a:gd name="connsiteY2" fmla="*/ 1473562 h 1473562"/>
              <a:gd name="connsiteX3" fmla="*/ 0 w 2173564"/>
              <a:gd name="connsiteY3" fmla="*/ 1033126 h 1473562"/>
              <a:gd name="connsiteX4" fmla="*/ 0 w 2173564"/>
              <a:gd name="connsiteY4" fmla="*/ 0 h 1473562"/>
              <a:gd name="connsiteX0" fmla="*/ 0 w 2173564"/>
              <a:gd name="connsiteY0" fmla="*/ 0 h 1473562"/>
              <a:gd name="connsiteX1" fmla="*/ 1574073 w 2173564"/>
              <a:gd name="connsiteY1" fmla="*/ 711496 h 1473562"/>
              <a:gd name="connsiteX2" fmla="*/ 2173564 w 2173564"/>
              <a:gd name="connsiteY2" fmla="*/ 1473562 h 1473562"/>
              <a:gd name="connsiteX3" fmla="*/ 0 w 2173564"/>
              <a:gd name="connsiteY3" fmla="*/ 1033126 h 1473562"/>
              <a:gd name="connsiteX4" fmla="*/ 0 w 2173564"/>
              <a:gd name="connsiteY4" fmla="*/ 0 h 1473562"/>
              <a:gd name="connsiteX0" fmla="*/ 0 w 2220744"/>
              <a:gd name="connsiteY0" fmla="*/ 0 h 1052021"/>
              <a:gd name="connsiteX1" fmla="*/ 1621253 w 2220744"/>
              <a:gd name="connsiteY1" fmla="*/ 289955 h 1052021"/>
              <a:gd name="connsiteX2" fmla="*/ 2220744 w 2220744"/>
              <a:gd name="connsiteY2" fmla="*/ 1052021 h 1052021"/>
              <a:gd name="connsiteX3" fmla="*/ 47180 w 2220744"/>
              <a:gd name="connsiteY3" fmla="*/ 611585 h 1052021"/>
              <a:gd name="connsiteX4" fmla="*/ 0 w 2220744"/>
              <a:gd name="connsiteY4" fmla="*/ 0 h 1052021"/>
              <a:gd name="connsiteX0" fmla="*/ 31454 w 2173564"/>
              <a:gd name="connsiteY0" fmla="*/ 0 h 1024824"/>
              <a:gd name="connsiteX1" fmla="*/ 1574073 w 2173564"/>
              <a:gd name="connsiteY1" fmla="*/ 262758 h 1024824"/>
              <a:gd name="connsiteX2" fmla="*/ 2173564 w 2173564"/>
              <a:gd name="connsiteY2" fmla="*/ 1024824 h 1024824"/>
              <a:gd name="connsiteX3" fmla="*/ 0 w 2173564"/>
              <a:gd name="connsiteY3" fmla="*/ 584388 h 1024824"/>
              <a:gd name="connsiteX4" fmla="*/ 31454 w 2173564"/>
              <a:gd name="connsiteY4" fmla="*/ 0 h 1024824"/>
              <a:gd name="connsiteX0" fmla="*/ 0 w 2205017"/>
              <a:gd name="connsiteY0" fmla="*/ 0 h 1024824"/>
              <a:gd name="connsiteX1" fmla="*/ 1605526 w 2205017"/>
              <a:gd name="connsiteY1" fmla="*/ 262758 h 1024824"/>
              <a:gd name="connsiteX2" fmla="*/ 2205017 w 2205017"/>
              <a:gd name="connsiteY2" fmla="*/ 1024824 h 1024824"/>
              <a:gd name="connsiteX3" fmla="*/ 31453 w 2205017"/>
              <a:gd name="connsiteY3" fmla="*/ 584388 h 1024824"/>
              <a:gd name="connsiteX4" fmla="*/ 0 w 2205017"/>
              <a:gd name="connsiteY4" fmla="*/ 0 h 1024824"/>
              <a:gd name="connsiteX0" fmla="*/ 15727 w 2173564"/>
              <a:gd name="connsiteY0" fmla="*/ 0 h 1065618"/>
              <a:gd name="connsiteX1" fmla="*/ 1574073 w 2173564"/>
              <a:gd name="connsiteY1" fmla="*/ 303552 h 1065618"/>
              <a:gd name="connsiteX2" fmla="*/ 2173564 w 2173564"/>
              <a:gd name="connsiteY2" fmla="*/ 1065618 h 1065618"/>
              <a:gd name="connsiteX3" fmla="*/ 0 w 2173564"/>
              <a:gd name="connsiteY3" fmla="*/ 625182 h 1065618"/>
              <a:gd name="connsiteX4" fmla="*/ 15727 w 2173564"/>
              <a:gd name="connsiteY4" fmla="*/ 0 h 1065618"/>
              <a:gd name="connsiteX0" fmla="*/ 0 w 2205017"/>
              <a:gd name="connsiteY0" fmla="*/ 0 h 1079217"/>
              <a:gd name="connsiteX1" fmla="*/ 1605526 w 2205017"/>
              <a:gd name="connsiteY1" fmla="*/ 317151 h 1079217"/>
              <a:gd name="connsiteX2" fmla="*/ 2205017 w 2205017"/>
              <a:gd name="connsiteY2" fmla="*/ 1079217 h 1079217"/>
              <a:gd name="connsiteX3" fmla="*/ 31453 w 2205017"/>
              <a:gd name="connsiteY3" fmla="*/ 638781 h 1079217"/>
              <a:gd name="connsiteX4" fmla="*/ 0 w 2205017"/>
              <a:gd name="connsiteY4" fmla="*/ 0 h 1079217"/>
              <a:gd name="connsiteX0" fmla="*/ 0 w 2205017"/>
              <a:gd name="connsiteY0" fmla="*/ 0 h 1079217"/>
              <a:gd name="connsiteX1" fmla="*/ 1447142 w 2205017"/>
              <a:gd name="connsiteY1" fmla="*/ 58787 h 1079217"/>
              <a:gd name="connsiteX2" fmla="*/ 2205017 w 2205017"/>
              <a:gd name="connsiteY2" fmla="*/ 1079217 h 1079217"/>
              <a:gd name="connsiteX3" fmla="*/ 31453 w 2205017"/>
              <a:gd name="connsiteY3" fmla="*/ 638781 h 1079217"/>
              <a:gd name="connsiteX4" fmla="*/ 0 w 2205017"/>
              <a:gd name="connsiteY4" fmla="*/ 0 h 1079217"/>
              <a:gd name="connsiteX0" fmla="*/ 0 w 2205017"/>
              <a:gd name="connsiteY0" fmla="*/ 0 h 1024824"/>
              <a:gd name="connsiteX1" fmla="*/ 1447142 w 2205017"/>
              <a:gd name="connsiteY1" fmla="*/ 4394 h 1024824"/>
              <a:gd name="connsiteX2" fmla="*/ 2205017 w 2205017"/>
              <a:gd name="connsiteY2" fmla="*/ 1024824 h 1024824"/>
              <a:gd name="connsiteX3" fmla="*/ 31453 w 2205017"/>
              <a:gd name="connsiteY3" fmla="*/ 584388 h 1024824"/>
              <a:gd name="connsiteX4" fmla="*/ 0 w 2205017"/>
              <a:gd name="connsiteY4" fmla="*/ 0 h 1024824"/>
              <a:gd name="connsiteX0" fmla="*/ 0 w 2205017"/>
              <a:gd name="connsiteY0" fmla="*/ 0 h 1024824"/>
              <a:gd name="connsiteX1" fmla="*/ 1478818 w 2205017"/>
              <a:gd name="connsiteY1" fmla="*/ 31590 h 1024824"/>
              <a:gd name="connsiteX2" fmla="*/ 2205017 w 2205017"/>
              <a:gd name="connsiteY2" fmla="*/ 1024824 h 1024824"/>
              <a:gd name="connsiteX3" fmla="*/ 31453 w 2205017"/>
              <a:gd name="connsiteY3" fmla="*/ 584388 h 1024824"/>
              <a:gd name="connsiteX4" fmla="*/ 0 w 2205017"/>
              <a:gd name="connsiteY4" fmla="*/ 0 h 1024824"/>
              <a:gd name="connsiteX0" fmla="*/ 0 w 2205017"/>
              <a:gd name="connsiteY0" fmla="*/ 0 h 1024824"/>
              <a:gd name="connsiteX1" fmla="*/ 1478818 w 2205017"/>
              <a:gd name="connsiteY1" fmla="*/ 17993 h 1024824"/>
              <a:gd name="connsiteX2" fmla="*/ 2205017 w 2205017"/>
              <a:gd name="connsiteY2" fmla="*/ 1024824 h 1024824"/>
              <a:gd name="connsiteX3" fmla="*/ 31453 w 2205017"/>
              <a:gd name="connsiteY3" fmla="*/ 584388 h 1024824"/>
              <a:gd name="connsiteX4" fmla="*/ 0 w 2205017"/>
              <a:gd name="connsiteY4" fmla="*/ 0 h 1024824"/>
              <a:gd name="connsiteX0" fmla="*/ 9608 w 2214625"/>
              <a:gd name="connsiteY0" fmla="*/ 0 h 1024824"/>
              <a:gd name="connsiteX1" fmla="*/ 1488426 w 2214625"/>
              <a:gd name="connsiteY1" fmla="*/ 17993 h 1024824"/>
              <a:gd name="connsiteX2" fmla="*/ 2214625 w 2214625"/>
              <a:gd name="connsiteY2" fmla="*/ 1024824 h 1024824"/>
              <a:gd name="connsiteX3" fmla="*/ 0 w 2214625"/>
              <a:gd name="connsiteY3" fmla="*/ 580306 h 1024824"/>
              <a:gd name="connsiteX4" fmla="*/ 9608 w 2214625"/>
              <a:gd name="connsiteY4" fmla="*/ 0 h 1024824"/>
              <a:gd name="connsiteX0" fmla="*/ 0 w 2205017"/>
              <a:gd name="connsiteY0" fmla="*/ 0 h 1024824"/>
              <a:gd name="connsiteX1" fmla="*/ 1478818 w 2205017"/>
              <a:gd name="connsiteY1" fmla="*/ 17993 h 1024824"/>
              <a:gd name="connsiteX2" fmla="*/ 2205017 w 2205017"/>
              <a:gd name="connsiteY2" fmla="*/ 1024824 h 1024824"/>
              <a:gd name="connsiteX3" fmla="*/ 6816 w 2205017"/>
              <a:gd name="connsiteY3" fmla="*/ 588471 h 1024824"/>
              <a:gd name="connsiteX4" fmla="*/ 0 w 2205017"/>
              <a:gd name="connsiteY4" fmla="*/ 0 h 1024824"/>
              <a:gd name="connsiteX0" fmla="*/ 0 w 2205017"/>
              <a:gd name="connsiteY0" fmla="*/ 0 h 1024824"/>
              <a:gd name="connsiteX1" fmla="*/ 1322787 w 2205017"/>
              <a:gd name="connsiteY1" fmla="*/ 17993 h 1024824"/>
              <a:gd name="connsiteX2" fmla="*/ 2205017 w 2205017"/>
              <a:gd name="connsiteY2" fmla="*/ 1024824 h 1024824"/>
              <a:gd name="connsiteX3" fmla="*/ 6816 w 2205017"/>
              <a:gd name="connsiteY3" fmla="*/ 588471 h 1024824"/>
              <a:gd name="connsiteX4" fmla="*/ 0 w 2205017"/>
              <a:gd name="connsiteY4" fmla="*/ 0 h 1024824"/>
              <a:gd name="connsiteX0" fmla="*/ 0 w 2205017"/>
              <a:gd name="connsiteY0" fmla="*/ 0 h 1024824"/>
              <a:gd name="connsiteX1" fmla="*/ 1310469 w 2205017"/>
              <a:gd name="connsiteY1" fmla="*/ 5746 h 1024824"/>
              <a:gd name="connsiteX2" fmla="*/ 2205017 w 2205017"/>
              <a:gd name="connsiteY2" fmla="*/ 1024824 h 1024824"/>
              <a:gd name="connsiteX3" fmla="*/ 6816 w 2205017"/>
              <a:gd name="connsiteY3" fmla="*/ 588471 h 1024824"/>
              <a:gd name="connsiteX4" fmla="*/ 0 w 2205017"/>
              <a:gd name="connsiteY4" fmla="*/ 0 h 102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017" h="1024824">
                <a:moveTo>
                  <a:pt x="0" y="0"/>
                </a:moveTo>
                <a:lnTo>
                  <a:pt x="1310469" y="5746"/>
                </a:lnTo>
                <a:lnTo>
                  <a:pt x="2205017" y="1024824"/>
                </a:lnTo>
                <a:lnTo>
                  <a:pt x="6816" y="58847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Snip Single Corner Rectangle 2078"/>
          <p:cNvSpPr>
            <a:spLocks/>
          </p:cNvSpPr>
          <p:nvPr/>
        </p:nvSpPr>
        <p:spPr bwMode="auto">
          <a:xfrm>
            <a:off x="6365575" y="2696087"/>
            <a:ext cx="1211777" cy="885039"/>
          </a:xfrm>
          <a:custGeom>
            <a:avLst/>
            <a:gdLst>
              <a:gd name="connsiteX0" fmla="*/ 0 w 2880000"/>
              <a:gd name="connsiteY0" fmla="*/ 0 h 1800000"/>
              <a:gd name="connsiteX1" fmla="*/ 1980000 w 2880000"/>
              <a:gd name="connsiteY1" fmla="*/ 0 h 1800000"/>
              <a:gd name="connsiteX2" fmla="*/ 2880000 w 2880000"/>
              <a:gd name="connsiteY2" fmla="*/ 900000 h 1800000"/>
              <a:gd name="connsiteX3" fmla="*/ 2880000 w 2880000"/>
              <a:gd name="connsiteY3" fmla="*/ 1800000 h 1800000"/>
              <a:gd name="connsiteX4" fmla="*/ 0 w 2880000"/>
              <a:gd name="connsiteY4" fmla="*/ 1800000 h 1800000"/>
              <a:gd name="connsiteX5" fmla="*/ 0 w 2880000"/>
              <a:gd name="connsiteY5" fmla="*/ 0 h 1800000"/>
              <a:gd name="connsiteX0" fmla="*/ 0 w 2880000"/>
              <a:gd name="connsiteY0" fmla="*/ 0 h 1800000"/>
              <a:gd name="connsiteX1" fmla="*/ 2293267 w 2880000"/>
              <a:gd name="connsiteY1" fmla="*/ 804333 h 1800000"/>
              <a:gd name="connsiteX2" fmla="*/ 2880000 w 2880000"/>
              <a:gd name="connsiteY2" fmla="*/ 900000 h 1800000"/>
              <a:gd name="connsiteX3" fmla="*/ 2880000 w 2880000"/>
              <a:gd name="connsiteY3" fmla="*/ 1800000 h 1800000"/>
              <a:gd name="connsiteX4" fmla="*/ 0 w 2880000"/>
              <a:gd name="connsiteY4" fmla="*/ 1800000 h 1800000"/>
              <a:gd name="connsiteX5" fmla="*/ 0 w 2880000"/>
              <a:gd name="connsiteY5" fmla="*/ 0 h 1800000"/>
              <a:gd name="connsiteX0" fmla="*/ 0 w 2880000"/>
              <a:gd name="connsiteY0" fmla="*/ 16934 h 995667"/>
              <a:gd name="connsiteX1" fmla="*/ 2293267 w 2880000"/>
              <a:gd name="connsiteY1" fmla="*/ 0 h 995667"/>
              <a:gd name="connsiteX2" fmla="*/ 2880000 w 2880000"/>
              <a:gd name="connsiteY2" fmla="*/ 95667 h 995667"/>
              <a:gd name="connsiteX3" fmla="*/ 2880000 w 2880000"/>
              <a:gd name="connsiteY3" fmla="*/ 995667 h 995667"/>
              <a:gd name="connsiteX4" fmla="*/ 0 w 2880000"/>
              <a:gd name="connsiteY4" fmla="*/ 995667 h 995667"/>
              <a:gd name="connsiteX5" fmla="*/ 0 w 2880000"/>
              <a:gd name="connsiteY5" fmla="*/ 16934 h 995667"/>
              <a:gd name="connsiteX0" fmla="*/ 0 w 2880000"/>
              <a:gd name="connsiteY0" fmla="*/ 0 h 978733"/>
              <a:gd name="connsiteX1" fmla="*/ 2880000 w 2880000"/>
              <a:gd name="connsiteY1" fmla="*/ 78733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880000"/>
              <a:gd name="connsiteY0" fmla="*/ 0 h 978733"/>
              <a:gd name="connsiteX1" fmla="*/ 2558267 w 2880000"/>
              <a:gd name="connsiteY1" fmla="*/ 493599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880000"/>
              <a:gd name="connsiteY0" fmla="*/ 0 h 978733"/>
              <a:gd name="connsiteX1" fmla="*/ 2566733 w 2880000"/>
              <a:gd name="connsiteY1" fmla="*/ 510532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566733"/>
              <a:gd name="connsiteY0" fmla="*/ 0 h 978733"/>
              <a:gd name="connsiteX1" fmla="*/ 2566733 w 2566733"/>
              <a:gd name="connsiteY1" fmla="*/ 510532 h 978733"/>
              <a:gd name="connsiteX2" fmla="*/ 2151866 w 2566733"/>
              <a:gd name="connsiteY2" fmla="*/ 978733 h 978733"/>
              <a:gd name="connsiteX3" fmla="*/ 0 w 2566733"/>
              <a:gd name="connsiteY3" fmla="*/ 978733 h 978733"/>
              <a:gd name="connsiteX4" fmla="*/ 0 w 2566733"/>
              <a:gd name="connsiteY4" fmla="*/ 0 h 978733"/>
              <a:gd name="connsiteX0" fmla="*/ 0 w 2558267"/>
              <a:gd name="connsiteY0" fmla="*/ 0 h 978733"/>
              <a:gd name="connsiteX1" fmla="*/ 2558267 w 2558267"/>
              <a:gd name="connsiteY1" fmla="*/ 502066 h 978733"/>
              <a:gd name="connsiteX2" fmla="*/ 2151866 w 2558267"/>
              <a:gd name="connsiteY2" fmla="*/ 978733 h 978733"/>
              <a:gd name="connsiteX3" fmla="*/ 0 w 2558267"/>
              <a:gd name="connsiteY3" fmla="*/ 978733 h 978733"/>
              <a:gd name="connsiteX4" fmla="*/ 0 w 2558267"/>
              <a:gd name="connsiteY4" fmla="*/ 0 h 978733"/>
              <a:gd name="connsiteX0" fmla="*/ 0 w 2151866"/>
              <a:gd name="connsiteY0" fmla="*/ 0 h 978733"/>
              <a:gd name="connsiteX1" fmla="*/ 2151866 w 2151866"/>
              <a:gd name="connsiteY1" fmla="*/ 978733 h 978733"/>
              <a:gd name="connsiteX2" fmla="*/ 0 w 2151866"/>
              <a:gd name="connsiteY2" fmla="*/ 978733 h 978733"/>
              <a:gd name="connsiteX3" fmla="*/ 0 w 2151866"/>
              <a:gd name="connsiteY3" fmla="*/ 0 h 978733"/>
              <a:gd name="connsiteX0" fmla="*/ 0 w 2151866"/>
              <a:gd name="connsiteY0" fmla="*/ 0 h 978733"/>
              <a:gd name="connsiteX1" fmla="*/ 1558816 w 2151866"/>
              <a:gd name="connsiteY1" fmla="*/ 707169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2151866"/>
              <a:gd name="connsiteY0" fmla="*/ 0 h 978733"/>
              <a:gd name="connsiteX1" fmla="*/ 1728149 w 2151866"/>
              <a:gd name="connsiteY1" fmla="*/ 360036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3531933"/>
              <a:gd name="connsiteY0" fmla="*/ 0 h 2070933"/>
              <a:gd name="connsiteX1" fmla="*/ 3108216 w 3531933"/>
              <a:gd name="connsiteY1" fmla="*/ 1452236 h 2070933"/>
              <a:gd name="connsiteX2" fmla="*/ 3531933 w 3531933"/>
              <a:gd name="connsiteY2" fmla="*/ 2070933 h 2070933"/>
              <a:gd name="connsiteX3" fmla="*/ 1380067 w 3531933"/>
              <a:gd name="connsiteY3" fmla="*/ 2070933 h 2070933"/>
              <a:gd name="connsiteX4" fmla="*/ 0 w 3531933"/>
              <a:gd name="connsiteY4" fmla="*/ 0 h 2070933"/>
              <a:gd name="connsiteX0" fmla="*/ 0 w 3531933"/>
              <a:gd name="connsiteY0" fmla="*/ 0 h 2070933"/>
              <a:gd name="connsiteX1" fmla="*/ 3108216 w 3531933"/>
              <a:gd name="connsiteY1" fmla="*/ 1452236 h 2070933"/>
              <a:gd name="connsiteX2" fmla="*/ 3531933 w 3531933"/>
              <a:gd name="connsiteY2" fmla="*/ 2070933 h 2070933"/>
              <a:gd name="connsiteX3" fmla="*/ 1380067 w 3531933"/>
              <a:gd name="connsiteY3" fmla="*/ 2070933 h 2070933"/>
              <a:gd name="connsiteX4" fmla="*/ 0 w 3531933"/>
              <a:gd name="connsiteY4" fmla="*/ 0 h 2070933"/>
              <a:gd name="connsiteX0" fmla="*/ 0 w 3531933"/>
              <a:gd name="connsiteY0" fmla="*/ 0 h 2070933"/>
              <a:gd name="connsiteX1" fmla="*/ 1677350 w 3531933"/>
              <a:gd name="connsiteY1" fmla="*/ 707170 h 2070933"/>
              <a:gd name="connsiteX2" fmla="*/ 3531933 w 3531933"/>
              <a:gd name="connsiteY2" fmla="*/ 2070933 h 2070933"/>
              <a:gd name="connsiteX3" fmla="*/ 1380067 w 3531933"/>
              <a:gd name="connsiteY3" fmla="*/ 2070933 h 2070933"/>
              <a:gd name="connsiteX4" fmla="*/ 0 w 3531933"/>
              <a:gd name="connsiteY4" fmla="*/ 0 h 2070933"/>
              <a:gd name="connsiteX0" fmla="*/ 0 w 3531933"/>
              <a:gd name="connsiteY0" fmla="*/ 0 h 2070933"/>
              <a:gd name="connsiteX1" fmla="*/ 1618083 w 3531933"/>
              <a:gd name="connsiteY1" fmla="*/ 673303 h 2070933"/>
              <a:gd name="connsiteX2" fmla="*/ 3531933 w 3531933"/>
              <a:gd name="connsiteY2" fmla="*/ 2070933 h 2070933"/>
              <a:gd name="connsiteX3" fmla="*/ 1380067 w 3531933"/>
              <a:gd name="connsiteY3" fmla="*/ 2070933 h 2070933"/>
              <a:gd name="connsiteX4" fmla="*/ 0 w 3531933"/>
              <a:gd name="connsiteY4" fmla="*/ 0 h 2070933"/>
              <a:gd name="connsiteX0" fmla="*/ 0 w 3531933"/>
              <a:gd name="connsiteY0" fmla="*/ 0 h 2070933"/>
              <a:gd name="connsiteX1" fmla="*/ 1618083 w 3531933"/>
              <a:gd name="connsiteY1" fmla="*/ 673303 h 2070933"/>
              <a:gd name="connsiteX2" fmla="*/ 1591453 w 3531933"/>
              <a:gd name="connsiteY2" fmla="*/ 649879 h 2070933"/>
              <a:gd name="connsiteX3" fmla="*/ 3531933 w 3531933"/>
              <a:gd name="connsiteY3" fmla="*/ 2070933 h 2070933"/>
              <a:gd name="connsiteX4" fmla="*/ 1380067 w 3531933"/>
              <a:gd name="connsiteY4" fmla="*/ 2070933 h 2070933"/>
              <a:gd name="connsiteX5" fmla="*/ 0 w 3531933"/>
              <a:gd name="connsiteY5" fmla="*/ 0 h 2070933"/>
              <a:gd name="connsiteX0" fmla="*/ 0 w 3531933"/>
              <a:gd name="connsiteY0" fmla="*/ 0 h 2070933"/>
              <a:gd name="connsiteX1" fmla="*/ 1618083 w 3531933"/>
              <a:gd name="connsiteY1" fmla="*/ 673303 h 2070933"/>
              <a:gd name="connsiteX2" fmla="*/ 1464453 w 3531933"/>
              <a:gd name="connsiteY2" fmla="*/ 802279 h 2070933"/>
              <a:gd name="connsiteX3" fmla="*/ 3531933 w 3531933"/>
              <a:gd name="connsiteY3" fmla="*/ 2070933 h 2070933"/>
              <a:gd name="connsiteX4" fmla="*/ 1380067 w 3531933"/>
              <a:gd name="connsiteY4" fmla="*/ 2070933 h 2070933"/>
              <a:gd name="connsiteX5" fmla="*/ 0 w 3531933"/>
              <a:gd name="connsiteY5" fmla="*/ 0 h 2070933"/>
              <a:gd name="connsiteX0" fmla="*/ 0 w 3531933"/>
              <a:gd name="connsiteY0" fmla="*/ 0 h 2070933"/>
              <a:gd name="connsiteX1" fmla="*/ 1660416 w 3531933"/>
              <a:gd name="connsiteY1" fmla="*/ 698703 h 2070933"/>
              <a:gd name="connsiteX2" fmla="*/ 1464453 w 3531933"/>
              <a:gd name="connsiteY2" fmla="*/ 802279 h 2070933"/>
              <a:gd name="connsiteX3" fmla="*/ 3531933 w 3531933"/>
              <a:gd name="connsiteY3" fmla="*/ 2070933 h 2070933"/>
              <a:gd name="connsiteX4" fmla="*/ 1380067 w 3531933"/>
              <a:gd name="connsiteY4" fmla="*/ 2070933 h 2070933"/>
              <a:gd name="connsiteX5" fmla="*/ 0 w 3531933"/>
              <a:gd name="connsiteY5" fmla="*/ 0 h 2070933"/>
              <a:gd name="connsiteX0" fmla="*/ 0 w 1660416"/>
              <a:gd name="connsiteY0" fmla="*/ 0 h 2070933"/>
              <a:gd name="connsiteX1" fmla="*/ 1660416 w 1660416"/>
              <a:gd name="connsiteY1" fmla="*/ 698703 h 2070933"/>
              <a:gd name="connsiteX2" fmla="*/ 1464453 w 1660416"/>
              <a:gd name="connsiteY2" fmla="*/ 802279 h 2070933"/>
              <a:gd name="connsiteX3" fmla="*/ 1584600 w 1660416"/>
              <a:gd name="connsiteY3" fmla="*/ 2045533 h 2070933"/>
              <a:gd name="connsiteX4" fmla="*/ 1380067 w 1660416"/>
              <a:gd name="connsiteY4" fmla="*/ 2070933 h 2070933"/>
              <a:gd name="connsiteX5" fmla="*/ 0 w 1660416"/>
              <a:gd name="connsiteY5" fmla="*/ 0 h 2070933"/>
              <a:gd name="connsiteX0" fmla="*/ 0 w 1660416"/>
              <a:gd name="connsiteY0" fmla="*/ 0 h 2079400"/>
              <a:gd name="connsiteX1" fmla="*/ 1660416 w 1660416"/>
              <a:gd name="connsiteY1" fmla="*/ 698703 h 2079400"/>
              <a:gd name="connsiteX2" fmla="*/ 1464453 w 1660416"/>
              <a:gd name="connsiteY2" fmla="*/ 802279 h 2079400"/>
              <a:gd name="connsiteX3" fmla="*/ 1593067 w 1660416"/>
              <a:gd name="connsiteY3" fmla="*/ 2079400 h 2079400"/>
              <a:gd name="connsiteX4" fmla="*/ 1380067 w 1660416"/>
              <a:gd name="connsiteY4" fmla="*/ 2070933 h 2079400"/>
              <a:gd name="connsiteX5" fmla="*/ 0 w 1660416"/>
              <a:gd name="connsiteY5" fmla="*/ 0 h 2079400"/>
              <a:gd name="connsiteX0" fmla="*/ 0 w 1660416"/>
              <a:gd name="connsiteY0" fmla="*/ 0 h 2079400"/>
              <a:gd name="connsiteX1" fmla="*/ 1660416 w 1660416"/>
              <a:gd name="connsiteY1" fmla="*/ 690237 h 2079400"/>
              <a:gd name="connsiteX2" fmla="*/ 1464453 w 1660416"/>
              <a:gd name="connsiteY2" fmla="*/ 802279 h 2079400"/>
              <a:gd name="connsiteX3" fmla="*/ 1593067 w 1660416"/>
              <a:gd name="connsiteY3" fmla="*/ 2079400 h 2079400"/>
              <a:gd name="connsiteX4" fmla="*/ 1380067 w 1660416"/>
              <a:gd name="connsiteY4" fmla="*/ 2070933 h 2079400"/>
              <a:gd name="connsiteX5" fmla="*/ 0 w 1660416"/>
              <a:gd name="connsiteY5" fmla="*/ 0 h 2079400"/>
              <a:gd name="connsiteX0" fmla="*/ 0 w 1660416"/>
              <a:gd name="connsiteY0" fmla="*/ 0 h 2079400"/>
              <a:gd name="connsiteX1" fmla="*/ 1660416 w 1660416"/>
              <a:gd name="connsiteY1" fmla="*/ 690237 h 2079400"/>
              <a:gd name="connsiteX2" fmla="*/ 1464453 w 1660416"/>
              <a:gd name="connsiteY2" fmla="*/ 802279 h 2079400"/>
              <a:gd name="connsiteX3" fmla="*/ 1533800 w 1660416"/>
              <a:gd name="connsiteY3" fmla="*/ 2079400 h 2079400"/>
              <a:gd name="connsiteX4" fmla="*/ 1380067 w 1660416"/>
              <a:gd name="connsiteY4" fmla="*/ 2070933 h 2079400"/>
              <a:gd name="connsiteX5" fmla="*/ 0 w 1660416"/>
              <a:gd name="connsiteY5" fmla="*/ 0 h 2079400"/>
              <a:gd name="connsiteX0" fmla="*/ 0 w 1660416"/>
              <a:gd name="connsiteY0" fmla="*/ 0 h 2079400"/>
              <a:gd name="connsiteX1" fmla="*/ 1660416 w 1660416"/>
              <a:gd name="connsiteY1" fmla="*/ 690237 h 2079400"/>
              <a:gd name="connsiteX2" fmla="*/ 1464453 w 1660416"/>
              <a:gd name="connsiteY2" fmla="*/ 802279 h 2079400"/>
              <a:gd name="connsiteX3" fmla="*/ 1516866 w 1660416"/>
              <a:gd name="connsiteY3" fmla="*/ 2079400 h 2079400"/>
              <a:gd name="connsiteX4" fmla="*/ 1380067 w 1660416"/>
              <a:gd name="connsiteY4" fmla="*/ 2070933 h 2079400"/>
              <a:gd name="connsiteX5" fmla="*/ 0 w 1660416"/>
              <a:gd name="connsiteY5" fmla="*/ 0 h 2079400"/>
              <a:gd name="connsiteX0" fmla="*/ 0 w 1660416"/>
              <a:gd name="connsiteY0" fmla="*/ 0 h 2079400"/>
              <a:gd name="connsiteX1" fmla="*/ 1660416 w 1660416"/>
              <a:gd name="connsiteY1" fmla="*/ 690237 h 2079400"/>
              <a:gd name="connsiteX2" fmla="*/ 1464453 w 1660416"/>
              <a:gd name="connsiteY2" fmla="*/ 802279 h 2079400"/>
              <a:gd name="connsiteX3" fmla="*/ 1506786 w 1660416"/>
              <a:gd name="connsiteY3" fmla="*/ 1547345 h 2079400"/>
              <a:gd name="connsiteX4" fmla="*/ 1516866 w 1660416"/>
              <a:gd name="connsiteY4" fmla="*/ 2079400 h 2079400"/>
              <a:gd name="connsiteX5" fmla="*/ 1380067 w 1660416"/>
              <a:gd name="connsiteY5" fmla="*/ 2070933 h 2079400"/>
              <a:gd name="connsiteX6" fmla="*/ 0 w 1660416"/>
              <a:gd name="connsiteY6" fmla="*/ 0 h 2079400"/>
              <a:gd name="connsiteX0" fmla="*/ 0 w 1660416"/>
              <a:gd name="connsiteY0" fmla="*/ 0 h 2079400"/>
              <a:gd name="connsiteX1" fmla="*/ 1660416 w 1660416"/>
              <a:gd name="connsiteY1" fmla="*/ 690237 h 2079400"/>
              <a:gd name="connsiteX2" fmla="*/ 1261253 w 1660416"/>
              <a:gd name="connsiteY2" fmla="*/ 1013946 h 2079400"/>
              <a:gd name="connsiteX3" fmla="*/ 1506786 w 1660416"/>
              <a:gd name="connsiteY3" fmla="*/ 1547345 h 2079400"/>
              <a:gd name="connsiteX4" fmla="*/ 1516866 w 1660416"/>
              <a:gd name="connsiteY4" fmla="*/ 2079400 h 2079400"/>
              <a:gd name="connsiteX5" fmla="*/ 1380067 w 1660416"/>
              <a:gd name="connsiteY5" fmla="*/ 2070933 h 2079400"/>
              <a:gd name="connsiteX6" fmla="*/ 0 w 1660416"/>
              <a:gd name="connsiteY6" fmla="*/ 0 h 2079400"/>
              <a:gd name="connsiteX0" fmla="*/ 0 w 1660416"/>
              <a:gd name="connsiteY0" fmla="*/ 0 h 2079400"/>
              <a:gd name="connsiteX1" fmla="*/ 1660416 w 1660416"/>
              <a:gd name="connsiteY1" fmla="*/ 690237 h 2079400"/>
              <a:gd name="connsiteX2" fmla="*/ 1261253 w 1660416"/>
              <a:gd name="connsiteY2" fmla="*/ 1013946 h 2079400"/>
              <a:gd name="connsiteX3" fmla="*/ 1506786 w 1660416"/>
              <a:gd name="connsiteY3" fmla="*/ 1547345 h 2079400"/>
              <a:gd name="connsiteX4" fmla="*/ 1516866 w 1660416"/>
              <a:gd name="connsiteY4" fmla="*/ 2079400 h 2079400"/>
              <a:gd name="connsiteX5" fmla="*/ 1380067 w 1660416"/>
              <a:gd name="connsiteY5" fmla="*/ 2070933 h 2079400"/>
              <a:gd name="connsiteX6" fmla="*/ 0 w 1660416"/>
              <a:gd name="connsiteY6" fmla="*/ 0 h 2079400"/>
              <a:gd name="connsiteX0" fmla="*/ 0 w 1516866"/>
              <a:gd name="connsiteY0" fmla="*/ 0 h 2079400"/>
              <a:gd name="connsiteX1" fmla="*/ 1321749 w 1516866"/>
              <a:gd name="connsiteY1" fmla="*/ 563237 h 2079400"/>
              <a:gd name="connsiteX2" fmla="*/ 1261253 w 1516866"/>
              <a:gd name="connsiteY2" fmla="*/ 1013946 h 2079400"/>
              <a:gd name="connsiteX3" fmla="*/ 1506786 w 1516866"/>
              <a:gd name="connsiteY3" fmla="*/ 1547345 h 2079400"/>
              <a:gd name="connsiteX4" fmla="*/ 1516866 w 1516866"/>
              <a:gd name="connsiteY4" fmla="*/ 2079400 h 2079400"/>
              <a:gd name="connsiteX5" fmla="*/ 1380067 w 1516866"/>
              <a:gd name="connsiteY5" fmla="*/ 2070933 h 2079400"/>
              <a:gd name="connsiteX6" fmla="*/ 0 w 1516866"/>
              <a:gd name="connsiteY6" fmla="*/ 0 h 2079400"/>
              <a:gd name="connsiteX0" fmla="*/ 0 w 1516866"/>
              <a:gd name="connsiteY0" fmla="*/ 0 h 2079400"/>
              <a:gd name="connsiteX1" fmla="*/ 1118549 w 1516866"/>
              <a:gd name="connsiteY1" fmla="*/ 656370 h 2079400"/>
              <a:gd name="connsiteX2" fmla="*/ 1261253 w 1516866"/>
              <a:gd name="connsiteY2" fmla="*/ 1013946 h 2079400"/>
              <a:gd name="connsiteX3" fmla="*/ 1506786 w 1516866"/>
              <a:gd name="connsiteY3" fmla="*/ 1547345 h 2079400"/>
              <a:gd name="connsiteX4" fmla="*/ 1516866 w 1516866"/>
              <a:gd name="connsiteY4" fmla="*/ 2079400 h 2079400"/>
              <a:gd name="connsiteX5" fmla="*/ 1380067 w 1516866"/>
              <a:gd name="connsiteY5" fmla="*/ 2070933 h 2079400"/>
              <a:gd name="connsiteX6" fmla="*/ 0 w 1516866"/>
              <a:gd name="connsiteY6" fmla="*/ 0 h 2079400"/>
              <a:gd name="connsiteX0" fmla="*/ 0 w 1516866"/>
              <a:gd name="connsiteY0" fmla="*/ 0 h 2079400"/>
              <a:gd name="connsiteX1" fmla="*/ 1118549 w 1516866"/>
              <a:gd name="connsiteY1" fmla="*/ 656370 h 2079400"/>
              <a:gd name="connsiteX2" fmla="*/ 1261253 w 1516866"/>
              <a:gd name="connsiteY2" fmla="*/ 1013946 h 2079400"/>
              <a:gd name="connsiteX3" fmla="*/ 1506786 w 1516866"/>
              <a:gd name="connsiteY3" fmla="*/ 1547345 h 2079400"/>
              <a:gd name="connsiteX4" fmla="*/ 1516866 w 1516866"/>
              <a:gd name="connsiteY4" fmla="*/ 2079400 h 2079400"/>
              <a:gd name="connsiteX5" fmla="*/ 1380067 w 1516866"/>
              <a:gd name="connsiteY5" fmla="*/ 2070933 h 2079400"/>
              <a:gd name="connsiteX6" fmla="*/ 0 w 1516866"/>
              <a:gd name="connsiteY6" fmla="*/ 0 h 2079400"/>
              <a:gd name="connsiteX0" fmla="*/ 0 w 1516866"/>
              <a:gd name="connsiteY0" fmla="*/ 0 h 2079400"/>
              <a:gd name="connsiteX1" fmla="*/ 1118549 w 1516866"/>
              <a:gd name="connsiteY1" fmla="*/ 656370 h 2079400"/>
              <a:gd name="connsiteX2" fmla="*/ 1261253 w 1516866"/>
              <a:gd name="connsiteY2" fmla="*/ 1013946 h 2079400"/>
              <a:gd name="connsiteX3" fmla="*/ 1506786 w 1516866"/>
              <a:gd name="connsiteY3" fmla="*/ 1547345 h 2079400"/>
              <a:gd name="connsiteX4" fmla="*/ 1516866 w 1516866"/>
              <a:gd name="connsiteY4" fmla="*/ 2079400 h 2079400"/>
              <a:gd name="connsiteX5" fmla="*/ 1380067 w 1516866"/>
              <a:gd name="connsiteY5" fmla="*/ 2073498 h 2079400"/>
              <a:gd name="connsiteX6" fmla="*/ 0 w 1516866"/>
              <a:gd name="connsiteY6" fmla="*/ 0 h 2079400"/>
              <a:gd name="connsiteX0" fmla="*/ 0 w 1516866"/>
              <a:gd name="connsiteY0" fmla="*/ 0 h 2079400"/>
              <a:gd name="connsiteX1" fmla="*/ 1118549 w 1516866"/>
              <a:gd name="connsiteY1" fmla="*/ 656370 h 2079400"/>
              <a:gd name="connsiteX2" fmla="*/ 1261253 w 1516866"/>
              <a:gd name="connsiteY2" fmla="*/ 1013946 h 2079400"/>
              <a:gd name="connsiteX3" fmla="*/ 1506786 w 1516866"/>
              <a:gd name="connsiteY3" fmla="*/ 1547345 h 2079400"/>
              <a:gd name="connsiteX4" fmla="*/ 1516866 w 1516866"/>
              <a:gd name="connsiteY4" fmla="*/ 2079400 h 2079400"/>
              <a:gd name="connsiteX5" fmla="*/ 722384 w 1516866"/>
              <a:gd name="connsiteY5" fmla="*/ 1078703 h 2079400"/>
              <a:gd name="connsiteX6" fmla="*/ 0 w 1516866"/>
              <a:gd name="connsiteY6" fmla="*/ 0 h 2079400"/>
              <a:gd name="connsiteX0" fmla="*/ 0 w 1516866"/>
              <a:gd name="connsiteY0" fmla="*/ 0 h 2079400"/>
              <a:gd name="connsiteX1" fmla="*/ 1118549 w 1516866"/>
              <a:gd name="connsiteY1" fmla="*/ 656370 h 2079400"/>
              <a:gd name="connsiteX2" fmla="*/ 1261253 w 1516866"/>
              <a:gd name="connsiteY2" fmla="*/ 1013946 h 2079400"/>
              <a:gd name="connsiteX3" fmla="*/ 1506786 w 1516866"/>
              <a:gd name="connsiteY3" fmla="*/ 1547345 h 2079400"/>
              <a:gd name="connsiteX4" fmla="*/ 1516866 w 1516866"/>
              <a:gd name="connsiteY4" fmla="*/ 2079400 h 2079400"/>
              <a:gd name="connsiteX5" fmla="*/ 0 w 1516866"/>
              <a:gd name="connsiteY5" fmla="*/ 0 h 2079400"/>
              <a:gd name="connsiteX0" fmla="*/ 0 w 1506786"/>
              <a:gd name="connsiteY0" fmla="*/ 0 h 1547345"/>
              <a:gd name="connsiteX1" fmla="*/ 1118549 w 1506786"/>
              <a:gd name="connsiteY1" fmla="*/ 656370 h 1547345"/>
              <a:gd name="connsiteX2" fmla="*/ 1261253 w 1506786"/>
              <a:gd name="connsiteY2" fmla="*/ 1013946 h 1547345"/>
              <a:gd name="connsiteX3" fmla="*/ 1506786 w 1506786"/>
              <a:gd name="connsiteY3" fmla="*/ 1547345 h 1547345"/>
              <a:gd name="connsiteX4" fmla="*/ 1259695 w 1506786"/>
              <a:gd name="connsiteY4" fmla="*/ 1219492 h 1547345"/>
              <a:gd name="connsiteX5" fmla="*/ 0 w 1506786"/>
              <a:gd name="connsiteY5" fmla="*/ 0 h 1547345"/>
              <a:gd name="connsiteX0" fmla="*/ 0 w 1261253"/>
              <a:gd name="connsiteY0" fmla="*/ 0 h 1219492"/>
              <a:gd name="connsiteX1" fmla="*/ 1118549 w 1261253"/>
              <a:gd name="connsiteY1" fmla="*/ 656370 h 1219492"/>
              <a:gd name="connsiteX2" fmla="*/ 1261253 w 1261253"/>
              <a:gd name="connsiteY2" fmla="*/ 1013946 h 1219492"/>
              <a:gd name="connsiteX3" fmla="*/ 1186376 w 1261253"/>
              <a:gd name="connsiteY3" fmla="*/ 830755 h 1219492"/>
              <a:gd name="connsiteX4" fmla="*/ 1259695 w 1261253"/>
              <a:gd name="connsiteY4" fmla="*/ 1219492 h 1219492"/>
              <a:gd name="connsiteX5" fmla="*/ 0 w 1261253"/>
              <a:gd name="connsiteY5" fmla="*/ 0 h 1219492"/>
              <a:gd name="connsiteX0" fmla="*/ 0 w 1261253"/>
              <a:gd name="connsiteY0" fmla="*/ 0 h 1013946"/>
              <a:gd name="connsiteX1" fmla="*/ 1118549 w 1261253"/>
              <a:gd name="connsiteY1" fmla="*/ 656370 h 1013946"/>
              <a:gd name="connsiteX2" fmla="*/ 1261253 w 1261253"/>
              <a:gd name="connsiteY2" fmla="*/ 1013946 h 1013946"/>
              <a:gd name="connsiteX3" fmla="*/ 1186376 w 1261253"/>
              <a:gd name="connsiteY3" fmla="*/ 830755 h 1013946"/>
              <a:gd name="connsiteX4" fmla="*/ 846535 w 1261253"/>
              <a:gd name="connsiteY4" fmla="*/ 806399 h 1013946"/>
              <a:gd name="connsiteX5" fmla="*/ 0 w 1261253"/>
              <a:gd name="connsiteY5" fmla="*/ 0 h 1013946"/>
              <a:gd name="connsiteX0" fmla="*/ 0 w 1231742"/>
              <a:gd name="connsiteY0" fmla="*/ 0 h 912780"/>
              <a:gd name="connsiteX1" fmla="*/ 1118549 w 1231742"/>
              <a:gd name="connsiteY1" fmla="*/ 656370 h 912780"/>
              <a:gd name="connsiteX2" fmla="*/ 1231742 w 1231742"/>
              <a:gd name="connsiteY2" fmla="*/ 912780 h 912780"/>
              <a:gd name="connsiteX3" fmla="*/ 1186376 w 1231742"/>
              <a:gd name="connsiteY3" fmla="*/ 830755 h 912780"/>
              <a:gd name="connsiteX4" fmla="*/ 846535 w 1231742"/>
              <a:gd name="connsiteY4" fmla="*/ 806399 h 912780"/>
              <a:gd name="connsiteX5" fmla="*/ 0 w 1231742"/>
              <a:gd name="connsiteY5" fmla="*/ 0 h 912780"/>
              <a:gd name="connsiteX0" fmla="*/ 0 w 1231742"/>
              <a:gd name="connsiteY0" fmla="*/ 0 h 912780"/>
              <a:gd name="connsiteX1" fmla="*/ 1118549 w 1231742"/>
              <a:gd name="connsiteY1" fmla="*/ 656370 h 912780"/>
              <a:gd name="connsiteX2" fmla="*/ 1231742 w 1231742"/>
              <a:gd name="connsiteY2" fmla="*/ 912780 h 912780"/>
              <a:gd name="connsiteX3" fmla="*/ 846535 w 1231742"/>
              <a:gd name="connsiteY3" fmla="*/ 806399 h 912780"/>
              <a:gd name="connsiteX4" fmla="*/ 0 w 1231742"/>
              <a:gd name="connsiteY4" fmla="*/ 0 h 912780"/>
              <a:gd name="connsiteX0" fmla="*/ 0 w 1231742"/>
              <a:gd name="connsiteY0" fmla="*/ 0 h 887489"/>
              <a:gd name="connsiteX1" fmla="*/ 1118549 w 1231742"/>
              <a:gd name="connsiteY1" fmla="*/ 656370 h 887489"/>
              <a:gd name="connsiteX2" fmla="*/ 1231742 w 1231742"/>
              <a:gd name="connsiteY2" fmla="*/ 887489 h 887489"/>
              <a:gd name="connsiteX3" fmla="*/ 846535 w 1231742"/>
              <a:gd name="connsiteY3" fmla="*/ 806399 h 887489"/>
              <a:gd name="connsiteX4" fmla="*/ 0 w 1231742"/>
              <a:gd name="connsiteY4" fmla="*/ 0 h 887489"/>
              <a:gd name="connsiteX0" fmla="*/ 0 w 1543720"/>
              <a:gd name="connsiteY0" fmla="*/ 0 h 887489"/>
              <a:gd name="connsiteX1" fmla="*/ 1430527 w 1543720"/>
              <a:gd name="connsiteY1" fmla="*/ 656370 h 887489"/>
              <a:gd name="connsiteX2" fmla="*/ 1543720 w 1543720"/>
              <a:gd name="connsiteY2" fmla="*/ 887489 h 887489"/>
              <a:gd name="connsiteX3" fmla="*/ 1158513 w 1543720"/>
              <a:gd name="connsiteY3" fmla="*/ 806399 h 887489"/>
              <a:gd name="connsiteX4" fmla="*/ 0 w 1543720"/>
              <a:gd name="connsiteY4" fmla="*/ 0 h 887489"/>
              <a:gd name="connsiteX0" fmla="*/ 0 w 1543720"/>
              <a:gd name="connsiteY0" fmla="*/ 0 h 887489"/>
              <a:gd name="connsiteX1" fmla="*/ 1430527 w 1543720"/>
              <a:gd name="connsiteY1" fmla="*/ 656370 h 887489"/>
              <a:gd name="connsiteX2" fmla="*/ 1543720 w 1543720"/>
              <a:gd name="connsiteY2" fmla="*/ 887489 h 887489"/>
              <a:gd name="connsiteX3" fmla="*/ 505046 w 1543720"/>
              <a:gd name="connsiteY3" fmla="*/ 650436 h 887489"/>
              <a:gd name="connsiteX4" fmla="*/ 0 w 1543720"/>
              <a:gd name="connsiteY4" fmla="*/ 0 h 887489"/>
              <a:gd name="connsiteX0" fmla="*/ 0 w 1543720"/>
              <a:gd name="connsiteY0" fmla="*/ 0 h 887489"/>
              <a:gd name="connsiteX1" fmla="*/ 1430527 w 1543720"/>
              <a:gd name="connsiteY1" fmla="*/ 656370 h 887489"/>
              <a:gd name="connsiteX2" fmla="*/ 1543720 w 1543720"/>
              <a:gd name="connsiteY2" fmla="*/ 887489 h 887489"/>
              <a:gd name="connsiteX3" fmla="*/ 488182 w 1543720"/>
              <a:gd name="connsiteY3" fmla="*/ 654651 h 887489"/>
              <a:gd name="connsiteX4" fmla="*/ 0 w 1543720"/>
              <a:gd name="connsiteY4" fmla="*/ 0 h 887489"/>
              <a:gd name="connsiteX0" fmla="*/ 0 w 1543720"/>
              <a:gd name="connsiteY0" fmla="*/ 0 h 887489"/>
              <a:gd name="connsiteX1" fmla="*/ 1430527 w 1543720"/>
              <a:gd name="connsiteY1" fmla="*/ 656370 h 887489"/>
              <a:gd name="connsiteX2" fmla="*/ 1543720 w 1543720"/>
              <a:gd name="connsiteY2" fmla="*/ 887489 h 887489"/>
              <a:gd name="connsiteX3" fmla="*/ 752517 w 1543720"/>
              <a:gd name="connsiteY3" fmla="*/ 758287 h 887489"/>
              <a:gd name="connsiteX4" fmla="*/ 0 w 1543720"/>
              <a:gd name="connsiteY4" fmla="*/ 0 h 887489"/>
              <a:gd name="connsiteX0" fmla="*/ 0 w 1717794"/>
              <a:gd name="connsiteY0" fmla="*/ 0 h 922034"/>
              <a:gd name="connsiteX1" fmla="*/ 1430527 w 1717794"/>
              <a:gd name="connsiteY1" fmla="*/ 656370 h 922034"/>
              <a:gd name="connsiteX2" fmla="*/ 1717794 w 1717794"/>
              <a:gd name="connsiteY2" fmla="*/ 922034 h 922034"/>
              <a:gd name="connsiteX3" fmla="*/ 752517 w 1717794"/>
              <a:gd name="connsiteY3" fmla="*/ 758287 h 922034"/>
              <a:gd name="connsiteX4" fmla="*/ 0 w 1717794"/>
              <a:gd name="connsiteY4" fmla="*/ 0 h 922034"/>
              <a:gd name="connsiteX0" fmla="*/ 0 w 1640428"/>
              <a:gd name="connsiteY0" fmla="*/ 0 h 917099"/>
              <a:gd name="connsiteX1" fmla="*/ 1430527 w 1640428"/>
              <a:gd name="connsiteY1" fmla="*/ 656370 h 917099"/>
              <a:gd name="connsiteX2" fmla="*/ 1640428 w 1640428"/>
              <a:gd name="connsiteY2" fmla="*/ 917099 h 917099"/>
              <a:gd name="connsiteX3" fmla="*/ 752517 w 1640428"/>
              <a:gd name="connsiteY3" fmla="*/ 758287 h 917099"/>
              <a:gd name="connsiteX4" fmla="*/ 0 w 1640428"/>
              <a:gd name="connsiteY4" fmla="*/ 0 h 9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428" h="917099">
                <a:moveTo>
                  <a:pt x="0" y="0"/>
                </a:moveTo>
                <a:cubicBezTo>
                  <a:pt x="655072" y="204679"/>
                  <a:pt x="682321" y="87624"/>
                  <a:pt x="1430527" y="656370"/>
                </a:cubicBezTo>
                <a:lnTo>
                  <a:pt x="1640428" y="917099"/>
                </a:lnTo>
                <a:lnTo>
                  <a:pt x="752517" y="75828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574411" y="2340824"/>
            <a:ext cx="0" cy="288038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 rot="770580">
            <a:off x="5778328" y="2873986"/>
            <a:ext cx="166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R2: Ultra-dense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Networks (Mm-Wave)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 rot="677160">
            <a:off x="5896269" y="3611931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R1: 4G extensions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 rot="3364339">
            <a:off x="3121945" y="5457780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Low cost M2M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664027" y="4321088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R4: Low-lat. 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ultra-rel M2M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1" name="Snip Single Corner Rectangle 2078"/>
          <p:cNvSpPr>
            <a:spLocks/>
          </p:cNvSpPr>
          <p:nvPr/>
        </p:nvSpPr>
        <p:spPr bwMode="auto">
          <a:xfrm>
            <a:off x="6861856" y="4210288"/>
            <a:ext cx="1223796" cy="824413"/>
          </a:xfrm>
          <a:custGeom>
            <a:avLst/>
            <a:gdLst>
              <a:gd name="connsiteX0" fmla="*/ 0 w 2880000"/>
              <a:gd name="connsiteY0" fmla="*/ 0 h 1800000"/>
              <a:gd name="connsiteX1" fmla="*/ 1980000 w 2880000"/>
              <a:gd name="connsiteY1" fmla="*/ 0 h 1800000"/>
              <a:gd name="connsiteX2" fmla="*/ 2880000 w 2880000"/>
              <a:gd name="connsiteY2" fmla="*/ 900000 h 1800000"/>
              <a:gd name="connsiteX3" fmla="*/ 2880000 w 2880000"/>
              <a:gd name="connsiteY3" fmla="*/ 1800000 h 1800000"/>
              <a:gd name="connsiteX4" fmla="*/ 0 w 2880000"/>
              <a:gd name="connsiteY4" fmla="*/ 1800000 h 1800000"/>
              <a:gd name="connsiteX5" fmla="*/ 0 w 2880000"/>
              <a:gd name="connsiteY5" fmla="*/ 0 h 1800000"/>
              <a:gd name="connsiteX0" fmla="*/ 0 w 2880000"/>
              <a:gd name="connsiteY0" fmla="*/ 0 h 1800000"/>
              <a:gd name="connsiteX1" fmla="*/ 2293267 w 2880000"/>
              <a:gd name="connsiteY1" fmla="*/ 804333 h 1800000"/>
              <a:gd name="connsiteX2" fmla="*/ 2880000 w 2880000"/>
              <a:gd name="connsiteY2" fmla="*/ 900000 h 1800000"/>
              <a:gd name="connsiteX3" fmla="*/ 2880000 w 2880000"/>
              <a:gd name="connsiteY3" fmla="*/ 1800000 h 1800000"/>
              <a:gd name="connsiteX4" fmla="*/ 0 w 2880000"/>
              <a:gd name="connsiteY4" fmla="*/ 1800000 h 1800000"/>
              <a:gd name="connsiteX5" fmla="*/ 0 w 2880000"/>
              <a:gd name="connsiteY5" fmla="*/ 0 h 1800000"/>
              <a:gd name="connsiteX0" fmla="*/ 0 w 2880000"/>
              <a:gd name="connsiteY0" fmla="*/ 16934 h 995667"/>
              <a:gd name="connsiteX1" fmla="*/ 2293267 w 2880000"/>
              <a:gd name="connsiteY1" fmla="*/ 0 h 995667"/>
              <a:gd name="connsiteX2" fmla="*/ 2880000 w 2880000"/>
              <a:gd name="connsiteY2" fmla="*/ 95667 h 995667"/>
              <a:gd name="connsiteX3" fmla="*/ 2880000 w 2880000"/>
              <a:gd name="connsiteY3" fmla="*/ 995667 h 995667"/>
              <a:gd name="connsiteX4" fmla="*/ 0 w 2880000"/>
              <a:gd name="connsiteY4" fmla="*/ 995667 h 995667"/>
              <a:gd name="connsiteX5" fmla="*/ 0 w 2880000"/>
              <a:gd name="connsiteY5" fmla="*/ 16934 h 995667"/>
              <a:gd name="connsiteX0" fmla="*/ 0 w 2880000"/>
              <a:gd name="connsiteY0" fmla="*/ 0 h 978733"/>
              <a:gd name="connsiteX1" fmla="*/ 2880000 w 2880000"/>
              <a:gd name="connsiteY1" fmla="*/ 78733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880000"/>
              <a:gd name="connsiteY0" fmla="*/ 0 h 978733"/>
              <a:gd name="connsiteX1" fmla="*/ 2558267 w 2880000"/>
              <a:gd name="connsiteY1" fmla="*/ 493599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880000"/>
              <a:gd name="connsiteY0" fmla="*/ 0 h 978733"/>
              <a:gd name="connsiteX1" fmla="*/ 2566733 w 2880000"/>
              <a:gd name="connsiteY1" fmla="*/ 510532 h 978733"/>
              <a:gd name="connsiteX2" fmla="*/ 2880000 w 2880000"/>
              <a:gd name="connsiteY2" fmla="*/ 978733 h 978733"/>
              <a:gd name="connsiteX3" fmla="*/ 0 w 2880000"/>
              <a:gd name="connsiteY3" fmla="*/ 978733 h 978733"/>
              <a:gd name="connsiteX4" fmla="*/ 0 w 2880000"/>
              <a:gd name="connsiteY4" fmla="*/ 0 h 978733"/>
              <a:gd name="connsiteX0" fmla="*/ 0 w 2566733"/>
              <a:gd name="connsiteY0" fmla="*/ 0 h 978733"/>
              <a:gd name="connsiteX1" fmla="*/ 2566733 w 2566733"/>
              <a:gd name="connsiteY1" fmla="*/ 510532 h 978733"/>
              <a:gd name="connsiteX2" fmla="*/ 2151866 w 2566733"/>
              <a:gd name="connsiteY2" fmla="*/ 978733 h 978733"/>
              <a:gd name="connsiteX3" fmla="*/ 0 w 2566733"/>
              <a:gd name="connsiteY3" fmla="*/ 978733 h 978733"/>
              <a:gd name="connsiteX4" fmla="*/ 0 w 2566733"/>
              <a:gd name="connsiteY4" fmla="*/ 0 h 978733"/>
              <a:gd name="connsiteX0" fmla="*/ 0 w 2558267"/>
              <a:gd name="connsiteY0" fmla="*/ 0 h 978733"/>
              <a:gd name="connsiteX1" fmla="*/ 2558267 w 2558267"/>
              <a:gd name="connsiteY1" fmla="*/ 502066 h 978733"/>
              <a:gd name="connsiteX2" fmla="*/ 2151866 w 2558267"/>
              <a:gd name="connsiteY2" fmla="*/ 978733 h 978733"/>
              <a:gd name="connsiteX3" fmla="*/ 0 w 2558267"/>
              <a:gd name="connsiteY3" fmla="*/ 978733 h 978733"/>
              <a:gd name="connsiteX4" fmla="*/ 0 w 2558267"/>
              <a:gd name="connsiteY4" fmla="*/ 0 h 978733"/>
              <a:gd name="connsiteX0" fmla="*/ 0 w 2151866"/>
              <a:gd name="connsiteY0" fmla="*/ 0 h 978733"/>
              <a:gd name="connsiteX1" fmla="*/ 2151866 w 2151866"/>
              <a:gd name="connsiteY1" fmla="*/ 978733 h 978733"/>
              <a:gd name="connsiteX2" fmla="*/ 0 w 2151866"/>
              <a:gd name="connsiteY2" fmla="*/ 978733 h 978733"/>
              <a:gd name="connsiteX3" fmla="*/ 0 w 2151866"/>
              <a:gd name="connsiteY3" fmla="*/ 0 h 978733"/>
              <a:gd name="connsiteX0" fmla="*/ 0 w 2151866"/>
              <a:gd name="connsiteY0" fmla="*/ 0 h 978733"/>
              <a:gd name="connsiteX1" fmla="*/ 1558816 w 2151866"/>
              <a:gd name="connsiteY1" fmla="*/ 707169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2151866"/>
              <a:gd name="connsiteY0" fmla="*/ 0 h 978733"/>
              <a:gd name="connsiteX1" fmla="*/ 1728149 w 2151866"/>
              <a:gd name="connsiteY1" fmla="*/ 360036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2151866"/>
              <a:gd name="connsiteY0" fmla="*/ 0 h 978733"/>
              <a:gd name="connsiteX1" fmla="*/ 1719962 w 2151866"/>
              <a:gd name="connsiteY1" fmla="*/ 298303 h 978733"/>
              <a:gd name="connsiteX2" fmla="*/ 2151866 w 2151866"/>
              <a:gd name="connsiteY2" fmla="*/ 978733 h 978733"/>
              <a:gd name="connsiteX3" fmla="*/ 0 w 2151866"/>
              <a:gd name="connsiteY3" fmla="*/ 978733 h 978733"/>
              <a:gd name="connsiteX4" fmla="*/ 0 w 2151866"/>
              <a:gd name="connsiteY4" fmla="*/ 0 h 978733"/>
              <a:gd name="connsiteX0" fmla="*/ 0 w 2151866"/>
              <a:gd name="connsiteY0" fmla="*/ 0 h 978733"/>
              <a:gd name="connsiteX1" fmla="*/ 1719962 w 2151866"/>
              <a:gd name="connsiteY1" fmla="*/ 298303 h 978733"/>
              <a:gd name="connsiteX2" fmla="*/ 2151866 w 2151866"/>
              <a:gd name="connsiteY2" fmla="*/ 978733 h 978733"/>
              <a:gd name="connsiteX3" fmla="*/ 417515 w 2151866"/>
              <a:gd name="connsiteY3" fmla="*/ 663213 h 978733"/>
              <a:gd name="connsiteX4" fmla="*/ 0 w 2151866"/>
              <a:gd name="connsiteY4" fmla="*/ 0 h 978733"/>
              <a:gd name="connsiteX0" fmla="*/ 0 w 1719962"/>
              <a:gd name="connsiteY0" fmla="*/ 0 h 690650"/>
              <a:gd name="connsiteX1" fmla="*/ 1719962 w 1719962"/>
              <a:gd name="connsiteY1" fmla="*/ 298303 h 690650"/>
              <a:gd name="connsiteX2" fmla="*/ 997559 w 1719962"/>
              <a:gd name="connsiteY2" fmla="*/ 690650 h 690650"/>
              <a:gd name="connsiteX3" fmla="*/ 417515 w 1719962"/>
              <a:gd name="connsiteY3" fmla="*/ 663213 h 690650"/>
              <a:gd name="connsiteX4" fmla="*/ 0 w 1719962"/>
              <a:gd name="connsiteY4" fmla="*/ 0 h 690650"/>
              <a:gd name="connsiteX0" fmla="*/ 0 w 997559"/>
              <a:gd name="connsiteY0" fmla="*/ 0 h 690650"/>
              <a:gd name="connsiteX1" fmla="*/ 917678 w 997559"/>
              <a:gd name="connsiteY1" fmla="*/ 161120 h 690650"/>
              <a:gd name="connsiteX2" fmla="*/ 997559 w 997559"/>
              <a:gd name="connsiteY2" fmla="*/ 690650 h 690650"/>
              <a:gd name="connsiteX3" fmla="*/ 417515 w 997559"/>
              <a:gd name="connsiteY3" fmla="*/ 663213 h 690650"/>
              <a:gd name="connsiteX4" fmla="*/ 0 w 997559"/>
              <a:gd name="connsiteY4" fmla="*/ 0 h 690650"/>
              <a:gd name="connsiteX0" fmla="*/ 0 w 997559"/>
              <a:gd name="connsiteY0" fmla="*/ 0 h 690650"/>
              <a:gd name="connsiteX1" fmla="*/ 874187 w 997559"/>
              <a:gd name="connsiteY1" fmla="*/ 154690 h 690650"/>
              <a:gd name="connsiteX2" fmla="*/ 997559 w 997559"/>
              <a:gd name="connsiteY2" fmla="*/ 690650 h 690650"/>
              <a:gd name="connsiteX3" fmla="*/ 417515 w 997559"/>
              <a:gd name="connsiteY3" fmla="*/ 663213 h 690650"/>
              <a:gd name="connsiteX4" fmla="*/ 0 w 997559"/>
              <a:gd name="connsiteY4" fmla="*/ 0 h 690650"/>
              <a:gd name="connsiteX0" fmla="*/ 0 w 997559"/>
              <a:gd name="connsiteY0" fmla="*/ 0 h 690650"/>
              <a:gd name="connsiteX1" fmla="*/ 874187 w 997559"/>
              <a:gd name="connsiteY1" fmla="*/ 154690 h 690650"/>
              <a:gd name="connsiteX2" fmla="*/ 912471 w 997559"/>
              <a:gd name="connsiteY2" fmla="*/ 312774 h 690650"/>
              <a:gd name="connsiteX3" fmla="*/ 997559 w 997559"/>
              <a:gd name="connsiteY3" fmla="*/ 690650 h 690650"/>
              <a:gd name="connsiteX4" fmla="*/ 417515 w 997559"/>
              <a:gd name="connsiteY4" fmla="*/ 663213 h 690650"/>
              <a:gd name="connsiteX5" fmla="*/ 0 w 997559"/>
              <a:gd name="connsiteY5" fmla="*/ 0 h 690650"/>
              <a:gd name="connsiteX0" fmla="*/ 0 w 997559"/>
              <a:gd name="connsiteY0" fmla="*/ 0 h 690650"/>
              <a:gd name="connsiteX1" fmla="*/ 874187 w 997559"/>
              <a:gd name="connsiteY1" fmla="*/ 154690 h 690650"/>
              <a:gd name="connsiteX2" fmla="*/ 971313 w 997559"/>
              <a:gd name="connsiteY2" fmla="*/ 302057 h 690650"/>
              <a:gd name="connsiteX3" fmla="*/ 997559 w 997559"/>
              <a:gd name="connsiteY3" fmla="*/ 690650 h 690650"/>
              <a:gd name="connsiteX4" fmla="*/ 417515 w 997559"/>
              <a:gd name="connsiteY4" fmla="*/ 663213 h 690650"/>
              <a:gd name="connsiteX5" fmla="*/ 0 w 997559"/>
              <a:gd name="connsiteY5" fmla="*/ 0 h 690650"/>
              <a:gd name="connsiteX0" fmla="*/ 0 w 982210"/>
              <a:gd name="connsiteY0" fmla="*/ 0 h 684219"/>
              <a:gd name="connsiteX1" fmla="*/ 874187 w 982210"/>
              <a:gd name="connsiteY1" fmla="*/ 154690 h 684219"/>
              <a:gd name="connsiteX2" fmla="*/ 971313 w 982210"/>
              <a:gd name="connsiteY2" fmla="*/ 302057 h 684219"/>
              <a:gd name="connsiteX3" fmla="*/ 982210 w 982210"/>
              <a:gd name="connsiteY3" fmla="*/ 684219 h 684219"/>
              <a:gd name="connsiteX4" fmla="*/ 417515 w 982210"/>
              <a:gd name="connsiteY4" fmla="*/ 663213 h 684219"/>
              <a:gd name="connsiteX5" fmla="*/ 0 w 982210"/>
              <a:gd name="connsiteY5" fmla="*/ 0 h 684219"/>
              <a:gd name="connsiteX0" fmla="*/ 0 w 982210"/>
              <a:gd name="connsiteY0" fmla="*/ 0 h 684219"/>
              <a:gd name="connsiteX1" fmla="*/ 874187 w 982210"/>
              <a:gd name="connsiteY1" fmla="*/ 154690 h 684219"/>
              <a:gd name="connsiteX2" fmla="*/ 971313 w 982210"/>
              <a:gd name="connsiteY2" fmla="*/ 302057 h 684219"/>
              <a:gd name="connsiteX3" fmla="*/ 982210 w 982210"/>
              <a:gd name="connsiteY3" fmla="*/ 684219 h 684219"/>
              <a:gd name="connsiteX4" fmla="*/ 430306 w 982210"/>
              <a:gd name="connsiteY4" fmla="*/ 678218 h 684219"/>
              <a:gd name="connsiteX5" fmla="*/ 0 w 982210"/>
              <a:gd name="connsiteY5" fmla="*/ 0 h 684219"/>
              <a:gd name="connsiteX0" fmla="*/ 0 w 982210"/>
              <a:gd name="connsiteY0" fmla="*/ 0 h 684219"/>
              <a:gd name="connsiteX1" fmla="*/ 874187 w 982210"/>
              <a:gd name="connsiteY1" fmla="*/ 154690 h 684219"/>
              <a:gd name="connsiteX2" fmla="*/ 971313 w 982210"/>
              <a:gd name="connsiteY2" fmla="*/ 302057 h 684219"/>
              <a:gd name="connsiteX3" fmla="*/ 982210 w 982210"/>
              <a:gd name="connsiteY3" fmla="*/ 684219 h 684219"/>
              <a:gd name="connsiteX4" fmla="*/ 128426 w 982210"/>
              <a:gd name="connsiteY4" fmla="*/ 673931 h 684219"/>
              <a:gd name="connsiteX5" fmla="*/ 0 w 982210"/>
              <a:gd name="connsiteY5" fmla="*/ 0 h 684219"/>
              <a:gd name="connsiteX0" fmla="*/ 0 w 1278973"/>
              <a:gd name="connsiteY0" fmla="*/ 0 h 735662"/>
              <a:gd name="connsiteX1" fmla="*/ 1170950 w 1278973"/>
              <a:gd name="connsiteY1" fmla="*/ 206133 h 735662"/>
              <a:gd name="connsiteX2" fmla="*/ 1268076 w 1278973"/>
              <a:gd name="connsiteY2" fmla="*/ 353500 h 735662"/>
              <a:gd name="connsiteX3" fmla="*/ 1278973 w 1278973"/>
              <a:gd name="connsiteY3" fmla="*/ 735662 h 735662"/>
              <a:gd name="connsiteX4" fmla="*/ 425189 w 1278973"/>
              <a:gd name="connsiteY4" fmla="*/ 725374 h 735662"/>
              <a:gd name="connsiteX5" fmla="*/ 0 w 1278973"/>
              <a:gd name="connsiteY5" fmla="*/ 0 h 735662"/>
              <a:gd name="connsiteX0" fmla="*/ 0 w 1278973"/>
              <a:gd name="connsiteY0" fmla="*/ 0 h 735662"/>
              <a:gd name="connsiteX1" fmla="*/ 1170950 w 1278973"/>
              <a:gd name="connsiteY1" fmla="*/ 206133 h 735662"/>
              <a:gd name="connsiteX2" fmla="*/ 1268076 w 1278973"/>
              <a:gd name="connsiteY2" fmla="*/ 353500 h 735662"/>
              <a:gd name="connsiteX3" fmla="*/ 1278973 w 1278973"/>
              <a:gd name="connsiteY3" fmla="*/ 735662 h 735662"/>
              <a:gd name="connsiteX4" fmla="*/ 409839 w 1278973"/>
              <a:gd name="connsiteY4" fmla="*/ 725374 h 735662"/>
              <a:gd name="connsiteX5" fmla="*/ 0 w 1278973"/>
              <a:gd name="connsiteY5" fmla="*/ 0 h 735662"/>
              <a:gd name="connsiteX0" fmla="*/ 0 w 1278973"/>
              <a:gd name="connsiteY0" fmla="*/ 0 h 735662"/>
              <a:gd name="connsiteX1" fmla="*/ 1170950 w 1278973"/>
              <a:gd name="connsiteY1" fmla="*/ 206133 h 735662"/>
              <a:gd name="connsiteX2" fmla="*/ 1268076 w 1278973"/>
              <a:gd name="connsiteY2" fmla="*/ 353500 h 735662"/>
              <a:gd name="connsiteX3" fmla="*/ 1278973 w 1278973"/>
              <a:gd name="connsiteY3" fmla="*/ 735662 h 735662"/>
              <a:gd name="connsiteX4" fmla="*/ 26093 w 1278973"/>
              <a:gd name="connsiteY4" fmla="*/ 725374 h 735662"/>
              <a:gd name="connsiteX5" fmla="*/ 0 w 1278973"/>
              <a:gd name="connsiteY5" fmla="*/ 0 h 735662"/>
              <a:gd name="connsiteX0" fmla="*/ 0 w 1278973"/>
              <a:gd name="connsiteY0" fmla="*/ 0 h 735662"/>
              <a:gd name="connsiteX1" fmla="*/ 1170950 w 1278973"/>
              <a:gd name="connsiteY1" fmla="*/ 206133 h 735662"/>
              <a:gd name="connsiteX2" fmla="*/ 1268076 w 1278973"/>
              <a:gd name="connsiteY2" fmla="*/ 353500 h 735662"/>
              <a:gd name="connsiteX3" fmla="*/ 1278973 w 1278973"/>
              <a:gd name="connsiteY3" fmla="*/ 735662 h 735662"/>
              <a:gd name="connsiteX4" fmla="*/ 10742 w 1278973"/>
              <a:gd name="connsiteY4" fmla="*/ 721087 h 735662"/>
              <a:gd name="connsiteX5" fmla="*/ 0 w 1278973"/>
              <a:gd name="connsiteY5" fmla="*/ 0 h 735662"/>
              <a:gd name="connsiteX0" fmla="*/ 0 w 1304555"/>
              <a:gd name="connsiteY0" fmla="*/ 0 h 735662"/>
              <a:gd name="connsiteX1" fmla="*/ 1196532 w 1304555"/>
              <a:gd name="connsiteY1" fmla="*/ 206133 h 735662"/>
              <a:gd name="connsiteX2" fmla="*/ 1293658 w 1304555"/>
              <a:gd name="connsiteY2" fmla="*/ 353500 h 735662"/>
              <a:gd name="connsiteX3" fmla="*/ 1304555 w 1304555"/>
              <a:gd name="connsiteY3" fmla="*/ 735662 h 735662"/>
              <a:gd name="connsiteX4" fmla="*/ 36324 w 1304555"/>
              <a:gd name="connsiteY4" fmla="*/ 721087 h 735662"/>
              <a:gd name="connsiteX5" fmla="*/ 0 w 1304555"/>
              <a:gd name="connsiteY5" fmla="*/ 0 h 735662"/>
              <a:gd name="connsiteX0" fmla="*/ 0 w 1304555"/>
              <a:gd name="connsiteY0" fmla="*/ 0 h 735662"/>
              <a:gd name="connsiteX1" fmla="*/ 1196532 w 1304555"/>
              <a:gd name="connsiteY1" fmla="*/ 206133 h 735662"/>
              <a:gd name="connsiteX2" fmla="*/ 1293658 w 1304555"/>
              <a:gd name="connsiteY2" fmla="*/ 353500 h 735662"/>
              <a:gd name="connsiteX3" fmla="*/ 1304555 w 1304555"/>
              <a:gd name="connsiteY3" fmla="*/ 735662 h 735662"/>
              <a:gd name="connsiteX4" fmla="*/ 36324 w 1304555"/>
              <a:gd name="connsiteY4" fmla="*/ 733948 h 735662"/>
              <a:gd name="connsiteX5" fmla="*/ 0 w 1304555"/>
              <a:gd name="connsiteY5" fmla="*/ 0 h 735662"/>
              <a:gd name="connsiteX0" fmla="*/ 0 w 1304555"/>
              <a:gd name="connsiteY0" fmla="*/ 0 h 735662"/>
              <a:gd name="connsiteX1" fmla="*/ 1196532 w 1304555"/>
              <a:gd name="connsiteY1" fmla="*/ 206133 h 735662"/>
              <a:gd name="connsiteX2" fmla="*/ 1293658 w 1304555"/>
              <a:gd name="connsiteY2" fmla="*/ 353500 h 735662"/>
              <a:gd name="connsiteX3" fmla="*/ 1304555 w 1304555"/>
              <a:gd name="connsiteY3" fmla="*/ 735662 h 735662"/>
              <a:gd name="connsiteX4" fmla="*/ 10741 w 1304555"/>
              <a:gd name="connsiteY4" fmla="*/ 733948 h 735662"/>
              <a:gd name="connsiteX5" fmla="*/ 0 w 1304555"/>
              <a:gd name="connsiteY5" fmla="*/ 0 h 735662"/>
              <a:gd name="connsiteX0" fmla="*/ 4608 w 1309163"/>
              <a:gd name="connsiteY0" fmla="*/ 0 h 735662"/>
              <a:gd name="connsiteX1" fmla="*/ 1201140 w 1309163"/>
              <a:gd name="connsiteY1" fmla="*/ 206133 h 735662"/>
              <a:gd name="connsiteX2" fmla="*/ 1298266 w 1309163"/>
              <a:gd name="connsiteY2" fmla="*/ 353500 h 735662"/>
              <a:gd name="connsiteX3" fmla="*/ 1309163 w 1309163"/>
              <a:gd name="connsiteY3" fmla="*/ 735662 h 735662"/>
              <a:gd name="connsiteX4" fmla="*/ 0 w 1309163"/>
              <a:gd name="connsiteY4" fmla="*/ 729662 h 735662"/>
              <a:gd name="connsiteX5" fmla="*/ 4608 w 1309163"/>
              <a:gd name="connsiteY5" fmla="*/ 0 h 735662"/>
              <a:gd name="connsiteX0" fmla="*/ 0 w 1314788"/>
              <a:gd name="connsiteY0" fmla="*/ 0 h 735662"/>
              <a:gd name="connsiteX1" fmla="*/ 1206765 w 1314788"/>
              <a:gd name="connsiteY1" fmla="*/ 206133 h 735662"/>
              <a:gd name="connsiteX2" fmla="*/ 1303891 w 1314788"/>
              <a:gd name="connsiteY2" fmla="*/ 353500 h 735662"/>
              <a:gd name="connsiteX3" fmla="*/ 1314788 w 1314788"/>
              <a:gd name="connsiteY3" fmla="*/ 735662 h 735662"/>
              <a:gd name="connsiteX4" fmla="*/ 5625 w 1314788"/>
              <a:gd name="connsiteY4" fmla="*/ 729662 h 735662"/>
              <a:gd name="connsiteX5" fmla="*/ 0 w 1314788"/>
              <a:gd name="connsiteY5" fmla="*/ 0 h 735662"/>
              <a:gd name="connsiteX0" fmla="*/ 0 w 1314788"/>
              <a:gd name="connsiteY0" fmla="*/ 0 h 742093"/>
              <a:gd name="connsiteX1" fmla="*/ 1206765 w 1314788"/>
              <a:gd name="connsiteY1" fmla="*/ 212564 h 742093"/>
              <a:gd name="connsiteX2" fmla="*/ 1303891 w 1314788"/>
              <a:gd name="connsiteY2" fmla="*/ 359931 h 742093"/>
              <a:gd name="connsiteX3" fmla="*/ 1314788 w 1314788"/>
              <a:gd name="connsiteY3" fmla="*/ 742093 h 742093"/>
              <a:gd name="connsiteX4" fmla="*/ 5625 w 1314788"/>
              <a:gd name="connsiteY4" fmla="*/ 736093 h 742093"/>
              <a:gd name="connsiteX5" fmla="*/ 0 w 1314788"/>
              <a:gd name="connsiteY5" fmla="*/ 0 h 74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788" h="742093">
                <a:moveTo>
                  <a:pt x="0" y="0"/>
                </a:moveTo>
                <a:lnTo>
                  <a:pt x="1206765" y="212564"/>
                </a:lnTo>
                <a:lnTo>
                  <a:pt x="1303891" y="359931"/>
                </a:lnTo>
                <a:lnTo>
                  <a:pt x="1314788" y="742093"/>
                </a:lnTo>
                <a:lnTo>
                  <a:pt x="5625" y="736093"/>
                </a:lnTo>
                <a:lnTo>
                  <a:pt x="0" y="0"/>
                </a:lnTo>
                <a:close/>
              </a:path>
            </a:pathLst>
          </a:custGeom>
          <a:solidFill>
            <a:srgbClr val="54C6D3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937390" y="4400520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R3: Low cost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Massive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M2M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3174029">
            <a:off x="7249058" y="3018405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Physically</a:t>
            </a:r>
          </a:p>
          <a:p>
            <a:r>
              <a:rPr lang="en-GB" sz="1200" dirty="0" smtClean="0">
                <a:solidFill>
                  <a:srgbClr val="000000"/>
                </a:solidFill>
              </a:rPr>
              <a:t>impossible</a:t>
            </a:r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>
            <a:off x="5396253" y="5032816"/>
            <a:ext cx="3150420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Content Placeholder 1"/>
          <p:cNvSpPr txBox="1">
            <a:spLocks/>
          </p:cNvSpPr>
          <p:nvPr/>
        </p:nvSpPr>
        <p:spPr>
          <a:xfrm>
            <a:off x="853884" y="2213540"/>
            <a:ext cx="3870516" cy="3577660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Cellular systems have been traditionally designed to work in region R1 and R2, i.e. to maximise the throughput for a given amount of devices</a:t>
            </a:r>
          </a:p>
          <a:p>
            <a:endParaRPr lang="en-GB" kern="0" dirty="0"/>
          </a:p>
          <a:p>
            <a:r>
              <a:rPr lang="en-GB" kern="0" dirty="0" smtClean="0"/>
              <a:t>Optimising the system for Regions R3 and R4 might lead to completely different designs </a:t>
            </a:r>
          </a:p>
          <a:p>
            <a:pPr lvl="1"/>
            <a:r>
              <a:rPr lang="en-GB" kern="0" dirty="0" smtClean="0"/>
              <a:t>E.g. coupling between data and control plane, new types of nodes, transmissions optimised for short data blocks, new waveforms,…</a:t>
            </a:r>
          </a:p>
          <a:p>
            <a:pPr lvl="1"/>
            <a:endParaRPr lang="en-GB" kern="0" dirty="0"/>
          </a:p>
          <a:p>
            <a:endParaRPr lang="en-GB" kern="0" dirty="0"/>
          </a:p>
          <a:p>
            <a:pPr lvl="1"/>
            <a:endParaRPr lang="en-GB" kern="0" dirty="0" smtClean="0"/>
          </a:p>
          <a:p>
            <a:endParaRPr lang="en-GB" kern="0" dirty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8072574" y="2610860"/>
            <a:ext cx="0" cy="241316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39/49 of 18-16-0016 by Andy Gowans (OFCOM)</a:t>
            </a:r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sz="2000" dirty="0" smtClean="0"/>
              <a:t>I’m going to suggest going forward we use a single style with appropriately set tabs,  and use leading</a:t>
            </a:r>
            <a:r>
              <a:rPr lang="en-US" sz="2000" dirty="0" smtClean="0"/>
              <a:t> </a:t>
            </a:r>
            <a:r>
              <a:rPr lang="en-GB" sz="2000" dirty="0" smtClean="0"/>
              <a:t>Tabs to distinguish the syntax and description parts. (Adrian Stephens Feb 9, 2010)</a:t>
            </a:r>
          </a:p>
          <a:p>
            <a:r>
              <a:rPr lang="en-GB" sz="2000" dirty="0" smtClean="0"/>
              <a:t>Figure in an anchored frame within a table, and use a table caption as a figure caption</a:t>
            </a:r>
          </a:p>
          <a:p>
            <a:r>
              <a:rPr lang="en-GB" sz="2000" dirty="0" smtClean="0"/>
              <a:t> Keep embedded figures using </a:t>
            </a:r>
            <a:r>
              <a:rPr lang="en-GB" sz="2000" dirty="0" err="1" smtClean="0"/>
              <a:t>visio</a:t>
            </a:r>
            <a:r>
              <a:rPr lang="en-GB" sz="2000" dirty="0" smtClean="0"/>
              <a:t> as long as possible</a:t>
            </a:r>
            <a:endParaRPr lang="en-US" sz="2000" dirty="0" smtClean="0"/>
          </a:p>
          <a:p>
            <a:pPr lvl="1"/>
            <a:r>
              <a:rPr lang="en-GB" sz="1800" dirty="0" smtClean="0"/>
              <a:t>Near the end of sponsor ballot,  turn these all into .</a:t>
            </a:r>
            <a:r>
              <a:rPr lang="en-GB" sz="1800" dirty="0" err="1" smtClean="0"/>
              <a:t>wmf</a:t>
            </a:r>
            <a:r>
              <a:rPr lang="en-GB" sz="1800" dirty="0" smtClean="0"/>
              <a:t> (windows meta file) format files (you can do this from </a:t>
            </a:r>
            <a:r>
              <a:rPr lang="en-GB" sz="1800" dirty="0" err="1" smtClean="0"/>
              <a:t>visio</a:t>
            </a:r>
            <a:r>
              <a:rPr lang="en-GB" sz="1800" dirty="0" smtClean="0"/>
              <a:t> using “save as”).   Keep separate files for the .</a:t>
            </a:r>
            <a:r>
              <a:rPr lang="en-GB" sz="1800" dirty="0" err="1" smtClean="0"/>
              <a:t>vsd</a:t>
            </a:r>
            <a:r>
              <a:rPr lang="en-GB" sz="1800" dirty="0" smtClean="0"/>
              <a:t> source and the .</a:t>
            </a:r>
            <a:r>
              <a:rPr lang="en-GB" sz="1800" dirty="0" err="1" smtClean="0"/>
              <a:t>wmf</a:t>
            </a:r>
            <a:r>
              <a:rPr lang="en-GB" sz="1800" dirty="0" smtClean="0"/>
              <a:t> file that is linked to from frame. There is likelihood we should use .</a:t>
            </a:r>
            <a:r>
              <a:rPr lang="en-GB" sz="1800" dirty="0" err="1" smtClean="0"/>
              <a:t>emf</a:t>
            </a:r>
            <a:endParaRPr lang="en-GB" sz="1800" dirty="0" smtClean="0"/>
          </a:p>
          <a:p>
            <a:r>
              <a:rPr lang="en-GB" sz="2000" dirty="0" smtClean="0"/>
              <a:t>Frame templates for </a:t>
            </a:r>
            <a:r>
              <a:rPr lang="en-GB" sz="2000" dirty="0" err="1" smtClean="0"/>
              <a:t>11aa</a:t>
            </a:r>
            <a:r>
              <a:rPr lang="en-GB" sz="2000" dirty="0" smtClean="0"/>
              <a:t>, </a:t>
            </a:r>
            <a:r>
              <a:rPr lang="en-GB" sz="2000" dirty="0" err="1" smtClean="0"/>
              <a:t>11ac</a:t>
            </a:r>
            <a:r>
              <a:rPr lang="en-GB" sz="2000" dirty="0" smtClean="0"/>
              <a:t>, </a:t>
            </a:r>
            <a:r>
              <a:rPr lang="en-GB" sz="2000" dirty="0" err="1" smtClean="0"/>
              <a:t>11af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Text version of MIB is available (2012, ae2012, aa2012, ad2012, acD5.0, afD5.0. mcD3.0)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11-16-0357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839" y="2513658"/>
            <a:ext cx="491924" cy="470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600" dirty="0" smtClean="0">
                <a:latin typeface="Vodafone Rg" pitchFamily="34" charset="0"/>
              </a:rPr>
              <a:t>2013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70763" y="2513658"/>
            <a:ext cx="491924" cy="470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600" dirty="0" smtClean="0">
                <a:latin typeface="Vodafone Rg" pitchFamily="34" charset="0"/>
              </a:rPr>
              <a:t>2014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62687" y="2520293"/>
            <a:ext cx="491924" cy="470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600" dirty="0" smtClean="0">
                <a:latin typeface="Vodafone Rg" pitchFamily="34" charset="0"/>
              </a:rPr>
              <a:t>2015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54611" y="2513658"/>
            <a:ext cx="491924" cy="470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600" dirty="0" smtClean="0">
                <a:latin typeface="Vodafone Rg" pitchFamily="34" charset="0"/>
              </a:rPr>
              <a:t>2016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46535" y="2513658"/>
            <a:ext cx="491924" cy="470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600" dirty="0" smtClean="0">
                <a:latin typeface="Vodafone Rg" pitchFamily="34" charset="0"/>
              </a:rPr>
              <a:t>2017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38457" y="2513658"/>
            <a:ext cx="491924" cy="470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600" dirty="0" smtClean="0">
                <a:latin typeface="Vodafone Rg" pitchFamily="34" charset="0"/>
              </a:rPr>
              <a:t>2018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0383" y="2513658"/>
            <a:ext cx="491924" cy="470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600" dirty="0" smtClean="0">
                <a:latin typeface="Vodafone Rg" pitchFamily="34" charset="0"/>
              </a:rPr>
              <a:t>2019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22307" y="2513658"/>
            <a:ext cx="491924" cy="470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600" dirty="0" smtClean="0">
                <a:latin typeface="Vodafone Rg" pitchFamily="34" charset="0"/>
              </a:rPr>
              <a:t>2020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511275" y="3104283"/>
            <a:ext cx="870995" cy="996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65987" y="4285869"/>
            <a:ext cx="1342663" cy="1219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1200" dirty="0" smtClean="0">
                <a:latin typeface="Vodafone Rg" pitchFamily="34" charset="0"/>
              </a:rPr>
              <a:t>NGMN white paper ready (Feb. – Mar.)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23453" y="1548283"/>
            <a:ext cx="515077" cy="449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200" dirty="0" smtClean="0">
                <a:latin typeface="Vodafone Rg" pitchFamily="34" charset="0"/>
              </a:rPr>
              <a:t>3GPP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200" dirty="0" smtClean="0">
                <a:latin typeface="Vodafone Rg" pitchFamily="34" charset="0"/>
              </a:rPr>
              <a:t>Rel. 13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14231" y="2513658"/>
            <a:ext cx="491924" cy="470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600" dirty="0" smtClean="0">
                <a:latin typeface="Vodafone Rg" pitchFamily="34" charset="0"/>
              </a:rPr>
              <a:t>2021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06155" y="2513658"/>
            <a:ext cx="491924" cy="470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600" dirty="0" smtClean="0">
                <a:latin typeface="Vodafone Rg" pitchFamily="34" charset="0"/>
              </a:rPr>
              <a:t>2022</a:t>
            </a:r>
          </a:p>
        </p:txBody>
      </p:sp>
      <p:sp>
        <p:nvSpPr>
          <p:cNvPr id="2053" name="Right Brace 2052"/>
          <p:cNvSpPr/>
          <p:nvPr/>
        </p:nvSpPr>
        <p:spPr>
          <a:xfrm rot="16200000">
            <a:off x="3201894" y="1986032"/>
            <a:ext cx="158192" cy="839166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3970165" y="1518811"/>
            <a:ext cx="717148" cy="449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200" dirty="0" smtClean="0">
                <a:latin typeface="Vodafone Rg" pitchFamily="34" charset="0"/>
              </a:rPr>
              <a:t>3GPP Rel. 14-15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62360" y="1518083"/>
            <a:ext cx="1040759" cy="449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00" dirty="0">
                <a:latin typeface="Vodafone Rg" pitchFamily="34" charset="0"/>
              </a:rPr>
              <a:t>3GPP Rel. </a:t>
            </a:r>
            <a:r>
              <a:rPr lang="en-GB" sz="1200" dirty="0" smtClean="0">
                <a:latin typeface="Vodafone Rg" pitchFamily="34" charset="0"/>
              </a:rPr>
              <a:t>16 /</a:t>
            </a:r>
          </a:p>
          <a:p>
            <a:pPr algn="ctr"/>
            <a:r>
              <a:rPr lang="en-GB" sz="1200" dirty="0" smtClean="0">
                <a:latin typeface="Vodafone Rg" pitchFamily="34" charset="0"/>
              </a:rPr>
              <a:t>implementation and trials</a:t>
            </a:r>
          </a:p>
        </p:txBody>
      </p:sp>
      <p:sp>
        <p:nvSpPr>
          <p:cNvPr id="60" name="Right Brace 59"/>
          <p:cNvSpPr/>
          <p:nvPr/>
        </p:nvSpPr>
        <p:spPr>
          <a:xfrm rot="16200000">
            <a:off x="4063315" y="1704942"/>
            <a:ext cx="200015" cy="1417417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6330441" y="1743553"/>
            <a:ext cx="983844" cy="449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200" dirty="0" smtClean="0">
                <a:latin typeface="Vodafone Rg" pitchFamily="34" charset="0"/>
              </a:rPr>
              <a:t>First major deployments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200" dirty="0" smtClean="0">
                <a:latin typeface="Vodafone Rg" pitchFamily="34" charset="0"/>
              </a:rPr>
              <a:t>expected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454613" y="3147256"/>
            <a:ext cx="737884" cy="1910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782378" y="5196411"/>
            <a:ext cx="1163257" cy="617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1200" dirty="0" smtClean="0">
                <a:latin typeface="Vodafone Rg" pitchFamily="34" charset="0"/>
              </a:rPr>
              <a:t>3GPP SA1 study item (Feb.)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823555" y="3147255"/>
            <a:ext cx="1903070" cy="1856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513939" y="5065230"/>
            <a:ext cx="1163257" cy="1219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1200" dirty="0" smtClean="0">
                <a:latin typeface="Vodafone Rg" pitchFamily="34" charset="0"/>
              </a:rPr>
              <a:t>Rel. 14 to start major works on 5G (Q4 2015 or Q1 2016)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154384" y="2834738"/>
            <a:ext cx="6417679" cy="312517"/>
          </a:xfrm>
          <a:prstGeom prst="right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314134" y="933539"/>
            <a:ext cx="824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 smtClean="0"/>
              <a:t>Timeline</a:t>
            </a:r>
            <a:endParaRPr lang="en-GB" kern="0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131808" y="3299656"/>
            <a:ext cx="281628" cy="176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92096" y="3147256"/>
            <a:ext cx="1260168" cy="1361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76636" y="5196410"/>
            <a:ext cx="710343" cy="308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1200" dirty="0" smtClean="0">
                <a:latin typeface="Vodafone Rg" pitchFamily="34" charset="0"/>
              </a:rPr>
              <a:t>WRC 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42907" y="4601621"/>
            <a:ext cx="710343" cy="308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1200" dirty="0" smtClean="0">
                <a:latin typeface="Vodafone Rg" pitchFamily="34" charset="0"/>
              </a:rPr>
              <a:t>WRC 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C852EAA-55A2-42ED-A7D0-B44537ACD11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40/49 of 18-16-0016 by Andy Gowans (OFCOM)</a:t>
            </a:r>
          </a:p>
        </p:txBody>
      </p:sp>
      <p:sp>
        <p:nvSpPr>
          <p:cNvPr id="4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96E-4F69-4D6E-97E1-CC7B4AFB5CB3}" type="slidenum">
              <a:rPr lang="en-GB" altLang="en-US" smtClean="0">
                <a:solidFill>
                  <a:srgbClr val="642566"/>
                </a:solidFill>
              </a:rPr>
              <a:pPr/>
              <a:t>131</a:t>
            </a:fld>
            <a:endParaRPr lang="en-GB" altLang="en-US" dirty="0">
              <a:solidFill>
                <a:srgbClr val="6425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685800"/>
            <a:ext cx="7772400" cy="685800"/>
          </a:xfrm>
        </p:spPr>
        <p:txBody>
          <a:bodyPr/>
          <a:lstStyle/>
          <a:p>
            <a:r>
              <a:rPr lang="en-GB" dirty="0" smtClean="0"/>
              <a:t>Mm-Wave: WRC-19 future agenda item </a:t>
            </a:r>
            <a:endParaRPr lang="en-GB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956147" y="1958898"/>
            <a:ext cx="6511453" cy="4594302"/>
            <a:chOff x="2286000" y="2209800"/>
            <a:chExt cx="5867400" cy="402529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868" y="2209800"/>
              <a:ext cx="5715000" cy="3566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953000"/>
              <a:ext cx="5867400" cy="128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838200" y="12954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Bands marked in </a:t>
            </a:r>
            <a:r>
              <a:rPr lang="en-GB" dirty="0" smtClean="0">
                <a:solidFill>
                  <a:srgbClr val="FF0000"/>
                </a:solidFill>
              </a:rPr>
              <a:t>red</a:t>
            </a:r>
            <a:r>
              <a:rPr lang="en-GB" dirty="0" smtClean="0"/>
              <a:t> were proposed for studies by </a:t>
            </a:r>
            <a:r>
              <a:rPr lang="en-GB" b="1" dirty="0" smtClean="0"/>
              <a:t>five</a:t>
            </a:r>
            <a:r>
              <a:rPr lang="en-GB" dirty="0" smtClean="0"/>
              <a:t> regions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(4) </a:t>
            </a:r>
            <a:r>
              <a:rPr lang="en-US" dirty="0">
                <a:solidFill>
                  <a:schemeClr val="bg1"/>
                </a:solidFill>
              </a:rPr>
              <a:t>Wi-Fi, 5G and above 6GHz </a:t>
            </a:r>
            <a:r>
              <a:rPr lang="en-US" dirty="0" smtClean="0">
                <a:solidFill>
                  <a:schemeClr val="bg1"/>
                </a:solidFill>
              </a:rPr>
              <a:t>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41/49 of 18-16-0016 by Andy Gowans (OFCOM)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96E-4F69-4D6E-97E1-CC7B4AFB5CB3}" type="slidenum">
              <a:rPr lang="en-GB" altLang="en-US" smtClean="0"/>
              <a:pPr/>
              <a:t>132</a:t>
            </a:fld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762000"/>
            <a:ext cx="7772400" cy="4114800"/>
          </a:xfrm>
        </p:spPr>
        <p:txBody>
          <a:bodyPr/>
          <a:lstStyle/>
          <a:p>
            <a:r>
              <a:rPr lang="en-GB" sz="1800" dirty="0"/>
              <a:t>NGMN 5G </a:t>
            </a:r>
            <a:r>
              <a:rPr lang="en-GB" sz="1800" dirty="0" smtClean="0"/>
              <a:t>is not only about mm-Wave or even wireless its about easy access to infrastructure for wireless devices 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Frequencies below 6GHz are very important </a:t>
            </a:r>
          </a:p>
          <a:p>
            <a:pPr lvl="1"/>
            <a:r>
              <a:rPr lang="en-GB" sz="1800" dirty="0" smtClean="0"/>
              <a:t>for coverage</a:t>
            </a:r>
          </a:p>
          <a:p>
            <a:pPr lvl="1"/>
            <a:r>
              <a:rPr lang="en-GB" sz="1800" dirty="0" smtClean="0"/>
              <a:t>to provide a </a:t>
            </a:r>
            <a:r>
              <a:rPr lang="en-GB" sz="1800" i="1" dirty="0" smtClean="0"/>
              <a:t>consistent</a:t>
            </a:r>
            <a:r>
              <a:rPr lang="en-GB" sz="1800" dirty="0" smtClean="0"/>
              <a:t> QoS across time and space</a:t>
            </a:r>
          </a:p>
          <a:p>
            <a:pPr lvl="1"/>
            <a:r>
              <a:rPr lang="en-GB" sz="1800" dirty="0" smtClean="0"/>
              <a:t>to support wide-area M2M </a:t>
            </a:r>
          </a:p>
          <a:p>
            <a:pPr lvl="1"/>
            <a:r>
              <a:rPr lang="en-GB" sz="1800" dirty="0" smtClean="0"/>
              <a:t>to support ultra-reliable services</a:t>
            </a:r>
          </a:p>
          <a:p>
            <a:pPr lvl="1"/>
            <a:endParaRPr lang="en-GB" sz="1800" dirty="0" smtClean="0"/>
          </a:p>
          <a:p>
            <a:pPr marL="296862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5G will be a network for communication and </a:t>
            </a:r>
            <a:r>
              <a:rPr lang="en-GB" sz="1800" i="1" dirty="0" smtClean="0"/>
              <a:t>control</a:t>
            </a:r>
            <a:endParaRPr lang="en-GB" sz="1800" dirty="0" smtClean="0"/>
          </a:p>
          <a:p>
            <a:pPr lvl="1">
              <a:buFont typeface="Arial" panose="020B0604020202020204" pitchFamily="34" charset="0"/>
              <a:buChar char="‒"/>
            </a:pPr>
            <a:r>
              <a:rPr lang="en-GB" sz="1800" dirty="0" smtClean="0"/>
              <a:t> can we use unlicensed spectrum for e.g. car-2-x?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GB" sz="1800" dirty="0"/>
              <a:t> </a:t>
            </a:r>
            <a:r>
              <a:rPr lang="en-GB" sz="1800" dirty="0" smtClean="0"/>
              <a:t>licensed but not dedicated?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GB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What will be the role of wireless IEEE 802 standards be in 5G?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What about the fixed networks interface with the wireless networks (e.g. higher layer IEEE 802 standards?)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(4) </a:t>
            </a:r>
            <a:r>
              <a:rPr lang="en-US" dirty="0">
                <a:solidFill>
                  <a:schemeClr val="bg1"/>
                </a:solidFill>
              </a:rPr>
              <a:t>Wi-Fi, 5G and above 6GHz </a:t>
            </a:r>
            <a:r>
              <a:rPr lang="en-US" dirty="0" smtClean="0">
                <a:solidFill>
                  <a:schemeClr val="bg1"/>
                </a:solidFill>
              </a:rPr>
              <a:t>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42/49 of 18-16-0016 by Andy Gowans (OFCOM)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133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04800" y="762000"/>
            <a:ext cx="7772400" cy="4114800"/>
          </a:xfrm>
        </p:spPr>
        <p:txBody>
          <a:bodyPr/>
          <a:lstStyle/>
          <a:p>
            <a:pPr marL="0" lvl="0" indent="0">
              <a:buNone/>
            </a:pPr>
            <a:endParaRPr lang="en-GB" sz="1800" dirty="0" smtClean="0"/>
          </a:p>
          <a:p>
            <a:pPr lvl="1"/>
            <a:r>
              <a:rPr lang="en-GB" sz="1800" dirty="0" smtClean="0">
                <a:solidFill>
                  <a:srgbClr val="C00000"/>
                </a:solidFill>
              </a:rPr>
              <a:t>Wi-Fi in 60GHz  </a:t>
            </a:r>
          </a:p>
          <a:p>
            <a:pPr lvl="2"/>
            <a:r>
              <a:rPr lang="en-GB" sz="1800" dirty="0" smtClean="0"/>
              <a:t>There is 9GHz (57 – 66GHz) available </a:t>
            </a:r>
            <a:r>
              <a:rPr lang="en-GB" sz="1800" dirty="0"/>
              <a:t>in Europe with </a:t>
            </a:r>
            <a:r>
              <a:rPr lang="en-GB" sz="1800" dirty="0" smtClean="0"/>
              <a:t>various restrictions.</a:t>
            </a:r>
          </a:p>
          <a:p>
            <a:pPr lvl="2"/>
            <a:r>
              <a:rPr lang="en-GB" sz="1800" dirty="0" smtClean="0"/>
              <a:t>Different amounts available in the band elsewhere in the world. What are the IEEE 802 plans for :</a:t>
            </a:r>
          </a:p>
          <a:p>
            <a:pPr lvl="3"/>
            <a:r>
              <a:rPr lang="en-GB" sz="1800" dirty="0" smtClean="0"/>
              <a:t>use of the 60GHz band?  </a:t>
            </a:r>
          </a:p>
          <a:p>
            <a:pPr lvl="3"/>
            <a:r>
              <a:rPr lang="en-GB" sz="1800" dirty="0" smtClean="0"/>
              <a:t>Target markets for 60GHz products? </a:t>
            </a:r>
          </a:p>
          <a:p>
            <a:pPr lvl="3"/>
            <a:r>
              <a:rPr lang="en-GB" sz="1800" dirty="0" smtClean="0"/>
              <a:t>Worldwide allocation of </a:t>
            </a:r>
            <a:r>
              <a:rPr lang="en-GB" sz="1800" dirty="0" err="1" smtClean="0"/>
              <a:t>mmWave</a:t>
            </a:r>
            <a:r>
              <a:rPr lang="en-GB" sz="1800" dirty="0" smtClean="0"/>
              <a:t> bands to be allocated in ITU under WRC-19 AI 1.13? Where do 802 fit into the picture?</a:t>
            </a:r>
          </a:p>
          <a:p>
            <a:pPr marL="538163" lvl="2" indent="0">
              <a:buNone/>
            </a:pPr>
            <a:endParaRPr lang="en-GB" sz="1800" dirty="0" smtClean="0"/>
          </a:p>
          <a:p>
            <a:pPr lvl="1"/>
            <a:r>
              <a:rPr lang="en-GB" sz="1800" dirty="0" smtClean="0">
                <a:solidFill>
                  <a:srgbClr val="C00000"/>
                </a:solidFill>
              </a:rPr>
              <a:t>WRC -19 agenda item</a:t>
            </a:r>
          </a:p>
          <a:p>
            <a:pPr lvl="2"/>
            <a:r>
              <a:rPr lang="en-GB" sz="1800" dirty="0" smtClean="0"/>
              <a:t>In support of 5G projects the possible agenda item will be targeting a number of bands. What do IEEE 802:</a:t>
            </a:r>
          </a:p>
          <a:p>
            <a:pPr lvl="3"/>
            <a:r>
              <a:rPr lang="en-GB" sz="1800" dirty="0"/>
              <a:t>d</a:t>
            </a:r>
            <a:r>
              <a:rPr lang="en-GB" sz="1800" dirty="0" smtClean="0"/>
              <a:t>o to engage with 5G projects?</a:t>
            </a:r>
          </a:p>
          <a:p>
            <a:pPr lvl="3"/>
            <a:r>
              <a:rPr lang="en-GB" sz="1800" dirty="0" smtClean="0"/>
              <a:t>think the balance between </a:t>
            </a:r>
            <a:r>
              <a:rPr lang="en-GB" sz="1800" dirty="0"/>
              <a:t>LE vs </a:t>
            </a:r>
            <a:r>
              <a:rPr lang="en-GB" sz="1800" dirty="0" smtClean="0"/>
              <a:t>licenced be in </a:t>
            </a:r>
            <a:r>
              <a:rPr lang="en-GB" sz="1800" dirty="0" err="1" smtClean="0"/>
              <a:t>mmWave</a:t>
            </a:r>
            <a:r>
              <a:rPr lang="en-GB" sz="1800" dirty="0" smtClean="0"/>
              <a:t> bands?</a:t>
            </a:r>
          </a:p>
          <a:p>
            <a:pPr lvl="3"/>
            <a:r>
              <a:rPr lang="en-GB" sz="1800" dirty="0" smtClean="0"/>
              <a:t>about possible new allocations in the </a:t>
            </a:r>
            <a:r>
              <a:rPr lang="en-GB" sz="1800" dirty="0" err="1" smtClean="0"/>
              <a:t>mmWave</a:t>
            </a:r>
            <a:r>
              <a:rPr lang="en-GB" sz="1800" dirty="0" smtClean="0"/>
              <a:t> band for LE use?  </a:t>
            </a:r>
            <a:endParaRPr lang="en-GB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42950" y="685800"/>
            <a:ext cx="8248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Mm-Wave: </a:t>
            </a:r>
            <a:r>
              <a:rPr lang="en-GB" dirty="0" smtClean="0">
                <a:solidFill>
                  <a:schemeClr val="tx1"/>
                </a:solidFill>
              </a:rPr>
              <a:t>Where does IEEE </a:t>
            </a:r>
            <a:r>
              <a:rPr lang="en-GB" kern="0" dirty="0" smtClean="0">
                <a:solidFill>
                  <a:schemeClr val="tx1"/>
                </a:solidFill>
              </a:rPr>
              <a:t>802 fit in? 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(4) </a:t>
            </a:r>
            <a:r>
              <a:rPr lang="en-US" dirty="0">
                <a:solidFill>
                  <a:schemeClr val="bg1"/>
                </a:solidFill>
              </a:rPr>
              <a:t>Wi-Fi, 5G and above 6GHz </a:t>
            </a:r>
            <a:r>
              <a:rPr lang="en-US" dirty="0" smtClean="0">
                <a:solidFill>
                  <a:schemeClr val="bg1"/>
                </a:solidFill>
              </a:rPr>
              <a:t>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43/49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134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27000" y="1715870"/>
            <a:ext cx="8521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BIG ? </a:t>
            </a:r>
          </a:p>
          <a:p>
            <a:pPr algn="ctr"/>
            <a:r>
              <a:rPr lang="en-GB" sz="5400" dirty="0"/>
              <a:t>Where does </a:t>
            </a:r>
            <a:r>
              <a:rPr lang="en-GB" sz="5400" dirty="0" smtClean="0"/>
              <a:t>IEEE 802 </a:t>
            </a:r>
            <a:r>
              <a:rPr lang="en-GB" sz="5400" dirty="0"/>
              <a:t>fit into </a:t>
            </a:r>
            <a:r>
              <a:rPr lang="en-GB" sz="5400" dirty="0" smtClean="0"/>
              <a:t>5G and </a:t>
            </a:r>
            <a:r>
              <a:rPr lang="en-GB" sz="5400" dirty="0" err="1" smtClean="0"/>
              <a:t>mmWave</a:t>
            </a:r>
            <a:r>
              <a:rPr lang="en-GB" sz="5400" dirty="0" smtClean="0"/>
              <a:t> use?</a:t>
            </a:r>
            <a:endParaRPr lang="en-GB" sz="5400" dirty="0"/>
          </a:p>
        </p:txBody>
      </p:sp>
      <p:sp>
        <p:nvSpPr>
          <p:cNvPr id="6" name="Rectangle 5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(4) </a:t>
            </a:r>
            <a:r>
              <a:rPr lang="en-US" dirty="0">
                <a:solidFill>
                  <a:schemeClr val="bg1"/>
                </a:solidFill>
              </a:rPr>
              <a:t>Wi-Fi, 5G and above 6GHz </a:t>
            </a:r>
            <a:r>
              <a:rPr lang="en-US" dirty="0" smtClean="0">
                <a:solidFill>
                  <a:schemeClr val="bg1"/>
                </a:solidFill>
              </a:rPr>
              <a:t>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44/49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135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533400"/>
            <a:ext cx="7772400" cy="10668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Executive abstract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716" y="1331500"/>
            <a:ext cx="80088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Future Mobile </a:t>
            </a:r>
            <a:r>
              <a:rPr lang="en-US" sz="1800" dirty="0"/>
              <a:t>Data </a:t>
            </a:r>
            <a:r>
              <a:rPr lang="en-US" sz="1800" dirty="0" smtClean="0"/>
              <a:t>Use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Spectrum </a:t>
            </a:r>
            <a:r>
              <a:rPr lang="en-US" sz="1800" dirty="0"/>
              <a:t>trends below 6GHz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Future studies in 5GHz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Wi-Fi, 5G </a:t>
            </a:r>
            <a:r>
              <a:rPr lang="en-US" sz="1800" dirty="0"/>
              <a:t>and above 6GHz </a:t>
            </a:r>
            <a:r>
              <a:rPr lang="en-US" sz="1800" dirty="0" smtClean="0"/>
              <a:t>use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u="sng" dirty="0" smtClean="0"/>
              <a:t>Conclusions and points for discussion</a:t>
            </a:r>
            <a:endParaRPr lang="en-US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CONTENT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45/49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136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609600"/>
            <a:ext cx="7772400" cy="10668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Conclusions on future mobile use and spectrum demand below 6GHz 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900" y="1715870"/>
            <a:ext cx="8521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Studies </a:t>
            </a:r>
            <a:r>
              <a:rPr lang="en-GB" sz="1600" dirty="0"/>
              <a:t>indicate the demand </a:t>
            </a:r>
            <a:r>
              <a:rPr lang="en-GB" sz="1600" dirty="0" smtClean="0"/>
              <a:t>for wireless </a:t>
            </a:r>
            <a:r>
              <a:rPr lang="en-GB" sz="1600" dirty="0"/>
              <a:t>data services is </a:t>
            </a:r>
            <a:r>
              <a:rPr lang="en-GB" sz="1600" dirty="0" smtClean="0"/>
              <a:t>only going to increase in the future, IEEE 802 technologies will play an important part in that future!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802/Wi-Fi </a:t>
            </a:r>
            <a:r>
              <a:rPr lang="en-GB" sz="1600" dirty="0"/>
              <a:t>sits alongside mobile networks as a way of delivering data to consumers </a:t>
            </a:r>
            <a:r>
              <a:rPr lang="en-GB" sz="1600" dirty="0" smtClean="0"/>
              <a:t>and there will be a continued increasing demand for IEEE 802 services in the future.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It is not clear what the future balance of exempt vs licenced for wireless </a:t>
            </a:r>
            <a:r>
              <a:rPr lang="en-GB" sz="1600" dirty="0"/>
              <a:t>data traffic </a:t>
            </a:r>
            <a:r>
              <a:rPr lang="en-GB" sz="1600" dirty="0" smtClean="0"/>
              <a:t>will be. Evidence is needed from IEEE802 to support spectrum estimates!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We support the introduction of LAA/LTE(U) assuming fair and equitable sharing protocols has been implemented in order to protect consumers.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algn="ctr"/>
            <a:r>
              <a:rPr lang="en-GB" sz="3600" dirty="0" smtClean="0"/>
              <a:t>BIG ? </a:t>
            </a:r>
          </a:p>
          <a:p>
            <a:pPr algn="ctr"/>
            <a:r>
              <a:rPr lang="en-GB" sz="3600" dirty="0" smtClean="0"/>
              <a:t>What are the IEEE 802 industry’s future spectrum needs?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(5) 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46/49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137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10668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Conclusions on </a:t>
            </a:r>
            <a:r>
              <a:rPr lang="en-GB" dirty="0" smtClean="0">
                <a:solidFill>
                  <a:srgbClr val="C00000"/>
                </a:solidFill>
              </a:rPr>
              <a:t>5GHz studies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300" y="1295400"/>
            <a:ext cx="85217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5 </a:t>
            </a:r>
            <a:r>
              <a:rPr lang="en-GB" sz="1600" dirty="0"/>
              <a:t>GHz </a:t>
            </a:r>
            <a:r>
              <a:rPr lang="en-GB" sz="1600" dirty="0" smtClean="0"/>
              <a:t>bands </a:t>
            </a:r>
            <a:r>
              <a:rPr lang="en-GB" sz="1600" dirty="0"/>
              <a:t>will be an important factor in meeting the increasing data demand for LE </a:t>
            </a:r>
            <a:r>
              <a:rPr lang="en-GB" sz="1600" dirty="0" smtClean="0"/>
              <a:t>services, but expansion </a:t>
            </a:r>
            <a:r>
              <a:rPr lang="en-GB" sz="1600" dirty="0"/>
              <a:t>into additional parts of the 5 GHz spectrum is not guaranteed. </a:t>
            </a:r>
            <a:r>
              <a:rPr lang="en-GB" sz="1600" dirty="0" smtClean="0"/>
              <a:t>More evidence on future spectrum needs is </a:t>
            </a:r>
            <a:r>
              <a:rPr lang="en-GB" sz="1600" dirty="0"/>
              <a:t>needed from Wi-Fi industry</a:t>
            </a:r>
            <a:r>
              <a:rPr lang="en-GB" sz="16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Substantial Regulator and Wi-Fi community resources will be needed for studies in 5GHz bands.       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Mitigation </a:t>
            </a:r>
            <a:r>
              <a:rPr lang="en-GB" sz="1600" dirty="0"/>
              <a:t>techniques to enable new Wi-Fi spectrum allocations </a:t>
            </a:r>
            <a:r>
              <a:rPr lang="en-GB" sz="1600" dirty="0" smtClean="0"/>
              <a:t>are </a:t>
            </a:r>
            <a:r>
              <a:rPr lang="en-GB" sz="1600" dirty="0"/>
              <a:t>going to be difficult and time </a:t>
            </a:r>
            <a:r>
              <a:rPr lang="en-GB" sz="1600" dirty="0" smtClean="0"/>
              <a:t>consuming to get approval for.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Spectrum </a:t>
            </a:r>
            <a:r>
              <a:rPr lang="en-GB" sz="1600" dirty="0"/>
              <a:t>requirement studies may have to be </a:t>
            </a:r>
            <a:r>
              <a:rPr lang="en-GB" sz="1600" dirty="0" smtClean="0"/>
              <a:t>more focussed </a:t>
            </a:r>
            <a:r>
              <a:rPr lang="en-GB" sz="1600" dirty="0"/>
              <a:t>in the areas where the most beneficial future demand will be. 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algn="ctr"/>
            <a:r>
              <a:rPr lang="en-GB" sz="3600" dirty="0" smtClean="0"/>
              <a:t>BIG ? </a:t>
            </a:r>
          </a:p>
          <a:p>
            <a:pPr algn="ctr"/>
            <a:r>
              <a:rPr lang="en-GB" sz="3600" dirty="0" smtClean="0"/>
              <a:t>How much industry support and resource will be available for the 5GHz studies?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(5) 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47/49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22477" y="6469543"/>
            <a:ext cx="586699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9A77C9A2-233E-4855-8209-171170D9385F}" type="slidenum">
              <a:rPr lang="en-GB" smtClean="0"/>
              <a:pPr>
                <a:defRPr/>
              </a:pPr>
              <a:t>138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7772400" cy="10668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Conclusions on 5G and </a:t>
            </a:r>
            <a:r>
              <a:rPr lang="en-GB" dirty="0" err="1" smtClean="0">
                <a:solidFill>
                  <a:srgbClr val="C00000"/>
                </a:solidFill>
              </a:rPr>
              <a:t>mmWave</a:t>
            </a:r>
            <a:r>
              <a:rPr lang="en-GB" dirty="0" smtClean="0">
                <a:solidFill>
                  <a:srgbClr val="C00000"/>
                </a:solidFill>
              </a:rPr>
              <a:t> bands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172825"/>
            <a:ext cx="85217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5G is about integrating a number of services and technology into an overall network platform.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5G is not only about mm-wave bands, frequencies below 6GHz will be important for 5G use cases. 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Future WRC-19 agenda (1.13) for </a:t>
            </a:r>
            <a:r>
              <a:rPr lang="en-GB" sz="1600" dirty="0" err="1" smtClean="0"/>
              <a:t>mmWave</a:t>
            </a:r>
            <a:r>
              <a:rPr lang="en-GB" sz="1600" dirty="0" smtClean="0"/>
              <a:t> bands is being driven by requirements for future LTE licenced spectrum requirements coming out of the 5G work. Where do IEEE802 fit into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It </a:t>
            </a:r>
            <a:r>
              <a:rPr lang="en-GB" sz="1600" dirty="0"/>
              <a:t>is not clear at this time what the plans of the </a:t>
            </a:r>
            <a:r>
              <a:rPr lang="en-GB" sz="1600" dirty="0" smtClean="0"/>
              <a:t>IEEE 802 </a:t>
            </a:r>
            <a:r>
              <a:rPr lang="en-GB" sz="1600" dirty="0"/>
              <a:t>is for the 60GHz band and it is not clear where this fits into the 5G thinking.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It is not clear </a:t>
            </a:r>
            <a:r>
              <a:rPr lang="en-GB" sz="1600" dirty="0" smtClean="0"/>
              <a:t>if </a:t>
            </a:r>
            <a:r>
              <a:rPr lang="en-GB" sz="1600" dirty="0"/>
              <a:t>there is a need to </a:t>
            </a:r>
            <a:r>
              <a:rPr lang="en-GB" sz="1600" dirty="0" smtClean="0"/>
              <a:t>look for </a:t>
            </a:r>
            <a:r>
              <a:rPr lang="en-GB" sz="1600" dirty="0"/>
              <a:t>more LE spectrum </a:t>
            </a:r>
            <a:r>
              <a:rPr lang="en-GB" sz="1600" dirty="0" smtClean="0"/>
              <a:t>in the </a:t>
            </a:r>
            <a:r>
              <a:rPr lang="en-GB" sz="1600" dirty="0" err="1" smtClean="0"/>
              <a:t>mmWave</a:t>
            </a:r>
            <a:r>
              <a:rPr lang="en-GB" sz="1600" dirty="0" smtClean="0"/>
              <a:t> bands beyond current 60GHz.</a:t>
            </a:r>
          </a:p>
          <a:p>
            <a:pPr algn="ctr"/>
            <a:r>
              <a:rPr lang="en-GB" sz="3600" dirty="0" smtClean="0"/>
              <a:t>BIG ? </a:t>
            </a:r>
          </a:p>
          <a:p>
            <a:pPr algn="ctr"/>
            <a:r>
              <a:rPr lang="en-GB" sz="3600" dirty="0" smtClean="0"/>
              <a:t>Where does IEEE 802 fit into 5G and </a:t>
            </a:r>
            <a:r>
              <a:rPr lang="en-GB" sz="3600" dirty="0" err="1" smtClean="0"/>
              <a:t>mmWave</a:t>
            </a:r>
            <a:r>
              <a:rPr lang="en-GB" sz="3600" dirty="0"/>
              <a:t> </a:t>
            </a:r>
            <a:r>
              <a:rPr lang="en-GB" sz="3600" dirty="0" smtClean="0"/>
              <a:t>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(5) 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48/49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139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 smtClean="0"/>
              <a:t>Thanks Any Questions!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829219" y="4800600"/>
            <a:ext cx="3253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Contact Details: </a:t>
            </a:r>
          </a:p>
          <a:p>
            <a:r>
              <a:rPr lang="en-GB" dirty="0" smtClean="0"/>
              <a:t>Andy Gowans OFCOM UK</a:t>
            </a:r>
          </a:p>
          <a:p>
            <a:endParaRPr lang="en-GB" dirty="0" smtClean="0"/>
          </a:p>
          <a:p>
            <a:r>
              <a:rPr lang="en-GB" dirty="0" smtClean="0"/>
              <a:t>Email : Andrew.gowans@ofcom.org.uk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49/49 of 18-16-0016 by Andy Gowans (OFCOM)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662362"/>
              </p:ext>
            </p:extLst>
          </p:nvPr>
        </p:nvGraphicFramePr>
        <p:xfrm>
          <a:off x="520700" y="2292350"/>
          <a:ext cx="7662863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92350"/>
                        <a:ext cx="7662863" cy="266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11-16-0485 by Mark Hamilton, Ruckus Wireless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140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Report on 802.19 activities in Macau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2016-03-17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45557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 of 11-16-488 by Andrew Myles, Cisco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802.19 completed a number of activities in Macau of interest to 802.11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Liaison to 3GPP related to LAA was approved</a:t>
            </a:r>
          </a:p>
          <a:p>
            <a:r>
              <a:rPr lang="en-AU" dirty="0" smtClean="0"/>
              <a:t>Spent most time developing comments on the LAA specification</a:t>
            </a:r>
          </a:p>
          <a:p>
            <a:r>
              <a:rPr lang="en-AU" dirty="0" smtClean="0"/>
              <a:t>Approved final draft (</a:t>
            </a:r>
            <a:r>
              <a:rPr lang="en-AU" dirty="0" smtClean="0">
                <a:hlinkClick r:id="rId3"/>
              </a:rPr>
              <a:t>19-16-0037r8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1/0/4 by 802.19 members</a:t>
            </a:r>
          </a:p>
          <a:p>
            <a:pPr lvl="1"/>
            <a:r>
              <a:rPr lang="en-AU" dirty="0" smtClean="0"/>
              <a:t>14/0/9 by 802 members</a:t>
            </a:r>
          </a:p>
          <a:p>
            <a:pPr marL="0" indent="0">
              <a:buNone/>
            </a:pPr>
            <a:r>
              <a:rPr lang="en-US" dirty="0" smtClean="0"/>
              <a:t>Wireless Automotive Coexistence activities continued</a:t>
            </a:r>
            <a:endParaRPr lang="en-AU" dirty="0" smtClean="0"/>
          </a:p>
          <a:p>
            <a:r>
              <a:rPr lang="en-US" dirty="0" smtClean="0"/>
              <a:t>Approved SG - 6+ months in duration</a:t>
            </a:r>
          </a:p>
          <a:p>
            <a:r>
              <a:rPr lang="en-US" dirty="0" smtClean="0"/>
              <a:t>Approved an announcement PR (</a:t>
            </a:r>
            <a:r>
              <a:rPr lang="en-US" dirty="0" smtClean="0">
                <a:hlinkClick r:id="rId4"/>
              </a:rPr>
              <a:t>19-16-0056r1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Discussed “Automotive Environment Interference Evaluation Proposal” (</a:t>
            </a:r>
            <a:r>
              <a:rPr lang="en-US" dirty="0" smtClean="0">
                <a:hlinkClick r:id="rId5"/>
              </a:rPr>
              <a:t>19-16-0061r0</a:t>
            </a:r>
            <a:r>
              <a:rPr lang="en-US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3190CD6-18F2-44F1-A379-0C51A15702FA}" type="slidenum">
              <a:rPr lang="en-GB" smtClean="0"/>
              <a:pPr/>
              <a:t>141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 of 11-16-488 by Andrew Myles, Cisco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2016-03-18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142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796222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11-16-0468 by Tim Godfrey, EPRI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8960"/>
            <a:ext cx="7772400" cy="33843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802.24.1 Smart Grid Task Group</a:t>
            </a:r>
          </a:p>
          <a:p>
            <a:pPr lvl="1"/>
            <a:r>
              <a:rPr lang="en-US" dirty="0" smtClean="0"/>
              <a:t>Internal / external coordination in matters related application of IEEE </a:t>
            </a:r>
            <a:r>
              <a:rPr lang="en-US" dirty="0"/>
              <a:t>802 standards for Smart Grid </a:t>
            </a:r>
            <a:endParaRPr lang="en-US" dirty="0" smtClean="0"/>
          </a:p>
          <a:p>
            <a:pPr lvl="1"/>
            <a:r>
              <a:rPr lang="en-US" dirty="0" smtClean="0"/>
              <a:t>802.24.1 TG meets at Plenaries and Wireless Interims</a:t>
            </a:r>
          </a:p>
          <a:p>
            <a:r>
              <a:rPr lang="en-US" dirty="0" smtClean="0"/>
              <a:t>802.24.2 IoT Task Group</a:t>
            </a:r>
          </a:p>
          <a:p>
            <a:pPr lvl="1"/>
            <a:r>
              <a:rPr lang="en-US" dirty="0"/>
              <a:t>Internal / external coordination in matters related application of IEEE 802 standards for </a:t>
            </a:r>
            <a:r>
              <a:rPr lang="en-US" dirty="0" smtClean="0"/>
              <a:t>Internet of Things (IoT)</a:t>
            </a:r>
            <a:endParaRPr lang="en-US" dirty="0"/>
          </a:p>
          <a:p>
            <a:pPr lvl="1"/>
            <a:r>
              <a:rPr lang="en-US" dirty="0" smtClean="0"/>
              <a:t>802.24.1 </a:t>
            </a:r>
            <a:r>
              <a:rPr lang="en-US" dirty="0"/>
              <a:t>TG meets at Plenaries and </a:t>
            </a:r>
            <a:r>
              <a:rPr lang="en-US" dirty="0" smtClean="0"/>
              <a:t>802 Interims</a:t>
            </a:r>
          </a:p>
          <a:p>
            <a:r>
              <a:rPr lang="en-US" dirty="0" smtClean="0"/>
              <a:t>March Agenda</a:t>
            </a:r>
            <a:r>
              <a:rPr lang="en-US" dirty="0"/>
              <a:t>: 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24-16-0007r0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/>
              <a:t>Closing </a:t>
            </a:r>
            <a:r>
              <a:rPr lang="en-US" dirty="0"/>
              <a:t>Report 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24-16-0013r0</a:t>
            </a:r>
            <a:endParaRPr lang="en-US" dirty="0"/>
          </a:p>
          <a:p>
            <a:r>
              <a:rPr lang="en-US" dirty="0" smtClean="0"/>
              <a:t>Minutes	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24-16-0010r0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143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79688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 Vertical Applications TAG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802.24.1 Smart Grid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802.24.2 IoT TG</a:t>
            </a: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608952" y="1007672"/>
            <a:ext cx="432048" cy="2250368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589172" y="1277820"/>
            <a:ext cx="432048" cy="171007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11-16-0468 by Tim Godfrey, EPRI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Summary – March 2016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9685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24.1 </a:t>
            </a:r>
            <a:r>
              <a:rPr lang="en-US" dirty="0"/>
              <a:t>Smart Grid TG: 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White paper development on Sub 1 GHz wireless</a:t>
            </a:r>
            <a:endParaRPr lang="en-US" dirty="0"/>
          </a:p>
          <a:p>
            <a:pPr lvl="2"/>
            <a:r>
              <a:rPr lang="en-US" dirty="0" smtClean="0"/>
              <a:t>Progressed development of draft </a:t>
            </a:r>
            <a:r>
              <a:rPr lang="en-US" dirty="0"/>
              <a:t>: </a:t>
            </a:r>
            <a:r>
              <a:rPr lang="en-US" dirty="0" smtClean="0">
                <a:hlinkClick r:id="rId3"/>
              </a:rPr>
              <a:t>24-15-0029r5</a:t>
            </a:r>
            <a:endParaRPr lang="en-US" dirty="0" smtClean="0"/>
          </a:p>
          <a:p>
            <a:pPr lvl="1"/>
            <a:r>
              <a:rPr lang="en-US" dirty="0" smtClean="0"/>
              <a:t>New Topics considered for future white papers</a:t>
            </a:r>
          </a:p>
          <a:p>
            <a:pPr lvl="2"/>
            <a:r>
              <a:rPr lang="en-US" dirty="0" smtClean="0"/>
              <a:t>Time Sensitive and Deterministic Networking for grid applications</a:t>
            </a:r>
          </a:p>
          <a:p>
            <a:pPr lvl="2"/>
            <a:r>
              <a:rPr lang="en-US" dirty="0" smtClean="0"/>
              <a:t>Commercial LTE vs 802 standards in grid applications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24.2 IoT TG</a:t>
            </a:r>
            <a:r>
              <a:rPr lang="en-US" dirty="0"/>
              <a:t>: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New Liaisons with IoT Industry associations: 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OPC Foundation, The Thread Group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24.2 Liaison Reports in </a:t>
            </a:r>
            <a:r>
              <a:rPr lang="en-US" dirty="0" smtClean="0">
                <a:hlinkClick r:id="rId4"/>
              </a:rPr>
              <a:t>24-16-0012r0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802.24 TAG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Officer Elections. Announced candidates re-elected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Tim Godfrey Chair,  Ben Rolfe Vice-chair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144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11-16-0468 by Tim Godfrey, EPRI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145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IEEE 802.1 </a:t>
            </a:r>
            <a:r>
              <a:rPr lang="en-US" dirty="0" err="1"/>
              <a:t>OmniRAN</a:t>
            </a:r>
            <a:r>
              <a:rPr lang="en-US" dirty="0"/>
              <a:t> </a:t>
            </a:r>
            <a:r>
              <a:rPr lang="en-US" dirty="0" smtClean="0"/>
              <a:t>TG Status </a:t>
            </a:r>
            <a:r>
              <a:rPr lang="en-US" dirty="0"/>
              <a:t>Report</a:t>
            </a:r>
            <a:br>
              <a:rPr lang="en-US" dirty="0"/>
            </a:br>
            <a:r>
              <a:rPr lang="en-US" dirty="0"/>
              <a:t>to IEEE 802 WGs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76872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2016-03-17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516244"/>
              </p:ext>
            </p:extLst>
          </p:nvPr>
        </p:nvGraphicFramePr>
        <p:xfrm>
          <a:off x="508000" y="3616722"/>
          <a:ext cx="815657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4" imgW="8255000" imgH="1346200" progId="Word.Document.8">
                  <p:embed/>
                </p:oleObj>
              </mc:Choice>
              <mc:Fallback>
                <p:oleObj name="Document" r:id="rId4" imgW="8255000" imgH="1346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616722"/>
                        <a:ext cx="8156575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69279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11-16-0487 by Max Riegel, Nokia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54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 </a:t>
            </a:r>
            <a:r>
              <a:rPr lang="en-US" dirty="0" err="1" smtClean="0"/>
              <a:t>OmniRAN</a:t>
            </a:r>
            <a:r>
              <a:rPr lang="en-US" dirty="0" smtClean="0"/>
              <a:t> TG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72136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TG maintains a Wiki page on mentor to reflect its status and achievements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3"/>
              </a:rPr>
              <a:t>https://mentor.ieee.org/omniran/bp/StartPage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Also showing meeting announcements and conference call dial-in information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 err="1" smtClean="0"/>
              <a:t>filespace</a:t>
            </a:r>
            <a:r>
              <a:rPr lang="en-US" dirty="0" smtClean="0"/>
              <a:t> on mentor is used for contributions and meeting documents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4"/>
              </a:rPr>
              <a:t>https://mentor.ieee.org/omniran/documents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Recent P802.1CF D0.0 draft is available by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www.ieee802.org/1/files/private/cf-drafts/d0/802-1cf-d0-0.pdf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FYI: </a:t>
            </a:r>
            <a:r>
              <a:rPr lang="en-US" dirty="0" err="1" smtClean="0"/>
              <a:t>OmniRAN</a:t>
            </a:r>
            <a:r>
              <a:rPr lang="en-US" dirty="0" smtClean="0"/>
              <a:t> P802.1 PAR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6"/>
              </a:rPr>
              <a:t>https://development.standards.ieee.org/get-file/P802.1CF.pdf?t=81644900003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11-16-0487 by Max Riegel, Nokia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TG Achievements</a:t>
            </a:r>
            <a:br>
              <a:rPr lang="en-US" dirty="0" smtClean="0"/>
            </a:br>
            <a:r>
              <a:rPr lang="en-US" sz="2400" dirty="0" smtClean="0"/>
              <a:t>Macau meeting, March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012"/>
            <a:ext cx="8229600" cy="4702324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Review and discussion of contributions on </a:t>
            </a:r>
            <a:r>
              <a:rPr lang="en-US" dirty="0"/>
              <a:t>Access network </a:t>
            </a:r>
            <a:r>
              <a:rPr lang="en-US" dirty="0" smtClean="0"/>
              <a:t>virtualization, </a:t>
            </a:r>
            <a:r>
              <a:rPr lang="en-US" dirty="0"/>
              <a:t>NFV for </a:t>
            </a:r>
            <a:r>
              <a:rPr lang="en-US" dirty="0" err="1"/>
              <a:t>O</a:t>
            </a:r>
            <a:r>
              <a:rPr lang="en-US" dirty="0" err="1" smtClean="0"/>
              <a:t>mniRAN</a:t>
            </a:r>
            <a:r>
              <a:rPr lang="en-US" dirty="0" smtClean="0"/>
              <a:t>, Ethernet </a:t>
            </a:r>
            <a:r>
              <a:rPr lang="en-US" dirty="0"/>
              <a:t>OAM Survey and Introducing </a:t>
            </a:r>
            <a:r>
              <a:rPr lang="en-US" dirty="0" smtClean="0"/>
              <a:t>NMS, </a:t>
            </a:r>
            <a:r>
              <a:rPr lang="en-US" dirty="0"/>
              <a:t>Measurement and Management in IEEE </a:t>
            </a:r>
            <a:r>
              <a:rPr lang="en-US" dirty="0" smtClean="0"/>
              <a:t>802.11, </a:t>
            </a:r>
            <a:r>
              <a:rPr lang="en-US" dirty="0"/>
              <a:t>NRM operational </a:t>
            </a:r>
            <a:r>
              <a:rPr lang="en-US" dirty="0" smtClean="0"/>
              <a:t>arrangements, and </a:t>
            </a:r>
            <a:r>
              <a:rPr lang="en-US" dirty="0"/>
              <a:t>NMS architectural considerations</a:t>
            </a:r>
            <a:endParaRPr lang="en-US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Amendment to NRM agreed to reflect NM in the specification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Basic understanding reached on how to address network virtualization and NFV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Text contributions identified for the topics discussed in Macau and for remaining </a:t>
            </a:r>
            <a:r>
              <a:rPr lang="en-US" dirty="0"/>
              <a:t>‘Functional decomposition and description’ </a:t>
            </a:r>
            <a:r>
              <a:rPr lang="en-US" dirty="0" smtClean="0"/>
              <a:t>chapters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Session with 3GPP delegates on LWA/LWIP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Interactive dialog on architectural and functional aspects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Review of P802.1CF project plan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Creation of next revision </a:t>
            </a:r>
            <a:r>
              <a:rPr lang="en-US" dirty="0"/>
              <a:t>(</a:t>
            </a:r>
            <a:r>
              <a:rPr lang="en-US" dirty="0" smtClean="0"/>
              <a:t>Draft P802.1CF-D0.1) after May 2016 meeting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Assumed timeline within current scope: content roughly complete after </a:t>
            </a:r>
            <a:br>
              <a:rPr lang="en-US" dirty="0" smtClean="0"/>
            </a:br>
            <a:r>
              <a:rPr lang="en-US" dirty="0" smtClean="0"/>
              <a:t>Jul 2016 plenary, starting LB after Nov 2016, SB Jul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147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11-16-0487 by Max Riegel, Nokia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207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forward to next session in </a:t>
            </a:r>
            <a:br>
              <a:rPr lang="en-US" dirty="0"/>
            </a:br>
            <a:r>
              <a:rPr lang="en-US" dirty="0" smtClean="0"/>
              <a:t>Budapest, May 23-26,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013"/>
            <a:ext cx="8229600" cy="4693322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Envisioned topics</a:t>
            </a:r>
            <a:r>
              <a:rPr lang="en-US" dirty="0" smtClean="0"/>
              <a:t>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Review of text contributions identified in Macau meeting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NRM amendment for NM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Fault discovery and maintenance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Network virtualization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NFV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Review content of D0.0 for necessary modifications due to inclusion of new topics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Further discussions on contributions on open sections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Conference call: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 April 19</a:t>
            </a:r>
            <a:r>
              <a:rPr lang="en-US" baseline="30000" dirty="0" smtClean="0"/>
              <a:t>th</a:t>
            </a:r>
            <a:r>
              <a:rPr lang="en-US" dirty="0" smtClean="0"/>
              <a:t> , 09:30 </a:t>
            </a:r>
            <a:r>
              <a:rPr lang="en-US" dirty="0"/>
              <a:t>AM </a:t>
            </a:r>
            <a:r>
              <a:rPr lang="en-US" dirty="0" smtClean="0"/>
              <a:t>ET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Agenda and dial-in </a:t>
            </a:r>
            <a:r>
              <a:rPr lang="en-US" dirty="0"/>
              <a:t>details on </a:t>
            </a:r>
            <a:r>
              <a:rPr lang="en-US" dirty="0" smtClean="0"/>
              <a:t>802.1 mailing list and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TG Wiki page on </a:t>
            </a:r>
            <a:r>
              <a:rPr lang="en-US" dirty="0" smtClean="0"/>
              <a:t>mentor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://mentor.ieee.org/omniran/bp/</a:t>
            </a:r>
            <a:r>
              <a:rPr lang="en-US" dirty="0" smtClean="0">
                <a:hlinkClick r:id="rId3"/>
              </a:rPr>
              <a:t>StartPage</a:t>
            </a:r>
            <a:endParaRPr lang="en-US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Review text of NRM amendment for NM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Review status and issues of other text contributions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Arrangements for Budapest F2F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148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11-16-0487 by Max Riegel, Nokia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802E Privacy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158228"/>
              </p:ext>
            </p:extLst>
          </p:nvPr>
        </p:nvGraphicFramePr>
        <p:xfrm>
          <a:off x="1009650" y="2498725"/>
          <a:ext cx="73152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4" imgW="8253286" imgH="2904044" progId="Word.Document.8">
                  <p:embed/>
                </p:oleObj>
              </mc:Choice>
              <mc:Fallback>
                <p:oleObj name="Document" r:id="rId4" imgW="8253286" imgH="29040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2498725"/>
                        <a:ext cx="7315200" cy="256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1017587" y="2154237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11-16-0454 by Juan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Carlos Zuniga, 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72200" y="6476999"/>
            <a:ext cx="2371725" cy="180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March 2016 Meeting in Macao, China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</a:t>
            </a:r>
            <a:r>
              <a:rPr lang="en-US" sz="1200" b="0" dirty="0"/>
              <a:t>11-16-0485 by Mark Hamilton, Ruckus Wireless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Scope: Individuals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65761" y="1645920"/>
            <a:ext cx="4495416" cy="4908884"/>
          </a:xfrm>
        </p:spPr>
        <p:txBody>
          <a:bodyPr/>
          <a:lstStyle/>
          <a:p>
            <a:r>
              <a:rPr lang="en-US" dirty="0"/>
              <a:t>Narrow: focused on </a:t>
            </a:r>
            <a:r>
              <a:rPr lang="en-US" dirty="0" smtClean="0"/>
              <a:t>individuals</a:t>
            </a:r>
            <a:endParaRPr lang="en-US" dirty="0"/>
          </a:p>
          <a:p>
            <a:r>
              <a:rPr lang="en-US" dirty="0"/>
              <a:t>Broad: any information </a:t>
            </a:r>
            <a:r>
              <a:rPr lang="en-US" dirty="0" smtClean="0"/>
              <a:t>related </a:t>
            </a:r>
            <a:r>
              <a:rPr lang="en-US" dirty="0"/>
              <a:t>to an individual </a:t>
            </a:r>
            <a:r>
              <a:rPr lang="en-US" dirty="0" smtClean="0"/>
              <a:t>that can identify him/her, </a:t>
            </a:r>
            <a:r>
              <a:rPr lang="en-US" dirty="0"/>
              <a:t>directly or indirectly, may be </a:t>
            </a:r>
            <a:r>
              <a:rPr lang="en-US" dirty="0" smtClean="0"/>
              <a:t>relevant</a:t>
            </a:r>
            <a:endParaRPr lang="en-US" dirty="0"/>
          </a:p>
          <a:p>
            <a:r>
              <a:rPr lang="en-US" dirty="0" smtClean="0"/>
              <a:t>Limited to </a:t>
            </a:r>
            <a:r>
              <a:rPr lang="en-US" dirty="0"/>
              <a:t>what can be addressed in protocol design </a:t>
            </a:r>
            <a:r>
              <a:rPr lang="en-US" dirty="0" smtClean="0"/>
              <a:t>- vs</a:t>
            </a:r>
            <a:r>
              <a:rPr lang="en-US" dirty="0"/>
              <a:t>. deployment and </a:t>
            </a:r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97" y="2369395"/>
            <a:ext cx="3255403" cy="21617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</a:t>
            </a:r>
            <a:r>
              <a:rPr lang="en-US" sz="1200" b="0" dirty="0"/>
              <a:t>11-16-0454 by Juan Carlos Zuniga, Interdigital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696913" y="304800"/>
            <a:ext cx="1579562" cy="276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/>
              <a:t>March 2016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267200" y="6520934"/>
            <a:ext cx="586699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42CE1F0-28BF-A844-9B91-A150FCA372DE}" type="slidenum">
              <a:rPr lang="en-US" smtClean="0"/>
              <a:pPr>
                <a:defRPr/>
              </a:pPr>
              <a:t>150</a:t>
            </a:fld>
            <a:endParaRPr lang="en-US" dirty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6172200" y="6476999"/>
            <a:ext cx="23717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3524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Scope: Technical Only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271817" y="1645920"/>
            <a:ext cx="6967183" cy="4389120"/>
          </a:xfrm>
        </p:spPr>
        <p:txBody>
          <a:bodyPr/>
          <a:lstStyle/>
          <a:p>
            <a:r>
              <a:rPr lang="en-US" dirty="0" smtClean="0"/>
              <a:t>Discussion without reference to any particular legal framework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Mitigating </a:t>
            </a:r>
            <a:r>
              <a:rPr lang="en-US" b="1" dirty="0"/>
              <a:t>privacy threats strictly from the technical point of view </a:t>
            </a:r>
            <a:r>
              <a:rPr lang="en-US" dirty="0"/>
              <a:t>(e.g. protecting PIIs), and regardless of the motivation of the </a:t>
            </a:r>
            <a:r>
              <a:rPr lang="en-US" dirty="0" smtClean="0"/>
              <a:t>attacker </a:t>
            </a:r>
          </a:p>
          <a:p>
            <a:pPr lvl="2">
              <a:spcAft>
                <a:spcPts val="600"/>
              </a:spcAft>
            </a:pPr>
            <a:r>
              <a:rPr lang="en-US" sz="2400" dirty="0" smtClean="0"/>
              <a:t>If </a:t>
            </a:r>
            <a:r>
              <a:rPr lang="en-US" sz="2400" dirty="0"/>
              <a:t>the attacker does it for criminal reasons, privacy-unfriendly commercial reasons, </a:t>
            </a:r>
            <a:r>
              <a:rPr lang="en-US" sz="2400" dirty="0" smtClean="0"/>
              <a:t>legally </a:t>
            </a:r>
            <a:r>
              <a:rPr lang="en-US" sz="2400" dirty="0"/>
              <a:t>or illegally, it is </a:t>
            </a:r>
            <a:r>
              <a:rPr lang="en-US" sz="2400" dirty="0" smtClean="0"/>
              <a:t>irrelevant</a:t>
            </a:r>
          </a:p>
          <a:p>
            <a:pPr lvl="2">
              <a:spcAft>
                <a:spcPts val="600"/>
              </a:spcAft>
            </a:pPr>
            <a:r>
              <a:rPr lang="en-US" sz="2400" b="1" dirty="0" smtClean="0"/>
              <a:t>The </a:t>
            </a:r>
            <a:r>
              <a:rPr lang="en-US" sz="2400" b="1" dirty="0"/>
              <a:t>actions of the attacker are technically indistinguishable </a:t>
            </a:r>
            <a:r>
              <a:rPr lang="en-US" sz="2400" dirty="0"/>
              <a:t>and </a:t>
            </a:r>
            <a:r>
              <a:rPr lang="en-US" sz="2400" dirty="0" smtClean="0"/>
              <a:t>they should be mitigated in </a:t>
            </a:r>
            <a:r>
              <a:rPr lang="en-US" sz="2400" dirty="0"/>
              <a:t>the same </a:t>
            </a:r>
            <a:r>
              <a:rPr lang="en-US" sz="2400" dirty="0" smtClean="0"/>
              <a:t>way</a:t>
            </a:r>
            <a:endParaRPr lang="en-US" sz="2400" dirty="0"/>
          </a:p>
        </p:txBody>
      </p:sp>
      <p:pic>
        <p:nvPicPr>
          <p:cNvPr id="5122" name="Picture 2" descr="https://api.icons8.com/download/6142582549cd9be6efe4dba5480c08396158a086/iOS7/PNG/256/Very_Basic/settings-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7" y="3176487"/>
            <a:ext cx="1149083" cy="11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pi.icons8.com/download/6142582549cd9be6efe4dba5480c08396158a086/iOS7/PNG/256/Very_Basic/settings-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554">
            <a:off x="7413823" y="2123933"/>
            <a:ext cx="1149083" cy="11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pi.icons8.com/download/6142582549cd9be6efe4dba5480c08396158a086/iOS7/PNG/256/Very_Basic/settings-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094">
            <a:off x="6771526" y="3474582"/>
            <a:ext cx="1149083" cy="11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11-16-0454 by Juan Carlos Zuniga, 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696913" y="304800"/>
            <a:ext cx="1579562" cy="276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/>
              <a:t>March 2016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290101" y="6500922"/>
            <a:ext cx="586699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42CE1F0-28BF-A844-9B91-A150FCA372DE}" type="slidenum">
              <a:rPr lang="en-US" smtClean="0"/>
              <a:pPr>
                <a:defRPr/>
              </a:pPr>
              <a:t>151</a:t>
            </a:fld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6172200" y="6476999"/>
            <a:ext cx="23717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2478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42381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Privacy Threats: Identification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73337" y="1695015"/>
            <a:ext cx="2911876" cy="3860412"/>
            <a:chOff x="3013554" y="1020932"/>
            <a:chExt cx="3960874" cy="50888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32901"/>
            <a:stretch/>
          </p:blipFill>
          <p:spPr>
            <a:xfrm>
              <a:off x="3013554" y="2148374"/>
              <a:ext cx="3960874" cy="39614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4481" b="76422"/>
            <a:stretch/>
          </p:blipFill>
          <p:spPr>
            <a:xfrm>
              <a:off x="3013554" y="1020932"/>
              <a:ext cx="3960874" cy="112746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23887" y="1577871"/>
            <a:ext cx="3897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Tracking </a:t>
            </a:r>
            <a:r>
              <a:rPr lang="en-US" sz="2400" dirty="0" smtClean="0"/>
              <a:t>Wi-Fi mobile </a:t>
            </a:r>
            <a:r>
              <a:rPr lang="en-US" sz="2400" dirty="0"/>
              <a:t>devices of by-passers is an easy job, even if devices are not actively connected to any </a:t>
            </a:r>
            <a:r>
              <a:rPr lang="en-US" sz="2400" dirty="0" smtClean="0"/>
              <a:t>Wi-Fi </a:t>
            </a:r>
            <a:r>
              <a:rPr lang="en-US" sz="2400" dirty="0"/>
              <a:t>network</a:t>
            </a:r>
          </a:p>
        </p:txBody>
      </p:sp>
      <p:pic>
        <p:nvPicPr>
          <p:cNvPr id="11" name="Picture 10" descr="IEEE tutorial correlation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3" y="3969926"/>
            <a:ext cx="3061284" cy="1596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910" y="584173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</a:t>
            </a:r>
            <a:r>
              <a:rPr lang="en-US" sz="1200" b="1" dirty="0" smtClean="0"/>
              <a:t>[REF: “Wi-Fi </a:t>
            </a:r>
            <a:r>
              <a:rPr lang="en-US" sz="1200" b="1" dirty="0"/>
              <a:t>Internet connectivity and privacy: hiding </a:t>
            </a:r>
            <a:r>
              <a:rPr lang="en-US" sz="1200" b="1" dirty="0" smtClean="0"/>
              <a:t>your tracks </a:t>
            </a:r>
            <a:r>
              <a:rPr lang="en-US" sz="1200" b="1" dirty="0"/>
              <a:t>on the wireless </a:t>
            </a:r>
            <a:r>
              <a:rPr lang="en-US" sz="1200" b="1" dirty="0" smtClean="0"/>
              <a:t>Internet”; </a:t>
            </a:r>
          </a:p>
          <a:p>
            <a:r>
              <a:rPr lang="en-US" sz="1200" b="1" dirty="0" err="1" smtClean="0"/>
              <a:t>Bernardos</a:t>
            </a:r>
            <a:r>
              <a:rPr lang="en-US" sz="1200" b="1" dirty="0" smtClean="0"/>
              <a:t>, C.J., Zuniga, J.C., and O’Hanlon, P.; IEEE CSCN 2015]</a:t>
            </a:r>
            <a:endParaRPr lang="en-US" sz="12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11-16-0454 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Juan Carlos Zuniga, Interdigital.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ate Placeholder 2"/>
          <p:cNvSpPr txBox="1">
            <a:spLocks/>
          </p:cNvSpPr>
          <p:nvPr/>
        </p:nvSpPr>
        <p:spPr>
          <a:xfrm>
            <a:off x="696913" y="304800"/>
            <a:ext cx="1579562" cy="276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/>
              <a:t>March 2016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3901" y="6477000"/>
            <a:ext cx="586699" cy="184666"/>
          </a:xfrm>
        </p:spPr>
        <p:txBody>
          <a:bodyPr/>
          <a:lstStyle/>
          <a:p>
            <a:r>
              <a:rPr lang="en-US" dirty="0" smtClean="0"/>
              <a:t>Slide </a:t>
            </a:r>
            <a:fld id="{3A84E775-964C-4E26-9544-B4306DDECE36}" type="slidenum">
              <a:rPr lang="en-US" smtClean="0"/>
              <a:t>152</a:t>
            </a:fld>
            <a:endParaRPr lang="en-US" dirty="0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6172200" y="6476999"/>
            <a:ext cx="23717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9949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01" y="685800"/>
            <a:ext cx="8859399" cy="967018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Helvetica Neue Bold Condensed"/>
              </a:rPr>
              <a:t>Privacy Threats: Correlation</a:t>
            </a:r>
            <a:endParaRPr lang="en-US" dirty="0">
              <a:cs typeface="Helvetica Neue Bold Condensed"/>
            </a:endParaRPr>
          </a:p>
        </p:txBody>
      </p:sp>
      <p:pic>
        <p:nvPicPr>
          <p:cNvPr id="5" name="Picture 4" descr="IEEE tutorial identification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57400"/>
            <a:ext cx="4802019" cy="2895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019800"/>
            <a:ext cx="8527078" cy="46166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[</a:t>
            </a:r>
            <a:r>
              <a:rPr lang="en-US" sz="1600" b="1" dirty="0" smtClean="0"/>
              <a:t>REF: https</a:t>
            </a:r>
            <a:r>
              <a:rPr lang="en-US" sz="1600" b="1" dirty="0"/>
              <a:t>://</a:t>
            </a:r>
            <a:r>
              <a:rPr lang="en-US" sz="1600" b="1" dirty="0" smtClean="0"/>
              <a:t>mentor.ieee.org/802-ec/dcn/14/ec-14-0043-00-00EC-internet-privacy-tutorial.pdf]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389" y="2283057"/>
            <a:ext cx="2993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combination of several pieces of information reveals patterns and behaviors that can be used to profile users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90382" y="4803543"/>
            <a:ext cx="1953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SSID list: </a:t>
            </a:r>
          </a:p>
          <a:p>
            <a:r>
              <a:rPr lang="en-US" sz="1400" b="1" dirty="0" smtClean="0">
                <a:latin typeface="Calibri" panose="020F0502020204030204" pitchFamily="34" charset="0"/>
              </a:rPr>
              <a:t>“</a:t>
            </a:r>
            <a:r>
              <a:rPr lang="en-US" sz="1400" b="1" dirty="0" err="1" smtClean="0">
                <a:latin typeface="Calibri" panose="020F0502020204030204" pitchFamily="34" charset="0"/>
              </a:rPr>
              <a:t>ORD_Free_WiFi</a:t>
            </a:r>
            <a:r>
              <a:rPr lang="en-US" sz="1400" b="1" dirty="0" smtClean="0">
                <a:latin typeface="Calibri" panose="020F0502020204030204" pitchFamily="34" charset="0"/>
              </a:rPr>
              <a:t>”,</a:t>
            </a:r>
          </a:p>
          <a:p>
            <a:r>
              <a:rPr lang="en-US" sz="1400" b="1" dirty="0" smtClean="0">
                <a:latin typeface="Calibri" panose="020F0502020204030204" pitchFamily="34" charset="0"/>
              </a:rPr>
              <a:t>“</a:t>
            </a:r>
            <a:r>
              <a:rPr lang="en-US" sz="1400" b="1" dirty="0" err="1" smtClean="0">
                <a:latin typeface="Calibri" panose="020F0502020204030204" pitchFamily="34" charset="0"/>
              </a:rPr>
              <a:t>My_House_Is_Empty</a:t>
            </a:r>
            <a:r>
              <a:rPr lang="en-US" sz="1400" b="1" dirty="0" smtClean="0">
                <a:latin typeface="Calibri" panose="020F0502020204030204" pitchFamily="34" charset="0"/>
              </a:rPr>
              <a:t>”,</a:t>
            </a:r>
          </a:p>
          <a:p>
            <a:r>
              <a:rPr lang="en-US" sz="1400" b="1" dirty="0" smtClean="0">
                <a:latin typeface="Calibri" panose="020F0502020204030204" pitchFamily="34" charset="0"/>
              </a:rPr>
              <a:t>“</a:t>
            </a:r>
            <a:r>
              <a:rPr lang="en-US" sz="1400" b="1" dirty="0" err="1" smtClean="0">
                <a:latin typeface="Calibri" panose="020F0502020204030204" pitchFamily="34" charset="0"/>
              </a:rPr>
              <a:t>I_Work_Here</a:t>
            </a:r>
            <a:r>
              <a:rPr lang="en-US" sz="1400" b="1" dirty="0" smtClean="0">
                <a:latin typeface="Calibri" panose="020F0502020204030204" pitchFamily="34" charset="0"/>
              </a:rPr>
              <a:t>”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85782" y="6475413"/>
            <a:ext cx="543418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153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2479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11-16-0454 by Juan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Carlos Zuniga, 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PIIs in the Internet of “Things”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2313" y="6510486"/>
            <a:ext cx="586699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65F4E1E9-EC96-4D83-9EF4-5E32D63AE388}" type="slidenum">
              <a:rPr lang="en-US" smtClean="0"/>
              <a:pPr>
                <a:defRPr/>
              </a:pPr>
              <a:t>154</a:t>
            </a:fld>
            <a:endParaRPr lang="en-US" dirty="0"/>
          </a:p>
        </p:txBody>
      </p:sp>
      <p:pic>
        <p:nvPicPr>
          <p:cNvPr id="3080" name="Picture 8" descr="https://image.freepik.com/free-icon/swiping-a-credit-card_318-411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9" y="3395580"/>
            <a:ext cx="1480720" cy="1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.freepik.com/free-icon/id-card_318-474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9" y="5338681"/>
            <a:ext cx="915669" cy="9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age.freepik.com/free-icon/medical-results-folders_318-618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70" y="3784402"/>
            <a:ext cx="1475690" cy="1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encrypted-tbn1.gstatic.com/images?q=tbn:ANd9GcTjjdZqPgre9Mhnt0gVTv9WHbnRHeRTMM4NGgWs0fTrk7C-CRx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80" y="2189364"/>
            <a:ext cx="1392035" cy="13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28344" y="2037975"/>
            <a:ext cx="0" cy="4306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94" name="Picture 22" descr="http://emojipedia-us.s3.amazonaws.com/cache/11/18/1118908332c831c1a26c9d04050d00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04" y="2053945"/>
            <a:ext cx="1679854" cy="16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image.freepik.com/free-icon/lightbulb_318-1061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10561" r="23786" b="18119"/>
          <a:stretch/>
        </p:blipFill>
        <p:spPr bwMode="auto">
          <a:xfrm>
            <a:off x="4979319" y="3245603"/>
            <a:ext cx="1183907" cy="17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s://image.freepik.com/free-icon/microwave-oven_318-6137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31" y="3607018"/>
            <a:ext cx="1830457" cy="18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image.freepik.com/free-icon/trash-can-with-cover_318-6228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72" y="5024234"/>
            <a:ext cx="1268100" cy="12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3886" y="1506752"/>
            <a:ext cx="769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Personally Identifiable Information (PII)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104360" y="6602819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</a:t>
            </a:r>
            <a:r>
              <a:rPr lang="en-US" sz="1200" b="0" dirty="0"/>
              <a:t>11-16-0454 by Juan Carlos Zuniga, 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2622" y="6475413"/>
            <a:ext cx="2301303" cy="1539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by Design (</a:t>
            </a:r>
            <a:r>
              <a:rPr lang="en-US" dirty="0" err="1" smtClean="0"/>
              <a:t>PbD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672362" cy="4389120"/>
          </a:xfrm>
        </p:spPr>
        <p:txBody>
          <a:bodyPr/>
          <a:lstStyle/>
          <a:p>
            <a:r>
              <a:rPr lang="en-US" sz="2800" dirty="0" smtClean="0">
                <a:cs typeface="Arial"/>
              </a:rPr>
              <a:t>Embrace </a:t>
            </a:r>
            <a:r>
              <a:rPr lang="en-US" sz="2800" dirty="0" err="1" smtClean="0">
                <a:cs typeface="Arial"/>
              </a:rPr>
              <a:t>PbD</a:t>
            </a:r>
            <a:r>
              <a:rPr lang="en-US" sz="2800" dirty="0" smtClean="0">
                <a:cs typeface="Arial"/>
              </a:rPr>
              <a:t> principles - applied specifically to Internet protocols </a:t>
            </a:r>
          </a:p>
          <a:p>
            <a:pPr lvl="1"/>
            <a:r>
              <a:rPr lang="en-US" sz="2400" b="1" dirty="0" smtClean="0">
                <a:cs typeface="Arial"/>
              </a:rPr>
              <a:t>Proactive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>
                <a:cs typeface="Arial"/>
              </a:rPr>
              <a:t>not reactive; </a:t>
            </a:r>
            <a:r>
              <a:rPr lang="en-US" sz="2400" b="1" dirty="0">
                <a:cs typeface="Arial"/>
              </a:rPr>
              <a:t>Preventative</a:t>
            </a:r>
            <a:r>
              <a:rPr lang="en-US" sz="2400" dirty="0">
                <a:cs typeface="Arial"/>
              </a:rPr>
              <a:t> not remedial</a:t>
            </a:r>
          </a:p>
          <a:p>
            <a:pPr lvl="1"/>
            <a:r>
              <a:rPr lang="en-US" sz="2400" dirty="0">
                <a:cs typeface="Arial"/>
              </a:rPr>
              <a:t>Privacy as the </a:t>
            </a:r>
            <a:r>
              <a:rPr lang="en-US" sz="2400" b="1" dirty="0">
                <a:cs typeface="Arial"/>
              </a:rPr>
              <a:t>default setting</a:t>
            </a:r>
          </a:p>
          <a:p>
            <a:pPr lvl="1"/>
            <a:r>
              <a:rPr lang="en-US" sz="2400" dirty="0">
                <a:cs typeface="Arial"/>
              </a:rPr>
              <a:t>Privacy </a:t>
            </a:r>
            <a:r>
              <a:rPr lang="en-US" sz="2400" b="1" dirty="0">
                <a:cs typeface="Arial"/>
              </a:rPr>
              <a:t>embedded into design</a:t>
            </a:r>
          </a:p>
          <a:p>
            <a:pPr lvl="1"/>
            <a:r>
              <a:rPr lang="en-US" sz="2400" dirty="0">
                <a:cs typeface="Arial"/>
              </a:rPr>
              <a:t>Full functionality – </a:t>
            </a:r>
            <a:r>
              <a:rPr lang="en-US" sz="2400" b="1" dirty="0">
                <a:cs typeface="Arial"/>
              </a:rPr>
              <a:t>positive-sum</a:t>
            </a:r>
            <a:r>
              <a:rPr lang="en-US" sz="2400" dirty="0">
                <a:cs typeface="Arial"/>
              </a:rPr>
              <a:t>, not zero-sum</a:t>
            </a:r>
          </a:p>
          <a:p>
            <a:pPr lvl="1"/>
            <a:r>
              <a:rPr lang="en-US" sz="2400" dirty="0">
                <a:cs typeface="Arial"/>
              </a:rPr>
              <a:t>End-to-end security – </a:t>
            </a:r>
            <a:r>
              <a:rPr lang="en-US" sz="2400" b="1" dirty="0">
                <a:cs typeface="Arial"/>
              </a:rPr>
              <a:t>full lifecycle protection</a:t>
            </a:r>
          </a:p>
          <a:p>
            <a:pPr lvl="1"/>
            <a:r>
              <a:rPr lang="en-US" sz="2400" dirty="0">
                <a:cs typeface="Arial"/>
              </a:rPr>
              <a:t>Visibility and </a:t>
            </a:r>
            <a:r>
              <a:rPr lang="en-US" sz="2400" b="1" dirty="0">
                <a:cs typeface="Arial"/>
              </a:rPr>
              <a:t>transparency</a:t>
            </a:r>
            <a:r>
              <a:rPr lang="en-US" sz="2400" dirty="0">
                <a:cs typeface="Arial"/>
              </a:rPr>
              <a:t> – keep it open</a:t>
            </a:r>
          </a:p>
          <a:p>
            <a:pPr lvl="1"/>
            <a:r>
              <a:rPr lang="en-US" sz="2400" dirty="0">
                <a:cs typeface="Arial"/>
              </a:rPr>
              <a:t>Respect for user privacy – keep it </a:t>
            </a:r>
            <a:r>
              <a:rPr lang="en-US" sz="2400" b="1" dirty="0" smtClean="0">
                <a:cs typeface="Arial"/>
              </a:rPr>
              <a:t>user-centric</a:t>
            </a:r>
            <a:endParaRPr lang="en-US" sz="2400" b="1" dirty="0"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833178"/>
            <a:ext cx="8991600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[REF</a:t>
            </a:r>
            <a:r>
              <a:rPr lang="en-US" b="1" dirty="0"/>
              <a:t>: https://www.ipc.on.ca/english/privacy/introduction-to-pbd</a:t>
            </a:r>
            <a:r>
              <a:rPr lang="en-US" b="1" dirty="0" smtClean="0"/>
              <a:t>/]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5532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</a:t>
            </a:r>
            <a:r>
              <a:rPr lang="en-US" sz="1200" b="0" dirty="0"/>
              <a:t>11-16-0454 by Juan Carlos Zuniga, </a:t>
            </a:r>
            <a:r>
              <a:rPr lang="en-US" sz="1200" b="0" dirty="0" smtClean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696913" y="304800"/>
            <a:ext cx="1579562" cy="276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/>
              <a:t>March 2016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290101" y="6477793"/>
            <a:ext cx="586699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42CE1F0-28BF-A844-9B91-A150FCA372DE}" type="slidenum">
              <a:rPr lang="en-US" smtClean="0"/>
              <a:pPr>
                <a:defRPr/>
              </a:pPr>
              <a:t>155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324600" y="6400800"/>
            <a:ext cx="3124200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5937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Mitigations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672362" cy="4389120"/>
          </a:xfrm>
        </p:spPr>
        <p:txBody>
          <a:bodyPr/>
          <a:lstStyle/>
          <a:p>
            <a:r>
              <a:rPr lang="en-US" sz="2800" b="1" dirty="0" smtClean="0">
                <a:cs typeface="Arial"/>
              </a:rPr>
              <a:t>Data minimization</a:t>
            </a:r>
          </a:p>
          <a:p>
            <a:pPr lvl="1"/>
            <a:r>
              <a:rPr lang="en-US" sz="2400" dirty="0" smtClean="0">
                <a:cs typeface="Arial"/>
              </a:rPr>
              <a:t>Avoid as much as possible the collection, disclosure, sensitivity, and retention of PIIs</a:t>
            </a:r>
            <a:endParaRPr lang="en-US" sz="2800" dirty="0" smtClean="0">
              <a:cs typeface="Arial"/>
            </a:endParaRPr>
          </a:p>
          <a:p>
            <a:r>
              <a:rPr lang="en-US" sz="2800" b="1" dirty="0" smtClean="0">
                <a:cs typeface="Arial"/>
              </a:rPr>
              <a:t>Privacy as the default</a:t>
            </a:r>
          </a:p>
          <a:p>
            <a:pPr lvl="1"/>
            <a:r>
              <a:rPr lang="en-US" sz="2400" dirty="0" smtClean="0">
                <a:cs typeface="Arial"/>
              </a:rPr>
              <a:t>When there are options in the protocol, Privacy features should be used by default</a:t>
            </a:r>
          </a:p>
          <a:p>
            <a:r>
              <a:rPr lang="en-US" sz="2800" b="1" dirty="0" smtClean="0">
                <a:cs typeface="Arial"/>
              </a:rPr>
              <a:t>Allow user to opt-out - or rather opt-in!</a:t>
            </a:r>
          </a:p>
          <a:p>
            <a:pPr lvl="1"/>
            <a:r>
              <a:rPr lang="en-US" sz="2400" dirty="0" smtClean="0">
                <a:cs typeface="Arial"/>
              </a:rPr>
              <a:t>Users should be allowed to opt-out from providing personal information at any point in time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</a:t>
            </a:r>
            <a:r>
              <a:rPr lang="en-US" sz="1200" b="0" dirty="0"/>
              <a:t>11-16-0454 by Juan Carlos Zuniga, 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 txBox="1">
            <a:spLocks/>
          </p:cNvSpPr>
          <p:nvPr/>
        </p:nvSpPr>
        <p:spPr>
          <a:xfrm>
            <a:off x="696913" y="304800"/>
            <a:ext cx="1579562" cy="276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/>
              <a:t>March 2016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285001" y="6490290"/>
            <a:ext cx="586699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42CE1F0-28BF-A844-9B91-A150FCA372DE}" type="slidenum">
              <a:rPr lang="en-US" smtClean="0"/>
              <a:pPr>
                <a:defRPr/>
              </a:pPr>
              <a:t>156</a:t>
            </a:fld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6238875" y="6476999"/>
            <a:ext cx="23717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200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sz="3000" dirty="0" smtClean="0"/>
          </a:p>
          <a:p>
            <a:r>
              <a:rPr lang="en-US" sz="3000" dirty="0" smtClean="0"/>
              <a:t>Mailing </a:t>
            </a:r>
            <a:r>
              <a:rPr lang="en-US" sz="3000" dirty="0"/>
              <a:t>list </a:t>
            </a:r>
            <a:r>
              <a:rPr lang="en-US" sz="3000" dirty="0" smtClean="0"/>
              <a:t>- reflector</a:t>
            </a:r>
          </a:p>
          <a:p>
            <a:pPr lvl="1"/>
            <a:r>
              <a:rPr lang="en-US" sz="2400" b="1" cap="all" dirty="0" smtClean="0"/>
              <a:t>stds-802-privacy</a:t>
            </a:r>
            <a:r>
              <a:rPr lang="en-US" sz="2400" b="1" dirty="0" smtClean="0"/>
              <a:t>@listserv.ieee.org </a:t>
            </a:r>
            <a:endParaRPr lang="en-US" sz="2400" i="1" dirty="0"/>
          </a:p>
          <a:p>
            <a:pPr lvl="1"/>
            <a:endParaRPr lang="en-US" sz="2600" dirty="0"/>
          </a:p>
          <a:p>
            <a:r>
              <a:rPr lang="en-US" sz="3000" dirty="0"/>
              <a:t>Mentor </a:t>
            </a:r>
            <a:r>
              <a:rPr lang="en-US" sz="3000" dirty="0" smtClean="0"/>
              <a:t>- document repository</a:t>
            </a:r>
            <a:endParaRPr lang="en-US" sz="3000" dirty="0"/>
          </a:p>
          <a:p>
            <a:pPr lvl="1"/>
            <a:r>
              <a:rPr lang="en-US" sz="2600" dirty="0">
                <a:hlinkClick r:id="rId3"/>
              </a:rPr>
              <a:t>https://mentor.ieee.org/privecsg/documents</a:t>
            </a:r>
            <a:r>
              <a:rPr lang="en-US" sz="26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4290101" y="6477000"/>
            <a:ext cx="586699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42CE1F0-28BF-A844-9B91-A150FCA372DE}" type="slidenum">
              <a:rPr lang="en-US" smtClean="0"/>
              <a:pPr>
                <a:defRPr/>
              </a:pPr>
              <a:t>157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574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</a:t>
            </a:r>
            <a:r>
              <a:rPr lang="en-US" sz="1200" b="0" dirty="0"/>
              <a:t>11-16-0454 by Juan Carlos Zuniga, 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696913" y="304800"/>
            <a:ext cx="1579562" cy="276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/>
              <a:t>March 2016</a:t>
            </a:r>
            <a:endParaRPr lang="en-US" sz="1800" dirty="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6324600" y="6448425"/>
            <a:ext cx="23717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1848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Slide </a:t>
            </a:r>
            <a:fld id="{26125894-C81E-43C9-9E54-526134551D80}" type="slidenum">
              <a:rPr lang="en-US" smtClean="0"/>
              <a:pPr/>
              <a:t>158</a:t>
            </a:fld>
            <a:endParaRPr lang="en-US" dirty="0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2016-03-16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683963"/>
              </p:ext>
            </p:extLst>
          </p:nvPr>
        </p:nvGraphicFramePr>
        <p:xfrm>
          <a:off x="531813" y="2286000"/>
          <a:ext cx="8186737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Document" r:id="rId4" imgW="8248712" imgH="2550695" progId="Word.Document.8">
                  <p:embed/>
                </p:oleObj>
              </mc:Choice>
              <mc:Fallback>
                <p:oleObj name="Document" r:id="rId4" imgW="8248712" imgH="25506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1/16 of 11-16-0428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159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March 2016.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b="0" dirty="0">
                <a:hlinkClick r:id="rId3"/>
              </a:rPr>
              <a:t>https://</a:t>
            </a:r>
            <a:r>
              <a:rPr lang="en-US" b="0" dirty="0" smtClean="0">
                <a:hlinkClick r:id="rId3"/>
              </a:rPr>
              <a:t>mentor.ieee.org/802.11/dcn/16/11-16-0236-03-0arc-arc-sc-agenda-mar-2016.ppt</a:t>
            </a:r>
            <a:r>
              <a:rPr lang="en-US" b="0" dirty="0" smtClean="0"/>
              <a:t>    </a:t>
            </a:r>
            <a:endParaRPr lang="en-US" b="0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Discussed </a:t>
            </a:r>
            <a:r>
              <a:rPr lang="en-US" dirty="0"/>
              <a:t>802.11 as a component/5G/IMT-2020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Reviewed presentation with summary of 802.11 mapping to IMT-2020 concepts.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Lengthy discussion.  Guidance was given to representative for 802.11 at the EC SC.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IETF/802 Coordination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Request to update 802.11/.15 IETF Tutorial and projects is still in process, ARC SC may be asked for off-line review before the April IETF meeting, if time permits.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</a:t>
            </a:r>
            <a:r>
              <a:rPr lang="en-US" sz="1200" b="0" dirty="0"/>
              <a:t>11-16-0485 by Mark Hamilton, Ruckus Wireless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160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114800"/>
          </a:xfrm>
          <a:noFill/>
        </p:spPr>
        <p:txBody>
          <a:bodyPr/>
          <a:lstStyle/>
          <a:p>
            <a:r>
              <a:rPr lang="en-US" dirty="0" smtClean="0"/>
              <a:t>Meetings:</a:t>
            </a:r>
          </a:p>
          <a:p>
            <a:pPr lvl="1"/>
            <a:r>
              <a:rPr lang="en-US" dirty="0" smtClean="0"/>
              <a:t>April 3-8, 2016 – Buenos Aires</a:t>
            </a:r>
          </a:p>
          <a:p>
            <a:pPr lvl="1"/>
            <a:r>
              <a:rPr lang="en-US" dirty="0" smtClean="0"/>
              <a:t>July 17-22, 2016 – Berlin</a:t>
            </a:r>
          </a:p>
          <a:p>
            <a:pPr lvl="1"/>
            <a:r>
              <a:rPr lang="en-US" dirty="0" smtClean="0"/>
              <a:t>November 13-18, 2016 – Seoul Korea</a:t>
            </a:r>
          </a:p>
          <a:p>
            <a:pPr lvl="1"/>
            <a:r>
              <a:rPr lang="en-US" dirty="0" smtClean="0"/>
              <a:t>March 26-31, 2017 - Chicago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Tutorials (process and technical); </a:t>
            </a:r>
            <a:r>
              <a:rPr lang="en-US" dirty="0"/>
              <a:t>Wireless Tutorial (Donald Eastlake</a:t>
            </a:r>
            <a:r>
              <a:rPr lang="en-US" dirty="0" smtClean="0"/>
              <a:t>) 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161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hlinkClick r:id="rId3"/>
              </a:rPr>
              <a:t>http://www.iab.org/activities/joint-activities/iab-ieee-coordination/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2016-02-01 teleconference held;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Request for tutorial </a:t>
            </a:r>
            <a:r>
              <a:rPr lang="en-US" sz="1800" dirty="0"/>
              <a:t>on 802 wireless (.11, .15) technologies, see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ietf.org/meeting/95/tutorials.html</a:t>
            </a:r>
            <a:r>
              <a:rPr lang="en-US" sz="1800" dirty="0" smtClean="0"/>
              <a:t> ; note prior presentation from </a:t>
            </a:r>
            <a:r>
              <a:rPr lang="en-US" sz="1800" dirty="0"/>
              <a:t>Donald Eastlake: </a:t>
            </a: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www.ietf.org/edu/documents/WirelessLinks2.pdf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Next teleconference and Sept F2F meeting dates are TBD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6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7"/>
              </a:rPr>
              <a:t>http://</a:t>
            </a:r>
            <a:r>
              <a:rPr lang="en-US" sz="1600" u="sng" dirty="0" smtClean="0">
                <a:hlinkClick r:id="rId7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</a:t>
            </a:r>
            <a:r>
              <a:rPr lang="en-US" sz="1600" dirty="0" smtClean="0"/>
              <a:t>chair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Regular meeting time to be established: met this Monday 1530-1630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162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issues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</a:t>
            </a:r>
            <a:r>
              <a:rPr lang="en-US" sz="1600" dirty="0" smtClean="0"/>
              <a:t>nternet draft describing use cases, issues, etc. under development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Insights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used for multiple types of traffic including ARP/ND, routing protocols, video applications, and these might need to be transmitted at different MCS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Implementations might consider APIs to allow MCS differentiation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6775, Neighbor Discovery Optimization for IPv6 over Low-Power Wireless Personal Area Networks (6LoWPANs) defines a registration mechanism for accomplishing proxy ND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Current Proxy ND support does not address Secure ND, see RFC 3971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Available internet drafts and related documents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hlinkClick r:id="rId5"/>
              </a:rPr>
              <a:t>http://datatracker.ietf.org/doc/draft-mcbride-mboned-wifi-mcast-problem-statement/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://www.ipv6council.be/IMG/pdf/20141212-08_vyncke_-_</a:t>
            </a:r>
            <a:r>
              <a:rPr lang="en-US" sz="1600" dirty="0" smtClean="0">
                <a:hlinkClick r:id="rId6"/>
              </a:rPr>
              <a:t>ipv6_multicast_issues-pptx.pdf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163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For IETF April meeting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648200"/>
          </a:xfrm>
          <a:noFill/>
        </p:spPr>
        <p:txBody>
          <a:bodyPr/>
          <a:lstStyle/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94808"/>
              </p:ext>
            </p:extLst>
          </p:nvPr>
        </p:nvGraphicFramePr>
        <p:xfrm>
          <a:off x="1066800" y="2133600"/>
          <a:ext cx="6977557" cy="4176285"/>
        </p:xfrm>
        <a:graphic>
          <a:graphicData uri="http://schemas.openxmlformats.org/drawingml/2006/table">
            <a:tbl>
              <a:tblPr/>
              <a:tblGrid>
                <a:gridCol w="1110157"/>
                <a:gridCol w="5867400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>
                          <a:hlinkClick r:id="rId4"/>
                        </a:rPr>
                        <a:t>its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Intelligent Transportation Systems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44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5"/>
                        </a:rPr>
                        <a:t>mtgvenue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IAOC Meeting Venue Selection Criteria &amp; Procedures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>
                          <a:hlinkClick r:id="rId6"/>
                        </a:rPr>
                        <a:t>lpwan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Low-Power Wide Area Networks 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44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7"/>
                        </a:rPr>
                        <a:t>arcing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Alternative Resolution Contexts for Internet Naming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779">
                <a:tc>
                  <a:txBody>
                    <a:bodyPr/>
                    <a:lstStyle/>
                    <a:p>
                      <a:r>
                        <a:rPr lang="en-US" sz="1800">
                          <a:hlinkClick r:id="rId8"/>
                        </a:rPr>
                        <a:t>babel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Babel routing protocol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>
                          <a:hlinkClick r:id="rId9"/>
                        </a:rPr>
                        <a:t>lurk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Limited Use of Remote Keys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2283">
                <a:tc>
                  <a:txBody>
                    <a:bodyPr/>
                    <a:lstStyle/>
                    <a:p>
                      <a:r>
                        <a:rPr lang="en-US" sz="1800">
                          <a:hlinkClick r:id="rId10"/>
                        </a:rPr>
                        <a:t>accord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Alternatives to Content Classification for Operator Resource Deployment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6/16 of 11-16-0428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164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dirty="0">
                <a:hlinkClick r:id="rId3"/>
              </a:rPr>
              <a:t>http://datatracker.ietf.org/wg/6lo/charter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Focus</a:t>
            </a:r>
            <a:r>
              <a:rPr lang="en-US" sz="1800" dirty="0"/>
              <a:t>: IPv6 over Networks of Resource-constrained </a:t>
            </a:r>
            <a:r>
              <a:rPr lang="en-US" sz="18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See WNG presentation: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mentor.ieee.org/802.11/dcn/15/11-15-1085-00-0wng-6lowpan-over-802-11.pptx</a:t>
            </a:r>
            <a:r>
              <a:rPr lang="en-US" sz="1800" dirty="0"/>
              <a:t> </a:t>
            </a:r>
            <a:r>
              <a:rPr lang="en-US" sz="18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://datatracker.ietf.org/doc/draft-delcarpio-6lo-wlanah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tools.ietf.org/html/draft-thubert-6lo-routing-dispatch-06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tools.ietf.org/html/draft-thubert-6lo-backbone-router-02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Unique </a:t>
            </a:r>
            <a:r>
              <a:rPr lang="en-US" sz="1800" dirty="0"/>
              <a:t>IPv6 Prefix Per Host, </a:t>
            </a:r>
            <a:r>
              <a:rPr lang="en-US" sz="1800" dirty="0">
                <a:hlinkClick r:id="rId8"/>
              </a:rPr>
              <a:t>https://</a:t>
            </a:r>
            <a:r>
              <a:rPr lang="en-US" sz="1800" dirty="0" smtClean="0">
                <a:hlinkClick r:id="rId8"/>
              </a:rPr>
              <a:t>tools.ietf.org/html/draft-jjmb-v6ops-unique-ipv6-prefix-per-host-00</a:t>
            </a:r>
            <a:r>
              <a:rPr lang="en-US" sz="18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600" i="1" dirty="0" smtClean="0"/>
              <a:t>The </a:t>
            </a:r>
            <a:r>
              <a:rPr lang="en-US" sz="1600" i="1" dirty="0"/>
              <a:t>concepts in this document were originally developed as part of a large scale, production deployment of IPv6 support for a community Wi-Fi service</a:t>
            </a:r>
            <a:r>
              <a:rPr lang="en-US" sz="1600" i="1" dirty="0" smtClean="0"/>
              <a:t>. </a:t>
            </a:r>
            <a:endParaRPr lang="en-US" sz="1600" i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ROLL: </a:t>
            </a: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600" b="0" dirty="0">
                <a:hlinkClick r:id="rId9"/>
              </a:rPr>
              <a:t>http://datatracker.ietf.org/wg/roll/</a:t>
            </a:r>
            <a:r>
              <a:rPr lang="en-GB" sz="1600" dirty="0"/>
              <a:t> </a:t>
            </a:r>
          </a:p>
          <a:p>
            <a:pPr lvl="1"/>
            <a:r>
              <a:rPr lang="en-US" sz="1600" dirty="0"/>
              <a:t>Focus: Routing over Low Power and </a:t>
            </a:r>
            <a:r>
              <a:rPr lang="en-US" sz="1600" dirty="0" err="1"/>
              <a:t>Lossy</a:t>
            </a:r>
            <a:r>
              <a:rPr lang="en-US" sz="1600" dirty="0"/>
              <a:t> </a:t>
            </a:r>
            <a:r>
              <a:rPr lang="en-US" sz="1600" dirty="0" smtClean="0"/>
              <a:t>Networks</a:t>
            </a:r>
          </a:p>
          <a:p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dirty="0"/>
              <a:t>Constrained </a:t>
            </a:r>
            <a:r>
              <a:rPr lang="en-US" sz="1600" dirty="0" err="1"/>
              <a:t>RESTful</a:t>
            </a:r>
            <a:r>
              <a:rPr lang="en-US" sz="1600" dirty="0"/>
              <a:t> Environments)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10"/>
              </a:rPr>
              <a:t>http://datatracker.ietf.org/wg/core/</a:t>
            </a:r>
            <a:r>
              <a:rPr lang="en-GB" sz="1600" b="0" dirty="0"/>
              <a:t> </a:t>
            </a:r>
            <a:endParaRPr lang="en-GB" sz="1600" dirty="0"/>
          </a:p>
          <a:p>
            <a:pPr lvl="1"/>
            <a:r>
              <a:rPr lang="en-US" sz="1600" dirty="0"/>
              <a:t>Focus: framework for resource-oriented applications intended to run on constrained IP networks. </a:t>
            </a: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165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Note: related to OWE proposal in </a:t>
            </a:r>
            <a:r>
              <a:rPr lang="en-US" sz="2000" dirty="0" err="1"/>
              <a:t>TGmc</a:t>
            </a:r>
            <a:r>
              <a:rPr lang="en-US" sz="2000" dirty="0"/>
              <a:t>, see </a:t>
            </a:r>
            <a:r>
              <a:rPr lang="en-US" sz="2000" dirty="0">
                <a:hlinkClick r:id="rId4"/>
              </a:rPr>
              <a:t>https://mentor.ieee.org/802.11/dcn/15/11-15-1184-05-000m-owe.docx</a:t>
            </a:r>
            <a:r>
              <a:rPr lang="en-US" sz="2000" dirty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166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[March 2016]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Updated: RADIUS Extensions for IP Port Configuration and </a:t>
            </a:r>
            <a:r>
              <a:rPr lang="en-US" sz="1600" dirty="0" smtClean="0"/>
              <a:t>Reporting</a:t>
            </a:r>
            <a:r>
              <a:rPr lang="en-US" sz="1600" dirty="0"/>
              <a:t>, see </a:t>
            </a:r>
            <a:r>
              <a:rPr lang="en-US" sz="1600" dirty="0" smtClean="0">
                <a:hlinkClick r:id="rId4"/>
              </a:rPr>
              <a:t>draft-ietf-radext-ip-port-radius-ext-07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(Updated) Also note individual submission: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tools.ietf.org/html/draft-harkins-salted-eap-pwd-03</a:t>
            </a:r>
            <a:r>
              <a:rPr lang="en-US" sz="1600" dirty="0" smtClean="0"/>
              <a:t> EMU and Security Area review incorporated, IETF Last Call pending. Related draft (will be RFC 7664), see </a:t>
            </a:r>
            <a:r>
              <a:rPr lang="en-US" sz="1600" dirty="0">
                <a:hlinkClick r:id="rId6"/>
              </a:rPr>
              <a:t>https://datatracker.ietf.org/doc/draft-irtf-cfrg-dragonfly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.</a:t>
            </a: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167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https://datatracker.ietf.org/wg/homenet/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This working group focuses on the evolving networking technology </a:t>
            </a:r>
            <a:br>
              <a:rPr lang="en-US" sz="1800" dirty="0" smtClean="0"/>
            </a:br>
            <a:r>
              <a:rPr lang="en-US" sz="18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This document is expected to apply the IPv6 addressing architecture, prefix delegation, global and ULA addresses, source address selection rules and other existing components of the IPv6 </a:t>
            </a:r>
            <a:br>
              <a:rPr lang="en-US" sz="1600" dirty="0" smtClean="0"/>
            </a:br>
            <a:r>
              <a:rPr lang="en-US" sz="1600" dirty="0" smtClean="0"/>
              <a:t>architecture, as appropriate.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Architecture for IPv6, Published as IPv6 Home Networking Architecture Principle: </a:t>
            </a:r>
            <a:r>
              <a:rPr lang="en-US" sz="1600" dirty="0" smtClean="0">
                <a:hlinkClick r:id="rId4"/>
              </a:rPr>
              <a:t>http://datatracker.ietf.org/doc/rfc7368/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[March 2016] Documents 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Home Networking Control Protocol</a:t>
            </a:r>
            <a:r>
              <a:rPr lang="en-US" sz="1600" dirty="0"/>
              <a:t>, see https://datatracker.ietf.org/doc/draft-ietf-homenet-hncp/ 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Interest: Home Network Wi-Fi Roaming, see </a:t>
            </a:r>
            <a:r>
              <a:rPr lang="en-US" sz="1600" dirty="0" smtClean="0">
                <a:hlinkClick r:id="rId5"/>
              </a:rPr>
              <a:t>https://datatracker.ietf.org/doc/draft-barth-homenet-wifi-roaming/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168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6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[March 2016]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</a:t>
            </a:r>
            <a:r>
              <a:rPr lang="en-US" sz="1400" dirty="0"/>
              <a:t>HMAC-SHA-2 Authentication Protocols in USM for SNMPv3 , see </a:t>
            </a:r>
            <a:r>
              <a:rPr lang="en-US" sz="1400" dirty="0">
                <a:hlinkClick r:id="rId7"/>
              </a:rPr>
              <a:t>https://datatracker.ietf.org/doc/draft-ietf-opsawg-hmac-sha-2-usm-snmp-new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</a:t>
            </a:r>
            <a:r>
              <a:rPr lang="en-US" sz="1400" dirty="0"/>
              <a:t>The TACACS+ </a:t>
            </a:r>
            <a:r>
              <a:rPr lang="en-US" sz="1400" dirty="0" smtClean="0"/>
              <a:t>Protocol</a:t>
            </a:r>
            <a:r>
              <a:rPr lang="en-US" sz="1400" dirty="0"/>
              <a:t>, see </a:t>
            </a:r>
            <a:r>
              <a:rPr lang="en-US" sz="1400" dirty="0">
                <a:hlinkClick r:id="rId8"/>
              </a:rPr>
              <a:t>https://datatracker.ietf.org/doc/draft-ietf-opsawg-tacacs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</a:t>
            </a:r>
            <a:r>
              <a:rPr lang="en-US" sz="1400" dirty="0"/>
              <a:t>MAC published as RFC7494, </a:t>
            </a:r>
            <a:r>
              <a:rPr lang="en-US" sz="1400" dirty="0">
                <a:hlinkClick r:id="rId9"/>
              </a:rPr>
              <a:t>http://datatracker.ietf.org/doc/rfc7494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Alternate Tunnel Encapsulation for Data Frames in CAPWAP 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://datatracker.ietf.org/doc/draft-ietf-opsawg-capwap-alt-tunnel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1"/>
              </a:rPr>
              <a:t>https://</a:t>
            </a:r>
            <a:r>
              <a:rPr lang="en-US" sz="1400" dirty="0" smtClean="0">
                <a:hlinkClick r:id="rId11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2"/>
              </a:rPr>
              <a:t>https://datatracker.ietf.org/doc/rfc7548</a:t>
            </a:r>
            <a:r>
              <a:rPr lang="en-US" sz="1400" dirty="0" smtClean="0">
                <a:hlinkClick r:id="rId12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169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[March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Submitted to IESG for publication: Negotiated </a:t>
            </a:r>
            <a:r>
              <a:rPr lang="en-US" sz="1600" dirty="0"/>
              <a:t>Finite Field </a:t>
            </a:r>
            <a:r>
              <a:rPr lang="en-US" sz="1600" dirty="0" err="1"/>
              <a:t>Diffie</a:t>
            </a:r>
            <a:r>
              <a:rPr lang="en-US" sz="1600" dirty="0"/>
              <a:t>-Hellman Ephemeral Parameters for </a:t>
            </a:r>
            <a:r>
              <a:rPr lang="en-US" sz="1600" dirty="0" smtClean="0"/>
              <a:t>TLS, </a:t>
            </a:r>
            <a:r>
              <a:rPr lang="en-US" sz="1600" dirty="0"/>
              <a:t>see </a:t>
            </a:r>
            <a:r>
              <a:rPr lang="en-US" sz="1600" dirty="0">
                <a:hlinkClick r:id="rId4"/>
              </a:rPr>
              <a:t>http://datatracker.ietf.org/doc/draft-ietf-tls-negotiated-ff-dhe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TLS version 1.3 </a:t>
            </a:r>
            <a:r>
              <a:rPr lang="en-US" sz="1600" u="sng" dirty="0" smtClean="0">
                <a:hlinkClick r:id="rId5"/>
              </a:rPr>
              <a:t>http</a:t>
            </a:r>
            <a:r>
              <a:rPr lang="en-US" sz="1600" u="sng" dirty="0">
                <a:hlinkClick r:id="rId5"/>
              </a:rPr>
              <a:t>://datatracker.ietf.org/doc/draft-ietf-tls-tls13</a:t>
            </a:r>
            <a:r>
              <a:rPr lang="en-US" sz="1600" u="sng" dirty="0" smtClean="0">
                <a:hlinkClick r:id="rId5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Elliptic Curve Cryptography (ECC) Cipher Suites for Transport Layer Security (TLS) Versions 1.2 and Earlier, see </a:t>
            </a:r>
            <a:r>
              <a:rPr lang="en-US" sz="1600" dirty="0" smtClean="0">
                <a:hlinkClick r:id="rId6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MIB </a:t>
            </a:r>
            <a:r>
              <a:rPr lang="en-US" dirty="0"/>
              <a:t>Design Pattern work </a:t>
            </a:r>
            <a:r>
              <a:rPr lang="en-US" dirty="0" smtClean="0"/>
              <a:t>item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Discussed.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</a:t>
            </a:r>
            <a:r>
              <a:rPr lang="en-US" b="0" dirty="0" smtClean="0"/>
              <a:t>o real progress recently.  Agreed that with other urgent items clearing off our agenda, we should have more time in May.  Target is to complete a version we can include in the MDR process, out of the May meeting.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Joint </a:t>
            </a:r>
            <a:r>
              <a:rPr lang="en-US" dirty="0"/>
              <a:t>meeting with </a:t>
            </a:r>
            <a:r>
              <a:rPr lang="en-US" dirty="0" err="1"/>
              <a:t>TGaq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Reviewed work in </a:t>
            </a:r>
            <a:r>
              <a:rPr lang="en-US" dirty="0" err="1" smtClean="0"/>
              <a:t>TGaq</a:t>
            </a:r>
            <a:r>
              <a:rPr lang="en-US" dirty="0" smtClean="0"/>
              <a:t> on their architecture.  No concerns.  Will continue to monitor/support as needed.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Joint </a:t>
            </a:r>
            <a:r>
              <a:rPr lang="en-US" dirty="0"/>
              <a:t>meeting with </a:t>
            </a:r>
            <a:r>
              <a:rPr lang="en-US" dirty="0" smtClean="0"/>
              <a:t>TGak/802.1</a:t>
            </a:r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Reviewed a presentation on an alternative representation of 802.11’s architecture (and thereby 802.11ak’s architecture). 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No consensus (yet) on this.  Will be continued on a teleconference.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</a:t>
            </a:r>
            <a:r>
              <a:rPr lang="en-US" sz="1200" b="0" dirty="0"/>
              <a:t>11-16-0485 by Mark Hamilton, Ruckus Wireless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170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</a:p>
          <a:p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[March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Hybrid Multicast/Unicast DNS-Based Service Discovery, see </a:t>
            </a:r>
            <a:r>
              <a:rPr lang="en-US" sz="1600" dirty="0" smtClean="0">
                <a:hlinkClick r:id="rId4"/>
              </a:rPr>
              <a:t>https://datatracker.ietf.org/doc/draft-ietf-dnssd-hybrid/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DNS Push Notifications</a:t>
            </a:r>
            <a:r>
              <a:rPr lang="en-US" sz="1600" dirty="0"/>
              <a:t>, see https://datatracker.ietf.org/doc/draft-ietf-dnssd-push/ 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Scalable </a:t>
            </a:r>
            <a:r>
              <a:rPr lang="en-US" sz="1600" dirty="0"/>
              <a:t>DNS-SD (SSD) Threats</a:t>
            </a:r>
            <a:r>
              <a:rPr lang="en-US" sz="1600" dirty="0" smtClean="0"/>
              <a:t>, see </a:t>
            </a:r>
            <a:r>
              <a:rPr lang="en-US" sz="1600" dirty="0">
                <a:hlinkClick r:id="rId5"/>
              </a:rPr>
              <a:t>http://datatracker.ietf.org/doc/draft-otis-dnssd-scalable-dns-sd-threats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171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RFC 7561 published: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http://datatracker.ietf.org/doc/rfc7561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172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IP Multicast </a:t>
            </a:r>
            <a:r>
              <a:rPr lang="en-US" dirty="0" smtClean="0"/>
              <a:t>(PIM)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Working </a:t>
            </a:r>
            <a:r>
              <a:rPr lang="en-US" sz="1600" dirty="0" smtClean="0"/>
              <a:t>Group charter includes: “Optimization </a:t>
            </a:r>
            <a:r>
              <a:rPr lang="en-US" sz="1600" dirty="0"/>
              <a:t>approaches for IGMP and MLD to adapt to link conditions in wireless and mobile networks and be more robust to packet loss</a:t>
            </a:r>
            <a:r>
              <a:rPr lang="en-US" sz="1600" dirty="0" smtClean="0"/>
              <a:t>.”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And a work item (April 2016) “submit </a:t>
            </a:r>
            <a:r>
              <a:rPr lang="en-US" sz="1600" dirty="0"/>
              <a:t>solutions for IGMP and MLD to adapt to wireless link </a:t>
            </a:r>
            <a:r>
              <a:rPr lang="en-US" sz="1600" dirty="0" smtClean="0"/>
              <a:t>conditions”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</a:t>
            </a:r>
            <a:r>
              <a:rPr lang="en-US" sz="1600" dirty="0"/>
              <a:t>Hierarchical Join/Prune Attributes, see </a:t>
            </a:r>
            <a:r>
              <a:rPr lang="en-US" sz="1600" dirty="0">
                <a:hlinkClick r:id="rId4"/>
              </a:rPr>
              <a:t>https://datatracker.ietf.org/doc/draft-ietf-pim-hierarchicaljoinattr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7761 published, Protocol </a:t>
            </a:r>
            <a:r>
              <a:rPr lang="en-US" sz="1600" dirty="0"/>
              <a:t>Independent Multicast - Sparse Mode (PIM-SM): Protocol Specification (Revised), </a:t>
            </a:r>
            <a:r>
              <a:rPr lang="en-US" sz="1600" dirty="0">
                <a:hlinkClick r:id="rId5"/>
              </a:rPr>
              <a:t>https://datatracker.ietf.org/doc/rfc7761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MLD Security</a:t>
            </a:r>
            <a:r>
              <a:rPr lang="en-US" sz="1600" dirty="0"/>
              <a:t>, see </a:t>
            </a:r>
            <a:r>
              <a:rPr lang="en-US" sz="1600" dirty="0">
                <a:hlinkClick r:id="rId6"/>
              </a:rPr>
              <a:t>https://datatracker.ietf.org/doc/draft-vyncke-pim-mld-security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2236: </a:t>
            </a:r>
            <a:r>
              <a:rPr lang="fr-FR" sz="1600" dirty="0"/>
              <a:t>Internet Group Management Protocol, Version </a:t>
            </a:r>
            <a:r>
              <a:rPr lang="fr-FR" sz="16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/>
              <a:t>IPv4),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tools.ietf.org/html/rfc2236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2710: Multicast </a:t>
            </a:r>
            <a:r>
              <a:rPr lang="en-US" sz="1600" dirty="0"/>
              <a:t>Listener Discovery (MLD) </a:t>
            </a:r>
            <a:r>
              <a:rPr lang="en-US" sz="1600" dirty="0" smtClean="0"/>
              <a:t>for IPv6,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www.ietf.org/rfc/rfc2710.txt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173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4017 - IEEE 802.11 Requirements on EAP Methods</a:t>
            </a:r>
          </a:p>
          <a:p>
            <a:r>
              <a:rPr lang="en-US" dirty="0" smtClean="0"/>
              <a:t>Jan 2012 report (PAWS, </a:t>
            </a:r>
            <a:r>
              <a:rPr lang="en-US" dirty="0" err="1" smtClean="0"/>
              <a:t>Homenet</a:t>
            </a:r>
            <a:r>
              <a:rPr lang="en-US" dirty="0" smtClean="0"/>
              <a:t> details), </a:t>
            </a:r>
            <a:r>
              <a:rPr lang="en-US" dirty="0" smtClean="0">
                <a:hlinkClick r:id="rId3"/>
              </a:rPr>
              <a:t>https://mentor.ieee.org/802.11/dcn/12/11-12-0122-01-0000-january-2012-liaison-to-ietf.ppt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16/16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charset="0"/>
              </a:rPr>
              <a:t>Slide </a:t>
            </a:r>
            <a:fld id="{45C0ED7A-E0F9-4CC4-B390-E65AC5EC3921}" type="slidenum">
              <a:rPr lang="en-US" altLang="en-US" smtClean="0">
                <a:cs typeface="Arial" charset="0"/>
              </a:rPr>
              <a:pPr/>
              <a:t>174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3GPP activities on 5G and relationship with non-3GPP technologies</a:t>
            </a:r>
            <a:endParaRPr lang="en-US" altLang="en-US" dirty="0" smtClean="0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2016-03-15</a:t>
            </a:r>
            <a:endParaRPr lang="en-US" altLang="en-US" sz="2000" b="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46204"/>
              </p:ext>
            </p:extLst>
          </p:nvPr>
        </p:nvGraphicFramePr>
        <p:xfrm>
          <a:off x="519113" y="2290763"/>
          <a:ext cx="7523162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4" imgW="8267958" imgH="2782727" progId="Word.Document.8">
                  <p:embed/>
                </p:oleObj>
              </mc:Choice>
              <mc:Fallback>
                <p:oleObj name="Document" r:id="rId4" imgW="8267958" imgH="27827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90763"/>
                        <a:ext cx="7523162" cy="252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11-16-0449 by Richard Burbidge, Intel Corporation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GB" sz="2000" dirty="0" smtClean="0"/>
              <a:t>The following slides describe 3GPP activities on 5G and its relationship with non-3GPP technologies.</a:t>
            </a:r>
          </a:p>
          <a:p>
            <a:endParaRPr lang="en-GB" sz="2000" dirty="0"/>
          </a:p>
          <a:p>
            <a:r>
              <a:rPr lang="en-GB" sz="2000" dirty="0" smtClean="0"/>
              <a:t>The 802.11 WG chair has granted permission for these slides to appear in 3GPP format along with 3GPP logos,  as this is an incoming liaison to 802.11.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2A81C98-AE3C-41CC-A3BC-6232291636D4}" type="slidenum">
              <a:rPr lang="en-US" smtClean="0"/>
              <a:pPr>
                <a:defRPr/>
              </a:pPr>
              <a:t>175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11-16-0449 by Richard Burbidge,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0639" y="2833689"/>
            <a:ext cx="6465887" cy="1101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3100" dirty="0" smtClean="0"/>
              <a:t>3GPP activities on 5G and relationship with non-3GPP technologies.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Subtitle 6"/>
          <p:cNvSpPr>
            <a:spLocks noGrp="1"/>
          </p:cNvSpPr>
          <p:nvPr>
            <p:ph type="subTitle" idx="1"/>
          </p:nvPr>
        </p:nvSpPr>
        <p:spPr>
          <a:xfrm>
            <a:off x="1357313" y="3736975"/>
            <a:ext cx="6400800" cy="1314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dirty="0" smtClean="0">
                <a:latin typeface="Arial" panose="020B0604020202020204" pitchFamily="34" charset="0"/>
              </a:rPr>
              <a:t>Richard Burbidge,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3GPP RAN2 WG </a:t>
            </a:r>
            <a:r>
              <a:rPr lang="en-US" altLang="en-US" dirty="0">
                <a:latin typeface="Arial" panose="020B0604020202020204" pitchFamily="34" charset="0"/>
              </a:rPr>
              <a:t>C</a:t>
            </a:r>
            <a:r>
              <a:rPr lang="en-US" altLang="en-US" dirty="0" smtClean="0">
                <a:latin typeface="Arial" panose="020B0604020202020204" pitchFamily="34" charset="0"/>
              </a:rPr>
              <a:t>hair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Philippe Reininger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3GPP RAN3 WG Chair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</a:t>
            </a:r>
            <a:r>
              <a:rPr lang="en-US" sz="1200" b="0" dirty="0"/>
              <a:t>11-16-0449 by Richard Burbidge, Intel Corporation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DFF75A2-6F5B-4D4B-A1CF-EDEEA4E4B5D9}" type="slidenum">
              <a:rPr lang="en-US" smtClean="0"/>
              <a:pPr>
                <a:defRPr/>
              </a:pPr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22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</a:t>
            </a:r>
            <a:r>
              <a:rPr lang="en-GB" baseline="0" dirty="0" smtClean="0"/>
              <a:t> activities in 3GPP on interworking with WLAN.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LWA and LWIP work items just completed in March 2016</a:t>
            </a:r>
          </a:p>
          <a:p>
            <a:pPr lvl="1"/>
            <a:r>
              <a:rPr lang="en-GB" dirty="0" smtClean="0"/>
              <a:t>Presented to IEEE in 11-16-0351-01-0000</a:t>
            </a:r>
          </a:p>
          <a:p>
            <a:r>
              <a:rPr lang="en-US" dirty="0" smtClean="0"/>
              <a:t>3GPP </a:t>
            </a:r>
            <a:r>
              <a:rPr lang="en-US" dirty="0"/>
              <a:t>RAN2 and RAN3 will work on Enhanced LWA (</a:t>
            </a:r>
            <a:r>
              <a:rPr lang="en-US" dirty="0" err="1"/>
              <a:t>eLWA</a:t>
            </a:r>
            <a:r>
              <a:rPr lang="en-US" dirty="0"/>
              <a:t>) in Release-14 </a:t>
            </a:r>
          </a:p>
          <a:p>
            <a:pPr lvl="1"/>
            <a:r>
              <a:rPr lang="en-US" dirty="0" smtClean="0"/>
              <a:t>Work item agreed in March 2014</a:t>
            </a:r>
          </a:p>
          <a:p>
            <a:pPr lvl="1"/>
            <a:r>
              <a:rPr lang="en-US" dirty="0" smtClean="0"/>
              <a:t>Main </a:t>
            </a:r>
            <a:r>
              <a:rPr lang="en-US" dirty="0"/>
              <a:t>topics are: uplink support, enhanced mobility, optimizations for high data rate 802.11 technologies (802.11ax, 802.11ad and 802.11ay)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</a:t>
            </a:r>
            <a:r>
              <a:rPr lang="en-US" sz="1200" b="0" dirty="0"/>
              <a:t>11-16-0449 by Richard Burbidge, Intel Corporation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4868" y="6475413"/>
            <a:ext cx="2205732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64091"/>
      </p:ext>
    </p:extLst>
  </p:cSld>
  <p:clrMapOvr>
    <a:masterClrMapping/>
  </p:clrMapOvr>
  <p:transition spd="slow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3GPP activities on '5G'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3GPP RAN started </a:t>
            </a:r>
            <a:r>
              <a:rPr lang="en-US" dirty="0"/>
              <a:t> s</a:t>
            </a:r>
            <a:r>
              <a:rPr lang="en-US" dirty="0" smtClean="0"/>
              <a:t>tudy item in Dec 2015 on "</a:t>
            </a:r>
            <a:r>
              <a:rPr lang="en-GB" dirty="0"/>
              <a:t>Study on Scenarios and Requirements for Next Generation Access Technologies</a:t>
            </a:r>
            <a:r>
              <a:rPr lang="en-US" dirty="0" smtClean="0"/>
              <a:t>".</a:t>
            </a:r>
          </a:p>
          <a:p>
            <a:pPr lvl="1"/>
            <a:r>
              <a:rPr lang="en-US" dirty="0" smtClean="0"/>
              <a:t>6 months study due to complete Jun 2016</a:t>
            </a:r>
          </a:p>
          <a:p>
            <a:pPr lvl="1"/>
            <a:r>
              <a:rPr lang="en-US" dirty="0" smtClean="0"/>
              <a:t>Output to be captured </a:t>
            </a:r>
            <a:r>
              <a:rPr lang="en-US" dirty="0"/>
              <a:t>in TR 38.913 </a:t>
            </a:r>
            <a:endParaRPr lang="en-US" dirty="0" smtClean="0"/>
          </a:p>
          <a:p>
            <a:r>
              <a:rPr lang="en-US" dirty="0" smtClean="0"/>
              <a:t>3GPP RAN agreed study item in Mar 2016 on "</a:t>
            </a:r>
            <a:r>
              <a:rPr lang="en-GB" dirty="0"/>
              <a:t>Study on Next Generation New Radio Access Technology</a:t>
            </a:r>
            <a:r>
              <a:rPr lang="en-US" dirty="0" smtClean="0"/>
              <a:t>"</a:t>
            </a:r>
          </a:p>
          <a:p>
            <a:pPr lvl="1"/>
            <a:r>
              <a:rPr lang="en-US" dirty="0"/>
              <a:t>RAN WGs to start evaluate technology solutions from next </a:t>
            </a:r>
            <a:r>
              <a:rPr lang="en-US" dirty="0" smtClean="0"/>
              <a:t>quarter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</a:t>
            </a:r>
            <a:r>
              <a:rPr lang="en-US" sz="1200" b="0" dirty="0"/>
              <a:t>11-16-0449 by Richard Burbidge, Intel Corporation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47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Relationship with non-3GPP technologies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3GPP RAN has approved a requirement for TR38.913 on interworking with non-3GPP. Requirement says:</a:t>
            </a:r>
          </a:p>
          <a:p>
            <a:pPr marL="457200" lvl="1" indent="0">
              <a:buNone/>
            </a:pPr>
            <a:r>
              <a:rPr lang="en-GB" dirty="0" smtClean="0"/>
              <a:t>10.5.1	General</a:t>
            </a:r>
          </a:p>
          <a:p>
            <a:pPr marL="914400" lvl="2" indent="0">
              <a:buNone/>
            </a:pPr>
            <a:r>
              <a:rPr lang="en-GB" dirty="0" smtClean="0"/>
              <a:t>3GPP system shall support procedures for interworking with non 3GPP RATs.</a:t>
            </a:r>
          </a:p>
          <a:p>
            <a:pPr marL="457200" lvl="1" indent="0">
              <a:buNone/>
            </a:pPr>
            <a:r>
              <a:rPr lang="en-GB" dirty="0" smtClean="0"/>
              <a:t>10.5.2	Interworking with WLAN</a:t>
            </a:r>
          </a:p>
          <a:p>
            <a:pPr marL="914400" lvl="2" indent="0">
              <a:buNone/>
            </a:pPr>
            <a:r>
              <a:rPr lang="en-GB" dirty="0" smtClean="0"/>
              <a:t>The next generation access network shall support interworking with WLAN. The number of solutions selected should be minimized.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Exploring further involvement of IEEE in this work should be initiated by liaison to 3GPP.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</a:t>
            </a:r>
            <a:r>
              <a:rPr lang="en-US" sz="1200" b="0" dirty="0"/>
              <a:t>11-16-0449 by Richard Burbidge, Intel Corporation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472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teleconference, planned for </a:t>
            </a:r>
            <a:r>
              <a:rPr lang="en-US" sz="3200" dirty="0"/>
              <a:t>March 30, at 12:00/noon (ET) for 1 </a:t>
            </a:r>
            <a:r>
              <a:rPr lang="en-US" sz="3200" dirty="0" smtClean="0"/>
              <a:t>hour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</a:t>
            </a:r>
            <a:r>
              <a:rPr lang="en-US" sz="1200" b="0" dirty="0"/>
              <a:t>11-16-0485 by Mark Hamilton, Ruckus Wireless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8313" y="4214813"/>
            <a:ext cx="2533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000" b="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www.3gpp.org</a:t>
            </a: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647826" y="2286001"/>
            <a:ext cx="4989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For more Information:</a:t>
            </a:r>
            <a:endParaRPr lang="fi-FI" sz="1400" b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1508" name="Picture 6" descr="3pe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3405188"/>
            <a:ext cx="17129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itle 1"/>
          <p:cNvSpPr>
            <a:spLocks/>
          </p:cNvSpPr>
          <p:nvPr/>
        </p:nvSpPr>
        <p:spPr bwMode="auto">
          <a:xfrm>
            <a:off x="1752600" y="3998914"/>
            <a:ext cx="22812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sz="2000" b="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contact@3gpp.org</a:t>
            </a:r>
          </a:p>
        </p:txBody>
      </p:sp>
      <p:pic>
        <p:nvPicPr>
          <p:cNvPr id="21510" name="Picture 8" descr="http://paranormalehradio.files.wordpress.com/2011/10/100091-green-metallic-orb-icon-social-media-logos-ma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606800"/>
            <a:ext cx="615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1" y="4903788"/>
            <a:ext cx="7580313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Search for WIDs at </a:t>
            </a:r>
            <a:r>
              <a:rPr lang="en-GB" sz="1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5"/>
              </a:rPr>
              <a:t>http://www.3gpp.org/specifications/work-plan</a:t>
            </a:r>
            <a:r>
              <a:rPr lang="en-GB" sz="1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and </a:t>
            </a:r>
            <a:r>
              <a:rPr lang="en-GB" sz="1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http://www.3gpp.org/ftp/Information/WORK_PLAN/</a:t>
            </a:r>
            <a:r>
              <a:rPr lang="en-GB" sz="1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(See excel sheet)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</a:t>
            </a:r>
            <a:r>
              <a:rPr lang="en-US" sz="1200" b="0" dirty="0"/>
              <a:t>11-16-0449 by Richard Burbidge, Intel Corporation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25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 smtClean="0"/>
              <a:t>May 2016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0918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Update on 802.11 as a component/5G/IMT2020 (monitoring 802 EC SC work)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DS/AP/Portal </a:t>
            </a:r>
            <a:r>
              <a:rPr lang="en-US" sz="2600" dirty="0"/>
              <a:t>architecture </a:t>
            </a:r>
            <a:r>
              <a:rPr lang="en-US" sz="2600" dirty="0" smtClean="0"/>
              <a:t>discussions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 work anticipated: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Multicast Traffic features of 802.11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802.11/.15 IETF Tutorial and Projects Underway and work of joint interest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</a:t>
            </a:r>
            <a:r>
              <a:rPr lang="en-US" sz="3000" dirty="0"/>
              <a:t>joint session with </a:t>
            </a:r>
            <a:r>
              <a:rPr lang="en-US" sz="3000" dirty="0" err="1" smtClean="0"/>
              <a:t>TGak</a:t>
            </a:r>
            <a:endParaRPr lang="en-US" sz="30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802.11ak architecture discussions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</a:t>
            </a:r>
            <a:r>
              <a:rPr lang="en-US" sz="1200" b="0" dirty="0"/>
              <a:t>11-16-0485 by Mark Hamilton, Ruckus Wireless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March 2016 closing plenary meeting. Attendance information and liaison reports are also included.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20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Macau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2016-03-18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108664"/>
              </p:ext>
            </p:extLst>
          </p:nvPr>
        </p:nvGraphicFramePr>
        <p:xfrm>
          <a:off x="495300" y="3136900"/>
          <a:ext cx="779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4" imgW="8367708" imgH="2751467" progId="Word.Document.8">
                  <p:embed/>
                </p:oleObj>
              </mc:Choice>
              <mc:Fallback>
                <p:oleObj name="Document" r:id="rId4" imgW="8367708" imgH="27514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7978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11-16-0242 by Rich Kennedy, Hewlett Packard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21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March 2016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Macau.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11-16-0242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6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Document 11-16/241r1</a:t>
            </a:r>
          </a:p>
          <a:p>
            <a:pPr lvl="1" eaLnBrk="1" hangingPunct="1"/>
            <a:r>
              <a:rPr lang="en-US" altLang="en-US" sz="1600" dirty="0">
                <a:hlinkClick r:id="rId3"/>
              </a:rPr>
              <a:t>https://</a:t>
            </a:r>
            <a:r>
              <a:rPr lang="en-US" altLang="en-US" sz="1600" dirty="0" smtClean="0">
                <a:hlinkClick r:id="rId3"/>
              </a:rPr>
              <a:t>mentor.ieee.org/802.11/dcn/16/11-16-0300-01-0reg-march-3-2016-teleconference-agenda.pptx</a:t>
            </a:r>
            <a:r>
              <a:rPr lang="en-US" altLang="en-US" sz="1600" dirty="0" smtClean="0"/>
              <a:t> </a:t>
            </a:r>
          </a:p>
          <a:p>
            <a:pPr eaLnBrk="1" hangingPunct="1"/>
            <a:r>
              <a:rPr lang="en-US" altLang="en-US" dirty="0" smtClean="0"/>
              <a:t>Introduction</a:t>
            </a:r>
            <a:endParaRPr lang="en-US" altLang="en-US" dirty="0"/>
          </a:p>
          <a:p>
            <a:pPr eaLnBrk="1" hangingPunct="1"/>
            <a:r>
              <a:rPr lang="en-US" altLang="en-US" dirty="0"/>
              <a:t>Approve Atlanta minutes</a:t>
            </a:r>
          </a:p>
          <a:p>
            <a:pPr eaLnBrk="1" hangingPunct="1"/>
            <a:r>
              <a:rPr lang="en-US" altLang="en-US" dirty="0"/>
              <a:t>Discussion items</a:t>
            </a:r>
          </a:p>
          <a:p>
            <a:pPr lvl="1"/>
            <a:r>
              <a:rPr lang="en-US" altLang="en-US" dirty="0"/>
              <a:t>Regulatory work in progress</a:t>
            </a:r>
          </a:p>
          <a:p>
            <a:r>
              <a:rPr lang="en-US" altLang="en-US" dirty="0"/>
              <a:t>IEEE 802 EC Regulatory changes</a:t>
            </a:r>
          </a:p>
          <a:p>
            <a:pPr eaLnBrk="1" hangingPunct="1"/>
            <a:r>
              <a:rPr lang="en-US" altLang="en-US" dirty="0"/>
              <a:t>Actions required</a:t>
            </a:r>
          </a:p>
          <a:p>
            <a:pPr lvl="1" eaLnBrk="1" hangingPunct="1"/>
            <a:r>
              <a:rPr lang="en-US" altLang="en-US" dirty="0" smtClean="0"/>
              <a:t>Prepare input(s) for 802.18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AOB and Adjourn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11-16-0242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35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Regulatory Updates - US</a:t>
            </a:r>
            <a:endParaRPr lang="en-US" dirty="0">
              <a:latin typeface="Times New Roman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US" altLang="en-US" dirty="0"/>
              <a:t>Globalstar still under discussion</a:t>
            </a:r>
          </a:p>
          <a:p>
            <a:r>
              <a:rPr lang="en-US" altLang="en-US" dirty="0"/>
              <a:t>FCC 15-138 completed Comments and Reply Comments; waiting for next steps</a:t>
            </a:r>
          </a:p>
          <a:p>
            <a:r>
              <a:rPr lang="en-US" altLang="en-US" dirty="0"/>
              <a:t>NPRM for sharing U-NII-4 band started; testing for coexistence could take the year</a:t>
            </a:r>
          </a:p>
          <a:p>
            <a:r>
              <a:rPr lang="en-US" altLang="en-US" dirty="0"/>
              <a:t>600 MHz band reverse auction on schedule for March 29, 2016</a:t>
            </a:r>
          </a:p>
          <a:p>
            <a:r>
              <a:rPr lang="en-US" altLang="en-US" dirty="0"/>
              <a:t>MO&amp;O FCC </a:t>
            </a:r>
            <a:r>
              <a:rPr lang="en-US" altLang="en-US" dirty="0" smtClean="0"/>
              <a:t>16-24 industry requested delays for OOBE changes in FCC 13-49</a:t>
            </a:r>
          </a:p>
          <a:p>
            <a:r>
              <a:rPr lang="en-US" altLang="en-US" dirty="0"/>
              <a:t>NPRM FCC </a:t>
            </a:r>
            <a:r>
              <a:rPr lang="en-US" altLang="en-US" dirty="0" smtClean="0"/>
              <a:t>16-23 TVWS rules changes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11-16-0242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3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Regulatory </a:t>
            </a:r>
            <a:r>
              <a:rPr lang="en-US" dirty="0" smtClean="0">
                <a:latin typeface="Times New Roman" charset="0"/>
              </a:rPr>
              <a:t>Updates -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300 328 headed to ENAP; 301 893 soon</a:t>
            </a:r>
          </a:p>
          <a:p>
            <a:r>
              <a:rPr lang="en-US" altLang="en-US" dirty="0"/>
              <a:t>Technical Reports on 5 GHz band </a:t>
            </a:r>
            <a:r>
              <a:rPr lang="en-US" altLang="en-US" dirty="0" smtClean="0"/>
              <a:t>sharing due soon</a:t>
            </a:r>
            <a:endParaRPr lang="en-US" altLang="en-US" dirty="0"/>
          </a:p>
          <a:p>
            <a:pPr lvl="1"/>
            <a:r>
              <a:rPr lang="en-US" altLang="en-US" dirty="0"/>
              <a:t>TR 103 317 EESS in the 5 350 MHz to 5 470 MHz band</a:t>
            </a:r>
          </a:p>
          <a:p>
            <a:pPr lvl="1"/>
            <a:r>
              <a:rPr lang="en-US" altLang="en-US" dirty="0"/>
              <a:t>TR 103 318 Radiolocation Systems in the 5 350 MHz to 5 470 MHz and 5 725 MHz to 5 850 MHz bands</a:t>
            </a:r>
          </a:p>
          <a:p>
            <a:pPr lvl="1"/>
            <a:r>
              <a:rPr lang="en-US" altLang="en-US" dirty="0"/>
              <a:t>TR 103 319 Road Tolling and Intelligent Transport systems in the 5 725 MHz to 5 925 MHz band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11-16-0242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2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 802.18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How do we improve our interactions with Regulators?</a:t>
            </a:r>
          </a:p>
          <a:p>
            <a:pPr lvl="1"/>
            <a:r>
              <a:rPr lang="en-US" altLang="en-US" sz="1600" dirty="0"/>
              <a:t>FCC, CITEL, CEPT, APT, ATU, ASMG, RCC</a:t>
            </a:r>
          </a:p>
          <a:p>
            <a:r>
              <a:rPr lang="en-US" altLang="en-US" sz="2000" dirty="0"/>
              <a:t>How do we improve our interactions with ITU-R?</a:t>
            </a:r>
          </a:p>
          <a:p>
            <a:r>
              <a:rPr lang="en-US" altLang="en-US" sz="2000" dirty="0"/>
              <a:t>We cannot do this alone; we must find common ground to work with others</a:t>
            </a:r>
          </a:p>
          <a:p>
            <a:r>
              <a:rPr lang="en-US" altLang="en-US" sz="2000" dirty="0"/>
              <a:t>We need a simple, clear and concise message</a:t>
            </a:r>
          </a:p>
          <a:p>
            <a:pPr lvl="1"/>
            <a:r>
              <a:rPr lang="en-US" altLang="en-US" sz="1600" dirty="0"/>
              <a:t>Regulators want to find ways to more effectively utilize the spectrum; can we point out some of the basic errors in their data, such as outdated and inaccurate propagation models, clutter calculations, busy time, </a:t>
            </a:r>
            <a:r>
              <a:rPr lang="en-US" altLang="en-US" sz="1600" dirty="0" err="1"/>
              <a:t>etc</a:t>
            </a:r>
            <a:r>
              <a:rPr lang="en-US" altLang="en-US" sz="1600" dirty="0"/>
              <a:t>, and propose ways to restudy and update</a:t>
            </a:r>
          </a:p>
          <a:p>
            <a:pPr lvl="1"/>
            <a:r>
              <a:rPr lang="en-US" altLang="en-US" sz="1600" dirty="0"/>
              <a:t>Other IEEE groups may have the similar band sharing issues with inaccurate propagation and building penetration models, e.g. ITU-R Recommendations P.452, P.528, P.619</a:t>
            </a:r>
          </a:p>
          <a:p>
            <a:r>
              <a:rPr lang="en-US" altLang="en-US" sz="2000" dirty="0"/>
              <a:t>Creating a position on </a:t>
            </a:r>
            <a:r>
              <a:rPr lang="en-US" altLang="en-US" sz="2000" dirty="0" err="1"/>
              <a:t>mmWave</a:t>
            </a:r>
            <a:r>
              <a:rPr lang="en-US" altLang="en-US" sz="2000" dirty="0"/>
              <a:t> spectrum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11-16-0242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4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Teleconferences, etc.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 more Regulatory SC teleconferences</a:t>
            </a:r>
          </a:p>
          <a:p>
            <a:r>
              <a:rPr lang="en-US" altLang="en-US" dirty="0" smtClean="0"/>
              <a:t>We will continue with SC meetings for two more meetings, until the transition to 802.18 is shown to be effective</a:t>
            </a:r>
          </a:p>
          <a:p>
            <a:r>
              <a:rPr lang="en-US" altLang="en-US" dirty="0" smtClean="0"/>
              <a:t>I will continue to act as Chair until the end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/>
              <a:t>Slide </a:t>
            </a:r>
            <a:fld id="{6DFFBC0B-F275-402C-82A4-FC56A255610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11-16-0242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7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2016-01-22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7383"/>
              </p:ext>
            </p:extLst>
          </p:nvPr>
        </p:nvGraphicFramePr>
        <p:xfrm>
          <a:off x="706438" y="2292350"/>
          <a:ext cx="7583487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2292350"/>
                        <a:ext cx="7583487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11-16-0474 by Jim Lansford, Chair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 smtClean="0"/>
              <a:t> Closing report for WNG SC for March 2016 in Macau (SAR), China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11-16-0474 by Jim Lansford, Chair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885403"/>
            <a:ext cx="8568951" cy="549592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800" dirty="0" smtClean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600" b="0" dirty="0"/>
              <a:t>	  </a:t>
            </a:r>
            <a:r>
              <a:rPr lang="en-US" altLang="en-US" sz="1600" b="0" dirty="0">
                <a:hlinkClick r:id="rId3"/>
              </a:rPr>
              <a:t>https://</a:t>
            </a:r>
            <a:r>
              <a:rPr lang="en-US" altLang="en-US" sz="1600" b="0" dirty="0" smtClean="0">
                <a:hlinkClick r:id="rId3"/>
              </a:rPr>
              <a:t>mentor.ieee.org/802.11/dcn/16/11-16-0226-02-0wng-agenda-for-wng-2016-03.ppt</a:t>
            </a:r>
            <a:r>
              <a:rPr lang="en-US" altLang="en-US" sz="1600" b="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800" dirty="0" smtClean="0"/>
              <a:t>Presentations at March 2016 meeting</a:t>
            </a:r>
            <a:endParaRPr lang="en-GB" altLang="en-US" dirty="0"/>
          </a:p>
          <a:p>
            <a:pPr marL="857250" lvl="1" indent="-457200">
              <a:spcBef>
                <a:spcPts val="0"/>
              </a:spcBef>
              <a:defRPr/>
            </a:pPr>
            <a:r>
              <a:rPr lang="en-GB" altLang="en-US" dirty="0"/>
              <a:t>“</a:t>
            </a:r>
            <a:r>
              <a:rPr lang="en-GB" altLang="en-US" dirty="0" err="1"/>
              <a:t>LiFi</a:t>
            </a:r>
            <a:r>
              <a:rPr lang="en-GB" altLang="en-US" dirty="0"/>
              <a:t> – Use of visible light communications for 802.11”, </a:t>
            </a:r>
            <a:r>
              <a:rPr lang="en-US" dirty="0"/>
              <a:t>Nikola </a:t>
            </a:r>
            <a:r>
              <a:rPr lang="en-US" dirty="0" err="1"/>
              <a:t>Serafimovski</a:t>
            </a:r>
            <a:r>
              <a:rPr lang="en-US" dirty="0"/>
              <a:t> (</a:t>
            </a:r>
            <a:r>
              <a:rPr lang="en-US" dirty="0" err="1"/>
              <a:t>PureLiFi</a:t>
            </a:r>
            <a:r>
              <a:rPr lang="en-US" dirty="0"/>
              <a:t>)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GB" altLang="en-US" dirty="0">
                <a:hlinkClick r:id="rId4"/>
              </a:rPr>
              <a:t>https://mentor.ieee.org/802.11/dcn/16/11-16-0436-00-0wng-lifi-concept-use-cases-and-progress.pptx</a:t>
            </a:r>
            <a:r>
              <a:rPr lang="en-GB" altLang="en-US" dirty="0"/>
              <a:t>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GB" altLang="en-US" dirty="0"/>
              <a:t>“802.11 and </a:t>
            </a:r>
            <a:r>
              <a:rPr lang="en-GB" altLang="en-US" dirty="0" smtClean="0"/>
              <a:t>LWA/LWIP: </a:t>
            </a:r>
            <a:r>
              <a:rPr lang="en-GB" altLang="en-US" dirty="0"/>
              <a:t>Perspectives from 3GPP” – Richard </a:t>
            </a:r>
            <a:r>
              <a:rPr lang="en-GB" altLang="en-US" dirty="0" err="1"/>
              <a:t>Burbridge</a:t>
            </a:r>
            <a:r>
              <a:rPr lang="en-GB" altLang="en-US" dirty="0"/>
              <a:t> (3GPP RAN2 chair), Sasha </a:t>
            </a:r>
            <a:r>
              <a:rPr lang="en-GB" altLang="en-US" dirty="0" err="1"/>
              <a:t>Sirotkin</a:t>
            </a:r>
            <a:r>
              <a:rPr lang="en-GB" altLang="en-US" dirty="0"/>
              <a:t> (LWA WI Rapporteur), and Philippe </a:t>
            </a:r>
            <a:r>
              <a:rPr lang="en-GB" altLang="en-US" dirty="0" err="1"/>
              <a:t>Reininger</a:t>
            </a:r>
            <a:r>
              <a:rPr lang="en-GB" altLang="en-US" dirty="0"/>
              <a:t> (3GPP RAN3 chair)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GB" altLang="en-US" dirty="0">
                <a:hlinkClick r:id="rId5"/>
              </a:rPr>
              <a:t>https://mentor.ieee.org/802.11/dcn/16/11-16-0351-01-0000-liaison-from-3gpp-on-lwa-and-lwip.pptx</a:t>
            </a:r>
            <a:r>
              <a:rPr lang="en-GB" altLang="en-US" dirty="0"/>
              <a:t> </a:t>
            </a:r>
            <a:endParaRPr lang="en-US" altLang="en-US" dirty="0"/>
          </a:p>
          <a:p>
            <a:pPr marL="457200" indent="-457200">
              <a:spcBef>
                <a:spcPts val="0"/>
              </a:spcBef>
            </a:pPr>
            <a:r>
              <a:rPr lang="en-GB" altLang="en-US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16/0451r0</a:t>
            </a:r>
          </a:p>
          <a:p>
            <a:pPr>
              <a:spcBef>
                <a:spcPts val="0"/>
              </a:spcBef>
            </a:pPr>
            <a:r>
              <a:rPr lang="en-GB" altLang="ko-KR" dirty="0">
                <a:ea typeface="Gulim" pitchFamily="34" charset="-127"/>
              </a:rPr>
              <a:t>Plans for May 2016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 smtClean="0"/>
              <a:t>TBD</a:t>
            </a:r>
            <a:endParaRPr lang="en-US" altLang="en-US" dirty="0"/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sz="16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11-16-0474 by Jim Lansford, Chair (Qualcomm)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91" y="660400"/>
            <a:ext cx="4636911" cy="57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(Mar 2016)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2016-03-17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891526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11-16-0481 by Andrew Myles, Cisco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March 2016 in Macau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11-16-0481 by Andrew Myles, Cisco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92888" cy="1066800"/>
          </a:xfrm>
        </p:spPr>
        <p:txBody>
          <a:bodyPr/>
          <a:lstStyle/>
          <a:p>
            <a:r>
              <a:rPr lang="en-AU" dirty="0" smtClean="0"/>
              <a:t>The SC did not have a great deal of work this week and only one session was required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Reviewed status of PSDO pipeline</a:t>
            </a:r>
          </a:p>
          <a:p>
            <a:pPr lvl="1"/>
            <a:r>
              <a:rPr lang="en-AU" dirty="0"/>
              <a:t>IEEE 802 has pushed </a:t>
            </a:r>
            <a:r>
              <a:rPr lang="en-AU" dirty="0" smtClean="0"/>
              <a:t>18 standards </a:t>
            </a:r>
            <a:r>
              <a:rPr lang="en-AU" dirty="0"/>
              <a:t>completely through the PSDO ratification </a:t>
            </a:r>
            <a:r>
              <a:rPr lang="en-AU" dirty="0" smtClean="0"/>
              <a:t>process</a:t>
            </a:r>
          </a:p>
          <a:p>
            <a:pPr lvl="1"/>
            <a:r>
              <a:rPr lang="en-AU" dirty="0"/>
              <a:t>IEEE 802 has </a:t>
            </a:r>
            <a:r>
              <a:rPr lang="en-AU" dirty="0" smtClean="0"/>
              <a:t>11 standards in or about to go into the PSDO </a:t>
            </a:r>
            <a:r>
              <a:rPr lang="en-AU" dirty="0"/>
              <a:t>ratification </a:t>
            </a:r>
            <a:r>
              <a:rPr lang="en-AU" dirty="0" smtClean="0"/>
              <a:t>process</a:t>
            </a:r>
          </a:p>
          <a:p>
            <a:r>
              <a:rPr lang="en-AU" dirty="0"/>
              <a:t>Reviewed </a:t>
            </a:r>
            <a:r>
              <a:rPr lang="en-AU" dirty="0" smtClean="0"/>
              <a:t>latest PSDO activities</a:t>
            </a:r>
          </a:p>
          <a:p>
            <a:pPr lvl="1"/>
            <a:r>
              <a:rPr lang="en-AU" dirty="0" smtClean="0"/>
              <a:t>802.21 WG is going to start using the PSDO process</a:t>
            </a:r>
          </a:p>
          <a:p>
            <a:pPr lvl="1"/>
            <a:r>
              <a:rPr lang="en-AU" dirty="0" smtClean="0"/>
              <a:t>802.15.4 will probably be submitted soon too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11-16-0481 by Andrew Myles, Cisco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92888" cy="1066800"/>
          </a:xfrm>
        </p:spPr>
        <p:txBody>
          <a:bodyPr/>
          <a:lstStyle/>
          <a:p>
            <a:r>
              <a:rPr lang="en-AU" dirty="0" smtClean="0"/>
              <a:t>The SC did not have a great deal of work this week and only one session was required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Reviewed results for SC6 meeting in Mar 2016</a:t>
            </a:r>
          </a:p>
          <a:p>
            <a:pPr lvl="1"/>
            <a:r>
              <a:rPr lang="en-AU" dirty="0" smtClean="0"/>
              <a:t>IEEE 802 did not have any reps</a:t>
            </a:r>
          </a:p>
          <a:p>
            <a:pPr lvl="1"/>
            <a:r>
              <a:rPr lang="en-AU" dirty="0" smtClean="0"/>
              <a:t>IEEE 802 sent status reports for each WG (except 802.21)</a:t>
            </a:r>
          </a:p>
          <a:p>
            <a:pPr lvl="1"/>
            <a:r>
              <a:rPr lang="en-AU" dirty="0" smtClean="0"/>
              <a:t>Participation was light; only 7 NBs</a:t>
            </a:r>
          </a:p>
          <a:p>
            <a:pPr lvl="1"/>
            <a:r>
              <a:rPr lang="en-AU" dirty="0" smtClean="0"/>
              <a:t>Topics of possible interest </a:t>
            </a:r>
          </a:p>
          <a:p>
            <a:pPr lvl="2"/>
            <a:r>
              <a:rPr lang="en-AU" dirty="0" smtClean="0"/>
              <a:t>While various topics of potential interest were on the agenda, the minutes are not yet available</a:t>
            </a:r>
          </a:p>
          <a:p>
            <a:pPr lvl="2"/>
            <a:r>
              <a:rPr lang="en-AU" dirty="0" smtClean="0"/>
              <a:t>A new SG on Low Power Wide Area networking was agreed; more details will be available when </a:t>
            </a:r>
            <a:r>
              <a:rPr lang="en-AU" dirty="0" err="1" smtClean="0"/>
              <a:t>ToR</a:t>
            </a:r>
            <a:r>
              <a:rPr lang="en-AU" dirty="0" smtClean="0"/>
              <a:t> released</a:t>
            </a:r>
          </a:p>
          <a:p>
            <a:pPr lvl="1"/>
            <a:r>
              <a:rPr lang="en-AU" dirty="0" smtClean="0"/>
              <a:t>SC6 will send IEEE 802 a liaison related to the PSDO process; we will deal with it when it is officially received</a:t>
            </a:r>
          </a:p>
          <a:p>
            <a:pPr lvl="1"/>
            <a:r>
              <a:rPr lang="en-AU" dirty="0" smtClean="0"/>
              <a:t>Next SC6 meeting is in Tunisia in early 2017 </a:t>
            </a:r>
          </a:p>
          <a:p>
            <a:pPr lvl="2"/>
            <a:endParaRPr lang="en-AU" dirty="0" smtClean="0"/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11-16-0481 by Andrew Myles, Cisco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Hawaii on PSDO 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Continue executing PSDO processes</a:t>
            </a:r>
          </a:p>
          <a:p>
            <a:r>
              <a:rPr lang="en-AU" dirty="0" smtClean="0"/>
              <a:t>Discuss any further material from SC6 meeting results</a:t>
            </a:r>
          </a:p>
          <a:p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11-16-0481 by Andrew Myles, Cisco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March 2016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721894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4" imgW="8687137" imgH="4148981" progId="Word.Document.8">
                  <p:embed/>
                </p:oleObj>
              </mc:Choice>
              <mc:Fallback>
                <p:oleObj name="Document" r:id="rId4" imgW="8687137" imgH="41489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11-16-0486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March 2016.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11-16-0486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5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S</a:t>
            </a:r>
            <a:r>
              <a:rPr lang="en-US" altLang="ja-JP" dirty="0" smtClean="0"/>
              <a:t>ponsor Ballot  Comment resolution</a:t>
            </a:r>
          </a:p>
          <a:p>
            <a:pPr lvl="1">
              <a:defRPr/>
            </a:pPr>
            <a:r>
              <a:rPr lang="en-US" altLang="ja-JP" dirty="0" smtClean="0"/>
              <a:t>828 </a:t>
            </a:r>
            <a:r>
              <a:rPr lang="en-US" altLang="ja-JP" dirty="0"/>
              <a:t>comments received (initial </a:t>
            </a:r>
            <a:r>
              <a:rPr lang="en-US" altLang="ja-JP" dirty="0" err="1"/>
              <a:t>recirc</a:t>
            </a:r>
            <a:r>
              <a:rPr lang="en-US" altLang="ja-JP" dirty="0"/>
              <a:t> SB, 90% approval) on P802.11REVmc D5.0. </a:t>
            </a:r>
            <a:r>
              <a:rPr lang="en-US" altLang="ja-JP" dirty="0" err="1"/>
              <a:t>Aproximately</a:t>
            </a:r>
            <a:r>
              <a:rPr lang="en-US" altLang="ja-JP" dirty="0"/>
              <a:t> </a:t>
            </a:r>
            <a:r>
              <a:rPr lang="en-US" altLang="ja-JP" dirty="0" smtClean="0"/>
              <a:t>320 </a:t>
            </a:r>
            <a:r>
              <a:rPr lang="en-US" altLang="ja-JP" dirty="0"/>
              <a:t>comments remain to be resolved.</a:t>
            </a:r>
          </a:p>
          <a:p>
            <a:r>
              <a:rPr lang="en-US" dirty="0" smtClean="0"/>
              <a:t>Considered available presentations related to comments in initial recirculation ballot</a:t>
            </a:r>
            <a:endParaRPr lang="en-US" altLang="ja-JP" sz="2200" dirty="0" smtClean="0"/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mentor.ieee.org/802.11/dcn/16/11-16-0231-08-000m-tgmc-agenda-march-2016.pptx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Comment </a:t>
            </a:r>
            <a:r>
              <a:rPr lang="en-US" dirty="0"/>
              <a:t>resolution spreadsheet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mentor.ieee.org/802.11/dcn/15/11-15-0532-37-000m-revmc-sponsor-ballot-comments.xls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11-16-0486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7572B9B-6DB1-4FB8-8862-3341F24B999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- modified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772400" cy="5210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29-30 Aug 2012 – </a:t>
            </a:r>
            <a:r>
              <a:rPr lang="en-US" altLang="en-US" sz="2000" dirty="0" err="1">
                <a:solidFill>
                  <a:srgbClr val="006600"/>
                </a:solidFill>
              </a:rPr>
              <a:t>NesCom</a:t>
            </a:r>
            <a:r>
              <a:rPr lang="en-US" altLang="en-US" sz="2000" dirty="0">
                <a:solidFill>
                  <a:srgbClr val="006600"/>
                </a:solidFill>
              </a:rPr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Sept 2012 – Begin to process CC input,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Jan 2013 – First WG Letter ballot  - without 11ad – on D1.0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Dec 2013 – May 2014 – 11ac, 11af integration – 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Jan 2015 – D4.0 Recirculation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Form Sponsor Pool:  Open Dec 15th or so, close Feb 20, 2015 –good for 6 months (end of July 2015) </a:t>
            </a:r>
            <a:endParaRPr lang="en-US" altLang="en-US" sz="2000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D4.0 Initial Sponsor Ballot 2015-03-27 through 2015-04-26</a:t>
            </a:r>
            <a:endParaRPr lang="en-US" altLang="en-US" sz="2000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D5.0 </a:t>
            </a:r>
            <a:r>
              <a:rPr lang="en-US" altLang="en-US" sz="2000" dirty="0" smtClean="0">
                <a:solidFill>
                  <a:srgbClr val="006600"/>
                </a:solidFill>
              </a:rPr>
              <a:t>Jan </a:t>
            </a:r>
            <a:r>
              <a:rPr lang="en-US" altLang="en-US" sz="2000" dirty="0">
                <a:solidFill>
                  <a:srgbClr val="006600"/>
                </a:solidFill>
              </a:rPr>
              <a:t>2016 Initial SB recirculation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D6.0 May 2016 Second Recirculation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D6.0/D7.0 June Third Recirculation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/>
              <a:t>July 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September </a:t>
            </a:r>
            <a:r>
              <a:rPr lang="en-US" altLang="en-US" sz="2000" dirty="0" smtClean="0"/>
              <a:t>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</a:t>
            </a:r>
            <a:r>
              <a:rPr lang="en-US" altLang="en-US" sz="2000" dirty="0" smtClean="0"/>
              <a:t> Approval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11-16-0486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SB Planning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8001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Initial Sponsor Ballot 2015-03-27 through 2015-04-26 on D4.0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January/February 2016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Initial SB recirculation </a:t>
            </a:r>
            <a:r>
              <a:rPr lang="en-US" altLang="en-US" sz="1800" dirty="0" smtClean="0"/>
              <a:t>D5.0 2016 -01-11 through 2016-01-26</a:t>
            </a:r>
            <a:endParaRPr lang="en-US" altLang="en-US" sz="1800" dirty="0"/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Teleconferences, Feb 22-25 2016 BRC Ft. Lauderdale meeting 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March/April/May 2016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Comment resolution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2</a:t>
            </a:r>
            <a:r>
              <a:rPr lang="en-US" altLang="en-US" sz="1800" baseline="30000" dirty="0" smtClean="0"/>
              <a:t>rd</a:t>
            </a:r>
            <a:r>
              <a:rPr lang="en-US" altLang="en-US" sz="1800" dirty="0" smtClean="0"/>
              <a:t> recirculation May 2016 D6.0 </a:t>
            </a:r>
          </a:p>
          <a:p>
            <a:pPr lvl="1">
              <a:lnSpc>
                <a:spcPct val="80000"/>
              </a:lnSpc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2200" dirty="0" smtClean="0"/>
              <a:t>June/July 2016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3</a:t>
            </a:r>
            <a:r>
              <a:rPr lang="en-US" altLang="en-US" sz="1800" baseline="30000" dirty="0" smtClean="0"/>
              <a:t>th</a:t>
            </a:r>
            <a:r>
              <a:rPr lang="en-US" altLang="en-US" sz="1800" dirty="0" smtClean="0"/>
              <a:t> recirculation D6.0 unchanged or D7.0</a:t>
            </a:r>
          </a:p>
          <a:p>
            <a:pPr lvl="1">
              <a:lnSpc>
                <a:spcPct val="80000"/>
              </a:lnSpc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July </a:t>
            </a:r>
            <a:r>
              <a:rPr lang="en-US" altLang="en-US" sz="2000" dirty="0"/>
              <a:t>2016 – WG/EC Final </a:t>
            </a:r>
            <a:r>
              <a:rPr lang="en-US" altLang="en-US" sz="2000" dirty="0" smtClean="0"/>
              <a:t>Approval </a:t>
            </a:r>
          </a:p>
          <a:p>
            <a:pPr lvl="1"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September 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</a:t>
            </a:r>
            <a:r>
              <a:rPr lang="en-US" altLang="en-US" sz="2000" dirty="0" smtClean="0"/>
              <a:t>Approval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 dirty="0" err="1" smtClean="0"/>
              <a:t>RevCom</a:t>
            </a:r>
            <a:r>
              <a:rPr lang="en-US" altLang="en-US" sz="1800" b="1" dirty="0" smtClean="0"/>
              <a:t> Submission date: 05 Aug 2016 for Sept 16 </a:t>
            </a:r>
            <a:r>
              <a:rPr lang="en-US" altLang="en-US" sz="1800" b="1" dirty="0" err="1" smtClean="0"/>
              <a:t>RevCom</a:t>
            </a:r>
            <a:r>
              <a:rPr lang="en-US" altLang="en-US" sz="1800" b="1" dirty="0" smtClean="0"/>
              <a:t> teleconference</a:t>
            </a:r>
            <a:endParaRPr lang="en-US" altLang="en-US" sz="18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11-16-0486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671688"/>
            <a:ext cx="6261036" cy="565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6148CD19-DC91-4F50-AAD4-2A3DD9668E74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March – May 2016 Meeting Planning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 altLang="en-US" sz="2000" dirty="0" smtClean="0"/>
              <a:t>Objectives: Initial Recirculation Sponsor Ballot comment resolution and Second recirculation</a:t>
            </a:r>
          </a:p>
          <a:p>
            <a:r>
              <a:rPr lang="en-US" altLang="en-US" sz="2000" dirty="0" smtClean="0"/>
              <a:t>Conference </a:t>
            </a:r>
            <a:r>
              <a:rPr lang="en-US" altLang="en-US" sz="2000" dirty="0"/>
              <a:t>c</a:t>
            </a:r>
            <a:r>
              <a:rPr lang="en-US" altLang="en-US" sz="2000" dirty="0" smtClean="0"/>
              <a:t>alls 10am Eastern  3 hours </a:t>
            </a:r>
          </a:p>
          <a:p>
            <a:pPr lvl="1"/>
            <a:r>
              <a:rPr lang="en-US" altLang="en-US" sz="1800" dirty="0" smtClean="0"/>
              <a:t>Friday April 1, 15,  Thursday April 21, May 6, 13</a:t>
            </a:r>
          </a:p>
          <a:p>
            <a:r>
              <a:rPr lang="en-US" altLang="en-US" sz="2000" dirty="0" smtClean="0"/>
              <a:t>Ballot Resolution Committee meeting – </a:t>
            </a:r>
          </a:p>
          <a:p>
            <a:pPr lvl="1"/>
            <a:r>
              <a:rPr lang="en-US" altLang="en-US" sz="1800" dirty="0" smtClean="0"/>
              <a:t>Week April 25 (Cambridge UK) – Monday -Thursday  April 25-28</a:t>
            </a:r>
          </a:p>
          <a:p>
            <a:r>
              <a:rPr lang="en-US" altLang="en-US" sz="2000" dirty="0" smtClean="0"/>
              <a:t>Availability of 11mc in the IEEE store</a:t>
            </a:r>
          </a:p>
          <a:p>
            <a:pPr lvl="1"/>
            <a:r>
              <a:rPr lang="en-US" altLang="en-US" sz="1800" dirty="0" smtClean="0"/>
              <a:t>D5.0 is available (add D5.0 after SB approval), </a:t>
            </a:r>
            <a:r>
              <a:rPr lang="en-US" altLang="en-US" sz="1800" dirty="0"/>
              <a:t>see </a:t>
            </a:r>
            <a:r>
              <a:rPr lang="en-US" altLang="en-US" sz="1800" dirty="0">
                <a:hlinkClick r:id="rId3"/>
              </a:rPr>
              <a:t>http://</a:t>
            </a:r>
            <a:r>
              <a:rPr lang="en-US" altLang="en-US" sz="1800" dirty="0" smtClean="0">
                <a:hlinkClick r:id="rId3"/>
              </a:rPr>
              <a:t>www.techstreet.com/ieee/products/1867583</a:t>
            </a:r>
            <a:r>
              <a:rPr lang="en-US" altLang="en-US" sz="1800" dirty="0" smtClean="0"/>
              <a:t> </a:t>
            </a:r>
          </a:p>
          <a:p>
            <a:r>
              <a:rPr lang="en-US" altLang="en-US" sz="2000" dirty="0" smtClean="0"/>
              <a:t>Forward to ISO JTC1/SC6 WG1</a:t>
            </a:r>
          </a:p>
          <a:p>
            <a:pPr lvl="1"/>
            <a:r>
              <a:rPr lang="en-US" altLang="en-US" sz="1800" dirty="0" smtClean="0"/>
              <a:t>D5.0 forwarded; D6.0 will be forwarded upon 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11-16-0486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March 2016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2016-03-17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529426"/>
              </p:ext>
            </p:extLst>
          </p:nvPr>
        </p:nvGraphicFramePr>
        <p:xfrm>
          <a:off x="536575" y="2655888"/>
          <a:ext cx="8035925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8940664" imgH="4248426" progId="Word.Document.8">
                  <p:embed/>
                </p:oleObj>
              </mc:Choice>
              <mc:Fallback>
                <p:oleObj name="Document" r:id="rId4" imgW="8940664" imgH="42484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655888"/>
                        <a:ext cx="8035925" cy="3832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11-16-0463 by Alfred Asterjadhi and Yongho Seok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Macau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altLang="ko-KR" smtClean="0"/>
              <a:t>March 2016</a:t>
            </a:r>
            <a:endParaRPr lang="en-US" altLang="ko-KR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11-16-0463 by Alfred Asterjadhi and Yongho Seok</a:t>
            </a:r>
          </a:p>
        </p:txBody>
      </p:sp>
      <p:sp>
        <p:nvSpPr>
          <p:cNvPr id="10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in </a:t>
            </a:r>
            <a:r>
              <a:rPr lang="en-US" dirty="0" err="1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Sponsor Ballot for Draft </a:t>
            </a:r>
            <a:r>
              <a:rPr lang="en-US" altLang="ko-KR" dirty="0" smtClean="0"/>
              <a:t>6.0 </a:t>
            </a:r>
            <a:r>
              <a:rPr lang="en-US" altLang="ko-KR" dirty="0"/>
              <a:t>closed </a:t>
            </a:r>
            <a:r>
              <a:rPr lang="en-US" altLang="ko-KR" dirty="0" smtClean="0"/>
              <a:t>March 2</a:t>
            </a:r>
            <a:endParaRPr lang="en-US" altLang="ko-KR" baseline="30000" dirty="0"/>
          </a:p>
          <a:p>
            <a:pPr lvl="1"/>
            <a:r>
              <a:rPr lang="en-US" altLang="ko-KR" dirty="0" smtClean="0"/>
              <a:t>81 </a:t>
            </a:r>
            <a:r>
              <a:rPr lang="en-US" altLang="ko-KR" dirty="0"/>
              <a:t>comments received</a:t>
            </a:r>
          </a:p>
          <a:p>
            <a:pPr lvl="1"/>
            <a:endParaRPr lang="en-US" altLang="ko-KR" dirty="0"/>
          </a:p>
          <a:p>
            <a:r>
              <a:rPr lang="en-US" altLang="ko-KR" dirty="0" err="1"/>
              <a:t>TGah</a:t>
            </a:r>
            <a:r>
              <a:rPr lang="en-US" altLang="ko-KR" dirty="0"/>
              <a:t> has completed all comment resolution of the initial Sponsor </a:t>
            </a:r>
            <a:r>
              <a:rPr lang="en-US" altLang="ko-KR" dirty="0" smtClean="0"/>
              <a:t>Recirculation Ballot </a:t>
            </a:r>
            <a:r>
              <a:rPr lang="en-US" altLang="ko-KR" dirty="0"/>
              <a:t>for Draft </a:t>
            </a:r>
            <a:r>
              <a:rPr lang="en-US" altLang="ko-KR" dirty="0" smtClean="0"/>
              <a:t>6.0</a:t>
            </a:r>
            <a:endParaRPr lang="en-US" altLang="ko-KR" dirty="0"/>
          </a:p>
          <a:p>
            <a:pPr lvl="1"/>
            <a:r>
              <a:rPr lang="en-US" altLang="ko-KR" dirty="0" smtClean="0">
                <a:hlinkClick r:id="rId3"/>
              </a:rPr>
              <a:t>16/0302 SB1 Comment Spreadsheet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 smtClean="0">
                <a:ea typeface="Times New Roman"/>
                <a:cs typeface="Times New Roman"/>
                <a:sym typeface="Times New Roman"/>
              </a:rPr>
              <a:t> 	</a:t>
            </a:r>
          </a:p>
          <a:p>
            <a:pPr marL="342900" lvl="1" indent="-342900">
              <a:buFontTx/>
              <a:buChar char="•"/>
            </a:pPr>
            <a:r>
              <a:rPr lang="en-US" altLang="ko-KR" sz="2400" b="1" dirty="0" smtClean="0"/>
              <a:t>Instructed </a:t>
            </a:r>
            <a:r>
              <a:rPr lang="en-US" altLang="ko-KR" sz="2400" b="1" dirty="0"/>
              <a:t>the editor to generate Draft </a:t>
            </a:r>
            <a:r>
              <a:rPr lang="en-US" altLang="ko-KR" sz="2400" b="1" dirty="0" smtClean="0"/>
              <a:t>7.0 </a:t>
            </a:r>
            <a:r>
              <a:rPr lang="en-US" altLang="ko-KR" sz="2400" b="1" dirty="0"/>
              <a:t>and m</a:t>
            </a:r>
            <a:r>
              <a:rPr lang="en-US" altLang="ko-KR" sz="2400" b="1" dirty="0">
                <a:ea typeface="Times New Roman"/>
                <a:cs typeface="Times New Roman"/>
                <a:sym typeface="Times New Roman"/>
              </a:rPr>
              <a:t>oved to forward </a:t>
            </a:r>
            <a:r>
              <a:rPr lang="en-US" altLang="en-US" sz="2400" b="1" dirty="0"/>
              <a:t>Sponsor Recirculation Ballot</a:t>
            </a:r>
            <a:endParaRPr lang="en-US" altLang="ko-KR" sz="2400" b="1" dirty="0">
              <a:ea typeface="Times New Roman"/>
              <a:cs typeface="Times New Roman"/>
              <a:sym typeface="Times New Roman"/>
            </a:endParaRPr>
          </a:p>
          <a:p>
            <a:pPr lvl="1"/>
            <a:r>
              <a:rPr lang="en-US" altLang="ko-KR" dirty="0"/>
              <a:t>Agenda of </a:t>
            </a:r>
            <a:r>
              <a:rPr lang="en-US" altLang="ko-KR" dirty="0" smtClean="0"/>
              <a:t>March </a:t>
            </a:r>
            <a:r>
              <a:rPr lang="en-US" altLang="ko-KR" dirty="0"/>
              <a:t>2016 meeting: </a:t>
            </a:r>
            <a:r>
              <a:rPr lang="en-US" altLang="ko-KR" dirty="0" smtClean="0">
                <a:hlinkClick r:id="rId4"/>
              </a:rPr>
              <a:t>11-16/0232r9</a:t>
            </a:r>
            <a:r>
              <a:rPr lang="en-US" altLang="ko-KR" dirty="0" smtClean="0">
                <a:hlinkClick r:id="rId5"/>
              </a:rPr>
              <a:t> </a:t>
            </a:r>
            <a:endParaRPr lang="en-US" altLang="ko-KR" dirty="0">
              <a:hlinkClick r:id="rId5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altLang="ko-KR" smtClean="0"/>
              <a:t>March 2016</a:t>
            </a:r>
            <a:endParaRPr lang="en-US" altLang="ko-K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11-16-0463 by Alfred Asterjadhi and Yongho Seok</a:t>
            </a:r>
          </a:p>
        </p:txBody>
      </p:sp>
      <p:sp>
        <p:nvSpPr>
          <p:cNvPr id="10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Start </a:t>
            </a:r>
            <a:r>
              <a:rPr lang="en-US" altLang="ko-KR" dirty="0" smtClean="0"/>
              <a:t>second </a:t>
            </a:r>
            <a:r>
              <a:rPr lang="en-US" altLang="en-US" dirty="0"/>
              <a:t>Sponsor Recirculation Ballot </a:t>
            </a:r>
            <a:r>
              <a:rPr lang="en-US" altLang="ko-KR" dirty="0"/>
              <a:t>and address comments </a:t>
            </a:r>
            <a:r>
              <a:rPr lang="en-US" altLang="ko-KR" dirty="0" smtClean="0"/>
              <a:t>during conference calls and in May </a:t>
            </a:r>
            <a:r>
              <a:rPr lang="en-US" altLang="ko-KR" dirty="0"/>
              <a:t>F2F meeting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altLang="ko-KR" smtClean="0"/>
              <a:t>March 2016</a:t>
            </a:r>
            <a:endParaRPr lang="en-US" altLang="ko-K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11-16-0463 by Alfred Asterjadhi and Yongho Seok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Weekly teleconferences between March 22</a:t>
            </a:r>
            <a:r>
              <a:rPr lang="en-US" altLang="ko-KR" baseline="30000" dirty="0"/>
              <a:t>th</a:t>
            </a:r>
            <a:r>
              <a:rPr lang="en-US" altLang="ko-KR" dirty="0"/>
              <a:t> 2016 and </a:t>
            </a:r>
            <a:r>
              <a:rPr lang="en-US" altLang="ko-KR" dirty="0" smtClean="0"/>
              <a:t>August </a:t>
            </a:r>
            <a:r>
              <a:rPr lang="en-US" altLang="ko-KR" dirty="0"/>
              <a:t>0</a:t>
            </a:r>
            <a:r>
              <a:rPr lang="en-US" altLang="ko-KR" dirty="0" smtClean="0"/>
              <a:t>9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</a:t>
            </a:r>
            <a:r>
              <a:rPr lang="en-US" altLang="ko-KR" dirty="0"/>
              <a:t>2016</a:t>
            </a:r>
          </a:p>
          <a:p>
            <a:pPr lvl="1">
              <a:defRPr/>
            </a:pPr>
            <a:r>
              <a:rPr lang="en-US" altLang="ja-JP" dirty="0"/>
              <a:t>Tuesday 8PM ET</a:t>
            </a:r>
            <a:r>
              <a:rPr lang="ja-JP" altLang="en-US" dirty="0"/>
              <a:t> </a:t>
            </a:r>
            <a:r>
              <a:rPr lang="en-US" altLang="ja-JP" dirty="0"/>
              <a:t>for 2.5 </a:t>
            </a:r>
            <a:r>
              <a:rPr lang="en-US" altLang="ja-JP" dirty="0" smtClean="0"/>
              <a:t>hours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altLang="ko-KR" smtClean="0"/>
              <a:t>March 2016</a:t>
            </a:r>
            <a:endParaRPr lang="en-US" altLang="ko-K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11-16-0463 by Alfred Asterjadhi and Yongho Seok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21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TGah</a:t>
            </a:r>
            <a:r>
              <a:rPr lang="en-US" altLang="ko-KR" dirty="0"/>
              <a:t> Timeline </a:t>
            </a:r>
            <a:r>
              <a:rPr lang="en-US" altLang="ko-KR" dirty="0" smtClean="0"/>
              <a:t>–Change </a:t>
            </a:r>
            <a:r>
              <a:rPr lang="en-US" altLang="ko-KR" dirty="0" err="1" smtClean="0"/>
              <a:t>RevCom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Internal 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September 2014 </a:t>
            </a:r>
          </a:p>
          <a:p>
            <a:r>
              <a:rPr lang="en-US" altLang="ko-KR" dirty="0"/>
              <a:t>Initial Sponsor Ballot : October 2015 </a:t>
            </a:r>
          </a:p>
          <a:p>
            <a:r>
              <a:rPr lang="en-US" altLang="ko-KR" dirty="0"/>
              <a:t>Initial Recirculation Sponsor Ballot : January 2016</a:t>
            </a:r>
          </a:p>
          <a:p>
            <a:r>
              <a:rPr lang="en-US" altLang="ko-KR" dirty="0"/>
              <a:t>EC Approval : July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</a:t>
            </a:r>
            <a:r>
              <a:rPr lang="en-US" altLang="ko-KR" strike="sngStrike" dirty="0"/>
              <a:t>July</a:t>
            </a:r>
            <a:r>
              <a:rPr lang="en-US" altLang="ko-KR" u="sng" dirty="0"/>
              <a:t> </a:t>
            </a:r>
            <a:r>
              <a:rPr lang="en-US" altLang="ko-KR" u="sng" dirty="0" smtClean="0"/>
              <a:t>September </a:t>
            </a:r>
            <a:r>
              <a:rPr lang="en-US" altLang="ko-KR" dirty="0" smtClean="0"/>
              <a:t>2016</a:t>
            </a:r>
            <a:endParaRPr lang="en-US" altLang="ko-K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altLang="ko-KR" smtClean="0"/>
              <a:t>March 2016</a:t>
            </a:r>
            <a:endParaRPr lang="en-US" altLang="ko-K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11-16-0463 by Alfred Asterjadhi and Yongho Seok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6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Having approved comment resolutions for all of the comments received from a Sponsor Recirculation Ballot on P802.11ah D6.0 </a:t>
            </a:r>
          </a:p>
          <a:p>
            <a:r>
              <a:rPr lang="en-US" altLang="en-US" dirty="0"/>
              <a:t>Instruct the </a:t>
            </a:r>
            <a:r>
              <a:rPr lang="en-US" altLang="en-US" dirty="0" err="1"/>
              <a:t>TGah</a:t>
            </a:r>
            <a:r>
              <a:rPr lang="en-US" altLang="en-US" dirty="0"/>
              <a:t> editor to prepare P802.11ah D7.0 incorporating these resolutions and, </a:t>
            </a:r>
          </a:p>
          <a:p>
            <a:r>
              <a:rPr lang="en-US" altLang="en-US" dirty="0"/>
              <a:t>Approve a 15 day Sponsor Recirculation Ballot asking the question “Should P802.11ah D7.0 be forwarded to </a:t>
            </a:r>
            <a:r>
              <a:rPr lang="en-US" altLang="en-US" dirty="0" err="1"/>
              <a:t>RevCom</a:t>
            </a:r>
            <a:r>
              <a:rPr lang="en-US" altLang="en-US" dirty="0"/>
              <a:t>?”  </a:t>
            </a:r>
          </a:p>
          <a:p>
            <a:r>
              <a:rPr lang="en-US" altLang="en-US" dirty="0"/>
              <a:t>Moved: </a:t>
            </a:r>
            <a:r>
              <a:rPr lang="en-US" altLang="en-US" dirty="0" err="1"/>
              <a:t>Daewon</a:t>
            </a:r>
            <a:r>
              <a:rPr lang="en-US" altLang="en-US" dirty="0"/>
              <a:t> Lee</a:t>
            </a:r>
          </a:p>
          <a:p>
            <a:r>
              <a:rPr lang="en-US" altLang="en-US" dirty="0"/>
              <a:t>Seconded: Eugene Baik</a:t>
            </a:r>
            <a:endParaRPr lang="en-US" altLang="ko-KR" dirty="0"/>
          </a:p>
          <a:p>
            <a:r>
              <a:rPr lang="en-US" altLang="en-US" dirty="0"/>
              <a:t>Result: </a:t>
            </a:r>
            <a:r>
              <a:rPr lang="en-US" altLang="en-US" dirty="0" smtClean="0"/>
              <a:t>Motion Passed (Yes </a:t>
            </a:r>
            <a:r>
              <a:rPr lang="en-US" altLang="en-US" dirty="0"/>
              <a:t>8	No 0	Abstain 0)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altLang="ko-KR" smtClean="0"/>
              <a:t>March 2016</a:t>
            </a:r>
            <a:endParaRPr lang="en-US" altLang="ko-K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11-16-0463 by Alfred Asterjadhi and Yongho Seok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67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March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2016-03-17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740792"/>
              </p:ext>
            </p:extLst>
          </p:nvPr>
        </p:nvGraphicFramePr>
        <p:xfrm>
          <a:off x="533400" y="2819400"/>
          <a:ext cx="77470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4" imgW="8229600" imgH="1587500" progId="Word.Document.8">
                  <p:embed/>
                </p:oleObj>
              </mc:Choice>
              <mc:Fallback>
                <p:oleObj name="Document" r:id="rId4" imgW="8229600" imgH="1587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77470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11-16-0473 by Xiaoming Peng (I2R)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March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11-16-0473 by Xiaoming Peng (I2R)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3" y="1371600"/>
            <a:ext cx="7847012" cy="46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charset="0"/>
                <a:ea typeface="宋体" charset="0"/>
                <a:cs typeface="宋体" charset="0"/>
              </a:rPr>
              <a:t>Update for comment resolution on TGaj D1.0 (LB217)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953000"/>
          </a:xfrm>
        </p:spPr>
        <p:txBody>
          <a:bodyPr/>
          <a:lstStyle/>
          <a:p>
            <a:r>
              <a:rPr lang="en-US" altLang="zh-CN" sz="1800" dirty="0">
                <a:latin typeface="Times New Roman" charset="0"/>
                <a:ea typeface="宋体" charset="0"/>
                <a:cs typeface="宋体" charset="0"/>
              </a:rPr>
              <a:t>In total 301 comments were received from LB217. The corresponding comments database is 11-16/0193r2.</a:t>
            </a:r>
          </a:p>
          <a:p>
            <a:r>
              <a:rPr lang="en-US" altLang="zh-CN" sz="1800" dirty="0">
                <a:latin typeface="Times New Roman" charset="0"/>
                <a:ea typeface="宋体" charset="0"/>
                <a:cs typeface="宋体" charset="0"/>
              </a:rPr>
              <a:t>These comments were classified into following groups:</a:t>
            </a:r>
          </a:p>
          <a:p>
            <a:pPr marL="723900" lvl="1" indent="-323850"/>
            <a:r>
              <a:rPr lang="en-US" altLang="zh-CN" sz="1800" dirty="0">
                <a:latin typeface="Times New Roman" charset="0"/>
                <a:ea typeface="宋体" charset="0"/>
                <a:cs typeface="宋体" charset="0"/>
              </a:rPr>
              <a:t>38 Editorial comments (ER)</a:t>
            </a:r>
          </a:p>
          <a:p>
            <a:pPr marL="723900" lvl="1" indent="-323850"/>
            <a:r>
              <a:rPr lang="en-US" altLang="zh-CN" sz="1800" dirty="0">
                <a:latin typeface="Times New Roman" charset="0"/>
                <a:ea typeface="宋体" charset="0"/>
                <a:cs typeface="宋体" charset="0"/>
              </a:rPr>
              <a:t>23 General comments (GR)</a:t>
            </a:r>
          </a:p>
          <a:p>
            <a:pPr marL="723900" lvl="1" indent="-323850"/>
            <a:r>
              <a:rPr lang="en-US" altLang="zh-CN" sz="1800" dirty="0">
                <a:latin typeface="Times New Roman" charset="0"/>
                <a:ea typeface="宋体" charset="0"/>
                <a:cs typeface="宋体" charset="0"/>
              </a:rPr>
              <a:t>240 Technical comments (TR) (including 127 late CIDs received right after the deadline)</a:t>
            </a:r>
          </a:p>
          <a:p>
            <a:pPr marL="400050" lvl="1" indent="0">
              <a:buNone/>
            </a:pPr>
            <a:endParaRPr lang="en-US" altLang="zh-CN" sz="1800" dirty="0">
              <a:latin typeface="Times New Roman" charset="0"/>
              <a:ea typeface="宋体" charset="0"/>
              <a:cs typeface="宋体" charset="0"/>
            </a:endParaRPr>
          </a:p>
          <a:p>
            <a:pPr marL="723900" lvl="1" indent="-323850">
              <a:buFontTx/>
              <a:buChar char="•"/>
            </a:pPr>
            <a:r>
              <a:rPr lang="en-US" altLang="zh-CN" sz="1800" dirty="0" smtClean="0">
                <a:latin typeface="Times New Roman" charset="0"/>
                <a:ea typeface="宋体" charset="0"/>
                <a:cs typeface="宋体" charset="0"/>
              </a:rPr>
              <a:t>36 </a:t>
            </a:r>
            <a:r>
              <a:rPr lang="en-US" altLang="zh-CN" sz="1800" dirty="0">
                <a:latin typeface="Times New Roman" charset="0"/>
                <a:ea typeface="宋体" charset="0"/>
                <a:cs typeface="宋体" charset="0"/>
              </a:rPr>
              <a:t>CIDs were resolved and passed motion in January meeting </a:t>
            </a:r>
            <a:r>
              <a:rPr lang="en-US" altLang="zh-CN" sz="1800" dirty="0" smtClean="0">
                <a:latin typeface="Times New Roman" charset="0"/>
                <a:ea typeface="宋体" charset="0"/>
                <a:cs typeface="宋体" charset="0"/>
              </a:rPr>
              <a:t>2016</a:t>
            </a:r>
          </a:p>
          <a:p>
            <a:pPr marL="723900" lvl="1" indent="-323850">
              <a:buFontTx/>
              <a:buChar char="•"/>
            </a:pPr>
            <a:r>
              <a:rPr lang="en-US" altLang="zh-CN" sz="1800" dirty="0" smtClean="0">
                <a:latin typeface="Times New Roman" charset="0"/>
                <a:ea typeface="宋体" charset="0"/>
                <a:cs typeface="宋体" charset="0"/>
              </a:rPr>
              <a:t>207 CIDs have been resolved and passed motion in March meeting 2016</a:t>
            </a:r>
          </a:p>
          <a:p>
            <a:pPr marL="723900" lvl="1" indent="-323850">
              <a:buFontTx/>
              <a:buChar char="•"/>
            </a:pPr>
            <a:endParaRPr lang="en-US" altLang="zh-CN" sz="1800" dirty="0">
              <a:latin typeface="Times New Roman" charset="0"/>
              <a:ea typeface="宋体" charset="0"/>
              <a:cs typeface="宋体" charset="0"/>
            </a:endParaRPr>
          </a:p>
          <a:p>
            <a:pPr marL="723900" lvl="1" indent="-323850">
              <a:buFontTx/>
              <a:buChar char="•"/>
            </a:pPr>
            <a:r>
              <a:rPr lang="en-US" altLang="zh-CN" sz="1800" dirty="0" smtClean="0">
                <a:latin typeface="Times New Roman" charset="0"/>
                <a:ea typeface="宋体" charset="0"/>
                <a:cs typeface="宋体" charset="0"/>
              </a:rPr>
              <a:t>There are 58 outstanding CIDs</a:t>
            </a:r>
          </a:p>
          <a:p>
            <a:pPr marL="723900" lvl="1" indent="-323850">
              <a:buFontTx/>
              <a:buChar char="•"/>
            </a:pPr>
            <a:endParaRPr lang="en-US" altLang="zh-CN" sz="1800" dirty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9600" y="6477000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Slide </a:t>
            </a:r>
            <a:fld id="{52700024-69B4-B347-933A-FD1A65229EA4}" type="slidenum">
              <a:rPr lang="en-US" altLang="zh-CN"/>
              <a:pPr/>
              <a:t>50</a:t>
            </a:fld>
            <a:endParaRPr lang="en-US" altLang="zh-CN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11-16-0473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(1/2)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2819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following resolutions and proposals have been presented</a:t>
            </a:r>
            <a:endParaRPr lang="en-US" sz="1800" dirty="0" smtClean="0"/>
          </a:p>
          <a:p>
            <a:r>
              <a:rPr lang="en-US" altLang="zh-CN" sz="1600" b="0" dirty="0"/>
              <a:t>11-16-0320-02-00aj</a:t>
            </a:r>
            <a:r>
              <a:rPr lang="zh-CN" altLang="en-US" sz="1600" b="0" dirty="0"/>
              <a:t>： </a:t>
            </a:r>
            <a:r>
              <a:rPr lang="en-US" altLang="zh-CN" sz="1600" b="0" dirty="0"/>
              <a:t>proposed-resolutions-for-cid-9-10-28-34-45-53-62-64-113-130-192-215-comments-on-11aj-lb217</a:t>
            </a:r>
          </a:p>
          <a:p>
            <a:r>
              <a:rPr lang="en-US" altLang="zh-CN" sz="1600" b="0" dirty="0"/>
              <a:t>11-16-0321-02-00aj</a:t>
            </a:r>
            <a:r>
              <a:rPr lang="zh-CN" altLang="en-US" sz="1600" b="0" dirty="0"/>
              <a:t>： </a:t>
            </a:r>
            <a:r>
              <a:rPr lang="en-US" altLang="zh-CN" sz="1600" b="0" dirty="0"/>
              <a:t>proposed-resolutions-for-cid-11-12-13-14-16-46-54-55-56-63-65-71-283-296-300-comments-on-11aj-lb217</a:t>
            </a:r>
          </a:p>
          <a:p>
            <a:r>
              <a:rPr lang="en-US" altLang="zh-CN" sz="1600" b="0" dirty="0"/>
              <a:t>11-16-0322-02-00aj</a:t>
            </a:r>
            <a:r>
              <a:rPr lang="zh-CN" altLang="en-US" sz="1600" b="0" dirty="0"/>
              <a:t>： </a:t>
            </a:r>
            <a:r>
              <a:rPr lang="en-US" altLang="zh-CN" sz="1600" b="0" dirty="0"/>
              <a:t>proposed-resolutions-for-cid-17-20-21-43-61-114-comments-on-11aj-lb217</a:t>
            </a:r>
            <a:endParaRPr lang="zh-CN" altLang="zh-CN" sz="1600" b="0" dirty="0"/>
          </a:p>
          <a:p>
            <a:r>
              <a:rPr lang="en-US" altLang="zh-CN" sz="1600" b="0" dirty="0"/>
              <a:t>11-16-0323-02-00aj</a:t>
            </a:r>
            <a:r>
              <a:rPr lang="zh-CN" altLang="en-US" sz="1600" b="0" dirty="0"/>
              <a:t>： </a:t>
            </a:r>
            <a:r>
              <a:rPr lang="en-US" altLang="zh-CN" sz="1600" b="0" dirty="0"/>
              <a:t>proposed-resolutions-for-cid-18-comments-on-11aj-lb217</a:t>
            </a:r>
            <a:endParaRPr lang="zh-CN" altLang="zh-CN" sz="1600" b="0" dirty="0"/>
          </a:p>
          <a:p>
            <a:r>
              <a:rPr lang="en-US" altLang="zh-CN" sz="1600" b="0" dirty="0"/>
              <a:t>11-16-0324-02-00aj</a:t>
            </a:r>
            <a:r>
              <a:rPr lang="zh-CN" altLang="en-US" sz="1600" b="0" dirty="0"/>
              <a:t>： </a:t>
            </a:r>
            <a:r>
              <a:rPr lang="en-US" altLang="zh-CN" sz="1600" b="0" dirty="0"/>
              <a:t>proposed-resolutions-for-cid-19-15-22-25-27-30-32-33-35-36-38-39-40-48-49-73-comments-on-11aj-</a:t>
            </a:r>
            <a:r>
              <a:rPr lang="en-US" altLang="zh-CN" sz="1600" b="0" dirty="0" smtClean="0"/>
              <a:t>lb217</a:t>
            </a: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11-16-0473 by Xiaoming Peng (I2R)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(2/2)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following resolutions and proposals have been presented</a:t>
            </a:r>
            <a:endParaRPr lang="en-US" sz="1800" dirty="0" smtClean="0"/>
          </a:p>
          <a:p>
            <a:r>
              <a:rPr lang="en-US" altLang="zh-CN" sz="1600" b="0" dirty="0"/>
              <a:t>11-16-0325-02-00aj</a:t>
            </a:r>
            <a:r>
              <a:rPr lang="zh-CN" altLang="en-US" sz="1600" b="0" dirty="0"/>
              <a:t>： </a:t>
            </a:r>
            <a:r>
              <a:rPr lang="en-US" altLang="zh-CN" sz="1600" b="0" dirty="0"/>
              <a:t>proposed-resolutions-for-cid-50-83-97-144-comments-on-11aj-lb217</a:t>
            </a:r>
          </a:p>
          <a:p>
            <a:r>
              <a:rPr lang="en-US" altLang="zh-CN" sz="1600" b="0" dirty="0"/>
              <a:t>11-16-0326-02-00aj</a:t>
            </a:r>
            <a:r>
              <a:rPr lang="zh-CN" altLang="en-US" sz="1600" b="0" dirty="0"/>
              <a:t>： </a:t>
            </a:r>
            <a:r>
              <a:rPr lang="en-US" altLang="zh-CN" sz="1600" b="0" dirty="0"/>
              <a:t>proposed-resolutions-for-cid-68-69-70-72-77-78-80-112-217-comments-on-11aj-lb217</a:t>
            </a:r>
            <a:endParaRPr lang="zh-CN" altLang="zh-CN" sz="1600" b="0" dirty="0"/>
          </a:p>
          <a:p>
            <a:r>
              <a:rPr lang="en-US" altLang="zh-CN" sz="1600" b="0" dirty="0"/>
              <a:t>11-16-0327-02-00aj</a:t>
            </a:r>
            <a:r>
              <a:rPr lang="zh-CN" altLang="en-US" sz="1600" b="0" dirty="0"/>
              <a:t>： </a:t>
            </a:r>
            <a:r>
              <a:rPr lang="en-US" altLang="zh-CN" sz="1600" b="0" dirty="0"/>
              <a:t>proposed-resolutions-for-cid-120-121-125-137-138-139-140-comments-on-11aj-lb217</a:t>
            </a:r>
            <a:endParaRPr lang="zh-CN" altLang="zh-CN" sz="1600" b="0" dirty="0"/>
          </a:p>
          <a:p>
            <a:r>
              <a:rPr lang="en-US" altLang="zh-CN" sz="1600" b="0" dirty="0"/>
              <a:t>11-16-0328-02-00aj</a:t>
            </a:r>
            <a:r>
              <a:rPr lang="zh-CN" altLang="en-US" sz="1600" b="0" dirty="0"/>
              <a:t>： </a:t>
            </a:r>
            <a:r>
              <a:rPr lang="en-US" altLang="zh-CN" sz="1600" b="0" dirty="0"/>
              <a:t>proposed-resolutions-for-cid-141-143-147-152-176-180-190-220-comments-on-11aj-lb217</a:t>
            </a:r>
            <a:endParaRPr lang="zh-CN" altLang="zh-CN" sz="1600" b="0" dirty="0"/>
          </a:p>
          <a:p>
            <a:r>
              <a:rPr lang="en-US" altLang="zh-CN" sz="1600" b="0" dirty="0"/>
              <a:t>11-16-0329-02-00aj</a:t>
            </a:r>
            <a:r>
              <a:rPr lang="zh-CN" altLang="en-US" sz="1600" b="0" dirty="0"/>
              <a:t>： </a:t>
            </a:r>
            <a:r>
              <a:rPr lang="en-US" altLang="zh-CN" sz="1600" b="0" dirty="0"/>
              <a:t>proposed-resolutions-for-cid-183-200-201-209-227-235-242-246-247-294-292-295-comments-on-11aj-</a:t>
            </a:r>
            <a:r>
              <a:rPr lang="en-US" altLang="zh-CN" sz="1600" b="0" dirty="0" smtClean="0"/>
              <a:t>lb217</a:t>
            </a:r>
            <a:endParaRPr lang="en-US" sz="1600" b="0" dirty="0" smtClean="0">
              <a:latin typeface="Times New Roman" pitchFamily="18" charset="0"/>
            </a:endParaRPr>
          </a:p>
          <a:p>
            <a:r>
              <a:rPr lang="en-US" sz="1600" b="0" dirty="0" smtClean="0">
                <a:latin typeface="Times New Roman" pitchFamily="18" charset="0"/>
              </a:rPr>
              <a:t>11</a:t>
            </a:r>
            <a:r>
              <a:rPr lang="en-US" sz="1600" b="0" dirty="0">
                <a:latin typeface="Times New Roman" pitchFamily="18" charset="0"/>
              </a:rPr>
              <a:t>-16/0275r1 - Resolution for LB217 CID 177, 178, 188, 213, 225, 228, </a:t>
            </a:r>
            <a:r>
              <a:rPr lang="en-US" sz="1600" b="0" dirty="0" smtClean="0">
                <a:latin typeface="Times New Roman" pitchFamily="18" charset="0"/>
              </a:rPr>
              <a:t>230</a:t>
            </a:r>
            <a:endParaRPr lang="en-US" sz="1600" b="0" dirty="0">
              <a:latin typeface="Times New Roman" pitchFamily="18" charset="0"/>
            </a:endParaRPr>
          </a:p>
          <a:p>
            <a:r>
              <a:rPr lang="en-US" sz="1600" b="0" dirty="0">
                <a:latin typeface="Times New Roman" pitchFamily="18" charset="0"/>
              </a:rPr>
              <a:t>11-16/0407r2 - Resolution for LB217 CID 179, 202, 219, 221, 297, </a:t>
            </a:r>
            <a:r>
              <a:rPr lang="en-US" sz="1600" b="0" dirty="0" smtClean="0">
                <a:latin typeface="Times New Roman" pitchFamily="18" charset="0"/>
              </a:rPr>
              <a:t>226</a:t>
            </a:r>
            <a:endParaRPr lang="en-US" sz="1600" b="0" dirty="0">
              <a:latin typeface="Times New Roman" pitchFamily="18" charset="0"/>
            </a:endParaRPr>
          </a:p>
          <a:p>
            <a:r>
              <a:rPr lang="en-US" sz="1600" b="0" dirty="0">
                <a:latin typeface="Times New Roman" pitchFamily="18" charset="0"/>
              </a:rPr>
              <a:t>11-16/0409r1 - Resolution for LB217 CID 8, 52, 149, 76, 146 and 148</a:t>
            </a:r>
          </a:p>
          <a:p>
            <a:r>
              <a:rPr lang="en-US" sz="1600" b="0" dirty="0">
                <a:latin typeface="Times New Roman" pitchFamily="18" charset="0"/>
              </a:rPr>
              <a:t>11-16/0411r2 - Resolution for LB217 CID 191, 207, 31, 58, 60, 258 and 301</a:t>
            </a:r>
          </a:p>
          <a:p>
            <a:r>
              <a:rPr lang="en-US" sz="1600" b="0" dirty="0">
                <a:latin typeface="Times New Roman" pitchFamily="18" charset="0"/>
              </a:rPr>
              <a:t>11-16/0425r1 – Resolution for LB217 CID 26, 37 and </a:t>
            </a:r>
            <a:r>
              <a:rPr lang="en-US" sz="1600" b="0" dirty="0" smtClean="0">
                <a:latin typeface="Times New Roman" pitchFamily="18" charset="0"/>
              </a:rPr>
              <a:t>67</a:t>
            </a:r>
            <a:endParaRPr lang="en-US" sz="16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11-16-0473 by Xiaoming Peng (I2R)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066800"/>
          </a:xfrm>
        </p:spPr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/>
          <a:lstStyle/>
          <a:p>
            <a:r>
              <a:rPr lang="en-US" sz="2000" dirty="0"/>
              <a:t>To approve the following comment resolutions and proposals to be incorporated into </a:t>
            </a:r>
            <a:r>
              <a:rPr lang="en-US" sz="2000" dirty="0" err="1"/>
              <a:t>TGaj</a:t>
            </a:r>
            <a:r>
              <a:rPr lang="en-US" sz="2000" dirty="0"/>
              <a:t> technical draft D2.0</a:t>
            </a:r>
          </a:p>
          <a:p>
            <a:pPr lvl="1"/>
            <a:r>
              <a:rPr lang="en-US" altLang="zh-CN" sz="1400" dirty="0"/>
              <a:t>11-16-0320-02-00aj</a:t>
            </a:r>
            <a:r>
              <a:rPr lang="zh-CN" altLang="en-US" sz="1400" dirty="0"/>
              <a:t>： </a:t>
            </a:r>
            <a:r>
              <a:rPr lang="en-US" altLang="zh-CN" sz="1400" dirty="0"/>
              <a:t>proposed-resolutions-for-cid-9-10-28-34-45-53-62-64-113-130-192-215-comments-on-11aj-lb217</a:t>
            </a:r>
          </a:p>
          <a:p>
            <a:pPr lvl="1"/>
            <a:r>
              <a:rPr lang="en-US" altLang="zh-CN" sz="1400" dirty="0"/>
              <a:t>11-16-0321-02-00aj</a:t>
            </a:r>
            <a:r>
              <a:rPr lang="zh-CN" altLang="en-US" sz="1400" dirty="0"/>
              <a:t>： </a:t>
            </a:r>
            <a:r>
              <a:rPr lang="en-US" altLang="zh-CN" sz="1400" dirty="0"/>
              <a:t>proposed-resolutions-for-cid-11-12-13-14-16-46-54-55-56-63-65-71-283-296-300-comments-on-11aj-lb217</a:t>
            </a:r>
          </a:p>
          <a:p>
            <a:pPr lvl="1"/>
            <a:r>
              <a:rPr lang="en-US" altLang="zh-CN" sz="1400" dirty="0"/>
              <a:t>11-16-0322-02-00aj</a:t>
            </a:r>
            <a:r>
              <a:rPr lang="zh-CN" altLang="en-US" sz="1400" dirty="0"/>
              <a:t>： </a:t>
            </a:r>
            <a:r>
              <a:rPr lang="en-US" altLang="zh-CN" sz="1400" dirty="0"/>
              <a:t>proposed-resolutions-for-cid-17-20-21-43-61-114-comments-on-11aj-lb217</a:t>
            </a:r>
            <a:endParaRPr lang="zh-CN" altLang="zh-CN" sz="1400" dirty="0"/>
          </a:p>
          <a:p>
            <a:pPr lvl="1"/>
            <a:r>
              <a:rPr lang="en-US" altLang="zh-CN" sz="1400" dirty="0"/>
              <a:t>11-16-0323-02-00aj</a:t>
            </a:r>
            <a:r>
              <a:rPr lang="zh-CN" altLang="en-US" sz="1400" dirty="0"/>
              <a:t>： </a:t>
            </a:r>
            <a:r>
              <a:rPr lang="en-US" altLang="zh-CN" sz="1400" dirty="0"/>
              <a:t>proposed-resolutions-for-cid-18-comments-on-11aj-lb217</a:t>
            </a:r>
            <a:endParaRPr lang="zh-CN" altLang="zh-CN" sz="1400" dirty="0"/>
          </a:p>
          <a:p>
            <a:pPr lvl="1"/>
            <a:r>
              <a:rPr lang="en-US" altLang="zh-CN" sz="1400" dirty="0"/>
              <a:t>11-16-0324-02-00aj</a:t>
            </a:r>
            <a:r>
              <a:rPr lang="zh-CN" altLang="en-US" sz="1400" dirty="0"/>
              <a:t>： </a:t>
            </a:r>
            <a:r>
              <a:rPr lang="en-US" altLang="zh-CN" sz="1400" dirty="0"/>
              <a:t>proposed-resolutions-for-cid-19-15-22-25-27-30-32-33-35-36-38-39-40-48-49-73-comments-on-11aj-lb217</a:t>
            </a:r>
          </a:p>
          <a:p>
            <a:pPr lvl="1"/>
            <a:r>
              <a:rPr lang="en-US" altLang="zh-CN" sz="1400" dirty="0"/>
              <a:t>11-16-0325-02-00aj</a:t>
            </a:r>
            <a:r>
              <a:rPr lang="zh-CN" altLang="en-US" sz="1400" dirty="0"/>
              <a:t>： </a:t>
            </a:r>
            <a:r>
              <a:rPr lang="en-US" altLang="zh-CN" sz="1400" dirty="0"/>
              <a:t>proposed-resolutions-for-cid-50-83-97-144-comments-on-11aj-lb217</a:t>
            </a:r>
          </a:p>
          <a:p>
            <a:pPr lvl="1"/>
            <a:r>
              <a:rPr lang="en-US" altLang="zh-CN" sz="1400" dirty="0"/>
              <a:t>11-16-0326-02-00aj</a:t>
            </a:r>
            <a:r>
              <a:rPr lang="zh-CN" altLang="en-US" sz="1400" dirty="0"/>
              <a:t>： </a:t>
            </a:r>
            <a:r>
              <a:rPr lang="en-US" altLang="zh-CN" sz="1400" dirty="0"/>
              <a:t>proposed-resolutions-for-cid-68-69-70-72-77-78-80-112-217-comments-on-11aj-lb217</a:t>
            </a:r>
            <a:endParaRPr lang="zh-CN" altLang="zh-CN" sz="1400" dirty="0"/>
          </a:p>
          <a:p>
            <a:pPr lvl="1"/>
            <a:r>
              <a:rPr lang="en-US" altLang="zh-CN" sz="1400" dirty="0"/>
              <a:t>11-16-0327-02-00aj</a:t>
            </a:r>
            <a:r>
              <a:rPr lang="zh-CN" altLang="en-US" sz="1400" dirty="0"/>
              <a:t>： </a:t>
            </a:r>
            <a:r>
              <a:rPr lang="en-US" altLang="zh-CN" sz="1400" dirty="0"/>
              <a:t>proposed-resolutions-for-cid-120-121-125-137-138-139-140-comments-on-11aj-lb217</a:t>
            </a:r>
            <a:endParaRPr lang="zh-CN" altLang="zh-CN" sz="1400" dirty="0"/>
          </a:p>
          <a:p>
            <a:pPr lvl="1"/>
            <a:r>
              <a:rPr lang="en-US" altLang="zh-CN" sz="1400" dirty="0"/>
              <a:t>11-16-0328-02-00aj</a:t>
            </a:r>
            <a:r>
              <a:rPr lang="zh-CN" altLang="en-US" sz="1400" dirty="0"/>
              <a:t>： </a:t>
            </a:r>
            <a:r>
              <a:rPr lang="en-US" altLang="zh-CN" sz="1400" dirty="0"/>
              <a:t>proposed-resolutions-for-cid-141-143-147-152-176-180-190-220-comments-on-11aj-lb217</a:t>
            </a:r>
            <a:endParaRPr lang="zh-CN" altLang="zh-CN" sz="1400" dirty="0"/>
          </a:p>
          <a:p>
            <a:pPr lvl="1"/>
            <a:r>
              <a:rPr lang="en-US" altLang="zh-CN" sz="1400" dirty="0"/>
              <a:t>11-16-0329-02-00aj</a:t>
            </a:r>
            <a:r>
              <a:rPr lang="zh-CN" altLang="en-US" sz="1400" dirty="0"/>
              <a:t>： </a:t>
            </a:r>
            <a:r>
              <a:rPr lang="en-US" altLang="zh-CN" sz="1400" dirty="0"/>
              <a:t>proposed-resolutions-for-cid-183-200-201-209-227-235-242-246-247-294-292-295-comments-on-11aj-</a:t>
            </a:r>
            <a:r>
              <a:rPr lang="en-US" altLang="zh-CN" sz="1400" dirty="0" smtClean="0"/>
              <a:t>lb217</a:t>
            </a:r>
            <a:endParaRPr lang="zh-CN" altLang="zh-CN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53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11-16-0473 by Xiaoming Peng (I2R)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066800"/>
          </a:xfrm>
        </p:spPr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/>
          <a:lstStyle/>
          <a:p>
            <a:r>
              <a:rPr lang="en-US" dirty="0"/>
              <a:t>To approve the following comment resolutions and proposals to be incorporated into </a:t>
            </a:r>
            <a:r>
              <a:rPr lang="en-US" dirty="0" err="1"/>
              <a:t>TGaj</a:t>
            </a:r>
            <a:r>
              <a:rPr lang="en-US" dirty="0"/>
              <a:t> technical draft D2.0</a:t>
            </a:r>
          </a:p>
          <a:p>
            <a:pPr lvl="1"/>
            <a:r>
              <a:rPr lang="en-US" sz="1600" dirty="0">
                <a:latin typeface="Times New Roman" pitchFamily="18" charset="0"/>
              </a:rPr>
              <a:t>11-16/0275r1 - Resolution for LB217 CID 177, 178, 188, 213, 225, 228, 230 </a:t>
            </a:r>
            <a:r>
              <a:rPr lang="en-US" sz="1600" dirty="0" err="1">
                <a:latin typeface="Times New Roman" pitchFamily="18" charset="0"/>
              </a:rPr>
              <a:t>etc</a:t>
            </a:r>
            <a:endParaRPr lang="en-US" sz="1600" dirty="0">
              <a:latin typeface="Times New Roman" pitchFamily="18" charset="0"/>
            </a:endParaRPr>
          </a:p>
          <a:p>
            <a:pPr lvl="1"/>
            <a:r>
              <a:rPr lang="en-US" sz="1600" dirty="0">
                <a:latin typeface="Times New Roman" pitchFamily="18" charset="0"/>
              </a:rPr>
              <a:t>11-16/0407r2 - Resolution for LB217 CID 179, 202, 219, 221, 297, 226 </a:t>
            </a:r>
            <a:r>
              <a:rPr lang="en-US" sz="1600" dirty="0" err="1">
                <a:latin typeface="Times New Roman" pitchFamily="18" charset="0"/>
              </a:rPr>
              <a:t>etc</a:t>
            </a:r>
            <a:endParaRPr lang="en-US" sz="1600" dirty="0">
              <a:latin typeface="Times New Roman" pitchFamily="18" charset="0"/>
            </a:endParaRPr>
          </a:p>
          <a:p>
            <a:pPr lvl="1"/>
            <a:r>
              <a:rPr lang="en-US" sz="1600" dirty="0">
                <a:latin typeface="Times New Roman" pitchFamily="18" charset="0"/>
              </a:rPr>
              <a:t>11-16/0409r1 - Resolution for LB217 CID 8, 52, 149, 76, 146 and 148</a:t>
            </a:r>
          </a:p>
          <a:p>
            <a:pPr lvl="1"/>
            <a:r>
              <a:rPr lang="en-US" sz="1600" dirty="0">
                <a:latin typeface="Times New Roman" pitchFamily="18" charset="0"/>
              </a:rPr>
              <a:t>11-16/0411r2 - Resolution for LB217 CID 191, 207, 31, 58, 60, 258 and 301</a:t>
            </a:r>
          </a:p>
          <a:p>
            <a:pPr lvl="1"/>
            <a:r>
              <a:rPr lang="en-US" sz="1600" dirty="0">
                <a:latin typeface="Times New Roman" pitchFamily="18" charset="0"/>
              </a:rPr>
              <a:t>11-16/0425r1 – Resolution for LB217 CID 26, 37 and 67</a:t>
            </a:r>
            <a:endParaRPr lang="en-US" sz="1600" dirty="0"/>
          </a:p>
          <a:p>
            <a:pPr marL="57150" indent="0">
              <a:buFontTx/>
              <a:buNone/>
            </a:pPr>
            <a:endParaRPr lang="en-US" dirty="0"/>
          </a:p>
          <a:p>
            <a:pPr marL="57150" indent="0">
              <a:buFontTx/>
              <a:buNone/>
            </a:pPr>
            <a:r>
              <a:rPr lang="en-US" dirty="0"/>
              <a:t>Moved: </a:t>
            </a:r>
            <a:r>
              <a:rPr lang="en-US" dirty="0" err="1"/>
              <a:t>Jiamin</a:t>
            </a:r>
            <a:r>
              <a:rPr lang="en-US" dirty="0"/>
              <a:t> CHEN</a:t>
            </a:r>
          </a:p>
          <a:p>
            <a:pPr marL="57150" indent="0">
              <a:buFontTx/>
              <a:buNone/>
            </a:pPr>
            <a:r>
              <a:rPr lang="en-US" dirty="0"/>
              <a:t>Seconded: </a:t>
            </a:r>
            <a:r>
              <a:rPr lang="en-US" dirty="0" err="1"/>
              <a:t>Haiming</a:t>
            </a:r>
            <a:r>
              <a:rPr lang="en-US" dirty="0"/>
              <a:t> WANG</a:t>
            </a:r>
          </a:p>
          <a:p>
            <a:pPr marL="57150" indent="0">
              <a:buFontTx/>
              <a:buNone/>
            </a:pPr>
            <a:r>
              <a:rPr lang="en-US" dirty="0"/>
              <a:t>Results: Y7 N0 A0</a:t>
            </a:r>
          </a:p>
          <a:p>
            <a:pPr marL="57150" indent="0">
              <a:buFontTx/>
              <a:buNone/>
            </a:pPr>
            <a:r>
              <a:rPr lang="en-US" dirty="0"/>
              <a:t>Motion passed</a:t>
            </a:r>
          </a:p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54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11-16-0473 by Xiaoming Peng (I2R)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May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r>
              <a:rPr lang="en-US" dirty="0"/>
              <a:t>Comment Resolution for 802.11aj D1.0 initial WG Letter Ballot</a:t>
            </a:r>
          </a:p>
          <a:p>
            <a:endParaRPr lang="en-US" dirty="0"/>
          </a:p>
          <a:p>
            <a:r>
              <a:rPr lang="en-US" dirty="0"/>
              <a:t>Generate 802.11aj D2.0 for WG Letter Ballot recirculation</a:t>
            </a:r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55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11-16-0473 by Xiaoming Peng (I2R)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Meeting for </a:t>
            </a:r>
            <a:r>
              <a:rPr lang="en-US" altLang="zh-CN" dirty="0" err="1" smtClean="0"/>
              <a:t>TGaj</a:t>
            </a:r>
            <a:endParaRPr lang="en-US" altLang="zh-CN" dirty="0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Date: May 15-20, 2016</a:t>
            </a:r>
          </a:p>
          <a:p>
            <a:endParaRPr lang="en-US" sz="3200" dirty="0"/>
          </a:p>
          <a:p>
            <a:r>
              <a:rPr lang="en-US" sz="3200" dirty="0"/>
              <a:t>Location: </a:t>
            </a:r>
            <a:r>
              <a:rPr lang="en-US" sz="3200" dirty="0" smtClean="0"/>
              <a:t>Hawaii, USA</a:t>
            </a:r>
          </a:p>
          <a:p>
            <a:pPr lvl="1"/>
            <a:r>
              <a:rPr lang="en-US" sz="2800" dirty="0" smtClean="0"/>
              <a:t>Co-locate with interim meeting</a:t>
            </a:r>
            <a:endParaRPr lang="en-US" sz="28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B4C422E3-BE50-412B-9B4D-B3EF1F49596C}" type="slidenum">
              <a:rPr lang="en-US" altLang="zh-CN"/>
              <a:pPr/>
              <a:t>56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257800" y="6475413"/>
            <a:ext cx="3286125" cy="1841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11-16-0473 by Xiaoming Peng (I2R)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600" dirty="0"/>
              <a:t>21 April 2016 9pm ET</a:t>
            </a:r>
          </a:p>
          <a:p>
            <a:pPr marL="801688" lvl="1" indent="-176213">
              <a:buNone/>
            </a:pPr>
            <a:r>
              <a:rPr lang="en-US" altLang="zh-CN" sz="2400" dirty="0"/>
              <a:t>   (22 April 2016 9am Beijing Time)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57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11-16-0473 by Xiaoming Peng (I2R)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TGak</a:t>
            </a:r>
            <a:r>
              <a:rPr lang="en-US" dirty="0" smtClean="0"/>
              <a:t> January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66050"/>
              </p:ext>
            </p:extLst>
          </p:nvPr>
        </p:nvGraphicFramePr>
        <p:xfrm>
          <a:off x="515938" y="2890838"/>
          <a:ext cx="77835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8255000" imgH="1473200" progId="Word.Document.8">
                  <p:embed/>
                </p:oleObj>
              </mc:Choice>
              <mc:Fallback>
                <p:oleObj name="Document" r:id="rId4" imgW="8255000" imgH="147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90838"/>
                        <a:ext cx="7783512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11-16-0478 by Donald Eastlake, Huawei Technologies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>
              <a:lnSpc>
                <a:spcPct val="12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Closing Report of IEEE 802.11 Task Group </a:t>
            </a:r>
            <a:r>
              <a:rPr lang="en-GB" dirty="0" err="1" smtClean="0"/>
              <a:t>ak</a:t>
            </a:r>
            <a:r>
              <a:rPr lang="en-GB" dirty="0" smtClean="0"/>
              <a:t> </a:t>
            </a:r>
            <a:r>
              <a:rPr lang="en-GB" dirty="0"/>
              <a:t>at the IEEE 802.11 Meeting, </a:t>
            </a:r>
            <a:r>
              <a:rPr lang="en-GB" dirty="0" smtClean="0"/>
              <a:t>March 2016, </a:t>
            </a:r>
            <a:r>
              <a:rPr lang="en-GB" dirty="0"/>
              <a:t>held in </a:t>
            </a:r>
            <a:r>
              <a:rPr lang="en-GB" dirty="0" smtClean="0"/>
              <a:t>Macau SAR, China.</a:t>
            </a:r>
            <a:endParaRPr lang="en-GB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11-16-0478 by Donald Eastlake, Huawei Technologies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25" y="718873"/>
            <a:ext cx="7200000" cy="5657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5556"/>
            <a:ext cx="2921179" cy="22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915987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800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Received </a:t>
            </a:r>
            <a:r>
              <a:rPr lang="en-GB" sz="2400" dirty="0"/>
              <a:t>and discussed the </a:t>
            </a:r>
            <a:r>
              <a:rPr lang="en-GB" sz="2400" dirty="0" smtClean="0"/>
              <a:t>submissions </a:t>
            </a:r>
            <a:r>
              <a:rPr lang="en-GB" sz="2400" dirty="0"/>
              <a:t>listed on the next </a:t>
            </a:r>
            <a:r>
              <a:rPr lang="en-GB" sz="2400" dirty="0" smtClean="0"/>
              <a:t>page.</a:t>
            </a:r>
            <a:endParaRPr lang="en-US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Met </a:t>
            </a:r>
            <a:r>
              <a:rPr lang="en-GB" sz="2400" dirty="0" smtClean="0"/>
              <a:t>jointly: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2200" dirty="0" smtClean="0"/>
              <a:t>With 802.11 ARC SC Wednesday PM1.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2200" dirty="0"/>
              <a:t>W</a:t>
            </a:r>
            <a:r>
              <a:rPr lang="en-GB" sz="2200" dirty="0" smtClean="0"/>
              <a:t>ith 802.1 TSN and 802.11 ARC </a:t>
            </a:r>
            <a:r>
              <a:rPr lang="en-GB" sz="2200" dirty="0"/>
              <a:t>SC Thursday AM1</a:t>
            </a:r>
            <a:r>
              <a:rPr lang="en-GB" sz="2200" dirty="0" smtClean="0"/>
              <a:t>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smtClean="0"/>
              <a:t>Resolve 141 </a:t>
            </a:r>
            <a:r>
              <a:rPr lang="en-GB" sz="2400" dirty="0" smtClean="0"/>
              <a:t>of our 346 comments from recirculation LB218.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An annotated agenda is in 11-</a:t>
            </a:r>
            <a:r>
              <a:rPr lang="en-GB" sz="2400" dirty="0" smtClean="0"/>
              <a:t>16/0229.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The minutes </a:t>
            </a:r>
            <a:r>
              <a:rPr lang="en-GB" sz="2400" dirty="0" smtClean="0"/>
              <a:t>will be in 11-16/477.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11-16-0478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38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Submissions Presented</a:t>
            </a:r>
          </a:p>
          <a:p>
            <a:pPr>
              <a:buFont typeface="Times New Roman" pitchFamily="16" charset="0"/>
              <a:buChar char="•"/>
            </a:pPr>
            <a:endParaRPr lang="en-GB" dirty="0" smtClean="0"/>
          </a:p>
          <a:p>
            <a:pPr lvl="1"/>
            <a:r>
              <a:rPr lang="en-US" dirty="0"/>
              <a:t>11-14/562r4 “802.11ak and 802.1ac convergence </a:t>
            </a:r>
            <a:r>
              <a:rPr lang="en-US" dirty="0" smtClean="0"/>
              <a:t>function”, Norm Finn (Cisco), Mark Hamilton (Ruckus Wireless)</a:t>
            </a:r>
            <a:endParaRPr lang="en-US" dirty="0"/>
          </a:p>
          <a:p>
            <a:pPr lvl="1"/>
            <a:r>
              <a:rPr lang="en-US" dirty="0" smtClean="0"/>
              <a:t>11</a:t>
            </a:r>
            <a:r>
              <a:rPr lang="en-US" dirty="0"/>
              <a:t>-16/251r3 </a:t>
            </a:r>
            <a:r>
              <a:rPr lang="en-US" dirty="0" smtClean="0"/>
              <a:t>“</a:t>
            </a:r>
            <a:r>
              <a:rPr lang="en-US" dirty="0"/>
              <a:t>Fig 4-13b &amp; 4-</a:t>
            </a:r>
            <a:r>
              <a:rPr lang="en-US" dirty="0" smtClean="0"/>
              <a:t>13c”, Philippe Klein (Broadcom)</a:t>
            </a:r>
          </a:p>
          <a:p>
            <a:pPr lvl="1"/>
            <a:r>
              <a:rPr lang="en-US" dirty="0" smtClean="0"/>
              <a:t>11-15/</a:t>
            </a:r>
            <a:r>
              <a:rPr lang="en-US" dirty="0"/>
              <a:t>556r22 “LB212 + LB218 Working Group Ballot Comments”</a:t>
            </a:r>
            <a:r>
              <a:rPr lang="en-US" dirty="0" smtClean="0"/>
              <a:t>, Donald Eastlake (Huawei)</a:t>
            </a:r>
          </a:p>
          <a:p>
            <a:pPr lvl="1"/>
            <a:r>
              <a:rPr lang="en-US" dirty="0" smtClean="0"/>
              <a:t>11-16/457r0”</a:t>
            </a:r>
            <a:r>
              <a:rPr lang="en-GB" dirty="0">
                <a:latin typeface="Times New Roman" pitchFamily="18" charset="0"/>
                <a:ea typeface="MS Gothic" pitchFamily="49" charset="-128"/>
              </a:rPr>
              <a:t> 802.11ak/802.1AC/STAs/APs/</a:t>
            </a:r>
            <a:r>
              <a:rPr lang="en-GB" dirty="0" err="1">
                <a:latin typeface="Times New Roman" pitchFamily="18" charset="0"/>
                <a:ea typeface="MS Gothic" pitchFamily="49" charset="-128"/>
              </a:rPr>
              <a:t>DSes</a:t>
            </a:r>
            <a:r>
              <a:rPr lang="en-GB" dirty="0">
                <a:latin typeface="Times New Roman" pitchFamily="18" charset="0"/>
                <a:ea typeface="MS Gothic" pitchFamily="49" charset="-128"/>
              </a:rPr>
              <a:t> and Convergence </a:t>
            </a:r>
            <a:r>
              <a:rPr lang="en-GB" dirty="0" smtClean="0">
                <a:latin typeface="Times New Roman" pitchFamily="18" charset="0"/>
                <a:ea typeface="MS Gothic" pitchFamily="49" charset="-128"/>
              </a:rPr>
              <a:t>Functions” Dick Roy (SRA)</a:t>
            </a:r>
            <a:endParaRPr lang="en-US" dirty="0" smtClean="0"/>
          </a:p>
          <a:p>
            <a:pPr lvl="1">
              <a:buFont typeface="Times New Roman" pitchFamily="16" charset="0"/>
              <a:buChar char="•"/>
            </a:pPr>
            <a:endParaRPr lang="en-GB" sz="18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11-16-0478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9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</a:t>
            </a:r>
            <a:r>
              <a:rPr lang="en-GB" sz="2400" dirty="0" smtClean="0"/>
              <a:t>1 ½ hour </a:t>
            </a:r>
            <a:r>
              <a:rPr lang="en-GB" sz="2400" dirty="0"/>
              <a:t>teleconferences, to be joint with </a:t>
            </a:r>
            <a:r>
              <a:rPr lang="en-GB" sz="2400" dirty="0" smtClean="0"/>
              <a:t>802.1Qbz if mutually convenient, </a:t>
            </a:r>
            <a:r>
              <a:rPr lang="en-GB" sz="2400" dirty="0"/>
              <a:t>on </a:t>
            </a:r>
            <a:r>
              <a:rPr lang="en-US" sz="2400" dirty="0" smtClean="0"/>
              <a:t>Monday, March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April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April 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May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all at 10am Eastern </a:t>
            </a:r>
            <a:r>
              <a:rPr lang="en-US" sz="2400" dirty="0"/>
              <a:t>US time</a:t>
            </a:r>
            <a:r>
              <a:rPr lang="en-GB" sz="24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May 2016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Resolve comments from WG recirculation ballot.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802.11 ARC SC.</a:t>
            </a:r>
          </a:p>
          <a:p>
            <a:pPr marL="457200" lvl="1" indent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11-16-0478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02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2016-03-18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545585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11-16-0462 by Stephen McCann, BlackBerry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March 2016, Macau.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11-16-0462 by Stephen McCann, BlackBerry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LB216 Comment </a:t>
            </a:r>
            <a:r>
              <a:rPr lang="en-GB" altLang="en-US" dirty="0"/>
              <a:t>Resolution Analysis</a:t>
            </a:r>
          </a:p>
          <a:p>
            <a:pPr lvl="1">
              <a:defRPr/>
            </a:pPr>
            <a:r>
              <a:rPr lang="en-GB" altLang="en-US" dirty="0" smtClean="0"/>
              <a:t>92.66</a:t>
            </a:r>
            <a:r>
              <a:rPr lang="en-GB" altLang="en-US" dirty="0"/>
              <a:t>% approval, 400 </a:t>
            </a:r>
            <a:r>
              <a:rPr lang="en-GB" altLang="en-US" dirty="0" smtClean="0"/>
              <a:t>comments, 72.63</a:t>
            </a:r>
            <a:r>
              <a:rPr lang="en-GB" altLang="en-US" dirty="0"/>
              <a:t>% </a:t>
            </a:r>
            <a:r>
              <a:rPr lang="en-GB" altLang="en-US" dirty="0" smtClean="0"/>
              <a:t>return</a:t>
            </a:r>
          </a:p>
          <a:p>
            <a:pPr lvl="1">
              <a:defRPr/>
            </a:pPr>
            <a:r>
              <a:rPr lang="en-GB" dirty="0" smtClean="0"/>
              <a:t>Comment resolution complete</a:t>
            </a:r>
          </a:p>
          <a:p>
            <a:pPr lvl="1">
              <a:defRPr/>
            </a:pPr>
            <a:r>
              <a:rPr lang="en-GB" dirty="0" smtClean="0"/>
              <a:t>Motion for re-circulation letter ballot passed within the TG.</a:t>
            </a:r>
          </a:p>
          <a:p>
            <a:pPr lvl="1">
              <a:defRPr/>
            </a:pPr>
            <a:r>
              <a:rPr lang="en-GB" dirty="0" smtClean="0"/>
              <a:t>Editor will prepare D4.0 based on this week’s resolutions</a:t>
            </a:r>
            <a:endParaRPr lang="en-GB" dirty="0"/>
          </a:p>
          <a:p>
            <a:r>
              <a:rPr lang="en-GB" dirty="0" smtClean="0"/>
              <a:t>Discussion topics</a:t>
            </a:r>
          </a:p>
          <a:p>
            <a:pPr lvl="1"/>
            <a:r>
              <a:rPr lang="en-GB" dirty="0" smtClean="0"/>
              <a:t>Architecture diagram</a:t>
            </a:r>
          </a:p>
          <a:p>
            <a:pPr lvl="1"/>
            <a:r>
              <a:rPr lang="en-GB" dirty="0" smtClean="0"/>
              <a:t>Unsolicited and solicited messages</a:t>
            </a:r>
          </a:p>
          <a:p>
            <a:r>
              <a:rPr lang="en-GB" dirty="0" smtClean="0"/>
              <a:t>Presentation within ARC</a:t>
            </a:r>
          </a:p>
          <a:p>
            <a:pPr lvl="1"/>
            <a:r>
              <a:rPr lang="en-GB" dirty="0" smtClean="0"/>
              <a:t>11aq architecture diagram</a:t>
            </a:r>
          </a:p>
          <a:p>
            <a:pPr lvl="1"/>
            <a:r>
              <a:rPr lang="en-GB" dirty="0" smtClean="0"/>
              <a:t>Discussions will continue in May 2016</a:t>
            </a:r>
          </a:p>
          <a:p>
            <a:r>
              <a:rPr lang="en-GB" dirty="0" smtClean="0"/>
              <a:t>Plans for May 2016</a:t>
            </a:r>
            <a:endParaRPr lang="en-GB" sz="2000" dirty="0" smtClean="0"/>
          </a:p>
          <a:p>
            <a:pPr lvl="1"/>
            <a:r>
              <a:rPr lang="en-GB" dirty="0"/>
              <a:t>W</a:t>
            </a:r>
            <a:r>
              <a:rPr lang="en-GB" dirty="0" smtClean="0"/>
              <a:t>ork on comment resolutions from re-circulation ballot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11-16-0462 by Stephen McCann, BlackBerry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March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11-16-0475 by Osama Aboul-Magd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March 2016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11-16-0475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114800"/>
          </a:xfrm>
        </p:spPr>
        <p:txBody>
          <a:bodyPr/>
          <a:lstStyle/>
          <a:p>
            <a:r>
              <a:rPr lang="en-CA" sz="2000" dirty="0" smtClean="0"/>
              <a:t>Passed a number of affecting aspects of the TG Specification Framework.</a:t>
            </a:r>
          </a:p>
          <a:p>
            <a:pPr lvl="1"/>
            <a:r>
              <a:rPr lang="en-CA" sz="1600" dirty="0" smtClean="0"/>
              <a:t>PHY</a:t>
            </a:r>
          </a:p>
          <a:p>
            <a:pPr lvl="1"/>
            <a:r>
              <a:rPr lang="en-CA" sz="1600" dirty="0" smtClean="0"/>
              <a:t>MAC</a:t>
            </a:r>
          </a:p>
          <a:p>
            <a:pPr lvl="1"/>
            <a:r>
              <a:rPr lang="en-CA" sz="1600" dirty="0" smtClean="0"/>
              <a:t>MU</a:t>
            </a:r>
          </a:p>
          <a:p>
            <a:pPr lvl="1"/>
            <a:r>
              <a:rPr lang="en-CA" sz="1600" dirty="0" smtClean="0"/>
              <a:t>SR</a:t>
            </a:r>
          </a:p>
          <a:p>
            <a:r>
              <a:rPr lang="en-CA" sz="2000" dirty="0" smtClean="0"/>
              <a:t>Latest approved revisions of the Specification Framework is available at:</a:t>
            </a:r>
          </a:p>
          <a:p>
            <a:pPr lvl="1"/>
            <a:r>
              <a:rPr lang="en-CA" sz="1800" dirty="0" smtClean="0">
                <a:hlinkClick r:id="rId3"/>
              </a:rPr>
              <a:t>https://mentor.ieee.org/802.11/dcn/15/11-15-0132-15-00ax-spec-framework.docx</a:t>
            </a:r>
            <a:r>
              <a:rPr lang="en-CA" sz="1800" dirty="0" smtClean="0"/>
              <a:t> </a:t>
            </a:r>
            <a:endParaRPr lang="en-CA" sz="2000" dirty="0" smtClean="0"/>
          </a:p>
          <a:p>
            <a:r>
              <a:rPr lang="en-CA" sz="2000" dirty="0" smtClean="0"/>
              <a:t>Other TG documents</a:t>
            </a:r>
            <a:endParaRPr lang="en-CA" sz="2200" b="0" dirty="0" smtClean="0">
              <a:hlinkClick r:id="rId4"/>
            </a:endParaRPr>
          </a:p>
          <a:p>
            <a:pPr lvl="1"/>
            <a:r>
              <a:rPr lang="en-CA" sz="1800" dirty="0" smtClean="0">
                <a:hlinkClick r:id="rId4"/>
              </a:rPr>
              <a:t>https://mentor.ieee.org/802.11/dcn/14/11-14-0571-11-00ax-evaluation-methodology.docx</a:t>
            </a:r>
            <a:r>
              <a:rPr lang="en-CA" sz="1800" dirty="0" smtClean="0"/>
              <a:t> </a:t>
            </a:r>
          </a:p>
          <a:p>
            <a:pPr lvl="1"/>
            <a:r>
              <a:rPr lang="en-CA" sz="1800" dirty="0" smtClean="0">
                <a:hlinkClick r:id="rId5"/>
              </a:rPr>
              <a:t>https://mentor.ieee.org/802.11/dcn/14/11-14-0980-16-00ax-simulation-scenarios.docx</a:t>
            </a:r>
            <a:r>
              <a:rPr lang="en-CA" sz="1800" dirty="0" smtClean="0"/>
              <a:t> </a:t>
            </a:r>
            <a:endParaRPr lang="en-CA" sz="2000" dirty="0" smtClean="0"/>
          </a:p>
          <a:p>
            <a:pPr lvl="1"/>
            <a:r>
              <a:rPr lang="en-CA" sz="1600" dirty="0" smtClean="0">
                <a:hlinkClick r:id="rId6"/>
              </a:rPr>
              <a:t>https://mentor.ieee.org/802.11/dcn/14/11-14-0882-04-00ax-tgax-channel-model-document.docx</a:t>
            </a:r>
            <a:r>
              <a:rPr lang="en-CA" sz="1600" dirty="0" smtClean="0"/>
              <a:t> </a:t>
            </a:r>
          </a:p>
          <a:p>
            <a:pPr lvl="1"/>
            <a:r>
              <a:rPr lang="en-CA" sz="1600" dirty="0" smtClean="0">
                <a:hlinkClick r:id="rId7"/>
              </a:rPr>
              <a:t>https://mentor.ieee.org/802.11/dcn/14/11-14-1009-02-00ax-proposed-802-11ax-functional-requirements.doc</a:t>
            </a:r>
            <a:r>
              <a:rPr lang="en-CA" sz="1600" dirty="0" smtClean="0"/>
              <a:t> </a:t>
            </a:r>
            <a:endParaRPr lang="en-CA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11-16-0475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CA" dirty="0" smtClean="0"/>
              <a:t>The TG received over 45 technical submissions.</a:t>
            </a:r>
          </a:p>
          <a:p>
            <a:pPr lvl="1"/>
            <a:r>
              <a:rPr lang="en-CA" dirty="0" smtClean="0"/>
              <a:t>12 PHY submissions</a:t>
            </a:r>
          </a:p>
          <a:p>
            <a:pPr lvl="1"/>
            <a:r>
              <a:rPr lang="en-CA" dirty="0" smtClean="0"/>
              <a:t>18 MAC Submissions</a:t>
            </a:r>
          </a:p>
          <a:p>
            <a:pPr lvl="1"/>
            <a:r>
              <a:rPr lang="en-CA" dirty="0" smtClean="0"/>
              <a:t>06 MU Submissions</a:t>
            </a:r>
          </a:p>
          <a:p>
            <a:pPr lvl="1"/>
            <a:r>
              <a:rPr lang="en-CA" dirty="0" smtClean="0"/>
              <a:t>07 SR submissions</a:t>
            </a:r>
          </a:p>
          <a:p>
            <a:pPr lvl="1"/>
            <a:r>
              <a:rPr lang="en-CA" dirty="0" smtClean="0"/>
              <a:t>05 submissions addressing TG issues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>
                <a:hlinkClick r:id="rId3"/>
              </a:rPr>
              <a:t>https://mentor.ieee.org/802.11/dcn/16/11-16-0235-07-00ax-tgax-march-2016-meeting-</a:t>
            </a:r>
            <a:r>
              <a:rPr lang="en-CA" dirty="0" smtClean="0">
                <a:hlinkClick r:id="rId3"/>
              </a:rPr>
              <a:t>agenda.pptx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11-16-0475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(Mar ‘16)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2016-03-14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613161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11-16-0357 by Peter Ecclesine (Cisco Systems)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- Draft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CA" dirty="0" smtClean="0"/>
              <a:t>The TG approved revision 0.1 of the draft specification.</a:t>
            </a:r>
          </a:p>
          <a:p>
            <a:endParaRPr lang="en-CA" dirty="0"/>
          </a:p>
          <a:p>
            <a:r>
              <a:rPr lang="en-CA" sz="2000" u="sng" dirty="0" smtClean="0"/>
              <a:t>TG Motion:</a:t>
            </a:r>
          </a:p>
          <a:p>
            <a:r>
              <a:rPr lang="en-US" altLang="zh-CN" sz="2000" dirty="0">
                <a:latin typeface="Times New Roman" charset="0"/>
                <a:ea typeface="MS PGothic" charset="0"/>
              </a:rPr>
              <a:t>Move to accept document 11-16/0024r1 as the TG draft specification D0.1, and start a 21 day comment collection period.</a:t>
            </a:r>
          </a:p>
          <a:p>
            <a:pPr lvl="1"/>
            <a:r>
              <a:rPr lang="en-US" altLang="zh-CN" sz="1800" dirty="0">
                <a:latin typeface="Times New Roman" charset="0"/>
                <a:ea typeface="MS PGothic" charset="0"/>
                <a:hlinkClick r:id="rId3"/>
              </a:rPr>
              <a:t>https://mentor.ieee.org/802.11/dcn/16/11-16-0024-01-00ax-proposed-draft-specification.docx</a:t>
            </a:r>
            <a:r>
              <a:rPr lang="en-US" altLang="zh-CN" sz="1800" dirty="0">
                <a:latin typeface="Times New Roman" charset="0"/>
                <a:ea typeface="MS PGothic" charset="0"/>
              </a:rPr>
              <a:t> </a:t>
            </a:r>
          </a:p>
          <a:p>
            <a:pPr lvl="1"/>
            <a:endParaRPr lang="en-US" altLang="zh-CN" sz="1800" dirty="0">
              <a:latin typeface="Times New Roman" charset="0"/>
              <a:ea typeface="MS PGothic" charset="0"/>
            </a:endParaRPr>
          </a:p>
          <a:p>
            <a:r>
              <a:rPr lang="en-US" altLang="zh-CN" sz="2000" dirty="0">
                <a:latin typeface="Times New Roman" charset="0"/>
                <a:ea typeface="MS PGothic" charset="0"/>
              </a:rPr>
              <a:t>Move: Robert Stacey</a:t>
            </a:r>
          </a:p>
          <a:p>
            <a:r>
              <a:rPr lang="en-US" altLang="zh-CN" sz="2000" dirty="0">
                <a:latin typeface="Times New Roman" charset="0"/>
                <a:ea typeface="MS PGothic" charset="0"/>
              </a:rPr>
              <a:t>Second: Simone Merlin</a:t>
            </a:r>
          </a:p>
          <a:p>
            <a:r>
              <a:rPr lang="en-US" altLang="zh-CN" sz="2000" dirty="0">
                <a:latin typeface="Times New Roman" charset="0"/>
                <a:ea typeface="MS PGothic" charset="0"/>
              </a:rPr>
              <a:t>Y/N/A: 75/0/5</a:t>
            </a:r>
          </a:p>
          <a:p>
            <a:r>
              <a:rPr lang="en-US" altLang="zh-CN" sz="2000" dirty="0">
                <a:latin typeface="Times New Roman" charset="0"/>
                <a:ea typeface="MS PGothic" charset="0"/>
              </a:rPr>
              <a:t>Motion passes</a:t>
            </a:r>
            <a:endParaRPr lang="zh-CN" altLang="en-US" sz="2000" dirty="0">
              <a:latin typeface="Times New Roman" charset="0"/>
              <a:ea typeface="MS PGothic" charset="0"/>
            </a:endParaRPr>
          </a:p>
          <a:p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11-16-0475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2016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Comment Resolution.</a:t>
            </a:r>
          </a:p>
          <a:p>
            <a:r>
              <a:rPr lang="en-CA" sz="2800" dirty="0" smtClean="0"/>
              <a:t>Technical presentations</a:t>
            </a:r>
          </a:p>
          <a:p>
            <a:r>
              <a:rPr lang="en-CA" sz="2800" dirty="0" smtClean="0"/>
              <a:t>Revisit the timeline based on the number of comments received.</a:t>
            </a:r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11-16-0475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zh-CN" sz="2800" dirty="0">
                <a:latin typeface="Times New Roman" charset="0"/>
                <a:ea typeface="MS PGothic" charset="0"/>
              </a:rPr>
              <a:t>Thursday April 14/28		10:00 – 12:00 ET</a:t>
            </a:r>
          </a:p>
          <a:p>
            <a:r>
              <a:rPr lang="en-US" altLang="zh-CN" sz="2800" dirty="0">
                <a:latin typeface="Times New Roman" charset="0"/>
                <a:ea typeface="MS PGothic" charset="0"/>
              </a:rPr>
              <a:t>Thursday April 21, May 5	</a:t>
            </a:r>
            <a:r>
              <a:rPr lang="en-US" altLang="zh-CN" sz="2800" dirty="0" smtClean="0">
                <a:latin typeface="Times New Roman" charset="0"/>
                <a:ea typeface="MS PGothic" charset="0"/>
              </a:rPr>
              <a:t>20</a:t>
            </a:r>
            <a:r>
              <a:rPr lang="en-US" altLang="zh-CN" sz="2800" dirty="0">
                <a:latin typeface="Times New Roman" charset="0"/>
                <a:ea typeface="MS PGothic" charset="0"/>
              </a:rPr>
              <a:t>:00 – 22:00 ET</a:t>
            </a:r>
            <a:endParaRPr lang="zh-CN" altLang="en-US" sz="2800" dirty="0">
              <a:latin typeface="Times New Roman" charset="0"/>
              <a:ea typeface="MS PGothic" charset="0"/>
            </a:endParaRP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11-16-0475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00F2640-C995-464A-9FAB-9749EBBB2768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March 2016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2016-03-18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11-16-0464 by Edward Au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9B7B0E3-C2BC-4F5D-8C98-52526ED4278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March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11-16-0464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A0E3D7F-EC94-480D-A4DD-8D3F45E1BAE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b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575"/>
              </a:spcBef>
            </a:pPr>
            <a:r>
              <a:rPr lang="en-US" altLang="en-US"/>
              <a:t>28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Channel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Usage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Evaluation methodology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Specification framework document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Technologies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endParaRPr lang="en-US" altLang="en-US" sz="1800"/>
          </a:p>
          <a:p>
            <a:pPr algn="just">
              <a:spcBef>
                <a:spcPts val="575"/>
              </a:spcBef>
            </a:pPr>
            <a:r>
              <a:rPr lang="en-US" altLang="en-US"/>
              <a:t>Significant progress is made in the development of channel model document and specification framework document</a:t>
            </a:r>
            <a:endParaRPr lang="en-US" altLang="en-US" sz="1800"/>
          </a:p>
          <a:p>
            <a:pPr algn="just">
              <a:spcBef>
                <a:spcPts val="57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11-16-0464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8F4AD67-C53D-470D-B825-4A8F679F641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Progress on Task Group documents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76400"/>
          <a:ext cx="7772400" cy="4327574"/>
        </p:xfrm>
        <a:graphic>
          <a:graphicData uri="http://schemas.openxmlformats.org/drawingml/2006/table">
            <a:tbl>
              <a:tblPr/>
              <a:tblGrid>
                <a:gridCol w="1295400"/>
                <a:gridCol w="3276600"/>
                <a:gridCol w="3200400"/>
              </a:tblGrid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Doc. No.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Title of the Task Group documents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Status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15/0625r3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IEEE 802.11 TGay use cases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in November 2015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as the baseline usage model document 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15/1150r3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Channel models for IEEE 802.11ay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Draft proposals are under review and ongoing discussion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15/1074r0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functional requirements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Draft proposals are under review and ongoing discussion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15/0866r2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evaluation methodology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Draft proposals are under review and ongoing discussion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15/1079r2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selection procedure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in November 2015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15/1358r2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Specification framework for TGay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Texts corresponding to motions #16 - #35 are inserted in the latest version after the January 2016 interim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16/0266r0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 compendium of motions related to the contents of the specification framework document for TGay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11-16-0464 by Edward Au (Huawei Technologies)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80A9D8F-F97A-4A12-AE62-904735CB7A29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 b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May 2016 interim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Timeline review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Advance on Task Group documents, with emphasis on 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11-16-0464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975F477-0A86-408E-A5BF-BA35AB48F6E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 b="0"/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April 26 (Tuesday), 10:00am ET to 11:00am ET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11-16-0464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dirty="0" err="1" smtClean="0"/>
              <a:t>TGaz</a:t>
            </a:r>
            <a:r>
              <a:rPr lang="en-US" dirty="0" smtClean="0"/>
              <a:t> Next Generation Positioning</a:t>
            </a:r>
            <a:br>
              <a:rPr lang="en-US" dirty="0" smtClean="0"/>
            </a:br>
            <a:r>
              <a:rPr lang="en-US" dirty="0" smtClean="0"/>
              <a:t>Mar.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69324" y="2207741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0121"/>
              </p:ext>
            </p:extLst>
          </p:nvPr>
        </p:nvGraphicFramePr>
        <p:xfrm>
          <a:off x="708025" y="3094037"/>
          <a:ext cx="82438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8620208" imgH="996595" progId="Word.Document.8">
                  <p:embed/>
                </p:oleObj>
              </mc:Choice>
              <mc:Fallback>
                <p:oleObj name="Document" r:id="rId4" imgW="8620208" imgH="99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3094037"/>
                        <a:ext cx="8243888" cy="94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484437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11-16-0479 by Jonathan Segev (Intel Corporation)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u="sng" dirty="0">
                <a:hlinkClick r:id="rId4"/>
              </a:rPr>
              <a:t>edward.ks.au@huawei.com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, </a:t>
            </a:r>
            <a:r>
              <a:rPr lang="en-US" sz="1600" dirty="0" err="1" smtClean="0"/>
              <a:t>Shiwen</a:t>
            </a:r>
            <a:r>
              <a:rPr lang="en-US" sz="1600" dirty="0" smtClean="0"/>
              <a:t> </a:t>
            </a:r>
            <a:r>
              <a:rPr lang="en-US" sz="1600" dirty="0"/>
              <a:t>He – </a:t>
            </a:r>
            <a:r>
              <a:rPr lang="en-US" sz="1600" b="0" u="sng" dirty="0">
                <a:hlinkClick r:id="rId11"/>
              </a:rPr>
              <a:t>shiwenhe@seu.edu.cn</a:t>
            </a:r>
            <a:endParaRPr lang="en-US" sz="1600" b="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2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– </a:t>
            </a:r>
            <a:r>
              <a:rPr lang="en-US" sz="1600" b="0" dirty="0" smtClean="0">
                <a:hlinkClick r:id="rId13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TGax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 smtClean="0"/>
              <a:t>Robert Stacey </a:t>
            </a:r>
            <a:r>
              <a:rPr lang="en-US" sz="1600" dirty="0" smtClean="0"/>
              <a:t>– </a:t>
            </a:r>
            <a:r>
              <a:rPr lang="en-US" sz="1600" dirty="0">
                <a:hlinkClick r:id="rId14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 smtClean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TGay</a:t>
            </a:r>
            <a:r>
              <a:rPr lang="en-US" sz="1600" b="1" dirty="0" smtClean="0"/>
              <a:t> </a:t>
            </a:r>
            <a:r>
              <a:rPr lang="en-US" sz="1600" b="1" dirty="0"/>
              <a:t>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15"/>
              </a:rPr>
              <a:t>carlos.cordeiro@intel.com</a:t>
            </a:r>
            <a:r>
              <a:rPr lang="en-US" sz="1600" dirty="0"/>
              <a:t>  </a:t>
            </a:r>
            <a:endParaRPr lang="en-US" sz="1600" dirty="0" smtClean="0"/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TGaz</a:t>
            </a:r>
            <a:r>
              <a:rPr lang="en-US" sz="1600" b="1" dirty="0" smtClean="0"/>
              <a:t> – Chao Chun Wang </a:t>
            </a:r>
            <a:r>
              <a:rPr lang="en-US" sz="1600" dirty="0"/>
              <a:t>– </a:t>
            </a:r>
            <a:r>
              <a:rPr lang="en-US" sz="1600" dirty="0" smtClean="0">
                <a:hlinkClick r:id="rId16"/>
              </a:rPr>
              <a:t>chaochun.wang@mediatek.com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1600" dirty="0" smtClean="0"/>
              <a:t>Editors Emeritus:</a:t>
            </a:r>
          </a:p>
          <a:p>
            <a:pPr lvl="1"/>
            <a:r>
              <a:rPr lang="en-US" sz="1400" dirty="0" err="1"/>
              <a:t>TGaa</a:t>
            </a:r>
            <a:r>
              <a:rPr lang="en-US" sz="1400" dirty="0"/>
              <a:t> – Alex Ashley – </a:t>
            </a:r>
            <a:r>
              <a:rPr lang="en-US" sz="1400" dirty="0" smtClean="0">
                <a:hlinkClick r:id="rId17"/>
              </a:rPr>
              <a:t>alex.ashley@hotmail.co.uk</a:t>
            </a:r>
            <a:endParaRPr lang="en-US" sz="1400" dirty="0" smtClean="0"/>
          </a:p>
          <a:p>
            <a:pPr lvl="1"/>
            <a:r>
              <a:rPr lang="en-US" sz="1400" dirty="0" err="1" smtClean="0"/>
              <a:t>TGac</a:t>
            </a:r>
            <a:r>
              <a:rPr lang="en-US" sz="1400" dirty="0" smtClean="0"/>
              <a:t> – Robert Stacey – </a:t>
            </a:r>
            <a:r>
              <a:rPr lang="en-US" sz="1400" dirty="0" smtClean="0">
                <a:hlinkClick r:id="rId14"/>
              </a:rPr>
              <a:t>robert.stacey@intel.com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/>
              <a:t>TGad</a:t>
            </a:r>
            <a:r>
              <a:rPr lang="en-US" sz="1400" dirty="0"/>
              <a:t> – Carlos Cordeiro – </a:t>
            </a:r>
            <a:r>
              <a:rPr lang="en-US" sz="1400" dirty="0">
                <a:hlinkClick r:id="rId15"/>
              </a:rPr>
              <a:t>carlos.cordeiro@intel.com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TGae</a:t>
            </a:r>
            <a:r>
              <a:rPr lang="en-US" sz="1400" dirty="0" smtClean="0"/>
              <a:t> – Henry </a:t>
            </a:r>
            <a:r>
              <a:rPr lang="en-US" sz="1400" dirty="0" err="1" smtClean="0"/>
              <a:t>Ptasinski</a:t>
            </a:r>
            <a:r>
              <a:rPr lang="en-US" sz="1400" dirty="0" smtClean="0"/>
              <a:t> – </a:t>
            </a:r>
            <a:r>
              <a:rPr lang="en-US" sz="1400" dirty="0" smtClean="0">
                <a:hlinkClick r:id="rId18"/>
              </a:rPr>
              <a:t>henry@LOGOUT.COM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TGaf</a:t>
            </a:r>
            <a:r>
              <a:rPr lang="en-US" sz="1400" dirty="0" smtClean="0"/>
              <a:t> – Peter Ecclesine – </a:t>
            </a:r>
            <a:r>
              <a:rPr lang="en-US" sz="1400" dirty="0" smtClean="0">
                <a:hlinkClick r:id="rId19"/>
              </a:rPr>
              <a:t>pecclesi@cisco.com</a:t>
            </a:r>
            <a:r>
              <a:rPr lang="en-US" sz="1400" dirty="0" smtClean="0"/>
              <a:t> </a:t>
            </a:r>
            <a:endParaRPr lang="en-US" sz="1400" dirty="0"/>
          </a:p>
          <a:p>
            <a:pPr lvl="1"/>
            <a:r>
              <a:rPr lang="en-US" sz="1400" dirty="0" err="1" smtClean="0"/>
              <a:t>TGaq</a:t>
            </a:r>
            <a:r>
              <a:rPr lang="en-US" sz="1400" dirty="0" smtClean="0"/>
              <a:t> </a:t>
            </a:r>
            <a:r>
              <a:rPr lang="en-US" sz="1400" dirty="0"/>
              <a:t>– </a:t>
            </a:r>
            <a:r>
              <a:rPr lang="en-US" sz="1400" dirty="0" smtClean="0"/>
              <a:t>Dan Gal </a:t>
            </a:r>
            <a:r>
              <a:rPr lang="en-US" sz="1400" dirty="0"/>
              <a:t>– 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20"/>
              </a:rPr>
              <a:t>ddrgal@gmail.com</a:t>
            </a:r>
            <a:r>
              <a:rPr lang="en-US" sz="1400" dirty="0" smtClean="0"/>
              <a:t> </a:t>
            </a:r>
          </a:p>
          <a:p>
            <a:pPr lvl="1"/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2016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11-16-0357 by Peter Ecclesine (Cisco Systems)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Next Generation Positioning </a:t>
            </a:r>
            <a:r>
              <a:rPr lang="en-US" dirty="0" err="1" smtClean="0"/>
              <a:t>TGaz</a:t>
            </a:r>
            <a:r>
              <a:rPr lang="en-US" dirty="0" smtClean="0"/>
              <a:t> closing report for the Macau meeting, Mar. 2016.</a:t>
            </a:r>
          </a:p>
          <a:p>
            <a:pPr marL="0" algn="just">
              <a:buFontTx/>
              <a:buNone/>
            </a:pP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11-16-0479 by Jonathan Segev (Intel Corporation)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/>
              <a:t>Work Completed</a:t>
            </a:r>
            <a:endParaRPr lang="en-US" sz="2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114800"/>
          </a:xfrm>
        </p:spPr>
        <p:txBody>
          <a:bodyPr/>
          <a:lstStyle/>
          <a:p>
            <a:pPr marL="609600" indent="-609600"/>
            <a:r>
              <a:rPr lang="en-US" b="0" dirty="0" smtClean="0"/>
              <a:t>Reviewed and approved a working draft Functional Requirement Doc. (FRD).</a:t>
            </a:r>
          </a:p>
          <a:p>
            <a:pPr marL="609600" indent="-609600"/>
            <a:r>
              <a:rPr lang="en-US" b="0" dirty="0" smtClean="0"/>
              <a:t>Reviewed and approved the Spec. Frame work document template. </a:t>
            </a:r>
          </a:p>
          <a:p>
            <a:pPr marL="609600" indent="-609600"/>
            <a:r>
              <a:rPr lang="en-US" b="0" dirty="0" smtClean="0"/>
              <a:t>Approved a 1</a:t>
            </a:r>
            <a:r>
              <a:rPr lang="en-US" b="0" baseline="30000" dirty="0" smtClean="0"/>
              <a:t>st</a:t>
            </a:r>
            <a:r>
              <a:rPr lang="en-US" b="0" dirty="0" smtClean="0"/>
              <a:t> batch for scalability FR.</a:t>
            </a:r>
          </a:p>
          <a:p>
            <a:pPr marL="609600" indent="-609600"/>
            <a:r>
              <a:rPr lang="en-US" b="0" dirty="0" smtClean="0"/>
              <a:t>Approved a 2</a:t>
            </a:r>
            <a:r>
              <a:rPr lang="en-US" b="0" baseline="30000" dirty="0" smtClean="0"/>
              <a:t>nd</a:t>
            </a:r>
            <a:r>
              <a:rPr lang="en-US" b="0" dirty="0" smtClean="0"/>
              <a:t> batch of 60Ghz FR.</a:t>
            </a:r>
          </a:p>
          <a:p>
            <a:pPr marL="609600" indent="-609600"/>
            <a:r>
              <a:rPr lang="en-US" b="0" dirty="0" smtClean="0"/>
              <a:t>Approved additional 3 use cases followed by a document freeze. </a:t>
            </a:r>
          </a:p>
          <a:p>
            <a:pPr marL="609600" indent="-609600"/>
            <a:endParaRPr lang="en-US" b="0" dirty="0" smtClean="0"/>
          </a:p>
          <a:p>
            <a:pPr marL="609600" indent="-609600"/>
            <a:r>
              <a:rPr lang="en-US" b="0" dirty="0" smtClean="0"/>
              <a:t>Agenda: See 11-15/218r5. 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5978" y="6475413"/>
            <a:ext cx="2097947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8F0476F-A4BB-476C-A2BA-863251181211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11-16-0479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May meeting</a:t>
            </a:r>
            <a:endParaRPr lang="en-US" sz="2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114800"/>
          </a:xfrm>
        </p:spPr>
        <p:txBody>
          <a:bodyPr/>
          <a:lstStyle/>
          <a:p>
            <a:pPr algn="just">
              <a:spcBef>
                <a:spcPts val="1225"/>
              </a:spcBef>
            </a:pPr>
            <a:r>
              <a:rPr lang="en-US" altLang="en-US" dirty="0"/>
              <a:t>Continue on Functional Requirement Document development.</a:t>
            </a:r>
          </a:p>
          <a:p>
            <a:pPr algn="just">
              <a:spcBef>
                <a:spcPts val="1225"/>
              </a:spcBef>
            </a:pPr>
            <a:r>
              <a:rPr lang="en-US" altLang="en-US" dirty="0"/>
              <a:t>Approve initial submissions of technical material towards SFD text where FRD is sufficiently mature. </a:t>
            </a:r>
          </a:p>
          <a:p>
            <a:pPr algn="just">
              <a:spcBef>
                <a:spcPts val="1225"/>
              </a:spcBef>
            </a:pPr>
            <a:r>
              <a:rPr lang="en-US" altLang="en-US" dirty="0"/>
              <a:t>Review technical submissions on channel models, proposed technical approaches etc. </a:t>
            </a:r>
          </a:p>
          <a:p>
            <a:pPr algn="just">
              <a:spcBef>
                <a:spcPts val="1225"/>
              </a:spcBef>
            </a:pPr>
            <a:r>
              <a:rPr lang="en-US" altLang="en-US" dirty="0"/>
              <a:t>Call for submission for the FRD and SFD to be issued post this meeting.</a:t>
            </a:r>
          </a:p>
          <a:p>
            <a:pPr algn="just">
              <a:spcBef>
                <a:spcPts val="1225"/>
              </a:spcBef>
            </a:pPr>
            <a:endParaRPr lang="en-US" altLang="en-US" dirty="0"/>
          </a:p>
          <a:p>
            <a:pPr marL="1009650" lvl="1" indent="-609600"/>
            <a:endParaRPr lang="en-US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5978" y="6475413"/>
            <a:ext cx="2097947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8F0476F-A4BB-476C-A2BA-863251181211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11-16-0479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Teleconference Schedule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114800"/>
          </a:xfrm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en-US" dirty="0"/>
              <a:t>May 4</a:t>
            </a:r>
            <a:r>
              <a:rPr lang="en-US" altLang="en-US" baseline="30000" dirty="0"/>
              <a:t>th</a:t>
            </a:r>
            <a:r>
              <a:rPr lang="en-US" altLang="en-US" dirty="0"/>
              <a:t> 10:00AM ET for 1hr.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b="0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1009650" lvl="1" indent="-609600"/>
            <a:endParaRPr lang="en-US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5978" y="6475413"/>
            <a:ext cx="2097947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8F0476F-A4BB-476C-A2BA-863251181211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11-16-0479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84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IEEE 802.11 LRLP TIG</a:t>
            </a:r>
            <a:br>
              <a:rPr lang="en-US" dirty="0"/>
            </a:br>
            <a:r>
              <a:rPr lang="en-US" dirty="0"/>
              <a:t>March 2016 </a:t>
            </a:r>
            <a:r>
              <a:rPr lang="en-US" dirty="0" smtClean="0"/>
              <a:t>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0822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2016-03-17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100336"/>
              </p:ext>
            </p:extLst>
          </p:nvPr>
        </p:nvGraphicFramePr>
        <p:xfrm>
          <a:off x="514350" y="3067050"/>
          <a:ext cx="80772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8267030" imgH="2534496" progId="Word.Document.8">
                  <p:embed/>
                </p:oleObj>
              </mc:Choice>
              <mc:Fallback>
                <p:oleObj name="Document" r:id="rId4" imgW="8267030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067050"/>
                        <a:ext cx="8077200" cy="247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72415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11-16-0467 by Tim Godfrey, EPRI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27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Contributions for Output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3418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16-11-334r0 	Scenario for LRLP SIG 	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Stephane </a:t>
            </a:r>
            <a:r>
              <a:rPr lang="en-US" sz="1600" dirty="0"/>
              <a:t>Baron (Canon)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16-11-341r0	Low-power </a:t>
            </a:r>
            <a:r>
              <a:rPr lang="en-US" sz="1600" dirty="0"/>
              <a:t>wake-up receiver follow-up 	</a:t>
            </a:r>
            <a:r>
              <a:rPr lang="en-US" sz="1600" dirty="0" smtClean="0"/>
              <a:t>					</a:t>
            </a:r>
            <a:r>
              <a:rPr lang="en-US" sz="1600" dirty="0" err="1" smtClean="0"/>
              <a:t>Minyoung</a:t>
            </a:r>
            <a:r>
              <a:rPr lang="en-US" sz="1600" dirty="0" smtClean="0"/>
              <a:t> </a:t>
            </a:r>
            <a:r>
              <a:rPr lang="en-US" sz="1600" dirty="0"/>
              <a:t>Park (Intel Corp</a:t>
            </a:r>
            <a:r>
              <a:rPr lang="en-US" sz="1600" dirty="0" smtClean="0"/>
              <a:t>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16-11-380r0</a:t>
            </a:r>
            <a:r>
              <a:rPr lang="en-US" sz="1600" dirty="0"/>
              <a:t>	</a:t>
            </a:r>
            <a:r>
              <a:rPr lang="en-US" sz="1600" dirty="0" smtClean="0"/>
              <a:t>Discussion </a:t>
            </a:r>
            <a:r>
              <a:rPr lang="en-US" sz="1600" dirty="0"/>
              <a:t>of Requirements and Potential STA Categories 	</a:t>
            </a:r>
            <a:r>
              <a:rPr lang="en-US" sz="1600" dirty="0" smtClean="0"/>
              <a:t>		Leif </a:t>
            </a:r>
            <a:r>
              <a:rPr lang="en-US" sz="1600" dirty="0" err="1"/>
              <a:t>Wilhelmsson</a:t>
            </a:r>
            <a:r>
              <a:rPr lang="en-US" sz="1600" dirty="0"/>
              <a:t> (Ericsson)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16-11-381r0</a:t>
            </a:r>
            <a:r>
              <a:rPr lang="en-US" sz="1600" dirty="0"/>
              <a:t>	</a:t>
            </a:r>
            <a:r>
              <a:rPr lang="en-US" sz="1600" dirty="0" smtClean="0"/>
              <a:t>Discussion </a:t>
            </a:r>
            <a:r>
              <a:rPr lang="en-US" sz="1600" dirty="0"/>
              <a:t>of Wake-Up Receivers for LRLP 	</a:t>
            </a:r>
            <a:r>
              <a:rPr lang="en-US" sz="1600" dirty="0" smtClean="0"/>
              <a:t>			</a:t>
            </a:r>
            <a:r>
              <a:rPr lang="en-US" sz="1600" dirty="0"/>
              <a:t> </a:t>
            </a:r>
            <a:r>
              <a:rPr lang="en-US" sz="1600" dirty="0" smtClean="0"/>
              <a:t>       </a:t>
            </a:r>
            <a:br>
              <a:rPr lang="en-US" sz="1600" dirty="0" smtClean="0"/>
            </a:br>
            <a:r>
              <a:rPr lang="en-US" sz="1600" dirty="0" smtClean="0"/>
              <a:t>	Leif </a:t>
            </a:r>
            <a:r>
              <a:rPr lang="en-US" sz="1600" dirty="0" err="1"/>
              <a:t>Wilhelmsson</a:t>
            </a:r>
            <a:r>
              <a:rPr lang="en-US" sz="1600" dirty="0"/>
              <a:t> (Ericsson)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16-11-402r0</a:t>
            </a:r>
            <a:r>
              <a:rPr lang="en-US" sz="1600" dirty="0"/>
              <a:t>	</a:t>
            </a:r>
            <a:r>
              <a:rPr lang="en-US" sz="1600" dirty="0" smtClean="0"/>
              <a:t>LP </a:t>
            </a:r>
            <a:r>
              <a:rPr lang="en-US" sz="1600" dirty="0"/>
              <a:t>WUR wake-up Packet Identity Considerations 	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Frank </a:t>
            </a:r>
            <a:r>
              <a:rPr lang="en-US" sz="1600" dirty="0"/>
              <a:t>Hsu (</a:t>
            </a:r>
            <a:r>
              <a:rPr lang="en-US" sz="1600" dirty="0" err="1"/>
              <a:t>MediaTek</a:t>
            </a:r>
            <a:r>
              <a:rPr lang="en-US" sz="1600" dirty="0"/>
              <a:t> Inc</a:t>
            </a:r>
            <a:r>
              <a:rPr lang="en-US" sz="1600" dirty="0" smtClean="0"/>
              <a:t>.)</a:t>
            </a:r>
          </a:p>
          <a:p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16-11-417r0	</a:t>
            </a:r>
            <a:r>
              <a:rPr lang="en-US" sz="1600" dirty="0"/>
              <a:t>Considerations on LRLP 	Minho Cheong (</a:t>
            </a:r>
            <a:r>
              <a:rPr lang="en-US" sz="1600" dirty="0" err="1"/>
              <a:t>Newracom</a:t>
            </a:r>
            <a:r>
              <a:rPr lang="en-US" sz="16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16-11-443r0   </a:t>
            </a:r>
            <a:r>
              <a:rPr lang="en-US" sz="1600" dirty="0" smtClean="0"/>
              <a:t>   Addressing </a:t>
            </a:r>
            <a:r>
              <a:rPr lang="en-US" sz="1600" dirty="0"/>
              <a:t>the range and power requirements of indoor use </a:t>
            </a:r>
            <a:r>
              <a:rPr lang="en-US" sz="1600" dirty="0" smtClean="0"/>
              <a:t>cases (Intel)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16-11-444r0    	Introductory Paragraph for LRLP Output </a:t>
            </a:r>
            <a:r>
              <a:rPr lang="en-US" sz="1600" dirty="0" smtClean="0"/>
              <a:t>Document Tim </a:t>
            </a:r>
            <a:r>
              <a:rPr lang="en-US" sz="1600" dirty="0"/>
              <a:t>Godfrey (EPRI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11-16-0467 by Tim Godfrey, EPRI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2016: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0813" cy="41894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3"/>
              </a:rPr>
              <a:t>11-15-1446r12 </a:t>
            </a:r>
            <a:r>
              <a:rPr lang="en-US" dirty="0">
                <a:hlinkClick r:id="rId3"/>
              </a:rPr>
              <a:t>	</a:t>
            </a:r>
            <a:r>
              <a:rPr lang="en-US" dirty="0" smtClean="0">
                <a:hlinkClick r:id="rId3"/>
              </a:rPr>
              <a:t>LRLP </a:t>
            </a:r>
            <a:r>
              <a:rPr lang="en-US" dirty="0">
                <a:hlinkClick r:id="rId3"/>
              </a:rPr>
              <a:t>Output Report </a:t>
            </a:r>
            <a:r>
              <a:rPr lang="en-US" dirty="0" smtClean="0">
                <a:hlinkClick r:id="rId3"/>
              </a:rPr>
              <a:t>Draft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Incorporates changes discussed this week</a:t>
            </a:r>
          </a:p>
          <a:p>
            <a:endParaRPr lang="en-US" dirty="0"/>
          </a:p>
          <a:p>
            <a:r>
              <a:rPr lang="en-US" dirty="0"/>
              <a:t>There was lack of consensus and agreement on LRLP direction to proceed to a SG</a:t>
            </a:r>
          </a:p>
          <a:p>
            <a:endParaRPr lang="en-US" dirty="0"/>
          </a:p>
          <a:p>
            <a:r>
              <a:rPr lang="en-US" dirty="0"/>
              <a:t>Recommendation from TIG: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Extend the TIG for two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Develop clarity and consensus on </a:t>
            </a:r>
          </a:p>
          <a:p>
            <a:pPr marL="0" indent="0"/>
            <a:r>
              <a:rPr lang="en-US" b="0" dirty="0"/>
              <a:t>		1) key differentiators of LRLP </a:t>
            </a:r>
          </a:p>
          <a:p>
            <a:pPr marL="0" indent="0"/>
            <a:r>
              <a:rPr lang="en-US" b="0" dirty="0"/>
              <a:t>		2) expected scope for SG </a:t>
            </a:r>
          </a:p>
          <a:p>
            <a:pPr marL="0" indent="0"/>
            <a:r>
              <a:rPr lang="en-US" b="0" dirty="0"/>
              <a:t>		3) Technical approaches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11-16-0467 by Tim Godfrey, EPRI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341813"/>
          </a:xfrm>
        </p:spPr>
        <p:txBody>
          <a:bodyPr/>
          <a:lstStyle/>
          <a:p>
            <a:r>
              <a:rPr lang="en-US" b="0" dirty="0" smtClean="0"/>
              <a:t>If the TIG is extended, the activities for May 2016 could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Clarify the scope of LRLP</a:t>
            </a:r>
            <a:r>
              <a:rPr lang="en-US" b="0" dirty="0"/>
              <a:t>	</a:t>
            </a:r>
            <a:endParaRPr lang="en-US" b="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Develop list of </a:t>
            </a:r>
            <a:r>
              <a:rPr lang="en-US" b="1" dirty="0" smtClean="0"/>
              <a:t>key differentiators</a:t>
            </a:r>
          </a:p>
          <a:p>
            <a:pPr lvl="2"/>
            <a:r>
              <a:rPr lang="en-US" b="0" dirty="0" smtClean="0"/>
              <a:t>What are the “values” of LRLP?</a:t>
            </a:r>
          </a:p>
          <a:p>
            <a:pPr lvl="2"/>
            <a:r>
              <a:rPr lang="en-US" dirty="0" smtClean="0"/>
              <a:t>What “gaps” does it address in the market that are currently unfilled?</a:t>
            </a:r>
            <a:endParaRPr lang="en-US" b="0" dirty="0" smtClean="0"/>
          </a:p>
          <a:p>
            <a:pPr lvl="2"/>
            <a:r>
              <a:rPr lang="en-US" b="0" dirty="0" smtClean="0"/>
              <a:t>What unique capabilities does LRLP provide that other standards or amendments (e.g. 802.11ah and 802.11ax) do not?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Achieve agreement on </a:t>
            </a:r>
            <a:r>
              <a:rPr lang="en-US" b="1" dirty="0" smtClean="0"/>
              <a:t>key differentiators</a:t>
            </a:r>
            <a:r>
              <a:rPr lang="en-US" b="0" dirty="0" smtClean="0"/>
              <a:t>.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Form the basis for the scope of the future amendment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Refine LRLP scope to focus primarily on implementing key differentiators, and less features that may be overlapping other standards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11-16-0467 by Tim Godfrey, EPRI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key differentiators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LRLP provides </a:t>
            </a:r>
            <a:r>
              <a:rPr lang="en-US" b="0" dirty="0"/>
              <a:t>an integrated infrastructure connectivity. </a:t>
            </a:r>
            <a:endParaRPr lang="en-US" b="0" dirty="0" smtClean="0"/>
          </a:p>
          <a:p>
            <a:pPr marL="800100" lvl="2" indent="0"/>
            <a:r>
              <a:rPr lang="en-US" b="0" dirty="0" smtClean="0"/>
              <a:t>I.E. the IoT product with LRLP does not have to provide both ends of the link to the Cloud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LRLP enables </a:t>
            </a:r>
            <a:r>
              <a:rPr lang="en-US" b="0" dirty="0"/>
              <a:t>an asymmetrical STA/AP relationship.</a:t>
            </a:r>
          </a:p>
          <a:p>
            <a:pPr marL="400050" lvl="1" indent="0"/>
            <a:r>
              <a:rPr lang="en-US" b="0" dirty="0" smtClean="0"/>
              <a:t>	The </a:t>
            </a:r>
            <a:r>
              <a:rPr lang="en-US" b="0" dirty="0"/>
              <a:t>STA can be simpler, with different </a:t>
            </a:r>
            <a:r>
              <a:rPr lang="en-US" b="0" dirty="0" smtClean="0"/>
              <a:t>RF</a:t>
            </a:r>
          </a:p>
          <a:p>
            <a:pPr marL="400050" lvl="1" indent="0"/>
            <a:r>
              <a:rPr lang="en-US" dirty="0" smtClean="0"/>
              <a:t>Doesn’t have to be – a full function STA can still support LRLP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LRLP defines a single PHY and modulation that can be parameterized to optimize for lowest power or longer range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943600"/>
            <a:ext cx="7053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Preliminary list for example – not meant to be complete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11-16-0467 by Tim Godfrey, EPRI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770813" cy="1065213"/>
          </a:xfrm>
        </p:spPr>
        <p:txBody>
          <a:bodyPr/>
          <a:lstStyle/>
          <a:p>
            <a:r>
              <a:rPr lang="en-US" dirty="0" smtClean="0"/>
              <a:t>Straw Poll: LRLP Positioning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1" y="1677987"/>
            <a:ext cx="7770813" cy="4494213"/>
          </a:xfrm>
        </p:spPr>
        <p:txBody>
          <a:bodyPr/>
          <a:lstStyle/>
          <a:p>
            <a:r>
              <a:rPr lang="en-US" dirty="0" smtClean="0"/>
              <a:t>Given our current understanding of the use cases and requirements in the output document, </a:t>
            </a:r>
          </a:p>
          <a:p>
            <a:r>
              <a:rPr lang="en-US" dirty="0" smtClean="0"/>
              <a:t>Do you see the LRLP as:</a:t>
            </a:r>
          </a:p>
          <a:p>
            <a:r>
              <a:rPr lang="en-US" dirty="0" smtClean="0"/>
              <a:t>	0) Included into 802.11ax (changing current scope) [Delay 11ax by 6 months?]</a:t>
            </a:r>
            <a:br>
              <a:rPr lang="en-US" dirty="0" smtClean="0"/>
            </a:br>
            <a:r>
              <a:rPr lang="en-US" dirty="0" smtClean="0"/>
              <a:t>1) Concurrent with 802.11ax    (11ax + 1 year)</a:t>
            </a:r>
          </a:p>
          <a:p>
            <a:r>
              <a:rPr lang="en-US" dirty="0" smtClean="0"/>
              <a:t>	2) A “fast follow” after the first generation of 802.11ax  (11ax + 2 or 3 years)   (e.g. WFA 2</a:t>
            </a:r>
            <a:r>
              <a:rPr lang="en-US" baseline="30000" dirty="0" smtClean="0"/>
              <a:t>nd</a:t>
            </a:r>
            <a:r>
              <a:rPr lang="en-US" dirty="0" smtClean="0"/>
              <a:t> wave)</a:t>
            </a:r>
          </a:p>
          <a:p>
            <a:r>
              <a:rPr lang="en-US" dirty="0" smtClean="0"/>
              <a:t>	3) Part of the “next big thing” after 802.11ax  (11ax + 4-5 years)</a:t>
            </a:r>
          </a:p>
          <a:p>
            <a:r>
              <a:rPr lang="en-US" dirty="0" smtClean="0"/>
              <a:t>	4) Not sure or need more information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11-16-0467 by Tim Godfrey, EPRI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amendment style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802.11-16-0035-00  January Strawpoll#1 12-0-0</a:t>
            </a:r>
          </a:p>
          <a:p>
            <a:r>
              <a:rPr lang="en-US" dirty="0" smtClean="0"/>
              <a:t>Robert Stacey volunteers to have 11ax try the new MAC style. Changes in control frames in multi-user behavior. </a:t>
            </a:r>
            <a:endParaRPr lang="en-US" dirty="0"/>
          </a:p>
          <a:p>
            <a:r>
              <a:rPr lang="en-US" dirty="0" smtClean="0"/>
              <a:t>D0.1 clause 25 is HE MAC behavior modifying clauses 10 and 11; clause 26 is HE PHY behavior.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11-16-0357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737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on </a:t>
            </a:r>
            <a:r>
              <a:rPr lang="en-US" dirty="0" smtClean="0"/>
              <a:t>LRLP TIG </a:t>
            </a:r>
            <a:r>
              <a:rPr lang="en-US" dirty="0"/>
              <a:t>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the extension of the LRLP TIG for two </a:t>
            </a:r>
            <a:r>
              <a:rPr lang="en-US" dirty="0" smtClean="0"/>
              <a:t>meetings </a:t>
            </a:r>
            <a:r>
              <a:rPr lang="en-US" dirty="0"/>
              <a:t>to develop consensus, refine the scope, and further develop technical feasibility and approaches.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Y:   52</a:t>
            </a:r>
          </a:p>
          <a:p>
            <a:r>
              <a:rPr lang="en-US" dirty="0" smtClean="0"/>
              <a:t>N:   10</a:t>
            </a:r>
          </a:p>
          <a:p>
            <a:r>
              <a:rPr lang="en-US" dirty="0" smtClean="0"/>
              <a:t>A:   14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11-16-0467 by Tim Godfrey, EPRI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OFCOM Future Spectrum Requirements 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2016-03-16</a:t>
            </a:r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91</a:t>
            </a:fld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83036"/>
              </p:ext>
            </p:extLst>
          </p:nvPr>
        </p:nvGraphicFramePr>
        <p:xfrm>
          <a:off x="531813" y="2503488"/>
          <a:ext cx="7827962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4" imgW="8606510" imgH="2809838" progId="Word.Document.8">
                  <p:embed/>
                </p:oleObj>
              </mc:Choice>
              <mc:Fallback>
                <p:oleObj name="Document" r:id="rId4" imgW="8606510" imgH="28098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503488"/>
                        <a:ext cx="7827962" cy="2554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1/49 of 18-16-0016 by Andy Gowans (OFCOM)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057400"/>
            <a:ext cx="7772400" cy="10668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Future </a:t>
            </a:r>
            <a:r>
              <a:rPr lang="en-GB" sz="2800" dirty="0"/>
              <a:t>spectrum requirements for mobile data, 5G and WRC-15/19: Where does IEEE 802 fit in?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 smtClean="0"/>
              <a:t>Presenter Andy Gowans</a:t>
            </a:r>
            <a:br>
              <a:rPr lang="en-GB" sz="2400" dirty="0" smtClean="0"/>
            </a:br>
            <a:r>
              <a:rPr lang="en-GB" sz="2400" dirty="0" smtClean="0"/>
              <a:t>input by F</a:t>
            </a:r>
            <a:r>
              <a:rPr lang="en-GB" sz="2400" dirty="0"/>
              <a:t>. </a:t>
            </a:r>
            <a:r>
              <a:rPr lang="en-GB" sz="2400" dirty="0" smtClean="0"/>
              <a:t>Boccardi, M Paynter, S. Jones, S. Green </a:t>
            </a:r>
            <a:endParaRPr lang="en-GB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C852EAA-55A2-42ED-A7D0-B44537ACD11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2/49 of 18-16-0016 by Andy Gowans (OFCOM)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93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772400" cy="10668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Content Index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641" y="1922050"/>
            <a:ext cx="80088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800" u="heavy" dirty="0" smtClean="0">
                <a:uFill>
                  <a:solidFill>
                    <a:schemeClr val="tx1"/>
                  </a:solidFill>
                </a:uFill>
              </a:rPr>
              <a:t>Future Mobile </a:t>
            </a:r>
            <a:r>
              <a:rPr lang="en-US" sz="1800" u="heavy" dirty="0">
                <a:uFill>
                  <a:solidFill>
                    <a:schemeClr val="tx1"/>
                  </a:solidFill>
                </a:uFill>
              </a:rPr>
              <a:t>Data </a:t>
            </a:r>
            <a:r>
              <a:rPr lang="en-US" sz="1800" u="heavy" dirty="0" smtClean="0">
                <a:uFill>
                  <a:solidFill>
                    <a:schemeClr val="tx1"/>
                  </a:solidFill>
                </a:uFill>
              </a:rPr>
              <a:t>Use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Spectrum </a:t>
            </a:r>
            <a:r>
              <a:rPr lang="en-US" sz="1800" dirty="0"/>
              <a:t>trends below 6GHz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Future studies in </a:t>
            </a:r>
            <a:r>
              <a:rPr lang="en-US" sz="1800" dirty="0" smtClean="0"/>
              <a:t>5GHz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IEEE 802, 5G </a:t>
            </a:r>
            <a:r>
              <a:rPr lang="en-US" sz="1800" dirty="0"/>
              <a:t>and above 6GHz </a:t>
            </a:r>
            <a:r>
              <a:rPr lang="en-US" sz="1800" dirty="0" smtClean="0"/>
              <a:t>use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Summary of Conclusions and points for future discussion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CONTENT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osceles Triangle 30"/>
          <p:cNvSpPr/>
          <p:nvPr/>
        </p:nvSpPr>
        <p:spPr bwMode="auto">
          <a:xfrm>
            <a:off x="1848627" y="1791227"/>
            <a:ext cx="5490732" cy="3668247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 smtClean="0">
              <a:solidFill>
                <a:srgbClr val="6425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56" y="2149984"/>
            <a:ext cx="11334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ima.umn.edu/2008-2009/PUB1.22.09/Network_Image_Robert_Ghrist_PL_Car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4" y="4438671"/>
            <a:ext cx="1216157" cy="8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35" y="3322212"/>
            <a:ext cx="971462" cy="94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96E-4F69-4D6E-97E1-CC7B4AFB5CB3}" type="slidenum">
              <a:rPr lang="en-GB" altLang="en-US" smtClean="0">
                <a:solidFill>
                  <a:srgbClr val="642566"/>
                </a:solidFill>
              </a:rPr>
              <a:pPr/>
              <a:t>94</a:t>
            </a:fld>
            <a:endParaRPr lang="en-GB" altLang="en-US" dirty="0">
              <a:solidFill>
                <a:srgbClr val="642566"/>
              </a:solidFill>
            </a:endParaRPr>
          </a:p>
        </p:txBody>
      </p:sp>
      <p:sp>
        <p:nvSpPr>
          <p:cNvPr id="7" name="AutoShape 7" descr="Image result for car2car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pic>
        <p:nvPicPr>
          <p:cNvPr id="1033" name="Picture 9" descr="Image result for car2c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2" y="4764962"/>
            <a:ext cx="1154746" cy="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gannett-cdn.com/-mm-/f273eb6f71ec4308c31231919173d9506ae054c0/c=193-0-810-464&amp;r=x383&amp;c=540x380/local/-/media/USATODAY/test/2013/12/01/1385949215000-AmazonPrimeAi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40" y="3921141"/>
            <a:ext cx="1029313" cy="72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3" descr="Image result for baxter robot"/>
          <p:cNvSpPr>
            <a:spLocks noChangeAspect="1" noChangeArrowheads="1"/>
          </p:cNvSpPr>
          <p:nvPr/>
        </p:nvSpPr>
        <p:spPr bwMode="auto">
          <a:xfrm>
            <a:off x="2540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9" name="AutoShape 15" descr="Image result for baxter robot"/>
          <p:cNvSpPr>
            <a:spLocks noChangeAspect="1" noChangeArrowheads="1"/>
          </p:cNvSpPr>
          <p:nvPr/>
        </p:nvSpPr>
        <p:spPr bwMode="auto">
          <a:xfrm>
            <a:off x="4064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10" name="AutoShape 17" descr="Image result for baxter robot"/>
          <p:cNvSpPr>
            <a:spLocks noChangeAspect="1" noChangeArrowheads="1"/>
          </p:cNvSpPr>
          <p:nvPr/>
        </p:nvSpPr>
        <p:spPr bwMode="auto">
          <a:xfrm>
            <a:off x="5588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11" name="AutoShape 19" descr="Image result for baxter robot"/>
          <p:cNvSpPr>
            <a:spLocks noChangeAspect="1" noChangeArrowheads="1"/>
          </p:cNvSpPr>
          <p:nvPr/>
        </p:nvSpPr>
        <p:spPr bwMode="auto">
          <a:xfrm>
            <a:off x="7112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12" name="AutoShape 21" descr="Image result for baxter robot"/>
          <p:cNvSpPr>
            <a:spLocks noChangeAspect="1" noChangeArrowheads="1"/>
          </p:cNvSpPr>
          <p:nvPr/>
        </p:nvSpPr>
        <p:spPr bwMode="auto">
          <a:xfrm>
            <a:off x="770206" y="5986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13" name="AutoShape 23" descr="Image result for baxter robot"/>
          <p:cNvSpPr>
            <a:spLocks noChangeAspect="1" noChangeArrowheads="1"/>
          </p:cNvSpPr>
          <p:nvPr/>
        </p:nvSpPr>
        <p:spPr bwMode="auto">
          <a:xfrm>
            <a:off x="922606" y="7510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56" y="3157772"/>
            <a:ext cx="1082083" cy="60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Image result for disaster earthquak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46" y="4843725"/>
            <a:ext cx="1346315" cy="83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35713" y="903481"/>
            <a:ext cx="311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642566"/>
                </a:solidFill>
              </a:rPr>
              <a:t>Emerging services </a:t>
            </a:r>
          </a:p>
          <a:p>
            <a:pPr algn="ctr"/>
            <a:r>
              <a:rPr lang="en-GB" sz="1600" b="1" dirty="0" smtClean="0">
                <a:solidFill>
                  <a:srgbClr val="642566"/>
                </a:solidFill>
              </a:rPr>
              <a:t>Broadband++</a:t>
            </a:r>
          </a:p>
          <a:p>
            <a:pPr algn="ctr"/>
            <a:r>
              <a:rPr lang="en-GB" sz="1600" dirty="0" smtClean="0">
                <a:solidFill>
                  <a:srgbClr val="642566"/>
                </a:solidFill>
              </a:rPr>
              <a:t>high throughput, consistent </a:t>
            </a:r>
            <a:r>
              <a:rPr lang="en-GB" sz="1600" dirty="0" err="1" smtClean="0">
                <a:solidFill>
                  <a:srgbClr val="642566"/>
                </a:solidFill>
              </a:rPr>
              <a:t>QoE</a:t>
            </a:r>
            <a:endParaRPr lang="en-GB" sz="1600" dirty="0">
              <a:solidFill>
                <a:srgbClr val="6425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335" y="5390415"/>
            <a:ext cx="325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642566"/>
                </a:solidFill>
              </a:rPr>
              <a:t>M2M</a:t>
            </a:r>
          </a:p>
          <a:p>
            <a:pPr algn="ctr"/>
            <a:r>
              <a:rPr lang="en-GB" sz="1600" dirty="0" smtClean="0">
                <a:solidFill>
                  <a:srgbClr val="642566"/>
                </a:solidFill>
              </a:rPr>
              <a:t>low cost, low battery consumption</a:t>
            </a:r>
            <a:endParaRPr lang="en-GB" sz="1600" dirty="0">
              <a:solidFill>
                <a:srgbClr val="6425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12996" y="5390416"/>
            <a:ext cx="2605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642566"/>
                </a:solidFill>
              </a:rPr>
              <a:t>Critical </a:t>
            </a:r>
          </a:p>
          <a:p>
            <a:pPr algn="ctr"/>
            <a:r>
              <a:rPr lang="en-GB" sz="1600" b="1" dirty="0" smtClean="0">
                <a:solidFill>
                  <a:srgbClr val="642566"/>
                </a:solidFill>
              </a:rPr>
              <a:t>communications</a:t>
            </a:r>
          </a:p>
          <a:p>
            <a:pPr algn="ctr"/>
            <a:r>
              <a:rPr lang="en-GB" sz="1600" dirty="0" smtClean="0">
                <a:solidFill>
                  <a:srgbClr val="642566"/>
                </a:solidFill>
              </a:rPr>
              <a:t>low latency, high reliability</a:t>
            </a:r>
            <a:endParaRPr lang="en-GB" sz="1600" dirty="0">
              <a:solidFill>
                <a:srgbClr val="6425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4786" y="6017494"/>
            <a:ext cx="207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</a:rPr>
              <a:t>SPG</a:t>
            </a:r>
          </a:p>
          <a:p>
            <a:pPr algn="ctr"/>
            <a:r>
              <a:rPr lang="en-GB" sz="1600" b="1" dirty="0" smtClean="0">
                <a:solidFill>
                  <a:srgbClr val="FFFFFF"/>
                </a:solidFill>
              </a:rPr>
              <a:t>Technology</a:t>
            </a:r>
            <a:endParaRPr lang="en-GB" sz="1600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i.kinja-img.com/gawker-media/image/upload/s--CJDk3O5u--/18kzsnnc1v225jpg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01" y="3173376"/>
            <a:ext cx="1119875" cy="6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icolas-denis.net/wp-content/uploads/2014/12/baxter-robot-rethink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99" y="3944690"/>
            <a:ext cx="987962" cy="9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7469" y="6067524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Source: modified from ITU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(1) Future </a:t>
            </a:r>
            <a:r>
              <a:rPr lang="en-US" dirty="0">
                <a:solidFill>
                  <a:schemeClr val="bg1"/>
                </a:solidFill>
              </a:rPr>
              <a:t>Mobile Data </a:t>
            </a:r>
            <a:r>
              <a:rPr lang="en-US" dirty="0" smtClean="0">
                <a:solidFill>
                  <a:schemeClr val="bg1"/>
                </a:solidFill>
              </a:rPr>
              <a:t>Use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4/49 of 18-16-0016 by Andy Gowans (OFCOM)</a:t>
            </a:r>
          </a:p>
        </p:txBody>
      </p: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 bwMode="auto">
          <a:xfrm>
            <a:off x="2008939" y="1833001"/>
            <a:ext cx="5490732" cy="3668247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 dirty="0" smtClean="0">
              <a:solidFill>
                <a:srgbClr val="6425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96E-4F69-4D6E-97E1-CC7B4AFB5CB3}" type="slidenum">
              <a:rPr lang="en-GB" altLang="en-US" smtClean="0">
                <a:solidFill>
                  <a:srgbClr val="642566"/>
                </a:solidFill>
              </a:rPr>
              <a:pPr/>
              <a:t>95</a:t>
            </a:fld>
            <a:endParaRPr lang="en-GB" altLang="en-US" dirty="0">
              <a:solidFill>
                <a:srgbClr val="642566"/>
              </a:solidFill>
            </a:endParaRPr>
          </a:p>
        </p:txBody>
      </p:sp>
      <p:sp>
        <p:nvSpPr>
          <p:cNvPr id="7" name="AutoShape 7" descr="Image result for car2car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8" name="AutoShape 13" descr="Image result for baxter robot"/>
          <p:cNvSpPr>
            <a:spLocks noChangeAspect="1" noChangeArrowheads="1"/>
          </p:cNvSpPr>
          <p:nvPr/>
        </p:nvSpPr>
        <p:spPr bwMode="auto">
          <a:xfrm>
            <a:off x="2540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9" name="AutoShape 15" descr="Image result for baxter robot"/>
          <p:cNvSpPr>
            <a:spLocks noChangeAspect="1" noChangeArrowheads="1"/>
          </p:cNvSpPr>
          <p:nvPr/>
        </p:nvSpPr>
        <p:spPr bwMode="auto">
          <a:xfrm>
            <a:off x="4064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10" name="AutoShape 17" descr="Image result for baxter robot"/>
          <p:cNvSpPr>
            <a:spLocks noChangeAspect="1" noChangeArrowheads="1"/>
          </p:cNvSpPr>
          <p:nvPr/>
        </p:nvSpPr>
        <p:spPr bwMode="auto">
          <a:xfrm>
            <a:off x="5588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11" name="AutoShape 19" descr="Image result for baxter robot"/>
          <p:cNvSpPr>
            <a:spLocks noChangeAspect="1" noChangeArrowheads="1"/>
          </p:cNvSpPr>
          <p:nvPr/>
        </p:nvSpPr>
        <p:spPr bwMode="auto">
          <a:xfrm>
            <a:off x="7112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12" name="AutoShape 21" descr="Image result for baxter robot"/>
          <p:cNvSpPr>
            <a:spLocks noChangeAspect="1" noChangeArrowheads="1"/>
          </p:cNvSpPr>
          <p:nvPr/>
        </p:nvSpPr>
        <p:spPr bwMode="auto">
          <a:xfrm>
            <a:off x="770206" y="5986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13" name="AutoShape 23" descr="Image result for baxter robot"/>
          <p:cNvSpPr>
            <a:spLocks noChangeAspect="1" noChangeArrowheads="1"/>
          </p:cNvSpPr>
          <p:nvPr/>
        </p:nvSpPr>
        <p:spPr bwMode="auto">
          <a:xfrm>
            <a:off x="922606" y="7510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4575" y="902087"/>
            <a:ext cx="311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642566"/>
                </a:solidFill>
              </a:rPr>
              <a:t>Technology trends</a:t>
            </a:r>
          </a:p>
          <a:p>
            <a:pPr algn="ctr"/>
            <a:r>
              <a:rPr lang="en-GB" sz="1600" b="1" dirty="0" smtClean="0">
                <a:solidFill>
                  <a:srgbClr val="642566"/>
                </a:solidFill>
              </a:rPr>
              <a:t>Broadband++</a:t>
            </a:r>
          </a:p>
          <a:p>
            <a:pPr algn="ctr"/>
            <a:r>
              <a:rPr lang="en-GB" sz="1600" dirty="0" smtClean="0">
                <a:solidFill>
                  <a:srgbClr val="642566"/>
                </a:solidFill>
              </a:rPr>
              <a:t>high throughput, consistent </a:t>
            </a:r>
            <a:r>
              <a:rPr lang="en-GB" sz="1600" dirty="0" err="1" smtClean="0">
                <a:solidFill>
                  <a:srgbClr val="642566"/>
                </a:solidFill>
              </a:rPr>
              <a:t>QoE</a:t>
            </a:r>
            <a:endParaRPr lang="en-GB" sz="1600" dirty="0">
              <a:solidFill>
                <a:srgbClr val="6425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600" y="5501248"/>
            <a:ext cx="325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642566"/>
                </a:solidFill>
              </a:rPr>
              <a:t>M2M</a:t>
            </a:r>
          </a:p>
          <a:p>
            <a:pPr algn="ctr"/>
            <a:r>
              <a:rPr lang="en-GB" sz="1600" dirty="0" smtClean="0">
                <a:solidFill>
                  <a:srgbClr val="642566"/>
                </a:solidFill>
              </a:rPr>
              <a:t>low cost, low battery consumption</a:t>
            </a:r>
            <a:endParaRPr lang="en-GB" sz="1600" dirty="0">
              <a:solidFill>
                <a:srgbClr val="6425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12996" y="5390416"/>
            <a:ext cx="2605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642566"/>
                </a:solidFill>
              </a:rPr>
              <a:t>Critical </a:t>
            </a:r>
          </a:p>
          <a:p>
            <a:pPr algn="ctr"/>
            <a:r>
              <a:rPr lang="en-GB" sz="1600" b="1" dirty="0" smtClean="0">
                <a:solidFill>
                  <a:srgbClr val="642566"/>
                </a:solidFill>
              </a:rPr>
              <a:t>communications</a:t>
            </a:r>
          </a:p>
          <a:p>
            <a:pPr algn="ctr"/>
            <a:r>
              <a:rPr lang="en-GB" sz="1600" dirty="0" smtClean="0">
                <a:solidFill>
                  <a:srgbClr val="642566"/>
                </a:solidFill>
              </a:rPr>
              <a:t>low latency, high reliability</a:t>
            </a:r>
            <a:endParaRPr lang="en-GB" sz="1600" dirty="0">
              <a:solidFill>
                <a:srgbClr val="6425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4786" y="6017494"/>
            <a:ext cx="207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</a:rPr>
              <a:t>SPG</a:t>
            </a:r>
          </a:p>
          <a:p>
            <a:pPr algn="ctr"/>
            <a:r>
              <a:rPr lang="en-GB" sz="1600" b="1" dirty="0" smtClean="0">
                <a:solidFill>
                  <a:srgbClr val="FFFFFF"/>
                </a:solidFill>
              </a:rPr>
              <a:t>Technology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5" name="AutoShape 2" descr="Image result for LTE-adv"/>
          <p:cNvSpPr>
            <a:spLocks noChangeAspect="1" noChangeArrowheads="1"/>
          </p:cNvSpPr>
          <p:nvPr/>
        </p:nvSpPr>
        <p:spPr bwMode="auto">
          <a:xfrm>
            <a:off x="8636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GSM"/>
          <p:cNvSpPr>
            <a:spLocks noChangeAspect="1" noChangeArrowheads="1"/>
          </p:cNvSpPr>
          <p:nvPr/>
        </p:nvSpPr>
        <p:spPr bwMode="auto">
          <a:xfrm>
            <a:off x="10160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112071" y="4116253"/>
            <a:ext cx="19282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CC"/>
                </a:solidFill>
              </a:rPr>
              <a:t>5G</a:t>
            </a:r>
            <a:endParaRPr lang="en-GB" sz="1600" b="1" dirty="0">
              <a:solidFill>
                <a:srgbClr val="0000CC"/>
              </a:solidFill>
            </a:endParaRPr>
          </a:p>
          <a:p>
            <a:pPr algn="ctr"/>
            <a:endParaRPr lang="en-GB" sz="1600" b="1" dirty="0" smtClean="0">
              <a:solidFill>
                <a:srgbClr val="0000CC"/>
              </a:solidFill>
            </a:endParaRPr>
          </a:p>
          <a:p>
            <a:pPr algn="ctr"/>
            <a:r>
              <a:rPr lang="en-GB" sz="1600" b="1" dirty="0">
                <a:solidFill>
                  <a:srgbClr val="0000CC"/>
                </a:solidFill>
              </a:rPr>
              <a:t> </a:t>
            </a:r>
            <a:r>
              <a:rPr lang="en-GB" sz="1600" b="1" dirty="0" smtClean="0">
                <a:solidFill>
                  <a:srgbClr val="0000CC"/>
                </a:solidFill>
              </a:rPr>
              <a:t>   802.11p </a:t>
            </a:r>
          </a:p>
          <a:p>
            <a:pPr algn="ctr"/>
            <a:endParaRPr lang="en-GB" sz="1600" b="1" dirty="0" smtClean="0">
              <a:solidFill>
                <a:srgbClr val="0000CC"/>
              </a:solidFill>
            </a:endParaRPr>
          </a:p>
          <a:p>
            <a:r>
              <a:rPr lang="en-GB" sz="1600" b="1" dirty="0" smtClean="0">
                <a:solidFill>
                  <a:srgbClr val="0000CC"/>
                </a:solidFill>
              </a:rPr>
              <a:t>  LTE D2D / LTE-V</a:t>
            </a:r>
            <a:endParaRPr lang="en-GB" b="1" dirty="0" smtClean="0">
              <a:solidFill>
                <a:srgbClr val="0000CC"/>
              </a:solidFill>
            </a:endParaRPr>
          </a:p>
          <a:p>
            <a:pPr algn="ctr"/>
            <a:endParaRPr lang="en-GB" dirty="0" smtClean="0">
              <a:solidFill>
                <a:srgbClr val="0000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68305" y="23531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5G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/</a:t>
            </a:r>
            <a:r>
              <a:rPr lang="en-GB" sz="1600" b="1" dirty="0" smtClean="0">
                <a:solidFill>
                  <a:srgbClr val="FF0000"/>
                </a:solidFill>
              </a:rPr>
              <a:t>802.11ax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/LAA/LTE-U??</a:t>
            </a:r>
            <a:endParaRPr lang="en-GB" sz="1600" b="1" dirty="0">
              <a:solidFill>
                <a:srgbClr val="FF0000"/>
              </a:solidFill>
            </a:endParaRP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endParaRPr lang="en-GB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LTE /802.11ac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41387" y="402482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GSM/</a:t>
            </a:r>
          </a:p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LTE Cat 0/</a:t>
            </a:r>
          </a:p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GERAN/</a:t>
            </a:r>
          </a:p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5G</a:t>
            </a:r>
            <a:r>
              <a:rPr lang="en-GB" sz="1600" b="1" dirty="0">
                <a:solidFill>
                  <a:srgbClr val="00B050"/>
                </a:solidFill>
              </a:rPr>
              <a:t>/ Wi-Fi/</a:t>
            </a:r>
            <a:r>
              <a:rPr lang="en-GB" sz="1600" b="1" dirty="0" err="1">
                <a:solidFill>
                  <a:srgbClr val="00B050"/>
                </a:solidFill>
              </a:rPr>
              <a:t>Sigfox</a:t>
            </a:r>
            <a:r>
              <a:rPr lang="en-GB" sz="1600" b="1" dirty="0">
                <a:solidFill>
                  <a:srgbClr val="00B050"/>
                </a:solidFill>
              </a:rPr>
              <a:t>/</a:t>
            </a:r>
          </a:p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[…]</a:t>
            </a:r>
          </a:p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Bluetooth/ ZigBee/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8801" y="3824774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6600"/>
                </a:solidFill>
              </a:rPr>
              <a:t>satellites</a:t>
            </a:r>
            <a:endParaRPr lang="en-GB" sz="2000" b="1" dirty="0">
              <a:solidFill>
                <a:srgbClr val="FF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(1) Future </a:t>
            </a:r>
            <a:r>
              <a:rPr lang="en-US" dirty="0">
                <a:solidFill>
                  <a:schemeClr val="bg1"/>
                </a:solidFill>
              </a:rPr>
              <a:t>Mobile Data </a:t>
            </a:r>
            <a:r>
              <a:rPr lang="en-US" dirty="0" smtClean="0">
                <a:solidFill>
                  <a:schemeClr val="bg1"/>
                </a:solidFill>
              </a:rPr>
              <a:t>Use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5/49 of 18-16-0016 by Andy Gowans (OFCOM)</a:t>
            </a:r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/>
          <a:p>
            <a:fld id="{1390B6D4-DEB4-469C-BE1E-448E0C6F47EA}" type="slidenum">
              <a:rPr lang="en-GB" smtClean="0"/>
              <a:pPr/>
              <a:t>96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772400" cy="1066800"/>
          </a:xfrm>
        </p:spPr>
        <p:txBody>
          <a:bodyPr/>
          <a:lstStyle/>
          <a:p>
            <a:r>
              <a:rPr lang="en-GB" dirty="0" smtClean="0"/>
              <a:t>Lack of spectrum should not inhibit the rapid rollout of new services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98227" y="1813857"/>
            <a:ext cx="4006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642566"/>
                </a:solidFill>
                <a:latin typeface="Arial Black" panose="020B0A04020102020204" pitchFamily="34" charset="0"/>
              </a:rPr>
              <a:t>The approach….</a:t>
            </a:r>
            <a:endParaRPr lang="en-GB" sz="1600" b="1" dirty="0">
              <a:solidFill>
                <a:srgbClr val="642566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60216" y="2543797"/>
            <a:ext cx="4144932" cy="7591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0" rIns="144000" bIns="0" numCol="1" anchor="ctr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8038" indent="-26987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2675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46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018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590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162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734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 smtClean="0">
                <a:solidFill>
                  <a:srgbClr val="FFFFFF"/>
                </a:solidFill>
              </a:rPr>
              <a:t>Identify and prioritise potentially suitable bands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660216" y="3474538"/>
            <a:ext cx="4144932" cy="7591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0" rIns="144000" bIns="0" numCol="1" anchor="ctr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8038" indent="-26987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2675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46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018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590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162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734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 smtClean="0">
                <a:solidFill>
                  <a:srgbClr val="FFFFFF"/>
                </a:solidFill>
              </a:rPr>
              <a:t>Monitor demand. market and technology developments, being ready to adapt our approach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60216" y="4405281"/>
            <a:ext cx="4144932" cy="7591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0" rIns="144000" bIns="0" numCol="1" anchor="ctr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8038" indent="-26987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2675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46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018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590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162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734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 smtClean="0">
                <a:solidFill>
                  <a:srgbClr val="FFFFFF"/>
                </a:solidFill>
              </a:rPr>
              <a:t>Take a leading role in international harmonisation discussions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660216" y="5316848"/>
            <a:ext cx="4144932" cy="7591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0" rIns="144000" bIns="0" numCol="1" anchor="ctr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8038" indent="-26987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2675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46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018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590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162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734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 smtClean="0">
                <a:solidFill>
                  <a:srgbClr val="FFFFFF"/>
                </a:solidFill>
              </a:rPr>
              <a:t>Take action resolving coexistence issues, awarding bands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438" y="1829641"/>
            <a:ext cx="4006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642566"/>
                </a:solidFill>
                <a:latin typeface="Arial Black" panose="020B0A04020102020204" pitchFamily="34" charset="0"/>
              </a:rPr>
              <a:t>The challenge: what will be the spectrum needs for mobile data in 10 years time?</a:t>
            </a:r>
            <a:endParaRPr lang="en-GB" sz="1600" b="1" dirty="0">
              <a:solidFill>
                <a:srgbClr val="642566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http://i.stack.imgur.com/k2eE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8" y="3276618"/>
            <a:ext cx="4006922" cy="12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(1) Future Mobile Data </a:t>
            </a:r>
            <a:r>
              <a:rPr lang="en-US" dirty="0" smtClean="0">
                <a:solidFill>
                  <a:schemeClr val="bg1"/>
                </a:solidFill>
              </a:rPr>
              <a:t>Use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6/49 of 18-16-0016 by Andy Gowans (OFCOM)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97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772400" cy="10668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Executive abstract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348" y="1331500"/>
            <a:ext cx="800888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Future Mobile </a:t>
            </a:r>
            <a:r>
              <a:rPr lang="en-US" sz="1800" dirty="0"/>
              <a:t>Data </a:t>
            </a:r>
            <a:r>
              <a:rPr lang="en-US" sz="1800" dirty="0" smtClean="0"/>
              <a:t>Use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u="heavy" dirty="0" smtClean="0">
                <a:uFill>
                  <a:solidFill>
                    <a:schemeClr val="tx1"/>
                  </a:solidFill>
                </a:uFill>
              </a:rPr>
              <a:t>Spectrum </a:t>
            </a:r>
            <a:r>
              <a:rPr lang="en-US" sz="1800" u="heavy" dirty="0">
                <a:uFill>
                  <a:solidFill>
                    <a:schemeClr val="tx1"/>
                  </a:solidFill>
                </a:uFill>
              </a:rPr>
              <a:t>trends below 6GHz</a:t>
            </a:r>
            <a:r>
              <a:rPr lang="en-US" sz="1800" dirty="0"/>
              <a:t> </a:t>
            </a:r>
            <a:endParaRPr lang="en-US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Licenced</a:t>
            </a:r>
            <a:r>
              <a:rPr lang="en-US" sz="1800" dirty="0" smtClean="0"/>
              <a:t> vs </a:t>
            </a:r>
            <a:r>
              <a:rPr lang="en-US" sz="1800" dirty="0" err="1" smtClean="0"/>
              <a:t>Unlicenced</a:t>
            </a:r>
            <a:endParaRPr lang="en-US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LAA/LTE-U </a:t>
            </a:r>
            <a:r>
              <a:rPr lang="en-US" sz="1800" dirty="0"/>
              <a:t>vs </a:t>
            </a:r>
            <a:r>
              <a:rPr lang="en-US" sz="1800" dirty="0" err="1" smtClean="0"/>
              <a:t>WiFi</a:t>
            </a:r>
            <a:endParaRPr lang="en-US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Current and future Wi-Fi use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Future studies in </a:t>
            </a:r>
            <a:r>
              <a:rPr lang="en-US" sz="1800" dirty="0" smtClean="0"/>
              <a:t>5GHz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IEEE 802, 5G </a:t>
            </a:r>
            <a:r>
              <a:rPr lang="en-US" sz="1800" dirty="0"/>
              <a:t>and above 6GHz </a:t>
            </a:r>
            <a:r>
              <a:rPr lang="en-US" sz="1800" dirty="0" smtClean="0"/>
              <a:t>use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Conclusions and points for discussion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CONTENT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7/49 of 18-16-0016 by Andy Gowans (OFCOM)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4851-D36E-4DB8-9DC0-99EC97CB588C}" type="slidenum">
              <a:rPr lang="en-GB" altLang="en-US" smtClean="0">
                <a:solidFill>
                  <a:srgbClr val="FFFFFF"/>
                </a:solidFill>
              </a:rPr>
              <a:pPr/>
              <a:t>98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0470" y="1881731"/>
            <a:ext cx="8590650" cy="3830608"/>
            <a:chOff x="507212" y="2341908"/>
            <a:chExt cx="8590650" cy="3830608"/>
          </a:xfrm>
        </p:grpSpPr>
        <p:sp>
          <p:nvSpPr>
            <p:cNvPr id="76" name="TextBox 75"/>
            <p:cNvSpPr txBox="1"/>
            <p:nvPr/>
          </p:nvSpPr>
          <p:spPr>
            <a:xfrm>
              <a:off x="846638" y="2512810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642566"/>
                  </a:solidFill>
                </a:rPr>
                <a:t>700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534857" y="2894265"/>
              <a:ext cx="49857" cy="1674453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>
                <a:solidFill>
                  <a:srgbClr val="642566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185242" y="2898241"/>
              <a:ext cx="496825" cy="1669774"/>
            </a:xfrm>
            <a:prstGeom prst="rect">
              <a:avLst/>
            </a:prstGeom>
            <a:pattFill prst="dkDnDiag">
              <a:fgClr>
                <a:srgbClr val="FFC000"/>
              </a:fgClr>
              <a:bgClr>
                <a:schemeClr val="bg1"/>
              </a:bgClr>
            </a:patt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46059" y="2887847"/>
              <a:ext cx="64800" cy="1669774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057079" y="2887141"/>
              <a:ext cx="64800" cy="1669774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05766" y="2341908"/>
              <a:ext cx="14701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rgbClr val="642566"/>
                  </a:solidFill>
                </a:rPr>
                <a:t>&gt;3.6GHz (harmonised)</a:t>
              </a:r>
              <a:endParaRPr lang="en-GB" sz="1000" dirty="0">
                <a:solidFill>
                  <a:srgbClr val="642566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7212" y="5710851"/>
              <a:ext cx="8590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2017-2022 </a:t>
              </a:r>
              <a:r>
                <a:rPr lang="en-GB" b="1" dirty="0">
                  <a:solidFill>
                    <a:srgbClr val="92D050"/>
                  </a:solidFill>
                </a:rPr>
                <a:t>	</a:t>
              </a:r>
              <a:r>
                <a:rPr lang="en-GB" sz="1400" b="1" dirty="0" smtClean="0">
                  <a:solidFill>
                    <a:srgbClr val="92D050"/>
                  </a:solidFill>
                </a:rPr>
                <a:t>      </a:t>
              </a:r>
              <a:r>
                <a:rPr lang="en-GB" sz="1400" dirty="0" smtClean="0">
                  <a:solidFill>
                    <a:srgbClr val="642566"/>
                  </a:solidFill>
                </a:rPr>
                <a:t>Addition </a:t>
              </a:r>
              <a:r>
                <a:rPr lang="en-GB" sz="1400" dirty="0">
                  <a:solidFill>
                    <a:srgbClr val="642566"/>
                  </a:solidFill>
                </a:rPr>
                <a:t>of 700 MHz, potentially 1427-1452 MHz, 3.6-3.8 GHz , 1492-1518 MHz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0471" y="2438064"/>
            <a:ext cx="8590650" cy="3826784"/>
            <a:chOff x="507213" y="2898241"/>
            <a:chExt cx="8590650" cy="382678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7682068" y="2898241"/>
              <a:ext cx="741382" cy="1669774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chemeClr val="bg1"/>
              </a:bgClr>
            </a:patt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7213" y="6017139"/>
              <a:ext cx="8590650" cy="70788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FFFF00"/>
                  </a:solidFill>
                </a:rPr>
                <a:t>&gt;</a:t>
              </a:r>
              <a:r>
                <a:rPr lang="en-GB" sz="2000" b="1" dirty="0">
                  <a:solidFill>
                    <a:srgbClr val="FFF200"/>
                  </a:solidFill>
                </a:rPr>
                <a:t>2022</a:t>
              </a:r>
              <a:r>
                <a:rPr lang="en-GB" sz="2000" b="1" dirty="0">
                  <a:solidFill>
                    <a:srgbClr val="FFFF00"/>
                  </a:solidFill>
                </a:rPr>
                <a:t> 	 </a:t>
              </a:r>
              <a:r>
                <a:rPr lang="en-GB" sz="2000" b="1" dirty="0" smtClean="0">
                  <a:solidFill>
                    <a:srgbClr val="FFFF00"/>
                  </a:solidFill>
                </a:rPr>
                <a:t>     </a:t>
              </a:r>
              <a:r>
                <a:rPr lang="en-GB" sz="2000" dirty="0" smtClean="0">
                  <a:solidFill>
                    <a:srgbClr val="642566"/>
                  </a:solidFill>
                </a:rPr>
                <a:t>More </a:t>
              </a:r>
              <a:r>
                <a:rPr lang="en-GB" sz="2000" dirty="0">
                  <a:solidFill>
                    <a:srgbClr val="642566"/>
                  </a:solidFill>
                </a:rPr>
                <a:t>uncertain potential addition of 3.8-4.2 </a:t>
              </a:r>
              <a:r>
                <a:rPr lang="en-GB" sz="2000" dirty="0" smtClean="0">
                  <a:solidFill>
                    <a:srgbClr val="642566"/>
                  </a:solidFill>
                </a:rPr>
                <a:t>GHz possibly tiered access ????</a:t>
              </a:r>
              <a:endParaRPr lang="en-GB" sz="2000" dirty="0">
                <a:solidFill>
                  <a:srgbClr val="642566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4576" y="1985788"/>
            <a:ext cx="8292252" cy="3268699"/>
            <a:chOff x="511318" y="2445965"/>
            <a:chExt cx="8292252" cy="3268699"/>
          </a:xfrm>
        </p:grpSpPr>
        <p:sp>
          <p:nvSpPr>
            <p:cNvPr id="68" name="TextBox 67"/>
            <p:cNvSpPr txBox="1"/>
            <p:nvPr/>
          </p:nvSpPr>
          <p:spPr>
            <a:xfrm>
              <a:off x="2375445" y="2445965"/>
              <a:ext cx="617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642566"/>
                  </a:solidFill>
                </a:rPr>
                <a:t>1.4GHz</a:t>
              </a:r>
              <a:endParaRPr lang="en-GB" sz="1000" dirty="0">
                <a:solidFill>
                  <a:srgbClr val="642566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441963" y="2893479"/>
              <a:ext cx="116982" cy="166977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740601" y="2898241"/>
              <a:ext cx="165922" cy="166977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584714" y="2894265"/>
              <a:ext cx="116982" cy="166977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242206" y="2453728"/>
              <a:ext cx="617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642566"/>
                  </a:solidFill>
                </a:rPr>
                <a:t>2.3GHz</a:t>
              </a:r>
              <a:endParaRPr lang="en-GB" sz="1000" dirty="0">
                <a:solidFill>
                  <a:srgbClr val="642566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639462" y="2457774"/>
              <a:ext cx="617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642566"/>
                  </a:solidFill>
                </a:rPr>
                <a:t>3.4GHz</a:t>
              </a:r>
              <a:endParaRPr lang="en-GB" sz="1000" dirty="0">
                <a:solidFill>
                  <a:srgbClr val="642566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1318" y="5406887"/>
              <a:ext cx="8292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92D050"/>
                  </a:solidFill>
                </a:rPr>
                <a:t>2016 	   </a:t>
              </a:r>
              <a:r>
                <a:rPr lang="en-GB" b="1" dirty="0" smtClean="0">
                  <a:solidFill>
                    <a:srgbClr val="92D050"/>
                  </a:solidFill>
                </a:rPr>
                <a:t>   </a:t>
              </a:r>
              <a:r>
                <a:rPr lang="en-GB" dirty="0" smtClean="0">
                  <a:solidFill>
                    <a:srgbClr val="642566"/>
                  </a:solidFill>
                </a:rPr>
                <a:t>Addition </a:t>
              </a:r>
              <a:r>
                <a:rPr lang="en-GB" dirty="0">
                  <a:solidFill>
                    <a:srgbClr val="642566"/>
                  </a:solidFill>
                </a:rPr>
                <a:t>of 1452-1492 MHz, 2.3 GHz, 3.4 GHz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6951705" y="2896253"/>
              <a:ext cx="178474" cy="166977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4101" y="1715044"/>
            <a:ext cx="8292252" cy="3231666"/>
            <a:chOff x="520843" y="2175221"/>
            <a:chExt cx="8292252" cy="3231666"/>
          </a:xfrm>
        </p:grpSpPr>
        <p:sp>
          <p:nvSpPr>
            <p:cNvPr id="56" name="TextBox 55"/>
            <p:cNvSpPr txBox="1"/>
            <p:nvPr/>
          </p:nvSpPr>
          <p:spPr>
            <a:xfrm>
              <a:off x="3088086" y="2175221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642566"/>
                  </a:solidFill>
                </a:rPr>
                <a:t>1800</a:t>
              </a:r>
              <a:endParaRPr lang="en-GB" sz="1000" dirty="0">
                <a:solidFill>
                  <a:srgbClr val="642566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10790" y="2299260"/>
              <a:ext cx="617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642566"/>
                  </a:solidFill>
                </a:rPr>
                <a:t>2.6GHz</a:t>
              </a:r>
              <a:endParaRPr lang="en-GB" sz="1000" dirty="0">
                <a:solidFill>
                  <a:srgbClr val="64256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16459" y="2890127"/>
              <a:ext cx="75600" cy="1669774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11004" y="2893479"/>
              <a:ext cx="163638" cy="1669774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519810" y="2891098"/>
              <a:ext cx="143124" cy="1669774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58159" y="2893479"/>
              <a:ext cx="143124" cy="1669774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789365" y="2893479"/>
              <a:ext cx="415919" cy="1669774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321336" y="2892773"/>
              <a:ext cx="163638" cy="1669774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410927" y="2889421"/>
              <a:ext cx="75600" cy="1669774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126171" y="2888715"/>
              <a:ext cx="78408" cy="1669774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222379" y="2887141"/>
              <a:ext cx="64800" cy="1669774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642566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39982" y="2341287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642566"/>
                  </a:solidFill>
                </a:rPr>
                <a:t>8</a:t>
              </a:r>
              <a:r>
                <a:rPr lang="en-GB" sz="1000" dirty="0" smtClean="0">
                  <a:solidFill>
                    <a:srgbClr val="642566"/>
                  </a:solidFill>
                </a:rPr>
                <a:t>00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239023" y="218453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642566"/>
                  </a:solidFill>
                </a:rPr>
                <a:t>900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589699" y="2217248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642566"/>
                  </a:solidFill>
                </a:rPr>
                <a:t>2100</a:t>
              </a:r>
              <a:endParaRPr lang="en-GB" sz="1000" dirty="0">
                <a:solidFill>
                  <a:srgbClr val="642566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0843" y="5099110"/>
              <a:ext cx="8292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</a:rPr>
                <a:t>Today   	  </a:t>
              </a:r>
              <a:r>
                <a:rPr lang="en-GB" b="1" dirty="0" smtClean="0">
                  <a:solidFill>
                    <a:srgbClr val="0070C0"/>
                  </a:solidFill>
                </a:rPr>
                <a:t>    </a:t>
              </a:r>
              <a:r>
                <a:rPr lang="en-GB" dirty="0" smtClean="0">
                  <a:solidFill>
                    <a:srgbClr val="642566"/>
                  </a:solidFill>
                </a:rPr>
                <a:t>Existing </a:t>
              </a:r>
              <a:r>
                <a:rPr lang="en-GB" dirty="0">
                  <a:solidFill>
                    <a:srgbClr val="642566"/>
                  </a:solidFill>
                </a:rPr>
                <a:t>mobile bands</a:t>
              </a:r>
              <a:endParaRPr lang="en-GB" sz="1600" dirty="0">
                <a:solidFill>
                  <a:srgbClr val="642566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-49910" y="4300379"/>
            <a:ext cx="8340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642566"/>
                </a:solidFill>
                <a:latin typeface="Arial"/>
              </a:rPr>
              <a:t>                          Total </a:t>
            </a:r>
            <a:r>
              <a:rPr lang="en-GB" sz="1600" b="1" dirty="0" smtClean="0">
                <a:solidFill>
                  <a:srgbClr val="642566"/>
                </a:solidFill>
                <a:latin typeface="Arial"/>
              </a:rPr>
              <a:t>downlink (scenarios)</a:t>
            </a:r>
            <a:endParaRPr lang="en-GB" sz="1600" b="1" dirty="0">
              <a:solidFill>
                <a:srgbClr val="642566"/>
              </a:solidFill>
              <a:latin typeface="Arial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564954" y="2427670"/>
            <a:ext cx="49857" cy="1674453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642566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127001" y="1041400"/>
            <a:ext cx="695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kern="0" dirty="0" smtClean="0">
                <a:solidFill>
                  <a:srgbClr val="C00000"/>
                </a:solidFill>
              </a:rPr>
              <a:t>Licenced spectrum availability in UK/Europe</a:t>
            </a:r>
            <a:endParaRPr lang="en-GB" kern="0" dirty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Spectrum trends below 6GHz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8/49 of 18-16-0016 by Andy Gowans (OFCOM)</a:t>
            </a:r>
          </a:p>
        </p:txBody>
      </p:sp>
      <p:sp>
        <p:nvSpPr>
          <p:cNvPr id="5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C9A2-233E-4855-8209-171170D9385F}" type="slidenum">
              <a:rPr lang="en-GB" smtClean="0"/>
              <a:pPr>
                <a:defRPr/>
              </a:pPr>
              <a:t>99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772400" cy="10668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LE (802.11/15/16) spectrum available in UK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46130"/>
              </p:ext>
            </p:extLst>
          </p:nvPr>
        </p:nvGraphicFramePr>
        <p:xfrm>
          <a:off x="509586" y="1881287"/>
          <a:ext cx="7862400" cy="399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  <a:gridCol w="1562400"/>
                <a:gridCol w="2520000"/>
              </a:tblGrid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Times New Roman"/>
                        </a:rPr>
                        <a:t>Frequency</a:t>
                      </a:r>
                      <a:endParaRPr lang="en-GB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j-lt"/>
                          <a:ea typeface="Times New Roman"/>
                        </a:rPr>
                        <a:t>Bandwidth</a:t>
                      </a:r>
                      <a:endParaRPr lang="en-GB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UK status</a:t>
                      </a:r>
                      <a:endParaRPr lang="en-GB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Times New Roman"/>
                        </a:rPr>
                        <a:t>Indoor/Outdoor</a:t>
                      </a:r>
                      <a:endParaRPr lang="en-GB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Technical characteristics and capabilities</a:t>
                      </a:r>
                      <a:endParaRPr lang="en-GB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2.4 – 2.4835 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GHz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83.5 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MHz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Licence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Exempt 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Indoor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and outdoor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100mW EIRP limit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5.15-5.35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GHz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200 MHz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Licence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Exempt 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Indoor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200mW EIRP limit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DFS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and TPC required in the upper half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5.470 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– 5.725 GHz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255 MHz</a:t>
                      </a:r>
                      <a:endParaRPr lang="en-GB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Licence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Exempt 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Indoor/Outdoor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1W EIRP limit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DFS and TPC required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5.825 – 5.875 GHz *</a:t>
                      </a:r>
                      <a:endParaRPr lang="en-GB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150 MHz </a:t>
                      </a:r>
                      <a:endParaRPr lang="en-GB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Licence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Exempt </a:t>
                      </a:r>
                      <a:endParaRPr lang="en-GB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Indoor/Outdoor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25mW EIRP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limit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No DFS or TPC required 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strike="noStrike" dirty="0" smtClean="0">
                          <a:effectLst/>
                          <a:latin typeface="+mj-lt"/>
                          <a:ea typeface="Times New Roman"/>
                        </a:rPr>
                        <a:t>5.725 – 5850 GHz +</a:t>
                      </a:r>
                      <a:endParaRPr lang="en-GB" sz="1400" strike="noStrike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strike="noStrike" dirty="0" smtClean="0">
                          <a:effectLst/>
                          <a:latin typeface="+mj-lt"/>
                          <a:ea typeface="Times New Roman"/>
                        </a:rPr>
                        <a:t>105 MHz</a:t>
                      </a:r>
                      <a:endParaRPr lang="en-GB" sz="1400" strike="noStrike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strike="noStrike" dirty="0" smtClean="0">
                          <a:effectLst/>
                          <a:latin typeface="+mj-lt"/>
                          <a:ea typeface="Times New Roman"/>
                        </a:rPr>
                        <a:t>Light licensed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strike="noStrike" dirty="0" smtClean="0">
                          <a:effectLst/>
                          <a:latin typeface="+mj-lt"/>
                          <a:ea typeface="Times New Roman"/>
                        </a:rPr>
                        <a:t>FWA use only</a:t>
                      </a:r>
                      <a:endParaRPr lang="en-GB" sz="1400" strike="noStrike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strike="noStrike" dirty="0" smtClean="0">
                          <a:effectLst/>
                          <a:latin typeface="+mj-lt"/>
                          <a:ea typeface="Times New Roman"/>
                        </a:rPr>
                        <a:t>Outdoor</a:t>
                      </a:r>
                      <a:endParaRPr lang="en-GB" sz="1400" strike="noStrike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4W EIRP limit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DFS and TPC required</a:t>
                      </a: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09586" y="5875437"/>
            <a:ext cx="4487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*  Note</a:t>
            </a:r>
            <a:r>
              <a:rPr lang="en-GB" dirty="0"/>
              <a:t>: </a:t>
            </a:r>
            <a:r>
              <a:rPr lang="en-GB" dirty="0" smtClean="0"/>
              <a:t>This is a generic SRD regulation not RLAN </a:t>
            </a:r>
          </a:p>
          <a:p>
            <a:r>
              <a:rPr lang="en-GB" dirty="0" smtClean="0"/>
              <a:t>+ Note: Not to use 20MHz between 5795 – 5815 MHz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81149" y="157660"/>
            <a:ext cx="5724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(2) Spectrum trends below 6GHz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9/49 of 18-16-0016 by Andy Gowans (OFCOM)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80632</TotalTime>
  <Words>17009</Words>
  <Application>Microsoft Office PowerPoint</Application>
  <PresentationFormat>On-screen Show (4:3)</PresentationFormat>
  <Paragraphs>3402</Paragraphs>
  <Slides>180</Slides>
  <Notes>180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180</vt:i4>
      </vt:variant>
    </vt:vector>
  </HeadingPairs>
  <TitlesOfParts>
    <vt:vector size="182" baseType="lpstr">
      <vt:lpstr>Default Design</vt:lpstr>
      <vt:lpstr>Document</vt:lpstr>
      <vt:lpstr>802.11 March 2016 Closing Reports</vt:lpstr>
      <vt:lpstr>Abstract</vt:lpstr>
      <vt:lpstr>Attendance</vt:lpstr>
      <vt:lpstr>Attendance Total</vt:lpstr>
      <vt:lpstr>Attendance Histogram (Thu) </vt:lpstr>
      <vt:lpstr>Attendance by Country</vt:lpstr>
      <vt:lpstr>802.11 WG Editor’s Meeting (Mar ‘16)</vt:lpstr>
      <vt:lpstr>Volunteer Editor Contacts</vt:lpstr>
      <vt:lpstr>New amendment style discussion</vt:lpstr>
      <vt:lpstr>802.11 Style Guide</vt:lpstr>
      <vt:lpstr>Editor Amendment Ordering</vt:lpstr>
      <vt:lpstr>Draft Development Snapshot</vt:lpstr>
      <vt:lpstr>MIB style, Visio and Frame practices </vt:lpstr>
      <vt:lpstr>ARC Closing Report </vt:lpstr>
      <vt:lpstr>Abstract</vt:lpstr>
      <vt:lpstr>Work Completed</vt:lpstr>
      <vt:lpstr>Work Completed</vt:lpstr>
      <vt:lpstr>Teleconference(s)</vt:lpstr>
      <vt:lpstr>May 2016 Plans</vt:lpstr>
      <vt:lpstr>IEEE 802.11/15 Regulatory SC Macau Closing Report</vt:lpstr>
      <vt:lpstr>Abstract</vt:lpstr>
      <vt:lpstr>Agenda</vt:lpstr>
      <vt:lpstr>Regulatory Updates - US</vt:lpstr>
      <vt:lpstr>Regulatory Updates - EU</vt:lpstr>
      <vt:lpstr>Input for 802.18</vt:lpstr>
      <vt:lpstr>Teleconferences, etc.</vt:lpstr>
      <vt:lpstr>Closing Report</vt:lpstr>
      <vt:lpstr>Abstract</vt:lpstr>
      <vt:lpstr>PowerPoint Presentation</vt:lpstr>
      <vt:lpstr>IEEE 802 JTC1 SC closing report (Mar 2016)</vt:lpstr>
      <vt:lpstr>Abstract</vt:lpstr>
      <vt:lpstr>The SC did not have a great deal of work this week and only one session was required</vt:lpstr>
      <vt:lpstr>The SC did not have a great deal of work this week and only one session was required</vt:lpstr>
      <vt:lpstr>The SC will focus in Hawaii on PSDO processes</vt:lpstr>
      <vt:lpstr>IEEE 802.11mc Closing Report for March 2016</vt:lpstr>
      <vt:lpstr>Abstract</vt:lpstr>
      <vt:lpstr>Status </vt:lpstr>
      <vt:lpstr>TGmc Plan of Record - modified</vt:lpstr>
      <vt:lpstr>TGmc SB Planning</vt:lpstr>
      <vt:lpstr>March – May 2016 Meeting Planning</vt:lpstr>
      <vt:lpstr>IEEE 802.11ah Closing Report for March 2016</vt:lpstr>
      <vt:lpstr>Abstract</vt:lpstr>
      <vt:lpstr>Activity in TGah</vt:lpstr>
      <vt:lpstr>Going forward</vt:lpstr>
      <vt:lpstr>Teleconference</vt:lpstr>
      <vt:lpstr>TGah Timeline –Change RevCom</vt:lpstr>
      <vt:lpstr>Motion 5</vt:lpstr>
      <vt:lpstr>IEEE 802.11aj March 2016 Closing Report</vt:lpstr>
      <vt:lpstr>Abstract</vt:lpstr>
      <vt:lpstr>Update for comment resolution on TGaj D1.0 (LB217)</vt:lpstr>
      <vt:lpstr>Work Completed (1/2)</vt:lpstr>
      <vt:lpstr>Work Completed (2/2)</vt:lpstr>
      <vt:lpstr>Motion</vt:lpstr>
      <vt:lpstr>Motion</vt:lpstr>
      <vt:lpstr>Plan for May meeting</vt:lpstr>
      <vt:lpstr>Next Meeting for TGaj</vt:lpstr>
      <vt:lpstr>Conference Call Time</vt:lpstr>
      <vt:lpstr>TGak January Closing Report 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March 2016 Closing Report</vt:lpstr>
      <vt:lpstr>Abstract</vt:lpstr>
      <vt:lpstr>Work Completed – TG Documents</vt:lpstr>
      <vt:lpstr>Work Completed – Technical Presentations</vt:lpstr>
      <vt:lpstr>Work Completed - Draft</vt:lpstr>
      <vt:lpstr>May 2016 Goals</vt:lpstr>
      <vt:lpstr>Conference Call Times</vt:lpstr>
      <vt:lpstr>Task Group AY  March 2016 Closing Report</vt:lpstr>
      <vt:lpstr>Abstract</vt:lpstr>
      <vt:lpstr>PowerPoint Presentation</vt:lpstr>
      <vt:lpstr>PowerPoint Presentation</vt:lpstr>
      <vt:lpstr>PowerPoint Presentation</vt:lpstr>
      <vt:lpstr>PowerPoint Presentation</vt:lpstr>
      <vt:lpstr>TGaz Next Generation Positioning Mar. 2016 Closing Report</vt:lpstr>
      <vt:lpstr>Abstract</vt:lpstr>
      <vt:lpstr>Work Completed</vt:lpstr>
      <vt:lpstr>Goals for May meeting</vt:lpstr>
      <vt:lpstr>Teleconference Schedule</vt:lpstr>
      <vt:lpstr>IEEE 802.11 LRLP TIG March 2016 Closing Report</vt:lpstr>
      <vt:lpstr>March Contributions for Output Document</vt:lpstr>
      <vt:lpstr>March 2016: Status</vt:lpstr>
      <vt:lpstr>Next Steps</vt:lpstr>
      <vt:lpstr>Examples of key differentiators</vt:lpstr>
      <vt:lpstr>Straw Poll: LRLP Positioning</vt:lpstr>
      <vt:lpstr>Straw Poll on LRLP TIG Extension</vt:lpstr>
      <vt:lpstr>OFCOM Future Spectrum Requirements </vt:lpstr>
      <vt:lpstr>    Future spectrum requirements for mobile data, 5G and WRC-15/19: Where does IEEE 802 fit in?      Presenter Andy Gowans input by F. Boccardi, M Paynter, S. Jones, S. Green </vt:lpstr>
      <vt:lpstr>Content Index </vt:lpstr>
      <vt:lpstr>PowerPoint Presentation</vt:lpstr>
      <vt:lpstr>PowerPoint Presentation</vt:lpstr>
      <vt:lpstr>Lack of spectrum should not inhibit the rapid rollout of new services</vt:lpstr>
      <vt:lpstr>Executive abstract</vt:lpstr>
      <vt:lpstr>PowerPoint Presentation</vt:lpstr>
      <vt:lpstr>LE (802.11/15/16) spectrum available in UK</vt:lpstr>
      <vt:lpstr>In 2014 Wi-Fi traffic was 16 times cellular one</vt:lpstr>
      <vt:lpstr>Wi-Fi vs cellular spectrum trends</vt:lpstr>
      <vt:lpstr>PowerPoint Presentation</vt:lpstr>
      <vt:lpstr>PowerPoint Presentation</vt:lpstr>
      <vt:lpstr>PowerPoint Presentation</vt:lpstr>
      <vt:lpstr>PowerPoint Presentation</vt:lpstr>
      <vt:lpstr>Executive abstract</vt:lpstr>
      <vt:lpstr>Previous Studies                                                                                  </vt:lpstr>
      <vt:lpstr>PowerPoint Presentation</vt:lpstr>
      <vt:lpstr>WRC-19 proposals for Future Agenda item on RLANs</vt:lpstr>
      <vt:lpstr>WRC-19 Agenda Item 1.16 on 5GHz RLANs What does it Cover? </vt:lpstr>
      <vt:lpstr>WRC-19 Agenda Item 1.16 on 5GHz RLANs What does it Cover? </vt:lpstr>
      <vt:lpstr>PowerPoint Presentation</vt:lpstr>
      <vt:lpstr>5GHz spectrum allocation</vt:lpstr>
      <vt:lpstr>Opportunities/challenges 5150 – 5250 MHz:  </vt:lpstr>
      <vt:lpstr>Opportunities/challenges 5250 – 5350 MHz:  </vt:lpstr>
      <vt:lpstr>Opportunities/challenges 5350 – 5470 MHz:  </vt:lpstr>
      <vt:lpstr>Opportunities/challenges 5725 – 5850 MHz:  </vt:lpstr>
      <vt:lpstr>Opportunities/challenges 5850 – 5925 MHz:  </vt:lpstr>
      <vt:lpstr>Opportunities/challenges 5850 – 5925 MHz:  </vt:lpstr>
      <vt:lpstr>Opportunities/challenges general:  </vt:lpstr>
      <vt:lpstr> Opportunities/challenges 5925 – 64251 MHz: No support to be part of WRC-19 agenda item   </vt:lpstr>
      <vt:lpstr>Wi-Fi topology/usage and spectrum studies? </vt:lpstr>
      <vt:lpstr>PowerPoint Presentation</vt:lpstr>
      <vt:lpstr>Executive abstract</vt:lpstr>
      <vt:lpstr>5G use cases: evolution of current and new use cases – Wireless access to more intelligent infrastructure</vt:lpstr>
      <vt:lpstr>Wireless 5G technology: evolution of current standards and integration with new technologies</vt:lpstr>
      <vt:lpstr>Impact of emerging technologies on spectrum</vt:lpstr>
      <vt:lpstr>Mm-Wave: technical assessment</vt:lpstr>
      <vt:lpstr>Wide area M2M: is there the need for a completely new design?</vt:lpstr>
      <vt:lpstr>PowerPoint Presentation</vt:lpstr>
      <vt:lpstr>Mm-Wave: WRC-19 future agenda item </vt:lpstr>
      <vt:lpstr>PowerPoint Presentation</vt:lpstr>
      <vt:lpstr>PowerPoint Presentation</vt:lpstr>
      <vt:lpstr>PowerPoint Presentation</vt:lpstr>
      <vt:lpstr>Executive abstract</vt:lpstr>
      <vt:lpstr>Conclusions on future mobile use and spectrum demand below 6GHz  </vt:lpstr>
      <vt:lpstr>Conclusions on 5GHz studies </vt:lpstr>
      <vt:lpstr>Conclusions on 5G and mmWave bands</vt:lpstr>
      <vt:lpstr>PowerPoint Presentation</vt:lpstr>
      <vt:lpstr>Report on 802.19 activities in Macau</vt:lpstr>
      <vt:lpstr>802.19 completed a number of activities in Macau of interest to 802.11</vt:lpstr>
      <vt:lpstr>802.24 Vertical Applications  Technical Advisory Group Liaison Report</vt:lpstr>
      <vt:lpstr>802.24 Overview</vt:lpstr>
      <vt:lpstr>802.24 Summary – March 2016</vt:lpstr>
      <vt:lpstr>IEEE 802.1 OmniRAN TG Status Report to IEEE 802 WGs</vt:lpstr>
      <vt:lpstr>IEEE 802.1 OmniRAN TG Resources</vt:lpstr>
      <vt:lpstr>OmniRAN TG Achievements Macau meeting, March 14th – 17th  </vt:lpstr>
      <vt:lpstr>Looking forward to next session in  Budapest, May 23-26, 2016</vt:lpstr>
      <vt:lpstr>802E Privacy Report </vt:lpstr>
      <vt:lpstr>Privacy Scope: Individuals</vt:lpstr>
      <vt:lpstr>Privacy Scope: Technical Only</vt:lpstr>
      <vt:lpstr>Privacy Threats: Identification</vt:lpstr>
      <vt:lpstr>Privacy Threats: Correlation</vt:lpstr>
      <vt:lpstr>PIIs in the Internet of “Things”</vt:lpstr>
      <vt:lpstr>Privacy by Design (PbD)</vt:lpstr>
      <vt:lpstr>Key Mitigations</vt:lpstr>
      <vt:lpstr>Resources</vt:lpstr>
      <vt:lpstr>IEEE 802.11-IETF Liaison Report</vt:lpstr>
      <vt:lpstr>Abstract</vt:lpstr>
      <vt:lpstr>IETF Meetings</vt:lpstr>
      <vt:lpstr>IETF- IEEE 802 Liaison Activity  </vt:lpstr>
      <vt:lpstr>Multicast issues</vt:lpstr>
      <vt:lpstr>IETF BOFs For IETF April meeting</vt:lpstr>
      <vt:lpstr>Of Interest to Smart Grid</vt:lpstr>
      <vt:lpstr>CAPPORT WG</vt:lpstr>
      <vt:lpstr>RADEXT WG</vt:lpstr>
      <vt:lpstr>Home Networking (homenet) WG</vt:lpstr>
      <vt:lpstr>Operations Area Working Group</vt:lpstr>
      <vt:lpstr>Transport Layer Security (TLS)</vt:lpstr>
      <vt:lpstr>Extensions for Scalable DNS Service Discovery (dnssd)</vt:lpstr>
      <vt:lpstr>Of Interest: Network-Based Mobility Extensions (NETEXT)</vt:lpstr>
      <vt:lpstr>Protocols for IP Multicast (PIM)</vt:lpstr>
      <vt:lpstr>References</vt:lpstr>
      <vt:lpstr>3GPP activities on 5G and relationship with non-3GPP technologies</vt:lpstr>
      <vt:lpstr>Abstract</vt:lpstr>
      <vt:lpstr>  3GPP activities on 5G and relationship with non-3GPP technologies.   </vt:lpstr>
      <vt:lpstr>Current activities in 3GPP on interworking with WLAN.</vt:lpstr>
      <vt:lpstr>3GPP activities on '5G'</vt:lpstr>
      <vt:lpstr>Relationship with non-3GPP technologies</vt:lpstr>
      <vt:lpstr>PowerPoint Presentation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dstanley@arubanetworks.com</dc:creator>
  <cp:keywords>January 2016</cp:keywords>
  <cp:lastModifiedBy>Dorothy Stanley</cp:lastModifiedBy>
  <cp:revision>1377</cp:revision>
  <cp:lastPrinted>1998-02-10T13:28:06Z</cp:lastPrinted>
  <dcterms:created xsi:type="dcterms:W3CDTF">1998-02-10T13:07:52Z</dcterms:created>
  <dcterms:modified xsi:type="dcterms:W3CDTF">2016-03-17T15:35:39Z</dcterms:modified>
</cp:coreProperties>
</file>