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0" r:id="rId3"/>
    <p:sldId id="360" r:id="rId4"/>
    <p:sldId id="399" r:id="rId5"/>
    <p:sldId id="404" r:id="rId6"/>
    <p:sldId id="402" r:id="rId7"/>
    <p:sldId id="405" r:id="rId8"/>
    <p:sldId id="407" r:id="rId9"/>
    <p:sldId id="406" r:id="rId10"/>
    <p:sldId id="408" r:id="rId11"/>
    <p:sldId id="275" r:id="rId12"/>
    <p:sldId id="409" r:id="rId13"/>
    <p:sldId id="382" r:id="rId14"/>
    <p:sldId id="410" r:id="rId15"/>
    <p:sldId id="411" r:id="rId16"/>
    <p:sldId id="327" r:id="rId17"/>
    <p:sldId id="398" r:id="rId18"/>
    <p:sldId id="301" r:id="rId1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10" autoAdjust="0"/>
    <p:restoredTop sz="97842" autoAdjust="0"/>
  </p:normalViewPr>
  <p:slideViewPr>
    <p:cSldViewPr>
      <p:cViewPr>
        <p:scale>
          <a:sx n="90" d="100"/>
          <a:sy n="90" d="100"/>
        </p:scale>
        <p:origin x="-125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802.11-16/0224r3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802.11-16/0224r3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802.11-16/0224r3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802.11-16/0224r3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802.11-16/0224r3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26634" y="96616"/>
            <a:ext cx="2285626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802.11-16/0224r3</a:t>
            </a:r>
            <a:endParaRPr lang="en-US" altLang="en-US" sz="14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2016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93996" y="9000687"/>
            <a:ext cx="231826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Stephen McCann, BlackBerry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9D5B27A1-8B16-4305-BF26-86FC9331626D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802.11-16/0224r3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26634" y="96616"/>
            <a:ext cx="2285626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802.11-16/0224r3</a:t>
            </a:r>
            <a:endParaRPr lang="en-US" altLang="en-US" sz="14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2016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93996" y="9000687"/>
            <a:ext cx="231826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Stephen McCann, BlackBerry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9D5B27A1-8B16-4305-BF26-86FC9331626D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802.11-16/0224r3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802.11-16/0224r3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802.11-16/0224r3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055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802.11-16/0224r3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802.11-16/0224r3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802.11-16/0224r3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802.11-16/0224r3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802.11-16/0224r3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802.11-16/0224r3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802.11-16/0224r3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17169" y="9001125"/>
            <a:ext cx="76944" cy="184666"/>
          </a:xfrm>
        </p:spPr>
        <p:txBody>
          <a:bodyPr/>
          <a:lstStyle/>
          <a:p>
            <a:fld id="{EF21616D-60EB-4FEA-AC31-0B39F3C3892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508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802.11-16/0224r3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802.11-16/0224r3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442-01-0000-esp-element-id-request.ppt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2016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2016-03-18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440321"/>
              </p:ext>
            </p:extLst>
          </p:nvPr>
        </p:nvGraphicFramePr>
        <p:xfrm>
          <a:off x="531813" y="2317750"/>
          <a:ext cx="7804150" cy="257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83" name="Document" r:id="rId4" imgW="8530917" imgH="2817917" progId="Word.Document.8">
                  <p:embed/>
                </p:oleObj>
              </mc:Choice>
              <mc:Fallback>
                <p:oleObj name="Document" r:id="rId4" imgW="8530917" imgH="28179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317750"/>
                        <a:ext cx="7804150" cy="257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Appeal of the Chair’s ruling of ANA assignment as “procedural”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US" sz="2000" dirty="0" smtClean="0"/>
              <a:t>Move to </a:t>
            </a:r>
          </a:p>
          <a:p>
            <a:pPr lvl="1"/>
            <a:r>
              <a:rPr lang="en-US" sz="1600" dirty="0" smtClean="0"/>
              <a:t>Sustain the decision of the chair that a motion on ANA legacy element ID assignment is Editorial</a:t>
            </a:r>
          </a:p>
          <a:p>
            <a:pPr lvl="1"/>
            <a:r>
              <a:rPr lang="en-US" sz="1600" dirty="0" smtClean="0"/>
              <a:t>Do not sustain </a:t>
            </a:r>
            <a:r>
              <a:rPr lang="en-US" sz="1600" dirty="0"/>
              <a:t>the decision of the chair that a motion on ANA </a:t>
            </a:r>
            <a:r>
              <a:rPr lang="en-US" sz="1600" dirty="0" smtClean="0"/>
              <a:t>legacy element </a:t>
            </a:r>
            <a:r>
              <a:rPr lang="en-US" sz="1600" dirty="0"/>
              <a:t>ID assignment is Editorial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Mark Rison</a:t>
            </a:r>
          </a:p>
          <a:p>
            <a:pPr lvl="0"/>
            <a:r>
              <a:rPr lang="en-GB" sz="2000" dirty="0" smtClean="0"/>
              <a:t>Seconded: Stuart Kerry</a:t>
            </a:r>
          </a:p>
          <a:p>
            <a:pPr lvl="0"/>
            <a:r>
              <a:rPr lang="en-GB" sz="2000" dirty="0" smtClean="0"/>
              <a:t>Result:  16-42-20 (&gt;50% approval required to override/not sustain the decision of the chair) Chair decision not sustained</a:t>
            </a:r>
          </a:p>
          <a:p>
            <a:pPr lvl="0"/>
            <a:endParaRPr lang="en-GB" sz="2000" dirty="0" smtClean="0"/>
          </a:p>
          <a:p>
            <a:pPr marL="0" lvl="0" indent="0">
              <a:buNone/>
            </a:pP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4284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Stephen McCann, BlackBerry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16C00142-5E93-4497-ABE6-B804F6E3E6F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Liaison to 3GPP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US" altLang="en-US" dirty="0" smtClean="0"/>
              <a:t>Move to approve the liaison in document </a:t>
            </a:r>
            <a:r>
              <a:rPr lang="en-US" altLang="en-US" dirty="0" smtClean="0"/>
              <a:t>11-16-0489r1, </a:t>
            </a:r>
            <a:r>
              <a:rPr lang="en-US" altLang="en-US" dirty="0" smtClean="0"/>
              <a:t>granting the chair editorial license.</a:t>
            </a:r>
            <a:endParaRPr lang="en-GB" altLang="en-US" dirty="0" smtClean="0"/>
          </a:p>
          <a:p>
            <a:endParaRPr lang="en-GB" altLang="en-US" dirty="0" smtClean="0"/>
          </a:p>
          <a:p>
            <a:r>
              <a:rPr lang="en-GB" altLang="en-US" dirty="0" smtClean="0"/>
              <a:t>Moved: Stephen Palm</a:t>
            </a:r>
          </a:p>
          <a:p>
            <a:r>
              <a:rPr lang="en-GB" altLang="en-US" dirty="0" smtClean="0"/>
              <a:t>Seconded</a:t>
            </a:r>
            <a:r>
              <a:rPr lang="en-GB" altLang="en-US" dirty="0" smtClean="0"/>
              <a:t>: Joseph Levy</a:t>
            </a:r>
            <a:endParaRPr lang="en-GB" altLang="en-US" dirty="0" smtClean="0"/>
          </a:p>
          <a:p>
            <a:r>
              <a:rPr lang="en-GB" altLang="en-US" dirty="0" smtClean="0"/>
              <a:t>Result</a:t>
            </a:r>
            <a:r>
              <a:rPr lang="en-GB" altLang="en-US" dirty="0" smtClean="0"/>
              <a:t>: 49-0-4 Passes</a:t>
            </a:r>
            <a:endParaRPr lang="en-GB" altLang="en-US" dirty="0" smtClean="0"/>
          </a:p>
          <a:p>
            <a:endParaRPr lang="en-GB" altLang="en-US" sz="2000" dirty="0" smtClean="0"/>
          </a:p>
        </p:txBody>
      </p:sp>
      <p:sp>
        <p:nvSpPr>
          <p:cNvPr id="205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2016</a:t>
            </a:r>
            <a:endParaRPr lang="en-GB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50260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847325"/>
              </p:ext>
            </p:extLst>
          </p:nvPr>
        </p:nvGraphicFramePr>
        <p:xfrm>
          <a:off x="152400" y="762000"/>
          <a:ext cx="8839200" cy="5129551"/>
        </p:xfrm>
        <a:graphic>
          <a:graphicData uri="http://schemas.openxmlformats.org/drawingml/2006/table">
            <a:tbl>
              <a:tblPr/>
              <a:tblGrid>
                <a:gridCol w="2779620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April 11, May 9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Apr 21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Weds March 30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18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18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 Mar 22 to Aug 9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 Mar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22 through May 31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Mar 28, Apr 18, 25, May 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April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1, 15, May 6, 13;Thurs Apr21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April 1, 15, 22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Apr</a:t>
                      </a:r>
                      <a:r>
                        <a:rPr lang="en-C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14, 28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Apr 21, May 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Apr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Weds May 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7362" y="5867400"/>
            <a:ext cx="8651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</a:t>
            </a:r>
            <a:r>
              <a:rPr lang="en-US" sz="1800" dirty="0" smtClean="0"/>
              <a:t>Stephen McCann </a:t>
            </a:r>
            <a:r>
              <a:rPr lang="en-US" sz="1800" dirty="0" smtClean="0"/>
              <a:t>Seconded</a:t>
            </a:r>
            <a:r>
              <a:rPr lang="en-US" sz="1800" dirty="0" smtClean="0"/>
              <a:t>: </a:t>
            </a:r>
            <a:r>
              <a:rPr lang="en-US" sz="1800" dirty="0" smtClean="0"/>
              <a:t>Michael Montemurro Result: Unanimous approval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Stephen McCann, BlackBerry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16C00142-5E93-4497-ABE6-B804F6E3E6F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TGaq Re-circulation Letter Ballot Motion 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US" altLang="en-US" sz="2000" dirty="0" smtClean="0"/>
              <a:t>Having approved comment resolutions for all of the comments received from LB216 on 11aq D3.0 as contained in document </a:t>
            </a:r>
            <a:r>
              <a:rPr lang="en-GB" altLang="en-US" sz="2000" dirty="0" smtClean="0"/>
              <a:t>11-15-1377r15, instruct the editor to prepare 11aq D4.0 </a:t>
            </a:r>
            <a:r>
              <a:rPr lang="en-US" altLang="en-US" sz="2000" dirty="0" smtClean="0"/>
              <a:t>incorporating these resolutions and</a:t>
            </a:r>
            <a:endParaRPr lang="en-GB" altLang="en-US" sz="2000" dirty="0" smtClean="0"/>
          </a:p>
          <a:p>
            <a:r>
              <a:rPr lang="en-GB" altLang="en-US" sz="2000" dirty="0" smtClean="0"/>
              <a:t>Approve a 15 day Working Group Technical Recirculation Letter Ballot asking the question “Should 11aq D4.0 be forwarded to Sponsor Ballot?”</a:t>
            </a:r>
          </a:p>
          <a:p>
            <a:endParaRPr lang="en-GB" altLang="en-US" sz="2000" dirty="0" smtClean="0"/>
          </a:p>
          <a:p>
            <a:r>
              <a:rPr lang="en-GB" altLang="en-US" sz="2000" dirty="0" smtClean="0"/>
              <a:t>Moved: Stephen McCann on behalf of the </a:t>
            </a:r>
            <a:r>
              <a:rPr lang="en-GB" altLang="en-US" sz="2000" dirty="0" err="1" smtClean="0"/>
              <a:t>TGaq</a:t>
            </a:r>
            <a:endParaRPr lang="en-GB" altLang="en-US" sz="2000" dirty="0" smtClean="0"/>
          </a:p>
          <a:p>
            <a:r>
              <a:rPr lang="en-GB" altLang="en-US" sz="2000" dirty="0" smtClean="0"/>
              <a:t>Seconded:</a:t>
            </a:r>
          </a:p>
          <a:p>
            <a:r>
              <a:rPr lang="en-GB" altLang="en-US" sz="2000" dirty="0" smtClean="0"/>
              <a:t>Result</a:t>
            </a:r>
            <a:r>
              <a:rPr lang="en-GB" altLang="en-US" sz="2000" dirty="0" smtClean="0"/>
              <a:t>: 51-0-3 Passes</a:t>
            </a:r>
            <a:endParaRPr lang="en-GB" altLang="en-US" sz="2000" dirty="0" smtClean="0"/>
          </a:p>
          <a:p>
            <a:endParaRPr lang="en-GB" altLang="en-US" sz="2000" dirty="0" smtClean="0"/>
          </a:p>
          <a:p>
            <a:r>
              <a:rPr lang="en-GB" altLang="en-US" sz="2000" dirty="0" smtClean="0"/>
              <a:t>TG result: Moved: Emily Qi, Seconded: James Lepp, Result: 5-0-0</a:t>
            </a:r>
          </a:p>
        </p:txBody>
      </p:sp>
      <p:sp>
        <p:nvSpPr>
          <p:cNvPr id="205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2016</a:t>
            </a:r>
            <a:endParaRPr lang="en-GB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8151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Element ID allocation for UPSIM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US" sz="2000" dirty="0" smtClean="0"/>
              <a:t>Move </a:t>
            </a:r>
            <a:r>
              <a:rPr lang="en-US" sz="2000" dirty="0"/>
              <a:t>to instruct ANA to assign </a:t>
            </a:r>
            <a:r>
              <a:rPr lang="en-US" sz="2000" dirty="0" smtClean="0"/>
              <a:t>the </a:t>
            </a:r>
            <a:r>
              <a:rPr lang="en-US" sz="2000" dirty="0" smtClean="0"/>
              <a:t>number 200</a:t>
            </a:r>
            <a:r>
              <a:rPr lang="en-US" sz="2000" dirty="0" smtClean="0"/>
              <a:t> for the legacy </a:t>
            </a:r>
            <a:r>
              <a:rPr lang="en-US" sz="2000" dirty="0"/>
              <a:t>element ID </a:t>
            </a:r>
            <a:r>
              <a:rPr lang="en-US" sz="2000" dirty="0" smtClean="0"/>
              <a:t>for </a:t>
            </a:r>
            <a:r>
              <a:rPr lang="en-US" sz="2000" dirty="0"/>
              <a:t>the </a:t>
            </a:r>
            <a:r>
              <a:rPr lang="en-US" sz="2000" dirty="0" smtClean="0"/>
              <a:t>UPSIM element. </a:t>
            </a:r>
          </a:p>
          <a:p>
            <a:pPr lvl="1"/>
            <a:endParaRPr lang="en-US" sz="16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</a:t>
            </a:r>
            <a:r>
              <a:rPr lang="en-GB" sz="2000" dirty="0" smtClean="0"/>
              <a:t>Matthew Fischer</a:t>
            </a:r>
            <a:endParaRPr lang="en-GB" sz="2000" dirty="0" smtClean="0"/>
          </a:p>
          <a:p>
            <a:pPr lvl="0"/>
            <a:r>
              <a:rPr lang="en-GB" sz="2000" dirty="0" smtClean="0"/>
              <a:t>Seconded: </a:t>
            </a:r>
            <a:r>
              <a:rPr lang="en-GB" sz="2000" dirty="0" smtClean="0"/>
              <a:t>Mike Montemurro</a:t>
            </a:r>
            <a:endParaRPr lang="en-GB" sz="2000" dirty="0" smtClean="0"/>
          </a:p>
          <a:p>
            <a:pPr lvl="0"/>
            <a:r>
              <a:rPr lang="en-GB" sz="2000" dirty="0" smtClean="0"/>
              <a:t>Result:  </a:t>
            </a:r>
            <a:r>
              <a:rPr lang="en-GB" sz="2000" dirty="0" smtClean="0"/>
              <a:t>14-3-26 Passes</a:t>
            </a:r>
            <a:endParaRPr lang="en-GB" sz="2000" dirty="0" smtClean="0"/>
          </a:p>
          <a:p>
            <a:pPr lvl="0"/>
            <a:endParaRPr lang="en-GB" sz="2000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2335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br>
              <a:rPr lang="en-GB" dirty="0" smtClean="0"/>
            </a:br>
            <a:r>
              <a:rPr lang="en-GB" dirty="0" smtClean="0"/>
              <a:t>plenary only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6482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2800" kern="0" dirty="0" smtClean="0"/>
              <a:t>Information item: Liaison to 3GPP</a:t>
            </a:r>
          </a:p>
          <a:p>
            <a:r>
              <a:rPr lang="en-US" altLang="en-US" sz="2800" kern="0" dirty="0" smtClean="0"/>
              <a:t>No SGs, PAR/CSD</a:t>
            </a:r>
            <a:endParaRPr lang="en-GB" altLang="en-US" sz="2800" kern="0" dirty="0" smtClean="0"/>
          </a:p>
          <a:p>
            <a:endParaRPr lang="en-GB" altLang="en-US" sz="2000" kern="0" dirty="0" smtClean="0"/>
          </a:p>
        </p:txBody>
      </p:sp>
    </p:spTree>
    <p:extLst>
      <p:ext uri="{BB962C8B-B14F-4D97-AF65-F5344CB8AC3E}">
        <p14:creationId xmlns:p14="http://schemas.microsoft.com/office/powerpoint/2010/main" val="15674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2016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March 2016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the Wednesday WG11 plenary</a:t>
            </a:r>
          </a:p>
          <a:p>
            <a:pPr lvl="1"/>
            <a:r>
              <a:rPr lang="en-US" dirty="0" smtClean="0"/>
              <a:t>R1: </a:t>
            </a:r>
            <a:r>
              <a:rPr lang="en-US" b="0" dirty="0" smtClean="0"/>
              <a:t>at conclusion of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Friday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R4: at the conclusion of the Friday 802 EC meeting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WG 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sz="2000" dirty="0" smtClean="0"/>
              <a:t>Move to</a:t>
            </a:r>
          </a:p>
          <a:p>
            <a:r>
              <a:rPr lang="en-GB" sz="2000" dirty="0" smtClean="0"/>
              <a:t>Affirm Adrian Stephens as IEEE 802.11 WG chair.</a:t>
            </a:r>
          </a:p>
          <a:p>
            <a:endParaRPr lang="en-GB" sz="20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Richard Kennedy</a:t>
            </a:r>
          </a:p>
          <a:p>
            <a:pPr lvl="0"/>
            <a:r>
              <a:rPr lang="en-GB" sz="2000" dirty="0" smtClean="0"/>
              <a:t>Seconded: John </a:t>
            </a:r>
            <a:r>
              <a:rPr lang="en-GB" sz="2000" dirty="0" err="1" smtClean="0"/>
              <a:t>Notor</a:t>
            </a:r>
            <a:endParaRPr lang="en-GB" sz="2000" dirty="0" smtClean="0"/>
          </a:p>
          <a:p>
            <a:pPr lvl="0"/>
            <a:r>
              <a:rPr lang="en-GB" sz="2000" dirty="0" smtClean="0"/>
              <a:t>Result:  144-0-0 Motion passes (50% WG approval required)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5565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WG vice-chair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sz="2000" dirty="0" smtClean="0"/>
              <a:t>Move to</a:t>
            </a:r>
          </a:p>
          <a:p>
            <a:r>
              <a:rPr lang="en-GB" sz="2000" dirty="0" smtClean="0"/>
              <a:t>Affirm Jon Rosdahl  IEEE 802.11 WG vice chair.</a:t>
            </a:r>
          </a:p>
          <a:p>
            <a:endParaRPr lang="en-GB" sz="20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Stuart Kerry</a:t>
            </a:r>
          </a:p>
          <a:p>
            <a:pPr lvl="0"/>
            <a:r>
              <a:rPr lang="en-GB" sz="2000" dirty="0" smtClean="0"/>
              <a:t>Seconded: Sean Coffey</a:t>
            </a:r>
          </a:p>
          <a:p>
            <a:pPr lvl="0"/>
            <a:r>
              <a:rPr lang="en-GB" sz="2000" dirty="0" smtClean="0"/>
              <a:t>Result:  147-0-0 Motion passes (50% WG approval required)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176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WG vice-chair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sz="2000" dirty="0" smtClean="0"/>
              <a:t>Move to</a:t>
            </a:r>
          </a:p>
          <a:p>
            <a:r>
              <a:rPr lang="en-GB" sz="2000" dirty="0" smtClean="0"/>
              <a:t>Affirm Dorothy Stanley as IEEE 802.11 WG vice chair.</a:t>
            </a:r>
          </a:p>
          <a:p>
            <a:endParaRPr lang="en-GB" sz="20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Filip Mestanov</a:t>
            </a:r>
          </a:p>
          <a:p>
            <a:pPr lvl="0"/>
            <a:r>
              <a:rPr lang="en-GB" sz="2000" dirty="0" smtClean="0"/>
              <a:t>Seconded: Donald Eastlake</a:t>
            </a:r>
          </a:p>
          <a:p>
            <a:pPr lvl="0"/>
            <a:r>
              <a:rPr lang="en-GB" sz="2000" dirty="0" smtClean="0"/>
              <a:t>Result: 146-0-0 Motion Passes (50% WG approval required)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1790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Element ID allocation for ESP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US" sz="2000" dirty="0" smtClean="0"/>
              <a:t>Move </a:t>
            </a:r>
            <a:r>
              <a:rPr lang="en-US" sz="2000" dirty="0"/>
              <a:t>to instruct ANA to assign </a:t>
            </a:r>
            <a:r>
              <a:rPr lang="en-US" sz="2000" dirty="0" smtClean="0"/>
              <a:t>a legacy </a:t>
            </a:r>
            <a:r>
              <a:rPr lang="en-US" sz="2000" dirty="0"/>
              <a:t>element ID </a:t>
            </a:r>
            <a:r>
              <a:rPr lang="en-US" sz="2000" dirty="0" smtClean="0"/>
              <a:t>for </a:t>
            </a:r>
            <a:r>
              <a:rPr lang="en-US" sz="2000" dirty="0"/>
              <a:t>the Estimated Service Parameter Information </a:t>
            </a:r>
            <a:r>
              <a:rPr lang="en-US" sz="2000" dirty="0" smtClean="0"/>
              <a:t>element. </a:t>
            </a:r>
          </a:p>
          <a:p>
            <a:pPr lvl="1"/>
            <a:endParaRPr lang="en-US" sz="16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Matthew Fischer</a:t>
            </a:r>
          </a:p>
          <a:p>
            <a:pPr lvl="0"/>
            <a:r>
              <a:rPr lang="en-GB" sz="2000" dirty="0" smtClean="0"/>
              <a:t>Seconded: Chris Hansen</a:t>
            </a:r>
          </a:p>
          <a:p>
            <a:pPr lvl="0"/>
            <a:r>
              <a:rPr lang="en-GB" sz="2000" dirty="0" smtClean="0"/>
              <a:t>Result:  10-17-81 Motion fails</a:t>
            </a:r>
          </a:p>
          <a:p>
            <a:pPr lvl="0"/>
            <a:endParaRPr lang="en-GB" sz="2000" dirty="0" smtClean="0"/>
          </a:p>
          <a:p>
            <a:pPr lvl="0"/>
            <a:r>
              <a:rPr lang="en-US" sz="1600" dirty="0" smtClean="0">
                <a:cs typeface="ＭＳ Ｐゴシック" charset="0"/>
              </a:rPr>
              <a:t>Explanatory material is </a:t>
            </a:r>
            <a:r>
              <a:rPr lang="en-US" sz="1600" dirty="0">
                <a:cs typeface="ＭＳ Ｐゴシック" charset="0"/>
              </a:rPr>
              <a:t>in </a:t>
            </a:r>
            <a:r>
              <a:rPr lang="en-US" sz="1600" dirty="0">
                <a:cs typeface="ＭＳ Ｐゴシック" charset="0"/>
                <a:hlinkClick r:id="rId3"/>
              </a:rPr>
              <a:t>https://</a:t>
            </a:r>
            <a:r>
              <a:rPr lang="en-US" sz="1600" dirty="0" smtClean="0">
                <a:cs typeface="ＭＳ Ｐゴシック" charset="0"/>
                <a:hlinkClick r:id="rId3"/>
              </a:rPr>
              <a:t>mentor.ieee.org/802.11/dcn/16/11-16-0442-01-0000-esp-element-id-request.pptx</a:t>
            </a:r>
            <a:r>
              <a:rPr lang="en-US" sz="1600" dirty="0" smtClean="0">
                <a:cs typeface="ＭＳ Ｐゴシック" charset="0"/>
              </a:rPr>
              <a:t> </a:t>
            </a:r>
          </a:p>
          <a:p>
            <a:pPr lvl="0"/>
            <a:r>
              <a:rPr lang="en-US" sz="1600" dirty="0" smtClean="0">
                <a:cs typeface="ＭＳ Ｐゴシック" charset="0"/>
              </a:rPr>
              <a:t>Per </a:t>
            </a:r>
            <a:r>
              <a:rPr lang="en-US" sz="1600" dirty="0">
                <a:cs typeface="ＭＳ Ｐゴシック" charset="0"/>
              </a:rPr>
              <a:t>9.1.3 of 802.11 OM</a:t>
            </a:r>
          </a:p>
          <a:p>
            <a:pPr lvl="1"/>
            <a:r>
              <a:rPr lang="en-GB" sz="1400" dirty="0"/>
              <a:t>An ANA request for a legacy Element ID shall be approved by WG motion. Legacy Element IDs are intended for elements in Beacon and Probe Request/Response frames, and current and future “beacon-like” frames. By default, requests for Element IDs are allocated from the Element ID Extension space. </a:t>
            </a: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6811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UPSIM element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UPSIM: Unscheduled Power Save Indication Map</a:t>
            </a:r>
          </a:p>
          <a:p>
            <a:pPr lvl="1"/>
            <a:r>
              <a:rPr lang="en-US" dirty="0" smtClean="0"/>
              <a:t>Bitmap to present a view of </a:t>
            </a:r>
            <a:r>
              <a:rPr lang="en-US" b="1" dirty="0" smtClean="0"/>
              <a:t>DMG</a:t>
            </a:r>
            <a:r>
              <a:rPr lang="en-US" dirty="0" smtClean="0"/>
              <a:t> STAs that are exercising unscheduled power save</a:t>
            </a:r>
          </a:p>
          <a:p>
            <a:pPr lvl="1"/>
            <a:r>
              <a:rPr lang="en-US" dirty="0" smtClean="0"/>
              <a:t>Applicable to DMG only (infrastructure and personal BSS)</a:t>
            </a:r>
          </a:p>
          <a:p>
            <a:pPr lvl="1"/>
            <a:r>
              <a:rPr lang="en-US" dirty="0" smtClean="0"/>
              <a:t>Missing construct from 11ad (bug) – no way to know a peer DMG STA is sleeping other than trying to reach it in data plane!</a:t>
            </a:r>
          </a:p>
          <a:p>
            <a:r>
              <a:rPr lang="en-US" dirty="0" smtClean="0"/>
              <a:t>Why legacy format</a:t>
            </a:r>
          </a:p>
          <a:p>
            <a:pPr lvl="1"/>
            <a:r>
              <a:rPr lang="en-US" dirty="0" smtClean="0"/>
              <a:t>Fix to an 11ad existing feature (unscheduled power save)</a:t>
            </a:r>
          </a:p>
          <a:p>
            <a:pPr lvl="1"/>
            <a:r>
              <a:rPr lang="en-US" dirty="0" smtClean="0"/>
              <a:t>No capability/protection – element is broadcast in DMG Beacon, Announce or other frames, any DMG device can be intended recipient</a:t>
            </a:r>
          </a:p>
          <a:p>
            <a:pPr lvl="1"/>
            <a:r>
              <a:rPr lang="en-US" dirty="0" smtClean="0"/>
              <a:t>Shipping 11ad devices may have hard assumptions about IE format</a:t>
            </a:r>
          </a:p>
          <a:p>
            <a:pPr lvl="1"/>
            <a:r>
              <a:rPr lang="en-US" dirty="0" smtClean="0"/>
              <a:t>Feature additions to DMG/EDMG in 11ay will all use extended format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089660"/>
            <a:ext cx="3985260" cy="967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1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Element ID allocation for UPSIM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US" sz="2000" dirty="0" smtClean="0"/>
              <a:t>Move </a:t>
            </a:r>
            <a:r>
              <a:rPr lang="en-US" sz="2000" dirty="0"/>
              <a:t>to instruct ANA to assign </a:t>
            </a:r>
            <a:r>
              <a:rPr lang="en-US" sz="2000" dirty="0" smtClean="0"/>
              <a:t>a legacy </a:t>
            </a:r>
            <a:r>
              <a:rPr lang="en-US" sz="2000" dirty="0"/>
              <a:t>element ID </a:t>
            </a:r>
            <a:r>
              <a:rPr lang="en-US" sz="2000" dirty="0" smtClean="0"/>
              <a:t>for </a:t>
            </a:r>
            <a:r>
              <a:rPr lang="en-US" sz="2000" dirty="0"/>
              <a:t>the </a:t>
            </a:r>
            <a:r>
              <a:rPr lang="en-US" sz="2000" dirty="0" smtClean="0"/>
              <a:t>UPSIM element. </a:t>
            </a:r>
          </a:p>
          <a:p>
            <a:pPr lvl="1"/>
            <a:endParaRPr lang="en-US" sz="1600" dirty="0"/>
          </a:p>
          <a:p>
            <a:endParaRPr lang="en-US" sz="2000" dirty="0"/>
          </a:p>
          <a:p>
            <a:pPr lvl="0"/>
            <a:r>
              <a:rPr lang="en-GB" sz="2000" dirty="0" smtClean="0"/>
              <a:t>Moved: </a:t>
            </a:r>
            <a:r>
              <a:rPr lang="en-GB" sz="2000" dirty="0" err="1" smtClean="0"/>
              <a:t>Payam</a:t>
            </a:r>
            <a:r>
              <a:rPr lang="en-GB" sz="2000" dirty="0" smtClean="0"/>
              <a:t> Torab</a:t>
            </a:r>
          </a:p>
          <a:p>
            <a:pPr lvl="0"/>
            <a:r>
              <a:rPr lang="en-GB" sz="2000" dirty="0" smtClean="0"/>
              <a:t>Seconded: </a:t>
            </a:r>
            <a:r>
              <a:rPr lang="en-GB" sz="2000" dirty="0" err="1" smtClean="0"/>
              <a:t>Alecsander</a:t>
            </a:r>
            <a:r>
              <a:rPr lang="en-GB" sz="2000" dirty="0" smtClean="0"/>
              <a:t> </a:t>
            </a:r>
            <a:r>
              <a:rPr lang="en-GB" sz="2000" dirty="0" err="1" smtClean="0"/>
              <a:t>Eitan</a:t>
            </a:r>
            <a:endParaRPr lang="en-GB" sz="2000" dirty="0" smtClean="0"/>
          </a:p>
          <a:p>
            <a:pPr lvl="0"/>
            <a:r>
              <a:rPr lang="en-GB" sz="2000" dirty="0" smtClean="0"/>
              <a:t>Result:  19-10-61 Motion fails (after appeal to procedural/technical nature of the motion)</a:t>
            </a:r>
          </a:p>
          <a:p>
            <a:pPr lvl="0"/>
            <a:endParaRPr lang="en-GB" sz="2000" dirty="0" smtClean="0"/>
          </a:p>
          <a:p>
            <a:pPr lvl="0"/>
            <a:r>
              <a:rPr lang="en-US" sz="1600" dirty="0" smtClean="0">
                <a:cs typeface="ＭＳ Ｐゴシック" charset="0"/>
              </a:rPr>
              <a:t>Explanatory material is in the prior slide</a:t>
            </a:r>
          </a:p>
          <a:p>
            <a:pPr lvl="0"/>
            <a:r>
              <a:rPr lang="en-US" sz="1600" dirty="0" smtClean="0">
                <a:cs typeface="ＭＳ Ｐゴシック" charset="0"/>
              </a:rPr>
              <a:t>Per </a:t>
            </a:r>
            <a:r>
              <a:rPr lang="en-US" sz="1600" dirty="0">
                <a:cs typeface="ＭＳ Ｐゴシック" charset="0"/>
              </a:rPr>
              <a:t>9.1.3 of 802.11 OM</a:t>
            </a:r>
          </a:p>
          <a:p>
            <a:pPr lvl="1"/>
            <a:r>
              <a:rPr lang="en-GB" sz="1400" dirty="0"/>
              <a:t>An ANA request for a legacy Element ID shall be approved by WG motion. Legacy Element IDs are intended for elements in Beacon and Probe Request/Response frames, and current and future “beacon-like” frames. By default, requests for Element IDs are allocated from the Element ID Extension space. </a:t>
            </a: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Dorothy Stanley (HPE)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2016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9643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99397</TotalTime>
  <Words>1303</Words>
  <Application>Microsoft Office PowerPoint</Application>
  <PresentationFormat>On-screen Show (4:3)</PresentationFormat>
  <Paragraphs>284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Document</vt:lpstr>
      <vt:lpstr>802.11 March 2016 WG Motions</vt:lpstr>
      <vt:lpstr>Abstract</vt:lpstr>
      <vt:lpstr>Wednesday</vt:lpstr>
      <vt:lpstr>802.11 WG chair confirmation</vt:lpstr>
      <vt:lpstr>802.11 WG vice-chair confirmation</vt:lpstr>
      <vt:lpstr>802.11 WG vice-chair confirmation</vt:lpstr>
      <vt:lpstr>Legacy Element ID allocation for ESP</vt:lpstr>
      <vt:lpstr>UPSIM element</vt:lpstr>
      <vt:lpstr>Legacy Element ID allocation for UPSIM</vt:lpstr>
      <vt:lpstr>Appeal of the Chair’s ruling of ANA assignment as “procedural”</vt:lpstr>
      <vt:lpstr>Friday</vt:lpstr>
      <vt:lpstr>Liaison to 3GPP</vt:lpstr>
      <vt:lpstr>PowerPoint Presentation</vt:lpstr>
      <vt:lpstr>TGaq Re-circulation Letter Ballot Motion </vt:lpstr>
      <vt:lpstr>Legacy Element ID allocation for UPSIM</vt:lpstr>
      <vt:lpstr>Friday – EC Motions plenary only  </vt:lpstr>
      <vt:lpstr>EC items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March 2016 IEEE 802.11 WG motions</cp:keywords>
  <cp:lastModifiedBy>Dorothy Stanley</cp:lastModifiedBy>
  <cp:revision>1943</cp:revision>
  <cp:lastPrinted>1998-02-10T13:28:06Z</cp:lastPrinted>
  <dcterms:created xsi:type="dcterms:W3CDTF">1998-02-10T13:07:52Z</dcterms:created>
  <dcterms:modified xsi:type="dcterms:W3CDTF">2016-03-18T03:01:16Z</dcterms:modified>
</cp:coreProperties>
</file>