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346" r:id="rId2"/>
    <p:sldId id="2347" r:id="rId3"/>
    <p:sldId id="2312" r:id="rId4"/>
    <p:sldId id="2348" r:id="rId5"/>
    <p:sldId id="2360" r:id="rId6"/>
    <p:sldId id="2350" r:id="rId7"/>
    <p:sldId id="2313" r:id="rId8"/>
    <p:sldId id="2355" r:id="rId9"/>
    <p:sldId id="2368" r:id="rId10"/>
    <p:sldId id="2349" r:id="rId11"/>
    <p:sldId id="2358" r:id="rId12"/>
    <p:sldId id="2322" r:id="rId13"/>
    <p:sldId id="2288" r:id="rId14"/>
    <p:sldId id="2345" r:id="rId15"/>
    <p:sldId id="2353" r:id="rId16"/>
    <p:sldId id="2354" r:id="rId17"/>
    <p:sldId id="2359" r:id="rId18"/>
    <p:sldId id="2361" r:id="rId19"/>
    <p:sldId id="2363" r:id="rId20"/>
    <p:sldId id="2370" r:id="rId21"/>
  </p:sldIdLst>
  <p:sldSz cx="9144000" cy="6858000" type="screen4x3"/>
  <p:notesSz cx="9372600" cy="70866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00"/>
    <a:srgbClr val="000000"/>
    <a:srgbClr val="66FF33"/>
    <a:srgbClr val="FF9966"/>
    <a:srgbClr val="FF9900"/>
    <a:srgbClr val="0033CC"/>
    <a:srgbClr val="FFFF9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5821" autoAdjust="0"/>
  </p:normalViewPr>
  <p:slideViewPr>
    <p:cSldViewPr>
      <p:cViewPr>
        <p:scale>
          <a:sx n="90" d="100"/>
          <a:sy n="90" d="100"/>
        </p:scale>
        <p:origin x="-1212" y="-72"/>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8892"/>
    </p:cViewPr>
  </p:sorterViewPr>
  <p:notesViewPr>
    <p:cSldViewPr>
      <p:cViewPr>
        <p:scale>
          <a:sx n="100" d="100"/>
          <a:sy n="100" d="100"/>
        </p:scale>
        <p:origin x="-1308" y="-72"/>
      </p:cViewPr>
      <p:guideLst>
        <p:guide orient="horz" pos="1649"/>
        <p:guide pos="38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35896" y="83057"/>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802.11-16/0222r0</a:t>
            </a:r>
            <a:endParaRPr lang="en-US"/>
          </a:p>
        </p:txBody>
      </p:sp>
      <p:sp>
        <p:nvSpPr>
          <p:cNvPr id="3075" name="Rectangle 3"/>
          <p:cNvSpPr>
            <a:spLocks noGrp="1" noChangeArrowheads="1"/>
          </p:cNvSpPr>
          <p:nvPr>
            <p:ph type="dt" sz="quarter" idx="1"/>
          </p:nvPr>
        </p:nvSpPr>
        <p:spPr bwMode="auto">
          <a:xfrm>
            <a:off x="940853" y="83055"/>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3076" name="Rectangle 4"/>
          <p:cNvSpPr>
            <a:spLocks noGrp="1" noChangeArrowheads="1"/>
          </p:cNvSpPr>
          <p:nvPr>
            <p:ph type="ftr" sz="quarter" idx="2"/>
          </p:nvPr>
        </p:nvSpPr>
        <p:spPr bwMode="auto">
          <a:xfrm>
            <a:off x="6961988" y="6860614"/>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4324048" y="686061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7241"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938741" y="294873"/>
            <a:ext cx="749512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55303" name="Rectangle 7"/>
          <p:cNvSpPr>
            <a:spLocks noChangeArrowheads="1"/>
          </p:cNvSpPr>
          <p:nvPr/>
        </p:nvSpPr>
        <p:spPr bwMode="auto">
          <a:xfrm>
            <a:off x="938743" y="6860614"/>
            <a:ext cx="718145" cy="184666"/>
          </a:xfrm>
          <a:prstGeom prst="rect">
            <a:avLst/>
          </a:prstGeom>
          <a:noFill/>
          <a:ln>
            <a:noFill/>
          </a:ln>
          <a:effectLst/>
          <a:extLst/>
        </p:spPr>
        <p:txBody>
          <a:bodyPr wrap="none" lIns="0" tIns="0" rIns="0" bIns="0">
            <a:spAutoFit/>
          </a:bodyPr>
          <a:lstStyle/>
          <a:p>
            <a:pPr defTabSz="946526" eaLnBrk="0" hangingPunct="0">
              <a:defRPr/>
            </a:pPr>
            <a:r>
              <a:rPr lang="en-US" sz="1200"/>
              <a:t>Submission</a:t>
            </a:r>
          </a:p>
        </p:txBody>
      </p:sp>
      <p:sp>
        <p:nvSpPr>
          <p:cNvPr id="55304" name="Line 8"/>
          <p:cNvSpPr>
            <a:spLocks noChangeShapeType="1"/>
          </p:cNvSpPr>
          <p:nvPr/>
        </p:nvSpPr>
        <p:spPr bwMode="auto">
          <a:xfrm>
            <a:off x="938743" y="6852152"/>
            <a:ext cx="7706077"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94962" y="20213"/>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802.11-16/0222r0</a:t>
            </a:r>
            <a:endParaRPr lang="en-US"/>
          </a:p>
        </p:txBody>
      </p:sp>
      <p:sp>
        <p:nvSpPr>
          <p:cNvPr id="2051" name="Rectangle 3"/>
          <p:cNvSpPr>
            <a:spLocks noGrp="1" noChangeArrowheads="1"/>
          </p:cNvSpPr>
          <p:nvPr>
            <p:ph type="dt" idx="1"/>
          </p:nvPr>
        </p:nvSpPr>
        <p:spPr bwMode="auto">
          <a:xfrm>
            <a:off x="883896" y="20213"/>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15364" name="Rectangle 4"/>
          <p:cNvSpPr>
            <a:spLocks noGrp="1" noRot="1" noChangeAspect="1" noChangeArrowheads="1" noTextEdit="1"/>
          </p:cNvSpPr>
          <p:nvPr>
            <p:ph type="sldImg" idx="2"/>
          </p:nvPr>
        </p:nvSpPr>
        <p:spPr bwMode="auto">
          <a:xfrm>
            <a:off x="2919413" y="536575"/>
            <a:ext cx="3533775" cy="2649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50948" y="3366863"/>
            <a:ext cx="6870709" cy="3189213"/>
          </a:xfrm>
          <a:prstGeom prst="rect">
            <a:avLst/>
          </a:prstGeom>
          <a:noFill/>
          <a:ln>
            <a:noFill/>
          </a:ln>
          <a:effectLst/>
          <a:extLst/>
        </p:spPr>
        <p:txBody>
          <a:bodyPr vert="horz" wrap="square" lIns="94927" tIns="46661" rIns="94927" bIns="466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7313" y="6864241"/>
            <a:ext cx="2043508"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721" lvl="4" algn="r" defTabSz="947241" eaLnBrk="0" hangingPunct="0">
              <a:defRPr sz="120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4532427" y="6864241"/>
            <a:ext cx="51776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978822" y="6864241"/>
            <a:ext cx="718145" cy="184666"/>
          </a:xfrm>
          <a:prstGeom prst="rect">
            <a:avLst/>
          </a:prstGeom>
          <a:noFill/>
          <a:ln>
            <a:noFill/>
          </a:ln>
          <a:effectLst/>
          <a:extLst/>
        </p:spPr>
        <p:txBody>
          <a:bodyPr wrap="none" lIns="0" tIns="0" rIns="0" bIns="0">
            <a:spAutoFit/>
          </a:bodyPr>
          <a:lstStyle/>
          <a:p>
            <a:pPr defTabSz="927307" eaLnBrk="0" hangingPunct="0">
              <a:defRPr/>
            </a:pPr>
            <a:r>
              <a:rPr lang="en-US" sz="1200"/>
              <a:t>Submission</a:t>
            </a:r>
          </a:p>
        </p:txBody>
      </p:sp>
      <p:sp>
        <p:nvSpPr>
          <p:cNvPr id="34825" name="Line 9"/>
          <p:cNvSpPr>
            <a:spLocks noChangeShapeType="1"/>
          </p:cNvSpPr>
          <p:nvPr/>
        </p:nvSpPr>
        <p:spPr bwMode="auto">
          <a:xfrm>
            <a:off x="978823" y="6861821"/>
            <a:ext cx="741496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34826" name="Line 10"/>
          <p:cNvSpPr>
            <a:spLocks noChangeShapeType="1"/>
          </p:cNvSpPr>
          <p:nvPr/>
        </p:nvSpPr>
        <p:spPr bwMode="auto">
          <a:xfrm>
            <a:off x="877567" y="224779"/>
            <a:ext cx="7617480"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802.11-16/0222r0</a:t>
            </a:r>
          </a:p>
        </p:txBody>
      </p:sp>
      <p:sp>
        <p:nvSpPr>
          <p:cNvPr id="17411"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7412"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C6CD2053-CE7E-4805-AA40-0F7DC5D6B998}" type="slidenum">
              <a:rPr lang="en-US" smtClean="0"/>
              <a:pPr>
                <a:defRPr/>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doc.: IEEE 802.11-16/0222r0</a:t>
            </a:r>
          </a:p>
        </p:txBody>
      </p:sp>
      <p:sp>
        <p:nvSpPr>
          <p:cNvPr id="5123"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March 2016</a:t>
            </a:r>
            <a:endParaRPr lang="en-US" altLang="ja-JP"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455613" defTabSz="933450">
              <a:defRPr sz="2400">
                <a:solidFill>
                  <a:schemeClr val="tx1"/>
                </a:solidFill>
                <a:latin typeface="Times New Roman" pitchFamily="18" charset="0"/>
                <a:ea typeface="MS PGothic" pitchFamily="34" charset="-128"/>
              </a:defRPr>
            </a:lvl5pPr>
            <a:lvl6pPr marL="9128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700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272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844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altLang="ja-JP" sz="1200" smtClean="0"/>
              <a:t>Dorothy Stanley (HPE)</a:t>
            </a:r>
          </a:p>
        </p:txBody>
      </p:sp>
      <p:sp>
        <p:nvSpPr>
          <p:cNvPr id="5125" name="Rectangle 7"/>
          <p:cNvSpPr>
            <a:spLocks noGrp="1" noChangeArrowheads="1"/>
          </p:cNvSpPr>
          <p:nvPr>
            <p:ph type="sldNum" sz="quarter" idx="5"/>
          </p:nvPr>
        </p:nvSpPr>
        <p:spPr>
          <a:xfrm>
            <a:off x="4634058" y="6861262"/>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Page </a:t>
            </a:r>
            <a:fld id="{28621934-9F53-47E3-9670-3F15BFB461D9}" type="slidenum">
              <a:rPr lang="en-US" altLang="ja-JP" sz="1200" smtClean="0"/>
              <a:pPr/>
              <a:t>10</a:t>
            </a:fld>
            <a:endParaRPr lang="en-US" altLang="ja-JP"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5988" y="3365466"/>
            <a:ext cx="7500627" cy="31888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0205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6295415" y="22630"/>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doc.: IEEE 802.11-16/0222r0</a:t>
            </a:r>
            <a:endParaRPr kumimoji="0" lang="en-US" altLang="ja-JP" sz="1400"/>
          </a:p>
        </p:txBody>
      </p:sp>
      <p:sp>
        <p:nvSpPr>
          <p:cNvPr id="16387" name="Rectangle 3"/>
          <p:cNvSpPr>
            <a:spLocks noGrp="1" noChangeArrowheads="1"/>
          </p:cNvSpPr>
          <p:nvPr>
            <p:ph type="dt" sz="quarter" idx="1"/>
          </p:nvPr>
        </p:nvSpPr>
        <p:spPr>
          <a:xfrm>
            <a:off x="883450" y="22629"/>
            <a:ext cx="92006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March 2016</a:t>
            </a:r>
            <a:endParaRPr kumimoji="0" lang="en-US" altLang="ja-JP" sz="1400" dirty="0"/>
          </a:p>
        </p:txBody>
      </p:sp>
      <p:sp>
        <p:nvSpPr>
          <p:cNvPr id="16388" name="Rectangle 6"/>
          <p:cNvSpPr>
            <a:spLocks noGrp="1" noChangeArrowheads="1"/>
          </p:cNvSpPr>
          <p:nvPr>
            <p:ph type="ftr" sz="quarter" idx="4"/>
          </p:nvPr>
        </p:nvSpPr>
        <p:spPr>
          <a:xfrm>
            <a:off x="6447122" y="6860614"/>
            <a:ext cx="20441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343898" indent="-24343898"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marL="462247" defTabSz="946884">
              <a:defRPr kumimoji="1" sz="2400">
                <a:solidFill>
                  <a:schemeClr val="tx1"/>
                </a:solidFill>
                <a:latin typeface="Times New Roman" pitchFamily="18" charset="0"/>
                <a:ea typeface="MS PGothic" pitchFamily="34" charset="-128"/>
              </a:defRPr>
            </a:lvl5pPr>
            <a:lvl6pPr marL="92289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1383541"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844187"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230483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pPr lvl="4"/>
            <a:r>
              <a:rPr kumimoji="0" lang="en-US" altLang="ja-JP" sz="1200" smtClean="0"/>
              <a:t>Dorothy Stanley (HPE)</a:t>
            </a:r>
            <a:endParaRPr kumimoji="0" lang="en-US" altLang="ja-JP" sz="1200"/>
          </a:p>
        </p:txBody>
      </p:sp>
      <p:sp>
        <p:nvSpPr>
          <p:cNvPr id="16389" name="Rectangle 7"/>
          <p:cNvSpPr>
            <a:spLocks noGrp="1" noChangeArrowheads="1"/>
          </p:cNvSpPr>
          <p:nvPr>
            <p:ph type="sldNum" sz="quarter" idx="5"/>
          </p:nvPr>
        </p:nvSpPr>
        <p:spPr>
          <a:xfrm>
            <a:off x="4556458" y="6860613"/>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Page </a:t>
            </a:r>
            <a:fld id="{FDEBB0B6-6BC0-4525-9580-DAF908CCEE70}" type="slidenum">
              <a:rPr kumimoji="0" lang="en-US" altLang="ja-JP" sz="1200"/>
              <a:pPr/>
              <a:t>12</a:t>
            </a:fld>
            <a:endParaRPr kumimoji="0" lang="en-US" altLang="ja-JP" sz="1200"/>
          </a:p>
        </p:txBody>
      </p:sp>
      <p:sp>
        <p:nvSpPr>
          <p:cNvPr id="16390" name="Rectangle 2"/>
          <p:cNvSpPr>
            <a:spLocks noGrp="1" noRot="1" noChangeAspect="1" noChangeArrowheads="1" noTextEdit="1"/>
          </p:cNvSpPr>
          <p:nvPr>
            <p:ph type="sldImg"/>
          </p:nvPr>
        </p:nvSpPr>
        <p:spPr>
          <a:xfrm>
            <a:off x="2914650" y="531813"/>
            <a:ext cx="3543300" cy="2657475"/>
          </a:xfrm>
          <a:ln/>
        </p:spPr>
      </p:sp>
      <p:sp>
        <p:nvSpPr>
          <p:cNvPr id="16391" name="Rectangle 3"/>
          <p:cNvSpPr>
            <a:spLocks noGrp="1" noChangeArrowheads="1"/>
          </p:cNvSpPr>
          <p:nvPr>
            <p:ph type="body" idx="1"/>
          </p:nvPr>
        </p:nvSpPr>
        <p:spPr>
          <a:xfrm>
            <a:off x="936416" y="3365652"/>
            <a:ext cx="7499774"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802.11-16/0222r0</a:t>
            </a:r>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13</a:t>
            </a:fld>
            <a:endParaRPr lang="en-US"/>
          </a:p>
        </p:txBody>
      </p:sp>
    </p:spTree>
    <p:extLst>
      <p:ext uri="{BB962C8B-B14F-4D97-AF65-F5344CB8AC3E}">
        <p14:creationId xmlns:p14="http://schemas.microsoft.com/office/powerpoint/2010/main" val="1848403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doc.: IEEE 802.11-16/0222r0</a:t>
            </a:r>
          </a:p>
        </p:txBody>
      </p:sp>
      <p:sp>
        <p:nvSpPr>
          <p:cNvPr id="5123" name="Rectangle 3"/>
          <p:cNvSpPr>
            <a:spLocks noGrp="1" noChangeArrowheads="1"/>
          </p:cNvSpPr>
          <p:nvPr>
            <p:ph type="dt" sz="quarter" idx="1"/>
          </p:nvPr>
        </p:nvSpPr>
        <p:spPr>
          <a:xfrm>
            <a:off x="883896" y="20213"/>
            <a:ext cx="1041952"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458788" defTabSz="939800" eaLnBrk="0" hangingPunct="0">
              <a:spcBef>
                <a:spcPct val="30000"/>
              </a:spcBef>
              <a:defRPr sz="1200">
                <a:solidFill>
                  <a:schemeClr val="tx1"/>
                </a:solidFill>
                <a:latin typeface="Times New Roman" pitchFamily="18" charset="0"/>
                <a:ea typeface="ＭＳ Ｐゴシック" pitchFamily="34" charset="-128"/>
              </a:defRPr>
            </a:lvl5pPr>
            <a:lvl6pPr marL="9159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13731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18303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22875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lvl="4">
              <a:spcBef>
                <a:spcPct val="0"/>
              </a:spcBef>
              <a:defRPr/>
            </a:pPr>
            <a:r>
              <a:rPr lang="en-US" altLang="en-US" smtClean="0"/>
              <a:t>Dorothy Stanley (HPE)</a:t>
            </a:r>
          </a:p>
        </p:txBody>
      </p:sp>
      <p:sp>
        <p:nvSpPr>
          <p:cNvPr id="5125" name="Rectangle 7"/>
          <p:cNvSpPr>
            <a:spLocks noGrp="1" noChangeArrowheads="1"/>
          </p:cNvSpPr>
          <p:nvPr>
            <p:ph type="sldNum" sz="quarter" idx="5"/>
          </p:nvPr>
        </p:nvSpPr>
        <p:spPr>
          <a:xfrm>
            <a:off x="4635019" y="6864241"/>
            <a:ext cx="415177"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mtClean="0"/>
              <a:t>Page </a:t>
            </a:r>
            <a:fld id="{6D6C22B6-2965-4139-855C-391D8DEB72C6}" type="slidenum">
              <a:rPr lang="en-US" altLang="en-US" smtClean="0"/>
              <a:pPr>
                <a:spcBef>
                  <a:spcPct val="0"/>
                </a:spcBef>
                <a:defRPr/>
              </a:pPr>
              <a:t>15</a:t>
            </a:fld>
            <a:endParaRPr lang="en-US" altLang="en-US"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802.11-16/0222r0</a:t>
            </a:r>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16</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802.11-16/0222r0</a:t>
            </a:r>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17</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19</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802.11-16/0222r0</a:t>
            </a:r>
          </a:p>
        </p:txBody>
      </p:sp>
      <p:sp>
        <p:nvSpPr>
          <p:cNvPr id="18435"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8436"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E44BBC3-2BE2-477F-8831-C9D153AA6D75}" type="slidenum">
              <a:rPr lang="en-US" smtClean="0"/>
              <a:pPr>
                <a:defRPr/>
              </a:pPr>
              <a:t>2</a:t>
            </a:fld>
            <a:endParaRPr lang="en-US" smtClean="0"/>
          </a:p>
        </p:txBody>
      </p:sp>
      <p:sp>
        <p:nvSpPr>
          <p:cNvPr id="21510" name="Rectangle 2"/>
          <p:cNvSpPr>
            <a:spLocks noGrp="1" noRot="1" noChangeAspect="1" noChangeArrowheads="1" noTextEdit="1"/>
          </p:cNvSpPr>
          <p:nvPr>
            <p:ph type="sldImg"/>
          </p:nvPr>
        </p:nvSpPr>
        <p:spPr>
          <a:ln cap="flat"/>
        </p:spPr>
      </p:sp>
      <p:sp>
        <p:nvSpPr>
          <p:cNvPr id="21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20</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xfrm>
            <a:off x="883896" y="20213"/>
            <a:ext cx="920060" cy="215444"/>
          </a:xfrm>
          <a:noFill/>
        </p:spPr>
        <p:txBody>
          <a:bodyPr/>
          <a:lstStyle/>
          <a:p>
            <a:r>
              <a:rPr lang="en-US" smtClean="0"/>
              <a:t>March 2016</a:t>
            </a:r>
            <a:endParaRPr lang="en-US" dirty="0" smtClean="0"/>
          </a:p>
        </p:txBody>
      </p:sp>
      <p:sp>
        <p:nvSpPr>
          <p:cNvPr id="49155" name="Rectangle 3"/>
          <p:cNvSpPr txBox="1">
            <a:spLocks noGrp="1" noChangeArrowheads="1"/>
          </p:cNvSpPr>
          <p:nvPr/>
        </p:nvSpPr>
        <p:spPr bwMode="auto">
          <a:xfrm>
            <a:off x="884048" y="22151"/>
            <a:ext cx="732573" cy="215444"/>
          </a:xfrm>
          <a:prstGeom prst="rect">
            <a:avLst/>
          </a:prstGeom>
          <a:noFill/>
          <a:ln w="9525">
            <a:noFill/>
            <a:miter lim="800000"/>
            <a:headEnd/>
            <a:tailEnd/>
          </a:ln>
        </p:spPr>
        <p:txBody>
          <a:bodyPr wrap="none" lIns="0" tIns="0" rIns="0" bIns="0" anchor="b">
            <a:spAutoFit/>
          </a:bodyPr>
          <a:lstStyle/>
          <a:p>
            <a:pPr defTabSz="947300"/>
            <a:r>
              <a:rPr lang="en-US" sz="1400" b="1"/>
              <a:t>July 2007</a:t>
            </a:r>
          </a:p>
        </p:txBody>
      </p:sp>
      <p:sp>
        <p:nvSpPr>
          <p:cNvPr id="49156" name="Rectangle 6"/>
          <p:cNvSpPr>
            <a:spLocks noGrp="1" noChangeArrowheads="1"/>
          </p:cNvSpPr>
          <p:nvPr>
            <p:ph type="ftr" sz="quarter" idx="4"/>
          </p:nvPr>
        </p:nvSpPr>
        <p:spPr>
          <a:xfrm>
            <a:off x="6032017" y="6861128"/>
            <a:ext cx="2458685" cy="184666"/>
          </a:xfrm>
          <a:noFill/>
        </p:spPr>
        <p:txBody>
          <a:bodyPr/>
          <a:lstStyle/>
          <a:p>
            <a:pPr lvl="4"/>
            <a:r>
              <a:rPr lang="en-US" smtClean="0"/>
              <a:t>Dorothy Stanley (HPE)</a:t>
            </a:r>
          </a:p>
        </p:txBody>
      </p:sp>
      <p:sp>
        <p:nvSpPr>
          <p:cNvPr id="49157" name="Rectangle 7"/>
          <p:cNvSpPr>
            <a:spLocks noGrp="1" noChangeArrowheads="1"/>
          </p:cNvSpPr>
          <p:nvPr>
            <p:ph type="sldNum" sz="quarter" idx="5"/>
          </p:nvPr>
        </p:nvSpPr>
        <p:spPr>
          <a:xfrm>
            <a:off x="4558077" y="6864240"/>
            <a:ext cx="492121" cy="184666"/>
          </a:xfrm>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2919413" y="534988"/>
            <a:ext cx="3533775" cy="2649537"/>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doc.: IEEE 802.11-16/0222r0</a:t>
            </a:r>
          </a:p>
        </p:txBody>
      </p:sp>
      <p:sp>
        <p:nvSpPr>
          <p:cNvPr id="15363" name="Rectangle 3"/>
          <p:cNvSpPr>
            <a:spLocks noGrp="1" noChangeArrowheads="1"/>
          </p:cNvSpPr>
          <p:nvPr>
            <p:ph type="dt" sz="quarter" idx="1"/>
          </p:nvPr>
        </p:nvSpPr>
        <p:spPr>
          <a:xfrm>
            <a:off x="883896" y="20213"/>
            <a:ext cx="682879"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March 2016</a:t>
            </a:r>
            <a:endParaRPr lang="en-US" altLang="en-US" sz="1400" dirty="0" smtClean="0"/>
          </a:p>
        </p:txBody>
      </p:sp>
      <p:sp>
        <p:nvSpPr>
          <p:cNvPr id="15364" name="Rectangle 6"/>
          <p:cNvSpPr>
            <a:spLocks noGrp="1" noChangeArrowheads="1"/>
          </p:cNvSpPr>
          <p:nvPr>
            <p:ph type="ftr" sz="quarter" idx="4"/>
          </p:nvPr>
        </p:nvSpPr>
        <p:spPr>
          <a:xfrm>
            <a:off x="5752251" y="6864241"/>
            <a:ext cx="273857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Dorothy Stanley (HPE)</a:t>
            </a:r>
          </a:p>
        </p:txBody>
      </p:sp>
      <p:sp>
        <p:nvSpPr>
          <p:cNvPr id="1536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mtClean="0"/>
              <a:t>Page </a:t>
            </a:r>
            <a:fld id="{381EF510-C895-4E84-A644-174CFBD3CA4F}" type="slidenum">
              <a:rPr lang="en-US" altLang="en-US" smtClean="0"/>
              <a:pPr>
                <a:spcBef>
                  <a:spcPct val="0"/>
                </a:spcBef>
              </a:pPr>
              <a:t>4</a:t>
            </a:fld>
            <a:endParaRPr lang="en-US" altLang="en-US" smtClean="0"/>
          </a:p>
        </p:txBody>
      </p:sp>
      <p:sp>
        <p:nvSpPr>
          <p:cNvPr id="15366" name="Rectangle 2"/>
          <p:cNvSpPr>
            <a:spLocks noGrp="1" noRot="1" noChangeAspect="1" noChangeArrowheads="1" noTextEdit="1"/>
          </p:cNvSpPr>
          <p:nvPr>
            <p:ph type="sldImg"/>
          </p:nvPr>
        </p:nvSpPr>
        <p:spPr>
          <a:xfrm>
            <a:off x="2921000" y="534988"/>
            <a:ext cx="3535363" cy="2651125"/>
          </a:xfrm>
          <a:ln/>
        </p:spPr>
      </p:sp>
      <p:sp>
        <p:nvSpPr>
          <p:cNvPr id="15367" name="Rectangle 3"/>
          <p:cNvSpPr>
            <a:spLocks noGrp="1" noChangeArrowheads="1"/>
          </p:cNvSpPr>
          <p:nvPr>
            <p:ph type="body" idx="1"/>
          </p:nvPr>
        </p:nvSpPr>
        <p:spPr>
          <a:xfrm>
            <a:off x="1250969" y="3366317"/>
            <a:ext cx="6870665" cy="319054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5</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5</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802.11-16/0222r0</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7</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7</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doc.: IEEE 802.11-16/0222r0</a:t>
            </a:r>
          </a:p>
        </p:txBody>
      </p:sp>
      <p:sp>
        <p:nvSpPr>
          <p:cNvPr id="16387"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March 2016</a:t>
            </a:r>
            <a:endParaRPr lang="en-US" altLang="en-US" sz="1400" dirty="0" smtClean="0"/>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458788" defTabSz="939800">
              <a:defRPr sz="2400">
                <a:solidFill>
                  <a:schemeClr val="tx1"/>
                </a:solidFill>
                <a:latin typeface="Times New Roman" pitchFamily="18" charset="0"/>
              </a:defRPr>
            </a:lvl5pPr>
            <a:lvl6pPr marL="915988" defTabSz="939800" eaLnBrk="0" fontAlgn="base" hangingPunct="0">
              <a:spcBef>
                <a:spcPct val="0"/>
              </a:spcBef>
              <a:spcAft>
                <a:spcPct val="0"/>
              </a:spcAft>
              <a:defRPr sz="2400">
                <a:solidFill>
                  <a:schemeClr val="tx1"/>
                </a:solidFill>
                <a:latin typeface="Times New Roman" pitchFamily="18" charset="0"/>
              </a:defRPr>
            </a:lvl6pPr>
            <a:lvl7pPr marL="1373188" defTabSz="939800" eaLnBrk="0" fontAlgn="base" hangingPunct="0">
              <a:spcBef>
                <a:spcPct val="0"/>
              </a:spcBef>
              <a:spcAft>
                <a:spcPct val="0"/>
              </a:spcAft>
              <a:defRPr sz="2400">
                <a:solidFill>
                  <a:schemeClr val="tx1"/>
                </a:solidFill>
                <a:latin typeface="Times New Roman" pitchFamily="18" charset="0"/>
              </a:defRPr>
            </a:lvl7pPr>
            <a:lvl8pPr marL="1830388" defTabSz="939800" eaLnBrk="0" fontAlgn="base" hangingPunct="0">
              <a:spcBef>
                <a:spcPct val="0"/>
              </a:spcBef>
              <a:spcAft>
                <a:spcPct val="0"/>
              </a:spcAft>
              <a:defRPr sz="2400">
                <a:solidFill>
                  <a:schemeClr val="tx1"/>
                </a:solidFill>
                <a:latin typeface="Times New Roman" pitchFamily="18" charset="0"/>
              </a:defRPr>
            </a:lvl8pPr>
            <a:lvl9pPr marL="2287588" defTabSz="939800" eaLnBrk="0" fontAlgn="base" hangingPunct="0">
              <a:spcBef>
                <a:spcPct val="0"/>
              </a:spcBef>
              <a:spcAft>
                <a:spcPct val="0"/>
              </a:spcAft>
              <a:defRPr sz="2400">
                <a:solidFill>
                  <a:schemeClr val="tx1"/>
                </a:solidFill>
                <a:latin typeface="Times New Roman" pitchFamily="18" charset="0"/>
              </a:defRPr>
            </a:lvl9pPr>
          </a:lstStyle>
          <a:p>
            <a:pPr lvl="4"/>
            <a:r>
              <a:rPr lang="en-US" altLang="en-US" sz="1200" smtClean="0"/>
              <a:t>Dorothy Stanley (HPE)</a:t>
            </a:r>
          </a:p>
        </p:txBody>
      </p:sp>
      <p:sp>
        <p:nvSpPr>
          <p:cNvPr id="16389"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200" smtClean="0"/>
              <a:t>Page </a:t>
            </a:r>
            <a:fld id="{70804CF4-40C2-4722-801E-E9B92E8EA89D}" type="slidenum">
              <a:rPr lang="en-US" altLang="en-US" sz="1200" smtClean="0"/>
              <a:pPr/>
              <a:t>8</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802.11-07/0547r0</a:t>
            </a:r>
            <a:endParaRPr lang="en-US"/>
          </a:p>
        </p:txBody>
      </p:sp>
      <p:sp>
        <p:nvSpPr>
          <p:cNvPr id="5" name="Date Placeholder 4"/>
          <p:cNvSpPr>
            <a:spLocks noGrp="1"/>
          </p:cNvSpPr>
          <p:nvPr>
            <p:ph type="dt" idx="11"/>
          </p:nvPr>
        </p:nvSpPr>
        <p:spPr>
          <a:xfrm>
            <a:off x="883896" y="20213"/>
            <a:ext cx="753411" cy="215444"/>
          </a:xfrm>
        </p:spPr>
        <p:txBody>
          <a:bodyPr/>
          <a:lstStyle/>
          <a:p>
            <a:pPr>
              <a:defRPr/>
            </a:pPr>
            <a:r>
              <a:rPr lang="en-US" smtClean="0"/>
              <a:t>May 2008</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503060B7-3930-408B-A10F-72A401ED4317}" type="slidenum">
              <a:rPr lang="en-US" smtClean="0"/>
              <a:pPr>
                <a:defRPr/>
              </a:pPr>
              <a:t>9</a:t>
            </a:fld>
            <a:endParaRPr lang="en-US"/>
          </a:p>
        </p:txBody>
      </p:sp>
    </p:spTree>
    <p:extLst>
      <p:ext uri="{BB962C8B-B14F-4D97-AF65-F5344CB8AC3E}">
        <p14:creationId xmlns:p14="http://schemas.microsoft.com/office/powerpoint/2010/main" val="3900106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smtClean="0"/>
              <a:t>D.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t>doc.: IEEE </a:t>
            </a:r>
            <a:r>
              <a:rPr lang="en-US" sz="1800" b="1" dirty="0" smtClean="0"/>
              <a:t>802.11-16/0222r1</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p:spPr>
        <p:txBody>
          <a:bodyPr wrap="none" lIns="0" tIns="0" rIns="0" bIns="0">
            <a:spAutoFit/>
          </a:bodyPr>
          <a:lstStyle/>
          <a:p>
            <a:pPr eaLnBrk="0" hangingPunct="0">
              <a:defRPr/>
            </a:pPr>
            <a:r>
              <a:rPr lang="en-US" sz="1200" dirty="0" smtClean="0"/>
              <a:t>Report</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3/11-15-0532-02-000m-revmc-wg-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ocuments?is_dcn=232&amp;is_group=00ah&amp;is_year=201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132-15-00ax-spec-framework.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15/11-15-1376-02-0arc-update-on-3gpp-ran3-multi-rat-joint-coordination.pptx" TargetMode="External"/><Relationship Id="rId13" Type="http://schemas.openxmlformats.org/officeDocument/2006/relationships/hyperlink" Target="https://mentor.ieee.org/802.11/dcn/15/11-15-0355-03-0arc-mib-truthvalue-usage-patterns.docx" TargetMode="External"/><Relationship Id="rId3" Type="http://schemas.openxmlformats.org/officeDocument/2006/relationships/hyperlink" Target="https://mentor.ieee.org/802.11/dcn/15/11-15-0757-01-0000-802-11-as-a-component-tutorial.pptx" TargetMode="External"/><Relationship Id="rId7" Type="http://schemas.openxmlformats.org/officeDocument/2006/relationships/hyperlink" Target="https://mentor.ieee.org/802.11/dcn/15/11-15-1266-01-0000-tutorial-panel-discussion-perspectives-on-ieee-802-11-in-5g.ppt" TargetMode="External"/><Relationship Id="rId12" Type="http://schemas.openxmlformats.org/officeDocument/2006/relationships/hyperlink" Target="https://mentor.ieee.org/802.11/dcn/15/11-15-1261-03-0arc-multicast-performance-optimization-features-overview-for-ietf-nov-2015.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5/11-15-1133-00-0arc-existing-oam-interface-specifications.pptx" TargetMode="External"/><Relationship Id="rId11"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842-01-0arc-ieee-802-11-in-5g.pptx" TargetMode="External"/><Relationship Id="rId10"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5/11-15-0593-02-0arc-802-11-as-a-component.ppt" TargetMode="External"/><Relationship Id="rId9" Type="http://schemas.openxmlformats.org/officeDocument/2006/relationships/hyperlink" Target="https://mentor.ieee.org/802-ec/dcn/16/ec-16-0010-00-00EC-5g-and-imt-2020.pdf" TargetMode="External"/><Relationship Id="rId14" Type="http://schemas.openxmlformats.org/officeDocument/2006/relationships/hyperlink" Target="https://mentor.ieee.org/802.11/dcn/15/11-15-0891-00-0arc-delta-r2r3-of-mib-truthvalue-usage-patterns.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3/bt/P802d3bt_5Criteria.pdf" TargetMode="External"/><Relationship Id="rId13" Type="http://schemas.openxmlformats.org/officeDocument/2006/relationships/hyperlink" Target="https://mentor.ieee.org/802.15/dcn/15/15-15-0760-07-0llc-802-15-12-par-draft.pdf" TargetMode="External"/><Relationship Id="rId18" Type="http://schemas.openxmlformats.org/officeDocument/2006/relationships/hyperlink" Target="https://mentor.ieee.org/802.16/dcn/16/16-0013-01.docx" TargetMode="External"/><Relationship Id="rId3" Type="http://schemas.openxmlformats.org/officeDocument/2006/relationships/hyperlink" Target="http://www.ieee802.org/1/files/public/docs2016/cr-draft-PAR-0216-v01.pdf" TargetMode="External"/><Relationship Id="rId7" Type="http://schemas.openxmlformats.org/officeDocument/2006/relationships/hyperlink" Target="http://ieee802.org/3/bt/P802_3bt_PAR_Jan_21_16.pdf" TargetMode="External"/><Relationship Id="rId12" Type="http://schemas.openxmlformats.org/officeDocument/2006/relationships/hyperlink" Target="http://ieee802.org/3/50G/public/CSD_50G_NGOATH_01_0116.pdf" TargetMode="External"/><Relationship Id="rId17" Type="http://schemas.openxmlformats.org/officeDocument/2006/relationships/hyperlink" Target="https://mentor.ieee.org/802.16/dcn/16/16-0012-01.docx" TargetMode="External"/><Relationship Id="rId2" Type="http://schemas.openxmlformats.org/officeDocument/2006/relationships/notesSlide" Target="../notesSlides/notesSlide5.xml"/><Relationship Id="rId16" Type="http://schemas.openxmlformats.org/officeDocument/2006/relationships/hyperlink" Target="https://mentor.ieee.org/802.15/dcn/16/15-16-0131-00-0000-15-4v-regional-sub-ghz-csd-draft.docx" TargetMode="External"/><Relationship Id="rId1" Type="http://schemas.openxmlformats.org/officeDocument/2006/relationships/slideLayout" Target="../slideLayouts/slideLayout7.xml"/><Relationship Id="rId6" Type="http://schemas.openxmlformats.org/officeDocument/2006/relationships/hyperlink" Target="http://www.ieee802.org/3/50G/public/NGAOTH_802d3bs_CSD_modification_0116.pdf" TargetMode="External"/><Relationship Id="rId11" Type="http://schemas.openxmlformats.org/officeDocument/2006/relationships/hyperlink" Target="http://ieee802.org/3/50G/public/50G_NGOATH_PAR_0116.pdf" TargetMode="External"/><Relationship Id="rId5" Type="http://schemas.openxmlformats.org/officeDocument/2006/relationships/hyperlink" Target="http://www.ieee802.org/3/50G/public/NGAOTH_802d3bs_PAR_modification_0116.pdf" TargetMode="External"/><Relationship Id="rId15" Type="http://schemas.openxmlformats.org/officeDocument/2006/relationships/hyperlink" Target="https://mentor.ieee.org/802.15/dcn/16/15-16-0130-01-0000-p802-15-4v-par-regional-sub-ghz-draft.pdf" TargetMode="External"/><Relationship Id="rId10" Type="http://schemas.openxmlformats.org/officeDocument/2006/relationships/hyperlink" Target="http://ieee802.org/3/25GSMF/lewis_25gsmf_02b_0116.pdf" TargetMode="External"/><Relationship Id="rId4" Type="http://schemas.openxmlformats.org/officeDocument/2006/relationships/hyperlink" Target="http://www.ieee802.org/1/files/public/docs2016/cr-draft-CSD-0216-v01.pdf" TargetMode="External"/><Relationship Id="rId9" Type="http://schemas.openxmlformats.org/officeDocument/2006/relationships/hyperlink" Target="http://ieee802.org/3/25GSMF/law_25gsmf_01_0116.pdf" TargetMode="External"/><Relationship Id="rId14" Type="http://schemas.openxmlformats.org/officeDocument/2006/relationships/hyperlink" Target="https://mentor.ieee.org/802.15/dcn/15/15-15-0768-06-0llc-802-15-12-draft-csd.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6FF4BAE-72DF-4F23-B52C-B99528A354DE}" type="slidenum">
              <a:rPr lang="en-US" smtClean="0"/>
              <a:pPr>
                <a:defRPr/>
              </a:pPr>
              <a:t>1</a:t>
            </a:fld>
            <a:endParaRPr lang="en-US" smtClean="0"/>
          </a:p>
        </p:txBody>
      </p:sp>
      <p:sp>
        <p:nvSpPr>
          <p:cNvPr id="2053" name="Rectangle 2"/>
          <p:cNvSpPr>
            <a:spLocks noGrp="1" noChangeArrowheads="1"/>
          </p:cNvSpPr>
          <p:nvPr>
            <p:ph type="title"/>
          </p:nvPr>
        </p:nvSpPr>
        <p:spPr>
          <a:xfrm>
            <a:off x="152400" y="685800"/>
            <a:ext cx="8991600" cy="1066800"/>
          </a:xfrm>
        </p:spPr>
        <p:txBody>
          <a:bodyPr/>
          <a:lstStyle/>
          <a:p>
            <a:r>
              <a:rPr lang="en-US" dirty="0"/>
              <a:t>WG11  </a:t>
            </a:r>
            <a:r>
              <a:rPr lang="en-US" dirty="0" smtClean="0"/>
              <a:t>Opening </a:t>
            </a:r>
            <a:r>
              <a:rPr lang="en-US" dirty="0"/>
              <a:t>Report </a:t>
            </a:r>
            <a:r>
              <a:rPr lang="en-US" dirty="0" smtClean="0"/>
              <a:t>Snapshot slides 2016-03</a:t>
            </a:r>
            <a:endParaRPr lang="en-US" altLang="en-US"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2016-03-13</a:t>
            </a:r>
          </a:p>
        </p:txBody>
      </p:sp>
      <p:graphicFrame>
        <p:nvGraphicFramePr>
          <p:cNvPr id="2055" name="Object 11"/>
          <p:cNvGraphicFramePr>
            <a:graphicFrameLocks noChangeAspect="1"/>
          </p:cNvGraphicFramePr>
          <p:nvPr>
            <p:extLst>
              <p:ext uri="{D42A27DB-BD31-4B8C-83A1-F6EECF244321}">
                <p14:modId xmlns:p14="http://schemas.microsoft.com/office/powerpoint/2010/main" val="515625325"/>
              </p:ext>
            </p:extLst>
          </p:nvPr>
        </p:nvGraphicFramePr>
        <p:xfrm>
          <a:off x="520700" y="2286000"/>
          <a:ext cx="8102600" cy="2478088"/>
        </p:xfrm>
        <a:graphic>
          <a:graphicData uri="http://schemas.openxmlformats.org/presentationml/2006/ole">
            <mc:AlternateContent xmlns:mc="http://schemas.openxmlformats.org/markup-compatibility/2006">
              <mc:Choice xmlns:v="urn:schemas-microsoft-com:vml" Requires="v">
                <p:oleObj spid="_x0000_s1374" name="Document" r:id="rId4" imgW="8257888" imgH="2531617" progId="Word.Document.8">
                  <p:embed/>
                </p:oleObj>
              </mc:Choice>
              <mc:Fallback>
                <p:oleObj name="Document" r:id="rId4" imgW="8257888" imgH="2531617" progId="Word.Document.8">
                  <p:embed/>
                  <p:pic>
                    <p:nvPicPr>
                      <p:cNvPr id="0" name=""/>
                      <p:cNvPicPr>
                        <a:picLocks noChangeAspect="1" noChangeArrowheads="1"/>
                      </p:cNvPicPr>
                      <p:nvPr/>
                    </p:nvPicPr>
                    <p:blipFill>
                      <a:blip r:embed="rId5"/>
                      <a:srcRect/>
                      <a:stretch>
                        <a:fillRect/>
                      </a:stretch>
                    </p:blipFill>
                    <p:spPr bwMode="auto">
                      <a:xfrm>
                        <a:off x="520700" y="2286000"/>
                        <a:ext cx="8102600" cy="247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
        <p:nvSpPr>
          <p:cNvPr id="2" name="TextBox 1"/>
          <p:cNvSpPr txBox="1"/>
          <p:nvPr/>
        </p:nvSpPr>
        <p:spPr>
          <a:xfrm>
            <a:off x="10210800" y="2130425"/>
            <a:ext cx="184731" cy="523220"/>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854760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066800"/>
          </a:xfrm>
        </p:spPr>
        <p:txBody>
          <a:bodyPr lIns="91440" tIns="45720" rIns="91440" bIns="45720"/>
          <a:lstStyle/>
          <a:p>
            <a:r>
              <a:rPr lang="en-US" altLang="ja-JP" dirty="0" err="1" smtClean="0"/>
              <a:t>TGmc</a:t>
            </a:r>
            <a:r>
              <a:rPr lang="en-US" altLang="ja-JP" dirty="0" smtClean="0"/>
              <a:t> </a:t>
            </a:r>
            <a:r>
              <a:rPr lang="en-US" altLang="ja-JP" dirty="0"/>
              <a:t>802.11 Revision – </a:t>
            </a:r>
            <a:r>
              <a:rPr lang="en-US" altLang="ja-JP" dirty="0" smtClean="0"/>
              <a:t>March 2016</a:t>
            </a:r>
            <a:br>
              <a:rPr lang="en-US" altLang="ja-JP" dirty="0" smtClean="0"/>
            </a:br>
            <a:r>
              <a:rPr lang="en-US" altLang="ja-JP" dirty="0" smtClean="0"/>
              <a:t>Chair: Dorothy Stanley</a:t>
            </a:r>
          </a:p>
        </p:txBody>
      </p:sp>
      <p:sp>
        <p:nvSpPr>
          <p:cNvPr id="3075" name="Content Placeholder 2"/>
          <p:cNvSpPr>
            <a:spLocks noGrp="1"/>
          </p:cNvSpPr>
          <p:nvPr>
            <p:ph idx="1"/>
          </p:nvPr>
        </p:nvSpPr>
        <p:spPr>
          <a:xfrm>
            <a:off x="685800" y="1752600"/>
            <a:ext cx="8305800" cy="4800600"/>
          </a:xfrm>
        </p:spPr>
        <p:txBody>
          <a:bodyPr lIns="91440" tIns="45720" rIns="91440" bIns="45720"/>
          <a:lstStyle/>
          <a:p>
            <a:pPr>
              <a:defRPr/>
            </a:pPr>
            <a:r>
              <a:rPr lang="en-US" altLang="ja-JP" dirty="0"/>
              <a:t>Since the </a:t>
            </a:r>
            <a:r>
              <a:rPr lang="en-US" altLang="ja-JP" dirty="0" smtClean="0"/>
              <a:t>January 2016 </a:t>
            </a:r>
            <a:r>
              <a:rPr lang="en-US" altLang="ja-JP" dirty="0"/>
              <a:t>meeting: </a:t>
            </a:r>
          </a:p>
          <a:p>
            <a:pPr lvl="1">
              <a:defRPr/>
            </a:pPr>
            <a:r>
              <a:rPr lang="en-US" altLang="ja-JP" dirty="0" smtClean="0"/>
              <a:t>828 comments received (initial </a:t>
            </a:r>
            <a:r>
              <a:rPr lang="en-US" altLang="ja-JP" dirty="0" err="1" smtClean="0"/>
              <a:t>recirc</a:t>
            </a:r>
            <a:r>
              <a:rPr lang="en-US" altLang="ja-JP" dirty="0" smtClean="0"/>
              <a:t> SB, 90% approval) on P802.11REVmc D5.0. </a:t>
            </a:r>
            <a:r>
              <a:rPr lang="en-US" altLang="ja-JP" dirty="0" err="1" smtClean="0"/>
              <a:t>Aproximately</a:t>
            </a:r>
            <a:r>
              <a:rPr lang="en-US" altLang="ja-JP" dirty="0" smtClean="0"/>
              <a:t> 400 comments remain to be resolved.</a:t>
            </a:r>
          </a:p>
          <a:p>
            <a:pPr lvl="1">
              <a:defRPr/>
            </a:pPr>
            <a:r>
              <a:rPr lang="en-US" altLang="ja-JP" dirty="0" smtClean="0"/>
              <a:t>Comment spreadsheet: </a:t>
            </a:r>
            <a:r>
              <a:rPr lang="en-US" altLang="ja-JP" dirty="0" smtClean="0">
                <a:hlinkClick r:id="rId3"/>
              </a:rPr>
              <a:t>11-15-0532</a:t>
            </a:r>
            <a:r>
              <a:rPr lang="en-US" altLang="ja-JP" dirty="0" smtClean="0"/>
              <a:t> </a:t>
            </a:r>
          </a:p>
          <a:p>
            <a:pPr lvl="1">
              <a:defRPr/>
            </a:pPr>
            <a:r>
              <a:rPr lang="en-US" altLang="ja-JP" dirty="0" smtClean="0"/>
              <a:t>2 teleconferences (</a:t>
            </a:r>
            <a:r>
              <a:rPr lang="en-GB" altLang="ja-JP" dirty="0" smtClean="0"/>
              <a:t>Feb2, 19</a:t>
            </a:r>
            <a:r>
              <a:rPr lang="en-GB" dirty="0" smtClean="0"/>
              <a:t>)</a:t>
            </a:r>
            <a:r>
              <a:rPr lang="en-US" altLang="ja-JP" dirty="0" smtClean="0"/>
              <a:t> </a:t>
            </a:r>
            <a:r>
              <a:rPr lang="en-US" altLang="ja-JP" dirty="0"/>
              <a:t>and </a:t>
            </a:r>
            <a:r>
              <a:rPr lang="en-US" altLang="ja-JP" dirty="0" smtClean="0"/>
              <a:t>a Fort Lauderdale face-to-face (with teleconference facilities) held</a:t>
            </a:r>
          </a:p>
          <a:p>
            <a:pPr>
              <a:defRPr/>
            </a:pPr>
            <a:r>
              <a:rPr lang="en-US" altLang="ja-JP" dirty="0" smtClean="0"/>
              <a:t>Goals </a:t>
            </a:r>
            <a:r>
              <a:rPr lang="en-US" altLang="ja-JP" dirty="0"/>
              <a:t>for </a:t>
            </a:r>
            <a:r>
              <a:rPr lang="en-US" altLang="ja-JP" dirty="0" smtClean="0"/>
              <a:t>this March meeting (agenda in 11-16-231): </a:t>
            </a:r>
          </a:p>
          <a:p>
            <a:pPr lvl="1">
              <a:defRPr/>
            </a:pPr>
            <a:r>
              <a:rPr lang="en-US" altLang="ja-JP" dirty="0" smtClean="0"/>
              <a:t>Continue </a:t>
            </a:r>
            <a:r>
              <a:rPr lang="en-US" altLang="ja-JP" dirty="0"/>
              <a:t>c</a:t>
            </a:r>
            <a:r>
              <a:rPr lang="en-US" altLang="ja-JP" dirty="0" smtClean="0"/>
              <a:t>omment resolution</a:t>
            </a:r>
          </a:p>
          <a:p>
            <a:pPr>
              <a:defRPr/>
            </a:pPr>
            <a:r>
              <a:rPr lang="en-US" altLang="ja-JP" dirty="0" smtClean="0"/>
              <a:t>Upcoming BRC meetings: March, April teleconferences, possible April meeting (Cambridge)</a:t>
            </a:r>
          </a:p>
          <a:p>
            <a:pPr lvl="1">
              <a:defRPr/>
            </a:pPr>
            <a:endParaRPr lang="en-US" altLang="ja-JP" dirty="0" smtClean="0"/>
          </a:p>
          <a:p>
            <a:pPr lvl="1">
              <a:defRPr/>
            </a:pPr>
            <a:endParaRPr lang="en-US" altLang="ja-JP" dirty="0"/>
          </a:p>
        </p:txBody>
      </p:sp>
      <p:sp>
        <p:nvSpPr>
          <p:cNvPr id="3076"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800" smtClean="0"/>
              <a:t>March 2016</a:t>
            </a:r>
          </a:p>
        </p:txBody>
      </p:sp>
      <p:sp>
        <p:nvSpPr>
          <p:cNvPr id="307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D. Stanley, HPE</a:t>
            </a:r>
          </a:p>
        </p:txBody>
      </p:sp>
      <p:sp>
        <p:nvSpPr>
          <p:cNvPr id="30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Slide </a:t>
            </a:r>
            <a:fld id="{6B63967B-F2D8-43B0-AF08-1DEBB082438A}" type="slidenum">
              <a:rPr lang="en-US" altLang="ja-JP" sz="1200" smtClean="0"/>
              <a:pPr/>
              <a:t>10</a:t>
            </a:fld>
            <a:endParaRPr lang="en-US" altLang="ja-JP" sz="1200" smtClean="0"/>
          </a:p>
        </p:txBody>
      </p:sp>
    </p:spTree>
    <p:extLst>
      <p:ext uri="{BB962C8B-B14F-4D97-AF65-F5344CB8AC3E}">
        <p14:creationId xmlns:p14="http://schemas.microsoft.com/office/powerpoint/2010/main" val="3912561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sldNum" sz="quarter" idx="4294967295"/>
          </p:nvPr>
        </p:nvSpPr>
        <p:spPr>
          <a:xfrm>
            <a:off x="4344987" y="6475412"/>
            <a:ext cx="530227" cy="182564"/>
          </a:xfrm>
          <a:prstGeom prst="rect">
            <a:avLst/>
          </a:prstGeom>
          <a:extLst>
            <a:ext uri="{C572A759-6A51-4108-AA02-DFA0A04FC94B}">
              <ma14:wrappingTextBoxFlag xmlns="" xmlns:ma14="http://schemas.microsoft.com/office/mac/drawingml/2011/main" val="1"/>
            </a:ext>
          </a:extLst>
        </p:spPr>
        <p:txBody>
          <a:bodyPr wrap="square">
            <a:normAutofit/>
          </a:bodyPr>
          <a:lstStyle>
            <a:lvl1pPr defTabSz="896111">
              <a:defRPr sz="1100"/>
            </a:lvl1pPr>
          </a:lstStyle>
          <a:p>
            <a:pPr lvl="0">
              <a:defRPr sz="1800"/>
            </a:pPr>
            <a:fld id="{86CB4B4D-7CA3-9044-876B-883B54F8677D}" type="slidenum">
              <a:rPr sz="1100"/>
              <a:t>11</a:t>
            </a:fld>
            <a:endParaRPr sz="1100"/>
          </a:p>
        </p:txBody>
      </p:sp>
      <p:sp>
        <p:nvSpPr>
          <p:cNvPr id="63" name="Shape 63"/>
          <p:cNvSpPr>
            <a:spLocks noGrp="1"/>
          </p:cNvSpPr>
          <p:nvPr>
            <p:ph type="title"/>
          </p:nvPr>
        </p:nvSpPr>
        <p:spPr>
          <a:xfrm>
            <a:off x="696912" y="838200"/>
            <a:ext cx="7772400" cy="1066800"/>
          </a:xfrm>
          <a:prstGeom prst="rect">
            <a:avLst/>
          </a:prstGeom>
        </p:spPr>
        <p:txBody>
          <a:bodyPr lIns="0" tIns="0" rIns="0" bIns="0">
            <a:normAutofit fontScale="90000"/>
          </a:bodyPr>
          <a:lstStyle/>
          <a:p>
            <a:pPr lvl="0" defTabSz="676655">
              <a:defRPr sz="1800"/>
            </a:pPr>
            <a:r>
              <a:rPr sz="3600" dirty="0"/>
              <a:t>IEEE </a:t>
            </a:r>
            <a:r>
              <a:rPr sz="3600" dirty="0" smtClean="0"/>
              <a:t>802.11ah</a:t>
            </a:r>
            <a:r>
              <a:rPr lang="en-US" sz="3600" dirty="0" smtClean="0"/>
              <a:t> </a:t>
            </a:r>
            <a:r>
              <a:rPr lang="en-US" altLang="ja-JP" dirty="0" smtClean="0"/>
              <a:t> </a:t>
            </a:r>
            <a:r>
              <a:rPr lang="en-US" altLang="ja-JP" sz="3600" dirty="0"/>
              <a:t>– </a:t>
            </a:r>
            <a:r>
              <a:rPr lang="en-US" altLang="ja-JP" sz="3600" dirty="0" smtClean="0"/>
              <a:t>March 2016</a:t>
            </a:r>
            <a:r>
              <a:rPr lang="en-US" sz="3600" dirty="0" smtClean="0"/>
              <a:t/>
            </a:r>
            <a:br>
              <a:rPr lang="en-US" sz="3600" dirty="0" smtClean="0"/>
            </a:br>
            <a:r>
              <a:rPr lang="en-US" sz="3100" b="0" dirty="0">
                <a:ea typeface="Times New Roman"/>
                <a:cs typeface="Times New Roman"/>
                <a:sym typeface="Times New Roman"/>
              </a:rPr>
              <a:t>sub 1GHz PHY</a:t>
            </a:r>
            <a:r>
              <a:rPr sz="2300" dirty="0"/>
              <a:t/>
            </a:r>
            <a:br>
              <a:rPr sz="2300" dirty="0"/>
            </a:br>
            <a:r>
              <a:rPr lang="en-US" sz="3600" dirty="0" smtClean="0"/>
              <a:t>Chair/VC </a:t>
            </a:r>
            <a:r>
              <a:rPr lang="en-US" sz="3600" dirty="0"/>
              <a:t>: </a:t>
            </a:r>
            <a:r>
              <a:rPr lang="en-US" sz="3600" dirty="0" err="1"/>
              <a:t>Yongho</a:t>
            </a:r>
            <a:r>
              <a:rPr lang="en-US" sz="3600" dirty="0"/>
              <a:t> </a:t>
            </a:r>
            <a:r>
              <a:rPr lang="en-US" sz="3600" dirty="0" err="1"/>
              <a:t>Seok</a:t>
            </a:r>
            <a:r>
              <a:rPr lang="en-US" sz="3600" dirty="0"/>
              <a:t> / Alfred </a:t>
            </a:r>
            <a:r>
              <a:rPr lang="en-US" sz="3600" dirty="0" err="1"/>
              <a:t>Asterjadhi</a:t>
            </a:r>
            <a:endParaRPr sz="3600"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2" name="Date Placeholder 1"/>
          <p:cNvSpPr>
            <a:spLocks noGrp="1"/>
          </p:cNvSpPr>
          <p:nvPr>
            <p:ph type="dt" sz="half" idx="10"/>
          </p:nvPr>
        </p:nvSpPr>
        <p:spPr>
          <a:xfrm>
            <a:off x="685800" y="332601"/>
            <a:ext cx="1340110" cy="276999"/>
          </a:xfrm>
        </p:spPr>
        <p:txBody>
          <a:bodyPr/>
          <a:lstStyle/>
          <a:p>
            <a:pPr>
              <a:defRPr/>
            </a:pPr>
            <a:r>
              <a:rPr lang="en-US" smtClean="0"/>
              <a:t>March 2016</a:t>
            </a:r>
            <a:endParaRPr lang="en-US" dirty="0"/>
          </a:p>
        </p:txBody>
      </p:sp>
      <p:sp>
        <p:nvSpPr>
          <p:cNvPr id="4" name="Content Placeholder 3"/>
          <p:cNvSpPr>
            <a:spLocks noGrp="1"/>
          </p:cNvSpPr>
          <p:nvPr>
            <p:ph idx="1"/>
          </p:nvPr>
        </p:nvSpPr>
        <p:spPr>
          <a:xfrm>
            <a:off x="685800" y="2209800"/>
            <a:ext cx="8229600" cy="4114800"/>
          </a:xfrm>
        </p:spPr>
        <p:txBody>
          <a:bodyPr/>
          <a:lstStyle/>
          <a:p>
            <a:pPr marL="457200" lvl="0" indent="-457200">
              <a:defRPr sz="1800"/>
            </a:pPr>
            <a:r>
              <a:rPr lang="en-US" sz="2000" dirty="0"/>
              <a:t>Since </a:t>
            </a:r>
            <a:r>
              <a:rPr lang="en-US" sz="2000" dirty="0" smtClean="0"/>
              <a:t>January 2016 </a:t>
            </a:r>
            <a:r>
              <a:rPr lang="en-US" sz="2000" dirty="0"/>
              <a:t>meeting:</a:t>
            </a:r>
          </a:p>
          <a:p>
            <a:pPr marL="914400" lvl="1" indent="-457200">
              <a:defRPr sz="1800"/>
            </a:pPr>
            <a:r>
              <a:rPr lang="en-US" sz="1800" dirty="0"/>
              <a:t>First Sponsor Recirculation Ballot for Draft 6.0 closed on March 2</a:t>
            </a:r>
          </a:p>
          <a:p>
            <a:pPr marL="933450" lvl="1" indent="-457200">
              <a:buFont typeface="Times New Roman"/>
              <a:defRPr sz="1800"/>
            </a:pPr>
            <a:r>
              <a:rPr lang="en-US" sz="1800" dirty="0" smtClean="0">
                <a:ea typeface="Times New Roman"/>
                <a:cs typeface="Times New Roman"/>
                <a:sym typeface="Times New Roman"/>
              </a:rPr>
              <a:t>91% </a:t>
            </a:r>
            <a:r>
              <a:rPr lang="en-US" sz="1800" dirty="0">
                <a:ea typeface="Times New Roman"/>
                <a:cs typeface="Times New Roman"/>
                <a:sym typeface="Times New Roman"/>
              </a:rPr>
              <a:t>approval ratio: Motion </a:t>
            </a:r>
            <a:r>
              <a:rPr lang="en-US" sz="1800" dirty="0" smtClean="0">
                <a:ea typeface="Times New Roman"/>
                <a:cs typeface="Times New Roman"/>
                <a:sym typeface="Times New Roman"/>
              </a:rPr>
              <a:t>Passes</a:t>
            </a:r>
            <a:endParaRPr lang="en-US" sz="1800" dirty="0">
              <a:ea typeface="Times New Roman"/>
              <a:cs typeface="Times New Roman"/>
              <a:sym typeface="Times New Roman"/>
            </a:endParaRPr>
          </a:p>
          <a:p>
            <a:pPr marL="933450" lvl="1" indent="-457200">
              <a:buFont typeface="Times New Roman"/>
              <a:defRPr sz="1800"/>
            </a:pPr>
            <a:r>
              <a:rPr lang="en-US" sz="1800" dirty="0" smtClean="0">
                <a:ea typeface="Times New Roman"/>
                <a:cs typeface="Times New Roman"/>
                <a:sym typeface="Times New Roman"/>
              </a:rPr>
              <a:t>81 </a:t>
            </a:r>
            <a:r>
              <a:rPr lang="en-US" sz="1800" dirty="0">
                <a:ea typeface="Times New Roman"/>
                <a:cs typeface="Times New Roman"/>
                <a:sym typeface="Times New Roman"/>
              </a:rPr>
              <a:t>comments received in </a:t>
            </a:r>
            <a:r>
              <a:rPr lang="en-US" sz="1800" dirty="0" smtClean="0">
                <a:ea typeface="Times New Roman"/>
                <a:cs typeface="Times New Roman"/>
                <a:sym typeface="Times New Roman"/>
              </a:rPr>
              <a:t>SB </a:t>
            </a:r>
            <a:r>
              <a:rPr lang="en-US" dirty="0">
                <a:ea typeface="Times New Roman"/>
                <a:cs typeface="Times New Roman"/>
                <a:sym typeface="Times New Roman"/>
              </a:rPr>
              <a:t>15 editorial comments, 66 technical </a:t>
            </a:r>
            <a:r>
              <a:rPr lang="en-US" dirty="0" smtClean="0">
                <a:ea typeface="Times New Roman"/>
                <a:cs typeface="Times New Roman"/>
                <a:sym typeface="Times New Roman"/>
              </a:rPr>
              <a:t>comments</a:t>
            </a:r>
          </a:p>
          <a:p>
            <a:pPr marL="933450" lvl="1" indent="-457200">
              <a:buFont typeface="Times New Roman"/>
              <a:buChar char="–"/>
              <a:defRPr sz="1800"/>
            </a:pPr>
            <a:r>
              <a:rPr lang="en-US" altLang="ko-KR" sz="1800" dirty="0"/>
              <a:t>72 comments are remained after starting a comment resolution in March BRC </a:t>
            </a:r>
            <a:r>
              <a:rPr lang="en-US" altLang="ko-KR" sz="1800" dirty="0" smtClean="0"/>
              <a:t>teleconference</a:t>
            </a:r>
            <a:endParaRPr lang="en-US" sz="1800" dirty="0" smtClean="0">
              <a:ea typeface="Times New Roman"/>
              <a:cs typeface="Times New Roman"/>
              <a:sym typeface="Times New Roman"/>
            </a:endParaRPr>
          </a:p>
          <a:p>
            <a:pPr marL="933450" lvl="1" indent="-457200">
              <a:buFont typeface="Times New Roman"/>
              <a:defRPr sz="1800"/>
            </a:pPr>
            <a:r>
              <a:rPr lang="en-US" altLang="ko-KR" sz="1800" dirty="0" err="1" smtClean="0"/>
              <a:t>TGah</a:t>
            </a:r>
            <a:r>
              <a:rPr lang="en-US" altLang="ko-KR" sz="1800" dirty="0" smtClean="0"/>
              <a:t> </a:t>
            </a:r>
            <a:r>
              <a:rPr lang="en-US" altLang="ko-KR" sz="1800" dirty="0"/>
              <a:t>Draft 6.0 can be accessed from IEEE store</a:t>
            </a:r>
            <a:endParaRPr lang="en-US" sz="1800" dirty="0">
              <a:ea typeface="Times New Roman"/>
              <a:cs typeface="Times New Roman"/>
              <a:sym typeface="Times New Roman"/>
            </a:endParaRPr>
          </a:p>
          <a:p>
            <a:pPr marL="1276350" lvl="2" indent="-457200">
              <a:defRPr sz="1800"/>
            </a:pPr>
            <a:endParaRPr lang="en-US" sz="2000" dirty="0">
              <a:ea typeface="Times New Roman"/>
              <a:cs typeface="Times New Roman"/>
              <a:sym typeface="Times New Roman"/>
            </a:endParaRPr>
          </a:p>
          <a:p>
            <a:pPr marL="457200" lvl="0" indent="-457200">
              <a:defRPr sz="1800"/>
            </a:pPr>
            <a:r>
              <a:rPr lang="en-US" sz="2000" dirty="0"/>
              <a:t>Goals for </a:t>
            </a:r>
            <a:r>
              <a:rPr lang="en-US" sz="2000" dirty="0" smtClean="0"/>
              <a:t>March </a:t>
            </a:r>
            <a:r>
              <a:rPr lang="en-US" sz="2000" dirty="0"/>
              <a:t>2016 Meeting:</a:t>
            </a:r>
          </a:p>
          <a:p>
            <a:pPr marL="914400" lvl="1" indent="-457200">
              <a:defRPr sz="1800"/>
            </a:pPr>
            <a:r>
              <a:rPr lang="en-US" sz="1800" dirty="0" smtClean="0">
                <a:ea typeface="Times New Roman"/>
                <a:cs typeface="Times New Roman"/>
                <a:sym typeface="Times New Roman"/>
              </a:rPr>
              <a:t>Continue comment </a:t>
            </a:r>
            <a:r>
              <a:rPr lang="en-US" sz="1800" dirty="0">
                <a:ea typeface="Times New Roman"/>
                <a:cs typeface="Times New Roman"/>
                <a:sym typeface="Times New Roman"/>
              </a:rPr>
              <a:t>resolution of the comments received from the first </a:t>
            </a:r>
            <a:r>
              <a:rPr lang="en-US" altLang="ko-KR" sz="1800" dirty="0"/>
              <a:t>Sponsor Recirculation Ballot</a:t>
            </a:r>
          </a:p>
          <a:p>
            <a:pPr marL="933450" lvl="1" indent="-457200">
              <a:defRPr sz="1800"/>
            </a:pPr>
            <a:r>
              <a:rPr lang="en-US" altLang="ko-KR" sz="1800" dirty="0" err="1"/>
              <a:t>TGah</a:t>
            </a:r>
            <a:r>
              <a:rPr lang="en-US" altLang="ko-KR" sz="1800" dirty="0"/>
              <a:t> March 2016 Agenda : </a:t>
            </a:r>
            <a:r>
              <a:rPr lang="en-US" altLang="ko-KR" sz="1800" dirty="0">
                <a:hlinkClick r:id="rId3"/>
              </a:rPr>
              <a:t>11-16/232</a:t>
            </a:r>
            <a:endParaRPr lang="en-US" altLang="ko-KR" sz="1800" dirty="0"/>
          </a:p>
          <a:p>
            <a:pPr marL="914400" lvl="1" indent="-457200">
              <a:defRPr sz="1800"/>
            </a:pPr>
            <a:r>
              <a:rPr lang="en-US" altLang="ko-KR" sz="1800" dirty="0">
                <a:ea typeface="Times New Roman"/>
                <a:cs typeface="Times New Roman"/>
                <a:sym typeface="Times New Roman"/>
              </a:rPr>
              <a:t>Timeline Update</a:t>
            </a:r>
          </a:p>
          <a:p>
            <a:pPr lvl="1"/>
            <a:endParaRPr lang="en-US" dirty="0"/>
          </a:p>
        </p:txBody>
      </p:sp>
    </p:spTree>
    <p:extLst>
      <p:ext uri="{BB962C8B-B14F-4D97-AF65-F5344CB8AC3E}">
        <p14:creationId xmlns:p14="http://schemas.microsoft.com/office/powerpoint/2010/main" val="56905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762000"/>
            <a:ext cx="9144000" cy="1066800"/>
          </a:xfrm>
        </p:spPr>
        <p:txBody>
          <a:bodyPr lIns="91440" tIns="45720" rIns="91440" bIns="45720"/>
          <a:lstStyle/>
          <a:p>
            <a:r>
              <a:rPr lang="en-US" altLang="ja-JP" dirty="0" smtClean="0"/>
              <a:t>IEEE 802.11 FILS </a:t>
            </a:r>
            <a:r>
              <a:rPr lang="en-US" altLang="ja-JP" dirty="0" err="1" smtClean="0"/>
              <a:t>TGai</a:t>
            </a:r>
            <a:r>
              <a:rPr lang="en-US" altLang="ja-JP" dirty="0" smtClean="0"/>
              <a:t> – March 2016</a:t>
            </a:r>
            <a:r>
              <a:rPr lang="en-US" altLang="ja-JP" sz="2800" dirty="0" smtClean="0"/>
              <a:t/>
            </a:r>
            <a:br>
              <a:rPr lang="en-US" altLang="ja-JP" sz="2800" dirty="0" smtClean="0"/>
            </a:br>
            <a:r>
              <a:rPr lang="en-US" altLang="ja-JP" sz="2800" b="0" dirty="0" smtClean="0">
                <a:ea typeface="ＭＳ Ｐゴシック" pitchFamily="34" charset="-128"/>
              </a:rPr>
              <a:t>Fast </a:t>
            </a:r>
            <a:r>
              <a:rPr lang="en-US" altLang="ja-JP" sz="2800" b="0" dirty="0">
                <a:ea typeface="ＭＳ Ｐゴシック" pitchFamily="34" charset="-128"/>
              </a:rPr>
              <a:t>Initial Link Setup </a:t>
            </a:r>
            <a:r>
              <a:rPr lang="en-US" altLang="ja-JP" sz="2800" dirty="0">
                <a:ea typeface="ＭＳ Ｐゴシック" pitchFamily="34" charset="-128"/>
              </a:rPr>
              <a:t/>
            </a:r>
            <a:br>
              <a:rPr lang="en-US" altLang="ja-JP" sz="2800" dirty="0">
                <a:ea typeface="ＭＳ Ｐゴシック" pitchFamily="34" charset="-128"/>
              </a:rPr>
            </a:br>
            <a:r>
              <a:rPr lang="en-US" altLang="ja-JP" dirty="0">
                <a:ea typeface="ＭＳ Ｐゴシック" pitchFamily="34" charset="-128"/>
              </a:rPr>
              <a:t>Chair: Hiroshi Mano</a:t>
            </a:r>
            <a:endParaRPr lang="en-US" altLang="ja-JP" dirty="0" smtClean="0"/>
          </a:p>
        </p:txBody>
      </p:sp>
      <p:sp>
        <p:nvSpPr>
          <p:cNvPr id="15364"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800" smtClean="0"/>
              <a:t>March 2016</a:t>
            </a:r>
          </a:p>
        </p:txBody>
      </p:sp>
      <p:sp>
        <p:nvSpPr>
          <p:cNvPr id="1536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smtClean="0"/>
              <a:t>D. Stanley, HPE</a:t>
            </a:r>
            <a:endParaRPr kumimoji="0" lang="en-US" altLang="ja-JP" sz="1200"/>
          </a:p>
        </p:txBody>
      </p:sp>
      <p:sp>
        <p:nvSpPr>
          <p:cNvPr id="153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Slide </a:t>
            </a:r>
            <a:fld id="{862CA545-4953-4182-B2DE-C9F9E5AA9B8C}" type="slidenum">
              <a:rPr kumimoji="0" lang="en-US" altLang="ja-JP" sz="1200"/>
              <a:pPr/>
              <a:t>12</a:t>
            </a:fld>
            <a:endParaRPr kumimoji="0" lang="en-US" altLang="ja-JP" sz="1200"/>
          </a:p>
        </p:txBody>
      </p:sp>
      <p:sp>
        <p:nvSpPr>
          <p:cNvPr id="2" name="Content Placeholder 1"/>
          <p:cNvSpPr>
            <a:spLocks noGrp="1"/>
          </p:cNvSpPr>
          <p:nvPr>
            <p:ph idx="1"/>
          </p:nvPr>
        </p:nvSpPr>
        <p:spPr>
          <a:xfrm>
            <a:off x="381000" y="2209800"/>
            <a:ext cx="8458200" cy="4114800"/>
          </a:xfrm>
        </p:spPr>
        <p:txBody>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not meeting this week</a:t>
            </a:r>
          </a:p>
          <a:p>
            <a:r>
              <a:rPr lang="en-US" altLang="ja-JP" dirty="0" smtClean="0">
                <a:ea typeface="ＭＳ Ｐゴシック" pitchFamily="-84" charset="-128"/>
                <a:cs typeface="ＭＳ Ｐゴシック" pitchFamily="-84" charset="-128"/>
              </a:rPr>
              <a:t>Recirculation SB on D7.0 </a:t>
            </a:r>
            <a:r>
              <a:rPr lang="en-US" altLang="ja-JP" dirty="0" smtClean="0">
                <a:ea typeface="ＭＳ Ｐゴシック" pitchFamily="-84" charset="-128"/>
                <a:cs typeface="ＭＳ Ｐゴシック" pitchFamily="-84" charset="-128"/>
              </a:rPr>
              <a:t>expected to start soon</a:t>
            </a:r>
            <a:r>
              <a:rPr lang="en-US" altLang="ja-JP"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1964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762000"/>
            <a:ext cx="7772400" cy="1295400"/>
          </a:xfrm>
        </p:spPr>
        <p:txBody>
          <a:bodyPr/>
          <a:lstStyle/>
          <a:p>
            <a:r>
              <a:rPr lang="en-US" dirty="0" smtClean="0"/>
              <a:t>IEEE 802.11aj </a:t>
            </a:r>
            <a:r>
              <a:rPr lang="en-US" altLang="ja-JP" dirty="0"/>
              <a:t>–</a:t>
            </a:r>
            <a:r>
              <a:rPr lang="en-US" dirty="0" smtClean="0"/>
              <a:t> March 2016</a:t>
            </a:r>
            <a:r>
              <a:rPr lang="en-US" sz="3600" dirty="0" smtClean="0"/>
              <a:t/>
            </a:r>
            <a:br>
              <a:rPr lang="en-US" sz="3600" dirty="0" smtClean="0"/>
            </a:br>
            <a:r>
              <a:rPr lang="en-US" sz="2800" b="0" dirty="0" smtClean="0"/>
              <a:t>China Millimeter </a:t>
            </a:r>
            <a:r>
              <a:rPr lang="en-US" sz="2800" b="0" dirty="0"/>
              <a:t>W</a:t>
            </a:r>
            <a:r>
              <a:rPr lang="en-US" sz="2800" b="0" dirty="0" smtClean="0"/>
              <a:t>ave</a:t>
            </a:r>
            <a:r>
              <a:rPr lang="en-GB" sz="3600" dirty="0" smtClean="0"/>
              <a:t/>
            </a:r>
            <a:br>
              <a:rPr lang="en-GB" sz="3600" dirty="0" smtClean="0"/>
            </a:br>
            <a:r>
              <a:rPr lang="en-US" dirty="0" smtClean="0"/>
              <a:t>Chair: Xiaoming Peng</a:t>
            </a:r>
          </a:p>
        </p:txBody>
      </p:sp>
      <p:sp>
        <p:nvSpPr>
          <p:cNvPr id="4" name="Date Placeholder 3"/>
          <p:cNvSpPr>
            <a:spLocks noGrp="1"/>
          </p:cNvSpPr>
          <p:nvPr>
            <p:ph type="dt" sz="quarter" idx="10"/>
          </p:nvPr>
        </p:nvSpPr>
        <p:spPr>
          <a:xfrm>
            <a:off x="696913" y="333375"/>
            <a:ext cx="942975" cy="276225"/>
          </a:xfrm>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86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dirty="0"/>
              <a:t>Slide </a:t>
            </a:r>
            <a:fld id="{458A2B30-6F3F-45FC-88DD-5D3340D53B06}" type="slidenum">
              <a:rPr lang="en-US"/>
              <a:pPr/>
              <a:t>13</a:t>
            </a:fld>
            <a:endParaRPr lang="en-US" dirty="0"/>
          </a:p>
        </p:txBody>
      </p:sp>
      <p:sp>
        <p:nvSpPr>
          <p:cNvPr id="2" name="Content Placeholder 1"/>
          <p:cNvSpPr>
            <a:spLocks noGrp="1"/>
          </p:cNvSpPr>
          <p:nvPr>
            <p:ph idx="1"/>
          </p:nvPr>
        </p:nvSpPr>
        <p:spPr>
          <a:xfrm>
            <a:off x="609600" y="2590800"/>
            <a:ext cx="8229600" cy="3810000"/>
          </a:xfrm>
        </p:spPr>
        <p:txBody>
          <a:bodyPr/>
          <a:lstStyle/>
          <a:p>
            <a:pPr>
              <a:lnSpc>
                <a:spcPct val="90000"/>
              </a:lnSpc>
            </a:pPr>
            <a:r>
              <a:rPr lang="en-US" altLang="zh-CN" dirty="0" smtClean="0"/>
              <a:t>Current status: LB217 on </a:t>
            </a:r>
            <a:r>
              <a:rPr lang="en-US" altLang="zh-CN" dirty="0" err="1" smtClean="0"/>
              <a:t>TGaj</a:t>
            </a:r>
            <a:r>
              <a:rPr lang="en-US" altLang="zh-CN" dirty="0" smtClean="0"/>
              <a:t> D1.0 passed (88% approval)</a:t>
            </a:r>
          </a:p>
          <a:p>
            <a:pPr>
              <a:lnSpc>
                <a:spcPct val="90000"/>
              </a:lnSpc>
            </a:pPr>
            <a:r>
              <a:rPr lang="en-US" altLang="zh-CN" dirty="0" smtClean="0"/>
              <a:t>March meeting goals (5 timeslots):</a:t>
            </a:r>
          </a:p>
          <a:p>
            <a:pPr lvl="1">
              <a:lnSpc>
                <a:spcPct val="90000"/>
              </a:lnSpc>
            </a:pPr>
            <a:r>
              <a:rPr lang="en-US" sz="2400" dirty="0" smtClean="0"/>
              <a:t>Resolution for Comments on IEEE 802.11aj D1.0 WG Initial Letter Ballot</a:t>
            </a:r>
          </a:p>
          <a:p>
            <a:pPr lvl="1"/>
            <a:r>
              <a:rPr lang="en-US" altLang="zh-CN" sz="2400" dirty="0" smtClean="0"/>
              <a:t>Approve </a:t>
            </a:r>
            <a:r>
              <a:rPr lang="en-US" altLang="zh-CN" sz="2400" dirty="0"/>
              <a:t>the meeting </a:t>
            </a:r>
            <a:r>
              <a:rPr lang="en-US" altLang="zh-CN" sz="2400" dirty="0" smtClean="0"/>
              <a:t>minutes from the </a:t>
            </a:r>
            <a:r>
              <a:rPr lang="en-US" altLang="zh-CN" sz="2400" dirty="0"/>
              <a:t>Jan </a:t>
            </a:r>
            <a:r>
              <a:rPr lang="en-US" altLang="zh-CN" sz="2400" dirty="0" smtClean="0"/>
              <a:t>meeting in Harbin, CN</a:t>
            </a:r>
            <a:endParaRPr lang="en-US" altLang="zh-CN" sz="2400" dirty="0"/>
          </a:p>
          <a:p>
            <a:pPr lvl="1"/>
            <a:r>
              <a:rPr lang="en-US" sz="2400" dirty="0" err="1"/>
              <a:t>TGaj</a:t>
            </a:r>
            <a:r>
              <a:rPr lang="en-US" sz="2400" dirty="0"/>
              <a:t> Editor Report for WG Initial Letter Ballot</a:t>
            </a:r>
          </a:p>
          <a:p>
            <a:pPr lvl="1">
              <a:lnSpc>
                <a:spcPct val="90000"/>
              </a:lnSpc>
            </a:pPr>
            <a:r>
              <a:rPr lang="en-US" sz="2400" dirty="0" smtClean="0"/>
              <a:t>Motions</a:t>
            </a:r>
          </a:p>
          <a:p>
            <a:pPr lvl="1">
              <a:lnSpc>
                <a:spcPct val="90000"/>
              </a:lnSpc>
            </a:pPr>
            <a:r>
              <a:rPr lang="en-US" sz="2400" dirty="0" smtClean="0"/>
              <a:t>Plan for May meeting</a:t>
            </a:r>
          </a:p>
          <a:p>
            <a:pPr lvl="1">
              <a:lnSpc>
                <a:spcPct val="90000"/>
              </a:lnSpc>
            </a:pPr>
            <a:endParaRPr lang="en-US" sz="2400" dirty="0"/>
          </a:p>
        </p:txBody>
      </p:sp>
    </p:spTree>
    <p:extLst>
      <p:ext uri="{BB962C8B-B14F-4D97-AF65-F5344CB8AC3E}">
        <p14:creationId xmlns:p14="http://schemas.microsoft.com/office/powerpoint/2010/main" val="279234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762000"/>
            <a:ext cx="7772400" cy="1066800"/>
          </a:xfrm>
        </p:spPr>
        <p:txBody>
          <a:bodyPr/>
          <a:lstStyle/>
          <a:p>
            <a:r>
              <a:rPr lang="en-US" dirty="0" smtClean="0"/>
              <a:t>Task Group 802.11ak </a:t>
            </a:r>
            <a:r>
              <a:rPr lang="en-US" altLang="ja-JP" dirty="0"/>
              <a:t>– </a:t>
            </a:r>
            <a:r>
              <a:rPr lang="en-US" altLang="ja-JP" dirty="0" smtClean="0"/>
              <a:t>March 2016</a:t>
            </a:r>
            <a:r>
              <a:rPr lang="en-US" dirty="0" smtClean="0"/>
              <a:t/>
            </a:r>
            <a:br>
              <a:rPr lang="en-US" dirty="0" smtClean="0"/>
            </a:br>
            <a:r>
              <a:rPr lang="en-GB" sz="2400" b="0" dirty="0"/>
              <a:t>Enhancements For Transit Links Within Bridged </a:t>
            </a:r>
            <a:r>
              <a:rPr lang="en-GB" sz="2400" b="0" dirty="0" smtClean="0"/>
              <a:t>Networks</a:t>
            </a:r>
            <a:br>
              <a:rPr lang="en-GB" sz="2400" b="0" dirty="0" smtClean="0"/>
            </a:br>
            <a:r>
              <a:rPr lang="en-GB" dirty="0" smtClean="0"/>
              <a:t>Chair: Donald Eastlake</a:t>
            </a:r>
            <a:endParaRPr lang="en-US" dirty="0"/>
          </a:p>
        </p:txBody>
      </p:sp>
      <p:sp>
        <p:nvSpPr>
          <p:cNvPr id="15363" name="Content Placeholder 2"/>
          <p:cNvSpPr>
            <a:spLocks noGrp="1"/>
          </p:cNvSpPr>
          <p:nvPr>
            <p:ph idx="1"/>
          </p:nvPr>
        </p:nvSpPr>
        <p:spPr>
          <a:xfrm>
            <a:off x="609600" y="2057400"/>
            <a:ext cx="8458200" cy="4648200"/>
          </a:xfrm>
        </p:spPr>
        <p:txBody>
          <a:bodyPr/>
          <a:lstStyle/>
          <a:p>
            <a:pPr marL="609600" indent="-609600"/>
            <a:r>
              <a:rPr lang="en-US" dirty="0" smtClean="0"/>
              <a:t>Since </a:t>
            </a:r>
            <a:r>
              <a:rPr lang="en-US" dirty="0"/>
              <a:t>the January meeting</a:t>
            </a:r>
          </a:p>
          <a:p>
            <a:pPr marL="1009650" lvl="1" indent="-609600"/>
            <a:r>
              <a:rPr lang="en-US" dirty="0"/>
              <a:t>802.11ak Draft D2.0 was posted,</a:t>
            </a:r>
          </a:p>
          <a:p>
            <a:pPr marL="1009650" lvl="1" indent="-609600"/>
            <a:r>
              <a:rPr lang="en-US" dirty="0"/>
              <a:t>WG Recirculation LB218 has been held on D2.0 resulting </a:t>
            </a:r>
            <a:r>
              <a:rPr lang="en-US" dirty="0" smtClean="0"/>
              <a:t/>
            </a:r>
            <a:br>
              <a:rPr lang="en-US" dirty="0" smtClean="0"/>
            </a:br>
            <a:r>
              <a:rPr lang="en-US" dirty="0" smtClean="0"/>
              <a:t>in </a:t>
            </a:r>
            <a:r>
              <a:rPr lang="en-US" dirty="0"/>
              <a:t>91.1% approval with 346 comments, and</a:t>
            </a:r>
          </a:p>
          <a:p>
            <a:pPr marL="1009650" lvl="1" indent="-609600"/>
            <a:r>
              <a:rPr lang="en-US" dirty="0"/>
              <a:t>4 teleconferences were held to work on improvement </a:t>
            </a:r>
            <a:r>
              <a:rPr lang="en-US" dirty="0" smtClean="0"/>
              <a:t/>
            </a:r>
            <a:br>
              <a:rPr lang="en-US" dirty="0" smtClean="0"/>
            </a:br>
            <a:r>
              <a:rPr lang="en-US" dirty="0" smtClean="0"/>
              <a:t>of </a:t>
            </a:r>
            <a:r>
              <a:rPr lang="en-US" dirty="0"/>
              <a:t>the 11ak Draft.</a:t>
            </a:r>
          </a:p>
          <a:p>
            <a:pPr marL="609600" indent="-609600"/>
            <a:r>
              <a:rPr lang="en-US" dirty="0"/>
              <a:t>March Goals:</a:t>
            </a:r>
          </a:p>
          <a:p>
            <a:pPr marL="1009650" lvl="1" indent="-609600">
              <a:buFont typeface="Times New Roman" pitchFamily="16" charset="0"/>
              <a:buChar char="–"/>
            </a:pPr>
            <a:r>
              <a:rPr lang="en-GB" dirty="0"/>
              <a:t>Work on the resolution of comments from WG LB #218 and any </a:t>
            </a:r>
            <a:r>
              <a:rPr lang="en-GB" dirty="0" smtClean="0"/>
              <a:t/>
            </a:r>
            <a:br>
              <a:rPr lang="en-GB" dirty="0" smtClean="0"/>
            </a:br>
            <a:r>
              <a:rPr lang="en-GB" dirty="0" smtClean="0"/>
              <a:t>other </a:t>
            </a:r>
            <a:r>
              <a:rPr lang="en-GB" dirty="0"/>
              <a:t>issues on P802.11ak Draft D1.4.</a:t>
            </a:r>
          </a:p>
          <a:p>
            <a:pPr marL="1009650" lvl="1" indent="-609600">
              <a:buFont typeface="Times New Roman" pitchFamily="16" charset="0"/>
              <a:buChar char="–"/>
            </a:pPr>
            <a:r>
              <a:rPr lang="en-GB" dirty="0"/>
              <a:t>Receive and discuss technical presentations.</a:t>
            </a:r>
          </a:p>
          <a:p>
            <a:pPr marL="1009650" lvl="1" indent="-609600">
              <a:buFont typeface="Times New Roman" pitchFamily="16" charset="0"/>
              <a:buChar char="–"/>
            </a:pPr>
            <a:r>
              <a:rPr lang="en-GB" dirty="0"/>
              <a:t>Joint meeting with 802.1 TSN and 802.11 ARC SC Thursday morning.</a:t>
            </a:r>
          </a:p>
          <a:p>
            <a:pPr marL="609600" indent="-609600"/>
            <a:r>
              <a:rPr lang="en-US" dirty="0"/>
              <a:t>Agenda: See 11-16/229</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9634" y="6475413"/>
            <a:ext cx="2094291"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14</a:t>
            </a:fld>
            <a:endParaRPr lang="en-US" smtClean="0"/>
          </a:p>
        </p:txBody>
      </p:sp>
    </p:spTree>
    <p:extLst>
      <p:ext uri="{BB962C8B-B14F-4D97-AF65-F5344CB8AC3E}">
        <p14:creationId xmlns:p14="http://schemas.microsoft.com/office/powerpoint/2010/main" val="920360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1579562" cy="27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800" smtClean="0"/>
              <a:t>March 2016</a:t>
            </a:r>
          </a:p>
        </p:txBody>
      </p:sp>
      <p:sp>
        <p:nvSpPr>
          <p:cNvPr id="307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D. Stanley, HPE</a:t>
            </a:r>
          </a:p>
        </p:txBody>
      </p:sp>
      <p:sp>
        <p:nvSpPr>
          <p:cNvPr id="307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Slide </a:t>
            </a:r>
            <a:fld id="{74A0509A-D48E-40D5-8883-70734577A7DD}" type="slidenum">
              <a:rPr lang="en-US" altLang="en-US" sz="1200" b="0" smtClean="0"/>
              <a:pPr>
                <a:spcBef>
                  <a:spcPct val="0"/>
                </a:spcBef>
                <a:buFontTx/>
                <a:buNone/>
                <a:defRPr/>
              </a:pPr>
              <a:t>15</a:t>
            </a:fld>
            <a:endParaRPr lang="en-US" altLang="en-US" sz="1200" b="0" smtClean="0"/>
          </a:p>
        </p:txBody>
      </p:sp>
      <p:sp>
        <p:nvSpPr>
          <p:cNvPr id="3077" name="Title 1"/>
          <p:cNvSpPr>
            <a:spLocks noGrp="1"/>
          </p:cNvSpPr>
          <p:nvPr>
            <p:ph type="title" idx="4294967295"/>
          </p:nvPr>
        </p:nvSpPr>
        <p:spPr>
          <a:xfrm>
            <a:off x="685800" y="762000"/>
            <a:ext cx="7772400" cy="1066800"/>
          </a:xfrm>
        </p:spPr>
        <p:txBody>
          <a:bodyPr lIns="91440" tIns="45720" rIns="91440" bIns="45720"/>
          <a:lstStyle/>
          <a:p>
            <a:r>
              <a:rPr lang="en-US" altLang="en-US" dirty="0" smtClean="0"/>
              <a:t>IEEE 802.11aq – March 2016</a:t>
            </a:r>
            <a:br>
              <a:rPr lang="en-US" altLang="en-US" dirty="0" smtClean="0"/>
            </a:br>
            <a:r>
              <a:rPr lang="en-US" altLang="en-US" sz="2800" b="0" dirty="0" smtClean="0"/>
              <a:t>Pre-Association Discovery</a:t>
            </a:r>
            <a:r>
              <a:rPr lang="en-US" altLang="en-US" sz="2400" b="0" dirty="0" smtClean="0"/>
              <a:t/>
            </a:r>
            <a:br>
              <a:rPr lang="en-US" altLang="en-US" sz="2400" b="0" dirty="0" smtClean="0"/>
            </a:br>
            <a:r>
              <a:rPr lang="en-GB" dirty="0"/>
              <a:t>Chair: Stephen McCann</a:t>
            </a:r>
            <a:endParaRPr lang="en-US" altLang="en-US" b="0" dirty="0" smtClean="0"/>
          </a:p>
        </p:txBody>
      </p:sp>
      <p:sp>
        <p:nvSpPr>
          <p:cNvPr id="3078" name="Content Placeholder 2"/>
          <p:cNvSpPr>
            <a:spLocks noGrp="1"/>
          </p:cNvSpPr>
          <p:nvPr>
            <p:ph idx="4294967295"/>
          </p:nvPr>
        </p:nvSpPr>
        <p:spPr>
          <a:xfrm>
            <a:off x="685800" y="2057400"/>
            <a:ext cx="7772400" cy="4267200"/>
          </a:xfrm>
        </p:spPr>
        <p:txBody>
          <a:bodyPr lIns="91440" tIns="45720" rIns="91440" bIns="45720"/>
          <a:lstStyle/>
          <a:p>
            <a:pPr>
              <a:defRPr/>
            </a:pPr>
            <a:r>
              <a:rPr lang="en-US" altLang="en-US" dirty="0">
                <a:ea typeface="ＭＳ Ｐゴシック" pitchFamily="34" charset="-128"/>
              </a:rPr>
              <a:t>Letter Ballot 216 (D3.0)</a:t>
            </a:r>
          </a:p>
          <a:p>
            <a:pPr lvl="1">
              <a:defRPr/>
            </a:pPr>
            <a:r>
              <a:rPr lang="en-GB" altLang="en-US" dirty="0">
                <a:ea typeface="ＭＳ Ｐゴシック" pitchFamily="34" charset="-128"/>
              </a:rPr>
              <a:t>Preparing comment resolutions</a:t>
            </a:r>
          </a:p>
          <a:p>
            <a:pPr lvl="1">
              <a:defRPr/>
            </a:pPr>
            <a:r>
              <a:rPr lang="en-GB" altLang="en-US" dirty="0">
                <a:ea typeface="ＭＳ Ｐゴシック" pitchFamily="34" charset="-128"/>
              </a:rPr>
              <a:t>Intend to finish this week and request re-circulation letter ballot</a:t>
            </a:r>
            <a:endParaRPr lang="en-US" altLang="en-US" dirty="0">
              <a:ea typeface="ＭＳ Ｐゴシック" pitchFamily="34" charset="-128"/>
            </a:endParaRPr>
          </a:p>
          <a:p>
            <a:pPr>
              <a:defRPr/>
            </a:pPr>
            <a:r>
              <a:rPr lang="en-US" altLang="en-US" dirty="0">
                <a:ea typeface="ＭＳ Ｐゴシック" pitchFamily="34" charset="-128"/>
              </a:rPr>
              <a:t>Presentations</a:t>
            </a:r>
          </a:p>
          <a:p>
            <a:pPr lvl="1">
              <a:defRPr/>
            </a:pPr>
            <a:r>
              <a:rPr lang="en-GB" altLang="en-US" dirty="0">
                <a:ea typeface="ＭＳ Ｐゴシック" pitchFamily="34" charset="-128"/>
              </a:rPr>
              <a:t>Service Registry Architecture</a:t>
            </a:r>
          </a:p>
          <a:p>
            <a:pPr lvl="1">
              <a:defRPr/>
            </a:pPr>
            <a:r>
              <a:rPr lang="en-GB" altLang="en-US" dirty="0">
                <a:ea typeface="ＭＳ Ｐゴシック" pitchFamily="34" charset="-128"/>
              </a:rPr>
              <a:t>Unsolicited and Solicited Pre-Association Discovery (PAD)</a:t>
            </a:r>
          </a:p>
          <a:p>
            <a:pPr>
              <a:defRPr/>
            </a:pPr>
            <a:r>
              <a:rPr lang="en-GB" altLang="en-US" dirty="0">
                <a:ea typeface="ＭＳ Ｐゴシック" pitchFamily="34" charset="-128"/>
              </a:rPr>
              <a:t>Meetings</a:t>
            </a:r>
          </a:p>
          <a:p>
            <a:pPr lvl="1">
              <a:defRPr/>
            </a:pPr>
            <a:r>
              <a:rPr lang="en-GB" altLang="en-US" dirty="0">
                <a:ea typeface="ＭＳ Ｐゴシック" pitchFamily="34" charset="-128"/>
              </a:rPr>
              <a:t>8 this week</a:t>
            </a:r>
            <a:endParaRPr lang="en-US" altLang="en-US" dirty="0">
              <a:ea typeface="ＭＳ Ｐゴシック" pitchFamily="34" charset="-128"/>
            </a:endParaRPr>
          </a:p>
          <a:p>
            <a:pPr marL="457200" lvl="1" indent="0">
              <a:buFontTx/>
              <a:buNone/>
              <a:defRPr/>
            </a:pPr>
            <a:endParaRPr lang="en-US" altLang="en-US" dirty="0">
              <a:ea typeface="ＭＳ Ｐゴシック" pitchFamily="34" charset="-128"/>
            </a:endParaRPr>
          </a:p>
          <a:p>
            <a:pPr>
              <a:defRPr/>
            </a:pPr>
            <a:r>
              <a:rPr lang="en-US" altLang="en-US" dirty="0">
                <a:ea typeface="ＭＳ Ｐゴシック" pitchFamily="34" charset="-128"/>
              </a:rPr>
              <a:t>Agenda for this meeting is 11-16/0217r1</a:t>
            </a:r>
          </a:p>
        </p:txBody>
      </p:sp>
    </p:spTree>
    <p:extLst>
      <p:ext uri="{BB962C8B-B14F-4D97-AF65-F5344CB8AC3E}">
        <p14:creationId xmlns:p14="http://schemas.microsoft.com/office/powerpoint/2010/main" val="3311711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16</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802.11ax – March 2016</a:t>
            </a:r>
            <a:br>
              <a:rPr lang="en-US" altLang="en-US" dirty="0" smtClean="0"/>
            </a:br>
            <a:r>
              <a:rPr lang="en-US" sz="2800" b="0" dirty="0"/>
              <a:t>High Efficiency WLAN</a:t>
            </a:r>
            <a:r>
              <a:rPr lang="en-US" altLang="en-US" sz="2800" b="0" dirty="0" smtClean="0"/>
              <a:t/>
            </a:r>
            <a:br>
              <a:rPr lang="en-US" altLang="en-US" sz="2800" b="0" dirty="0" smtClean="0"/>
            </a:br>
            <a:r>
              <a:rPr lang="en-US" dirty="0" smtClean="0"/>
              <a:t>Chair: </a:t>
            </a:r>
            <a:r>
              <a:rPr lang="en-US" dirty="0"/>
              <a:t>Osama </a:t>
            </a:r>
            <a:r>
              <a:rPr lang="en-US" dirty="0" err="1"/>
              <a:t>Aboul-Magd</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286000"/>
            <a:ext cx="8305800" cy="4114800"/>
          </a:xfrm>
        </p:spPr>
        <p:txBody>
          <a:bodyPr lIns="91440" tIns="45720" rIns="91440" bIns="45720"/>
          <a:lstStyle/>
          <a:p>
            <a:pPr marL="0" indent="0">
              <a:buNone/>
            </a:pPr>
            <a:r>
              <a:rPr lang="en-CA" sz="2200" dirty="0" smtClean="0"/>
              <a:t>March meeting goals:</a:t>
            </a:r>
          </a:p>
          <a:p>
            <a:r>
              <a:rPr lang="en-CA" sz="2200" dirty="0" smtClean="0"/>
              <a:t>Continue </a:t>
            </a:r>
            <a:r>
              <a:rPr lang="en-CA" sz="2200" dirty="0"/>
              <a:t>with technical presentations and ad hoc group meetings.</a:t>
            </a:r>
          </a:p>
          <a:p>
            <a:r>
              <a:rPr lang="en-CA" sz="2200" dirty="0"/>
              <a:t>Continue to advance the TG Specification Framework document.</a:t>
            </a:r>
          </a:p>
          <a:p>
            <a:pPr lvl="1"/>
            <a:r>
              <a:rPr lang="en-CA" sz="1800" dirty="0"/>
              <a:t>Latest revision of the TG Specification Framework document is available at: </a:t>
            </a:r>
            <a:r>
              <a:rPr lang="en-CA" sz="1800" dirty="0">
                <a:hlinkClick r:id="rId3"/>
              </a:rPr>
              <a:t>https://mentor.ieee.org/802.11/dcn/15/11-15-0132-15-00ax-spec-framework.docx</a:t>
            </a:r>
            <a:r>
              <a:rPr lang="en-CA" sz="1800" dirty="0"/>
              <a:t>   </a:t>
            </a:r>
          </a:p>
          <a:p>
            <a:r>
              <a:rPr lang="en-CA" sz="2000" dirty="0"/>
              <a:t>Approve draft D0.1 and start a comment collection period.</a:t>
            </a:r>
          </a:p>
          <a:p>
            <a:r>
              <a:rPr lang="en-CA" sz="2200" dirty="0" smtClean="0"/>
              <a:t>Approval of meeting and </a:t>
            </a:r>
            <a:r>
              <a:rPr lang="en-CA" sz="2200" dirty="0" err="1" smtClean="0"/>
              <a:t>telecon</a:t>
            </a:r>
            <a:r>
              <a:rPr lang="en-CA" sz="2200" dirty="0" smtClean="0"/>
              <a:t> minutes since January 2016.</a:t>
            </a:r>
          </a:p>
          <a:p>
            <a:r>
              <a:rPr lang="en-US" sz="2000" dirty="0" smtClean="0"/>
              <a:t>Agenda </a:t>
            </a:r>
            <a:r>
              <a:rPr lang="en-US" sz="2000" dirty="0"/>
              <a:t>for this meeting is available  in document 11-16/0235r0.</a:t>
            </a:r>
          </a:p>
        </p:txBody>
      </p:sp>
    </p:spTree>
    <p:extLst>
      <p:ext uri="{BB962C8B-B14F-4D97-AF65-F5344CB8AC3E}">
        <p14:creationId xmlns:p14="http://schemas.microsoft.com/office/powerpoint/2010/main" val="376952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17</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802.11ay  – March 2016</a:t>
            </a:r>
            <a:br>
              <a:rPr lang="en-US" altLang="en-US" dirty="0" smtClean="0"/>
            </a:br>
            <a:r>
              <a:rPr lang="en-US" sz="2800" b="0" dirty="0" smtClean="0"/>
              <a:t>Next Generation 60GHz</a:t>
            </a:r>
            <a:r>
              <a:rPr lang="en-US" altLang="en-US" sz="2800" b="0" dirty="0" smtClean="0"/>
              <a:t/>
            </a:r>
            <a:br>
              <a:rPr lang="en-US" altLang="en-US" sz="2800" b="0" dirty="0" smtClean="0"/>
            </a:br>
            <a:r>
              <a:rPr lang="en-US" dirty="0" smtClean="0"/>
              <a:t>Chair: Edward Au </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057400"/>
            <a:ext cx="7848600" cy="4343400"/>
          </a:xfrm>
        </p:spPr>
        <p:txBody>
          <a:bodyPr lIns="91440" tIns="45720" rIns="91440" bIns="45720"/>
          <a:lstStyle/>
          <a:p>
            <a:r>
              <a:rPr lang="en-US" dirty="0" smtClean="0"/>
              <a:t>March meeting goals: Advance </a:t>
            </a:r>
            <a:r>
              <a:rPr lang="en-US" dirty="0"/>
              <a:t>Task group documents</a:t>
            </a:r>
          </a:p>
          <a:p>
            <a:pPr lvl="1"/>
            <a:r>
              <a:rPr lang="en-US" sz="1800" dirty="0"/>
              <a:t>Functional requirements</a:t>
            </a:r>
          </a:p>
          <a:p>
            <a:pPr lvl="1"/>
            <a:r>
              <a:rPr lang="en-US" sz="1800" dirty="0"/>
              <a:t>Channel model</a:t>
            </a:r>
          </a:p>
          <a:p>
            <a:pPr lvl="1"/>
            <a:r>
              <a:rPr lang="en-CA" sz="1800" dirty="0"/>
              <a:t>Evaluation methodology</a:t>
            </a:r>
          </a:p>
          <a:p>
            <a:pPr lvl="1"/>
            <a:r>
              <a:rPr lang="en-CA" sz="1800" dirty="0"/>
              <a:t>Specification framework document</a:t>
            </a:r>
          </a:p>
          <a:p>
            <a:r>
              <a:rPr lang="en-CA" dirty="0"/>
              <a:t>Technical presentations</a:t>
            </a:r>
          </a:p>
          <a:p>
            <a:r>
              <a:rPr lang="en-CA" dirty="0" smtClean="0"/>
              <a:t>Timeline and progress review</a:t>
            </a:r>
          </a:p>
          <a:p>
            <a:r>
              <a:rPr lang="en-US" dirty="0" smtClean="0"/>
              <a:t>Agenda </a:t>
            </a:r>
            <a:r>
              <a:rPr lang="en-US" dirty="0"/>
              <a:t>for this meeting is available in document 11-16/0202</a:t>
            </a:r>
          </a:p>
        </p:txBody>
      </p:sp>
    </p:spTree>
    <p:extLst>
      <p:ext uri="{BB962C8B-B14F-4D97-AF65-F5344CB8AC3E}">
        <p14:creationId xmlns:p14="http://schemas.microsoft.com/office/powerpoint/2010/main" val="434410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err="1" smtClean="0"/>
              <a:t>TGaz</a:t>
            </a:r>
            <a:r>
              <a:rPr lang="en-US" dirty="0" smtClean="0"/>
              <a:t> </a:t>
            </a:r>
            <a:r>
              <a:rPr lang="en-US" altLang="ja-JP" dirty="0"/>
              <a:t>– </a:t>
            </a:r>
            <a:r>
              <a:rPr lang="en-US" altLang="ja-JP" dirty="0" smtClean="0"/>
              <a:t>March 2016</a:t>
            </a:r>
            <a:r>
              <a:rPr lang="en-US" dirty="0" smtClean="0"/>
              <a:t/>
            </a:r>
            <a:br>
              <a:rPr lang="en-US" dirty="0" smtClean="0"/>
            </a:br>
            <a:r>
              <a:rPr lang="en-GB" sz="2800" b="0" dirty="0" smtClean="0"/>
              <a:t>Next Generation Positioning </a:t>
            </a:r>
            <a:br>
              <a:rPr lang="en-GB" sz="2800" b="0" dirty="0" smtClean="0"/>
            </a:br>
            <a:r>
              <a:rPr lang="en-GB" dirty="0" smtClean="0"/>
              <a:t>Chair: Jonathan Segev</a:t>
            </a:r>
            <a:endParaRPr lang="en-US" sz="2400" dirty="0"/>
          </a:p>
        </p:txBody>
      </p:sp>
      <p:sp>
        <p:nvSpPr>
          <p:cNvPr id="15363" name="Content Placeholder 2"/>
          <p:cNvSpPr>
            <a:spLocks noGrp="1"/>
          </p:cNvSpPr>
          <p:nvPr>
            <p:ph idx="1"/>
          </p:nvPr>
        </p:nvSpPr>
        <p:spPr>
          <a:xfrm>
            <a:off x="685800" y="2057400"/>
            <a:ext cx="7772400" cy="4495800"/>
          </a:xfrm>
        </p:spPr>
        <p:txBody>
          <a:bodyPr/>
          <a:lstStyle/>
          <a:p>
            <a:r>
              <a:rPr lang="en-US" dirty="0"/>
              <a:t>Current status:</a:t>
            </a:r>
          </a:p>
          <a:p>
            <a:pPr lvl="1" indent="-342900">
              <a:buFont typeface="Arial" panose="020B0604020202020204" pitchFamily="34" charset="0"/>
              <a:buChar char="•"/>
            </a:pPr>
            <a:r>
              <a:rPr lang="en-US" dirty="0"/>
              <a:t>Functional Requirements Document open for submissions.</a:t>
            </a:r>
          </a:p>
          <a:p>
            <a:pPr marL="1009650" lvl="1" indent="-609600"/>
            <a:endParaRPr lang="en-US" sz="1050" dirty="0"/>
          </a:p>
          <a:p>
            <a:r>
              <a:rPr lang="en-US" dirty="0" smtClean="0"/>
              <a:t>March meeting goals</a:t>
            </a:r>
            <a:r>
              <a:rPr lang="en-US" dirty="0"/>
              <a:t>:</a:t>
            </a:r>
          </a:p>
          <a:p>
            <a:pPr lvl="1">
              <a:buFont typeface="Times New Roman" pitchFamily="16" charset="0"/>
              <a:buChar char="•"/>
            </a:pPr>
            <a:r>
              <a:rPr lang="en-US" dirty="0"/>
              <a:t>Approve first Functional Requirement Document working draft.</a:t>
            </a:r>
          </a:p>
          <a:p>
            <a:pPr lvl="1">
              <a:buFont typeface="Times New Roman" pitchFamily="16" charset="0"/>
              <a:buChar char="•"/>
            </a:pPr>
            <a:r>
              <a:rPr lang="en-US" dirty="0"/>
              <a:t>Continue FRD development.</a:t>
            </a:r>
          </a:p>
          <a:p>
            <a:pPr lvl="1">
              <a:buFont typeface="Times New Roman" pitchFamily="16" charset="0"/>
              <a:buChar char="•"/>
            </a:pPr>
            <a:r>
              <a:rPr lang="en-US" dirty="0"/>
              <a:t>Continue r</a:t>
            </a:r>
            <a:r>
              <a:rPr lang="en-US" altLang="en-US" dirty="0"/>
              <a:t>eview of technical submissions (performance analysis, channel model proposals, positioning techniques etc.).</a:t>
            </a:r>
          </a:p>
          <a:p>
            <a:pPr lvl="1">
              <a:buFont typeface="Times New Roman" pitchFamily="16" charset="0"/>
              <a:buChar char="•"/>
            </a:pPr>
            <a:endParaRPr lang="en-US" sz="1200" dirty="0"/>
          </a:p>
          <a:p>
            <a:r>
              <a:rPr lang="en-US" dirty="0"/>
              <a:t>Agenda: See 11-16/218.</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18</a:t>
            </a:fld>
            <a:endParaRPr lang="en-US" smtClean="0"/>
          </a:p>
        </p:txBody>
      </p:sp>
      <p:graphicFrame>
        <p:nvGraphicFramePr>
          <p:cNvPr id="7" name="Table 6"/>
          <p:cNvGraphicFramePr>
            <a:graphicFrameLocks noGrp="1"/>
          </p:cNvGraphicFramePr>
          <p:nvPr>
            <p:extLst>
              <p:ext uri="{D42A27DB-BD31-4B8C-83A1-F6EECF244321}">
                <p14:modId xmlns:p14="http://schemas.microsoft.com/office/powerpoint/2010/main" val="2043025042"/>
              </p:ext>
            </p:extLst>
          </p:nvPr>
        </p:nvGraphicFramePr>
        <p:xfrm>
          <a:off x="4572000" y="4953000"/>
          <a:ext cx="3657600" cy="1371912"/>
        </p:xfrm>
        <a:graphic>
          <a:graphicData uri="http://schemas.openxmlformats.org/drawingml/2006/table">
            <a:tbl>
              <a:tblPr firstRow="1" bandRow="1">
                <a:tableStyleId>{93296810-A885-4BE3-A3E7-6D5BEEA58F35}</a:tableStyleId>
              </a:tblPr>
              <a:tblGrid>
                <a:gridCol w="425302"/>
                <a:gridCol w="595423"/>
                <a:gridCol w="680484"/>
                <a:gridCol w="680484"/>
                <a:gridCol w="680484"/>
                <a:gridCol w="595423"/>
              </a:tblGrid>
              <a:tr h="223572">
                <a:tc>
                  <a:txBody>
                    <a:bodyPr/>
                    <a:lstStyle/>
                    <a:p>
                      <a:endParaRPr lang="en-US" sz="900" dirty="0"/>
                    </a:p>
                  </a:txBody>
                  <a:tcPr marT="45746" marB="45746"/>
                </a:tc>
                <a:tc>
                  <a:txBody>
                    <a:bodyPr/>
                    <a:lstStyle/>
                    <a:p>
                      <a:pPr algn="ctr"/>
                      <a:r>
                        <a:rPr lang="en-US" sz="900" dirty="0" smtClean="0"/>
                        <a:t>MON</a:t>
                      </a:r>
                      <a:endParaRPr lang="en-US" sz="900" dirty="0"/>
                    </a:p>
                  </a:txBody>
                  <a:tcPr marT="45746" marB="45746"/>
                </a:tc>
                <a:tc>
                  <a:txBody>
                    <a:bodyPr/>
                    <a:lstStyle/>
                    <a:p>
                      <a:pPr algn="ctr"/>
                      <a:r>
                        <a:rPr lang="en-US" sz="900" dirty="0" smtClean="0"/>
                        <a:t>TUE</a:t>
                      </a:r>
                      <a:endParaRPr lang="en-US" sz="900" dirty="0"/>
                    </a:p>
                  </a:txBody>
                  <a:tcPr marT="45746" marB="45746"/>
                </a:tc>
                <a:tc>
                  <a:txBody>
                    <a:bodyPr/>
                    <a:lstStyle/>
                    <a:p>
                      <a:pPr algn="ctr"/>
                      <a:r>
                        <a:rPr lang="en-US" sz="900" dirty="0" smtClean="0"/>
                        <a:t>WED</a:t>
                      </a:r>
                      <a:endParaRPr lang="en-US" sz="900" dirty="0"/>
                    </a:p>
                  </a:txBody>
                  <a:tcPr marT="45746" marB="45746"/>
                </a:tc>
                <a:tc>
                  <a:txBody>
                    <a:bodyPr/>
                    <a:lstStyle/>
                    <a:p>
                      <a:pPr algn="ctr"/>
                      <a:r>
                        <a:rPr lang="en-US" sz="900" dirty="0" smtClean="0"/>
                        <a:t>THU</a:t>
                      </a:r>
                      <a:endParaRPr lang="en-US" sz="900" dirty="0"/>
                    </a:p>
                  </a:txBody>
                  <a:tcPr marT="45746" marB="45746"/>
                </a:tc>
                <a:tc>
                  <a:txBody>
                    <a:bodyPr/>
                    <a:lstStyle/>
                    <a:p>
                      <a:pPr algn="ctr"/>
                      <a:r>
                        <a:rPr lang="en-US" sz="900" dirty="0" smtClean="0"/>
                        <a:t>FRI</a:t>
                      </a:r>
                      <a:endParaRPr lang="en-US" sz="900" dirty="0"/>
                    </a:p>
                  </a:txBody>
                  <a:tcPr marT="45746" marB="45746"/>
                </a:tc>
              </a:tr>
              <a:tr h="223572">
                <a:tc>
                  <a:txBody>
                    <a:bodyPr/>
                    <a:lstStyle/>
                    <a:p>
                      <a:r>
                        <a:rPr lang="en-US" sz="900" dirty="0" smtClean="0"/>
                        <a:t>AM1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algn="ctr" defTabSz="914400" rtl="0" eaLnBrk="1" latinLnBrk="0" hangingPunct="1"/>
                      <a:endParaRPr lang="en-US" sz="900" kern="1200" dirty="0">
                        <a:solidFill>
                          <a:schemeClr val="dk1"/>
                        </a:solidFill>
                        <a:latin typeface="+mn-lt"/>
                        <a:ea typeface="+mn-ea"/>
                        <a:cs typeface="+mn-cs"/>
                      </a:endParaRPr>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AM2</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PM1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r>
                        <a:rPr lang="en-US" sz="900" dirty="0" smtClean="0"/>
                        <a:t>NGP</a:t>
                      </a:r>
                      <a:endParaRPr lang="en-US" sz="900" dirty="0"/>
                    </a:p>
                  </a:txBody>
                  <a:tcPr marT="45746" marB="45746">
                    <a:solidFill>
                      <a:srgbClr val="92D050"/>
                    </a:solidFill>
                  </a:tcPr>
                </a:tc>
                <a:tc>
                  <a:txBody>
                    <a:bodyPr/>
                    <a:lstStyle/>
                    <a:p>
                      <a:pPr algn="ctr"/>
                      <a:r>
                        <a:rPr lang="en-US" sz="900" dirty="0" smtClean="0"/>
                        <a:t>NGP</a:t>
                      </a:r>
                      <a:endParaRPr lang="en-US" sz="900" dirty="0"/>
                    </a:p>
                  </a:txBody>
                  <a:tcPr marT="45746" marB="45746">
                    <a:solidFill>
                      <a:srgbClr val="92D050"/>
                    </a:solidFill>
                  </a:tcPr>
                </a:tc>
                <a:tc>
                  <a:txBody>
                    <a:bodyPr/>
                    <a:lstStyle/>
                    <a:p>
                      <a:pPr algn="ctr"/>
                      <a:endParaRPr lang="en-US" sz="900" dirty="0"/>
                    </a:p>
                  </a:txBody>
                  <a:tcPr marT="45746" marB="45746"/>
                </a:tc>
              </a:tr>
              <a:tr h="223572">
                <a:tc>
                  <a:txBody>
                    <a:bodyPr/>
                    <a:lstStyle/>
                    <a:p>
                      <a:r>
                        <a:rPr lang="en-US" sz="900" dirty="0" smtClean="0"/>
                        <a:t>PM2</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NGP</a:t>
                      </a:r>
                    </a:p>
                  </a:txBody>
                  <a:tcPr marT="45746" marB="45746">
                    <a:solidFill>
                      <a:srgbClr val="92D050"/>
                    </a:solidFill>
                  </a:tcPr>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Eve</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bl>
          </a:graphicData>
        </a:graphic>
      </p:graphicFrame>
    </p:spTree>
    <p:extLst>
      <p:ext uri="{BB962C8B-B14F-4D97-AF65-F5344CB8AC3E}">
        <p14:creationId xmlns:p14="http://schemas.microsoft.com/office/powerpoint/2010/main" val="892861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March 2016</a:t>
            </a:r>
            <a:r>
              <a:rPr lang="en-US" dirty="0" smtClean="0"/>
              <a:t/>
            </a:r>
            <a:br>
              <a:rPr lang="en-US" dirty="0" smtClean="0"/>
            </a:br>
            <a:r>
              <a:rPr lang="en-GB" sz="2800" b="0" dirty="0" smtClean="0"/>
              <a:t>Long Range Low Power Topic Interest Group</a:t>
            </a:r>
            <a:br>
              <a:rPr lang="en-GB" sz="2800" b="0" dirty="0" smtClean="0"/>
            </a:br>
            <a:r>
              <a:rPr lang="en-GB" dirty="0" smtClean="0"/>
              <a:t>Chair: Tim Godfrey</a:t>
            </a:r>
            <a:endParaRPr lang="en-US" sz="2400" dirty="0"/>
          </a:p>
        </p:txBody>
      </p:sp>
      <p:sp>
        <p:nvSpPr>
          <p:cNvPr id="15363" name="Content Placeholder 2"/>
          <p:cNvSpPr>
            <a:spLocks noGrp="1"/>
          </p:cNvSpPr>
          <p:nvPr>
            <p:ph idx="1"/>
          </p:nvPr>
        </p:nvSpPr>
        <p:spPr>
          <a:xfrm>
            <a:off x="685800" y="2286000"/>
            <a:ext cx="7772400" cy="4495800"/>
          </a:xfrm>
        </p:spPr>
        <p:txBody>
          <a:bodyPr/>
          <a:lstStyle/>
          <a:p>
            <a:r>
              <a:rPr lang="en-US" dirty="0" smtClean="0"/>
              <a:t>March 2016 </a:t>
            </a:r>
            <a:r>
              <a:rPr lang="en-US" dirty="0"/>
              <a:t>Goals:</a:t>
            </a:r>
          </a:p>
          <a:p>
            <a:pPr lvl="1">
              <a:buFont typeface="Times New Roman" pitchFamily="16" charset="0"/>
              <a:buChar char="•"/>
            </a:pPr>
            <a:r>
              <a:rPr lang="en-US" dirty="0" smtClean="0"/>
              <a:t>Completion of TIG output report (see 11-15-1446)</a:t>
            </a:r>
          </a:p>
          <a:p>
            <a:pPr lvl="1">
              <a:buFont typeface="Times New Roman" pitchFamily="16" charset="0"/>
              <a:buChar char="•"/>
            </a:pPr>
            <a:r>
              <a:rPr lang="en-US" dirty="0" smtClean="0"/>
              <a:t>Finalize LRLP output report in second (Tuesday) LRLP slot and advertise to WG members existence of report for consideration on Wed plenary, to give them time to digest the report before a motion to form a study group</a:t>
            </a:r>
          </a:p>
          <a:p>
            <a:pPr lvl="1">
              <a:buFont typeface="Times New Roman" pitchFamily="16" charset="0"/>
              <a:buChar char="•"/>
            </a:pPr>
            <a:r>
              <a:rPr lang="en-US" dirty="0"/>
              <a:t>TIG Motion (Wednesday AM1) to approve output document and forward recommendation to form Study Group to 802.11 WG (Wednesday WG Plenary)</a:t>
            </a:r>
          </a:p>
          <a:p>
            <a:r>
              <a:rPr lang="en-US" dirty="0" smtClean="0"/>
              <a:t>Agenda </a:t>
            </a:r>
            <a:r>
              <a:rPr lang="en-US" dirty="0"/>
              <a:t>in </a:t>
            </a:r>
            <a:r>
              <a:rPr lang="en-US" dirty="0" smtClean="0"/>
              <a:t>11-16/0254</a:t>
            </a:r>
            <a:endParaRPr lang="en-US" dirty="0"/>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19</a:t>
            </a:fld>
            <a:endParaRPr lang="en-US" smtClean="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6A3C817-90AA-4156-AA2D-4B4610122376}"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 </a:t>
            </a:r>
          </a:p>
        </p:txBody>
      </p:sp>
      <p:sp>
        <p:nvSpPr>
          <p:cNvPr id="3078" name="Rectangle 3"/>
          <p:cNvSpPr>
            <a:spLocks noGrp="1" noChangeArrowheads="1"/>
          </p:cNvSpPr>
          <p:nvPr>
            <p:ph type="body" idx="1"/>
          </p:nvPr>
        </p:nvSpPr>
        <p:spPr>
          <a:xfrm>
            <a:off x="685800" y="1676400"/>
            <a:ext cx="7772400" cy="838200"/>
          </a:xfrm>
        </p:spPr>
        <p:txBody>
          <a:bodyPr/>
          <a:lstStyle/>
          <a:p>
            <a:pPr>
              <a:buFontTx/>
              <a:buNone/>
            </a:pPr>
            <a:r>
              <a:rPr lang="en-US" altLang="en-US" dirty="0" smtClean="0"/>
              <a:t>	This presentation contains the IEEE 802.11 WG snapshot slides for the March 2016 session:</a:t>
            </a:r>
          </a:p>
          <a:p>
            <a:pPr>
              <a:buFontTx/>
              <a:buNone/>
            </a:pPr>
            <a:endParaRPr lang="en-US" altLang="en-US" dirty="0" smtClean="0"/>
          </a:p>
        </p:txBody>
      </p:sp>
      <p:sp>
        <p:nvSpPr>
          <p:cNvPr id="7" name="Rectangle 3"/>
          <p:cNvSpPr txBox="1">
            <a:spLocks noChangeArrowheads="1"/>
          </p:cNvSpPr>
          <p:nvPr/>
        </p:nvSpPr>
        <p:spPr bwMode="auto">
          <a:xfrm>
            <a:off x="762000" y="23622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2"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sz="1400" kern="0" dirty="0" smtClean="0"/>
          </a:p>
          <a:p>
            <a:pPr>
              <a:buFont typeface="Arial" panose="020B0604020202020204" pitchFamily="34" charset="0"/>
              <a:buChar char="•"/>
            </a:pPr>
            <a:r>
              <a:rPr lang="en-US" altLang="en-US" sz="1800" kern="0" dirty="0" smtClean="0"/>
              <a:t>Editors Meeting</a:t>
            </a:r>
          </a:p>
          <a:p>
            <a:pPr>
              <a:buFont typeface="Arial" panose="020B0604020202020204" pitchFamily="34" charset="0"/>
              <a:buChar char="•"/>
            </a:pPr>
            <a:r>
              <a:rPr lang="en-US" altLang="en-US" sz="1800" kern="0" dirty="0"/>
              <a:t>Architecture (ARC) SC</a:t>
            </a:r>
          </a:p>
          <a:p>
            <a:pPr>
              <a:buFont typeface="Arial" panose="020B0604020202020204" pitchFamily="34" charset="0"/>
              <a:buChar char="•"/>
            </a:pPr>
            <a:r>
              <a:rPr lang="en-US" altLang="en-US" sz="1800" kern="0" dirty="0"/>
              <a:t>Project Authorization Request (PAR) SC </a:t>
            </a:r>
          </a:p>
          <a:p>
            <a:pPr>
              <a:buFont typeface="Arial" panose="020B0604020202020204" pitchFamily="34" charset="0"/>
              <a:buChar char="•"/>
            </a:pPr>
            <a:r>
              <a:rPr lang="en-US" altLang="en-US" sz="1800" kern="0" dirty="0" smtClean="0"/>
              <a:t>Regulatory SC</a:t>
            </a:r>
          </a:p>
          <a:p>
            <a:pPr>
              <a:buFont typeface="Arial" panose="020B0604020202020204" pitchFamily="34" charset="0"/>
              <a:buChar char="•"/>
            </a:pPr>
            <a:r>
              <a:rPr lang="en-US" altLang="en-US" sz="1800" kern="0" dirty="0" smtClean="0"/>
              <a:t>Wireless Next Generation </a:t>
            </a:r>
            <a:br>
              <a:rPr lang="en-US" altLang="en-US" sz="1800" kern="0" dirty="0" smtClean="0"/>
            </a:br>
            <a:r>
              <a:rPr lang="en-US" altLang="en-US" sz="1800" kern="0" dirty="0" smtClean="0"/>
              <a:t>(WNG) SC</a:t>
            </a:r>
          </a:p>
          <a:p>
            <a:pPr>
              <a:buFont typeface="Arial" panose="020B0604020202020204" pitchFamily="34" charset="0"/>
              <a:buChar char="•"/>
            </a:pPr>
            <a:r>
              <a:rPr lang="en-US" altLang="en-US" sz="1800" kern="0" dirty="0" smtClean="0"/>
              <a:t>802 JTC1</a:t>
            </a:r>
          </a:p>
          <a:p>
            <a:pPr>
              <a:buFont typeface="Arial" panose="020B0604020202020204" pitchFamily="34" charset="0"/>
              <a:buChar char="•"/>
            </a:pPr>
            <a:r>
              <a:rPr lang="en-US" altLang="en-US" sz="1800" kern="0" dirty="0" err="1"/>
              <a:t>TGmc</a:t>
            </a:r>
            <a:r>
              <a:rPr lang="en-US" altLang="en-US" sz="1800" kern="0" dirty="0"/>
              <a:t> (Revision</a:t>
            </a:r>
            <a:r>
              <a:rPr lang="en-US" altLang="en-US" sz="1800" kern="0" dirty="0" smtClean="0"/>
              <a:t>)</a:t>
            </a:r>
          </a:p>
          <a:p>
            <a:pPr>
              <a:buFont typeface="Arial" panose="020B0604020202020204" pitchFamily="34" charset="0"/>
              <a:buChar char="•"/>
            </a:pPr>
            <a:r>
              <a:rPr lang="en-US" altLang="en-US" sz="1800" kern="0" dirty="0" err="1"/>
              <a:t>TGah</a:t>
            </a:r>
            <a:r>
              <a:rPr lang="en-US" altLang="en-US" sz="1800" kern="0" dirty="0"/>
              <a:t> (Sub 1GHz PHY)</a:t>
            </a:r>
          </a:p>
          <a:p>
            <a:pPr>
              <a:buFont typeface="Arial" panose="020B0604020202020204" pitchFamily="34" charset="0"/>
              <a:buChar char="•"/>
            </a:pPr>
            <a:endParaRPr lang="en-US" altLang="en-US" sz="1800" kern="0" dirty="0" smtClean="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b="0" kern="0" dirty="0" smtClean="0"/>
          </a:p>
          <a:p>
            <a:pPr>
              <a:buFont typeface="Arial" panose="020B0604020202020204" pitchFamily="34" charset="0"/>
              <a:buChar char="•"/>
            </a:pPr>
            <a:r>
              <a:rPr lang="en-US" altLang="en-US" sz="1800" kern="0" dirty="0" err="1">
                <a:solidFill>
                  <a:schemeClr val="tx1">
                    <a:lumMod val="50000"/>
                    <a:lumOff val="50000"/>
                  </a:schemeClr>
                </a:solidFill>
              </a:rPr>
              <a:t>TGai</a:t>
            </a:r>
            <a:r>
              <a:rPr lang="en-US" altLang="en-US" sz="1800" kern="0" dirty="0">
                <a:solidFill>
                  <a:schemeClr val="tx1">
                    <a:lumMod val="50000"/>
                    <a:lumOff val="50000"/>
                  </a:schemeClr>
                </a:solidFill>
              </a:rPr>
              <a:t> (Fast Initial Link Setup)</a:t>
            </a:r>
          </a:p>
          <a:p>
            <a:pPr>
              <a:buFont typeface="Arial" panose="020B0604020202020204" pitchFamily="34" charset="0"/>
              <a:buChar char="•"/>
            </a:pPr>
            <a:r>
              <a:rPr lang="en-US" altLang="en-US" sz="1800" kern="0" dirty="0" err="1"/>
              <a:t>TGaj</a:t>
            </a:r>
            <a:r>
              <a:rPr lang="en-US" altLang="en-US" sz="1800" kern="0" dirty="0"/>
              <a:t> (</a:t>
            </a:r>
            <a:r>
              <a:rPr lang="en-US" sz="1800" kern="0" dirty="0"/>
              <a:t>China millimeter wave</a:t>
            </a:r>
            <a:r>
              <a:rPr lang="en-US" altLang="en-US" sz="1800" kern="0" dirty="0"/>
              <a:t>)</a:t>
            </a:r>
          </a:p>
          <a:p>
            <a:pPr>
              <a:buFont typeface="Arial" panose="020B0604020202020204" pitchFamily="34" charset="0"/>
              <a:buChar char="•"/>
            </a:pPr>
            <a:r>
              <a:rPr lang="en-US" altLang="en-US" sz="1800" kern="0" dirty="0" err="1" smtClean="0"/>
              <a:t>TGak</a:t>
            </a:r>
            <a:r>
              <a:rPr lang="en-US" altLang="en-US" sz="1800" kern="0" dirty="0" smtClean="0"/>
              <a:t> (</a:t>
            </a:r>
            <a:r>
              <a:rPr lang="en-GB" sz="1800" dirty="0"/>
              <a:t>Enhancements For Transit Links Within Bridged </a:t>
            </a:r>
            <a:r>
              <a:rPr lang="en-GB" sz="1800" dirty="0" smtClean="0"/>
              <a:t>Networks)</a:t>
            </a:r>
            <a:endParaRPr lang="en-US" altLang="en-US" sz="1800" kern="0" dirty="0" smtClean="0"/>
          </a:p>
          <a:p>
            <a:pPr>
              <a:buFont typeface="Arial" panose="020B0604020202020204" pitchFamily="34" charset="0"/>
              <a:buChar char="•"/>
            </a:pPr>
            <a:r>
              <a:rPr lang="en-US" altLang="en-US" sz="1800" kern="0" dirty="0" err="1" smtClean="0"/>
              <a:t>TGaq</a:t>
            </a:r>
            <a:r>
              <a:rPr lang="en-US" altLang="en-US" sz="1800" kern="0" dirty="0" smtClean="0"/>
              <a:t> (Pre-Association Discovery)</a:t>
            </a:r>
          </a:p>
          <a:p>
            <a:pPr>
              <a:buFont typeface="Arial" panose="020B0604020202020204" pitchFamily="34" charset="0"/>
              <a:buChar char="•"/>
            </a:pPr>
            <a:r>
              <a:rPr lang="en-US" altLang="en-US" sz="1800" kern="0" dirty="0" err="1" smtClean="0"/>
              <a:t>TGax</a:t>
            </a:r>
            <a:r>
              <a:rPr lang="en-US" altLang="en-US" sz="1800" kern="0" dirty="0" smtClean="0"/>
              <a:t> (High Efficiency WLAN</a:t>
            </a:r>
            <a:r>
              <a:rPr lang="en-US" altLang="en-US" sz="1600" kern="0" dirty="0" smtClean="0"/>
              <a:t>)</a:t>
            </a:r>
          </a:p>
          <a:p>
            <a:pPr>
              <a:buFont typeface="Arial" panose="020B0604020202020204" pitchFamily="34" charset="0"/>
              <a:buChar char="•"/>
            </a:pPr>
            <a:r>
              <a:rPr lang="en-US" altLang="en-US" sz="1800" kern="0" dirty="0" err="1" smtClean="0"/>
              <a:t>TGay</a:t>
            </a:r>
            <a:r>
              <a:rPr lang="en-US" altLang="en-US" sz="1800" kern="0" dirty="0" smtClean="0"/>
              <a:t> (Next Generation 60GHz)</a:t>
            </a:r>
          </a:p>
          <a:p>
            <a:pPr>
              <a:buFont typeface="Arial" panose="020B0604020202020204" pitchFamily="34" charset="0"/>
              <a:buChar char="•"/>
            </a:pPr>
            <a:r>
              <a:rPr lang="en-US" altLang="en-US" sz="1800" kern="0" dirty="0" err="1" smtClean="0"/>
              <a:t>TGaz</a:t>
            </a:r>
            <a:r>
              <a:rPr lang="en-US" altLang="en-US" sz="1800" kern="0" dirty="0" smtClean="0"/>
              <a:t> (Next Generation Positioning)</a:t>
            </a:r>
          </a:p>
          <a:p>
            <a:pPr>
              <a:buFont typeface="Arial" panose="020B0604020202020204" pitchFamily="34" charset="0"/>
              <a:buChar char="•"/>
            </a:pPr>
            <a:r>
              <a:rPr lang="en-US" altLang="en-US" sz="1800" kern="0" dirty="0" smtClean="0"/>
              <a:t>Long Range Low Power (LRLP) Topic Interest Group (TIG)</a:t>
            </a:r>
          </a:p>
          <a:p>
            <a:pPr>
              <a:buFontTx/>
              <a:buNone/>
            </a:pPr>
            <a:endParaRPr lang="en-US" altLang="en-US" kern="0" dirty="0" smtClean="0"/>
          </a:p>
        </p:txBody>
      </p:sp>
    </p:spTree>
    <p:extLst>
      <p:ext uri="{BB962C8B-B14F-4D97-AF65-F5344CB8AC3E}">
        <p14:creationId xmlns:p14="http://schemas.microsoft.com/office/powerpoint/2010/main" val="3747075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Timeline</a:t>
            </a:r>
            <a:r>
              <a:rPr lang="en-US" dirty="0" smtClean="0"/>
              <a:t/>
            </a:r>
            <a:br>
              <a:rPr lang="en-US" dirty="0" smtClean="0"/>
            </a:br>
            <a:endParaRPr lang="en-US" sz="2400" dirty="0"/>
          </a:p>
        </p:txBody>
      </p:sp>
      <p:sp>
        <p:nvSpPr>
          <p:cNvPr id="15363" name="Content Placeholder 2"/>
          <p:cNvSpPr>
            <a:spLocks noGrp="1"/>
          </p:cNvSpPr>
          <p:nvPr>
            <p:ph idx="1"/>
          </p:nvPr>
        </p:nvSpPr>
        <p:spPr>
          <a:xfrm>
            <a:off x="304800" y="1905000"/>
            <a:ext cx="8153400" cy="3962400"/>
          </a:xfrm>
        </p:spPr>
        <p:txBody>
          <a:bodyPr/>
          <a:lstStyle/>
          <a:p>
            <a:r>
              <a:rPr lang="en-US" dirty="0"/>
              <a:t>TIG</a:t>
            </a:r>
          </a:p>
          <a:p>
            <a:pPr lvl="1"/>
            <a:r>
              <a:rPr lang="en-US" dirty="0"/>
              <a:t>March 2016		Final contributions and </a:t>
            </a:r>
            <a:r>
              <a:rPr lang="en-US" dirty="0" smtClean="0"/>
              <a:t>revisions </a:t>
            </a:r>
            <a:r>
              <a:rPr lang="en-US" dirty="0"/>
              <a:t>					 </a:t>
            </a:r>
            <a:r>
              <a:rPr lang="en-US" dirty="0" smtClean="0"/>
              <a:t>for </a:t>
            </a:r>
            <a:r>
              <a:rPr lang="en-US" dirty="0"/>
              <a:t>output report </a:t>
            </a:r>
          </a:p>
          <a:p>
            <a:pPr lvl="1"/>
            <a:r>
              <a:rPr lang="en-US" dirty="0"/>
              <a:t>                               </a:t>
            </a:r>
            <a:r>
              <a:rPr lang="en-US" dirty="0" smtClean="0"/>
              <a:t>		WG </a:t>
            </a:r>
            <a:r>
              <a:rPr lang="en-US" dirty="0"/>
              <a:t>Motion to Form Study Group</a:t>
            </a:r>
          </a:p>
          <a:p>
            <a:r>
              <a:rPr lang="en-US" dirty="0"/>
              <a:t>SG</a:t>
            </a:r>
          </a:p>
          <a:p>
            <a:pPr lvl="1"/>
            <a:r>
              <a:rPr lang="en-US" dirty="0"/>
              <a:t>May 2016               </a:t>
            </a:r>
            <a:r>
              <a:rPr lang="en-US" dirty="0" smtClean="0"/>
              <a:t>		Develop </a:t>
            </a:r>
            <a:r>
              <a:rPr lang="en-US" dirty="0"/>
              <a:t>PAR and CSD (WG Approval)</a:t>
            </a:r>
          </a:p>
          <a:p>
            <a:pPr lvl="1"/>
            <a:r>
              <a:rPr lang="en-US" dirty="0"/>
              <a:t>July 2016			Approve PAR and CSD (EC)</a:t>
            </a:r>
          </a:p>
          <a:p>
            <a:r>
              <a:rPr lang="en-US" dirty="0"/>
              <a:t>TG</a:t>
            </a:r>
          </a:p>
          <a:p>
            <a:pPr lvl="1"/>
            <a:r>
              <a:rPr lang="en-US" dirty="0"/>
              <a:t>Sept 2016 		First meeting of Task Group</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20</a:t>
            </a:fld>
            <a:endParaRPr lang="en-US" smtClean="0"/>
          </a:p>
        </p:txBody>
      </p:sp>
    </p:spTree>
    <p:extLst>
      <p:ext uri="{BB962C8B-B14F-4D97-AF65-F5344CB8AC3E}">
        <p14:creationId xmlns:p14="http://schemas.microsoft.com/office/powerpoint/2010/main" val="4051343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762000"/>
            <a:ext cx="7772400" cy="685800"/>
          </a:xfrm>
        </p:spPr>
        <p:txBody>
          <a:bodyPr/>
          <a:lstStyle/>
          <a:p>
            <a:r>
              <a:rPr lang="en-US" dirty="0" smtClean="0"/>
              <a:t>Editors Meeting </a:t>
            </a:r>
            <a:r>
              <a:rPr lang="en-US" altLang="en-US" dirty="0"/>
              <a:t>–</a:t>
            </a:r>
            <a:r>
              <a:rPr lang="en-US" dirty="0" smtClean="0"/>
              <a:t> March 2016</a:t>
            </a:r>
            <a:br>
              <a:rPr lang="en-US" dirty="0" smtClean="0"/>
            </a:br>
            <a:r>
              <a:rPr lang="en-US" dirty="0" smtClean="0"/>
              <a:t>Chairs: Peter Ecclesine, Adrian Stephens</a:t>
            </a:r>
          </a:p>
        </p:txBody>
      </p:sp>
      <p:sp>
        <p:nvSpPr>
          <p:cNvPr id="17413" name="Footer Placeholder 5"/>
          <p:cNvSpPr>
            <a:spLocks noGrp="1"/>
          </p:cNvSpPr>
          <p:nvPr>
            <p:ph type="ftr" sz="quarter" idx="11"/>
          </p:nvPr>
        </p:nvSpPr>
        <p:spPr>
          <a:noFill/>
        </p:spPr>
        <p:txBody>
          <a:bodyPr/>
          <a:lstStyle/>
          <a:p>
            <a:r>
              <a:rPr lang="en-US" smtClean="0"/>
              <a:t>D. Stanley, HPE</a:t>
            </a:r>
          </a:p>
        </p:txBody>
      </p:sp>
      <p:sp>
        <p:nvSpPr>
          <p:cNvPr id="17414" name="Date Placeholder 5"/>
          <p:cNvSpPr>
            <a:spLocks noGrp="1"/>
          </p:cNvSpPr>
          <p:nvPr>
            <p:ph type="dt" sz="quarter" idx="10"/>
          </p:nvPr>
        </p:nvSpPr>
        <p:spPr>
          <a:noFill/>
        </p:spPr>
        <p:txBody>
          <a:bodyPr/>
          <a:lstStyle/>
          <a:p>
            <a:r>
              <a:rPr lang="en-US" smtClean="0"/>
              <a:t>March 2016</a:t>
            </a:r>
          </a:p>
        </p:txBody>
      </p:sp>
      <p:sp>
        <p:nvSpPr>
          <p:cNvPr id="2" name="Content Placeholder 1"/>
          <p:cNvSpPr>
            <a:spLocks noGrp="1"/>
          </p:cNvSpPr>
          <p:nvPr>
            <p:ph idx="1"/>
          </p:nvPr>
        </p:nvSpPr>
        <p:spPr>
          <a:xfrm>
            <a:off x="685800" y="1905000"/>
            <a:ext cx="8001000" cy="4191000"/>
          </a:xfrm>
        </p:spPr>
        <p:txBody>
          <a:bodyPr/>
          <a:lstStyle/>
          <a:p>
            <a:r>
              <a:rPr lang="en-US" dirty="0"/>
              <a:t>Roll Call / Contacts / Reflector</a:t>
            </a:r>
          </a:p>
          <a:p>
            <a:r>
              <a:rPr lang="en-US" dirty="0"/>
              <a:t>Go round table and get brief status report</a:t>
            </a:r>
          </a:p>
          <a:p>
            <a:r>
              <a:rPr lang="en-US" dirty="0"/>
              <a:t>ANA Status / Process / What is administered</a:t>
            </a:r>
          </a:p>
          <a:p>
            <a:r>
              <a:rPr lang="en-US" dirty="0"/>
              <a:t>Numbering Alignment process / Spreadsheet</a:t>
            </a:r>
          </a:p>
          <a:p>
            <a:r>
              <a:rPr lang="en-US" dirty="0"/>
              <a:t>MDR Status</a:t>
            </a:r>
          </a:p>
          <a:p>
            <a:r>
              <a:rPr lang="en-US" dirty="0"/>
              <a:t>Amendment Ordering / Draft Snapshots</a:t>
            </a:r>
          </a:p>
          <a:p>
            <a:r>
              <a:rPr lang="en-US" dirty="0"/>
              <a:t>Style Guide for 802.11 </a:t>
            </a:r>
          </a:p>
          <a:p>
            <a:r>
              <a:rPr lang="en-US" dirty="0"/>
              <a:t>Editor backup practices</a:t>
            </a:r>
          </a:p>
        </p:txBody>
      </p:sp>
    </p:spTree>
    <p:extLst>
      <p:ext uri="{BB962C8B-B14F-4D97-AF65-F5344CB8AC3E}">
        <p14:creationId xmlns:p14="http://schemas.microsoft.com/office/powerpoint/2010/main" val="146116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 y="838200"/>
            <a:ext cx="8915400" cy="609600"/>
          </a:xfrm>
        </p:spPr>
        <p:txBody>
          <a:bodyPr/>
          <a:lstStyle/>
          <a:p>
            <a:pPr eaLnBrk="1" hangingPunct="1"/>
            <a:r>
              <a:rPr lang="en-US" altLang="en-US" dirty="0" smtClean="0"/>
              <a:t>802.11 ARC SC– March 2016</a:t>
            </a:r>
            <a:br>
              <a:rPr lang="en-US" altLang="en-US" dirty="0" smtClean="0"/>
            </a:br>
            <a:r>
              <a:rPr lang="en-US" altLang="en-US" dirty="0" smtClean="0"/>
              <a:t>Chair – Mark Hamilton </a:t>
            </a:r>
          </a:p>
        </p:txBody>
      </p:sp>
      <p:sp>
        <p:nvSpPr>
          <p:cNvPr id="2051" name="Rectangle 3"/>
          <p:cNvSpPr>
            <a:spLocks noGrp="1" noChangeArrowheads="1"/>
          </p:cNvSpPr>
          <p:nvPr>
            <p:ph idx="1"/>
          </p:nvPr>
        </p:nvSpPr>
        <p:spPr>
          <a:xfrm>
            <a:off x="609600" y="1600200"/>
            <a:ext cx="8305800" cy="4800600"/>
          </a:xfrm>
        </p:spPr>
        <p:txBody>
          <a:bodyPr/>
          <a:lstStyle/>
          <a:p>
            <a:pPr marL="342900" lvl="2" indent="-342900">
              <a:spcBef>
                <a:spcPts val="600"/>
              </a:spcBef>
              <a:defRPr/>
            </a:pPr>
            <a:r>
              <a:rPr lang="en-US" altLang="en-US" sz="2000" b="1" dirty="0"/>
              <a:t>Monday PM2, Wed AM1, Wed PM1, Thurs AM1</a:t>
            </a:r>
          </a:p>
          <a:p>
            <a:pPr marL="342900" lvl="2" indent="-342900">
              <a:spcBef>
                <a:spcPts val="600"/>
              </a:spcBef>
              <a:defRPr/>
            </a:pPr>
            <a:r>
              <a:rPr lang="en-US" altLang="en-US" sz="2000" b="1" dirty="0"/>
              <a:t>802.11 as a component/5G/IMT-2020</a:t>
            </a:r>
          </a:p>
          <a:p>
            <a:pPr marL="685800" lvl="3" indent="-342900">
              <a:spcBef>
                <a:spcPts val="600"/>
              </a:spcBef>
              <a:defRPr/>
            </a:pPr>
            <a:r>
              <a:rPr lang="en-US" altLang="en-US" sz="1800" dirty="0">
                <a:ea typeface="ＭＳ Ｐゴシック" pitchFamily="34" charset="-128"/>
              </a:rPr>
              <a:t>Can/should/how-can implementations use 802.11 as a “plug in”</a:t>
            </a:r>
          </a:p>
          <a:p>
            <a:pPr marL="685800" lvl="3" indent="-342900">
              <a:spcBef>
                <a:spcPts val="600"/>
              </a:spcBef>
              <a:defRPr/>
            </a:pPr>
            <a:r>
              <a:rPr lang="en-US" altLang="en-US" sz="1800" dirty="0">
                <a:ea typeface="ＭＳ Ｐゴシック" pitchFamily="34" charset="-128"/>
              </a:rPr>
              <a:t>Considerations for 802.11 in 5G, and IMT-2020</a:t>
            </a:r>
          </a:p>
          <a:p>
            <a:pPr marL="685800" lvl="3" indent="-342900">
              <a:spcBef>
                <a:spcPts val="600"/>
              </a:spcBef>
              <a:defRPr/>
            </a:pPr>
            <a:r>
              <a:rPr lang="en-US" sz="1800" dirty="0">
                <a:ea typeface="ＭＳ Ｐゴシック" pitchFamily="34" charset="-128"/>
                <a:hlinkClick r:id="rId3"/>
              </a:rPr>
              <a:t>11-15/0757r1</a:t>
            </a:r>
            <a:r>
              <a:rPr lang="en-US" sz="1800" dirty="0">
                <a:ea typeface="ＭＳ Ｐゴシック" pitchFamily="34" charset="-128"/>
              </a:rPr>
              <a:t>, </a:t>
            </a:r>
            <a:r>
              <a:rPr lang="en-US" sz="1800" dirty="0">
                <a:ea typeface="ＭＳ Ｐゴシック" pitchFamily="34" charset="-128"/>
                <a:hlinkClick r:id="rId4"/>
              </a:rPr>
              <a:t>11-15/0593r2</a:t>
            </a:r>
            <a:r>
              <a:rPr lang="en-US" sz="1800" dirty="0">
                <a:ea typeface="ＭＳ Ｐゴシック" pitchFamily="34" charset="-128"/>
              </a:rPr>
              <a:t>, </a:t>
            </a:r>
            <a:r>
              <a:rPr lang="en-US" sz="1800" dirty="0">
                <a:ea typeface="ＭＳ Ｐゴシック" pitchFamily="34" charset="-128"/>
                <a:hlinkClick r:id="rId5"/>
              </a:rPr>
              <a:t>11-15/0842r1</a:t>
            </a:r>
            <a:r>
              <a:rPr lang="en-US" sz="1800" dirty="0">
                <a:ea typeface="ＭＳ Ｐゴシック" pitchFamily="34" charset="-128"/>
              </a:rPr>
              <a:t>, </a:t>
            </a:r>
            <a:r>
              <a:rPr lang="en-US" sz="1800" u="sng" dirty="0">
                <a:hlinkClick r:id="rId6"/>
              </a:rPr>
              <a:t>11-15/1133r0</a:t>
            </a:r>
            <a:r>
              <a:rPr lang="en-US" sz="1800" dirty="0">
                <a:ea typeface="ＭＳ Ｐゴシック" pitchFamily="34" charset="-128"/>
              </a:rPr>
              <a:t>, </a:t>
            </a:r>
            <a:r>
              <a:rPr lang="en-US" sz="1800" u="sng" dirty="0">
                <a:hlinkClick r:id="rId7"/>
              </a:rPr>
              <a:t>11-15/1266r1</a:t>
            </a:r>
            <a:r>
              <a:rPr lang="en-US" sz="1800" dirty="0">
                <a:ea typeface="ＭＳ Ｐゴシック" pitchFamily="34" charset="-128"/>
              </a:rPr>
              <a:t>, </a:t>
            </a:r>
            <a:r>
              <a:rPr lang="en-US" sz="1800" dirty="0">
                <a:ea typeface="ＭＳ Ｐゴシック" pitchFamily="34" charset="-128"/>
                <a:hlinkClick r:id="rId8"/>
              </a:rPr>
              <a:t>11-15/1376r2</a:t>
            </a:r>
            <a:r>
              <a:rPr lang="en-US" sz="1800" dirty="0">
                <a:ea typeface="ＭＳ Ｐゴシック" pitchFamily="34" charset="-128"/>
              </a:rPr>
              <a:t>, </a:t>
            </a:r>
            <a:r>
              <a:rPr lang="en-US" sz="1800" dirty="0">
                <a:ea typeface="ＭＳ Ｐゴシック" pitchFamily="34" charset="-128"/>
                <a:hlinkClick r:id="rId9"/>
              </a:rPr>
              <a:t>ec-16/0010r0</a:t>
            </a:r>
            <a:r>
              <a:rPr lang="en-US" sz="1800" u="sng" dirty="0"/>
              <a:t> </a:t>
            </a:r>
          </a:p>
          <a:p>
            <a:pPr marL="342900" lvl="2" indent="-342900">
              <a:spcBef>
                <a:spcPts val="600"/>
              </a:spcBef>
              <a:defRPr/>
            </a:pPr>
            <a:r>
              <a:rPr lang="en-US" altLang="en-US" b="1" dirty="0"/>
              <a:t>Review/Discussion of 802.1AC draft and ballot comments</a:t>
            </a:r>
          </a:p>
          <a:p>
            <a:pPr marL="342900" lvl="1" indent="-342900" eaLnBrk="1" hangingPunct="1">
              <a:lnSpc>
                <a:spcPct val="90000"/>
              </a:lnSpc>
              <a:buFont typeface="Arial" pitchFamily="34" charset="0"/>
              <a:buChar char="•"/>
              <a:defRPr/>
            </a:pPr>
            <a:r>
              <a:rPr lang="en-US" sz="1800" b="1" dirty="0"/>
              <a:t>AP/DS/Portal architecture and 802 concepts - </a:t>
            </a:r>
            <a:r>
              <a:rPr lang="en-US" sz="1800" dirty="0">
                <a:ea typeface="ＭＳ Ｐゴシック" pitchFamily="34" charset="-128"/>
                <a:hlinkClick r:id="rId10"/>
              </a:rPr>
              <a:t>11-15/0454r0</a:t>
            </a:r>
            <a:r>
              <a:rPr lang="en-US" sz="1800" dirty="0">
                <a:ea typeface="ＭＳ Ｐゴシック" pitchFamily="34" charset="-128"/>
              </a:rPr>
              <a:t>,</a:t>
            </a:r>
          </a:p>
          <a:p>
            <a:pPr marL="0" lvl="1" indent="0" eaLnBrk="1" hangingPunct="1">
              <a:lnSpc>
                <a:spcPct val="90000"/>
              </a:lnSpc>
              <a:buFontTx/>
              <a:buNone/>
              <a:defRPr/>
            </a:pPr>
            <a:r>
              <a:rPr lang="en-US" sz="1800" dirty="0">
                <a:ea typeface="ＭＳ Ｐゴシック" pitchFamily="34" charset="-128"/>
              </a:rPr>
              <a:t>	 </a:t>
            </a:r>
            <a:r>
              <a:rPr lang="en-US" sz="1800" dirty="0">
                <a:ea typeface="ＭＳ Ｐゴシック" pitchFamily="34" charset="-128"/>
                <a:hlinkClick r:id="rId11"/>
              </a:rPr>
              <a:t>11-14/1213r1</a:t>
            </a:r>
            <a:r>
              <a:rPr lang="en-US" sz="1800" dirty="0">
                <a:ea typeface="ＭＳ Ｐゴシック" pitchFamily="34" charset="-128"/>
              </a:rPr>
              <a:t> (slides 9-11)</a:t>
            </a:r>
            <a:endParaRPr lang="en-US" sz="1800" b="1" dirty="0"/>
          </a:p>
          <a:p>
            <a:pPr marL="342900" lvl="2" indent="-342900">
              <a:spcBef>
                <a:spcPts val="600"/>
              </a:spcBef>
              <a:defRPr/>
            </a:pPr>
            <a:r>
              <a:rPr lang="en-US" altLang="en-US" sz="2000" b="1" dirty="0"/>
              <a:t>IETF/802 coordination</a:t>
            </a:r>
          </a:p>
          <a:p>
            <a:pPr marL="685800" lvl="3" indent="-342900">
              <a:spcBef>
                <a:spcPts val="600"/>
              </a:spcBef>
              <a:defRPr/>
            </a:pPr>
            <a:r>
              <a:rPr lang="en-US" altLang="en-US" sz="1800" dirty="0">
                <a:ea typeface="ＭＳ Ｐゴシック" pitchFamily="34" charset="-128"/>
              </a:rPr>
              <a:t>IETF discussions about multicast over 802.11</a:t>
            </a:r>
            <a:r>
              <a:rPr lang="en-US" sz="1800" dirty="0"/>
              <a:t>: </a:t>
            </a:r>
            <a:r>
              <a:rPr lang="en-US" sz="1800" dirty="0">
                <a:hlinkClick r:id="rId12"/>
              </a:rPr>
              <a:t>11-15/1261r3</a:t>
            </a:r>
            <a:r>
              <a:rPr lang="en-US" sz="1800" dirty="0"/>
              <a:t> </a:t>
            </a:r>
            <a:endParaRPr lang="en-US" altLang="en-US" sz="1800" dirty="0">
              <a:ea typeface="ＭＳ Ｐゴシック" pitchFamily="34" charset="-128"/>
            </a:endParaRPr>
          </a:p>
          <a:p>
            <a:pPr marL="342900" lvl="2" indent="-342900">
              <a:spcBef>
                <a:spcPts val="600"/>
              </a:spcBef>
              <a:defRPr/>
            </a:pPr>
            <a:r>
              <a:rPr lang="en-US" altLang="en-US" sz="2000" b="1" dirty="0"/>
              <a:t>MIB attributes Design Pattern</a:t>
            </a:r>
          </a:p>
          <a:p>
            <a:pPr lvl="1">
              <a:spcBef>
                <a:spcPts val="600"/>
              </a:spcBef>
              <a:defRPr/>
            </a:pPr>
            <a:r>
              <a:rPr lang="en-US" sz="1800" dirty="0">
                <a:ea typeface="ＭＳ Ｐゴシック" pitchFamily="34" charset="-128"/>
                <a:hlinkClick r:id="rId13"/>
              </a:rPr>
              <a:t>11-15/0355r3</a:t>
            </a:r>
            <a:r>
              <a:rPr lang="en-US" sz="1800" dirty="0">
                <a:ea typeface="ＭＳ Ｐゴシック" pitchFamily="34" charset="-128"/>
              </a:rPr>
              <a:t>, </a:t>
            </a:r>
            <a:r>
              <a:rPr lang="en-US" sz="1800" dirty="0">
                <a:ea typeface="ＭＳ Ｐゴシック" pitchFamily="34" charset="-128"/>
                <a:hlinkClick r:id="rId14"/>
              </a:rPr>
              <a:t>11-15/0891r0</a:t>
            </a:r>
            <a:r>
              <a:rPr lang="en-US" altLang="en-US" sz="1800" dirty="0">
                <a:ea typeface="ＭＳ Ｐゴシック" pitchFamily="34" charset="-128"/>
              </a:rPr>
              <a:t> </a:t>
            </a:r>
          </a:p>
          <a:p>
            <a:pPr eaLnBrk="1" hangingPunct="1">
              <a:spcBef>
                <a:spcPts val="600"/>
              </a:spcBef>
              <a:defRPr/>
            </a:pPr>
            <a:r>
              <a:rPr lang="en-US" altLang="en-US" sz="2000" dirty="0">
                <a:ea typeface="MS PGothic" panose="020B0600070205080204" pitchFamily="34" charset="-128"/>
              </a:rPr>
              <a:t>Joint session Thurs AM1 with </a:t>
            </a:r>
            <a:r>
              <a:rPr lang="en-US" altLang="en-US" sz="2000" dirty="0" err="1">
                <a:ea typeface="MS PGothic" panose="020B0600070205080204" pitchFamily="34" charset="-128"/>
              </a:rPr>
              <a:t>TGak</a:t>
            </a:r>
            <a:r>
              <a:rPr lang="en-US" altLang="en-US" sz="2000" dirty="0">
                <a:ea typeface="MS PGothic" panose="020B0600070205080204" pitchFamily="34" charset="-128"/>
              </a:rPr>
              <a:t> and 802.1</a:t>
            </a:r>
          </a:p>
        </p:txBody>
      </p:sp>
      <p:sp>
        <p:nvSpPr>
          <p:cNvPr id="13316" name="Date Placeholder 3"/>
          <p:cNvSpPr>
            <a:spLocks noGrp="1"/>
          </p:cNvSpPr>
          <p:nvPr>
            <p:ph type="dt" sz="quarter" idx="10"/>
          </p:nvPr>
        </p:nvSpPr>
        <p:spPr>
          <a:xfrm>
            <a:off x="696913" y="333375"/>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7" name="Footer Placeholder 4"/>
          <p:cNvSpPr>
            <a:spLocks noGrp="1"/>
          </p:cNvSpPr>
          <p:nvPr>
            <p:ph type="ftr" sz="quarter" idx="11"/>
          </p:nvPr>
        </p:nvSpPr>
        <p:spPr>
          <a:xfrm>
            <a:off x="6769100" y="6475413"/>
            <a:ext cx="17748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344B080B-AAF0-4B6B-9761-A4B57386F867}"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1347223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990600"/>
            <a:ext cx="7772400" cy="685800"/>
          </a:xfrm>
        </p:spPr>
        <p:txBody>
          <a:bodyPr/>
          <a:lstStyle/>
          <a:p>
            <a:pPr eaLnBrk="1" hangingPunct="1"/>
            <a:r>
              <a:rPr lang="en-US" altLang="en-US" dirty="0" smtClean="0"/>
              <a:t>PAR SC –  March 2016</a:t>
            </a:r>
            <a:br>
              <a:rPr lang="en-US" altLang="en-US" dirty="0" smtClean="0"/>
            </a:br>
            <a:r>
              <a:rPr lang="en-US" altLang="en-US" sz="2800" b="0" dirty="0">
                <a:ea typeface="ＭＳ Ｐゴシック" pitchFamily="34" charset="-128"/>
              </a:rPr>
              <a:t>P</a:t>
            </a:r>
            <a:r>
              <a:rPr lang="en-US" altLang="ja-JP" sz="2800" b="0" dirty="0" smtClean="0">
                <a:ea typeface="ＭＳ Ｐゴシック" pitchFamily="34" charset="-128"/>
              </a:rPr>
              <a:t>roject Authorization Request </a:t>
            </a:r>
            <a:r>
              <a:rPr lang="en-US" altLang="en-US" dirty="0" smtClean="0"/>
              <a:t/>
            </a:r>
            <a:br>
              <a:rPr lang="en-US" altLang="en-US" dirty="0" smtClean="0"/>
            </a:br>
            <a:r>
              <a:rPr lang="en-US" altLang="en-US" dirty="0" smtClean="0"/>
              <a:t>Chair: Jon Rosdahl</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5</a:t>
            </a:fld>
            <a:endParaRPr lang="en-US"/>
          </a:p>
        </p:txBody>
      </p:sp>
      <p:sp>
        <p:nvSpPr>
          <p:cNvPr id="5" name="TextBox 4"/>
          <p:cNvSpPr txBox="1"/>
          <p:nvPr/>
        </p:nvSpPr>
        <p:spPr>
          <a:xfrm>
            <a:off x="533400" y="2231172"/>
            <a:ext cx="85344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t>802.1Qcr - Amendment: Asynchronous Traffic Shaping, </a:t>
            </a:r>
            <a:r>
              <a:rPr lang="en-US" sz="2000" dirty="0">
                <a:hlinkClick r:id="rId3"/>
              </a:rPr>
              <a:t>PAR</a:t>
            </a:r>
            <a:r>
              <a:rPr lang="en-US" sz="2000" dirty="0"/>
              <a:t> and </a:t>
            </a:r>
            <a:r>
              <a:rPr lang="en-US" sz="2000" dirty="0">
                <a:hlinkClick r:id="rId4"/>
              </a:rPr>
              <a:t>CSD</a:t>
            </a:r>
            <a:endParaRPr lang="en-US" sz="2000" dirty="0"/>
          </a:p>
          <a:p>
            <a:pPr marL="285750" indent="-285750">
              <a:buFont typeface="Arial" panose="020B0604020202020204" pitchFamily="34" charset="0"/>
              <a:buChar char="•"/>
            </a:pPr>
            <a:r>
              <a:rPr lang="en-US" sz="2000" dirty="0"/>
              <a:t>802.3bs - Amendment: 200 Gb/s Ethernet and 400 Gb/s Ethernet, </a:t>
            </a:r>
            <a:r>
              <a:rPr lang="en-US" sz="2000" dirty="0">
                <a:hlinkClick r:id="rId5"/>
              </a:rPr>
              <a:t>PAR Modification</a:t>
            </a:r>
            <a:r>
              <a:rPr lang="en-US" sz="2000" dirty="0"/>
              <a:t> and </a:t>
            </a:r>
            <a:r>
              <a:rPr lang="en-US" sz="2000" dirty="0">
                <a:hlinkClick r:id="rId6"/>
              </a:rPr>
              <a:t>CSD Modification</a:t>
            </a:r>
            <a:endParaRPr lang="en-US" sz="2000" dirty="0"/>
          </a:p>
          <a:p>
            <a:pPr marL="285750" indent="-285750">
              <a:buFont typeface="Arial" panose="020B0604020202020204" pitchFamily="34" charset="0"/>
              <a:buChar char="•"/>
            </a:pPr>
            <a:r>
              <a:rPr lang="en-US" sz="2000" dirty="0"/>
              <a:t>802.3bt - Amendment: DTE Power via MDI over 4-Pair, </a:t>
            </a:r>
            <a:r>
              <a:rPr lang="en-US" sz="2000" dirty="0">
                <a:hlinkClick r:id="rId7"/>
              </a:rPr>
              <a:t>PAR Modification</a:t>
            </a:r>
            <a:r>
              <a:rPr lang="en-US" sz="2000" dirty="0"/>
              <a:t> and </a:t>
            </a:r>
            <a:r>
              <a:rPr lang="en-US" sz="2000" dirty="0">
                <a:hlinkClick r:id="rId8"/>
              </a:rPr>
              <a:t>CSD</a:t>
            </a:r>
            <a:endParaRPr lang="en-US" sz="2000" dirty="0"/>
          </a:p>
          <a:p>
            <a:pPr marL="285750" indent="-285750">
              <a:buFont typeface="Arial" panose="020B0604020202020204" pitchFamily="34" charset="0"/>
              <a:buChar char="•"/>
            </a:pPr>
            <a:r>
              <a:rPr lang="en-US" sz="2000" dirty="0"/>
              <a:t>802.3cc - Amendment: 25 Gb/s over Single-Mode Fiber: </a:t>
            </a:r>
            <a:r>
              <a:rPr lang="en-US" sz="2000" dirty="0">
                <a:hlinkClick r:id="rId9"/>
              </a:rPr>
              <a:t>PAR</a:t>
            </a:r>
            <a:r>
              <a:rPr lang="en-US" sz="2000" dirty="0"/>
              <a:t> and </a:t>
            </a:r>
            <a:r>
              <a:rPr lang="en-US" sz="2000" dirty="0">
                <a:hlinkClick r:id="rId10"/>
              </a:rPr>
              <a:t>CSD</a:t>
            </a:r>
            <a:endParaRPr lang="en-US" sz="2000" dirty="0"/>
          </a:p>
          <a:p>
            <a:pPr marL="285750" indent="-285750">
              <a:buFont typeface="Arial" panose="020B0604020202020204" pitchFamily="34" charset="0"/>
              <a:buChar char="•"/>
            </a:pPr>
            <a:r>
              <a:rPr lang="en-US" sz="2000" dirty="0"/>
              <a:t>802.3cd - Amendment: 50 Gb/s Ethernet, 100 Gb/s Ethernet and 200 Gb/s Ethernet Physical Layers; </a:t>
            </a:r>
            <a:r>
              <a:rPr lang="en-US" sz="2000" dirty="0">
                <a:hlinkClick r:id="rId11"/>
              </a:rPr>
              <a:t>PAR</a:t>
            </a:r>
            <a:r>
              <a:rPr lang="en-US" sz="2000" dirty="0"/>
              <a:t> and </a:t>
            </a:r>
            <a:r>
              <a:rPr lang="en-US" sz="2000" dirty="0">
                <a:hlinkClick r:id="rId12"/>
              </a:rPr>
              <a:t>CSD</a:t>
            </a:r>
            <a:endParaRPr lang="en-US" sz="2000" dirty="0"/>
          </a:p>
          <a:p>
            <a:pPr marL="285750" indent="-285750">
              <a:buFont typeface="Arial" panose="020B0604020202020204" pitchFamily="34" charset="0"/>
              <a:buChar char="•"/>
            </a:pPr>
            <a:r>
              <a:rPr lang="en-US" sz="2000" dirty="0"/>
              <a:t>802.15.12 - Amendment: Upper Layer Interface (ULI), </a:t>
            </a:r>
            <a:r>
              <a:rPr lang="en-US" sz="2000" dirty="0">
                <a:hlinkClick r:id="rId13"/>
              </a:rPr>
              <a:t>PAR</a:t>
            </a:r>
            <a:r>
              <a:rPr lang="en-US" sz="2000" dirty="0"/>
              <a:t> and </a:t>
            </a:r>
            <a:r>
              <a:rPr lang="en-US" sz="2000" dirty="0">
                <a:hlinkClick r:id="rId14"/>
              </a:rPr>
              <a:t>CSD</a:t>
            </a:r>
            <a:endParaRPr lang="en-US" sz="2000" dirty="0"/>
          </a:p>
          <a:p>
            <a:pPr marL="285750" indent="-285750">
              <a:buFont typeface="Arial" panose="020B0604020202020204" pitchFamily="34" charset="0"/>
              <a:buChar char="•"/>
            </a:pPr>
            <a:r>
              <a:rPr lang="en-US" sz="2000" dirty="0"/>
              <a:t>802.15.4v - Amendment: Usage of Regional Sub-GHz bands, </a:t>
            </a:r>
            <a:r>
              <a:rPr lang="en-US" sz="2000" dirty="0">
                <a:hlinkClick r:id="rId15"/>
              </a:rPr>
              <a:t>PAR</a:t>
            </a:r>
            <a:r>
              <a:rPr lang="en-US" sz="2000" dirty="0"/>
              <a:t> and </a:t>
            </a:r>
            <a:r>
              <a:rPr lang="en-US" sz="2000" dirty="0">
                <a:hlinkClick r:id="rId16"/>
              </a:rPr>
              <a:t>CSD</a:t>
            </a:r>
            <a:endParaRPr lang="en-US" sz="2000" dirty="0"/>
          </a:p>
          <a:p>
            <a:pPr marL="285750" indent="-285750">
              <a:buFont typeface="Arial" panose="020B0604020202020204" pitchFamily="34" charset="0"/>
              <a:buChar char="•"/>
            </a:pPr>
            <a:r>
              <a:rPr lang="en-US" sz="2000" dirty="0"/>
              <a:t>802.16s - Amendment: Air Interface for Broadband Wireless Access </a:t>
            </a:r>
            <a:r>
              <a:rPr lang="en-US" sz="2000" dirty="0" smtClean="0"/>
              <a:t>Systems, </a:t>
            </a:r>
            <a:r>
              <a:rPr lang="en-US" sz="2000" dirty="0">
                <a:hlinkClick r:id="rId17"/>
              </a:rPr>
              <a:t>PAR</a:t>
            </a:r>
            <a:r>
              <a:rPr lang="en-US" sz="2000" dirty="0"/>
              <a:t> and </a:t>
            </a:r>
            <a:r>
              <a:rPr lang="en-US" sz="2000" dirty="0">
                <a:hlinkClick r:id="rId18"/>
              </a:rPr>
              <a:t>CSD</a:t>
            </a:r>
            <a:r>
              <a:rPr lang="en-US" sz="2000" dirty="0"/>
              <a:t>.</a:t>
            </a:r>
          </a:p>
          <a:p>
            <a:pPr marL="285750" indent="-285750">
              <a:buFont typeface="Arial" panose="020B0604020202020204" pitchFamily="34" charset="0"/>
              <a:buChar char="•"/>
            </a:pPr>
            <a:r>
              <a:rPr lang="en-US" altLang="en-US" sz="2000" dirty="0"/>
              <a:t>Meeting times: Monday PM2, Tuesday AM2, Thursday AM2</a:t>
            </a:r>
          </a:p>
        </p:txBody>
      </p:sp>
    </p:spTree>
    <p:extLst>
      <p:ext uri="{BB962C8B-B14F-4D97-AF65-F5344CB8AC3E}">
        <p14:creationId xmlns:p14="http://schemas.microsoft.com/office/powerpoint/2010/main" val="50007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685800" y="609600"/>
            <a:ext cx="7772400" cy="1066800"/>
          </a:xfrm>
        </p:spPr>
        <p:txBody>
          <a:bodyPr/>
          <a:lstStyle/>
          <a:p>
            <a:r>
              <a:rPr lang="en-US" altLang="en-US" dirty="0" smtClean="0"/>
              <a:t>802.11/.15 Regulatory SC </a:t>
            </a:r>
            <a:r>
              <a:rPr lang="en-US" altLang="en-US" dirty="0"/>
              <a:t>– </a:t>
            </a:r>
            <a:r>
              <a:rPr lang="en-US" altLang="en-US" dirty="0" smtClean="0"/>
              <a:t>March 2016</a:t>
            </a:r>
            <a:br>
              <a:rPr lang="en-US" altLang="en-US" dirty="0" smtClean="0"/>
            </a:br>
            <a:r>
              <a:rPr lang="en-US" altLang="en-US" dirty="0" smtClean="0"/>
              <a:t>Acting Chair: Richard </a:t>
            </a:r>
            <a:r>
              <a:rPr lang="en-US" altLang="en-US" dirty="0"/>
              <a:t>Kennedy</a:t>
            </a:r>
            <a:endParaRPr lang="en-US" altLang="en-US" dirty="0" smtClean="0"/>
          </a:p>
        </p:txBody>
      </p:sp>
      <p:sp>
        <p:nvSpPr>
          <p:cNvPr id="4099" name="Content Placeholder 6"/>
          <p:cNvSpPr>
            <a:spLocks noGrp="1"/>
          </p:cNvSpPr>
          <p:nvPr>
            <p:ph idx="1"/>
          </p:nvPr>
        </p:nvSpPr>
        <p:spPr>
          <a:xfrm>
            <a:off x="685800" y="1905000"/>
            <a:ext cx="7772400" cy="3505200"/>
          </a:xfrm>
        </p:spPr>
        <p:txBody>
          <a:bodyPr/>
          <a:lstStyle/>
          <a:p>
            <a:pPr eaLnBrk="1" hangingPunct="1"/>
            <a:r>
              <a:rPr lang="en-US" altLang="en-US" dirty="0"/>
              <a:t>Global regulatory updates</a:t>
            </a:r>
          </a:p>
          <a:p>
            <a:r>
              <a:rPr lang="en-US" altLang="en-US" dirty="0"/>
              <a:t>Requests to the RR-TAG for response(s)</a:t>
            </a:r>
          </a:p>
          <a:p>
            <a:r>
              <a:rPr lang="en-US" altLang="en-US" dirty="0"/>
              <a:t>New regulatory approach</a:t>
            </a:r>
          </a:p>
          <a:p>
            <a:r>
              <a:rPr lang="en-US" altLang="en-US" dirty="0"/>
              <a:t>Regulatory SC future?</a:t>
            </a:r>
          </a:p>
        </p:txBody>
      </p:sp>
      <p:sp>
        <p:nvSpPr>
          <p:cNvPr id="4100" name="Date Placeholder 1"/>
          <p:cNvSpPr>
            <a:spLocks noGrp="1"/>
          </p:cNvSpPr>
          <p:nvPr>
            <p:ph type="dt" sz="quarter" idx="10"/>
          </p:nvPr>
        </p:nvSpPr>
        <p:spPr>
          <a:xfrm>
            <a:off x="696913" y="333375"/>
            <a:ext cx="15541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800" smtClean="0"/>
              <a:t>March 2016</a:t>
            </a:r>
            <a:endParaRPr lang="en-US" altLang="en-US" sz="1800"/>
          </a:p>
        </p:txBody>
      </p:sp>
      <p:sp>
        <p:nvSpPr>
          <p:cNvPr id="410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D. Stanley, HPE</a:t>
            </a:r>
            <a:endParaRPr lang="en-US" altLang="en-US" sz="1200" b="0" dirty="0" smtClean="0"/>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6</a:t>
            </a:fld>
            <a:endParaRPr lang="en-US" altLang="en-US" sz="1200" b="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762000"/>
            <a:ext cx="7772400" cy="685800"/>
          </a:xfrm>
        </p:spPr>
        <p:txBody>
          <a:bodyPr/>
          <a:lstStyle/>
          <a:p>
            <a:pPr eaLnBrk="1" hangingPunct="1"/>
            <a:r>
              <a:rPr lang="en-US" altLang="en-US" dirty="0" smtClean="0"/>
              <a:t>WNG SC –  March 2016</a:t>
            </a:r>
            <a:br>
              <a:rPr lang="en-US" altLang="en-US" dirty="0" smtClean="0"/>
            </a:br>
            <a:r>
              <a:rPr lang="en-US" altLang="en-US" dirty="0" smtClean="0"/>
              <a:t>Chair: Jim Lansford</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7</a:t>
            </a:fld>
            <a:endParaRPr lang="en-US"/>
          </a:p>
        </p:txBody>
      </p:sp>
      <p:sp>
        <p:nvSpPr>
          <p:cNvPr id="5" name="TextBox 4"/>
          <p:cNvSpPr txBox="1"/>
          <p:nvPr/>
        </p:nvSpPr>
        <p:spPr>
          <a:xfrm>
            <a:off x="533400" y="1905000"/>
            <a:ext cx="8305800" cy="4210383"/>
          </a:xfrm>
          <a:prstGeom prst="rect">
            <a:avLst/>
          </a:prstGeom>
          <a:noFill/>
        </p:spPr>
        <p:txBody>
          <a:bodyPr wrap="square" rtlCol="0">
            <a:spAutoFit/>
          </a:bodyPr>
          <a:lstStyle/>
          <a:p>
            <a:pPr marL="457200" indent="-457200" eaLnBrk="0" hangingPunct="0">
              <a:lnSpc>
                <a:spcPct val="90000"/>
              </a:lnSpc>
              <a:spcBef>
                <a:spcPct val="20000"/>
              </a:spcBef>
              <a:buFontTx/>
              <a:buChar char="•"/>
              <a:defRPr/>
            </a:pPr>
            <a:r>
              <a:rPr lang="en-US" altLang="en-US" sz="2400" b="1" dirty="0" smtClean="0"/>
              <a:t>Tuesday AM1 (08:00-10:00)</a:t>
            </a:r>
            <a:endParaRPr lang="en-GB" altLang="en-US" sz="2400" b="1" kern="0" dirty="0" smtClean="0">
              <a:solidFill>
                <a:srgbClr val="000000"/>
              </a:solidFill>
              <a:latin typeface="Times New Roman"/>
            </a:endParaRPr>
          </a:p>
          <a:p>
            <a:pPr marL="457200" indent="-457200" eaLnBrk="0" hangingPunct="0">
              <a:lnSpc>
                <a:spcPct val="90000"/>
              </a:lnSpc>
              <a:spcBef>
                <a:spcPct val="20000"/>
              </a:spcBef>
              <a:buFontTx/>
              <a:buChar char="•"/>
              <a:defRPr/>
            </a:pPr>
            <a:r>
              <a:rPr lang="en-US" altLang="en-US" sz="2400" b="1" dirty="0"/>
              <a:t>Presentations</a:t>
            </a:r>
          </a:p>
          <a:p>
            <a:pPr marL="857250" lvl="1" indent="-457200" eaLnBrk="0" hangingPunct="0">
              <a:lnSpc>
                <a:spcPct val="90000"/>
              </a:lnSpc>
              <a:spcBef>
                <a:spcPct val="20000"/>
              </a:spcBef>
              <a:buFontTx/>
              <a:buChar char="–"/>
              <a:defRPr/>
            </a:pPr>
            <a:r>
              <a:rPr lang="en-GB" altLang="en-US" sz="2000" dirty="0" smtClean="0"/>
              <a:t>“</a:t>
            </a:r>
            <a:r>
              <a:rPr lang="en-GB" altLang="en-US" sz="2000" dirty="0" err="1" smtClean="0"/>
              <a:t>LiFi</a:t>
            </a:r>
            <a:r>
              <a:rPr lang="en-GB" altLang="en-US" sz="2000" dirty="0" smtClean="0"/>
              <a:t> </a:t>
            </a:r>
            <a:r>
              <a:rPr lang="en-GB" altLang="en-US" sz="2000" dirty="0"/>
              <a:t>– Use of visible light communications for 802.11”, </a:t>
            </a:r>
            <a:r>
              <a:rPr lang="en-US" sz="2000" dirty="0"/>
              <a:t>Nikola </a:t>
            </a:r>
            <a:r>
              <a:rPr lang="en-US" sz="2000" dirty="0" err="1"/>
              <a:t>Serafimovski</a:t>
            </a:r>
            <a:r>
              <a:rPr lang="en-US" sz="2000" dirty="0"/>
              <a:t> (</a:t>
            </a:r>
            <a:r>
              <a:rPr lang="en-US" sz="2000" dirty="0" err="1"/>
              <a:t>PureLiFi</a:t>
            </a:r>
            <a:r>
              <a:rPr lang="en-US" sz="2000" dirty="0" smtClean="0"/>
              <a:t>)</a:t>
            </a:r>
            <a:endParaRPr lang="en-GB" sz="2000" dirty="0" smtClean="0"/>
          </a:p>
          <a:p>
            <a:pPr marL="857250" lvl="1" indent="-457200" eaLnBrk="0" hangingPunct="0">
              <a:lnSpc>
                <a:spcPct val="90000"/>
              </a:lnSpc>
              <a:spcBef>
                <a:spcPct val="20000"/>
              </a:spcBef>
              <a:buFontTx/>
              <a:buChar char="–"/>
              <a:defRPr/>
            </a:pPr>
            <a:r>
              <a:rPr lang="en-GB" altLang="en-US" sz="2000" dirty="0" smtClean="0"/>
              <a:t>“</a:t>
            </a:r>
            <a:r>
              <a:rPr lang="en-GB" altLang="en-US" sz="2000" dirty="0"/>
              <a:t>802.11 and LWA: Perspectives from 3GPP” – Richard </a:t>
            </a:r>
            <a:r>
              <a:rPr lang="en-GB" altLang="en-US" sz="2000" dirty="0" err="1"/>
              <a:t>Burbridge</a:t>
            </a:r>
            <a:r>
              <a:rPr lang="en-GB" altLang="en-US" sz="2000" dirty="0"/>
              <a:t> (3GPP RAN2 chair), Sasha </a:t>
            </a:r>
            <a:r>
              <a:rPr lang="en-GB" altLang="en-US" sz="2000" dirty="0" err="1"/>
              <a:t>Sirotkin</a:t>
            </a:r>
            <a:r>
              <a:rPr lang="en-GB" altLang="en-US" sz="2000" dirty="0"/>
              <a:t> (LWA WI Rapporteur), and Philippe </a:t>
            </a:r>
            <a:r>
              <a:rPr lang="en-GB" altLang="en-US" sz="2000" dirty="0" err="1"/>
              <a:t>Reininger</a:t>
            </a:r>
            <a:r>
              <a:rPr lang="en-GB" altLang="en-US" sz="2000" dirty="0"/>
              <a:t> (3GPP RAN3 chair)</a:t>
            </a:r>
            <a:endParaRPr lang="en-US" altLang="en-US" sz="1400" dirty="0"/>
          </a:p>
          <a:p>
            <a:pPr marL="342900" lvl="0" indent="-342900">
              <a:spcBef>
                <a:spcPct val="20000"/>
              </a:spcBef>
              <a:buFontTx/>
              <a:buChar char="•"/>
              <a:defRPr/>
            </a:pPr>
            <a:r>
              <a:rPr lang="en-US" altLang="en-US" sz="2400" b="1" kern="0" dirty="0" smtClean="0">
                <a:solidFill>
                  <a:srgbClr val="000000"/>
                </a:solidFill>
                <a:latin typeface="Times New Roman"/>
              </a:rPr>
              <a:t>Current agenda is document 11-16/0226r0</a:t>
            </a:r>
          </a:p>
          <a:p>
            <a:pPr marL="342900" lvl="0" indent="-342900">
              <a:spcBef>
                <a:spcPct val="20000"/>
              </a:spcBef>
              <a:buFontTx/>
              <a:buChar char="•"/>
              <a:defRPr/>
            </a:pPr>
            <a:endParaRPr lang="en-US" altLang="en-US" sz="2400" b="1" kern="0" dirty="0" smtClean="0">
              <a:solidFill>
                <a:srgbClr val="000000"/>
              </a:solidFill>
              <a:latin typeface="Times New Roman"/>
            </a:endParaRPr>
          </a:p>
          <a:p>
            <a:pPr marL="285750" indent="-285750" eaLnBrk="1" hangingPunct="1">
              <a:buFont typeface="Arial" panose="020B0604020202020204" pitchFamily="34" charset="0"/>
              <a:buChar char="•"/>
            </a:pPr>
            <a:endParaRPr lang="en-US" altLang="en-US" sz="2400" b="1" dirty="0" smtClean="0"/>
          </a:p>
          <a:p>
            <a:pPr lvl="1"/>
            <a:endParaRPr lang="en-US" altLang="en-US" sz="2000" dirty="0" smtClean="0"/>
          </a:p>
          <a:p>
            <a:pPr eaLnBrk="1" hangingPunct="1"/>
            <a:endParaRPr lang="en-US" altLang="en-US" sz="2000" b="1" dirty="0" smtClean="0"/>
          </a:p>
        </p:txBody>
      </p:sp>
    </p:spTree>
    <p:extLst>
      <p:ext uri="{BB962C8B-B14F-4D97-AF65-F5344CB8AC3E}">
        <p14:creationId xmlns:p14="http://schemas.microsoft.com/office/powerpoint/2010/main" val="102948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5" name="Footer Placeholder 2"/>
          <p:cNvSpPr>
            <a:spLocks noGrp="1"/>
          </p:cNvSpPr>
          <p:nvPr>
            <p:ph type="ftr" sz="quarter" idx="11"/>
          </p:nvPr>
        </p:nvSpPr>
        <p:spPr>
          <a:xfrm>
            <a:off x="6306966" y="6475413"/>
            <a:ext cx="223695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endParaRPr lang="en-US" altLang="en-US" sz="1200" b="0" dirty="0" smtClean="0"/>
          </a:p>
        </p:txBody>
      </p:sp>
      <p:sp>
        <p:nvSpPr>
          <p:cNvPr id="13316" name="Slide Number Placeholder 3"/>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dirty="0" smtClean="0"/>
              <a:t>Slide </a:t>
            </a:r>
            <a:fld id="{C2B8E0BA-5C64-4CE6-93F5-A99F7FE54CE1}" type="slidenum">
              <a:rPr lang="en-US" altLang="en-US" sz="1200" b="0" smtClean="0"/>
              <a:pPr>
                <a:spcBef>
                  <a:spcPct val="0"/>
                </a:spcBef>
                <a:buFontTx/>
                <a:buNone/>
              </a:pPr>
              <a:t>8</a:t>
            </a:fld>
            <a:endParaRPr lang="en-US" altLang="en-US" sz="1200" b="0" dirty="0" smtClean="0"/>
          </a:p>
        </p:txBody>
      </p:sp>
      <p:sp>
        <p:nvSpPr>
          <p:cNvPr id="13317" name="Title 1"/>
          <p:cNvSpPr>
            <a:spLocks noGrp="1"/>
          </p:cNvSpPr>
          <p:nvPr>
            <p:ph type="title" idx="4294967295"/>
          </p:nvPr>
        </p:nvSpPr>
        <p:spPr>
          <a:xfrm>
            <a:off x="304800" y="609600"/>
            <a:ext cx="7772400" cy="1066800"/>
          </a:xfrm>
        </p:spPr>
        <p:txBody>
          <a:bodyPr lIns="91440" tIns="45720" rIns="91440" bIns="45720"/>
          <a:lstStyle/>
          <a:p>
            <a:r>
              <a:rPr lang="en-US" altLang="en-US" dirty="0" smtClean="0"/>
              <a:t>IEEE 802 JTC1 SC – March 2016</a:t>
            </a:r>
            <a:br>
              <a:rPr lang="en-US" altLang="en-US" dirty="0" smtClean="0"/>
            </a:br>
            <a:r>
              <a:rPr lang="en-US" altLang="en-US" dirty="0"/>
              <a:t>Chair: Andrew Myles</a:t>
            </a:r>
            <a:endParaRPr lang="en-US" altLang="en-US" dirty="0" smtClean="0"/>
          </a:p>
        </p:txBody>
      </p:sp>
      <p:sp>
        <p:nvSpPr>
          <p:cNvPr id="3078" name="Content Placeholder 2"/>
          <p:cNvSpPr>
            <a:spLocks noGrp="1"/>
          </p:cNvSpPr>
          <p:nvPr>
            <p:ph idx="4294967295"/>
          </p:nvPr>
        </p:nvSpPr>
        <p:spPr>
          <a:xfrm>
            <a:off x="685800" y="1676400"/>
            <a:ext cx="8229600" cy="4800600"/>
          </a:xfrm>
        </p:spPr>
        <p:txBody>
          <a:bodyPr lIns="91440" tIns="45720" rIns="91440" bIns="45720"/>
          <a:lstStyle/>
          <a:p>
            <a:pPr marL="0" indent="0">
              <a:buFontTx/>
              <a:buNone/>
              <a:defRPr/>
            </a:pPr>
            <a:r>
              <a:rPr lang="en-AU" altLang="en-US" dirty="0"/>
              <a:t>The agenda items that will be addressed this week are:</a:t>
            </a:r>
          </a:p>
          <a:p>
            <a:pPr>
              <a:defRPr/>
            </a:pPr>
            <a:r>
              <a:rPr lang="en-AU" dirty="0"/>
              <a:t>Review extended goals</a:t>
            </a:r>
          </a:p>
          <a:p>
            <a:pPr lvl="1">
              <a:defRPr/>
            </a:pPr>
            <a:r>
              <a:rPr lang="en-AU" dirty="0"/>
              <a:t>Confirmed by 802 EC in Mar 2014</a:t>
            </a:r>
          </a:p>
          <a:p>
            <a:pPr>
              <a:defRPr/>
            </a:pPr>
            <a:r>
              <a:rPr lang="en-AU" dirty="0"/>
              <a:t>Review status of SC6 interactions</a:t>
            </a:r>
          </a:p>
          <a:p>
            <a:pPr lvl="1">
              <a:defRPr/>
            </a:pPr>
            <a:r>
              <a:rPr lang="en-AU" dirty="0"/>
              <a:t>Review liaisons of drafts to SC6 </a:t>
            </a:r>
          </a:p>
          <a:p>
            <a:pPr lvl="1">
              <a:defRPr/>
            </a:pPr>
            <a:r>
              <a:rPr lang="en-AU" dirty="0"/>
              <a:t>Review notifications of projects to SC6</a:t>
            </a:r>
          </a:p>
          <a:p>
            <a:pPr lvl="1">
              <a:defRPr/>
            </a:pPr>
            <a:r>
              <a:rPr lang="en-AU" dirty="0"/>
              <a:t>Review status of FDIS ballots</a:t>
            </a:r>
          </a:p>
          <a:p>
            <a:pPr>
              <a:defRPr/>
            </a:pPr>
            <a:r>
              <a:rPr lang="en-AU" dirty="0"/>
              <a:t>Review results of SC6 meeting in Xi’an in February 2016</a:t>
            </a:r>
            <a:r>
              <a:rPr lang="en-US" dirty="0"/>
              <a:t> </a:t>
            </a:r>
          </a:p>
          <a:p>
            <a:pPr lvl="1">
              <a:defRPr/>
            </a:pPr>
            <a:r>
              <a:rPr lang="en-US" dirty="0"/>
              <a:t>Proposals included:</a:t>
            </a:r>
          </a:p>
          <a:p>
            <a:pPr lvl="2">
              <a:defRPr/>
            </a:pPr>
            <a:r>
              <a:rPr lang="en-US" dirty="0"/>
              <a:t>Human body communications </a:t>
            </a:r>
          </a:p>
          <a:p>
            <a:pPr lvl="2">
              <a:defRPr/>
            </a:pPr>
            <a:r>
              <a:rPr lang="en-AU" dirty="0"/>
              <a:t>Proposal on WLAN Access Controller (AC) Coordination Technology</a:t>
            </a:r>
          </a:p>
          <a:p>
            <a:pPr lvl="2">
              <a:defRPr/>
            </a:pPr>
            <a:r>
              <a:rPr lang="en-AU" dirty="0"/>
              <a:t>Convergence Service for Interworking of Heterogeneous Wireless Networks</a:t>
            </a:r>
            <a:endParaRPr lang="en-AU" b="1" dirty="0"/>
          </a:p>
        </p:txBody>
      </p:sp>
    </p:spTree>
    <p:extLst>
      <p:ext uri="{BB962C8B-B14F-4D97-AF65-F5344CB8AC3E}">
        <p14:creationId xmlns:p14="http://schemas.microsoft.com/office/powerpoint/2010/main" val="4281789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AU" altLang="en-US" smtClean="0"/>
              <a:t>IEEE 802 has nine standards in the pipeline for ratification under the PSDO</a:t>
            </a:r>
          </a:p>
        </p:txBody>
      </p:sp>
      <p:sp>
        <p:nvSpPr>
          <p:cNvPr id="1433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E405B24B-EA3A-4D95-9F20-FC55FADCDD55}" type="slidenum">
              <a:rPr lang="en-US" altLang="en-US" sz="1200" b="0" smtClean="0"/>
              <a:pPr>
                <a:spcBef>
                  <a:spcPct val="0"/>
                </a:spcBef>
                <a:buFontTx/>
                <a:buNone/>
              </a:pPr>
              <a:t>9</a:t>
            </a:fld>
            <a:endParaRPr lang="en-US" altLang="en-US" sz="1200" b="0" smtClean="0"/>
          </a:p>
        </p:txBody>
      </p:sp>
      <p:sp>
        <p:nvSpPr>
          <p:cNvPr id="14341" name="Footer Placeholder 2"/>
          <p:cNvSpPr>
            <a:spLocks noGrp="1"/>
          </p:cNvSpPr>
          <p:nvPr>
            <p:ph type="ftr" sz="quarter" idx="11"/>
          </p:nvPr>
        </p:nvSpPr>
        <p:spPr>
          <a:xfrm>
            <a:off x="7132638"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graphicFrame>
        <p:nvGraphicFramePr>
          <p:cNvPr id="8" name="Content Placeholder 5"/>
          <p:cNvGraphicFramePr>
            <a:graphicFrameLocks/>
          </p:cNvGraphicFramePr>
          <p:nvPr/>
        </p:nvGraphicFramePr>
        <p:xfrm>
          <a:off x="152400" y="1981200"/>
          <a:ext cx="8839200" cy="3814863"/>
        </p:xfrm>
        <a:graphic>
          <a:graphicData uri="http://schemas.openxmlformats.org/drawingml/2006/table">
            <a:tbl>
              <a:tblPr firstRow="1" bandRow="1">
                <a:tableStyleId>{21E4AEA4-8DFA-4A89-87EB-49C32662AFE0}</a:tableStyleId>
              </a:tblPr>
              <a:tblGrid>
                <a:gridCol w="1499508"/>
                <a:gridCol w="1223282"/>
                <a:gridCol w="1223282"/>
                <a:gridCol w="1223282"/>
                <a:gridCol w="1223282"/>
                <a:gridCol w="2446564"/>
              </a:tblGrid>
              <a:tr h="579002">
                <a:tc>
                  <a:txBody>
                    <a:bodyPr/>
                    <a:lstStyle/>
                    <a:p>
                      <a:r>
                        <a:rPr lang="en-AU" sz="1600" dirty="0" smtClean="0">
                          <a:latin typeface="Arial" panose="020B0604020202020204" pitchFamily="34" charset="0"/>
                          <a:cs typeface="Arial" panose="020B0604020202020204" pitchFamily="34" charset="0"/>
                        </a:rPr>
                        <a:t>IEEE 802</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standard</a:t>
                      </a:r>
                      <a:endParaRPr lang="en-AU" sz="1600" dirty="0">
                        <a:latin typeface="Arial" panose="020B0604020202020204" pitchFamily="34" charset="0"/>
                        <a:cs typeface="Arial" panose="020B0604020202020204" pitchFamily="34" charset="0"/>
                      </a:endParaRPr>
                    </a:p>
                  </a:txBody>
                  <a:tcPr marL="115147" marR="115147" marT="45711" marB="45711"/>
                </a:tc>
                <a:tc gridSpan="2">
                  <a:txBody>
                    <a:bodyPr/>
                    <a:lstStyle/>
                    <a:p>
                      <a:pPr algn="ctr"/>
                      <a:r>
                        <a:rPr lang="en-AU" sz="1600" dirty="0" smtClean="0">
                          <a:latin typeface="Arial" panose="020B0604020202020204" pitchFamily="34" charset="0"/>
                          <a:cs typeface="Arial" panose="020B0604020202020204" pitchFamily="34" charset="0"/>
                        </a:rPr>
                        <a:t>60 day</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pre-ballot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gridSpan="2">
                  <a:txBody>
                    <a:bodyPr/>
                    <a:lstStyle/>
                    <a:p>
                      <a:pPr algn="ctr"/>
                      <a:r>
                        <a:rPr lang="en-AU" sz="1600" dirty="0" smtClean="0">
                          <a:latin typeface="Arial" panose="020B0604020202020204" pitchFamily="34" charset="0"/>
                          <a:cs typeface="Arial" panose="020B0604020202020204" pitchFamily="34" charset="0"/>
                        </a:rPr>
                        <a:t>5 month</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FDIS 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a:txBody>
                    <a:bodyPr/>
                    <a:lstStyle/>
                    <a:p>
                      <a:pPr algn="ctr"/>
                      <a:r>
                        <a:rPr lang="en-AU" sz="1600" dirty="0" smtClean="0">
                          <a:latin typeface="Arial" panose="020B0604020202020204" pitchFamily="34" charset="0"/>
                          <a:cs typeface="Arial" panose="020B0604020202020204" pitchFamily="34" charset="0"/>
                        </a:rPr>
                        <a:t>Comments</a:t>
                      </a:r>
                      <a:r>
                        <a:rPr lang="en-AU" sz="1600" baseline="0" dirty="0" smtClean="0">
                          <a:latin typeface="Arial" panose="020B0604020202020204" pitchFamily="34" charset="0"/>
                          <a:cs typeface="Arial" panose="020B0604020202020204" pitchFamily="34" charset="0"/>
                        </a:rPr>
                        <a:t> resolved</a:t>
                      </a:r>
                      <a:endParaRPr lang="en-AU" sz="1600" dirty="0">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802.1Xbx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19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24</a:t>
                      </a:r>
                      <a:r>
                        <a:rPr lang="en-AU" sz="1600" b="1" baseline="0" dirty="0" smtClean="0">
                          <a:solidFill>
                            <a:srgbClr val="00B050"/>
                          </a:solidFill>
                          <a:latin typeface="Arial" panose="020B0604020202020204" pitchFamily="34" charset="0"/>
                          <a:cs typeface="Arial" panose="020B0604020202020204" pitchFamily="34" charset="0"/>
                        </a:rPr>
                        <a:t> Dec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Approval</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dirty="0" smtClean="0">
                        <a:solidFill>
                          <a:schemeClr val="accent6"/>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802.1Q-Rev</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13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ea typeface="+mn-ea"/>
                          <a:cs typeface="Arial" panose="020B0604020202020204" pitchFamily="34" charset="0"/>
                        </a:rPr>
                        <a:t>28 Jan</a:t>
                      </a:r>
                      <a:r>
                        <a:rPr lang="en-AU" sz="1600" b="1" kern="1200" baseline="0" dirty="0" smtClean="0">
                          <a:solidFill>
                            <a:srgbClr val="00B050"/>
                          </a:solidFill>
                          <a:latin typeface="Arial" panose="020B0604020202020204" pitchFamily="34" charset="0"/>
                          <a:ea typeface="+mn-ea"/>
                          <a:cs typeface="Arial" panose="020B0604020202020204" pitchFamily="34" charset="0"/>
                        </a:rPr>
                        <a:t>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Discuss</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kern="1200" dirty="0" smtClean="0">
                        <a:solidFill>
                          <a:schemeClr val="accent6"/>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802.1BR</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a:t>
                      </a:r>
                      <a:r>
                        <a:rPr lang="en-AU" sz="1600" b="1" baseline="0" dirty="0" smtClean="0">
                          <a:solidFill>
                            <a:srgbClr val="00B050"/>
                          </a:solidFill>
                          <a:latin typeface="Arial" panose="020B0604020202020204" pitchFamily="34" charset="0"/>
                          <a:cs typeface="Arial" panose="020B0604020202020204" pitchFamily="34" charset="0"/>
                        </a:rPr>
                        <a:t>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802.1Qca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802.22b</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802.3bw</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Mar 2016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bl>
          </a:graphicData>
        </a:graphic>
      </p:graphicFrame>
    </p:spTree>
    <p:extLst>
      <p:ext uri="{BB962C8B-B14F-4D97-AF65-F5344CB8AC3E}">
        <p14:creationId xmlns:p14="http://schemas.microsoft.com/office/powerpoint/2010/main" val="1219004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333418</TotalTime>
  <Words>1538</Words>
  <Application>Microsoft Office PowerPoint</Application>
  <PresentationFormat>On-screen Show (4:3)</PresentationFormat>
  <Paragraphs>375</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Default Design</vt:lpstr>
      <vt:lpstr>Document</vt:lpstr>
      <vt:lpstr>WG11  Opening Report Snapshot slides 2016-03</vt:lpstr>
      <vt:lpstr>Abstract </vt:lpstr>
      <vt:lpstr>Editors Meeting – March 2016 Chairs: Peter Ecclesine, Adrian Stephens</vt:lpstr>
      <vt:lpstr>802.11 ARC SC– March 2016 Chair – Mark Hamilton </vt:lpstr>
      <vt:lpstr>PAR SC –  March 2016 Project Authorization Request  Chair: Jon Rosdahl</vt:lpstr>
      <vt:lpstr>802.11/.15 Regulatory SC – March 2016 Acting Chair: Richard Kennedy</vt:lpstr>
      <vt:lpstr>WNG SC –  March 2016 Chair: Jim Lansford</vt:lpstr>
      <vt:lpstr>IEEE 802 JTC1 SC – March 2016 Chair: Andrew Myles</vt:lpstr>
      <vt:lpstr>IEEE 802 has nine standards in the pipeline for ratification under the PSDO</vt:lpstr>
      <vt:lpstr>TGmc 802.11 Revision – March 2016 Chair: Dorothy Stanley</vt:lpstr>
      <vt:lpstr>IEEE 802.11ah  – March 2016 sub 1GHz PHY Chair/VC : Yongho Seok / Alfred Asterjadhi</vt:lpstr>
      <vt:lpstr>IEEE 802.11 FILS TGai – March 2016 Fast Initial Link Setup  Chair: Hiroshi Mano</vt:lpstr>
      <vt:lpstr>IEEE 802.11aj – March 2016 China Millimeter Wave Chair: Xiaoming Peng</vt:lpstr>
      <vt:lpstr>Task Group 802.11ak – March 2016 Enhancements For Transit Links Within Bridged Networks Chair: Donald Eastlake</vt:lpstr>
      <vt:lpstr>IEEE 802.11aq – March 2016 Pre-Association Discovery Chair: Stephen McCann</vt:lpstr>
      <vt:lpstr>IEEE 802.11ax – March 2016 High Efficiency WLAN Chair: Osama Aboul-Magd </vt:lpstr>
      <vt:lpstr>IEEE 802.11ay  – March 2016 Next Generation 60GHz Chair: Edward Au  </vt:lpstr>
      <vt:lpstr>TGaz – March 2016 Next Generation Positioning  Chair: Jonathan Segev</vt:lpstr>
      <vt:lpstr>LRLP TIG – March 2016 Long Range Low Power Topic Interest Group Chair: Tim Godfrey</vt:lpstr>
      <vt:lpstr>LRLP TIG – Timeline </vt:lpstr>
    </vt:vector>
  </TitlesOfParts>
  <Company>Aruba, an HPE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 WG11 Opening Report Snapshot slides</dc:title>
  <dc:creator>dstanley@arubanetworks.com;802.11CAC</dc:creator>
  <cp:lastModifiedBy>Dorothy Stanley</cp:lastModifiedBy>
  <cp:revision>3247</cp:revision>
  <cp:lastPrinted>2014-03-15T03:57:02Z</cp:lastPrinted>
  <dcterms:created xsi:type="dcterms:W3CDTF">1998-02-10T13:07:52Z</dcterms:created>
  <dcterms:modified xsi:type="dcterms:W3CDTF">2016-03-13T11:28:52Z</dcterms:modified>
</cp:coreProperties>
</file>