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71" r:id="rId2"/>
    <p:sldId id="272" r:id="rId3"/>
    <p:sldId id="304" r:id="rId4"/>
    <p:sldId id="40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408" r:id="rId21"/>
    <p:sldId id="343" r:id="rId22"/>
    <p:sldId id="409" r:id="rId23"/>
    <p:sldId id="369" r:id="rId24"/>
    <p:sldId id="366" r:id="rId25"/>
    <p:sldId id="370" r:id="rId26"/>
    <p:sldId id="410" r:id="rId27"/>
    <p:sldId id="404" r:id="rId28"/>
    <p:sldId id="405" r:id="rId29"/>
    <p:sldId id="406" r:id="rId30"/>
    <p:sldId id="422" r:id="rId31"/>
    <p:sldId id="345" r:id="rId32"/>
    <p:sldId id="411" r:id="rId33"/>
    <p:sldId id="412" r:id="rId34"/>
    <p:sldId id="414" r:id="rId35"/>
    <p:sldId id="413" r:id="rId36"/>
    <p:sldId id="416" r:id="rId37"/>
    <p:sldId id="417" r:id="rId38"/>
    <p:sldId id="418" r:id="rId39"/>
    <p:sldId id="419" r:id="rId40"/>
    <p:sldId id="420" r:id="rId41"/>
    <p:sldId id="421" r:id="rId42"/>
    <p:sldId id="374" r:id="rId43"/>
    <p:sldId id="303" r:id="rId44"/>
    <p:sldId id="358" r:id="rId45"/>
    <p:sldId id="395" r:id="rId46"/>
    <p:sldId id="396" r:id="rId47"/>
    <p:sldId id="397" r:id="rId48"/>
    <p:sldId id="398" r:id="rId49"/>
    <p:sldId id="401" r:id="rId50"/>
    <p:sldId id="402" r:id="rId51"/>
    <p:sldId id="372" r:id="rId52"/>
    <p:sldId id="373" r:id="rId53"/>
    <p:sldId id="403" r:id="rId54"/>
    <p:sldId id="375" r:id="rId55"/>
    <p:sldId id="423" r:id="rId56"/>
    <p:sldId id="399" r:id="rId57"/>
    <p:sldId id="400" r:id="rId58"/>
    <p:sldId id="377" r:id="rId59"/>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37" autoAdjust="0"/>
    <p:restoredTop sz="95683" autoAdjust="0"/>
  </p:normalViewPr>
  <p:slideViewPr>
    <p:cSldViewPr>
      <p:cViewPr>
        <p:scale>
          <a:sx n="80" d="100"/>
          <a:sy n="80" d="100"/>
        </p:scale>
        <p:origin x="-2700" y="-8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802.11-16/0201r1</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802.11-16/0201r1</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802.11-16/0201r1</a:t>
            </a:r>
            <a:endParaRPr lang="en-US"/>
          </a:p>
        </p:txBody>
      </p:sp>
      <p:sp>
        <p:nvSpPr>
          <p:cNvPr id="11267" name="Rectangle 3"/>
          <p:cNvSpPr>
            <a:spLocks noGrp="1" noChangeArrowheads="1"/>
          </p:cNvSpPr>
          <p:nvPr>
            <p:ph type="dt" sz="quarter" idx="1"/>
          </p:nvPr>
        </p:nvSpPr>
        <p:spPr>
          <a:noFill/>
        </p:spPr>
        <p:txBody>
          <a:bodyPr/>
          <a:lstStyle/>
          <a:p>
            <a:r>
              <a:rPr lang="en-US" smtClean="0"/>
              <a:t>January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802.11-16/0201r1</a:t>
            </a:r>
            <a:endParaRPr lang="en-US"/>
          </a:p>
        </p:txBody>
      </p:sp>
      <p:sp>
        <p:nvSpPr>
          <p:cNvPr id="12291" name="Rectangle 3"/>
          <p:cNvSpPr>
            <a:spLocks noGrp="1" noChangeArrowheads="1"/>
          </p:cNvSpPr>
          <p:nvPr>
            <p:ph type="dt" sz="quarter" idx="1"/>
          </p:nvPr>
        </p:nvSpPr>
        <p:spPr>
          <a:noFill/>
        </p:spPr>
        <p:txBody>
          <a:bodyPr/>
          <a:lstStyle/>
          <a:p>
            <a:r>
              <a:rPr lang="en-US" smtClean="0"/>
              <a:t>January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13221692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21</a:t>
            </a:fld>
            <a:endParaRPr lang="en-US"/>
          </a:p>
        </p:txBody>
      </p:sp>
    </p:spTree>
    <p:extLst>
      <p:ext uri="{BB962C8B-B14F-4D97-AF65-F5344CB8AC3E}">
        <p14:creationId xmlns:p14="http://schemas.microsoft.com/office/powerpoint/2010/main" val="97518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22</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0102614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1886546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814954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26</a:t>
            </a:fld>
            <a:endParaRPr lang="en-US"/>
          </a:p>
        </p:txBody>
      </p:sp>
    </p:spTree>
    <p:extLst>
      <p:ext uri="{BB962C8B-B14F-4D97-AF65-F5344CB8AC3E}">
        <p14:creationId xmlns:p14="http://schemas.microsoft.com/office/powerpoint/2010/main" val="41649291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27</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28</a:t>
            </a:fld>
            <a:endParaRPr lang="en-US" altLang="en-US"/>
          </a:p>
        </p:txBody>
      </p:sp>
    </p:spTree>
    <p:extLst>
      <p:ext uri="{BB962C8B-B14F-4D97-AF65-F5344CB8AC3E}">
        <p14:creationId xmlns:p14="http://schemas.microsoft.com/office/powerpoint/2010/main" val="2903625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29</a:t>
            </a:fld>
            <a:endParaRPr lang="en-US" altLang="en-US"/>
          </a:p>
        </p:txBody>
      </p:sp>
    </p:spTree>
    <p:extLst>
      <p:ext uri="{BB962C8B-B14F-4D97-AF65-F5344CB8AC3E}">
        <p14:creationId xmlns:p14="http://schemas.microsoft.com/office/powerpoint/2010/main" val="3292234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30</a:t>
            </a:fld>
            <a:endParaRPr lang="en-US" altLang="en-US"/>
          </a:p>
        </p:txBody>
      </p:sp>
    </p:spTree>
    <p:extLst>
      <p:ext uri="{BB962C8B-B14F-4D97-AF65-F5344CB8AC3E}">
        <p14:creationId xmlns:p14="http://schemas.microsoft.com/office/powerpoint/2010/main" val="3155019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31</a:t>
            </a:fld>
            <a:endParaRPr lang="en-US"/>
          </a:p>
        </p:txBody>
      </p:sp>
    </p:spTree>
    <p:extLst>
      <p:ext uri="{BB962C8B-B14F-4D97-AF65-F5344CB8AC3E}">
        <p14:creationId xmlns:p14="http://schemas.microsoft.com/office/powerpoint/2010/main" val="23247499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32</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33</a:t>
            </a:fld>
            <a:endParaRPr lang="en-US"/>
          </a:p>
        </p:txBody>
      </p:sp>
    </p:spTree>
    <p:extLst>
      <p:ext uri="{BB962C8B-B14F-4D97-AF65-F5344CB8AC3E}">
        <p14:creationId xmlns:p14="http://schemas.microsoft.com/office/powerpoint/2010/main" val="6513345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34</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5438250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35</a:t>
            </a:fld>
            <a:endParaRPr lang="en-US"/>
          </a:p>
        </p:txBody>
      </p:sp>
    </p:spTree>
    <p:extLst>
      <p:ext uri="{BB962C8B-B14F-4D97-AF65-F5344CB8AC3E}">
        <p14:creationId xmlns:p14="http://schemas.microsoft.com/office/powerpoint/2010/main" val="19110607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36</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37</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38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39</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26743950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802.11-16/0201r1</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May 2011</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40</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41</a:t>
            </a:fld>
            <a:endParaRPr lang="en-US"/>
          </a:p>
        </p:txBody>
      </p:sp>
    </p:spTree>
    <p:extLst>
      <p:ext uri="{BB962C8B-B14F-4D97-AF65-F5344CB8AC3E}">
        <p14:creationId xmlns:p14="http://schemas.microsoft.com/office/powerpoint/2010/main" val="2761495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42</a:t>
            </a:fld>
            <a:endParaRPr lang="en-US"/>
          </a:p>
        </p:txBody>
      </p:sp>
    </p:spTree>
    <p:extLst>
      <p:ext uri="{BB962C8B-B14F-4D97-AF65-F5344CB8AC3E}">
        <p14:creationId xmlns:p14="http://schemas.microsoft.com/office/powerpoint/2010/main" val="14858328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802.11-16/0201r1</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2016</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89429864-474A-49C0-B7CA-0329B1D17D21}" type="slidenum">
              <a:rPr lang="en-US" altLang="en-US" sz="1200" b="0"/>
              <a:pPr/>
              <a:t>44</a:t>
            </a:fld>
            <a:endParaRPr lang="en-US" altLang="en-US" sz="1200" b="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45</a:t>
            </a:fld>
            <a:endParaRPr lang="en-US" altLang="en-US"/>
          </a:p>
        </p:txBody>
      </p:sp>
    </p:spTree>
    <p:extLst>
      <p:ext uri="{BB962C8B-B14F-4D97-AF65-F5344CB8AC3E}">
        <p14:creationId xmlns:p14="http://schemas.microsoft.com/office/powerpoint/2010/main" val="29083337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46</a:t>
            </a:fld>
            <a:endParaRPr lang="en-US" altLang="en-US"/>
          </a:p>
        </p:txBody>
      </p:sp>
    </p:spTree>
    <p:extLst>
      <p:ext uri="{BB962C8B-B14F-4D97-AF65-F5344CB8AC3E}">
        <p14:creationId xmlns:p14="http://schemas.microsoft.com/office/powerpoint/2010/main" val="18811012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0963"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40964"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0965"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Bruce Kraemer (Marvell)</a:t>
            </a:r>
          </a:p>
        </p:txBody>
      </p:sp>
      <p:sp>
        <p:nvSpPr>
          <p:cNvPr id="40966"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B0879037-32B7-45BA-875D-37DC2034BACE}" type="slidenum">
              <a:rPr lang="en-US" altLang="en-US" sz="1200" b="0"/>
              <a:pPr/>
              <a:t>47</a:t>
            </a:fld>
            <a:endParaRPr lang="en-US" altLang="en-US" sz="1200" b="0"/>
          </a:p>
        </p:txBody>
      </p:sp>
      <p:sp>
        <p:nvSpPr>
          <p:cNvPr id="40967" name="Rectangle 2"/>
          <p:cNvSpPr>
            <a:spLocks noGrp="1" noRot="1" noChangeAspect="1" noChangeArrowheads="1" noTextEdit="1"/>
          </p:cNvSpPr>
          <p:nvPr>
            <p:ph type="sldImg"/>
          </p:nvPr>
        </p:nvSpPr>
        <p:spPr>
          <a:ln/>
        </p:spPr>
      </p:sp>
      <p:sp>
        <p:nvSpPr>
          <p:cNvPr id="409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48</a:t>
            </a:fld>
            <a:endParaRPr lang="en-US" altLang="en-US" sz="1200" b="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49</a:t>
            </a:fld>
            <a:endParaRPr lang="en-US" altLang="en-US" sz="1200" b="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2014</a:t>
            </a:r>
          </a:p>
        </p:txBody>
      </p:sp>
      <p:sp>
        <p:nvSpPr>
          <p:cNvPr id="43011" name="Slide Image Placeholder 1"/>
          <p:cNvSpPr>
            <a:spLocks noGrp="1" noRot="1" noChangeAspect="1" noTextEdit="1"/>
          </p:cNvSpPr>
          <p:nvPr>
            <p:ph type="sldImg"/>
          </p:nvPr>
        </p:nvSpPr>
        <p:spPr>
          <a:xfrm>
            <a:off x="2922588" y="538163"/>
            <a:ext cx="352742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802.11-16/0201r1</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eaLnBrk="0" fontAlgn="base" hangingPunct="0">
              <a:spcBef>
                <a:spcPct val="0"/>
              </a:spcBef>
              <a:spcAft>
                <a:spcPct val="0"/>
              </a:spcAft>
              <a:defRPr sz="2400" b="1">
                <a:solidFill>
                  <a:schemeClr val="tx1"/>
                </a:solidFill>
                <a:latin typeface="Times New Roman" pitchFamily="18" charset="0"/>
              </a:defRPr>
            </a:lvl6pPr>
            <a:lvl7pPr marL="2971800" indent="-228600" defTabSz="944563" eaLnBrk="0" fontAlgn="base" hangingPunct="0">
              <a:spcBef>
                <a:spcPct val="0"/>
              </a:spcBef>
              <a:spcAft>
                <a:spcPct val="0"/>
              </a:spcAft>
              <a:defRPr sz="2400" b="1">
                <a:solidFill>
                  <a:schemeClr val="tx1"/>
                </a:solidFill>
                <a:latin typeface="Times New Roman" pitchFamily="18" charset="0"/>
              </a:defRPr>
            </a:lvl7pPr>
            <a:lvl8pPr marL="3429000" indent="-228600" defTabSz="944563" eaLnBrk="0" fontAlgn="base" hangingPunct="0">
              <a:spcBef>
                <a:spcPct val="0"/>
              </a:spcBef>
              <a:spcAft>
                <a:spcPct val="0"/>
              </a:spcAft>
              <a:defRPr sz="2400" b="1">
                <a:solidFill>
                  <a:schemeClr val="tx1"/>
                </a:solidFill>
                <a:latin typeface="Times New Roman" pitchFamily="18" charset="0"/>
              </a:defRPr>
            </a:lvl8pPr>
            <a:lvl9pPr marL="3886200" indent="-228600" defTabSz="944563" eaLnBrk="0" fontAlgn="base" hangingPunct="0">
              <a:spcBef>
                <a:spcPct val="0"/>
              </a:spcBef>
              <a:spcAft>
                <a:spcPct val="0"/>
              </a:spcAft>
              <a:defRPr sz="2400" b="1">
                <a:solidFill>
                  <a:schemeClr val="tx1"/>
                </a:solidFill>
                <a:latin typeface="Times New Roman"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461963" defTabSz="949325">
              <a:defRPr sz="2400" b="1">
                <a:solidFill>
                  <a:schemeClr val="tx1"/>
                </a:solidFill>
                <a:latin typeface="Times New Roman" pitchFamily="18" charset="0"/>
              </a:defRPr>
            </a:lvl5pPr>
            <a:lvl6pPr marL="919163" defTabSz="949325" eaLnBrk="0" fontAlgn="base" hangingPunct="0">
              <a:spcBef>
                <a:spcPct val="0"/>
              </a:spcBef>
              <a:spcAft>
                <a:spcPct val="0"/>
              </a:spcAft>
              <a:defRPr sz="2400" b="1">
                <a:solidFill>
                  <a:schemeClr val="tx1"/>
                </a:solidFill>
                <a:latin typeface="Times New Roman" pitchFamily="18" charset="0"/>
              </a:defRPr>
            </a:lvl6pPr>
            <a:lvl7pPr marL="1376363" defTabSz="949325" eaLnBrk="0" fontAlgn="base" hangingPunct="0">
              <a:spcBef>
                <a:spcPct val="0"/>
              </a:spcBef>
              <a:spcAft>
                <a:spcPct val="0"/>
              </a:spcAft>
              <a:defRPr sz="2400" b="1">
                <a:solidFill>
                  <a:schemeClr val="tx1"/>
                </a:solidFill>
                <a:latin typeface="Times New Roman" pitchFamily="18" charset="0"/>
              </a:defRPr>
            </a:lvl7pPr>
            <a:lvl8pPr marL="1833563" defTabSz="949325" eaLnBrk="0" fontAlgn="base" hangingPunct="0">
              <a:spcBef>
                <a:spcPct val="0"/>
              </a:spcBef>
              <a:spcAft>
                <a:spcPct val="0"/>
              </a:spcAft>
              <a:defRPr sz="2400" b="1">
                <a:solidFill>
                  <a:schemeClr val="tx1"/>
                </a:solidFill>
                <a:latin typeface="Times New Roman" pitchFamily="18" charset="0"/>
              </a:defRPr>
            </a:lvl8pPr>
            <a:lvl9pPr marL="2290763" defTabSz="949325"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Andrew Myles, Cisco</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itchFamily="18" charset="0"/>
              </a:defRPr>
            </a:lvl1pPr>
            <a:lvl2pPr marL="746125" indent="-287338" defTabSz="949325">
              <a:defRPr sz="2400" b="1">
                <a:solidFill>
                  <a:schemeClr val="tx1"/>
                </a:solidFill>
                <a:latin typeface="Times New Roman" pitchFamily="18" charset="0"/>
              </a:defRPr>
            </a:lvl2pPr>
            <a:lvl3pPr marL="1149350" indent="-228600" defTabSz="949325">
              <a:defRPr sz="2400" b="1">
                <a:solidFill>
                  <a:schemeClr val="tx1"/>
                </a:solidFill>
                <a:latin typeface="Times New Roman" pitchFamily="18" charset="0"/>
              </a:defRPr>
            </a:lvl3pPr>
            <a:lvl4pPr marL="1608138" indent="-228600" defTabSz="949325">
              <a:defRPr sz="2400" b="1">
                <a:solidFill>
                  <a:schemeClr val="tx1"/>
                </a:solidFill>
                <a:latin typeface="Times New Roman" pitchFamily="18" charset="0"/>
              </a:defRPr>
            </a:lvl4pPr>
            <a:lvl5pPr marL="2068513" indent="-228600" defTabSz="949325">
              <a:defRPr sz="2400" b="1">
                <a:solidFill>
                  <a:schemeClr val="tx1"/>
                </a:solidFill>
                <a:latin typeface="Times New Roman" pitchFamily="18" charset="0"/>
              </a:defRPr>
            </a:lvl5pPr>
            <a:lvl6pPr marL="2525713" indent="-228600" defTabSz="949325" eaLnBrk="0" fontAlgn="base" hangingPunct="0">
              <a:spcBef>
                <a:spcPct val="0"/>
              </a:spcBef>
              <a:spcAft>
                <a:spcPct val="0"/>
              </a:spcAft>
              <a:defRPr sz="2400" b="1">
                <a:solidFill>
                  <a:schemeClr val="tx1"/>
                </a:solidFill>
                <a:latin typeface="Times New Roman" pitchFamily="18" charset="0"/>
              </a:defRPr>
            </a:lvl6pPr>
            <a:lvl7pPr marL="2982913" indent="-228600" defTabSz="949325" eaLnBrk="0" fontAlgn="base" hangingPunct="0">
              <a:spcBef>
                <a:spcPct val="0"/>
              </a:spcBef>
              <a:spcAft>
                <a:spcPct val="0"/>
              </a:spcAft>
              <a:defRPr sz="2400" b="1">
                <a:solidFill>
                  <a:schemeClr val="tx1"/>
                </a:solidFill>
                <a:latin typeface="Times New Roman" pitchFamily="18" charset="0"/>
              </a:defRPr>
            </a:lvl7pPr>
            <a:lvl8pPr marL="3440113" indent="-228600" defTabSz="949325" eaLnBrk="0" fontAlgn="base" hangingPunct="0">
              <a:spcBef>
                <a:spcPct val="0"/>
              </a:spcBef>
              <a:spcAft>
                <a:spcPct val="0"/>
              </a:spcAft>
              <a:defRPr sz="2400" b="1">
                <a:solidFill>
                  <a:schemeClr val="tx1"/>
                </a:solidFill>
                <a:latin typeface="Times New Roman" pitchFamily="18" charset="0"/>
              </a:defRPr>
            </a:lvl8pPr>
            <a:lvl9pPr marL="3897313" indent="-228600" defTabSz="949325"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7F5F0F72-F95F-4197-8329-D11BE2982097}" type="slidenum">
              <a:rPr lang="en-US" altLang="en-US" sz="1200" b="0"/>
              <a:pPr/>
              <a:t>50</a:t>
            </a:fld>
            <a:endParaRPr lang="en-US" altLang="en-US" sz="1200" b="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32953915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802.11-16/0201r1</a:t>
            </a:r>
            <a:endParaRPr lang="en-US"/>
          </a:p>
        </p:txBody>
      </p:sp>
      <p:sp>
        <p:nvSpPr>
          <p:cNvPr id="5" name="Date Placeholder 4"/>
          <p:cNvSpPr>
            <a:spLocks noGrp="1"/>
          </p:cNvSpPr>
          <p:nvPr>
            <p:ph type="dt" idx="11"/>
          </p:nvPr>
        </p:nvSpPr>
        <p:spPr>
          <a:xfrm>
            <a:off x="646863" y="96239"/>
            <a:ext cx="1041952" cy="215444"/>
          </a:xfrm>
        </p:spPr>
        <p:txBody>
          <a:bodyPr/>
          <a:lstStyle/>
          <a:p>
            <a:r>
              <a:rPr lang="en-US" smtClean="0"/>
              <a:t>January 2016</a:t>
            </a:r>
            <a:endParaRPr lang="en-US"/>
          </a:p>
        </p:txBody>
      </p:sp>
      <p:sp>
        <p:nvSpPr>
          <p:cNvPr id="6" name="Footer Placeholder 5"/>
          <p:cNvSpPr>
            <a:spLocks noGrp="1"/>
          </p:cNvSpPr>
          <p:nvPr>
            <p:ph type="ftr" idx="12"/>
          </p:nvPr>
        </p:nvSpPr>
        <p:spPr>
          <a:xfrm>
            <a:off x="4627338" y="9000621"/>
            <a:ext cx="1123706" cy="184666"/>
          </a:xfrm>
        </p:spPr>
        <p:txBody>
          <a:bodyPr/>
          <a:lstStyle/>
          <a:p>
            <a:r>
              <a:rPr lang="en-US" smtClean="0"/>
              <a:t>Dorothy Stanley (HPE)</a:t>
            </a:r>
            <a:endParaRPr lang="en-US"/>
          </a:p>
        </p:txBody>
      </p:sp>
      <p:sp>
        <p:nvSpPr>
          <p:cNvPr id="7" name="Slide Number Placeholder 6"/>
          <p:cNvSpPr>
            <a:spLocks noGrp="1"/>
          </p:cNvSpPr>
          <p:nvPr>
            <p:ph type="sldNum" idx="13"/>
          </p:nvPr>
        </p:nvSpPr>
        <p:spPr>
          <a:xfrm>
            <a:off x="3279163" y="9000621"/>
            <a:ext cx="415177" cy="184666"/>
          </a:xfrm>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55396727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56</a:t>
            </a:fld>
            <a:endParaRPr lang="en-US" altLang="en-US"/>
          </a:p>
        </p:txBody>
      </p:sp>
    </p:spTree>
    <p:extLst>
      <p:ext uri="{BB962C8B-B14F-4D97-AF65-F5344CB8AC3E}">
        <p14:creationId xmlns:p14="http://schemas.microsoft.com/office/powerpoint/2010/main" val="21268902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May 2011</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r>
              <a:rPr lang="en-US" altLang="en-US" smtClean="0"/>
              <a:t>Page </a:t>
            </a:r>
            <a:fld id="{77E51FAD-4D4C-4584-B928-8B15A737FD6A}" type="slidenum">
              <a:rPr lang="en-US" altLang="en-US" smtClean="0"/>
              <a:pPr/>
              <a:t>57</a:t>
            </a:fld>
            <a:endParaRPr lang="en-US" altLang="en-US"/>
          </a:p>
        </p:txBody>
      </p:sp>
    </p:spTree>
    <p:extLst>
      <p:ext uri="{BB962C8B-B14F-4D97-AF65-F5344CB8AC3E}">
        <p14:creationId xmlns:p14="http://schemas.microsoft.com/office/powerpoint/2010/main" val="195630907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58</a:t>
            </a:fld>
            <a:endParaRPr lang="en-US"/>
          </a:p>
        </p:txBody>
      </p:sp>
    </p:spTree>
    <p:extLst>
      <p:ext uri="{BB962C8B-B14F-4D97-AF65-F5344CB8AC3E}">
        <p14:creationId xmlns:p14="http://schemas.microsoft.com/office/powerpoint/2010/main" val="9469447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802.11-16/0201r1</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802.11-16/0201r1</a:t>
            </a:r>
            <a:endParaRPr lang="en-US"/>
          </a:p>
        </p:txBody>
      </p:sp>
      <p:sp>
        <p:nvSpPr>
          <p:cNvPr id="13315" name="Rectangle 3"/>
          <p:cNvSpPr>
            <a:spLocks noGrp="1" noChangeArrowheads="1"/>
          </p:cNvSpPr>
          <p:nvPr>
            <p:ph type="dt" sz="quarter" idx="1"/>
          </p:nvPr>
        </p:nvSpPr>
        <p:spPr>
          <a:noFill/>
        </p:spPr>
        <p:txBody>
          <a:bodyPr/>
          <a:lstStyle/>
          <a:p>
            <a:r>
              <a:rPr lang="en-US" smtClean="0"/>
              <a:t>January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21379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802.11-16/0201r2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21.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PNP/2015-1/IEEE_802_OM_proposed_v17.3.pdf" TargetMode="External"/><Relationship Id="rId7" Type="http://schemas.openxmlformats.org/officeDocument/2006/relationships/hyperlink" Target="http://standards.ieee.org/develop/indconn/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ec/dcn/15/ec-15-0080-00-00EC-proposed-rules-changes-for-industry-connections.pdf" TargetMode="External"/><Relationship Id="rId5" Type="http://schemas.openxmlformats.org/officeDocument/2006/relationships/hyperlink" Target="https://mentor.ieee.org/802-ec/dcn/15/ec-15-0090-02-00EC-rule-changes-for-november-2015.pdf" TargetMode="External"/><Relationship Id="rId4" Type="http://schemas.openxmlformats.org/officeDocument/2006/relationships/hyperlink" Target="https://mentor.ieee.org/802-ec/dcn/15/ec-15-0090-00-00EC-rule-changes-for-november-2015.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1226-03-0000-november-2015-wg-motions.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005-00-0000-liaison-from-3gpp-tsg-ran-on-laa-coexistence.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1-15-000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11-15-0006"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004-01-00EC-jan-2016-leadership-conference-agenda-worksheet.xlsx"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6/ec-16-0004-02-00EC-jan-2016-leadership-conference-agenda-worksheet.xls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www.ieee802.org/11/email/stds-802-11/msg01930.html"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11/PARs/index.html" TargetMode="External"/><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Excel_Binary_Worksheet1.xlsb"/><Relationship Id="rId4" Type="http://schemas.openxmlformats.org/officeDocument/2006/relationships/oleObject" Target="../embeddings/oleObject2.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tandards.ieee.org/db/patents/pat802_11.html" TargetMode="External"/><Relationship Id="rId2" Type="http://schemas.openxmlformats.org/officeDocument/2006/relationships/notesSlide" Target="../notesSlides/notesSlide46.xml"/><Relationship Id="rId1" Type="http://schemas.openxmlformats.org/officeDocument/2006/relationships/slideLayout" Target="../slideLayouts/slideLayout4.xml"/><Relationship Id="rId4" Type="http://schemas.openxmlformats.org/officeDocument/2006/relationships/hyperlink" Target="https://mentor.ieee.org/802.11/dcn/15/11-15-1489-03-0000-register-of-loa-requests.doc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47.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ieee802.org/Tutorials.shtml"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January 2016</a:t>
            </a:r>
            <a:endParaRPr lang="en-US" dirty="0"/>
          </a:p>
        </p:txBody>
      </p:sp>
      <p:sp>
        <p:nvSpPr>
          <p:cNvPr id="1028" name="Footer Placeholder 4"/>
          <p:cNvSpPr>
            <a:spLocks noGrp="1"/>
          </p:cNvSpPr>
          <p:nvPr>
            <p:ph type="ftr" sz="quarter" idx="11"/>
          </p:nvPr>
        </p:nvSpPr>
        <p:spPr>
          <a:noFill/>
        </p:spPr>
        <p:txBody>
          <a:bodyPr/>
          <a:lstStyle/>
          <a:p>
            <a:r>
              <a:rPr lang="en-US" smtClean="0"/>
              <a:t>Dorothy Stanley (HPE)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GB" dirty="0"/>
              <a:t>Jan </a:t>
            </a:r>
            <a:r>
              <a:rPr lang="en-GB" dirty="0" smtClean="0"/>
              <a:t>2016 </a:t>
            </a:r>
            <a:r>
              <a:rPr lang="en-GB" dirty="0"/>
              <a:t>China Interim WG agenda materials</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2016-01-27</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4228839107"/>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84" name="Document" r:id="rId5" imgW="8229995" imgH="2760578" progId="Word.Document.8">
                  <p:embed/>
                </p:oleObj>
              </mc:Choice>
              <mc:Fallback>
                <p:oleObj name="Document" r:id="rId5" imgW="8229995" imgH="2760578" progId="Word.Document.8">
                  <p:embed/>
                  <p:pic>
                    <p:nvPicPr>
                      <p:cNvPr id="0" name="Object 4"/>
                      <p:cNvPicPr>
                        <a:picLocks noChangeAspect="1" noChangeArrowheads="1"/>
                      </p:cNvPicPr>
                      <p:nvPr/>
                    </p:nvPicPr>
                    <p:blipFill>
                      <a:blip r:embed="rId6"/>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196146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566585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a:hlinkClick r:id="rId4"/>
              </a:rPr>
              <a:t>http://</a:t>
            </a:r>
            <a:r>
              <a:rPr lang="en-US" altLang="en-US" sz="1600" dirty="0" smtClean="0">
                <a:hlinkClick r:id="rId4"/>
              </a:rPr>
              <a:t>www.ieee802.org/PNP/approved/IEEE_802_OM_v18.pdf</a:t>
            </a:r>
            <a:endParaRPr lang="en-US" altLang="en-US" sz="1600" dirty="0" smtClean="0"/>
          </a:p>
          <a:p>
            <a:pPr>
              <a:lnSpc>
                <a:spcPct val="80000"/>
              </a:lnSpc>
              <a:defRPr/>
            </a:pPr>
            <a:r>
              <a:rPr lang="en-US" sz="2000" dirty="0" smtClean="0"/>
              <a:t>IEEE </a:t>
            </a:r>
            <a:r>
              <a:rPr lang="en-US" sz="2000" dirty="0"/>
              <a:t>802 Working Group Policies &amp;Procedures (</a:t>
            </a:r>
            <a:r>
              <a:rPr lang="en-US" sz="2000" dirty="0" smtClean="0"/>
              <a:t>13 Nov 2015)</a:t>
            </a:r>
            <a:endParaRPr lang="en-US" sz="2000" dirty="0"/>
          </a:p>
          <a:p>
            <a:pPr lvl="1"/>
            <a:r>
              <a:rPr lang="en-US" altLang="en-US" sz="1600" dirty="0">
                <a:hlinkClick r:id="rId5"/>
              </a:rPr>
              <a:t>http://</a:t>
            </a:r>
            <a:r>
              <a:rPr lang="en-US" altLang="en-US" sz="1600" dirty="0" smtClean="0">
                <a:hlinkClick r:id="rId5"/>
              </a:rPr>
              <a:t>www.ieee802.org/PNP/approved/IEEE_802_WG_PandP_v18.pdf</a:t>
            </a:r>
            <a:r>
              <a:rPr lang="en-US" altLang="en-US" sz="1600" dirty="0" smtClean="0"/>
              <a:t>   </a:t>
            </a:r>
          </a:p>
          <a:p>
            <a:r>
              <a:rPr lang="en-US" sz="2000" dirty="0" smtClean="0"/>
              <a:t>IEEE </a:t>
            </a:r>
            <a:r>
              <a:rPr lang="en-US" sz="2000" dirty="0"/>
              <a:t>802 LMSC Chair's Guidelines </a:t>
            </a:r>
            <a:r>
              <a:rPr lang="en-US" sz="2000" dirty="0" smtClean="0"/>
              <a:t>(13 Nov 2015)</a:t>
            </a:r>
            <a:endParaRPr lang="en-US" sz="2000" dirty="0">
              <a:hlinkClick r:id="rId6"/>
            </a:endParaRPr>
          </a:p>
          <a:p>
            <a:pPr lvl="1"/>
            <a:r>
              <a:rPr lang="en-US" sz="1600" dirty="0">
                <a:hlinkClick r:id="rId7"/>
              </a:rPr>
              <a:t>http://</a:t>
            </a:r>
            <a:r>
              <a:rPr lang="en-US" sz="1600" dirty="0" smtClean="0">
                <a:hlinkClick r:id="rId7"/>
              </a:rPr>
              <a:t>www.ieee802.org/PNP/approved/IEEE_802_Chairs_guidelines_v21.pdf</a:t>
            </a:r>
            <a:r>
              <a:rPr lang="en-US" sz="1600" dirty="0" smtClean="0"/>
              <a:t>  </a:t>
            </a:r>
          </a:p>
          <a:p>
            <a:r>
              <a:rPr lang="en-US" sz="2000" dirty="0" smtClean="0"/>
              <a:t>IEEE </a:t>
            </a:r>
            <a:r>
              <a:rPr lang="en-US" sz="2000" dirty="0"/>
              <a:t>802.11 WG OM: </a:t>
            </a:r>
            <a:r>
              <a:rPr lang="en-US" sz="2000" dirty="0" smtClean="0"/>
              <a:t>(13 Nov 2015)</a:t>
            </a:r>
            <a:endParaRPr lang="en-US" sz="2000" dirty="0"/>
          </a:p>
          <a:p>
            <a:pPr lvl="1"/>
            <a:r>
              <a:rPr lang="en-US" altLang="en-US" sz="1600" dirty="0">
                <a:hlinkClick r:id="rId8"/>
              </a:rPr>
              <a:t>https://</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extLst>
      <p:ext uri="{BB962C8B-B14F-4D97-AF65-F5344CB8AC3E}">
        <p14:creationId xmlns:p14="http://schemas.microsoft.com/office/powerpoint/2010/main" val="3795764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 2015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sz="2000" dirty="0" smtClean="0"/>
              <a:t>LMSC P&amp;P – No changes </a:t>
            </a:r>
          </a:p>
          <a:p>
            <a:r>
              <a:rPr lang="en-US" sz="2000" dirty="0" smtClean="0"/>
              <a:t>802 LMSC  OM  - Changed at same time as WG P&amp;P</a:t>
            </a:r>
          </a:p>
          <a:p>
            <a:pPr lvl="1"/>
            <a:r>
              <a:rPr lang="en-GB" sz="1800" dirty="0" smtClean="0"/>
              <a:t>Add Joint working group treasury text in section 15 (deleted from IEEE 802 WG P&amp;P section14.2)</a:t>
            </a:r>
          </a:p>
          <a:p>
            <a:pPr lvl="1"/>
            <a:r>
              <a:rPr lang="en-GB" sz="1800" dirty="0" smtClean="0"/>
              <a:t>Add Industry Connections (4.4)</a:t>
            </a:r>
          </a:p>
          <a:p>
            <a:pPr lvl="1"/>
            <a:r>
              <a:rPr lang="en-GB" sz="1800" dirty="0" smtClean="0"/>
              <a:t>Subgroup meeting advance notice requirements (5 day REG, 10 electronic, 30 F2F)</a:t>
            </a:r>
          </a:p>
          <a:p>
            <a:pPr lvl="1"/>
            <a:r>
              <a:rPr lang="en-US" sz="1800" dirty="0" smtClean="0">
                <a:hlinkClick r:id="rId3"/>
              </a:rPr>
              <a:t>http://www.ieee802.org/PNP/2015-1/IEEE_802_OM_proposed_v17.3.pdf</a:t>
            </a:r>
            <a:r>
              <a:rPr lang="en-US" sz="1800" dirty="0" smtClean="0"/>
              <a:t>    </a:t>
            </a:r>
          </a:p>
          <a:p>
            <a:r>
              <a:rPr lang="en-US" sz="2000" b="1" dirty="0" smtClean="0"/>
              <a:t>WG </a:t>
            </a:r>
            <a:r>
              <a:rPr lang="en-US" sz="2000" b="1" dirty="0"/>
              <a:t>P&amp;P </a:t>
            </a:r>
            <a:r>
              <a:rPr lang="en-US" sz="2000" b="1" dirty="0" smtClean="0"/>
              <a:t>– </a:t>
            </a:r>
            <a:r>
              <a:rPr lang="en-US" sz="2000" dirty="0" smtClean="0"/>
              <a:t>Was forwarded to </a:t>
            </a:r>
            <a:r>
              <a:rPr lang="en-US" sz="2000" dirty="0" err="1" smtClean="0"/>
              <a:t>Audcom</a:t>
            </a:r>
            <a:r>
              <a:rPr lang="en-US" sz="2000" dirty="0" smtClean="0"/>
              <a:t> </a:t>
            </a:r>
            <a:r>
              <a:rPr lang="en-US" sz="2000" dirty="0"/>
              <a:t>July 2015</a:t>
            </a:r>
          </a:p>
          <a:p>
            <a:pPr lvl="1"/>
            <a:r>
              <a:rPr lang="en-US" sz="1800" dirty="0" smtClean="0"/>
              <a:t>Changes are summarized in </a:t>
            </a:r>
            <a:r>
              <a:rPr lang="en-US" sz="1800" dirty="0" smtClean="0">
                <a:hlinkClick r:id="rId4"/>
              </a:rPr>
              <a:t>ec-14-0087-09</a:t>
            </a:r>
            <a:r>
              <a:rPr lang="en-US" sz="1800" dirty="0" smtClean="0"/>
              <a:t> , </a:t>
            </a:r>
            <a:r>
              <a:rPr lang="en-US" sz="1800" dirty="0" smtClean="0">
                <a:hlinkClick r:id="rId5"/>
              </a:rPr>
              <a:t>ec-15-0090-02</a:t>
            </a:r>
            <a:r>
              <a:rPr lang="en-US" sz="1800" dirty="0" smtClean="0"/>
              <a:t> and </a:t>
            </a:r>
            <a:r>
              <a:rPr lang="en-US" sz="1800" dirty="0" smtClean="0">
                <a:hlinkClick r:id="rId6"/>
              </a:rPr>
              <a:t>ec-15-0080-00</a:t>
            </a:r>
            <a:endParaRPr lang="en-US" sz="1800" dirty="0" smtClean="0"/>
          </a:p>
          <a:p>
            <a:r>
              <a:rPr lang="en-US" sz="2000" dirty="0" smtClean="0"/>
              <a:t>Chair’s Guidelines – </a:t>
            </a:r>
          </a:p>
          <a:p>
            <a:pPr lvl="1"/>
            <a:r>
              <a:rPr lang="en-US" sz="1800" dirty="0" smtClean="0"/>
              <a:t>Add Industry Connections (see </a:t>
            </a:r>
            <a:r>
              <a:rPr lang="en-US" sz="1800" dirty="0" smtClean="0">
                <a:hlinkClick r:id="rId7"/>
              </a:rPr>
              <a:t>http</a:t>
            </a:r>
            <a:r>
              <a:rPr lang="en-US" sz="1800" dirty="0">
                <a:hlinkClick r:id="rId7"/>
              </a:rPr>
              <a:t>://</a:t>
            </a:r>
            <a:r>
              <a:rPr lang="en-US" sz="1800" dirty="0" smtClean="0">
                <a:hlinkClick r:id="rId7"/>
              </a:rPr>
              <a:t>standards.ieee.org/develop/indconn/index.html</a:t>
            </a:r>
            <a:r>
              <a:rPr lang="en-US" sz="1800" dirty="0" smtClean="0"/>
              <a:t> )</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7653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7779039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March 2016 plenary</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339067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1079061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2888179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4005141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W2.3 Nov 2015 Action item re: attendance</a:t>
            </a:r>
            <a:endParaRPr lang="en-US" dirty="0"/>
          </a:p>
        </p:txBody>
      </p:sp>
      <p:sp>
        <p:nvSpPr>
          <p:cNvPr id="3" name="Content Placeholder 2"/>
          <p:cNvSpPr>
            <a:spLocks noGrp="1"/>
          </p:cNvSpPr>
          <p:nvPr>
            <p:ph idx="1"/>
          </p:nvPr>
        </p:nvSpPr>
        <p:spPr>
          <a:xfrm>
            <a:off x="304800" y="1524000"/>
            <a:ext cx="8382000" cy="5029200"/>
          </a:xfrm>
        </p:spPr>
        <p:txBody>
          <a:bodyPr/>
          <a:lstStyle/>
          <a:p>
            <a:r>
              <a:rPr lang="en-US" dirty="0" smtClean="0"/>
              <a:t>Nov 2015 closing plenary motion:</a:t>
            </a:r>
          </a:p>
          <a:p>
            <a:pPr lvl="1"/>
            <a:r>
              <a:rPr lang="en-US" dirty="0" smtClean="0"/>
              <a:t>Direct </a:t>
            </a:r>
            <a:r>
              <a:rPr lang="en-US" dirty="0"/>
              <a:t>the WG leadership to investigate the necessary changes in rules and procedures to enable “Attendance requirements shall be considered satisfied by attendee who has registered for 802.11 as primary group, when the badge is picked up”, and report back to the WG in the January 2016 session.” </a:t>
            </a:r>
          </a:p>
          <a:p>
            <a:pPr lvl="1"/>
            <a:r>
              <a:rPr lang="en-US" dirty="0" smtClean="0"/>
              <a:t>Moved</a:t>
            </a:r>
            <a:r>
              <a:rPr lang="en-US" dirty="0"/>
              <a:t>: Knut </a:t>
            </a:r>
            <a:r>
              <a:rPr lang="en-US" dirty="0" err="1" smtClean="0"/>
              <a:t>Odman</a:t>
            </a:r>
            <a:r>
              <a:rPr lang="en-US" dirty="0" smtClean="0"/>
              <a:t>, Seconded</a:t>
            </a:r>
            <a:r>
              <a:rPr lang="en-US" dirty="0"/>
              <a:t>: Paul </a:t>
            </a:r>
            <a:r>
              <a:rPr lang="en-US" dirty="0" smtClean="0"/>
              <a:t>Lambert, Result</a:t>
            </a:r>
            <a:r>
              <a:rPr lang="en-US" dirty="0"/>
              <a:t>: 41-2-8 </a:t>
            </a:r>
            <a:r>
              <a:rPr lang="en-US" dirty="0" smtClean="0"/>
              <a:t>Passes</a:t>
            </a:r>
          </a:p>
          <a:p>
            <a:pPr lvl="1"/>
            <a:r>
              <a:rPr lang="en-US" dirty="0"/>
              <a:t>See </a:t>
            </a:r>
            <a:r>
              <a:rPr lang="en-US" dirty="0">
                <a:hlinkClick r:id="rId3"/>
              </a:rPr>
              <a:t>https://</a:t>
            </a:r>
            <a:r>
              <a:rPr lang="en-US" dirty="0" smtClean="0">
                <a:hlinkClick r:id="rId3"/>
              </a:rPr>
              <a:t>mentor.ieee.org/802.11/dcn/15/11-15-1226-03-0000-november-2015-wg-motions.pptx</a:t>
            </a:r>
            <a:r>
              <a:rPr lang="en-US" dirty="0" smtClean="0"/>
              <a:t> </a:t>
            </a:r>
            <a:endParaRPr lang="en-US" dirty="0"/>
          </a:p>
          <a:p>
            <a:pPr lvl="0"/>
            <a:r>
              <a:rPr lang="en-US" dirty="0" smtClean="0"/>
              <a:t>Adrian: I </a:t>
            </a:r>
            <a:r>
              <a:rPr lang="en-US" dirty="0"/>
              <a:t>have delegated investigation to Dorothy as VC for P&amp;P</a:t>
            </a:r>
            <a:r>
              <a:rPr lang="en-US" dirty="0" smtClean="0"/>
              <a:t>.</a:t>
            </a:r>
          </a:p>
          <a:p>
            <a:pPr lvl="1"/>
            <a:r>
              <a:rPr lang="en-US" dirty="0"/>
              <a:t>Discussion and findings to date in 11-16-0025; on agenda for Weds plenary</a:t>
            </a:r>
          </a:p>
          <a:p>
            <a:r>
              <a:rPr lang="en-US" dirty="0" smtClean="0"/>
              <a:t>Adrian: Friday EC Workshop Attendance action item </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2630425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04800"/>
            <a:ext cx="1752600" cy="276999"/>
          </a:xfrm>
          <a:noFill/>
        </p:spPr>
        <p:txBody>
          <a:bodyPr/>
          <a:lstStyle/>
          <a:p>
            <a:r>
              <a:rPr lang="en-US" smtClean="0"/>
              <a:t>January 2016</a:t>
            </a:r>
            <a:endParaRPr lang="en-US" dirty="0"/>
          </a:p>
        </p:txBody>
      </p:sp>
      <p:sp>
        <p:nvSpPr>
          <p:cNvPr id="3075" name="Footer Placeholder 4"/>
          <p:cNvSpPr>
            <a:spLocks noGrp="1"/>
          </p:cNvSpPr>
          <p:nvPr>
            <p:ph type="ftr" sz="quarter" idx="11"/>
          </p:nvPr>
        </p:nvSpPr>
        <p:spPr>
          <a:noFill/>
        </p:spPr>
        <p:txBody>
          <a:bodyPr/>
          <a:lstStyle/>
          <a:p>
            <a:r>
              <a:rPr lang="en-US" smtClean="0"/>
              <a:t>Dorothy Stanley (HPE)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material for the 802.11 WG plenary meetings at the China Interim January </a:t>
            </a:r>
            <a:r>
              <a:rPr lang="en-GB" dirty="0" smtClean="0"/>
              <a:t>2016 </a:t>
            </a:r>
            <a:r>
              <a:rPr lang="en-GB" dirty="0"/>
              <a:t>session, </a:t>
            </a:r>
            <a:r>
              <a:rPr lang="en-GB" dirty="0" smtClean="0"/>
              <a:t>Harbin </a:t>
            </a:r>
            <a:r>
              <a:rPr lang="en-GB" dirty="0"/>
              <a:t>China</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 name="Slide Number Placeholder 2"/>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W2.4 Summary of new Liaisons</a:t>
            </a:r>
          </a:p>
        </p:txBody>
      </p:sp>
      <p:sp>
        <p:nvSpPr>
          <p:cNvPr id="10243" name="Content Placeholder 2"/>
          <p:cNvSpPr>
            <a:spLocks noGrp="1"/>
          </p:cNvSpPr>
          <p:nvPr>
            <p:ph idx="1"/>
          </p:nvPr>
        </p:nvSpPr>
        <p:spPr>
          <a:xfrm>
            <a:off x="706438" y="1905000"/>
            <a:ext cx="7772400" cy="4113213"/>
          </a:xfrm>
        </p:spPr>
        <p:txBody>
          <a:bodyPr/>
          <a:lstStyle/>
          <a:p>
            <a:r>
              <a:rPr lang="en-GB" sz="2000" dirty="0" smtClean="0"/>
              <a:t>Liaison from 3GPP TSG RAN on LAA Coexistence testing</a:t>
            </a:r>
          </a:p>
          <a:p>
            <a:pPr lvl="1"/>
            <a:r>
              <a:rPr lang="en-GB" sz="1600" dirty="0">
                <a:hlinkClick r:id="rId3"/>
              </a:rPr>
              <a:t>https://</a:t>
            </a:r>
            <a:r>
              <a:rPr lang="en-GB" sz="1600" dirty="0" smtClean="0">
                <a:hlinkClick r:id="rId3"/>
              </a:rPr>
              <a:t>mentor.ieee.org/802.11/dcn/16/11-16-0005-00-0000-liaison-from-3gpp-tsg-ran-on-laa-coexistence.doc</a:t>
            </a:r>
            <a:endParaRPr lang="en-GB" sz="1600" dirty="0" smtClean="0"/>
          </a:p>
          <a:p>
            <a:pPr lvl="1"/>
            <a:endParaRPr lang="en-GB" sz="1600" dirty="0" smtClean="0"/>
          </a:p>
          <a:p>
            <a:endParaRPr lang="en-GB" altLang="en-US" sz="2000" dirty="0" smtClean="0"/>
          </a:p>
          <a:p>
            <a:endParaRPr lang="en-GB" altLang="en-US" dirty="0" smtClean="0"/>
          </a:p>
          <a:p>
            <a:pPr lvl="1"/>
            <a:endParaRPr lang="en-GB" altLang="en-US" dirty="0" smtClean="0"/>
          </a:p>
          <a:p>
            <a:pPr lvl="2"/>
            <a:endParaRPr lang="en-GB" altLang="en-US" dirty="0" smtClean="0"/>
          </a:p>
          <a:p>
            <a:pPr lvl="1"/>
            <a:endParaRPr lang="en-GB" altLang="en-US" sz="1800" dirty="0" smtClean="0"/>
          </a:p>
        </p:txBody>
      </p:sp>
      <p:sp>
        <p:nvSpPr>
          <p:cNvPr id="1024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20</a:t>
            </a:fld>
            <a:endParaRPr lang="en-US" altLang="en-US" sz="1200" b="0" smtClean="0"/>
          </a:p>
        </p:txBody>
      </p:sp>
    </p:spTree>
    <p:extLst>
      <p:ext uri="{BB962C8B-B14F-4D97-AF65-F5344CB8AC3E}">
        <p14:creationId xmlns:p14="http://schemas.microsoft.com/office/powerpoint/2010/main" val="4028013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762000"/>
            <a:ext cx="7772400" cy="685800"/>
          </a:xfrm>
        </p:spPr>
        <p:txBody>
          <a:bodyPr/>
          <a:lstStyle/>
          <a:p>
            <a:r>
              <a:rPr lang="en-GB" dirty="0"/>
              <a:t>W</a:t>
            </a:r>
            <a:r>
              <a:rPr lang="en-GB" dirty="0" smtClean="0"/>
              <a:t>3.1 802.11 Working Group Session Documents</a:t>
            </a:r>
          </a:p>
        </p:txBody>
      </p:sp>
      <p:sp>
        <p:nvSpPr>
          <p:cNvPr id="9220" name="Footer Placeholder 4"/>
          <p:cNvSpPr>
            <a:spLocks noGrp="1"/>
          </p:cNvSpPr>
          <p:nvPr>
            <p:ph type="ftr" sz="quarter" idx="11"/>
          </p:nvPr>
        </p:nvSpPr>
        <p:spPr>
          <a:xfrm>
            <a:off x="5099969" y="6477000"/>
            <a:ext cx="34439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endParaRPr lang="en-US" sz="1200" b="0" dirty="0" smtClean="0"/>
          </a:p>
        </p:txBody>
      </p:sp>
      <p:sp>
        <p:nvSpPr>
          <p:cNvPr id="3" name="Date Placeholder 2"/>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260294506"/>
              </p:ext>
            </p:extLst>
          </p:nvPr>
        </p:nvGraphicFramePr>
        <p:xfrm>
          <a:off x="228600" y="1733331"/>
          <a:ext cx="8610600" cy="2914869"/>
        </p:xfrm>
        <a:graphic>
          <a:graphicData uri="http://schemas.openxmlformats.org/drawingml/2006/table">
            <a:tbl>
              <a:tblPr/>
              <a:tblGrid>
                <a:gridCol w="3187755"/>
                <a:gridCol w="5422845"/>
              </a:tblGrid>
              <a:tr h="476469">
                <a:tc>
                  <a:txBody>
                    <a:bodyPr/>
                    <a:lstStyle/>
                    <a:p>
                      <a:pPr algn="l" fontAlgn="b"/>
                      <a:r>
                        <a:rPr lang="en-GB" sz="2000" b="1" i="0" u="none" strike="noStrike" dirty="0">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2000" b="0" i="0" u="none" strike="noStrike">
                          <a:solidFill>
                            <a:srgbClr val="323232"/>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mentor.ieee.org/802.11/dcn/11-16-0200</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mentor.ieee.org/802.11/dcn/11-16-0201</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rPr>
                        <a:t>https://</a:t>
                      </a:r>
                      <a:r>
                        <a:rPr lang="en-GB" sz="2000" b="0" i="0" u="sng" strike="noStrike" dirty="0" smtClean="0">
                          <a:solidFill>
                            <a:srgbClr val="0000D4"/>
                          </a:solidFill>
                          <a:effectLst/>
                          <a:latin typeface="Arial" panose="020B0604020202020204" pitchFamily="34" charset="0"/>
                        </a:rPr>
                        <a:t>mentor.ieee.org/802.11/dcn/11-15-1526</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532524">
                <a:tc>
                  <a:txBody>
                    <a:bodyPr/>
                    <a:lstStyle/>
                    <a:p>
                      <a:pPr algn="l" fontAlgn="b"/>
                      <a:r>
                        <a:rPr lang="en-GB" sz="2000" b="0" i="0" u="none" strike="noStrike" dirty="0">
                          <a:solidFill>
                            <a:srgbClr val="323232"/>
                          </a:solidFill>
                          <a:effectLst/>
                          <a:latin typeface="Arial" panose="020B0604020202020204" pitchFamily="34" charset="0"/>
                        </a:rPr>
                        <a:t>1</a:t>
                      </a:r>
                      <a:r>
                        <a:rPr lang="en-GB" sz="2000" b="0" i="0" u="none" strike="noStrike" baseline="30000" dirty="0">
                          <a:solidFill>
                            <a:srgbClr val="323232"/>
                          </a:solidFill>
                          <a:effectLst/>
                          <a:latin typeface="Arial" panose="020B0604020202020204" pitchFamily="34" charset="0"/>
                        </a:rPr>
                        <a:t>st</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3"/>
                        </a:rPr>
                        <a:t>https://</a:t>
                      </a:r>
                      <a:r>
                        <a:rPr lang="en-GB" sz="2000" b="0" i="0" u="sng" strike="noStrike" dirty="0" smtClean="0">
                          <a:solidFill>
                            <a:srgbClr val="0000D4"/>
                          </a:solidFill>
                          <a:effectLst/>
                          <a:latin typeface="Arial" panose="020B0604020202020204" pitchFamily="34" charset="0"/>
                          <a:hlinkClick r:id="rId3"/>
                        </a:rPr>
                        <a:t>mentor.ieee.org/802.11/dcn/11-15-152</a:t>
                      </a:r>
                      <a:r>
                        <a:rPr lang="en-GB" sz="2000" b="0" i="0" u="sng" strike="noStrike" dirty="0" smtClean="0">
                          <a:solidFill>
                            <a:srgbClr val="0000D4"/>
                          </a:solidFill>
                          <a:effectLst/>
                          <a:latin typeface="Arial" panose="020B0604020202020204" pitchFamily="34" charset="0"/>
                        </a:rPr>
                        <a:t>4</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476469">
                <a:tc>
                  <a:txBody>
                    <a:bodyPr/>
                    <a:lstStyle/>
                    <a:p>
                      <a:pPr algn="l" fontAlgn="b"/>
                      <a:r>
                        <a:rPr lang="en-GB" sz="2000" b="0" i="0" u="none" strike="noStrike" dirty="0">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2000" b="0" i="0" u="sng" strike="noStrike" dirty="0">
                          <a:solidFill>
                            <a:srgbClr val="0000D4"/>
                          </a:solidFill>
                          <a:effectLst/>
                          <a:latin typeface="Arial" panose="020B0604020202020204" pitchFamily="34" charset="0"/>
                          <a:hlinkClick r:id="rId4"/>
                        </a:rPr>
                        <a:t>https://</a:t>
                      </a:r>
                      <a:r>
                        <a:rPr lang="en-GB" sz="2000" b="0" i="0" u="sng" strike="noStrike" dirty="0" smtClean="0">
                          <a:solidFill>
                            <a:srgbClr val="0000D4"/>
                          </a:solidFill>
                          <a:effectLst/>
                          <a:latin typeface="Arial" panose="020B0604020202020204" pitchFamily="34" charset="0"/>
                          <a:hlinkClick r:id="rId4"/>
                        </a:rPr>
                        <a:t>mentor.ieee.org/802.11/dcn/11-15-152</a:t>
                      </a:r>
                      <a:r>
                        <a:rPr lang="en-GB" sz="2000" b="0" i="0" u="sng" strike="noStrike" dirty="0" smtClean="0">
                          <a:solidFill>
                            <a:srgbClr val="0000D4"/>
                          </a:solidFill>
                          <a:effectLst/>
                          <a:latin typeface="Arial" panose="020B0604020202020204" pitchFamily="34" charset="0"/>
                        </a:rPr>
                        <a:t>5</a:t>
                      </a:r>
                      <a:endParaRPr lang="en-GB"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extLst>
      <p:ext uri="{BB962C8B-B14F-4D97-AF65-F5344CB8AC3E}">
        <p14:creationId xmlns:p14="http://schemas.microsoft.com/office/powerpoint/2010/main" val="2542308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smtClean="0"/>
              <a:t>W3.2 Next Meeting – LMSC Plenary</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2016-03-18 at Sands Venetian Hotel, Macau, PRC</a:t>
            </a:r>
          </a:p>
          <a:p>
            <a:pPr lvl="1">
              <a:defRPr/>
            </a:pPr>
            <a:r>
              <a:rPr lang="en-GB" sz="2800" dirty="0" smtClean="0"/>
              <a:t>IEEE LMSC (802) Plenary</a:t>
            </a:r>
          </a:p>
          <a:p>
            <a:pPr lvl="1">
              <a:defRPr/>
            </a:pPr>
            <a:r>
              <a:rPr lang="en-GB" sz="2800" dirty="0" smtClean="0"/>
              <a:t>Meeting Registration and Hotel Registration are open</a:t>
            </a:r>
          </a:p>
          <a:p>
            <a:pPr marL="457200" lvl="1" indent="0">
              <a:buFontTx/>
              <a:buNone/>
              <a:defRPr/>
            </a:pPr>
            <a:r>
              <a:rPr lang="en-GB" sz="2800" dirty="0" smtClean="0"/>
              <a:t> </a:t>
            </a:r>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22</a:t>
            </a:fld>
            <a:endParaRPr lang="en-US" altLang="en-US" sz="1200" b="0"/>
          </a:p>
        </p:txBody>
      </p:sp>
    </p:spTree>
    <p:extLst>
      <p:ext uri="{BB962C8B-B14F-4D97-AF65-F5344CB8AC3E}">
        <p14:creationId xmlns:p14="http://schemas.microsoft.com/office/powerpoint/2010/main" val="431673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80">
                                          <p:stCondLst>
                                            <p:cond delay="0"/>
                                          </p:stCondLst>
                                        </p:cTn>
                                        <p:tgtEl>
                                          <p:spTgt spid="3">
                                            <p:txEl>
                                              <p:pRg st="3" end="3"/>
                                            </p:txEl>
                                          </p:spTgt>
                                        </p:tgtEl>
                                      </p:cBhvr>
                                    </p:animEffect>
                                    <p:anim calcmode="lin" valueType="num">
                                      <p:cBhvr>
                                        <p:cTn id="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3" end="3"/>
                                            </p:txEl>
                                          </p:spTgt>
                                        </p:tgtEl>
                                      </p:cBhvr>
                                      <p:to x="100000" y="60000"/>
                                    </p:animScale>
                                    <p:animScale>
                                      <p:cBhvr>
                                        <p:cTn id="14" dur="166" decel="50000">
                                          <p:stCondLst>
                                            <p:cond delay="676"/>
                                          </p:stCondLst>
                                        </p:cTn>
                                        <p:tgtEl>
                                          <p:spTgt spid="3">
                                            <p:txEl>
                                              <p:pRg st="3" end="3"/>
                                            </p:txEl>
                                          </p:spTgt>
                                        </p:tgtEl>
                                      </p:cBhvr>
                                      <p:to x="100000" y="100000"/>
                                    </p:animScale>
                                    <p:animScale>
                                      <p:cBhvr>
                                        <p:cTn id="15" dur="26">
                                          <p:stCondLst>
                                            <p:cond delay="1312"/>
                                          </p:stCondLst>
                                        </p:cTn>
                                        <p:tgtEl>
                                          <p:spTgt spid="3">
                                            <p:txEl>
                                              <p:pRg st="3" end="3"/>
                                            </p:txEl>
                                          </p:spTgt>
                                        </p:tgtEl>
                                      </p:cBhvr>
                                      <p:to x="100000" y="80000"/>
                                    </p:animScale>
                                    <p:animScale>
                                      <p:cBhvr>
                                        <p:cTn id="16" dur="166" decel="50000">
                                          <p:stCondLst>
                                            <p:cond delay="1338"/>
                                          </p:stCondLst>
                                        </p:cTn>
                                        <p:tgtEl>
                                          <p:spTgt spid="3">
                                            <p:txEl>
                                              <p:pRg st="3" end="3"/>
                                            </p:txEl>
                                          </p:spTgt>
                                        </p:tgtEl>
                                      </p:cBhvr>
                                      <p:to x="100000" y="100000"/>
                                    </p:animScale>
                                    <p:animScale>
                                      <p:cBhvr>
                                        <p:cTn id="17" dur="26">
                                          <p:stCondLst>
                                            <p:cond delay="1642"/>
                                          </p:stCondLst>
                                        </p:cTn>
                                        <p:tgtEl>
                                          <p:spTgt spid="3">
                                            <p:txEl>
                                              <p:pRg st="3" end="3"/>
                                            </p:txEl>
                                          </p:spTgt>
                                        </p:tgtEl>
                                      </p:cBhvr>
                                      <p:to x="100000" y="90000"/>
                                    </p:animScale>
                                    <p:animScale>
                                      <p:cBhvr>
                                        <p:cTn id="18" dur="166" decel="50000">
                                          <p:stCondLst>
                                            <p:cond delay="1668"/>
                                          </p:stCondLst>
                                        </p:cTn>
                                        <p:tgtEl>
                                          <p:spTgt spid="3">
                                            <p:txEl>
                                              <p:pRg st="3" end="3"/>
                                            </p:txEl>
                                          </p:spTgt>
                                        </p:tgtEl>
                                      </p:cBhvr>
                                      <p:to x="100000" y="100000"/>
                                    </p:animScale>
                                    <p:animScale>
                                      <p:cBhvr>
                                        <p:cTn id="19" dur="26">
                                          <p:stCondLst>
                                            <p:cond delay="1808"/>
                                          </p:stCondLst>
                                        </p:cTn>
                                        <p:tgtEl>
                                          <p:spTgt spid="3">
                                            <p:txEl>
                                              <p:pRg st="3" end="3"/>
                                            </p:txEl>
                                          </p:spTgt>
                                        </p:tgtEl>
                                      </p:cBhvr>
                                      <p:to x="100000" y="95000"/>
                                    </p:animScale>
                                    <p:animScale>
                                      <p:cBhvr>
                                        <p:cTn id="20" dur="166" decel="50000">
                                          <p:stCondLst>
                                            <p:cond delay="1834"/>
                                          </p:stCondLst>
                                        </p:cTn>
                                        <p:tgtEl>
                                          <p:spTgt spid="3">
                                            <p:txEl>
                                              <p:pRg st="3" end="3"/>
                                            </p:txEl>
                                          </p:spTgt>
                                        </p:tgtEl>
                                      </p:cBhvr>
                                      <p:to x="100000" y="100000"/>
                                    </p:animScale>
                                  </p:childTnLst>
                                </p:cTn>
                              </p:par>
                            </p:childTnLst>
                          </p:cTn>
                        </p:par>
                        <p:par>
                          <p:cTn id="21" fill="hold" nodeType="afterGroup">
                            <p:stCondLst>
                              <p:cond delay="2000"/>
                            </p:stCondLst>
                            <p:childTnLst>
                              <p:par>
                                <p:cTn id="22" presetID="26" presetClass="emph" presetSubtype="0" fill="hold" nodeType="afterEffect">
                                  <p:stCondLst>
                                    <p:cond delay="0"/>
                                  </p:stCondLst>
                                  <p:childTnLst>
                                    <p:animEffect transition="out" filter="fade">
                                      <p:cBhvr>
                                        <p:cTn id="23" dur="500" tmFilter="0, 0; .2, .5; .8, .5; 1, 0"/>
                                        <p:tgtEl>
                                          <p:spTgt spid="3">
                                            <p:txEl>
                                              <p:pRg st="3" end="3"/>
                                            </p:txEl>
                                          </p:spTgt>
                                        </p:tgtEl>
                                      </p:cBhvr>
                                    </p:animEffect>
                                    <p:animScale>
                                      <p:cBhvr>
                                        <p:cTn id="24"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7558608" cy="609599"/>
          </a:xfrm>
        </p:spPr>
        <p:txBody>
          <a:bodyPr/>
          <a:lstStyle/>
          <a:p>
            <a:pPr lvl="0" rtl="0" eaLnBrk="1" fontAlgn="base" hangingPunct="1"/>
            <a:r>
              <a:rPr lang="en-GB" sz="2800" dirty="0" smtClean="0">
                <a:solidFill>
                  <a:srgbClr val="000000"/>
                </a:solidFill>
                <a:latin typeface="+mn-lt"/>
                <a:ea typeface="+mn-ea"/>
                <a:cs typeface="+mn-cs"/>
              </a:rPr>
              <a:t>W</a:t>
            </a:r>
            <a:r>
              <a:rPr lang="en-GB" sz="2800" dirty="0" smtClean="0">
                <a:solidFill>
                  <a:srgbClr val="000000"/>
                </a:solidFill>
                <a:effectLst/>
                <a:latin typeface="+mn-lt"/>
                <a:ea typeface="+mn-ea"/>
                <a:cs typeface="+mn-cs"/>
              </a:rPr>
              <a:t>3.3	Meeting registration</a:t>
            </a:r>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Content Placeholder 6"/>
          <p:cNvSpPr>
            <a:spLocks noGrp="1"/>
          </p:cNvSpPr>
          <p:nvPr>
            <p:ph idx="1"/>
          </p:nvPr>
        </p:nvSpPr>
        <p:spPr/>
        <p:txBody>
          <a:bodyPr/>
          <a:lstStyle/>
          <a:p>
            <a:r>
              <a:rPr lang="en-US" dirty="0" smtClean="0"/>
              <a:t>Harbin Meeting registration fee: </a:t>
            </a:r>
          </a:p>
          <a:p>
            <a:pPr lvl="1"/>
            <a:r>
              <a:rPr lang="en-US" dirty="0" smtClean="0"/>
              <a:t>collected by hotel</a:t>
            </a:r>
          </a:p>
          <a:p>
            <a:pPr lvl="1"/>
            <a:r>
              <a:rPr lang="en-US" dirty="0" smtClean="0"/>
              <a:t>1800 RMB</a:t>
            </a:r>
            <a:endParaRPr lang="en-US" dirty="0"/>
          </a:p>
        </p:txBody>
      </p:sp>
    </p:spTree>
    <p:extLst>
      <p:ext uri="{BB962C8B-B14F-4D97-AF65-F5344CB8AC3E}">
        <p14:creationId xmlns:p14="http://schemas.microsoft.com/office/powerpoint/2010/main" val="2524516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3.4 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eligible 802.11 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 Code 888888</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4294967295"/>
          </p:nvPr>
        </p:nvSpPr>
        <p:spPr>
          <a:xfrm>
            <a:off x="53340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7" name="Footer Placeholder 4"/>
          <p:cNvSpPr>
            <a:spLocks noGrp="1"/>
          </p:cNvSpPr>
          <p:nvPr>
            <p:ph type="ftr" idx="4294967295"/>
          </p:nvPr>
        </p:nvSpPr>
        <p:spPr>
          <a:xfrm>
            <a:off x="6172200" y="6629400"/>
            <a:ext cx="3352800" cy="152400"/>
          </a:xfrm>
          <a:prstGeom prst="rect">
            <a:avLst/>
          </a:prstGeom>
        </p:spPr>
        <p:txBody>
          <a:bodyPr/>
          <a:lstStyle/>
          <a:p>
            <a:pPr algn="just"/>
            <a:r>
              <a:rPr lang="en-GB" dirty="0" smtClean="0"/>
              <a:t>From 11-15-0005 by Jon Rosdahl, CSR</a:t>
            </a:r>
            <a:endParaRPr lang="en-GB" dirty="0"/>
          </a:p>
        </p:txBody>
      </p:sp>
    </p:spTree>
    <p:extLst>
      <p:ext uri="{BB962C8B-B14F-4D97-AF65-F5344CB8AC3E}">
        <p14:creationId xmlns:p14="http://schemas.microsoft.com/office/powerpoint/2010/main" val="810893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dirty="0" smtClean="0">
                <a:solidFill>
                  <a:srgbClr val="000000"/>
                </a:solidFill>
              </a:rPr>
              <a:t>W</a:t>
            </a:r>
            <a:r>
              <a:rPr lang="en-US" sz="3200" dirty="0" smtClean="0">
                <a:solidFill>
                  <a:srgbClr val="000000"/>
                </a:solidFill>
              </a:rPr>
              <a:t>3.6 Breakfast and Break Information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
        <p:nvSpPr>
          <p:cNvPr id="3" name="Content Placeholder 2"/>
          <p:cNvSpPr>
            <a:spLocks noGrp="1"/>
          </p:cNvSpPr>
          <p:nvPr>
            <p:ph idx="1"/>
          </p:nvPr>
        </p:nvSpPr>
        <p:spPr>
          <a:xfrm>
            <a:off x="611560" y="1484784"/>
            <a:ext cx="7770813" cy="4609629"/>
          </a:xfrm>
        </p:spPr>
        <p:txBody>
          <a:bodyPr/>
          <a:lstStyle/>
          <a:p>
            <a:r>
              <a:rPr lang="en-US" sz="2800" dirty="0" smtClean="0"/>
              <a:t>To be announced: WANG</a:t>
            </a:r>
            <a:endParaRPr lang="en-US" dirty="0"/>
          </a:p>
          <a:p>
            <a:endParaRPr lang="en-US" sz="2800" dirty="0" smtClean="0"/>
          </a:p>
          <a:p>
            <a:endParaRPr lang="en-US" sz="2800" dirty="0"/>
          </a:p>
        </p:txBody>
      </p:sp>
    </p:spTree>
    <p:extLst>
      <p:ext uri="{BB962C8B-B14F-4D97-AF65-F5344CB8AC3E}">
        <p14:creationId xmlns:p14="http://schemas.microsoft.com/office/powerpoint/2010/main" val="4211802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W3.7 802 EC and IEEE-SA Standards Board decisions</a:t>
            </a:r>
          </a:p>
        </p:txBody>
      </p:sp>
      <p:sp>
        <p:nvSpPr>
          <p:cNvPr id="15363" name="Content Placeholder 2"/>
          <p:cNvSpPr>
            <a:spLocks noGrp="1"/>
          </p:cNvSpPr>
          <p:nvPr>
            <p:ph idx="1"/>
          </p:nvPr>
        </p:nvSpPr>
        <p:spPr>
          <a:xfrm>
            <a:off x="685800" y="1728787"/>
            <a:ext cx="7758112" cy="4746626"/>
          </a:xfrm>
        </p:spPr>
        <p:txBody>
          <a:bodyPr/>
          <a:lstStyle/>
          <a:p>
            <a:r>
              <a:rPr lang="en-GB" altLang="en-US" dirty="0" smtClean="0"/>
              <a:t>PARS</a:t>
            </a:r>
          </a:p>
          <a:p>
            <a:pPr lvl="1"/>
            <a:r>
              <a:rPr lang="en-GB" altLang="en-US" dirty="0" smtClean="0"/>
              <a:t>None</a:t>
            </a:r>
          </a:p>
          <a:p>
            <a:r>
              <a:rPr lang="en-GB" altLang="en-US" dirty="0" smtClean="0"/>
              <a:t>Approval of draft standards</a:t>
            </a:r>
          </a:p>
          <a:p>
            <a:pPr lvl="1"/>
            <a:r>
              <a:rPr lang="en-GB" altLang="en-US" dirty="0" smtClean="0"/>
              <a:t>None</a:t>
            </a:r>
          </a:p>
          <a:p>
            <a:pPr lvl="1"/>
            <a:endParaRPr lang="en-GB" altLang="en-US" dirty="0"/>
          </a:p>
          <a:p>
            <a:r>
              <a:rPr lang="en-GB" altLang="en-US" dirty="0" smtClean="0"/>
              <a:t>Note that the WG chair had been actioned by </a:t>
            </a:r>
            <a:r>
              <a:rPr lang="en-GB" altLang="en-US" dirty="0" err="1" smtClean="0"/>
              <a:t>TGah</a:t>
            </a:r>
            <a:r>
              <a:rPr lang="en-GB" altLang="en-US" dirty="0" smtClean="0"/>
              <a:t> to request input from IEEE-SA </a:t>
            </a:r>
            <a:r>
              <a:rPr lang="en-GB" altLang="en-US" dirty="0" err="1" smtClean="0"/>
              <a:t>PatCom</a:t>
            </a:r>
            <a:r>
              <a:rPr lang="en-GB" altLang="en-US" dirty="0" smtClean="0"/>
              <a:t>.  The request was passed to </a:t>
            </a:r>
            <a:r>
              <a:rPr lang="en-GB" altLang="en-US" dirty="0" err="1" smtClean="0"/>
              <a:t>PatCom</a:t>
            </a:r>
            <a:r>
              <a:rPr lang="en-GB" altLang="en-US" dirty="0" smtClean="0"/>
              <a:t>.  No response was forthcoming from the </a:t>
            </a:r>
            <a:r>
              <a:rPr lang="en-GB" altLang="en-US" dirty="0" err="1" smtClean="0"/>
              <a:t>PatCom</a:t>
            </a:r>
            <a:r>
              <a:rPr lang="en-GB" altLang="en-US" dirty="0" smtClean="0"/>
              <a:t> meeting in December 2015.</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(HPE)</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983111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r>
              <a:rPr lang="en-GB" altLang="en-US" sz="2000" dirty="0" smtClean="0"/>
              <a:t>What is the workshop?   A chance for the IEEE 802 EC members to spend time working on topics that they don’t have time to give due diligence during the normal plenary meetings.</a:t>
            </a:r>
          </a:p>
          <a:p>
            <a:endParaRPr lang="en-GB" altLang="en-US" sz="2000" dirty="0" smtClean="0"/>
          </a:p>
          <a:p>
            <a:r>
              <a:rPr lang="en-GB" altLang="en-US" sz="2000" dirty="0" smtClean="0"/>
              <a:t>To be held in Hanover “E” – holds 20 + seats at the back</a:t>
            </a:r>
          </a:p>
          <a:p>
            <a:r>
              <a:rPr lang="en-GB" altLang="en-US" sz="2000" dirty="0" smtClean="0"/>
              <a:t>Friday afternoon – open to all attendees:   1:00pm to 5:00pm</a:t>
            </a:r>
          </a:p>
          <a:p>
            <a:r>
              <a:rPr lang="en-GB" altLang="en-US" sz="2000" dirty="0" smtClean="0"/>
              <a:t>Saturday – IEEE 802 EC only – hosted by hotel,  limited to 20 attendees</a:t>
            </a:r>
          </a:p>
          <a:p>
            <a:endParaRPr lang="en-GB" altLang="en-US" sz="2000" dirty="0" smtClean="0"/>
          </a:p>
          <a:p>
            <a:r>
              <a:rPr lang="en-GB" altLang="en-US" sz="2000" dirty="0" smtClean="0"/>
              <a:t>Agenda here:</a:t>
            </a:r>
          </a:p>
          <a:p>
            <a:r>
              <a:rPr lang="en-GB" altLang="en-US" sz="2000" dirty="0" smtClean="0">
                <a:hlinkClick r:id="rId3"/>
              </a:rPr>
              <a:t>https://mentor.ieee.org/802-ec/dcn/16/ec-16-0004-01-00EC-jan-2016-leadership-conference-agenda-worksheet.xlsx</a:t>
            </a:r>
            <a:endParaRPr lang="en-GB" altLang="en-US" sz="2000" dirty="0" smtClean="0"/>
          </a:p>
          <a:p>
            <a:endParaRPr lang="en-GB" altLang="en-US" sz="2000" dirty="0" smtClean="0"/>
          </a:p>
        </p:txBody>
      </p:sp>
      <p:sp>
        <p:nvSpPr>
          <p:cNvPr id="15363" name="Title 2"/>
          <p:cNvSpPr>
            <a:spLocks noGrp="1"/>
          </p:cNvSpPr>
          <p:nvPr>
            <p:ph type="title"/>
          </p:nvPr>
        </p:nvSpPr>
        <p:spPr/>
        <p:txBody>
          <a:bodyPr/>
          <a:lstStyle/>
          <a:p>
            <a:r>
              <a:rPr lang="en-GB" altLang="en-US" dirty="0" smtClean="0"/>
              <a:t>W3.8 – Items for EC Workshop related to 802.11</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27</a:t>
            </a:fld>
            <a:endParaRPr lang="en-US" altLang="en-US" sz="1200" b="0"/>
          </a:p>
        </p:txBody>
      </p:sp>
    </p:spTree>
    <p:extLst>
      <p:ext uri="{BB962C8B-B14F-4D97-AF65-F5344CB8AC3E}">
        <p14:creationId xmlns:p14="http://schemas.microsoft.com/office/powerpoint/2010/main" val="7851363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
          <p:cNvSpPr>
            <a:spLocks noGrp="1"/>
          </p:cNvSpPr>
          <p:nvPr>
            <p:ph type="title"/>
          </p:nvPr>
        </p:nvSpPr>
        <p:spPr/>
        <p:txBody>
          <a:bodyPr/>
          <a:lstStyle/>
          <a:p>
            <a:r>
              <a:rPr lang="en-GB" altLang="en-US" smtClean="0"/>
              <a:t>Friday pm EC workshop</a:t>
            </a:r>
          </a:p>
        </p:txBody>
      </p:sp>
      <p:sp>
        <p:nvSpPr>
          <p:cNvPr id="16387"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17D4329E-17BB-4486-97CA-41197E9C3B04}" type="slidenum">
              <a:rPr lang="en-US" altLang="en-US" sz="1200" b="0"/>
              <a:pPr>
                <a:spcBef>
                  <a:spcPct val="0"/>
                </a:spcBef>
                <a:buFontTx/>
                <a:buNone/>
              </a:pPr>
              <a:t>28</a:t>
            </a:fld>
            <a:endParaRPr lang="en-US" altLang="en-US" sz="1200" b="0"/>
          </a:p>
        </p:txBody>
      </p:sp>
      <p:graphicFrame>
        <p:nvGraphicFramePr>
          <p:cNvPr id="2" name="Table 1"/>
          <p:cNvGraphicFramePr>
            <a:graphicFrameLocks noGrp="1"/>
          </p:cNvGraphicFramePr>
          <p:nvPr/>
        </p:nvGraphicFramePr>
        <p:xfrm>
          <a:off x="352425" y="1600200"/>
          <a:ext cx="8229600" cy="4446588"/>
        </p:xfrm>
        <a:graphic>
          <a:graphicData uri="http://schemas.openxmlformats.org/drawingml/2006/table">
            <a:tbl>
              <a:tblPr/>
              <a:tblGrid>
                <a:gridCol w="5483292"/>
                <a:gridCol w="1305545"/>
                <a:gridCol w="433628"/>
                <a:gridCol w="1007135"/>
              </a:tblGrid>
              <a:tr h="741098">
                <a:tc>
                  <a:txBody>
                    <a:bodyPr/>
                    <a:lstStyle/>
                    <a:p>
                      <a:pPr algn="l" fontAlgn="t"/>
                      <a:r>
                        <a:rPr lang="en-GB" sz="2400" b="0" i="0" u="none" strike="noStrike" dirty="0">
                          <a:solidFill>
                            <a:srgbClr val="000000"/>
                          </a:solidFill>
                          <a:effectLst/>
                          <a:latin typeface="Calibri" panose="020F0502020204030204" pitchFamily="34" charset="0"/>
                        </a:rPr>
                        <a:t>Review / approve agenda, administration items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Calibri" panose="020F0502020204030204" pitchFamily="34"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Radio regulatory (RR) process plan - discuss results of ad hoc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Thaler</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45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01:15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Discussion of the impact of updated patent policy on IEEE 802</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Nikolich</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a:solidFill>
                            <a:srgbClr val="000000"/>
                          </a:solidFill>
                          <a:effectLst/>
                          <a:latin typeface="Times New Roman" panose="02020603050405020304" pitchFamily="18" charset="0"/>
                        </a:rPr>
                        <a:t>02:00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Attendance requirements for obtaining membership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30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02:30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Break</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15</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03:00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1098">
                <a:tc>
                  <a:txBody>
                    <a:bodyPr/>
                    <a:lstStyle/>
                    <a:p>
                      <a:pPr algn="l" fontAlgn="t"/>
                      <a:r>
                        <a:rPr lang="en-GB" sz="2400" b="0" i="0" u="none" strike="noStrike">
                          <a:solidFill>
                            <a:srgbClr val="000000"/>
                          </a:solidFill>
                          <a:effectLst/>
                          <a:latin typeface="Calibri" panose="020F0502020204030204" pitchFamily="34" charset="0"/>
                        </a:rPr>
                        <a:t>5G and IMT-2020: What it is, its relevance, and ways to participate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400" b="0" i="0" u="none" strike="noStrike">
                          <a:solidFill>
                            <a:srgbClr val="000000"/>
                          </a:solidFill>
                          <a:effectLst/>
                          <a:latin typeface="Times New Roman" panose="02020603050405020304" pitchFamily="18" charset="0"/>
                        </a:rPr>
                        <a:t>Stephens / Marks</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GB" sz="2400" b="0" i="0" u="none" strike="noStrike">
                          <a:solidFill>
                            <a:srgbClr val="000000"/>
                          </a:solidFill>
                          <a:effectLst/>
                          <a:latin typeface="Times New Roman" panose="02020603050405020304" pitchFamily="18" charset="0"/>
                        </a:rPr>
                        <a:t>90</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t"/>
                      <a:r>
                        <a:rPr lang="en-GB" sz="2400" b="0" i="0" u="none" strike="noStrike" dirty="0">
                          <a:solidFill>
                            <a:srgbClr val="000000"/>
                          </a:solidFill>
                          <a:effectLst/>
                          <a:latin typeface="Times New Roman" panose="02020603050405020304" pitchFamily="18" charset="0"/>
                        </a:rPr>
                        <a:t>03:15 PM </a:t>
                      </a:r>
                    </a:p>
                  </a:txBody>
                  <a:tcPr marL="9525" marR="9525" marT="9526"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76027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a:xfrm>
            <a:off x="685800" y="685800"/>
            <a:ext cx="7772400" cy="685800"/>
          </a:xfrm>
        </p:spPr>
        <p:txBody>
          <a:bodyPr/>
          <a:lstStyle/>
          <a:p>
            <a:r>
              <a:rPr lang="en-GB" altLang="en-US" smtClean="0"/>
              <a:t>Saturday EC workshop</a:t>
            </a:r>
          </a:p>
        </p:txBody>
      </p:sp>
      <p:sp>
        <p:nvSpPr>
          <p:cNvPr id="17411"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D5074B7-E058-486A-A7B2-59D448B5509A}" type="slidenum">
              <a:rPr lang="en-US" altLang="en-US" sz="1200" b="0"/>
              <a:pPr>
                <a:spcBef>
                  <a:spcPct val="0"/>
                </a:spcBef>
                <a:buFontTx/>
                <a:buNone/>
              </a:pPr>
              <a:t>29</a:t>
            </a:fld>
            <a:endParaRPr lang="en-US" altLang="en-US" sz="1200" b="0"/>
          </a:p>
        </p:txBody>
      </p:sp>
      <p:graphicFrame>
        <p:nvGraphicFramePr>
          <p:cNvPr id="2" name="Table 1"/>
          <p:cNvGraphicFramePr>
            <a:graphicFrameLocks noGrp="1"/>
          </p:cNvGraphicFramePr>
          <p:nvPr/>
        </p:nvGraphicFramePr>
        <p:xfrm>
          <a:off x="381000" y="1531938"/>
          <a:ext cx="8305800" cy="4686300"/>
        </p:xfrm>
        <a:graphic>
          <a:graphicData uri="http://schemas.openxmlformats.org/drawingml/2006/table">
            <a:tbl>
              <a:tblPr/>
              <a:tblGrid>
                <a:gridCol w="6708531"/>
                <a:gridCol w="1597269"/>
              </a:tblGrid>
              <a:tr h="152770">
                <a:tc>
                  <a:txBody>
                    <a:bodyPr/>
                    <a:lstStyle/>
                    <a:p>
                      <a:pPr algn="l" fontAlgn="t"/>
                      <a:r>
                        <a:rPr lang="en-GB" sz="2000" b="0" i="0" u="none" strike="noStrike" dirty="0">
                          <a:solidFill>
                            <a:srgbClr val="000000"/>
                          </a:solidFill>
                          <a:effectLst/>
                          <a:latin typeface="Times New Roman" panose="02020603050405020304" pitchFamily="18" charset="0"/>
                        </a:rPr>
                        <a:t>Review / approve agenda, administration items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Clarification on 'affiliated block’ text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Final clarification of the indemnification policy</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GB" sz="2000" b="0" i="0" u="none" strike="noStrike" kern="1200" dirty="0">
                          <a:solidFill>
                            <a:srgbClr val="000000"/>
                          </a:solidFill>
                          <a:effectLst/>
                          <a:latin typeface="Times New Roman" panose="02020603050405020304" pitchFamily="18" charset="0"/>
                          <a:ea typeface="+mn-ea"/>
                          <a:cs typeface="+mn-cs"/>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041">
                <a:tc>
                  <a:txBody>
                    <a:bodyPr/>
                    <a:lstStyle/>
                    <a:p>
                      <a:pPr algn="l" fontAlgn="t"/>
                      <a:r>
                        <a:rPr lang="en-GB" sz="2000" b="0" i="0" u="none" strike="noStrike" dirty="0">
                          <a:solidFill>
                            <a:srgbClr val="000000"/>
                          </a:solidFill>
                          <a:effectLst/>
                          <a:latin typeface="Times New Roman" panose="02020603050405020304" pitchFamily="18" charset="0"/>
                        </a:rPr>
                        <a:t>A single sentence tag line for 802 projects, press releases, and similar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Gilb</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Discussions on the development of YANG models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Can a Study Group develop more than one PAR?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Lunch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5539">
                <a:tc>
                  <a:txBody>
                    <a:bodyPr/>
                    <a:lstStyle/>
                    <a:p>
                      <a:pPr algn="l" fontAlgn="t"/>
                      <a:r>
                        <a:rPr lang="en-GB" sz="2000" b="0" i="0" u="none" strike="noStrike">
                          <a:solidFill>
                            <a:srgbClr val="000000"/>
                          </a:solidFill>
                          <a:effectLst/>
                          <a:latin typeface="Times New Roman" panose="02020603050405020304" pitchFamily="18" charset="0"/>
                        </a:rPr>
                        <a:t>2 year backward (actuals) and 2 year forward looking (budgetary estimates) for the 802 treasury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Nikolich</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IEEE 802 plans for IMT-2020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Stephens / 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dirty="0">
                          <a:solidFill>
                            <a:srgbClr val="000000"/>
                          </a:solidFill>
                          <a:effectLst/>
                          <a:latin typeface="Times New Roman" panose="02020603050405020304" pitchFamily="18" charset="0"/>
                        </a:rPr>
                        <a:t>Draft distribution and USPTO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Thompson</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770">
                <a:tc>
                  <a:txBody>
                    <a:bodyPr/>
                    <a:lstStyle/>
                    <a:p>
                      <a:pPr algn="l" fontAlgn="t"/>
                      <a:r>
                        <a:rPr lang="en-GB" sz="2000" b="0" i="0" u="none" strike="noStrike">
                          <a:solidFill>
                            <a:srgbClr val="000000"/>
                          </a:solidFill>
                          <a:effectLst/>
                          <a:latin typeface="Times New Roman" panose="02020603050405020304" pitchFamily="18" charset="0"/>
                        </a:rPr>
                        <a:t>End of Day Wrap up</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a:solidFill>
                            <a:srgbClr val="000000"/>
                          </a:solidFill>
                          <a:effectLst/>
                          <a:latin typeface="Times New Roman" panose="02020603050405020304" pitchFamily="18" charset="0"/>
                        </a:rPr>
                        <a:t>Law</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265">
                <a:tc>
                  <a:txBody>
                    <a:bodyPr/>
                    <a:lstStyle/>
                    <a:p>
                      <a:pPr algn="l" fontAlgn="t"/>
                      <a:r>
                        <a:rPr lang="en-GB" sz="2000" b="0" i="0" u="none" strike="noStrike">
                          <a:solidFill>
                            <a:srgbClr val="000000"/>
                          </a:solidFill>
                          <a:effectLst/>
                          <a:latin typeface="Times New Roman" panose="02020603050405020304" pitchFamily="18" charset="0"/>
                        </a:rPr>
                        <a:t>**802 EC Executive Session**    Get program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GB" sz="2000" b="0" i="0" u="none" strike="noStrike" dirty="0">
                          <a:solidFill>
                            <a:srgbClr val="000000"/>
                          </a:solidFill>
                          <a:effectLst/>
                          <a:latin typeface="Times New Roman" panose="02020603050405020304" pitchFamily="18" charset="0"/>
                        </a:rPr>
                        <a:t>Marks</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04107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Jan 27, 2016– </a:t>
            </a:r>
            <a:br>
              <a:rPr lang="en-US" sz="3200" dirty="0" smtClean="0"/>
            </a:br>
            <a:r>
              <a:rPr lang="en-US" sz="3200" dirty="0" smtClean="0"/>
              <a:t>802.11 Opening Plenary</a:t>
            </a:r>
            <a:br>
              <a:rPr lang="en-US" sz="3200" dirty="0" smtClean="0"/>
            </a:br>
            <a:r>
              <a:rPr lang="en-US" sz="3200" dirty="0"/>
              <a:t/>
            </a:r>
            <a:br>
              <a:rPr lang="en-US" sz="3200" dirty="0"/>
            </a:b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Plenary – China Interim January 2016</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685800" y="1828800"/>
            <a:ext cx="7772400" cy="4267200"/>
          </a:xfrm>
        </p:spPr>
        <p:txBody>
          <a:bodyPr/>
          <a:lstStyle/>
          <a:p>
            <a:endParaRPr lang="en-GB" altLang="en-US" sz="2000" dirty="0" smtClean="0"/>
          </a:p>
          <a:p>
            <a:r>
              <a:rPr lang="en-GB" altLang="en-US" dirty="0" smtClean="0"/>
              <a:t>Agenda here</a:t>
            </a:r>
            <a:r>
              <a:rPr lang="en-GB" altLang="en-US" dirty="0"/>
              <a:t>: </a:t>
            </a:r>
            <a:r>
              <a:rPr lang="en-GB" altLang="en-US" dirty="0">
                <a:hlinkClick r:id="rId3"/>
              </a:rPr>
              <a:t>https://</a:t>
            </a:r>
            <a:r>
              <a:rPr lang="en-GB" altLang="en-US" dirty="0" smtClean="0">
                <a:hlinkClick r:id="rId3"/>
              </a:rPr>
              <a:t>mentor.ieee.org/802-ec/dcn/16/ec-16-0004-02-00EC-jan-2016-leadership-conference-agenda-worksheet.xlsx</a:t>
            </a:r>
            <a:r>
              <a:rPr lang="en-GB" altLang="en-US" dirty="0" smtClean="0"/>
              <a:t> </a:t>
            </a:r>
          </a:p>
          <a:p>
            <a:r>
              <a:rPr lang="en-GB" altLang="en-US" dirty="0"/>
              <a:t>Outcomes: </a:t>
            </a:r>
            <a:r>
              <a:rPr lang="en-GB" altLang="en-US" dirty="0">
                <a:hlinkClick r:id="rId4"/>
              </a:rPr>
              <a:t>http://</a:t>
            </a:r>
            <a:r>
              <a:rPr lang="en-GB" altLang="en-US" dirty="0" smtClean="0">
                <a:hlinkClick r:id="rId4"/>
              </a:rPr>
              <a:t>www.ieee802.org/11/email/stds-802-11/msg01930.html</a:t>
            </a:r>
            <a:r>
              <a:rPr lang="en-GB" altLang="en-US" dirty="0" smtClean="0"/>
              <a:t> </a:t>
            </a:r>
          </a:p>
          <a:p>
            <a:pPr lvl="1"/>
            <a:r>
              <a:rPr lang="en-GB" altLang="en-US" sz="1800" dirty="0" smtClean="0"/>
              <a:t>Form an EC Standing Committee to report on Specific IMT-2020 items including cost benefit analysis and proposal alternatives</a:t>
            </a:r>
          </a:p>
          <a:p>
            <a:pPr lvl="1"/>
            <a:r>
              <a:rPr lang="en-GB" altLang="en-US" sz="1800" dirty="0" smtClean="0"/>
              <a:t>Retain 802.18 TAG with a new mission statement and meeting format</a:t>
            </a:r>
          </a:p>
          <a:p>
            <a:pPr lvl="1"/>
            <a:r>
              <a:rPr lang="en-GB" altLang="en-US" sz="1800" dirty="0" smtClean="0"/>
              <a:t>Recommended no changes to attendance system</a:t>
            </a:r>
          </a:p>
        </p:txBody>
      </p:sp>
      <p:sp>
        <p:nvSpPr>
          <p:cNvPr id="15363" name="Title 2"/>
          <p:cNvSpPr>
            <a:spLocks noGrp="1"/>
          </p:cNvSpPr>
          <p:nvPr>
            <p:ph type="title"/>
          </p:nvPr>
        </p:nvSpPr>
        <p:spPr/>
        <p:txBody>
          <a:bodyPr/>
          <a:lstStyle/>
          <a:p>
            <a:r>
              <a:rPr lang="en-GB" altLang="en-US" dirty="0" smtClean="0"/>
              <a:t>W3.8 –EC Workshop outcomes</a:t>
            </a:r>
          </a:p>
        </p:txBody>
      </p:sp>
      <p:sp>
        <p:nvSpPr>
          <p:cNvPr id="15364"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009FF964-085F-4246-BF20-AA2908BC0F1C}" type="slidenum">
              <a:rPr lang="en-US" altLang="en-US" sz="1200" b="0"/>
              <a:pPr>
                <a:spcBef>
                  <a:spcPct val="0"/>
                </a:spcBef>
                <a:buFontTx/>
                <a:buNone/>
              </a:pPr>
              <a:t>30</a:t>
            </a:fld>
            <a:endParaRPr lang="en-US" altLang="en-US" sz="1200" b="0"/>
          </a:p>
        </p:txBody>
      </p:sp>
    </p:spTree>
    <p:extLst>
      <p:ext uri="{BB962C8B-B14F-4D97-AF65-F5344CB8AC3E}">
        <p14:creationId xmlns:p14="http://schemas.microsoft.com/office/powerpoint/2010/main" val="54697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a:t>W</a:t>
            </a:r>
            <a:r>
              <a:rPr lang="en-GB" dirty="0" smtClean="0"/>
              <a:t>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2851300310"/>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31</a:t>
            </a:fld>
            <a:endParaRPr lang="en-US"/>
          </a:p>
        </p:txBody>
      </p:sp>
    </p:spTree>
    <p:extLst>
      <p:ext uri="{BB962C8B-B14F-4D97-AF65-F5344CB8AC3E}">
        <p14:creationId xmlns:p14="http://schemas.microsoft.com/office/powerpoint/2010/main" val="8765648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a:t>W</a:t>
            </a:r>
            <a:r>
              <a:rPr lang="en-GB" dirty="0" smtClean="0"/>
              <a:t>4.1.1 Groups</a:t>
            </a:r>
          </a:p>
        </p:txBody>
      </p:sp>
      <p:graphicFrame>
        <p:nvGraphicFramePr>
          <p:cNvPr id="7" name="Group 148"/>
          <p:cNvGraphicFramePr>
            <a:graphicFrameLocks/>
          </p:cNvGraphicFramePr>
          <p:nvPr>
            <p:extLst>
              <p:ext uri="{D42A27DB-BD31-4B8C-83A1-F6EECF244321}">
                <p14:modId xmlns:p14="http://schemas.microsoft.com/office/powerpoint/2010/main" val="3757917150"/>
              </p:ext>
            </p:extLst>
          </p:nvPr>
        </p:nvGraphicFramePr>
        <p:xfrm>
          <a:off x="304800" y="609601"/>
          <a:ext cx="8534400" cy="5784505"/>
        </p:xfrm>
        <a:graphic>
          <a:graphicData uri="http://schemas.openxmlformats.org/drawingml/2006/table">
            <a:tbl>
              <a:tblPr/>
              <a:tblGrid>
                <a:gridCol w="1003764"/>
                <a:gridCol w="2303316"/>
                <a:gridCol w="5227320"/>
              </a:tblGrid>
              <a:tr h="3784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117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a:t>
                      </a:r>
                    </a:p>
                  </a:txBody>
                  <a:tcPr marT="45725" marB="4572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5" marB="4572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0068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PAR review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802 SC</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JTC1</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 JTC1/SC6</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82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MC</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Revision mc (</a:t>
                      </a:r>
                      <a:r>
                        <a:rPr kumimoji="0" lang="en-US" sz="1800" b="0" i="0" u="none" strike="noStrike" cap="none" normalizeH="0" baseline="0" dirty="0" err="1" smtClean="0">
                          <a:ln>
                            <a:noFill/>
                          </a:ln>
                          <a:solidFill>
                            <a:schemeClr val="tx1"/>
                          </a:solidFill>
                          <a:effectLst/>
                          <a:latin typeface="Times New Roman" pitchFamily="18" charset="0"/>
                        </a:rPr>
                        <a:t>REVmc</a:t>
                      </a:r>
                      <a:r>
                        <a:rPr kumimoji="0" lang="en-US" sz="1800" b="0" i="0" u="none" strike="noStrike" cap="none" normalizeH="0" baseline="0" dirty="0" smtClean="0">
                          <a:ln>
                            <a:noFill/>
                          </a:ln>
                          <a:solidFill>
                            <a:schemeClr val="tx1"/>
                          </a:solidFill>
                          <a:effectLst/>
                          <a:latin typeface="Times New Roman" pitchFamily="18" charset="0"/>
                        </a:rPr>
                        <a:t>)</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7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 (S1G)</a:t>
                      </a:r>
                    </a:p>
                  </a:txBody>
                  <a:tcPr marT="27435" marB="27435"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 (FILS)</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AJ</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a:t>
                      </a:r>
                      <a:r>
                        <a:rPr kumimoji="0" lang="en-US" sz="1800" b="0" i="0" u="none" strike="noStrike" cap="none" normalizeH="0" baseline="0" dirty="0" err="1" smtClean="0">
                          <a:ln>
                            <a:noFill/>
                          </a:ln>
                          <a:solidFill>
                            <a:schemeClr val="tx1"/>
                          </a:solidFill>
                          <a:effectLst/>
                          <a:latin typeface="Times New Roman" pitchFamily="18" charset="0"/>
                        </a:rPr>
                        <a:t>Milli</a:t>
                      </a:r>
                      <a:r>
                        <a:rPr kumimoji="0" lang="en-US" sz="1800" b="0" i="0" u="none" strike="noStrike" cap="none" normalizeH="0" baseline="0" dirty="0" smtClean="0">
                          <a:ln>
                            <a:noFill/>
                          </a:ln>
                          <a:solidFill>
                            <a:schemeClr val="tx1"/>
                          </a:solidFill>
                          <a:effectLst/>
                          <a:latin typeface="Times New Roman" pitchFamily="18" charset="0"/>
                        </a:rPr>
                        <a:t>-Meter Wave (CMMW)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AQ</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Pre-association Discovery (PAD)</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General Link (GLK)</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High Efficiency Wireless LAN (HEW)</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60 GHz (NG60)</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AZ</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Next Generation Positioning (NGP)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714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TIG</a:t>
                      </a:r>
                    </a:p>
                  </a:txBody>
                  <a:tcPr marT="27435" marB="2743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LRLP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Long Range Low Power (LRLP)</a:t>
                      </a:r>
                    </a:p>
                  </a:txBody>
                  <a:tcPr marT="27435" marB="2743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32</a:t>
            </a:fld>
            <a:endParaRPr lang="en-US"/>
          </a:p>
        </p:txBody>
      </p:sp>
    </p:spTree>
    <p:extLst>
      <p:ext uri="{BB962C8B-B14F-4D97-AF65-F5344CB8AC3E}">
        <p14:creationId xmlns:p14="http://schemas.microsoft.com/office/powerpoint/2010/main" val="3102222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a:t>W</a:t>
            </a:r>
            <a:r>
              <a:rPr lang="en-US" dirty="0" smtClean="0"/>
              <a:t>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938521832"/>
              </p:ext>
            </p:extLst>
          </p:nvPr>
        </p:nvGraphicFramePr>
        <p:xfrm>
          <a:off x="1981200" y="1347989"/>
          <a:ext cx="5384800" cy="4573086"/>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MC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3"/>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33</a:t>
            </a:fld>
            <a:endParaRPr lang="en-US"/>
          </a:p>
        </p:txBody>
      </p:sp>
    </p:spTree>
    <p:extLst>
      <p:ext uri="{BB962C8B-B14F-4D97-AF65-F5344CB8AC3E}">
        <p14:creationId xmlns:p14="http://schemas.microsoft.com/office/powerpoint/2010/main" val="34315140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990600" y="0"/>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graphicFrame>
        <p:nvGraphicFramePr>
          <p:cNvPr id="11" name="Group 148"/>
          <p:cNvGraphicFramePr>
            <a:graphicFrameLocks/>
          </p:cNvGraphicFramePr>
          <p:nvPr>
            <p:extLst>
              <p:ext uri="{D42A27DB-BD31-4B8C-83A1-F6EECF244321}">
                <p14:modId xmlns:p14="http://schemas.microsoft.com/office/powerpoint/2010/main" val="3333980263"/>
              </p:ext>
            </p:extLst>
          </p:nvPr>
        </p:nvGraphicFramePr>
        <p:xfrm>
          <a:off x="76200" y="668890"/>
          <a:ext cx="8915400" cy="5755770"/>
        </p:xfrm>
        <a:graphic>
          <a:graphicData uri="http://schemas.openxmlformats.org/drawingml/2006/table">
            <a:tbl>
              <a:tblPr/>
              <a:tblGrid>
                <a:gridCol w="509991"/>
                <a:gridCol w="698877"/>
                <a:gridCol w="1794413"/>
                <a:gridCol w="2254519"/>
                <a:gridCol w="1981200"/>
                <a:gridCol w="1676400"/>
              </a:tblGrid>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94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REG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PUB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18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Adrian STEPHENS,</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Sub-editors Emily QI and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541">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AH</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Yongho SEOK</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Alfred ASTERJADHI</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a:t>
                      </a:r>
                    </a:p>
                  </a:txBody>
                  <a:tcPr marL="0" marR="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ctr"/>
                      <a:r>
                        <a:rPr kumimoji="0" lang="en-US" altLang="ko-KR" sz="132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32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12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Haiming WANG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sng"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20" b="1" i="0" u="sng"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2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2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0287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43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smtClean="0">
                          <a:ln>
                            <a:noFill/>
                          </a:ln>
                          <a:solidFill>
                            <a:schemeClr val="tx1"/>
                          </a:solidFill>
                          <a:effectLst/>
                          <a:latin typeface="Times New Roman" pitchFamily="18" charset="0"/>
                          <a:ea typeface="+mn-ea"/>
                          <a:cs typeface="+mn-cs"/>
                        </a:rPr>
                        <a:t>Lee Armstrong</a:t>
                      </a: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SangHyun</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CHANG, Yan XIN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6614">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2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2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bl>
          </a:graphicData>
        </a:graphic>
      </p:graphicFrame>
      <p:sp>
        <p:nvSpPr>
          <p:cNvPr id="2" name="Date Placeholder 1"/>
          <p:cNvSpPr>
            <a:spLocks noGrp="1"/>
          </p:cNvSpPr>
          <p:nvPr>
            <p:ph type="dt" sz="half" idx="10"/>
          </p:nvPr>
        </p:nvSpPr>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34</a:t>
            </a:fld>
            <a:endParaRPr lang="en-US"/>
          </a:p>
        </p:txBody>
      </p:sp>
    </p:spTree>
    <p:extLst>
      <p:ext uri="{BB962C8B-B14F-4D97-AF65-F5344CB8AC3E}">
        <p14:creationId xmlns:p14="http://schemas.microsoft.com/office/powerpoint/2010/main" val="1674300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a:t>W</a:t>
            </a:r>
            <a:r>
              <a:rPr lang="en-US" dirty="0" smtClean="0"/>
              <a:t>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Adrian Stephens</a:t>
            </a:r>
          </a:p>
          <a:p>
            <a:pPr>
              <a:defRPr/>
            </a:pPr>
            <a:r>
              <a:rPr lang="en-US" sz="2600" dirty="0" smtClean="0"/>
              <a:t>WG Technical Editors – Adrian Stephens,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35</a:t>
            </a:fld>
            <a:endParaRPr lang="en-US"/>
          </a:p>
        </p:txBody>
      </p:sp>
    </p:spTree>
    <p:extLst>
      <p:ext uri="{BB962C8B-B14F-4D97-AF65-F5344CB8AC3E}">
        <p14:creationId xmlns:p14="http://schemas.microsoft.com/office/powerpoint/2010/main" val="36712990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0" name="Line 29"/>
          <p:cNvSpPr>
            <a:spLocks noChangeShapeType="1"/>
          </p:cNvSpPr>
          <p:nvPr/>
        </p:nvSpPr>
        <p:spPr bwMode="auto">
          <a:xfrm flipV="1">
            <a:off x="0" y="3200400"/>
            <a:ext cx="9144000" cy="16351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85" name="AutoShape 12"/>
          <p:cNvSpPr>
            <a:spLocks noChangeArrowheads="1"/>
          </p:cNvSpPr>
          <p:nvPr/>
        </p:nvSpPr>
        <p:spPr bwMode="auto">
          <a:xfrm>
            <a:off x="188408" y="144780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
        <p:nvSpPr>
          <p:cNvPr id="32786" name="Text Box 3"/>
          <p:cNvSpPr txBox="1">
            <a:spLocks noChangeArrowheads="1"/>
          </p:cNvSpPr>
          <p:nvPr/>
        </p:nvSpPr>
        <p:spPr bwMode="auto">
          <a:xfrm>
            <a:off x="222227" y="5488763"/>
            <a:ext cx="58862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a:t>
            </a:r>
          </a:p>
          <a:p>
            <a:pPr algn="ctr"/>
            <a:r>
              <a:rPr lang="en-US" sz="1400" dirty="0" smtClean="0">
                <a:latin typeface="Tahoma" pitchFamily="34" charset="0"/>
                <a:ea typeface="ＭＳ Ｐゴシック" charset="-128"/>
                <a:cs typeface="Arial" pitchFamily="34" charset="0"/>
              </a:rPr>
              <a:t>&amp;</a:t>
            </a:r>
            <a:endParaRPr lang="en-US" sz="1400" dirty="0">
              <a:latin typeface="Tahoma" pitchFamily="34" charset="0"/>
              <a:ea typeface="ＭＳ Ｐゴシック" charset="-128"/>
              <a:cs typeface="Arial" pitchFamily="34" charset="0"/>
            </a:endParaRPr>
          </a:p>
          <a:p>
            <a:r>
              <a:rPr lang="en-US" sz="1400" b="1" dirty="0" smtClean="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32787" name="Text Box 6"/>
          <p:cNvSpPr txBox="1">
            <a:spLocks noChangeArrowheads="1"/>
          </p:cNvSpPr>
          <p:nvPr/>
        </p:nvSpPr>
        <p:spPr bwMode="auto">
          <a:xfrm>
            <a:off x="201315" y="956225"/>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sp>
        <p:nvSpPr>
          <p:cNvPr id="32788" name="AutoShape 11"/>
          <p:cNvSpPr>
            <a:spLocks noChangeArrowheads="1"/>
          </p:cNvSpPr>
          <p:nvPr/>
        </p:nvSpPr>
        <p:spPr bwMode="auto">
          <a:xfrm>
            <a:off x="7391400" y="706218"/>
            <a:ext cx="1676400" cy="5218420"/>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a:t>
            </a:r>
            <a:r>
              <a:rPr lang="en-US" sz="1400" dirty="0" smtClean="0">
                <a:latin typeface="Arial" panose="020B0604020202020204" pitchFamily="34" charset="0"/>
                <a:cs typeface="Arial" panose="020B0604020202020204" pitchFamily="34" charset="0"/>
              </a:rPr>
              <a:t>2016 (TBC)</a:t>
            </a:r>
            <a:endParaRPr lang="en-US" sz="1400" dirty="0">
              <a:latin typeface="Arial" panose="020B0604020202020204" pitchFamily="34" charset="0"/>
              <a:cs typeface="Arial" panose="020B0604020202020204" pitchFamily="34" charset="0"/>
            </a:endParaRPr>
          </a:p>
        </p:txBody>
      </p:sp>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sp>
        <p:nvSpPr>
          <p:cNvPr id="5" name="Right Arrow 4"/>
          <p:cNvSpPr/>
          <p:nvPr/>
        </p:nvSpPr>
        <p:spPr bwMode="auto">
          <a:xfrm>
            <a:off x="4108040" y="3194469"/>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a:off x="2286032" y="31736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4" name="Right Arrow 53"/>
          <p:cNvSpPr/>
          <p:nvPr/>
        </p:nvSpPr>
        <p:spPr bwMode="auto">
          <a:xfrm>
            <a:off x="847060" y="313977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5" name="Right Arrow 54"/>
          <p:cNvSpPr/>
          <p:nvPr/>
        </p:nvSpPr>
        <p:spPr bwMode="auto">
          <a:xfrm>
            <a:off x="7076313" y="3169460"/>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Dorothy Stanley (HPE)</a:t>
            </a:r>
            <a:endParaRPr lang="en-US"/>
          </a:p>
        </p:txBody>
      </p:sp>
      <p:sp>
        <p:nvSpPr>
          <p:cNvPr id="7" name="Date Placeholder 6"/>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36</a:t>
            </a:fld>
            <a:endParaRPr lang="en-US"/>
          </a:p>
        </p:txBody>
      </p:sp>
    </p:spTree>
    <p:extLst>
      <p:ext uri="{BB962C8B-B14F-4D97-AF65-F5344CB8AC3E}">
        <p14:creationId xmlns:p14="http://schemas.microsoft.com/office/powerpoint/2010/main" val="29486013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bwMode="auto">
          <a:xfrm>
            <a:off x="6019800" y="1419225"/>
            <a:ext cx="1789093" cy="4448175"/>
          </a:xfrm>
          <a:prstGeom prst="ellipse">
            <a:avLst/>
          </a:prstGeom>
          <a:solidFill>
            <a:srgbClr val="99FF66">
              <a:alpha val="76000"/>
            </a:srgbClr>
          </a:solidFill>
          <a:ln w="12700" cap="flat" cmpd="sng" algn="ctr">
            <a:solidFill>
              <a:schemeClr val="tx1">
                <a:alpha val="43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AutoShape 11"/>
          <p:cNvSpPr>
            <a:spLocks noChangeArrowheads="1"/>
          </p:cNvSpPr>
          <p:nvPr/>
        </p:nvSpPr>
        <p:spPr bwMode="auto">
          <a:xfrm>
            <a:off x="4888705" y="1477179"/>
            <a:ext cx="1025528" cy="565129"/>
          </a:xfrm>
          <a:prstGeom prst="cube">
            <a:avLst>
              <a:gd name="adj" fmla="val 4486"/>
            </a:avLst>
          </a:prstGeom>
          <a:solidFill>
            <a:srgbClr val="99FF66"/>
          </a:solidFill>
          <a:ln w="9525">
            <a:solidFill>
              <a:schemeClr val="tx1"/>
            </a:solidFill>
            <a:miter lim="800000"/>
            <a:headEnd/>
            <a:tailEnd/>
          </a:ln>
        </p:spPr>
        <p:txBody>
          <a:bodyPr wrap="none" anchor="ctr"/>
          <a:lstStyle/>
          <a:p>
            <a:pPr algn="ctr"/>
            <a:r>
              <a:rPr lang="en-US" sz="1400" b="1" dirty="0" smtClean="0">
                <a:latin typeface="Tahoma" pitchFamily="34" charset="0"/>
                <a:ea typeface="ＭＳ Ｐゴシック" charset="-128"/>
                <a:cs typeface="Arial" pitchFamily="34" charset="0"/>
              </a:rPr>
              <a:t>802.11</a:t>
            </a:r>
          </a:p>
          <a:p>
            <a:pPr algn="ctr"/>
            <a:r>
              <a:rPr lang="en-US" sz="1400" b="1" dirty="0" smtClean="0">
                <a:latin typeface="Tahoma" pitchFamily="34" charset="0"/>
                <a:ea typeface="ＭＳ Ｐゴシック" charset="-128"/>
                <a:cs typeface="Arial" pitchFamily="34" charset="0"/>
              </a:rPr>
              <a:t>-2016</a:t>
            </a:r>
            <a:endParaRPr lang="en-US" sz="1400" b="1" dirty="0">
              <a:latin typeface="Tahoma" pitchFamily="34" charset="0"/>
              <a:ea typeface="ＭＳ Ｐゴシック" charset="-128"/>
              <a:cs typeface="Arial" pitchFamily="34" charset="0"/>
            </a:endParaRPr>
          </a:p>
        </p:txBody>
      </p:sp>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8001000"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AutoShape 32"/>
          <p:cNvSpPr>
            <a:spLocks noChangeArrowheads="1"/>
          </p:cNvSpPr>
          <p:nvPr/>
        </p:nvSpPr>
        <p:spPr bwMode="auto">
          <a:xfrm>
            <a:off x="6382796" y="4203414"/>
            <a:ext cx="1085850" cy="425450"/>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802.11ac</a:t>
            </a:r>
          </a:p>
          <a:p>
            <a:pPr algn="ctr">
              <a:defRPr/>
            </a:pPr>
            <a:r>
              <a:rPr lang="en-US" sz="1000" b="1" dirty="0">
                <a:latin typeface="Tahoma" pitchFamily="34" charset="0"/>
                <a:ea typeface="ＭＳ Ｐゴシック" charset="-128"/>
                <a:cs typeface="Arial" charset="0"/>
              </a:rPr>
              <a:t>VHT 5GHz</a:t>
            </a:r>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556337" y="595947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39" name="AutoShape 45"/>
          <p:cNvSpPr>
            <a:spLocks noChangeArrowheads="1"/>
          </p:cNvSpPr>
          <p:nvPr/>
        </p:nvSpPr>
        <p:spPr bwMode="auto">
          <a:xfrm>
            <a:off x="6401846" y="3706504"/>
            <a:ext cx="1085850" cy="434975"/>
          </a:xfrm>
          <a:prstGeom prst="cube">
            <a:avLst>
              <a:gd name="adj" fmla="val 10069"/>
            </a:avLst>
          </a:prstGeom>
          <a:solidFill>
            <a:srgbClr val="99CCFF"/>
          </a:solidFill>
          <a:ln w="9525">
            <a:solidFill>
              <a:schemeClr val="tx1"/>
            </a:solidFill>
            <a:miter lim="800000"/>
            <a:headEnd/>
            <a:tailEnd/>
          </a:ln>
          <a:effectLst/>
        </p:spPr>
        <p:txBody>
          <a:bodyPr wrap="none" anchor="ctr"/>
          <a:lstStyle/>
          <a:p>
            <a:pPr algn="ctr">
              <a:defRPr/>
            </a:pPr>
            <a:r>
              <a:rPr lang="en-US" sz="1000" b="1" dirty="0">
                <a:latin typeface="Tahoma" pitchFamily="34" charset="0"/>
                <a:ea typeface="ＭＳ Ｐゴシック" charset="-128"/>
                <a:cs typeface="Arial" charset="0"/>
              </a:rPr>
              <a:t>802.11af</a:t>
            </a:r>
          </a:p>
          <a:p>
            <a:pPr algn="ctr">
              <a:defRPr/>
            </a:pPr>
            <a:r>
              <a:rPr lang="en-US" sz="1000" b="1" dirty="0" smtClean="0">
                <a:latin typeface="Tahoma" pitchFamily="34" charset="0"/>
                <a:ea typeface="ＭＳ Ｐゴシック" charset="-128"/>
                <a:cs typeface="Arial" charset="0"/>
              </a:rPr>
              <a:t>TVWS</a:t>
            </a:r>
            <a:endParaRPr lang="en-US" sz="1000" b="1" dirty="0">
              <a:latin typeface="Tahoma" pitchFamily="34" charset="0"/>
              <a:ea typeface="ＭＳ Ｐゴシック" charset="-128"/>
              <a:cs typeface="Arial" charset="0"/>
            </a:endParaRPr>
          </a:p>
        </p:txBody>
      </p:sp>
      <p:sp>
        <p:nvSpPr>
          <p:cNvPr id="8241" name="AutoShape 47"/>
          <p:cNvSpPr>
            <a:spLocks noChangeArrowheads="1"/>
          </p:cNvSpPr>
          <p:nvPr/>
        </p:nvSpPr>
        <p:spPr bwMode="auto">
          <a:xfrm>
            <a:off x="4953000"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76" name="AutoShape 27"/>
          <p:cNvSpPr>
            <a:spLocks/>
          </p:cNvSpPr>
          <p:nvPr/>
        </p:nvSpPr>
        <p:spPr bwMode="auto">
          <a:xfrm rot="-5400000">
            <a:off x="6876257" y="5123656"/>
            <a:ext cx="239712" cy="1552575"/>
          </a:xfrm>
          <a:prstGeom prst="leftBrace">
            <a:avLst>
              <a:gd name="adj1" fmla="val 46117"/>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77" name="AutoShape 31"/>
          <p:cNvSpPr>
            <a:spLocks noChangeArrowheads="1"/>
          </p:cNvSpPr>
          <p:nvPr/>
        </p:nvSpPr>
        <p:spPr bwMode="auto">
          <a:xfrm>
            <a:off x="6410325" y="2786063"/>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802.11ae</a:t>
            </a:r>
          </a:p>
          <a:p>
            <a:pPr algn="ctr"/>
            <a:r>
              <a:rPr lang="en-US" sz="1000" b="1" dirty="0" err="1">
                <a:latin typeface="Tahoma" pitchFamily="34" charset="0"/>
                <a:ea typeface="ＭＳ Ｐゴシック" charset="-128"/>
                <a:cs typeface="Arial" pitchFamily="34" charset="0"/>
              </a:rPr>
              <a:t>QoS</a:t>
            </a:r>
            <a:r>
              <a:rPr lang="en-US" sz="1000" b="1" dirty="0">
                <a:latin typeface="Tahoma" pitchFamily="34" charset="0"/>
                <a:ea typeface="ＭＳ Ｐゴシック" charset="-128"/>
                <a:cs typeface="Arial" pitchFamily="34" charset="0"/>
              </a:rPr>
              <a:t> Mgt Frames</a:t>
            </a:r>
          </a:p>
        </p:txBody>
      </p:sp>
      <p:sp>
        <p:nvSpPr>
          <p:cNvPr id="30779" name="AutoShape 31"/>
          <p:cNvSpPr>
            <a:spLocks noChangeArrowheads="1"/>
          </p:cNvSpPr>
          <p:nvPr/>
        </p:nvSpPr>
        <p:spPr bwMode="auto">
          <a:xfrm>
            <a:off x="6382796" y="4724400"/>
            <a:ext cx="1085850" cy="5334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latin typeface="Tahoma" pitchFamily="34" charset="0"/>
                <a:ea typeface="ＭＳ Ｐゴシック" charset="-128"/>
                <a:cs typeface="Arial" pitchFamily="34" charset="0"/>
              </a:rPr>
              <a:t>802.11ad</a:t>
            </a:r>
          </a:p>
          <a:p>
            <a:pPr algn="ctr"/>
            <a:r>
              <a:rPr lang="en-US" sz="1000" b="1" dirty="0">
                <a:latin typeface="Tahoma" pitchFamily="34" charset="0"/>
                <a:ea typeface="ＭＳ Ｐゴシック" charset="-128"/>
                <a:cs typeface="Arial" pitchFamily="34" charset="0"/>
              </a:rPr>
              <a:t>VHT 60 GHz</a:t>
            </a:r>
          </a:p>
        </p:txBody>
      </p:sp>
      <p:sp>
        <p:nvSpPr>
          <p:cNvPr id="30780" name="AutoShape 46"/>
          <p:cNvSpPr>
            <a:spLocks noChangeArrowheads="1"/>
          </p:cNvSpPr>
          <p:nvPr/>
        </p:nvSpPr>
        <p:spPr bwMode="auto">
          <a:xfrm>
            <a:off x="3816195" y="1761071"/>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862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cxnSp>
        <p:nvCxnSpPr>
          <p:cNvPr id="41" name="Straight Connector 40"/>
          <p:cNvCxnSpPr/>
          <p:nvPr/>
        </p:nvCxnSpPr>
        <p:spPr bwMode="auto">
          <a:xfrm>
            <a:off x="7772401" y="1419225"/>
            <a:ext cx="0" cy="4194969"/>
          </a:xfrm>
          <a:prstGeom prst="line">
            <a:avLst/>
          </a:prstGeom>
          <a:solidFill>
            <a:schemeClr val="accent1"/>
          </a:solidFill>
          <a:ln w="1270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49" name="AutoShape 31"/>
          <p:cNvSpPr>
            <a:spLocks noChangeArrowheads="1"/>
          </p:cNvSpPr>
          <p:nvPr/>
        </p:nvSpPr>
        <p:spPr bwMode="auto">
          <a:xfrm>
            <a:off x="6419850" y="2133600"/>
            <a:ext cx="1085850" cy="46672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802.11aa</a:t>
            </a:r>
          </a:p>
          <a:p>
            <a:pPr algn="ctr"/>
            <a:r>
              <a:rPr lang="en-US" sz="1000" b="1" dirty="0" smtClean="0">
                <a:latin typeface="Tahoma" pitchFamily="34" charset="0"/>
                <a:ea typeface="ＭＳ Ｐゴシック" charset="-128"/>
                <a:cs typeface="Arial" pitchFamily="34" charset="0"/>
              </a:rPr>
              <a:t>Video Transport</a:t>
            </a:r>
            <a:endParaRPr lang="en-US" sz="10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8001000"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-2012</a:t>
            </a:r>
          </a:p>
        </p:txBody>
      </p:sp>
      <p:sp>
        <p:nvSpPr>
          <p:cNvPr id="4" name="Footer Placeholder 3"/>
          <p:cNvSpPr>
            <a:spLocks noGrp="1"/>
          </p:cNvSpPr>
          <p:nvPr>
            <p:ph type="ftr" sz="quarter" idx="11"/>
          </p:nvPr>
        </p:nvSpPr>
        <p:spPr/>
        <p:txBody>
          <a:bodyPr/>
          <a:lstStyle/>
          <a:p>
            <a:pPr>
              <a:defRPr/>
            </a:pPr>
            <a:r>
              <a:rPr lang="en-US" smtClean="0"/>
              <a:t>Dorothy Stanley (HPE)</a:t>
            </a:r>
            <a:endParaRPr lang="en-US"/>
          </a:p>
        </p:txBody>
      </p:sp>
      <p:sp>
        <p:nvSpPr>
          <p:cNvPr id="5" name="Date Placeholder 4"/>
          <p:cNvSpPr>
            <a:spLocks noGrp="1"/>
          </p:cNvSpPr>
          <p:nvPr>
            <p:ph type="dt" sz="half" idx="10"/>
          </p:nvPr>
        </p:nvSpPr>
        <p:spPr/>
        <p:txBody>
          <a:bodyPr/>
          <a:lstStyle/>
          <a:p>
            <a:pPr>
              <a:defRPr/>
            </a:pPr>
            <a:r>
              <a:rPr lang="en-US" smtClean="0"/>
              <a:t>January 2016</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37</a:t>
            </a:fld>
            <a:endParaRPr lang="en-US"/>
          </a:p>
        </p:txBody>
      </p:sp>
      <p:sp>
        <p:nvSpPr>
          <p:cNvPr id="44" name="AutoShape 46"/>
          <p:cNvSpPr>
            <a:spLocks noChangeArrowheads="1"/>
          </p:cNvSpPr>
          <p:nvPr/>
        </p:nvSpPr>
        <p:spPr bwMode="auto">
          <a:xfrm>
            <a:off x="2680912" y="3146973"/>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1554773" y="3283856"/>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LRLP TIG</a:t>
            </a:r>
          </a:p>
          <a:p>
            <a:pPr algn="ctr"/>
            <a:r>
              <a:rPr lang="en-US" sz="1100" dirty="0" smtClean="0">
                <a:latin typeface="Tahoma" pitchFamily="34" charset="0"/>
                <a:ea typeface="ＭＳ Ｐゴシック" charset="-128"/>
                <a:cs typeface="Arial" pitchFamily="34" charset="0"/>
              </a:rPr>
              <a:t>Long Range</a:t>
            </a:r>
          </a:p>
          <a:p>
            <a:pPr algn="ctr"/>
            <a:r>
              <a:rPr lang="en-US" sz="1100" b="1" dirty="0" smtClean="0">
                <a:latin typeface="Tahoma" pitchFamily="34" charset="0"/>
                <a:ea typeface="ＭＳ Ｐゴシック" charset="-128"/>
                <a:cs typeface="Arial" pitchFamily="34" charset="0"/>
              </a:rPr>
              <a:t>Low Power</a:t>
            </a:r>
          </a:p>
        </p:txBody>
      </p:sp>
      <p:cxnSp>
        <p:nvCxnSpPr>
          <p:cNvPr id="3" name="Straight Arrow Connector 2"/>
          <p:cNvCxnSpPr>
            <a:stCxn id="40" idx="5"/>
          </p:cNvCxnSpPr>
          <p:nvPr/>
        </p:nvCxnSpPr>
        <p:spPr bwMode="auto">
          <a:xfrm>
            <a:off x="5914233" y="1747068"/>
            <a:ext cx="468563" cy="1257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7" name="AutoShape 49"/>
          <p:cNvSpPr>
            <a:spLocks noChangeArrowheads="1"/>
          </p:cNvSpPr>
          <p:nvPr/>
        </p:nvSpPr>
        <p:spPr bwMode="auto">
          <a:xfrm>
            <a:off x="4943929"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Tree>
    <p:extLst>
      <p:ext uri="{BB962C8B-B14F-4D97-AF65-F5344CB8AC3E}">
        <p14:creationId xmlns:p14="http://schemas.microsoft.com/office/powerpoint/2010/main" val="2843497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a:t>W</a:t>
            </a:r>
            <a:r>
              <a:rPr lang="en-GB" dirty="0" smtClean="0"/>
              <a:t>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graphicFrame>
        <p:nvGraphicFramePr>
          <p:cNvPr id="7" name="Table 6"/>
          <p:cNvGraphicFramePr>
            <a:graphicFrameLocks noGrp="1"/>
          </p:cNvGraphicFramePr>
          <p:nvPr>
            <p:extLst>
              <p:ext uri="{D42A27DB-BD31-4B8C-83A1-F6EECF244321}">
                <p14:modId xmlns:p14="http://schemas.microsoft.com/office/powerpoint/2010/main" val="4137971430"/>
              </p:ext>
            </p:extLst>
          </p:nvPr>
        </p:nvGraphicFramePr>
        <p:xfrm>
          <a:off x="0" y="2819400"/>
          <a:ext cx="9103425" cy="3834289"/>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Pool</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LB</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217</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TGaj</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12-21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174</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30</a:t>
                      </a:r>
                    </a:p>
                    <a:p>
                      <a:pPr algn="ctr"/>
                      <a:r>
                        <a:rPr lang="en-GB" sz="2400" b="1" dirty="0" smtClean="0">
                          <a:latin typeface="Arial Narrow" panose="020B0606020202030204" pitchFamily="34" charset="0"/>
                        </a:rPr>
                        <a:t>+13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78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88</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r h="524623">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0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r h="511969">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c>
                  <a:txBody>
                    <a:bodyPr/>
                    <a:lstStyle/>
                    <a:p>
                      <a:pPr algn="ct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38</a:t>
            </a:fld>
            <a:endParaRPr lang="en-US"/>
          </a:p>
        </p:txBody>
      </p:sp>
      <p:sp>
        <p:nvSpPr>
          <p:cNvPr id="3" name="Content Placeholder 2"/>
          <p:cNvSpPr>
            <a:spLocks noGrp="1"/>
          </p:cNvSpPr>
          <p:nvPr>
            <p:ph idx="1"/>
          </p:nvPr>
        </p:nvSpPr>
        <p:spPr>
          <a:xfrm>
            <a:off x="542173" y="1219200"/>
            <a:ext cx="7772400" cy="1295400"/>
          </a:xfrm>
        </p:spPr>
        <p:txBody>
          <a:bodyPr/>
          <a:lstStyle/>
          <a:p>
            <a:pPr marL="0" indent="0">
              <a:buNone/>
            </a:pPr>
            <a:r>
              <a:rPr lang="en-GB" dirty="0" smtClean="0"/>
              <a:t>Current:   </a:t>
            </a:r>
          </a:p>
          <a:p>
            <a:r>
              <a:rPr lang="en-GB" dirty="0" err="1" smtClean="0"/>
              <a:t>TGaj</a:t>
            </a:r>
            <a:r>
              <a:rPr lang="en-GB" dirty="0" smtClean="0"/>
              <a:t> WG Initial Ballot (LB217) closed Wed 20</a:t>
            </a:r>
            <a:r>
              <a:rPr lang="en-GB" baseline="30000" dirty="0" smtClean="0"/>
              <a:t>th</a:t>
            </a:r>
            <a:r>
              <a:rPr lang="en-GB" dirty="0" smtClean="0"/>
              <a:t> Jan</a:t>
            </a:r>
          </a:p>
          <a:p>
            <a:r>
              <a:rPr lang="en-GB" dirty="0" err="1" smtClean="0"/>
              <a:t>REVmc</a:t>
            </a:r>
            <a:r>
              <a:rPr lang="en-GB" dirty="0" smtClean="0"/>
              <a:t> Sponsor first recirculation ballot closes 26 Jan</a:t>
            </a:r>
            <a:endParaRPr lang="en-GB" dirty="0"/>
          </a:p>
        </p:txBody>
      </p:sp>
    </p:spTree>
    <p:extLst>
      <p:ext uri="{BB962C8B-B14F-4D97-AF65-F5344CB8AC3E}">
        <p14:creationId xmlns:p14="http://schemas.microsoft.com/office/powerpoint/2010/main" val="21361932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2533" name="Rectangle 2"/>
          <p:cNvSpPr>
            <a:spLocks noGrp="1" noChangeArrowheads="1"/>
          </p:cNvSpPr>
          <p:nvPr>
            <p:ph type="title"/>
          </p:nvPr>
        </p:nvSpPr>
        <p:spPr/>
        <p:txBody>
          <a:bodyPr/>
          <a:lstStyle/>
          <a:p>
            <a:r>
              <a:rPr lang="en-GB" dirty="0"/>
              <a:t>W</a:t>
            </a:r>
            <a:r>
              <a:rPr lang="en-GB" dirty="0" smtClean="0"/>
              <a:t>4.1.6 Current Membership Status</a:t>
            </a:r>
          </a:p>
        </p:txBody>
      </p:sp>
      <p:sp>
        <p:nvSpPr>
          <p:cNvPr id="22535" name="TextBox 8"/>
          <p:cNvSpPr txBox="1">
            <a:spLocks noChangeArrowheads="1"/>
          </p:cNvSpPr>
          <p:nvPr/>
        </p:nvSpPr>
        <p:spPr bwMode="auto">
          <a:xfrm>
            <a:off x="625475" y="3849688"/>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771465562"/>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153</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42</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367</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10</a:t>
                      </a:r>
                      <a:endParaRPr lang="en-GB" sz="2400" kern="1200" dirty="0">
                        <a:solidFill>
                          <a:schemeClr val="tx1"/>
                        </a:solidFill>
                        <a:effectLst/>
                        <a:latin typeface="Calibri" panose="020F0502020204030204" pitchFamily="34" charset="0"/>
                        <a:ea typeface="+mn-ea"/>
                        <a:cs typeface="+mn-cs"/>
                      </a:endParaRPr>
                    </a:p>
                  </a:txBody>
                  <a:tcPr marT="45673" marB="45673"/>
                </a:tc>
              </a:tr>
            </a:tbl>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39</a:t>
            </a:fld>
            <a:endParaRPr lang="en-US"/>
          </a:p>
        </p:txBody>
      </p:sp>
    </p:spTree>
    <p:extLst>
      <p:ext uri="{BB962C8B-B14F-4D97-AF65-F5344CB8AC3E}">
        <p14:creationId xmlns:p14="http://schemas.microsoft.com/office/powerpoint/2010/main" val="380310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dirty="0"/>
              <a:t>W</a:t>
            </a:r>
            <a:r>
              <a:rPr lang="en-GB" dirty="0" smtClean="0"/>
              <a:t>1.3 </a:t>
            </a:r>
            <a:r>
              <a:rPr lang="en-GB" dirty="0" smtClean="0"/>
              <a:t>Meeting 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a:t>
            </a:r>
            <a:r>
              <a:rPr lang="en-GB" sz="2000"/>
              <a:t>December </a:t>
            </a:r>
            <a:r>
              <a:rPr lang="en-GB" sz="200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4</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0138061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a:t>W</a:t>
            </a:r>
            <a:r>
              <a:rPr lang="en-GB" sz="2400" dirty="0" smtClean="0"/>
              <a:t>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99987177"/>
              </p:ext>
            </p:extLst>
          </p:nvPr>
        </p:nvGraphicFramePr>
        <p:xfrm>
          <a:off x="696913" y="1411288"/>
          <a:ext cx="6075363" cy="4508500"/>
        </p:xfrm>
        <a:graphic>
          <a:graphicData uri="http://schemas.openxmlformats.org/presentationml/2006/ole">
            <mc:AlternateContent xmlns:mc="http://schemas.openxmlformats.org/markup-compatibility/2006">
              <mc:Choice xmlns:v="urn:schemas-microsoft-com:vml" Requires="v">
                <p:oleObj spid="_x0000_s3098" name="Binary Worksheet" r:id="rId5" imgW="8134243" imgH="6010343" progId="Excel.SheetBinaryMacroEnabled.12">
                  <p:embed/>
                </p:oleObj>
              </mc:Choice>
              <mc:Fallback>
                <p:oleObj name="Binary Worksheet" r:id="rId5" imgW="8134243" imgH="6010343" progId="Excel.SheetBinaryMacroEnabled.12">
                  <p:embed/>
                  <p:pic>
                    <p:nvPicPr>
                      <p:cNvPr id="0" name=""/>
                      <p:cNvPicPr>
                        <a:picLocks noChangeAspect="1" noChangeArrowheads="1"/>
                      </p:cNvPicPr>
                      <p:nvPr/>
                    </p:nvPicPr>
                    <p:blipFill>
                      <a:blip r:embed="rId6"/>
                      <a:srcRect/>
                      <a:stretch>
                        <a:fillRect/>
                      </a:stretch>
                    </p:blipFill>
                    <p:spPr bwMode="auto">
                      <a:xfrm>
                        <a:off x="696913" y="1411288"/>
                        <a:ext cx="6075363" cy="4508500"/>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40</a:t>
            </a:fld>
            <a:endParaRPr lang="en-US"/>
          </a:p>
        </p:txBody>
      </p:sp>
      <p:pic>
        <p:nvPicPr>
          <p:cNvPr id="4" name="Picture 3"/>
          <p:cNvPicPr>
            <a:picLocks noChangeAspect="1"/>
          </p:cNvPicPr>
          <p:nvPr/>
        </p:nvPicPr>
        <p:blipFill>
          <a:blip r:embed="rId7"/>
          <a:stretch>
            <a:fillRect/>
          </a:stretch>
        </p:blipFill>
        <p:spPr>
          <a:xfrm>
            <a:off x="6973462" y="1874141"/>
            <a:ext cx="1857375" cy="1819275"/>
          </a:xfrm>
          <a:prstGeom prst="rect">
            <a:avLst/>
          </a:prstGeom>
        </p:spPr>
      </p:pic>
      <p:sp>
        <p:nvSpPr>
          <p:cNvPr id="5" name="TextBox 4"/>
          <p:cNvSpPr txBox="1"/>
          <p:nvPr/>
        </p:nvSpPr>
        <p:spPr>
          <a:xfrm>
            <a:off x="6934200" y="1295400"/>
            <a:ext cx="1905000" cy="457200"/>
          </a:xfrm>
          <a:prstGeom prst="rect">
            <a:avLst/>
          </a:prstGeom>
          <a:noFill/>
        </p:spPr>
        <p:txBody>
          <a:bodyPr wrap="square" rtlCol="0">
            <a:spAutoFit/>
          </a:bodyPr>
          <a:lstStyle/>
          <a:p>
            <a:r>
              <a:rPr lang="en-GB" dirty="0" smtClean="0"/>
              <a:t>New voters:</a:t>
            </a:r>
            <a:endParaRPr lang="en-GB" dirty="0"/>
          </a:p>
        </p:txBody>
      </p:sp>
    </p:spTree>
    <p:extLst>
      <p:ext uri="{BB962C8B-B14F-4D97-AF65-F5344CB8AC3E}">
        <p14:creationId xmlns:p14="http://schemas.microsoft.com/office/powerpoint/2010/main" val="7711643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a:t>W</a:t>
            </a:r>
            <a:r>
              <a:rPr lang="en-GB" dirty="0" smtClean="0"/>
              <a:t>4.1.7 ANA Status</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sz="3200" dirty="0" smtClean="0"/>
              <a:t>The latest database is 11-11/0270r33  (Nov 2015)</a:t>
            </a:r>
          </a:p>
          <a:p>
            <a:pPr>
              <a:defRPr/>
            </a:pPr>
            <a:r>
              <a:rPr lang="en-GB" sz="3200" dirty="0" smtClean="0"/>
              <a:t>Changes since last meeting: None</a:t>
            </a:r>
          </a:p>
          <a:p>
            <a:pPr marL="457200" lvl="1" indent="0">
              <a:buNone/>
              <a:defRPr/>
            </a:pPr>
            <a:endParaRPr lang="en-GB" sz="2800" dirty="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41</a:t>
            </a:fld>
            <a:endParaRPr lang="en-US"/>
          </a:p>
        </p:txBody>
      </p:sp>
    </p:spTree>
    <p:extLst>
      <p:ext uri="{BB962C8B-B14F-4D97-AF65-F5344CB8AC3E}">
        <p14:creationId xmlns:p14="http://schemas.microsoft.com/office/powerpoint/2010/main" val="27226192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685800"/>
            <a:ext cx="7772400" cy="914400"/>
          </a:xfrm>
        </p:spPr>
        <p:txBody>
          <a:bodyPr/>
          <a:lstStyle/>
          <a:p>
            <a:r>
              <a:rPr lang="en-GB" dirty="0" smtClean="0"/>
              <a:t>W4.1.8 Treasurer Report</a:t>
            </a:r>
            <a:endParaRPr lang="en-US" dirty="0" smtClean="0"/>
          </a:p>
        </p:txBody>
      </p:sp>
      <p:sp>
        <p:nvSpPr>
          <p:cNvPr id="9219" name="Content Placeholder 2"/>
          <p:cNvSpPr>
            <a:spLocks noGrp="1"/>
          </p:cNvSpPr>
          <p:nvPr>
            <p:ph idx="1"/>
          </p:nvPr>
        </p:nvSpPr>
        <p:spPr>
          <a:xfrm>
            <a:off x="685800" y="1447800"/>
            <a:ext cx="7772400" cy="4876800"/>
          </a:xfrm>
        </p:spPr>
        <p:txBody>
          <a:bodyPr/>
          <a:lstStyle/>
          <a:p>
            <a:pPr>
              <a:defRPr/>
            </a:pPr>
            <a:r>
              <a:rPr lang="en-GB" dirty="0" smtClean="0"/>
              <a:t>See 11-15-1525</a:t>
            </a:r>
          </a:p>
          <a:p>
            <a:pPr>
              <a:defRPr/>
            </a:pPr>
            <a:endParaRPr lang="en-GB" dirty="0" smtClean="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Dorothy Stanley (HPE)</a:t>
            </a:r>
          </a:p>
        </p:txBody>
      </p:sp>
      <p:sp>
        <p:nvSpPr>
          <p:cNvPr id="2" name="Date Placeholder 1"/>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42</a:t>
            </a:fld>
            <a:endParaRPr lang="en-US"/>
          </a:p>
        </p:txBody>
      </p:sp>
    </p:spTree>
    <p:extLst>
      <p:ext uri="{BB962C8B-B14F-4D97-AF65-F5344CB8AC3E}">
        <p14:creationId xmlns:p14="http://schemas.microsoft.com/office/powerpoint/2010/main" val="212527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January 27</a:t>
            </a:r>
            <a:br>
              <a:rPr lang="en-US" sz="3200" dirty="0" smtClean="0"/>
            </a:br>
            <a:r>
              <a:rPr lang="en-US" sz="3200" dirty="0" smtClean="0"/>
              <a:t>802.11 WG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a:t>802.11 Plenary – China Interim January </a:t>
            </a:r>
            <a:r>
              <a:rPr lang="en-US" dirty="0" smtClean="0"/>
              <a:t>2016</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7DC20B9-232F-45E3-915F-318DA7AF0997}"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6"/>
          <p:cNvSpPr>
            <a:spLocks noGrp="1" noChangeArrowheads="1"/>
          </p:cNvSpPr>
          <p:nvPr>
            <p:ph type="title"/>
          </p:nvPr>
        </p:nvSpPr>
        <p:spPr/>
        <p:txBody>
          <a:bodyPr/>
          <a:lstStyle/>
          <a:p>
            <a:r>
              <a:rPr lang="en-US" altLang="en-US" dirty="0" smtClean="0"/>
              <a:t>W2.2 Call for Potentially Essential Patents</a:t>
            </a:r>
          </a:p>
        </p:txBody>
      </p:sp>
      <p:sp>
        <p:nvSpPr>
          <p:cNvPr id="16387" name="Rectangle 1027"/>
          <p:cNvSpPr>
            <a:spLocks noGrp="1" noChangeArrowheads="1"/>
          </p:cNvSpPr>
          <p:nvPr>
            <p:ph idx="1"/>
          </p:nvPr>
        </p:nvSpPr>
        <p:spPr/>
        <p:txBody>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
        <p:nvSpPr>
          <p:cNvPr id="16388"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76674C28-F199-4F09-B23F-C4F7779A8A66}" type="slidenum">
              <a:rPr lang="en-US" altLang="en-US" sz="1200" b="0"/>
              <a:pPr>
                <a:spcBef>
                  <a:spcPct val="0"/>
                </a:spcBef>
                <a:buFontTx/>
                <a:buNone/>
              </a:pPr>
              <a:t>44</a:t>
            </a:fld>
            <a:endParaRPr lang="en-US" altLang="en-US" sz="1200" b="0"/>
          </a:p>
        </p:txBody>
      </p:sp>
    </p:spTree>
    <p:extLst>
      <p:ext uri="{BB962C8B-B14F-4D97-AF65-F5344CB8AC3E}">
        <p14:creationId xmlns:p14="http://schemas.microsoft.com/office/powerpoint/2010/main" val="5636340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n-US" dirty="0" smtClean="0"/>
              <a:t>W2.4 Administrative Reminders</a:t>
            </a:r>
          </a:p>
        </p:txBody>
      </p:sp>
      <p:sp>
        <p:nvSpPr>
          <p:cNvPr id="37891" name="Content Placeholder 2"/>
          <p:cNvSpPr>
            <a:spLocks noGrp="1"/>
          </p:cNvSpPr>
          <p:nvPr>
            <p:ph idx="1"/>
          </p:nvPr>
        </p:nvSpPr>
        <p:spPr>
          <a:xfrm>
            <a:off x="685800" y="2057400"/>
            <a:ext cx="7772400" cy="3581400"/>
          </a:xfrm>
        </p:spPr>
        <p:txBody>
          <a:bodyPr/>
          <a:lstStyle/>
          <a:p>
            <a:r>
              <a:rPr lang="en-GB" altLang="en-US" dirty="0" smtClean="0"/>
              <a:t>Next Full WG Session: March 13-18 Macau</a:t>
            </a:r>
          </a:p>
          <a:p>
            <a:r>
              <a:rPr lang="en-GB" altLang="en-US" dirty="0" smtClean="0"/>
              <a:t>1</a:t>
            </a:r>
            <a:r>
              <a:rPr lang="en-GB" altLang="en-US" baseline="30000" dirty="0" smtClean="0"/>
              <a:t>st</a:t>
            </a:r>
            <a:r>
              <a:rPr lang="en-GB" altLang="en-US" dirty="0" smtClean="0"/>
              <a:t> CAC </a:t>
            </a:r>
            <a:r>
              <a:rPr lang="en-GB" altLang="en-US" dirty="0" err="1" smtClean="0"/>
              <a:t>telecon</a:t>
            </a:r>
            <a:r>
              <a:rPr lang="en-GB" altLang="en-US" dirty="0" smtClean="0"/>
              <a:t> – Feb 8</a:t>
            </a:r>
            <a:r>
              <a:rPr lang="en-GB" altLang="en-US" baseline="30000" dirty="0" smtClean="0"/>
              <a:t>th</a:t>
            </a:r>
            <a:r>
              <a:rPr lang="en-GB" altLang="en-US" dirty="0" smtClean="0"/>
              <a:t> at noon ET (-5 weeks)</a:t>
            </a:r>
          </a:p>
          <a:p>
            <a:pPr lvl="1"/>
            <a:r>
              <a:rPr lang="en-GB" altLang="en-US" dirty="0" smtClean="0"/>
              <a:t>Initial objectives/agendas should be uploaded as mentor documents (.</a:t>
            </a:r>
            <a:r>
              <a:rPr lang="en-GB" altLang="en-US" dirty="0" err="1" smtClean="0"/>
              <a:t>ppt</a:t>
            </a:r>
            <a:r>
              <a:rPr lang="en-GB" altLang="en-US" dirty="0" smtClean="0"/>
              <a:t> format) or send to chair (.</a:t>
            </a:r>
            <a:r>
              <a:rPr lang="en-GB" altLang="en-US" dirty="0" err="1" smtClean="0"/>
              <a:t>xls</a:t>
            </a:r>
            <a:r>
              <a:rPr lang="en-GB" altLang="en-US" dirty="0" smtClean="0"/>
              <a:t> tab format) before the </a:t>
            </a:r>
            <a:r>
              <a:rPr lang="en-GB" altLang="en-US" dirty="0" err="1" smtClean="0"/>
              <a:t>telecon</a:t>
            </a:r>
            <a:r>
              <a:rPr lang="en-GB" altLang="en-US" dirty="0" smtClean="0"/>
              <a:t>.</a:t>
            </a:r>
          </a:p>
          <a:p>
            <a:pPr lvl="1"/>
            <a:r>
              <a:rPr lang="en-GB" altLang="en-US" dirty="0" smtClean="0"/>
              <a:t>Meeting date set to meet 30-day agenda submission deadline.</a:t>
            </a:r>
            <a:endParaRPr lang="en-GB" altLang="en-US" dirty="0" smtClean="0">
              <a:solidFill>
                <a:srgbClr val="FF0000"/>
              </a:solidFill>
            </a:endParaRPr>
          </a:p>
          <a:p>
            <a:r>
              <a:rPr lang="en-GB" altLang="en-US" dirty="0" smtClean="0"/>
              <a:t>2</a:t>
            </a:r>
            <a:r>
              <a:rPr lang="en-GB" altLang="en-US" baseline="30000" dirty="0" smtClean="0"/>
              <a:t>nd</a:t>
            </a:r>
            <a:r>
              <a:rPr lang="en-GB" altLang="en-US" dirty="0" smtClean="0"/>
              <a:t> CAC </a:t>
            </a:r>
            <a:r>
              <a:rPr lang="en-GB" altLang="en-US" dirty="0" err="1" smtClean="0"/>
              <a:t>telecon</a:t>
            </a:r>
            <a:r>
              <a:rPr lang="en-GB" altLang="en-US" dirty="0" smtClean="0"/>
              <a:t> – Feb 29th at noon ET (-2 weeks)</a:t>
            </a:r>
          </a:p>
          <a:p>
            <a:pPr lvl="1"/>
            <a:r>
              <a:rPr lang="en-GB" altLang="en-US" dirty="0" smtClean="0"/>
              <a:t>Date chosen to avoid those travelling to Wi-Fi Alliance meeting</a:t>
            </a:r>
          </a:p>
          <a:p>
            <a:pPr lvl="1"/>
            <a:r>
              <a:rPr lang="en-GB" altLang="en-US" dirty="0" smtClean="0"/>
              <a:t>Snapshots to be send to Dorothy Stanley before this </a:t>
            </a:r>
            <a:r>
              <a:rPr lang="en-GB" altLang="en-US" dirty="0" err="1" smtClean="0"/>
              <a:t>telecon</a:t>
            </a:r>
            <a:r>
              <a:rPr lang="en-GB" altLang="en-US" dirty="0" smtClean="0"/>
              <a:t>.</a:t>
            </a:r>
          </a:p>
        </p:txBody>
      </p:sp>
      <p:sp>
        <p:nvSpPr>
          <p:cNvPr id="37892"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smtClean="0"/>
              <a:t>January 2016</a:t>
            </a:r>
          </a:p>
        </p:txBody>
      </p:sp>
      <p:sp>
        <p:nvSpPr>
          <p:cNvPr id="378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378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A04E910-D68B-4848-8AE6-F610B98E2FC7}" type="slidenum">
              <a:rPr lang="en-US" altLang="en-US" sz="1200" b="0"/>
              <a:pPr>
                <a:spcBef>
                  <a:spcPct val="0"/>
                </a:spcBef>
                <a:buFontTx/>
                <a:buNone/>
              </a:pPr>
              <a:t>45</a:t>
            </a:fld>
            <a:endParaRPr lang="en-US" altLang="en-US" sz="1200" b="0"/>
          </a:p>
        </p:txBody>
      </p:sp>
    </p:spTree>
    <p:extLst>
      <p:ext uri="{BB962C8B-B14F-4D97-AF65-F5344CB8AC3E}">
        <p14:creationId xmlns:p14="http://schemas.microsoft.com/office/powerpoint/2010/main" val="654525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685800"/>
            <a:ext cx="7772400" cy="611188"/>
          </a:xfrm>
        </p:spPr>
        <p:txBody>
          <a:bodyPr/>
          <a:lstStyle/>
          <a:p>
            <a:r>
              <a:rPr lang="en-GB" altLang="en-US" dirty="0" smtClean="0"/>
              <a:t>W2.5 Letters of Assurance</a:t>
            </a:r>
          </a:p>
        </p:txBody>
      </p:sp>
      <p:sp>
        <p:nvSpPr>
          <p:cNvPr id="21507" name="Content Placeholder 2"/>
          <p:cNvSpPr>
            <a:spLocks noGrp="1"/>
          </p:cNvSpPr>
          <p:nvPr>
            <p:ph sz="half" idx="1"/>
          </p:nvPr>
        </p:nvSpPr>
        <p:spPr>
          <a:xfrm>
            <a:off x="304800" y="1373188"/>
            <a:ext cx="8534400" cy="5102225"/>
          </a:xfrm>
        </p:spPr>
        <p:txBody>
          <a:bodyPr/>
          <a:lstStyle/>
          <a:p>
            <a:pPr marL="0" indent="0">
              <a:buFontTx/>
              <a:buNone/>
              <a:defRPr/>
            </a:pPr>
            <a:r>
              <a:rPr lang="en-GB" altLang="en-US" sz="2400" dirty="0" smtClean="0"/>
              <a:t>Database is </a:t>
            </a:r>
            <a:r>
              <a:rPr lang="en-GB" altLang="en-US" sz="2400" dirty="0" smtClean="0">
                <a:hlinkClick r:id="rId3"/>
              </a:rPr>
              <a:t>here</a:t>
            </a:r>
            <a:endParaRPr lang="en-GB" altLang="en-US" sz="2400" dirty="0" smtClean="0"/>
          </a:p>
          <a:p>
            <a:pPr marL="0" indent="0">
              <a:buFontTx/>
              <a:buNone/>
              <a:defRPr/>
            </a:pPr>
            <a:endParaRPr lang="en-GB" altLang="en-US" sz="2400" dirty="0" smtClean="0"/>
          </a:p>
          <a:p>
            <a:pPr>
              <a:defRPr/>
            </a:pPr>
            <a:r>
              <a:rPr lang="en-GB" altLang="en-US" sz="2400" dirty="0"/>
              <a:t>3</a:t>
            </a:r>
            <a:r>
              <a:rPr lang="en-GB" altLang="en-US" sz="2400" dirty="0" smtClean="0"/>
              <a:t> requests for </a:t>
            </a:r>
            <a:r>
              <a:rPr lang="en-GB" altLang="en-US" sz="2400" dirty="0" err="1" smtClean="0"/>
              <a:t>LoA</a:t>
            </a:r>
            <a:r>
              <a:rPr lang="en-GB" altLang="en-US" sz="2400" dirty="0" smtClean="0"/>
              <a:t> have not been responded to:</a:t>
            </a:r>
            <a:endParaRPr lang="en-GB" altLang="en-US" sz="2000" dirty="0" smtClean="0"/>
          </a:p>
          <a:p>
            <a:pPr lvl="1">
              <a:defRPr/>
            </a:pPr>
            <a:r>
              <a:rPr lang="en-US" altLang="en-US" sz="2000" dirty="0" smtClean="0"/>
              <a:t>Nokia (802.11ai)</a:t>
            </a:r>
          </a:p>
          <a:p>
            <a:pPr lvl="1">
              <a:defRPr/>
            </a:pPr>
            <a:r>
              <a:rPr lang="en-US" altLang="en-US" sz="2000" dirty="0" smtClean="0"/>
              <a:t>HP (802.11ai)</a:t>
            </a:r>
          </a:p>
          <a:p>
            <a:pPr lvl="1">
              <a:defRPr/>
            </a:pPr>
            <a:r>
              <a:rPr lang="en-US" altLang="en-US" sz="2000" dirty="0" smtClean="0"/>
              <a:t>Microsoft (802.11ai)</a:t>
            </a:r>
          </a:p>
          <a:p>
            <a:pPr lvl="1">
              <a:defRPr/>
            </a:pPr>
            <a:endParaRPr lang="en-US" altLang="en-US" sz="2000" dirty="0"/>
          </a:p>
          <a:p>
            <a:pPr>
              <a:defRPr/>
            </a:pPr>
            <a:r>
              <a:rPr lang="en-US" altLang="en-US" dirty="0" smtClean="0"/>
              <a:t>Detailed status is here:</a:t>
            </a:r>
          </a:p>
          <a:p>
            <a:pPr>
              <a:defRPr/>
            </a:pPr>
            <a:r>
              <a:rPr lang="en-US" altLang="en-US" dirty="0">
                <a:solidFill>
                  <a:srgbClr val="C00000"/>
                </a:solidFill>
                <a:hlinkClick r:id="rId4"/>
              </a:rPr>
              <a:t>https://</a:t>
            </a:r>
            <a:r>
              <a:rPr lang="en-US" altLang="en-US" dirty="0" smtClean="0">
                <a:solidFill>
                  <a:srgbClr val="C00000"/>
                </a:solidFill>
                <a:hlinkClick r:id="rId4"/>
              </a:rPr>
              <a:t>mentor.ieee.org/802.11/dcn/15/11-15-1489-03-0000-register-of-loa-requests.docx</a:t>
            </a:r>
            <a:r>
              <a:rPr lang="en-US" altLang="en-US" dirty="0" smtClean="0">
                <a:solidFill>
                  <a:srgbClr val="C00000"/>
                </a:solidFill>
              </a:rPr>
              <a:t> </a:t>
            </a:r>
            <a:endParaRPr lang="en-US" altLang="en-US" dirty="0" smtClean="0"/>
          </a:p>
          <a:p>
            <a:pPr>
              <a:defRPr/>
            </a:pPr>
            <a:endParaRPr lang="en-GB" altLang="en-US" dirty="0" smtClean="0"/>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p>
        </p:txBody>
      </p:sp>
      <p:sp>
        <p:nvSpPr>
          <p:cNvPr id="389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1CAA2BA-372C-42A4-8256-A7E0643DC1C5}" type="slidenum">
              <a:rPr lang="en-US" altLang="en-US" sz="1200" b="0"/>
              <a:pPr>
                <a:spcBef>
                  <a:spcPct val="0"/>
                </a:spcBef>
                <a:buFontTx/>
                <a:buNone/>
              </a:pPr>
              <a:t>46</a:t>
            </a:fld>
            <a:endParaRPr lang="en-US" altLang="en-US" sz="1200" b="0"/>
          </a:p>
        </p:txBody>
      </p:sp>
    </p:spTree>
    <p:extLst>
      <p:ext uri="{BB962C8B-B14F-4D97-AF65-F5344CB8AC3E}">
        <p14:creationId xmlns:p14="http://schemas.microsoft.com/office/powerpoint/2010/main" val="10510897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xfrm>
            <a:off x="696913" y="347663"/>
            <a:ext cx="15287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p>
        </p:txBody>
      </p:sp>
      <p:sp>
        <p:nvSpPr>
          <p:cNvPr id="399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3994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AE0A4AD5-8783-4CC6-8571-F11F47F43824}" type="slidenum">
              <a:rPr lang="en-US" altLang="en-US" sz="1200" b="0"/>
              <a:pPr>
                <a:spcBef>
                  <a:spcPct val="0"/>
                </a:spcBef>
                <a:buFontTx/>
                <a:buNone/>
              </a:pPr>
              <a:t>47</a:t>
            </a:fld>
            <a:endParaRPr lang="en-US" altLang="en-US" sz="1200" b="0"/>
          </a:p>
        </p:txBody>
      </p:sp>
      <p:sp>
        <p:nvSpPr>
          <p:cNvPr id="39941" name="Rectangle 2"/>
          <p:cNvSpPr>
            <a:spLocks noGrp="1" noChangeArrowheads="1"/>
          </p:cNvSpPr>
          <p:nvPr>
            <p:ph type="title"/>
          </p:nvPr>
        </p:nvSpPr>
        <p:spPr>
          <a:xfrm>
            <a:off x="404813" y="798513"/>
            <a:ext cx="8321675" cy="446087"/>
          </a:xfrm>
        </p:spPr>
        <p:txBody>
          <a:bodyPr/>
          <a:lstStyle/>
          <a:p>
            <a:r>
              <a:rPr lang="en-US" altLang="en-US" dirty="0"/>
              <a:t>W</a:t>
            </a:r>
            <a:r>
              <a:rPr lang="en-US" altLang="en-US" dirty="0" smtClean="0"/>
              <a:t>2.6 Availability of documents- Nov 2015</a:t>
            </a:r>
          </a:p>
        </p:txBody>
      </p:sp>
      <p:graphicFrame>
        <p:nvGraphicFramePr>
          <p:cNvPr id="77901" name="Group 77"/>
          <p:cNvGraphicFramePr>
            <a:graphicFrameLocks noGrp="1"/>
          </p:cNvGraphicFramePr>
          <p:nvPr>
            <p:ph idx="1"/>
            <p:extLst>
              <p:ext uri="{D42A27DB-BD31-4B8C-83A1-F6EECF244321}">
                <p14:modId xmlns:p14="http://schemas.microsoft.com/office/powerpoint/2010/main" val="1181018987"/>
              </p:ext>
            </p:extLst>
          </p:nvPr>
        </p:nvGraphicFramePr>
        <p:xfrm>
          <a:off x="0" y="1239838"/>
          <a:ext cx="9143999" cy="5193306"/>
        </p:xfrm>
        <a:graphic>
          <a:graphicData uri="http://schemas.openxmlformats.org/drawingml/2006/table">
            <a:tbl>
              <a:tblPr/>
              <a:tblGrid>
                <a:gridCol w="3048000"/>
                <a:gridCol w="1981200"/>
                <a:gridCol w="1447800"/>
                <a:gridCol w="1295400"/>
                <a:gridCol w="1371599"/>
              </a:tblGrid>
              <a:tr h="80467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Draft in Members Area</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hlinkClick r:id="rId4"/>
                        </a:rPr>
                        <a:t>Get 802</a:t>
                      </a:r>
                      <a:r>
                        <a:rPr kumimoji="0" lang="en-US" sz="1800" b="1" i="0" u="none" strike="noStrike" cap="none" normalizeH="0" baseline="0" dirty="0" smtClean="0">
                          <a:ln>
                            <a:noFill/>
                          </a:ln>
                          <a:solidFill>
                            <a:schemeClr val="tx1"/>
                          </a:solidFill>
                          <a:effectLst/>
                          <a:latin typeface="Times New Roman" pitchFamily="18" charset="0"/>
                        </a:rPr>
                        <a: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Published by ISO?</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P802.11REVmc</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D4.0 $600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D5.0</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P802.11ai</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D6.0 $165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D6.3</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P802.11ah</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D5.0 $302 pdf</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D5.1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P802.11ak</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D1.4</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P802.11aq</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D3.1</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P802.11aj</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rgbClr val="FF0000"/>
                          </a:solidFill>
                          <a:effectLst/>
                          <a:latin typeface="Times New Roman" pitchFamily="18" charset="0"/>
                          <a:ea typeface="+mn-ea"/>
                          <a:cs typeface="+mn-cs"/>
                        </a:rPr>
                        <a:t>D1.0</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802.11af-2013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$201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802.11ac-2013</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$309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00B05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802.11ad-2012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$371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0" u="none" strike="noStrike" cap="none" normalizeH="0" baseline="0" dirty="0" smtClean="0">
                        <a:ln>
                          <a:noFill/>
                        </a:ln>
                        <a:solidFill>
                          <a:srgbClr val="FF0000"/>
                        </a:solidFill>
                        <a:effectLst/>
                        <a:latin typeface="Times New Roman" pitchFamily="18" charset="0"/>
                      </a:endParaRP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802.11ae-2012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$108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802.11aa-2012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smtClean="0">
                          <a:ln>
                            <a:noFill/>
                          </a:ln>
                          <a:solidFill>
                            <a:schemeClr val="tx1"/>
                          </a:solidFill>
                          <a:effectLst/>
                          <a:latin typeface="Times New Roman" pitchFamily="18" charset="0"/>
                        </a:rPr>
                        <a:t>$185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6571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IEEE </a:t>
                      </a:r>
                      <a:r>
                        <a:rPr kumimoji="0" lang="en-US" sz="1800" b="1" i="0" u="none" strike="noStrike" cap="none" normalizeH="0" baseline="0" dirty="0" err="1" smtClean="0">
                          <a:ln>
                            <a:noFill/>
                          </a:ln>
                          <a:solidFill>
                            <a:schemeClr val="tx1"/>
                          </a:solidFill>
                          <a:effectLst/>
                          <a:latin typeface="Times New Roman" pitchFamily="18" charset="0"/>
                        </a:rPr>
                        <a:t>Std</a:t>
                      </a:r>
                      <a:r>
                        <a:rPr kumimoji="0" lang="en-US" sz="1800" b="1" i="0" u="none" strike="noStrike" cap="none" normalizeH="0" baseline="0" dirty="0" smtClean="0">
                          <a:ln>
                            <a:noFill/>
                          </a:ln>
                          <a:solidFill>
                            <a:schemeClr val="tx1"/>
                          </a:solidFill>
                          <a:effectLst/>
                          <a:latin typeface="Times New Roman" pitchFamily="18" charset="0"/>
                        </a:rPr>
                        <a:t> 802.11-2012</a:t>
                      </a:r>
                    </a:p>
                  </a:txBody>
                  <a:tcPr marL="91437" marR="91437" marT="45685" marB="4568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$556 print</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37" marR="91437" marT="45685" marB="45685"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40022" name="TextBox 1"/>
          <p:cNvSpPr txBox="1">
            <a:spLocks noChangeArrowheads="1"/>
          </p:cNvSpPr>
          <p:nvPr/>
        </p:nvSpPr>
        <p:spPr bwMode="auto">
          <a:xfrm>
            <a:off x="1450975" y="6475413"/>
            <a:ext cx="2362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400"/>
              <a:t>** = request pending</a:t>
            </a:r>
            <a:endParaRPr lang="en-GB" altLang="en-US"/>
          </a:p>
        </p:txBody>
      </p:sp>
    </p:spTree>
    <p:extLst>
      <p:ext uri="{BB962C8B-B14F-4D97-AF65-F5344CB8AC3E}">
        <p14:creationId xmlns:p14="http://schemas.microsoft.com/office/powerpoint/2010/main" val="8589707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2.7 802.11  drafts to ISO/IEC JTC1/SC6</a:t>
            </a:r>
          </a:p>
        </p:txBody>
      </p:sp>
      <p:sp>
        <p:nvSpPr>
          <p:cNvPr id="41987" name="Content Placeholder 5"/>
          <p:cNvSpPr>
            <a:spLocks noGrp="1"/>
          </p:cNvSpPr>
          <p:nvPr>
            <p:ph idx="1"/>
          </p:nvPr>
        </p:nvSpPr>
        <p:spPr/>
        <p:txBody>
          <a:bodyPr/>
          <a:lstStyle/>
          <a:p>
            <a:r>
              <a:rPr lang="en-GB" altLang="en-US" dirty="0" smtClean="0"/>
              <a:t>Drafts are sent to ISO during sponsor ballot to solicit comments.  </a:t>
            </a:r>
          </a:p>
          <a:p>
            <a:r>
              <a:rPr lang="en-GB" altLang="en-US" dirty="0" smtClean="0"/>
              <a:t>Approved drafts may also be sent during working group ballot.</a:t>
            </a:r>
          </a:p>
          <a:p>
            <a:r>
              <a:rPr lang="en-GB" altLang="en-US" dirty="0" smtClean="0"/>
              <a:t>Any comments received from ISO are processed by the comment resolution committee</a:t>
            </a:r>
          </a:p>
          <a:p>
            <a:r>
              <a:rPr lang="en-GB" altLang="en-US" dirty="0" smtClean="0"/>
              <a:t>No comments outstanding</a:t>
            </a:r>
          </a:p>
          <a:p>
            <a:endParaRPr lang="en-GB" altLang="en-US" dirty="0" smtClean="0"/>
          </a:p>
          <a:p>
            <a:r>
              <a:rPr lang="en-GB" altLang="en-US" dirty="0" err="1" smtClean="0"/>
              <a:t>REVmc</a:t>
            </a:r>
            <a:r>
              <a:rPr lang="en-GB" altLang="en-US" dirty="0" smtClean="0"/>
              <a:t> D5.0 will be liaised when Sponsor </a:t>
            </a:r>
            <a:r>
              <a:rPr lang="en-GB" altLang="en-US" dirty="0" err="1" smtClean="0"/>
              <a:t>Recirc</a:t>
            </a:r>
            <a:r>
              <a:rPr lang="en-GB" altLang="en-US" dirty="0" smtClean="0"/>
              <a:t> completes</a:t>
            </a:r>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48</a:t>
            </a:fld>
            <a:endParaRPr lang="en-US" altLang="en-US" sz="1200" b="0"/>
          </a:p>
        </p:txBody>
      </p:sp>
    </p:spTree>
    <p:extLst>
      <p:ext uri="{BB962C8B-B14F-4D97-AF65-F5344CB8AC3E}">
        <p14:creationId xmlns:p14="http://schemas.microsoft.com/office/powerpoint/2010/main" val="136710801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2.8 March 2016 Tutorials</a:t>
            </a:r>
          </a:p>
        </p:txBody>
      </p:sp>
      <p:sp>
        <p:nvSpPr>
          <p:cNvPr id="41987" name="Content Placeholder 5"/>
          <p:cNvSpPr>
            <a:spLocks noGrp="1"/>
          </p:cNvSpPr>
          <p:nvPr>
            <p:ph idx="1"/>
          </p:nvPr>
        </p:nvSpPr>
        <p:spPr/>
        <p:txBody>
          <a:bodyPr/>
          <a:lstStyle/>
          <a:p>
            <a:r>
              <a:rPr lang="en-GB" altLang="en-US" dirty="0" smtClean="0"/>
              <a:t>Tutorials </a:t>
            </a:r>
            <a:r>
              <a:rPr lang="en-GB" altLang="en-US" dirty="0"/>
              <a:t>material will be here: </a:t>
            </a:r>
            <a:r>
              <a:rPr lang="en-GB" altLang="en-US" dirty="0">
                <a:hlinkClick r:id="rId3"/>
              </a:rPr>
              <a:t>http://</a:t>
            </a:r>
            <a:r>
              <a:rPr lang="en-GB" altLang="en-US" dirty="0" smtClean="0">
                <a:hlinkClick r:id="rId3"/>
              </a:rPr>
              <a:t>www.ieee802.org/Tutorials.shtml</a:t>
            </a:r>
            <a:r>
              <a:rPr lang="en-GB" altLang="en-US" dirty="0" smtClean="0"/>
              <a:t> </a:t>
            </a:r>
          </a:p>
          <a:p>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49</a:t>
            </a:fld>
            <a:endParaRPr lang="en-US" altLang="en-US" sz="1200" b="0"/>
          </a:p>
        </p:txBody>
      </p:sp>
    </p:spTree>
    <p:extLst>
      <p:ext uri="{BB962C8B-B14F-4D97-AF65-F5344CB8AC3E}">
        <p14:creationId xmlns:p14="http://schemas.microsoft.com/office/powerpoint/2010/main" val="3488965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2016</a:t>
            </a:r>
            <a:endParaRPr lang="en-US"/>
          </a:p>
        </p:txBody>
      </p:sp>
      <p:sp>
        <p:nvSpPr>
          <p:cNvPr id="4099" name="Footer Placeholder 2"/>
          <p:cNvSpPr>
            <a:spLocks noGrp="1"/>
          </p:cNvSpPr>
          <p:nvPr>
            <p:ph type="ftr" sz="quarter" idx="11"/>
          </p:nvPr>
        </p:nvSpPr>
        <p:spPr>
          <a:noFill/>
        </p:spPr>
        <p:txBody>
          <a:bodyPr/>
          <a:lstStyle/>
          <a:p>
            <a:r>
              <a:rPr lang="en-US" smtClean="0"/>
              <a:t>Dorothy Stanley (HPE)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extLst>
      <p:ext uri="{BB962C8B-B14F-4D97-AF65-F5344CB8AC3E}">
        <p14:creationId xmlns:p14="http://schemas.microsoft.com/office/powerpoint/2010/main" val="2892592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dirty="0"/>
              <a:t>W</a:t>
            </a:r>
            <a:r>
              <a:rPr lang="en-AU" altLang="en-US" dirty="0" smtClean="0"/>
              <a:t>2.9 March 2016 presentations</a:t>
            </a:r>
          </a:p>
        </p:txBody>
      </p:sp>
      <p:sp>
        <p:nvSpPr>
          <p:cNvPr id="41987" name="Content Placeholder 5"/>
          <p:cNvSpPr>
            <a:spLocks noGrp="1"/>
          </p:cNvSpPr>
          <p:nvPr>
            <p:ph idx="1"/>
          </p:nvPr>
        </p:nvSpPr>
        <p:spPr/>
        <p:txBody>
          <a:bodyPr/>
          <a:lstStyle/>
          <a:p>
            <a:r>
              <a:rPr lang="en-GB" altLang="en-US" dirty="0" smtClean="0"/>
              <a:t>3GPP Presentation on LWA</a:t>
            </a:r>
          </a:p>
          <a:p>
            <a:r>
              <a:rPr lang="en-GB" altLang="en-US" dirty="0" smtClean="0"/>
              <a:t>802.1 presentation on </a:t>
            </a:r>
            <a:r>
              <a:rPr lang="en-GB" altLang="en-US" dirty="0" err="1" smtClean="0"/>
              <a:t>Fronthaul</a:t>
            </a:r>
            <a:endParaRPr lang="en-GB" altLang="en-US" dirty="0" smtClean="0"/>
          </a:p>
        </p:txBody>
      </p:sp>
      <p:sp>
        <p:nvSpPr>
          <p:cNvPr id="41988" name="Date Placeholder 3"/>
          <p:cNvSpPr>
            <a:spLocks noGrp="1"/>
          </p:cNvSpPr>
          <p:nvPr>
            <p:ph type="dt" sz="quarter" idx="10"/>
          </p:nvPr>
        </p:nvSpPr>
        <p:spPr>
          <a:xfrm>
            <a:off x="685800" y="304800"/>
            <a:ext cx="1752600" cy="3077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2000" smtClean="0"/>
              <a:t>January 2016</a:t>
            </a:r>
            <a:endParaRPr lang="en-US" altLang="en-US" sz="2000" dirty="0" smtClean="0"/>
          </a:p>
        </p:txBody>
      </p:sp>
      <p:sp>
        <p:nvSpPr>
          <p:cNvPr id="419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4199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823ADC4-6FAF-49B0-9803-2D1319960889}" type="slidenum">
              <a:rPr lang="en-US" altLang="en-US" sz="1200" b="0"/>
              <a:pPr>
                <a:spcBef>
                  <a:spcPct val="0"/>
                </a:spcBef>
                <a:buFontTx/>
                <a:buNone/>
              </a:pPr>
              <a:t>50</a:t>
            </a:fld>
            <a:endParaRPr lang="en-US" altLang="en-US" sz="1200" b="0"/>
          </a:p>
        </p:txBody>
      </p:sp>
    </p:spTree>
    <p:extLst>
      <p:ext uri="{BB962C8B-B14F-4D97-AF65-F5344CB8AC3E}">
        <p14:creationId xmlns:p14="http://schemas.microsoft.com/office/powerpoint/2010/main" val="4246283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a:t>
            </a:r>
            <a:r>
              <a:rPr lang="en-US" dirty="0" smtClean="0"/>
              <a:t>Venues</a:t>
            </a:r>
            <a:endParaRPr lang="en-US" dirty="0"/>
          </a:p>
        </p:txBody>
      </p:sp>
      <p:sp>
        <p:nvSpPr>
          <p:cNvPr id="3" name="Content Placeholder 2"/>
          <p:cNvSpPr>
            <a:spLocks noGrp="1"/>
          </p:cNvSpPr>
          <p:nvPr>
            <p:ph idx="1"/>
          </p:nvPr>
        </p:nvSpPr>
        <p:spPr>
          <a:xfrm>
            <a:off x="685800" y="1676400"/>
            <a:ext cx="7772400" cy="4648200"/>
          </a:xfrm>
        </p:spPr>
        <p:txBody>
          <a:bodyPr/>
          <a:lstStyle/>
          <a:p>
            <a:r>
              <a:rPr lang="en-US" sz="2800" dirty="0" smtClean="0"/>
              <a:t>2016:</a:t>
            </a:r>
          </a:p>
          <a:p>
            <a:pPr lvl="1"/>
            <a:r>
              <a:rPr lang="en-US" sz="2400" dirty="0" smtClean="0"/>
              <a:t>January 17-22, Hyatt Regency, Atlanta,  GA</a:t>
            </a:r>
          </a:p>
          <a:p>
            <a:pPr lvl="1"/>
            <a:r>
              <a:rPr lang="en-US" sz="2400" dirty="0" smtClean="0"/>
              <a:t>January 27-28 Harbin, China</a:t>
            </a:r>
            <a:endParaRPr lang="en-US" sz="2400" u="sng" dirty="0" smtClean="0"/>
          </a:p>
          <a:p>
            <a:pPr lvl="1"/>
            <a:r>
              <a:rPr lang="en-US" sz="2400" dirty="0" smtClean="0"/>
              <a:t>March 13-18, Sands Venetian Hotel, Macau, PRC</a:t>
            </a:r>
          </a:p>
          <a:p>
            <a:pPr lvl="1"/>
            <a:r>
              <a:rPr lang="en-US" sz="2400" dirty="0" smtClean="0"/>
              <a:t>May 15-20, Hilton Waikoloa Village, HI</a:t>
            </a:r>
          </a:p>
          <a:p>
            <a:pPr lvl="1"/>
            <a:r>
              <a:rPr lang="en-US" sz="2400" b="1" dirty="0" smtClean="0"/>
              <a:t>May 25-26 </a:t>
            </a:r>
            <a:r>
              <a:rPr lang="en-US" sz="2400" b="1" dirty="0"/>
              <a:t>Chongqing, </a:t>
            </a:r>
            <a:r>
              <a:rPr lang="en-US" sz="2400" b="1" dirty="0" smtClean="0"/>
              <a:t>China (China Interim)</a:t>
            </a:r>
          </a:p>
          <a:p>
            <a:pPr lvl="1"/>
            <a:r>
              <a:rPr lang="en-US" sz="2400" dirty="0" smtClean="0"/>
              <a:t>July 24-29, Manchester Grand Hyatt, San Diego, CA</a:t>
            </a:r>
          </a:p>
          <a:p>
            <a:pPr lvl="1"/>
            <a:r>
              <a:rPr lang="en-US" sz="2400" dirty="0" smtClean="0"/>
              <a:t>September 11-16 Warsaw, Poland</a:t>
            </a:r>
          </a:p>
          <a:p>
            <a:pPr lvl="1"/>
            <a:r>
              <a:rPr lang="en-US" sz="2400" b="1" dirty="0" smtClean="0"/>
              <a:t>September 28-29, </a:t>
            </a:r>
            <a:r>
              <a:rPr lang="en-US" sz="2400" b="1" dirty="0"/>
              <a:t>Beijing </a:t>
            </a:r>
            <a:r>
              <a:rPr lang="en-US" sz="2400" b="1" dirty="0" smtClean="0"/>
              <a:t>(</a:t>
            </a:r>
            <a:r>
              <a:rPr lang="en-US" sz="2400" b="1" dirty="0"/>
              <a:t>China Interim</a:t>
            </a:r>
            <a:r>
              <a:rPr lang="en-US" sz="2400" b="1" dirty="0" smtClean="0"/>
              <a:t>)</a:t>
            </a:r>
          </a:p>
          <a:p>
            <a:pPr lvl="1"/>
            <a:r>
              <a:rPr lang="en-US" sz="2400" dirty="0" smtClean="0"/>
              <a:t>November 6-11 Grand Hyatt San Antonio, TX</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35390582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dirty="0" smtClean="0"/>
              <a:t>January  15-20, Hyatt Regency, Atlanta, GA – TBC </a:t>
            </a:r>
            <a:r>
              <a:rPr lang="en-US" kern="1200" dirty="0"/>
              <a:t>Note: 11aj to </a:t>
            </a:r>
            <a:r>
              <a:rPr lang="en-US" kern="1200" dirty="0" smtClean="0"/>
              <a:t>collocate</a:t>
            </a:r>
            <a:endParaRPr lang="en-US" dirty="0" smtClean="0"/>
          </a:p>
          <a:p>
            <a:pPr lvl="1"/>
            <a:r>
              <a:rPr lang="en-US" dirty="0" smtClean="0"/>
              <a:t>March 12-17,  </a:t>
            </a:r>
            <a:r>
              <a:rPr lang="en-US" dirty="0" smtClean="0">
                <a:solidFill>
                  <a:schemeClr val="tx1"/>
                </a:solidFill>
              </a:rPr>
              <a:t>Hyatt Regency/Fairmont, Vancouver Canada</a:t>
            </a:r>
          </a:p>
          <a:p>
            <a:pPr lvl="1"/>
            <a:r>
              <a:rPr lang="en-US" kern="1200" dirty="0" smtClean="0"/>
              <a:t>May 14-19, Daejeon Convention Center, Daejeon Korea (TBC) Note: 11aj to collocate</a:t>
            </a:r>
          </a:p>
          <a:p>
            <a:pPr lvl="1"/>
            <a:r>
              <a:rPr lang="en-US" kern="1200" dirty="0" smtClean="0"/>
              <a:t>July 9-14, </a:t>
            </a:r>
            <a:r>
              <a:rPr lang="en-US" kern="1200" dirty="0" err="1" smtClean="0"/>
              <a:t>Estrel</a:t>
            </a:r>
            <a:r>
              <a:rPr lang="en-US" kern="1200" dirty="0" smtClean="0"/>
              <a:t> Hotel and Convention Center, Berlin, Germany,</a:t>
            </a:r>
          </a:p>
          <a:p>
            <a:pPr lvl="1"/>
            <a:r>
              <a:rPr lang="en-US" kern="1200" dirty="0" smtClean="0"/>
              <a:t>September 10-15, Hilton Waikoloa Village, Kona, </a:t>
            </a:r>
            <a:r>
              <a:rPr lang="en-US" kern="1200" dirty="0"/>
              <a:t>HI Note: 11aj to </a:t>
            </a:r>
            <a:r>
              <a:rPr lang="en-US" kern="1200" dirty="0" smtClean="0"/>
              <a:t>collocate</a:t>
            </a:r>
          </a:p>
          <a:p>
            <a:pPr lvl="1"/>
            <a:r>
              <a:rPr lang="en-US" dirty="0" smtClean="0"/>
              <a:t>November 5-10 – Caribe, Orlando</a:t>
            </a:r>
            <a:r>
              <a:rPr lang="en-US" sz="1800" dirty="0" smtClean="0"/>
              <a:t>, FL - TBC</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20862641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3.1.1 </a:t>
            </a:r>
            <a:r>
              <a:rPr lang="en-US" dirty="0"/>
              <a:t>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2018:</a:t>
            </a:r>
          </a:p>
          <a:p>
            <a:pPr lvl="1"/>
            <a:r>
              <a:rPr lang="en-US" sz="2400" dirty="0" smtClean="0"/>
              <a:t>January  - Hotel </a:t>
            </a:r>
            <a:r>
              <a:rPr lang="en-US" sz="2400" dirty="0"/>
              <a:t>I</a:t>
            </a:r>
            <a:r>
              <a:rPr lang="en-US" sz="2400" dirty="0" smtClean="0"/>
              <a:t>rvine, Irvine CA, USA</a:t>
            </a:r>
            <a:endParaRPr lang="en-US" sz="2400" dirty="0"/>
          </a:p>
          <a:p>
            <a:pPr lvl="1"/>
            <a:r>
              <a:rPr lang="en-US" sz="2400" dirty="0" smtClean="0"/>
              <a:t>March 4-9 </a:t>
            </a:r>
            <a:r>
              <a:rPr lang="en-US" sz="2400" dirty="0"/>
              <a:t>Hyatt Regency O'Hare, Rosemont, </a:t>
            </a:r>
            <a:r>
              <a:rPr lang="en-US" sz="2400" dirty="0" smtClean="0"/>
              <a:t>Il, </a:t>
            </a:r>
            <a:r>
              <a:rPr lang="en-US" sz="2400" dirty="0"/>
              <a:t>USA</a:t>
            </a:r>
            <a:endParaRPr lang="en-US" sz="2400" dirty="0" smtClean="0"/>
          </a:p>
          <a:p>
            <a:pPr lvl="1"/>
            <a:r>
              <a:rPr lang="en-US" sz="2400" dirty="0" smtClean="0"/>
              <a:t>May – Europe (Vienna? Iceland? Other?)</a:t>
            </a:r>
          </a:p>
          <a:p>
            <a:pPr lvl="1"/>
            <a:r>
              <a:rPr lang="en-US" sz="2400" dirty="0" smtClean="0"/>
              <a:t>July – Manchester Grand Hyatt, San Diego, CA</a:t>
            </a:r>
          </a:p>
          <a:p>
            <a:pPr lvl="1"/>
            <a:r>
              <a:rPr lang="en-US" sz="2400" dirty="0" smtClean="0"/>
              <a:t>September 9-14 – Hilton Waikoloa Village, Kona Hi</a:t>
            </a:r>
          </a:p>
          <a:p>
            <a:pPr lvl="1"/>
            <a:r>
              <a:rPr lang="en-US" sz="2400" dirty="0" smtClean="0"/>
              <a:t>November 11-16 Suzhou CN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2815160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5.1.1 </a:t>
            </a:r>
            <a:r>
              <a:rPr lang="en-US" dirty="0" err="1" smtClean="0"/>
              <a:t>TGaj</a:t>
            </a:r>
            <a:r>
              <a:rPr lang="en-US" dirty="0" smtClean="0"/>
              <a:t> Teleconference Motion</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a </a:t>
            </a:r>
            <a:r>
              <a:rPr lang="en-US" dirty="0" err="1" smtClean="0"/>
              <a:t>TGaj</a:t>
            </a:r>
            <a:r>
              <a:rPr lang="en-US" dirty="0" smtClean="0"/>
              <a:t> teleconference:</a:t>
            </a:r>
          </a:p>
          <a:p>
            <a:pPr lvl="1"/>
            <a:r>
              <a:rPr lang="en-US" sz="2400" dirty="0" smtClean="0">
                <a:latin typeface="Calibri" panose="020F0502020204030204" pitchFamily="34" charset="0"/>
              </a:rPr>
              <a:t>February 18, 2016 9PM Eastern, 1 hour (Feb 19</a:t>
            </a:r>
            <a:r>
              <a:rPr lang="en-US" sz="2400" baseline="30000" dirty="0" smtClean="0">
                <a:latin typeface="Calibri" panose="020F0502020204030204" pitchFamily="34" charset="0"/>
              </a:rPr>
              <a:t>th</a:t>
            </a:r>
            <a:r>
              <a:rPr lang="en-US" sz="2400" dirty="0" smtClean="0">
                <a:latin typeface="Calibri" panose="020F0502020204030204" pitchFamily="34" charset="0"/>
              </a:rPr>
              <a:t> 10am Beijing)</a:t>
            </a:r>
          </a:p>
          <a:p>
            <a:pPr lvl="1"/>
            <a:endParaRPr lang="en-US" sz="2400" dirty="0">
              <a:latin typeface="Calibri" panose="020F0502020204030204" pitchFamily="34" charset="0"/>
            </a:endParaRPr>
          </a:p>
          <a:p>
            <a:pPr lvl="0"/>
            <a:r>
              <a:rPr lang="en-US" dirty="0" smtClean="0"/>
              <a:t>Moved: </a:t>
            </a:r>
            <a:r>
              <a:rPr lang="en-US" kern="1200" dirty="0" err="1">
                <a:latin typeface="Times New Roman" pitchFamily="18" charset="0"/>
              </a:rPr>
              <a:t>Jiamin</a:t>
            </a:r>
            <a:r>
              <a:rPr lang="en-US" kern="1200" dirty="0">
                <a:latin typeface="Times New Roman" pitchFamily="18" charset="0"/>
              </a:rPr>
              <a:t> </a:t>
            </a:r>
            <a:r>
              <a:rPr lang="en-US" kern="1200" dirty="0" smtClean="0">
                <a:latin typeface="Times New Roman" pitchFamily="18" charset="0"/>
              </a:rPr>
              <a:t>CHEN</a:t>
            </a:r>
            <a:endParaRPr lang="en-US" dirty="0" smtClean="0"/>
          </a:p>
          <a:p>
            <a:r>
              <a:rPr lang="en-US" dirty="0" smtClean="0"/>
              <a:t>Seconded: Haiming Wang</a:t>
            </a:r>
          </a:p>
          <a:p>
            <a:r>
              <a:rPr lang="en-US" dirty="0"/>
              <a:t> </a:t>
            </a:r>
            <a:r>
              <a:rPr lang="en-US" dirty="0" smtClean="0"/>
              <a:t>Result: 6-0-0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7273652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5.1.1 </a:t>
            </a:r>
            <a:r>
              <a:rPr lang="en-US" dirty="0" err="1" smtClean="0"/>
              <a:t>TGaj</a:t>
            </a:r>
            <a:r>
              <a:rPr lang="en-US" dirty="0" smtClean="0"/>
              <a:t> Venue Change</a:t>
            </a:r>
            <a:endParaRPr lang="en-US" dirty="0"/>
          </a:p>
        </p:txBody>
      </p:sp>
      <p:sp>
        <p:nvSpPr>
          <p:cNvPr id="3" name="Content Placeholder 2"/>
          <p:cNvSpPr>
            <a:spLocks noGrp="1"/>
          </p:cNvSpPr>
          <p:nvPr>
            <p:ph idx="1"/>
          </p:nvPr>
        </p:nvSpPr>
        <p:spPr>
          <a:xfrm>
            <a:off x="685800" y="1556792"/>
            <a:ext cx="7770813" cy="4537621"/>
          </a:xfrm>
        </p:spPr>
        <p:txBody>
          <a:bodyPr/>
          <a:lstStyle/>
          <a:p>
            <a:r>
              <a:rPr lang="en-US" dirty="0" smtClean="0"/>
              <a:t>Motion to approve the following venues for China interim sessions</a:t>
            </a:r>
          </a:p>
          <a:p>
            <a:pPr lvl="1"/>
            <a:r>
              <a:rPr lang="en-US" sz="2400" dirty="0" smtClean="0">
                <a:latin typeface="Calibri" panose="020F0502020204030204" pitchFamily="34" charset="0"/>
              </a:rPr>
              <a:t>May 25-26 2016 </a:t>
            </a:r>
            <a:r>
              <a:rPr lang="en-US" sz="2400" dirty="0"/>
              <a:t>Chongqing, China</a:t>
            </a:r>
            <a:endParaRPr lang="en-US" sz="2400" dirty="0" smtClean="0">
              <a:latin typeface="Calibri" panose="020F0502020204030204" pitchFamily="34" charset="0"/>
            </a:endParaRPr>
          </a:p>
          <a:p>
            <a:pPr lvl="1"/>
            <a:r>
              <a:rPr lang="en-US" sz="2400" dirty="0" smtClean="0">
                <a:latin typeface="Calibri" panose="020F0502020204030204" pitchFamily="34" charset="0"/>
              </a:rPr>
              <a:t>September 28-29 2016 Beijing, China</a:t>
            </a:r>
          </a:p>
          <a:p>
            <a:pPr lvl="1"/>
            <a:endParaRPr lang="en-US" sz="2400" dirty="0">
              <a:latin typeface="Calibri" panose="020F0502020204030204" pitchFamily="34" charset="0"/>
            </a:endParaRPr>
          </a:p>
          <a:p>
            <a:pPr lvl="0"/>
            <a:r>
              <a:rPr lang="en-US" dirty="0" smtClean="0"/>
              <a:t>Moved: </a:t>
            </a:r>
            <a:r>
              <a:rPr lang="en-US" kern="1200" dirty="0" err="1">
                <a:latin typeface="Times New Roman" pitchFamily="18" charset="0"/>
              </a:rPr>
              <a:t>Jiamin</a:t>
            </a:r>
            <a:r>
              <a:rPr lang="en-US" kern="1200" dirty="0">
                <a:latin typeface="Times New Roman" pitchFamily="18" charset="0"/>
              </a:rPr>
              <a:t> </a:t>
            </a:r>
            <a:r>
              <a:rPr lang="en-US" kern="1200" dirty="0" smtClean="0">
                <a:latin typeface="Times New Roman" pitchFamily="18" charset="0"/>
              </a:rPr>
              <a:t>CHEN</a:t>
            </a:r>
            <a:endParaRPr lang="en-US" dirty="0" smtClean="0"/>
          </a:p>
          <a:p>
            <a:r>
              <a:rPr lang="en-US" dirty="0" smtClean="0"/>
              <a:t>Seconded: Haiming Wang</a:t>
            </a:r>
          </a:p>
          <a:p>
            <a:r>
              <a:rPr lang="en-US" dirty="0"/>
              <a:t> </a:t>
            </a:r>
            <a:r>
              <a:rPr lang="en-US" dirty="0" smtClean="0"/>
              <a:t>Result: 6-0-0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4294967295"/>
          </p:nvPr>
        </p:nvSpPr>
        <p:spPr>
          <a:xfrm>
            <a:off x="5257800" y="6448425"/>
            <a:ext cx="3184520" cy="180975"/>
          </a:xfrm>
          <a:prstGeom prst="rect">
            <a:avLst/>
          </a:prstGeom>
        </p:spPr>
        <p:txBody>
          <a:bodyPr/>
          <a:lstStyle/>
          <a:p>
            <a:r>
              <a:rPr lang="en-GB" smtClean="0"/>
              <a:t>Dorothy Stanley (HPE)</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January 2016</a:t>
            </a:r>
            <a:endParaRPr lang="en-GB" dirty="0"/>
          </a:p>
        </p:txBody>
      </p:sp>
    </p:spTree>
    <p:extLst>
      <p:ext uri="{BB962C8B-B14F-4D97-AF65-F5344CB8AC3E}">
        <p14:creationId xmlns:p14="http://schemas.microsoft.com/office/powerpoint/2010/main" val="25229906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GB" altLang="en-US" dirty="0"/>
              <a:t>W</a:t>
            </a:r>
            <a:r>
              <a:rPr lang="en-GB" altLang="en-US" dirty="0" smtClean="0"/>
              <a:t>7.1 802 Wireless Chairs meeting</a:t>
            </a:r>
          </a:p>
        </p:txBody>
      </p:sp>
      <p:sp>
        <p:nvSpPr>
          <p:cNvPr id="49155" name="Content Placeholder 2"/>
          <p:cNvSpPr>
            <a:spLocks noGrp="1"/>
          </p:cNvSpPr>
          <p:nvPr>
            <p:ph idx="1"/>
          </p:nvPr>
        </p:nvSpPr>
        <p:spPr/>
        <p:txBody>
          <a:bodyPr/>
          <a:lstStyle/>
          <a:p>
            <a:r>
              <a:rPr lang="en-GB" altLang="en-US" dirty="0" smtClean="0"/>
              <a:t>The wireless chairs meeting makes decisions related to the operation of the wireless interim meetings,  such as location and cost.</a:t>
            </a:r>
          </a:p>
          <a:p>
            <a:r>
              <a:rPr lang="en-GB" altLang="en-US" dirty="0" smtClean="0"/>
              <a:t>The meeting is open to all.</a:t>
            </a:r>
          </a:p>
          <a:p>
            <a:r>
              <a:rPr lang="en-GB" altLang="en-US" dirty="0" smtClean="0"/>
              <a:t>If you are interested in these topics,  please attend.</a:t>
            </a:r>
          </a:p>
          <a:p>
            <a:endParaRPr lang="en-GB" altLang="en-US" dirty="0" smtClean="0"/>
          </a:p>
          <a:p>
            <a:r>
              <a:rPr lang="en-GB" altLang="en-US" dirty="0" smtClean="0"/>
              <a:t>The wireless chairs meeting takes place at 4:00pm local time on the Sunday of 802 Plenary and 802 Wireless Interim sessions.</a:t>
            </a:r>
          </a:p>
        </p:txBody>
      </p:sp>
      <p:sp>
        <p:nvSpPr>
          <p:cNvPr id="49156"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491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491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96DABD68-6195-4DCA-89D8-C48B163743AC}" type="slidenum">
              <a:rPr lang="en-US" altLang="en-US" sz="1200" b="0"/>
              <a:pPr>
                <a:spcBef>
                  <a:spcPct val="0"/>
                </a:spcBef>
                <a:buFontTx/>
                <a:buNone/>
              </a:pPr>
              <a:t>56</a:t>
            </a:fld>
            <a:endParaRPr lang="en-US" altLang="en-US" sz="1200" b="0"/>
          </a:p>
        </p:txBody>
      </p:sp>
    </p:spTree>
    <p:extLst>
      <p:ext uri="{BB962C8B-B14F-4D97-AF65-F5344CB8AC3E}">
        <p14:creationId xmlns:p14="http://schemas.microsoft.com/office/powerpoint/2010/main" val="1979192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5800" y="685800"/>
            <a:ext cx="7772400" cy="609600"/>
          </a:xfrm>
        </p:spPr>
        <p:txBody>
          <a:bodyPr/>
          <a:lstStyle/>
          <a:p>
            <a:r>
              <a:rPr lang="en-GB" altLang="en-US" dirty="0"/>
              <a:t>W</a:t>
            </a:r>
            <a:r>
              <a:rPr lang="en-GB" altLang="en-US" dirty="0" smtClean="0"/>
              <a:t>7.2 Next Meeting – LMSC Interim</a:t>
            </a:r>
          </a:p>
        </p:txBody>
      </p:sp>
      <p:sp>
        <p:nvSpPr>
          <p:cNvPr id="3" name="Content Placeholder 2"/>
          <p:cNvSpPr>
            <a:spLocks noGrp="1"/>
          </p:cNvSpPr>
          <p:nvPr>
            <p:ph idx="1"/>
          </p:nvPr>
        </p:nvSpPr>
        <p:spPr>
          <a:xfrm>
            <a:off x="685800" y="1447800"/>
            <a:ext cx="7772400" cy="4648200"/>
          </a:xfrm>
        </p:spPr>
        <p:txBody>
          <a:bodyPr/>
          <a:lstStyle/>
          <a:p>
            <a:pPr>
              <a:defRPr/>
            </a:pPr>
            <a:r>
              <a:rPr lang="en-GB" sz="3200" dirty="0" smtClean="0"/>
              <a:t>2016-03-13 to 2016-03-19 at Sands Venetian Hotel, Macau, PRC</a:t>
            </a:r>
          </a:p>
          <a:p>
            <a:pPr lvl="1">
              <a:defRPr/>
            </a:pPr>
            <a:r>
              <a:rPr lang="en-GB" sz="2800" dirty="0" smtClean="0"/>
              <a:t>IEEE LMSC (802) Plenary</a:t>
            </a:r>
          </a:p>
          <a:p>
            <a:pPr lvl="1">
              <a:defRPr/>
            </a:pPr>
            <a:r>
              <a:rPr lang="en-GB" sz="2800" dirty="0" smtClean="0"/>
              <a:t>Meeting Registration and Hotel Registration are open</a:t>
            </a:r>
            <a:endParaRPr lang="en-GB" sz="4400" dirty="0" smtClean="0"/>
          </a:p>
          <a:p>
            <a:pPr lvl="1">
              <a:defRPr/>
            </a:pPr>
            <a:endParaRPr lang="en-GB" sz="2800" dirty="0" smtClean="0"/>
          </a:p>
          <a:p>
            <a:pPr marL="0" indent="0">
              <a:buFontTx/>
              <a:buNone/>
              <a:defRPr/>
            </a:pPr>
            <a:r>
              <a:rPr lang="en-GB" dirty="0" smtClean="0"/>
              <a:t>For information and registration links, see </a:t>
            </a:r>
            <a:r>
              <a:rPr lang="en-US" dirty="0" smtClean="0">
                <a:hlinkClick r:id="rId3"/>
              </a:rPr>
              <a:t>http://www.ieee802.org/11/Meetings/Meeting_Plan.html</a:t>
            </a:r>
            <a:endParaRPr lang="en-US" dirty="0" smtClean="0"/>
          </a:p>
          <a:p>
            <a:pPr marL="0" indent="0">
              <a:buFontTx/>
              <a:buNone/>
              <a:defRPr/>
            </a:pPr>
            <a:endParaRPr lang="en-GB" dirty="0"/>
          </a:p>
        </p:txBody>
      </p:sp>
      <p:sp>
        <p:nvSpPr>
          <p:cNvPr id="50180" name="Date Placeholder 3"/>
          <p:cNvSpPr>
            <a:spLocks noGrp="1"/>
          </p:cNvSpPr>
          <p:nvPr>
            <p:ph type="dt" sz="quarter" idx="10"/>
          </p:nvPr>
        </p:nvSpPr>
        <p:spPr>
          <a:xfrm>
            <a:off x="685800" y="304800"/>
            <a:ext cx="1752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2016</a:t>
            </a:r>
            <a:endParaRPr lang="en-US" altLang="en-US" sz="1800" dirty="0" smtClean="0"/>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(HPE)</a:t>
            </a:r>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300F1E13-1F9C-49F2-9717-5F2A6F737093}" type="slidenum">
              <a:rPr lang="en-US" altLang="en-US" sz="1200" b="0"/>
              <a:pPr>
                <a:spcBef>
                  <a:spcPct val="0"/>
                </a:spcBef>
                <a:buFontTx/>
                <a:buNone/>
              </a:pPr>
              <a:t>57</a:t>
            </a:fld>
            <a:endParaRPr lang="en-US" altLang="en-US" sz="1200" b="0"/>
          </a:p>
        </p:txBody>
      </p:sp>
    </p:spTree>
    <p:extLst>
      <p:ext uri="{BB962C8B-B14F-4D97-AF65-F5344CB8AC3E}">
        <p14:creationId xmlns:p14="http://schemas.microsoft.com/office/powerpoint/2010/main" val="14327031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China Interim Attendees, Jan 2016</a:t>
            </a:r>
            <a:endParaRPr lang="en-US" dirty="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58</a:t>
            </a:fld>
            <a:endParaRPr lang="en-US"/>
          </a:p>
        </p:txBody>
      </p:sp>
      <p:pic>
        <p:nvPicPr>
          <p:cNvPr id="4098" name="Picture 2" descr="C:\Users\dstanley\Documents\IEEE_802_11_January_2016\aj interim\20160127_17445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0" y="1828800"/>
            <a:ext cx="6908801"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9923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2016</a:t>
            </a:r>
            <a:endParaRPr lang="en-US"/>
          </a:p>
        </p:txBody>
      </p:sp>
      <p:sp>
        <p:nvSpPr>
          <p:cNvPr id="5123" name="Footer Placeholder 2"/>
          <p:cNvSpPr>
            <a:spLocks noGrp="1"/>
          </p:cNvSpPr>
          <p:nvPr>
            <p:ph type="ftr" sz="quarter" idx="11"/>
          </p:nvPr>
        </p:nvSpPr>
        <p:spPr>
          <a:noFill/>
        </p:spPr>
        <p:txBody>
          <a:bodyPr/>
          <a:lstStyle/>
          <a:p>
            <a:r>
              <a:rPr lang="en-US" smtClean="0"/>
              <a:t>Dorothy Stanley (HPE)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extLst>
      <p:ext uri="{BB962C8B-B14F-4D97-AF65-F5344CB8AC3E}">
        <p14:creationId xmlns:p14="http://schemas.microsoft.com/office/powerpoint/2010/main" val="135265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2016</a:t>
            </a:r>
            <a:endParaRPr lang="en-US"/>
          </a:p>
        </p:txBody>
      </p:sp>
      <p:sp>
        <p:nvSpPr>
          <p:cNvPr id="6147" name="Footer Placeholder 2"/>
          <p:cNvSpPr>
            <a:spLocks noGrp="1"/>
          </p:cNvSpPr>
          <p:nvPr>
            <p:ph type="ftr" sz="quarter" idx="11"/>
          </p:nvPr>
        </p:nvSpPr>
        <p:spPr>
          <a:noFill/>
        </p:spPr>
        <p:txBody>
          <a:bodyPr/>
          <a:lstStyle/>
          <a:p>
            <a:r>
              <a:rPr lang="en-US" smtClean="0"/>
              <a:t>Dorothy Stanley (HPE)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extLst>
      <p:ext uri="{BB962C8B-B14F-4D97-AF65-F5344CB8AC3E}">
        <p14:creationId xmlns:p14="http://schemas.microsoft.com/office/powerpoint/2010/main" val="2490938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2016</a:t>
            </a:r>
            <a:endParaRPr lang="en-US"/>
          </a:p>
        </p:txBody>
      </p:sp>
      <p:sp>
        <p:nvSpPr>
          <p:cNvPr id="7171" name="Footer Placeholder 2"/>
          <p:cNvSpPr>
            <a:spLocks noGrp="1"/>
          </p:cNvSpPr>
          <p:nvPr>
            <p:ph type="ftr" sz="quarter" idx="11"/>
          </p:nvPr>
        </p:nvSpPr>
        <p:spPr>
          <a:noFill/>
        </p:spPr>
        <p:txBody>
          <a:bodyPr/>
          <a:lstStyle/>
          <a:p>
            <a:r>
              <a:rPr lang="en-US" smtClean="0"/>
              <a:t>Dorothy Stanley (HPE)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8</a:t>
            </a:fld>
            <a:endParaRPr lang="en-US"/>
          </a:p>
        </p:txBody>
      </p:sp>
    </p:spTree>
    <p:extLst>
      <p:ext uri="{BB962C8B-B14F-4D97-AF65-F5344CB8AC3E}">
        <p14:creationId xmlns:p14="http://schemas.microsoft.com/office/powerpoint/2010/main" val="30666014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a:xfrm>
            <a:off x="685800" y="304800"/>
            <a:ext cx="1752600" cy="276999"/>
          </a:xfrm>
        </p:spPr>
        <p:txBody>
          <a:bodyPr/>
          <a:lstStyle/>
          <a:p>
            <a:pPr>
              <a:defRPr/>
            </a:pPr>
            <a:r>
              <a:rPr lang="en-US" smtClean="0"/>
              <a:t>January 2016</a:t>
            </a:r>
            <a:endParaRPr lang="en-US" dirty="0"/>
          </a:p>
        </p:txBody>
      </p:sp>
      <p:sp>
        <p:nvSpPr>
          <p:cNvPr id="11" name="Footer Placeholder 10"/>
          <p:cNvSpPr>
            <a:spLocks noGrp="1"/>
          </p:cNvSpPr>
          <p:nvPr>
            <p:ph type="ftr" sz="quarter" idx="11"/>
          </p:nvPr>
        </p:nvSpPr>
        <p:spPr/>
        <p:txBody>
          <a:bodyPr/>
          <a:lstStyle/>
          <a:p>
            <a:pPr>
              <a:defRPr/>
            </a:pPr>
            <a:r>
              <a:rPr lang="en-US" smtClean="0"/>
              <a:t>Dorothy Stanley (HPE)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extLst>
      <p:ext uri="{BB962C8B-B14F-4D97-AF65-F5344CB8AC3E}">
        <p14:creationId xmlns:p14="http://schemas.microsoft.com/office/powerpoint/2010/main" val="20077711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43628</TotalTime>
  <Words>4878</Words>
  <Application>Microsoft Office PowerPoint</Application>
  <PresentationFormat>On-screen Show (4:3)</PresentationFormat>
  <Paragraphs>1193</Paragraphs>
  <Slides>58</Slides>
  <Notes>58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1" baseType="lpstr">
      <vt:lpstr>802-11-Submission</vt:lpstr>
      <vt:lpstr>Document</vt:lpstr>
      <vt:lpstr>Binary Worksheet</vt:lpstr>
      <vt:lpstr>Jan 2016 China Interim WG agenda materials</vt:lpstr>
      <vt:lpstr>Abstract</vt:lpstr>
      <vt:lpstr>Wednesday Jan 27, 2016–  802.11 Opening Plenary  </vt:lpstr>
      <vt:lpstr>W1.3 Meeting Decorum</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 2015 IEEE 802 EC Rule Changes</vt:lpstr>
      <vt:lpstr>LMSC WG P&amp;P Changes</vt:lpstr>
      <vt:lpstr>IEEE 802.11 OM Status and changes</vt:lpstr>
      <vt:lpstr>Email Reflectors</vt:lpstr>
      <vt:lpstr>IEEE 802-ALL EMAIL List Server</vt:lpstr>
      <vt:lpstr>Reminder for Posting Documents</vt:lpstr>
      <vt:lpstr>W2.3 Nov 2015 Action item re: attendance</vt:lpstr>
      <vt:lpstr>W2.4 Summary of new Liaisons</vt:lpstr>
      <vt:lpstr>W3.1 802.11 Working Group Session Documents</vt:lpstr>
      <vt:lpstr>W3.2 Next Meeting – LMSC Plenary</vt:lpstr>
      <vt:lpstr>W3.3 Meeting registration</vt:lpstr>
      <vt:lpstr>W3.4 Recording attendance</vt:lpstr>
      <vt:lpstr>W3.6 Breakfast and Break Information</vt:lpstr>
      <vt:lpstr>W3.7 802 EC and IEEE-SA Standards Board decisions</vt:lpstr>
      <vt:lpstr>W3.8 – Items for EC Workshop related to 802.11</vt:lpstr>
      <vt:lpstr>Friday pm EC workshop</vt:lpstr>
      <vt:lpstr>Saturday EC workshop</vt:lpstr>
      <vt:lpstr>W3.8 –EC Workshop outcomes</vt:lpstr>
      <vt:lpstr>W4.1.1 Type of Groups</vt:lpstr>
      <vt:lpstr>W4.1.1 Groups</vt:lpstr>
      <vt:lpstr>W4.1.2 PAR Expiration/Renewal Schedule</vt:lpstr>
      <vt:lpstr>M4.1.3 Officers</vt:lpstr>
      <vt:lpstr>W4.1.3 802.11 WG Appointed positions</vt:lpstr>
      <vt:lpstr>IEEE 802.11 Revisions</vt:lpstr>
      <vt:lpstr>IEEE 802.11 Standards Pipeline</vt:lpstr>
      <vt:lpstr>W4.1.5 Summary of ballots and comment collections</vt:lpstr>
      <vt:lpstr>W4.1.6 Current Membership Status</vt:lpstr>
      <vt:lpstr>W4.1.6 Recent voting member history</vt:lpstr>
      <vt:lpstr>W4.1.7 ANA Status</vt:lpstr>
      <vt:lpstr>W4.1.8 Treasurer Report</vt:lpstr>
      <vt:lpstr>WEDNESDAY – January 27 802.11 WG Closing Plenary</vt:lpstr>
      <vt:lpstr>W2.2 Call for Potentially Essential Patents</vt:lpstr>
      <vt:lpstr>W2.4 Administrative Reminders</vt:lpstr>
      <vt:lpstr>W2.5 Letters of Assurance</vt:lpstr>
      <vt:lpstr>W2.6 Availability of documents- Nov 2015</vt:lpstr>
      <vt:lpstr>W2.7 802.11  drafts to ISO/IEC JTC1/SC6</vt:lpstr>
      <vt:lpstr>W2.8 March 2016 Tutorials</vt:lpstr>
      <vt:lpstr>W2.9 March 2016 presentations</vt:lpstr>
      <vt:lpstr>W3.1.1 Future Venues</vt:lpstr>
      <vt:lpstr>W3.1.1 Future Venues</vt:lpstr>
      <vt:lpstr>W3.1.1 Future Venues</vt:lpstr>
      <vt:lpstr>W5.1.1 TGaj Teleconference Motion</vt:lpstr>
      <vt:lpstr>W5.1.1 TGaj Venue Change</vt:lpstr>
      <vt:lpstr>W7.1 802 Wireless Chairs meeting</vt:lpstr>
      <vt:lpstr>W7.2 Next Meeting – LMSC Interim</vt:lpstr>
      <vt:lpstr>802.11 China Interim Attendees, Jan 2016</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 2016 China Interim WG11 slides</dc:title>
  <dc:subject>11-15/0016r0</dc:subject>
  <dc:creator>dstanley@arubanetworks.com</dc:creator>
  <cp:keywords>January 2016</cp:keywords>
  <dc:description>Dorothy Stanley (Aruba Networks)</dc:description>
  <cp:lastModifiedBy>Dorothy Stanley</cp:lastModifiedBy>
  <cp:revision>208</cp:revision>
  <cp:lastPrinted>2014-04-08T14:44:21Z</cp:lastPrinted>
  <dcterms:created xsi:type="dcterms:W3CDTF">2012-03-12T21:29:33Z</dcterms:created>
  <dcterms:modified xsi:type="dcterms:W3CDTF">2016-02-02T16:07:43Z</dcterms:modified>
</cp:coreProperties>
</file>