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71" r:id="rId2"/>
    <p:sldId id="272" r:id="rId3"/>
    <p:sldId id="304" r:id="rId4"/>
    <p:sldId id="40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408" r:id="rId21"/>
    <p:sldId id="343" r:id="rId22"/>
    <p:sldId id="409" r:id="rId23"/>
    <p:sldId id="369" r:id="rId24"/>
    <p:sldId id="366" r:id="rId25"/>
    <p:sldId id="370" r:id="rId26"/>
    <p:sldId id="410" r:id="rId27"/>
    <p:sldId id="404" r:id="rId28"/>
    <p:sldId id="405" r:id="rId29"/>
    <p:sldId id="406" r:id="rId30"/>
    <p:sldId id="422" r:id="rId31"/>
    <p:sldId id="345" r:id="rId32"/>
    <p:sldId id="411" r:id="rId33"/>
    <p:sldId id="412" r:id="rId34"/>
    <p:sldId id="414" r:id="rId35"/>
    <p:sldId id="413" r:id="rId36"/>
    <p:sldId id="416" r:id="rId37"/>
    <p:sldId id="417" r:id="rId38"/>
    <p:sldId id="418" r:id="rId39"/>
    <p:sldId id="419" r:id="rId40"/>
    <p:sldId id="420" r:id="rId41"/>
    <p:sldId id="421" r:id="rId42"/>
    <p:sldId id="374" r:id="rId43"/>
    <p:sldId id="303" r:id="rId44"/>
    <p:sldId id="358" r:id="rId45"/>
    <p:sldId id="395" r:id="rId46"/>
    <p:sldId id="396" r:id="rId47"/>
    <p:sldId id="397" r:id="rId48"/>
    <p:sldId id="398" r:id="rId49"/>
    <p:sldId id="401" r:id="rId50"/>
    <p:sldId id="402" r:id="rId51"/>
    <p:sldId id="372" r:id="rId52"/>
    <p:sldId id="373" r:id="rId53"/>
    <p:sldId id="403" r:id="rId54"/>
    <p:sldId id="375" r:id="rId55"/>
    <p:sldId id="399" r:id="rId56"/>
    <p:sldId id="400" r:id="rId57"/>
    <p:sldId id="377" r:id="rId58"/>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37" autoAdjust="0"/>
    <p:restoredTop sz="95683" autoAdjust="0"/>
  </p:normalViewPr>
  <p:slideViewPr>
    <p:cSldViewPr>
      <p:cViewPr>
        <p:scale>
          <a:sx n="80" d="100"/>
          <a:sy n="80" d="100"/>
        </p:scale>
        <p:origin x="-414"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802.11-16/0201r1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802.11-16/0201r1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802.11-16/0201r1</a:t>
            </a:r>
            <a:endParaRPr lang="en-US"/>
          </a:p>
        </p:txBody>
      </p:sp>
      <p:sp>
        <p:nvSpPr>
          <p:cNvPr id="11267" name="Rectangle 3"/>
          <p:cNvSpPr>
            <a:spLocks noGrp="1" noChangeArrowheads="1"/>
          </p:cNvSpPr>
          <p:nvPr>
            <p:ph type="dt" sz="quarter" idx="1"/>
          </p:nvPr>
        </p:nvSpPr>
        <p:spPr>
          <a:noFill/>
        </p:spPr>
        <p:txBody>
          <a:bodyPr/>
          <a:lstStyle/>
          <a:p>
            <a:r>
              <a:rPr lang="en-US" smtClean="0"/>
              <a:t>January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802.11-16/0201r1</a:t>
            </a:r>
            <a:endParaRPr lang="en-US"/>
          </a:p>
        </p:txBody>
      </p:sp>
      <p:sp>
        <p:nvSpPr>
          <p:cNvPr id="12291" name="Rectangle 3"/>
          <p:cNvSpPr>
            <a:spLocks noGrp="1" noChangeArrowheads="1"/>
          </p:cNvSpPr>
          <p:nvPr>
            <p:ph type="dt" sz="quarter" idx="1"/>
          </p:nvPr>
        </p:nvSpPr>
        <p:spPr>
          <a:noFill/>
        </p:spPr>
        <p:txBody>
          <a:bodyPr/>
          <a:lstStyle/>
          <a:p>
            <a:r>
              <a:rPr lang="en-US" smtClean="0"/>
              <a:t>January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1322169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22</a:t>
            </a:fld>
            <a:endParaRPr lang="en-US" altLang="en-US"/>
          </a:p>
        </p:txBody>
      </p:sp>
    </p:spTree>
    <p:extLst>
      <p:ext uri="{BB962C8B-B14F-4D97-AF65-F5344CB8AC3E}">
        <p14:creationId xmlns:p14="http://schemas.microsoft.com/office/powerpoint/2010/main" val="1956309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41649291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27</a:t>
            </a:fld>
            <a:endParaRPr lang="en-US" altLang="en-US"/>
          </a:p>
        </p:txBody>
      </p:sp>
    </p:spTree>
    <p:extLst>
      <p:ext uri="{BB962C8B-B14F-4D97-AF65-F5344CB8AC3E}">
        <p14:creationId xmlns:p14="http://schemas.microsoft.com/office/powerpoint/2010/main" val="31550191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28</a:t>
            </a:fld>
            <a:endParaRPr lang="en-US" altLang="en-US"/>
          </a:p>
        </p:txBody>
      </p:sp>
    </p:spTree>
    <p:extLst>
      <p:ext uri="{BB962C8B-B14F-4D97-AF65-F5344CB8AC3E}">
        <p14:creationId xmlns:p14="http://schemas.microsoft.com/office/powerpoint/2010/main" val="2903625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29</a:t>
            </a:fld>
            <a:endParaRPr lang="en-US" altLang="en-US"/>
          </a:p>
        </p:txBody>
      </p:sp>
    </p:spTree>
    <p:extLst>
      <p:ext uri="{BB962C8B-B14F-4D97-AF65-F5344CB8AC3E}">
        <p14:creationId xmlns:p14="http://schemas.microsoft.com/office/powerpoint/2010/main" val="329223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30</a:t>
            </a:fld>
            <a:endParaRPr lang="en-US" altLang="en-US"/>
          </a:p>
        </p:txBody>
      </p:sp>
    </p:spTree>
    <p:extLst>
      <p:ext uri="{BB962C8B-B14F-4D97-AF65-F5344CB8AC3E}">
        <p14:creationId xmlns:p14="http://schemas.microsoft.com/office/powerpoint/2010/main" val="31550191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endParaRPr lang="en-US" sz="1400" smtClean="0"/>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32</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33</a:t>
            </a:fld>
            <a:endParaRPr lang="en-US"/>
          </a:p>
        </p:txBody>
      </p:sp>
    </p:spTree>
    <p:extLst>
      <p:ext uri="{BB962C8B-B14F-4D97-AF65-F5344CB8AC3E}">
        <p14:creationId xmlns:p14="http://schemas.microsoft.com/office/powerpoint/2010/main" val="6513345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34</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5438250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35</a:t>
            </a:fld>
            <a:endParaRPr lang="en-US"/>
          </a:p>
        </p:txBody>
      </p:sp>
    </p:spTree>
    <p:extLst>
      <p:ext uri="{BB962C8B-B14F-4D97-AF65-F5344CB8AC3E}">
        <p14:creationId xmlns:p14="http://schemas.microsoft.com/office/powerpoint/2010/main" val="19110607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36</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37</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endParaRPr lang="en-US" sz="1400" smtClean="0"/>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39</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26743950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endParaRPr lang="en-US" sz="1400" smtClean="0"/>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40</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41</a:t>
            </a:fld>
            <a:endParaRPr lang="en-US"/>
          </a:p>
        </p:txBody>
      </p:sp>
    </p:spTree>
    <p:extLst>
      <p:ext uri="{BB962C8B-B14F-4D97-AF65-F5344CB8AC3E}">
        <p14:creationId xmlns:p14="http://schemas.microsoft.com/office/powerpoint/2010/main" val="2761495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42</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802.11-16/0201r1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43</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endParaRPr lang="en-US" altLang="en-US" sz="1400" smtClean="0"/>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endParaRPr lang="en-US" altLang="en-US" sz="1200" b="0" smtClean="0"/>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44</a:t>
            </a:fld>
            <a:endParaRPr lang="en-US" altLang="en-US" sz="1200" b="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45</a:t>
            </a:fld>
            <a:endParaRPr lang="en-US" altLang="en-US"/>
          </a:p>
        </p:txBody>
      </p:sp>
    </p:spTree>
    <p:extLst>
      <p:ext uri="{BB962C8B-B14F-4D97-AF65-F5344CB8AC3E}">
        <p14:creationId xmlns:p14="http://schemas.microsoft.com/office/powerpoint/2010/main" val="29083337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46</a:t>
            </a:fld>
            <a:endParaRPr lang="en-US" altLang="en-US"/>
          </a:p>
        </p:txBody>
      </p:sp>
    </p:spTree>
    <p:extLst>
      <p:ext uri="{BB962C8B-B14F-4D97-AF65-F5344CB8AC3E}">
        <p14:creationId xmlns:p14="http://schemas.microsoft.com/office/powerpoint/2010/main" val="18811012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0963"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endParaRPr lang="en-US" altLang="en-US" sz="1400" smtClean="0"/>
          </a:p>
        </p:txBody>
      </p:sp>
      <p:sp>
        <p:nvSpPr>
          <p:cNvPr id="40964"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0965"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40966"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B0879037-32B7-45BA-875D-37DC2034BACE}" type="slidenum">
              <a:rPr lang="en-US" altLang="en-US" sz="1200" b="0"/>
              <a:pPr/>
              <a:t>47</a:t>
            </a:fld>
            <a:endParaRPr lang="en-US" altLang="en-US" sz="1200" b="0"/>
          </a:p>
        </p:txBody>
      </p:sp>
      <p:sp>
        <p:nvSpPr>
          <p:cNvPr id="40967" name="Rectangle 2"/>
          <p:cNvSpPr>
            <a:spLocks noGrp="1" noRot="1" noChangeAspect="1" noChangeArrowheads="1" noTextEdit="1"/>
          </p:cNvSpPr>
          <p:nvPr>
            <p:ph type="sldImg"/>
          </p:nvPr>
        </p:nvSpPr>
        <p:spPr>
          <a:ln/>
        </p:spPr>
      </p:sp>
      <p:sp>
        <p:nvSpPr>
          <p:cNvPr id="409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endParaRPr lang="en-US" altLang="en-US" sz="1400" smtClean="0"/>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48</a:t>
            </a:fld>
            <a:endParaRPr lang="en-US" altLang="en-US" sz="1200" b="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endParaRPr lang="en-US" altLang="en-US" sz="1400" smtClean="0"/>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49</a:t>
            </a:fld>
            <a:endParaRPr lang="en-US" altLang="en-US"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endParaRPr lang="en-US" altLang="en-US" sz="1400" smtClean="0"/>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50</a:t>
            </a:fld>
            <a:endParaRPr lang="en-US" altLang="en-US" sz="1200" b="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32953915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55</a:t>
            </a:fld>
            <a:endParaRPr lang="en-US" altLang="en-US"/>
          </a:p>
        </p:txBody>
      </p:sp>
    </p:spTree>
    <p:extLst>
      <p:ext uri="{BB962C8B-B14F-4D97-AF65-F5344CB8AC3E}">
        <p14:creationId xmlns:p14="http://schemas.microsoft.com/office/powerpoint/2010/main" val="21268902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56</a:t>
            </a:fld>
            <a:endParaRPr lang="en-US" altLang="en-US"/>
          </a:p>
        </p:txBody>
      </p:sp>
    </p:spTree>
    <p:extLst>
      <p:ext uri="{BB962C8B-B14F-4D97-AF65-F5344CB8AC3E}">
        <p14:creationId xmlns:p14="http://schemas.microsoft.com/office/powerpoint/2010/main" val="19563090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57</a:t>
            </a:fld>
            <a:endParaRPr lang="en-US"/>
          </a:p>
        </p:txBody>
      </p:sp>
    </p:spTree>
    <p:extLst>
      <p:ext uri="{BB962C8B-B14F-4D97-AF65-F5344CB8AC3E}">
        <p14:creationId xmlns:p14="http://schemas.microsoft.com/office/powerpoint/2010/main" val="94694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802.11-16/0201r1</a:t>
            </a:r>
            <a:endParaRPr lang="en-US"/>
          </a:p>
        </p:txBody>
      </p:sp>
      <p:sp>
        <p:nvSpPr>
          <p:cNvPr id="13315" name="Rectangle 3"/>
          <p:cNvSpPr>
            <a:spLocks noGrp="1" noChangeArrowheads="1"/>
          </p:cNvSpPr>
          <p:nvPr>
            <p:ph type="dt" sz="quarter" idx="1"/>
          </p:nvPr>
        </p:nvSpPr>
        <p:spPr>
          <a:noFill/>
        </p:spPr>
        <p:txBody>
          <a:bodyPr/>
          <a:lstStyle/>
          <a:p>
            <a:r>
              <a:rPr lang="en-US" smtClean="0"/>
              <a:t>January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802.11-16/0201r1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PNP/2015-1/IEEE_802_OM_proposed_v17.3.pdf" TargetMode="External"/><Relationship Id="rId7" Type="http://schemas.openxmlformats.org/officeDocument/2006/relationships/hyperlink" Target="http://standards.ieee.org/develop/indconn/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ec/dcn/15/ec-15-0080-00-00EC-proposed-rules-changes-for-industry-connections.pdf" TargetMode="External"/><Relationship Id="rId5" Type="http://schemas.openxmlformats.org/officeDocument/2006/relationships/hyperlink" Target="https://mentor.ieee.org/802-ec/dcn/15/ec-15-0090-02-00EC-rule-changes-for-november-2015.pdf" TargetMode="External"/><Relationship Id="rId4" Type="http://schemas.openxmlformats.org/officeDocument/2006/relationships/hyperlink" Target="https://mentor.ieee.org/802-ec/dcn/15/ec-15-0090-00-00EC-rule-changes-for-november-2015.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1226-03-0000-november-2015-wg-motions.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005-00-0000-liaison-from-3gpp-tsg-ran-on-laa-coexistence.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1-15-0005"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1-15-0006"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004-01-00EC-jan-2016-leadership-conference-agenda-worksheet.xls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6/ec-16-0004-02-00EC-jan-2016-leadership-conference-agenda-worksheet.xls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ieee802.org/11/email/stds-802-11/msg01930.html"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package" Target="../embeddings/Microsoft_Excel_Binary_Worksheet1.xlsb"/></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tandards.ieee.org/db/patents/pat802_11.html" TargetMode="External"/><Relationship Id="rId2" Type="http://schemas.openxmlformats.org/officeDocument/2006/relationships/notesSlide" Target="../notesSlides/notesSlide46.xml"/><Relationship Id="rId1" Type="http://schemas.openxmlformats.org/officeDocument/2006/relationships/slideLayout" Target="../slideLayouts/slideLayout4.xml"/><Relationship Id="rId4" Type="http://schemas.openxmlformats.org/officeDocument/2006/relationships/hyperlink" Target="https://mentor.ieee.org/802.11/dcn/15/11-15-1489-03-0000-register-of-loa-requests.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7.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ieee802.org/Tutorials.shtml"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January 2016</a:t>
            </a:r>
            <a:endParaRPr lang="en-US" dirty="0"/>
          </a:p>
        </p:txBody>
      </p:sp>
      <p:sp>
        <p:nvSpPr>
          <p:cNvPr id="1028" name="Footer Placeholder 4"/>
          <p:cNvSpPr>
            <a:spLocks noGrp="1"/>
          </p:cNvSpPr>
          <p:nvPr>
            <p:ph type="ftr" sz="quarter" idx="11"/>
          </p:nvPr>
        </p:nvSpPr>
        <p:spPr>
          <a:noFill/>
        </p:spPr>
        <p:txBody>
          <a:bodyPr/>
          <a:lstStyle/>
          <a:p>
            <a:r>
              <a:rPr lang="en-US" smtClean="0"/>
              <a:t>Dorothy Stanley (HPE)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a:t>Jan </a:t>
            </a:r>
            <a:r>
              <a:rPr lang="en-GB" dirty="0" smtClean="0"/>
              <a:t>2016 </a:t>
            </a:r>
            <a:r>
              <a:rPr lang="en-GB" dirty="0"/>
              <a:t>China Interim WG agenda materials</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2016-01-27</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28839107"/>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73" name="Document" r:id="rId4" imgW="8229995" imgH="2760578" progId="Word.Document.8">
                  <p:embed/>
                </p:oleObj>
              </mc:Choice>
              <mc:Fallback>
                <p:oleObj name="Document" r:id="rId4" imgW="8229995" imgH="2760578"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196146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566585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85800" y="304800"/>
            <a:ext cx="1752600" cy="276999"/>
          </a:xfrm>
          <a:noFill/>
        </p:spPr>
        <p:txBody>
          <a:bodyPr/>
          <a:lstStyle/>
          <a:p>
            <a:r>
              <a:rPr lang="en-US" smtClean="0"/>
              <a:t>January 2016</a:t>
            </a:r>
            <a:endParaRPr lang="en-US" dirty="0"/>
          </a:p>
        </p:txBody>
      </p:sp>
      <p:sp>
        <p:nvSpPr>
          <p:cNvPr id="8195" name="Footer Placeholder 4"/>
          <p:cNvSpPr>
            <a:spLocks noGrp="1"/>
          </p:cNvSpPr>
          <p:nvPr>
            <p:ph type="ftr" sz="quarter" idx="11"/>
          </p:nvPr>
        </p:nvSpPr>
        <p:spPr>
          <a:noFill/>
        </p:spPr>
        <p:txBody>
          <a:bodyPr/>
          <a:lstStyle/>
          <a:p>
            <a:r>
              <a:rPr lang="en-US" smtClean="0"/>
              <a:t>Dorothy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www.ieee802.org/PNP/approved/IEEE_802_OM_v18.pdf</a:t>
            </a:r>
            <a:endParaRPr lang="en-US" altLang="en-US" sz="1600" dirty="0" smtClean="0"/>
          </a:p>
          <a:p>
            <a:pPr>
              <a:lnSpc>
                <a:spcPct val="80000"/>
              </a:lnSpc>
              <a:defRPr/>
            </a:pPr>
            <a:r>
              <a:rPr lang="en-US" sz="2000" dirty="0" smtClean="0"/>
              <a:t>IEEE </a:t>
            </a:r>
            <a:r>
              <a:rPr lang="en-US" sz="2000" dirty="0"/>
              <a:t>802 Working Group Policies &amp;Procedures (</a:t>
            </a:r>
            <a:r>
              <a:rPr lang="en-US" sz="2000" dirty="0" smtClean="0"/>
              <a:t>13 Nov 2015)</a:t>
            </a:r>
            <a:endParaRPr lang="en-US" sz="2000" dirty="0"/>
          </a:p>
          <a:p>
            <a:pPr lvl="1"/>
            <a:r>
              <a:rPr lang="en-US" altLang="en-US" sz="1600" dirty="0">
                <a:hlinkClick r:id="rId5"/>
              </a:rPr>
              <a:t>http://</a:t>
            </a:r>
            <a:r>
              <a:rPr lang="en-US" altLang="en-US" sz="1600" dirty="0" smtClean="0">
                <a:hlinkClick r:id="rId5"/>
              </a:rPr>
              <a:t>www.ieee802.org/PNP/approved/IEEE_802_WG_PandP_v18.pdf</a:t>
            </a:r>
            <a:r>
              <a:rPr lang="en-US" altLang="en-US" sz="1600" dirty="0" smtClean="0"/>
              <a:t>   </a:t>
            </a:r>
          </a:p>
          <a:p>
            <a:r>
              <a:rPr lang="en-US" sz="2000" dirty="0" smtClean="0"/>
              <a:t>IEEE </a:t>
            </a:r>
            <a:r>
              <a:rPr lang="en-US" sz="2000" dirty="0"/>
              <a:t>802 LMSC Chair's Guidelines </a:t>
            </a:r>
            <a:r>
              <a:rPr lang="en-US" sz="2000" dirty="0" smtClean="0"/>
              <a:t>(13 Nov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www.ieee802.org/PNP/approved/IEEE_802_Chairs_guidelines_v21.pdf</a:t>
            </a:r>
            <a:r>
              <a:rPr lang="en-US" sz="1600" dirty="0" smtClean="0"/>
              <a:t>  </a:t>
            </a:r>
          </a:p>
          <a:p>
            <a:r>
              <a:rPr lang="en-US" sz="2000" dirty="0" smtClean="0"/>
              <a:t>IEEE </a:t>
            </a:r>
            <a:r>
              <a:rPr lang="en-US" sz="2000" dirty="0"/>
              <a:t>802.11 WG OM: </a:t>
            </a:r>
            <a:r>
              <a:rPr lang="en-US" sz="2000" dirty="0" smtClean="0"/>
              <a:t>(13 Nov 2015)</a:t>
            </a:r>
            <a:endParaRPr lang="en-US" sz="2000" dirty="0"/>
          </a:p>
          <a:p>
            <a:pPr lvl="1"/>
            <a:r>
              <a:rPr lang="en-US" altLang="en-US" sz="1600" dirty="0">
                <a:hlinkClick r:id="rId8"/>
              </a:rPr>
              <a:t>https://</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3795764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 2015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sz="2000" dirty="0" smtClean="0"/>
              <a:t>LMSC P&amp;P – No changes </a:t>
            </a:r>
          </a:p>
          <a:p>
            <a:r>
              <a:rPr lang="en-US" sz="2000" dirty="0" smtClean="0"/>
              <a:t>802 LMSC  OM  - Changed at same time as WG P&amp;P</a:t>
            </a:r>
          </a:p>
          <a:p>
            <a:pPr lvl="1"/>
            <a:r>
              <a:rPr lang="en-GB" sz="1800" dirty="0" smtClean="0"/>
              <a:t>Add Joint working group treasury text in section 15 (deleted from IEEE 802 WG P&amp;P section14.2)</a:t>
            </a:r>
          </a:p>
          <a:p>
            <a:pPr lvl="1"/>
            <a:r>
              <a:rPr lang="en-GB" sz="1800" dirty="0" smtClean="0"/>
              <a:t>Add Industry Connections (4.4)</a:t>
            </a:r>
          </a:p>
          <a:p>
            <a:pPr lvl="1"/>
            <a:r>
              <a:rPr lang="en-GB" sz="1800" dirty="0" smtClean="0"/>
              <a:t>Subgroup meeting advance notice requirements (5 day REG, 10 electronic, 30 F2F)</a:t>
            </a:r>
          </a:p>
          <a:p>
            <a:pPr lvl="1"/>
            <a:r>
              <a:rPr lang="en-US" sz="1800" dirty="0" smtClean="0">
                <a:hlinkClick r:id="rId3"/>
              </a:rPr>
              <a:t>http://www.ieee802.org/PNP/2015-1/IEEE_802_OM_proposed_v17.3.pdf</a:t>
            </a:r>
            <a:r>
              <a:rPr lang="en-US" sz="1800" dirty="0" smtClean="0"/>
              <a:t>    </a:t>
            </a:r>
          </a:p>
          <a:p>
            <a:r>
              <a:rPr lang="en-US" sz="2000" b="1" dirty="0" smtClean="0"/>
              <a:t>WG </a:t>
            </a:r>
            <a:r>
              <a:rPr lang="en-US" sz="2000" b="1" dirty="0"/>
              <a:t>P&amp;P </a:t>
            </a:r>
            <a:r>
              <a:rPr lang="en-US" sz="2000" b="1" dirty="0" smtClean="0"/>
              <a:t>– </a:t>
            </a:r>
            <a:r>
              <a:rPr lang="en-US" sz="2000" dirty="0" smtClean="0"/>
              <a:t>Was forwarded to </a:t>
            </a:r>
            <a:r>
              <a:rPr lang="en-US" sz="2000" dirty="0" err="1" smtClean="0"/>
              <a:t>Audcom</a:t>
            </a:r>
            <a:r>
              <a:rPr lang="en-US" sz="2000" dirty="0" smtClean="0"/>
              <a:t> </a:t>
            </a:r>
            <a:r>
              <a:rPr lang="en-US" sz="2000" dirty="0"/>
              <a:t>July 2015</a:t>
            </a:r>
          </a:p>
          <a:p>
            <a:pPr lvl="1"/>
            <a:r>
              <a:rPr lang="en-US" sz="1800" dirty="0" smtClean="0"/>
              <a:t>Changes are summarized in </a:t>
            </a:r>
            <a:r>
              <a:rPr lang="en-US" sz="1800" dirty="0" smtClean="0">
                <a:hlinkClick r:id="rId4"/>
              </a:rPr>
              <a:t>ec-14-0087-09</a:t>
            </a:r>
            <a:r>
              <a:rPr lang="en-US" sz="1800" dirty="0" smtClean="0"/>
              <a:t> , </a:t>
            </a:r>
            <a:r>
              <a:rPr lang="en-US" sz="1800" dirty="0" smtClean="0">
                <a:hlinkClick r:id="rId5"/>
              </a:rPr>
              <a:t>ec-15-0090-02</a:t>
            </a:r>
            <a:r>
              <a:rPr lang="en-US" sz="1800" dirty="0" smtClean="0"/>
              <a:t> and </a:t>
            </a:r>
            <a:r>
              <a:rPr lang="en-US" sz="1800" dirty="0" smtClean="0">
                <a:hlinkClick r:id="rId6"/>
              </a:rPr>
              <a:t>ec-15-0080-00</a:t>
            </a:r>
            <a:endParaRPr lang="en-US" sz="1800" dirty="0" smtClean="0"/>
          </a:p>
          <a:p>
            <a:r>
              <a:rPr lang="en-US" sz="2000" dirty="0" smtClean="0"/>
              <a:t>Chair’s Guidelines – </a:t>
            </a:r>
          </a:p>
          <a:p>
            <a:pPr lvl="1"/>
            <a:r>
              <a:rPr lang="en-US" sz="1800" dirty="0" smtClean="0"/>
              <a:t>Add Industry Connections (see </a:t>
            </a:r>
            <a:r>
              <a:rPr lang="en-US" sz="1800" dirty="0" smtClean="0">
                <a:hlinkClick r:id="rId7"/>
              </a:rPr>
              <a:t>http</a:t>
            </a:r>
            <a:r>
              <a:rPr lang="en-US" sz="1800" dirty="0">
                <a:hlinkClick r:id="rId7"/>
              </a:rPr>
              <a:t>://</a:t>
            </a:r>
            <a:r>
              <a:rPr lang="en-US" sz="1800" dirty="0" smtClean="0">
                <a:hlinkClick r:id="rId7"/>
              </a:rPr>
              <a:t>standards.ieee.org/develop/indconn/index.html</a:t>
            </a:r>
            <a:r>
              <a:rPr lang="en-US" sz="1800" dirty="0" smtClean="0"/>
              <a:t> )</a:t>
            </a:r>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7653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777903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March 2016 plenary</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339067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079061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288817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4005141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W2.3 Nov </a:t>
            </a:r>
            <a:r>
              <a:rPr lang="en-US" dirty="0" smtClean="0"/>
              <a:t>2015 Action item re: attendance</a:t>
            </a:r>
            <a:endParaRPr lang="en-US" dirty="0"/>
          </a:p>
        </p:txBody>
      </p:sp>
      <p:sp>
        <p:nvSpPr>
          <p:cNvPr id="3" name="Content Placeholder 2"/>
          <p:cNvSpPr>
            <a:spLocks noGrp="1"/>
          </p:cNvSpPr>
          <p:nvPr>
            <p:ph idx="1"/>
          </p:nvPr>
        </p:nvSpPr>
        <p:spPr>
          <a:xfrm>
            <a:off x="304800" y="1524000"/>
            <a:ext cx="8382000" cy="5029200"/>
          </a:xfrm>
        </p:spPr>
        <p:txBody>
          <a:bodyPr/>
          <a:lstStyle/>
          <a:p>
            <a:r>
              <a:rPr lang="en-US" dirty="0" smtClean="0"/>
              <a:t>Nov 2015 closing plenary motion:</a:t>
            </a:r>
          </a:p>
          <a:p>
            <a:pPr lvl="1"/>
            <a:r>
              <a:rPr lang="en-US" dirty="0" smtClean="0"/>
              <a:t>Direct </a:t>
            </a:r>
            <a:r>
              <a:rPr lang="en-US" dirty="0"/>
              <a:t>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 </a:t>
            </a:r>
          </a:p>
          <a:p>
            <a:pPr lvl="1"/>
            <a:r>
              <a:rPr lang="en-US" dirty="0" smtClean="0"/>
              <a:t>Moved</a:t>
            </a:r>
            <a:r>
              <a:rPr lang="en-US" dirty="0"/>
              <a:t>: Knut </a:t>
            </a:r>
            <a:r>
              <a:rPr lang="en-US" dirty="0" err="1" smtClean="0"/>
              <a:t>Odman</a:t>
            </a:r>
            <a:r>
              <a:rPr lang="en-US" dirty="0" smtClean="0"/>
              <a:t>, Seconded</a:t>
            </a:r>
            <a:r>
              <a:rPr lang="en-US" dirty="0"/>
              <a:t>: Paul </a:t>
            </a:r>
            <a:r>
              <a:rPr lang="en-US" dirty="0" smtClean="0"/>
              <a:t>Lambert, Result</a:t>
            </a:r>
            <a:r>
              <a:rPr lang="en-US" dirty="0"/>
              <a:t>: 41-2-8 </a:t>
            </a:r>
            <a:r>
              <a:rPr lang="en-US" dirty="0" smtClean="0"/>
              <a:t>Passes</a:t>
            </a:r>
          </a:p>
          <a:p>
            <a:pPr lvl="1"/>
            <a:r>
              <a:rPr lang="en-US" dirty="0"/>
              <a:t>See </a:t>
            </a:r>
            <a:r>
              <a:rPr lang="en-US" dirty="0">
                <a:hlinkClick r:id="rId3"/>
              </a:rPr>
              <a:t>https://</a:t>
            </a:r>
            <a:r>
              <a:rPr lang="en-US" dirty="0" smtClean="0">
                <a:hlinkClick r:id="rId3"/>
              </a:rPr>
              <a:t>mentor.ieee.org/802.11/dcn/15/11-15-1226-03-0000-november-2015-wg-motions.pptx</a:t>
            </a:r>
            <a:r>
              <a:rPr lang="en-US" dirty="0" smtClean="0"/>
              <a:t> </a:t>
            </a:r>
            <a:endParaRPr lang="en-US" dirty="0"/>
          </a:p>
          <a:p>
            <a:pPr lvl="0"/>
            <a:r>
              <a:rPr lang="en-US" dirty="0" smtClean="0"/>
              <a:t>Adrian: I </a:t>
            </a:r>
            <a:r>
              <a:rPr lang="en-US" dirty="0"/>
              <a:t>have delegated investigation to Dorothy as VC for P&amp;P</a:t>
            </a:r>
            <a:r>
              <a:rPr lang="en-US" dirty="0" smtClean="0"/>
              <a:t>.</a:t>
            </a:r>
          </a:p>
          <a:p>
            <a:pPr lvl="1"/>
            <a:r>
              <a:rPr lang="en-US" dirty="0"/>
              <a:t>Discussion and findings to date in 11-16-0025; on agenda for Weds plenary</a:t>
            </a:r>
          </a:p>
          <a:p>
            <a:r>
              <a:rPr lang="en-US" dirty="0" smtClean="0"/>
              <a:t>Adrian: Friday EC Workshop Attendance action item </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2630425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85800" y="304800"/>
            <a:ext cx="1752600" cy="276999"/>
          </a:xfrm>
          <a:noFill/>
        </p:spPr>
        <p:txBody>
          <a:bodyPr/>
          <a:lstStyle/>
          <a:p>
            <a:r>
              <a:rPr lang="en-US" smtClean="0"/>
              <a:t>January 2016</a:t>
            </a:r>
            <a:endParaRPr lang="en-US" dirty="0"/>
          </a:p>
        </p:txBody>
      </p:sp>
      <p:sp>
        <p:nvSpPr>
          <p:cNvPr id="3075" name="Footer Placeholder 4"/>
          <p:cNvSpPr>
            <a:spLocks noGrp="1"/>
          </p:cNvSpPr>
          <p:nvPr>
            <p:ph type="ftr" sz="quarter" idx="11"/>
          </p:nvPr>
        </p:nvSpPr>
        <p:spPr>
          <a:noFill/>
        </p:spPr>
        <p:txBody>
          <a:bodyPr/>
          <a:lstStyle/>
          <a:p>
            <a:r>
              <a:rPr lang="en-US" smtClean="0"/>
              <a:t>Dorothy Stanley (HPE)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January </a:t>
            </a:r>
            <a:r>
              <a:rPr lang="en-GB" dirty="0" smtClean="0"/>
              <a:t>2016 </a:t>
            </a:r>
            <a:r>
              <a:rPr lang="en-GB" dirty="0"/>
              <a:t>session, </a:t>
            </a:r>
            <a:r>
              <a:rPr lang="en-GB" dirty="0" smtClean="0"/>
              <a:t>Harbin </a:t>
            </a:r>
            <a:r>
              <a:rPr lang="en-GB" dirty="0"/>
              <a:t>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W</a:t>
            </a:r>
            <a:r>
              <a:rPr lang="en-GB" altLang="en-US" dirty="0" smtClean="0"/>
              <a:t>2.4 </a:t>
            </a:r>
            <a:r>
              <a:rPr lang="en-GB" altLang="en-US" dirty="0" smtClean="0"/>
              <a:t>Summary of new Liaisons</a:t>
            </a:r>
          </a:p>
        </p:txBody>
      </p:sp>
      <p:sp>
        <p:nvSpPr>
          <p:cNvPr id="10243" name="Content Placeholder 2"/>
          <p:cNvSpPr>
            <a:spLocks noGrp="1"/>
          </p:cNvSpPr>
          <p:nvPr>
            <p:ph idx="1"/>
          </p:nvPr>
        </p:nvSpPr>
        <p:spPr>
          <a:xfrm>
            <a:off x="706438" y="1905000"/>
            <a:ext cx="7772400" cy="4113213"/>
          </a:xfrm>
        </p:spPr>
        <p:txBody>
          <a:bodyPr/>
          <a:lstStyle/>
          <a:p>
            <a:r>
              <a:rPr lang="en-GB" sz="2000" dirty="0" smtClean="0"/>
              <a:t>Liaison from 3GPP TSG RAN on LAA Coexistence testing</a:t>
            </a:r>
          </a:p>
          <a:p>
            <a:pPr lvl="1"/>
            <a:r>
              <a:rPr lang="en-GB" sz="1600" dirty="0">
                <a:hlinkClick r:id="rId3"/>
              </a:rPr>
              <a:t>https://</a:t>
            </a:r>
            <a:r>
              <a:rPr lang="en-GB" sz="1600" dirty="0" smtClean="0">
                <a:hlinkClick r:id="rId3"/>
              </a:rPr>
              <a:t>mentor.ieee.org/802.11/dcn/16/11-16-0005-00-0000-liaison-from-3gpp-tsg-ran-on-laa-coexistence.doc</a:t>
            </a:r>
            <a:endParaRPr lang="en-GB" sz="1600" dirty="0" smtClean="0"/>
          </a:p>
          <a:p>
            <a:pPr lvl="1"/>
            <a:endParaRPr lang="en-GB" sz="1600" dirty="0" smtClean="0"/>
          </a:p>
          <a:p>
            <a:endParaRPr lang="en-GB" altLang="en-US" sz="2000" dirty="0" smtClean="0"/>
          </a:p>
          <a:p>
            <a:endParaRPr lang="en-GB" altLang="en-US" dirty="0" smtClean="0"/>
          </a:p>
          <a:p>
            <a:pPr lvl="1"/>
            <a:endParaRPr lang="en-GB" altLang="en-US" dirty="0" smtClean="0"/>
          </a:p>
          <a:p>
            <a:pPr lvl="2"/>
            <a:endParaRPr lang="en-GB" altLang="en-US" dirty="0" smtClean="0"/>
          </a:p>
          <a:p>
            <a:pPr lvl="1"/>
            <a:endParaRPr lang="en-GB" altLang="en-US" sz="1800" dirty="0" smtClean="0"/>
          </a:p>
        </p:txBody>
      </p:sp>
      <p:sp>
        <p:nvSpPr>
          <p:cNvPr id="1024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endParaRPr lang="en-US" altLang="en-US" sz="1800" dirty="0"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(HPE)</a:t>
            </a:r>
            <a:endParaRPr lang="en-US" altLang="en-US" sz="1200" b="0"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4028013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a:t>W</a:t>
            </a:r>
            <a:r>
              <a:rPr lang="en-GB" dirty="0" smtClean="0"/>
              <a: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dirty="0" smtClean="0"/>
          </a:p>
        </p:txBody>
      </p:sp>
      <p:sp>
        <p:nvSpPr>
          <p:cNvPr id="3" name="Date Placeholder 2"/>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60294506"/>
              </p:ext>
            </p:extLst>
          </p:nvPr>
        </p:nvGraphicFramePr>
        <p:xfrm>
          <a:off x="228600" y="1733331"/>
          <a:ext cx="8610600" cy="2914869"/>
        </p:xfrm>
        <a:graphic>
          <a:graphicData uri="http://schemas.openxmlformats.org/drawingml/2006/table">
            <a:tbl>
              <a:tblPr/>
              <a:tblGrid>
                <a:gridCol w="3187755"/>
                <a:gridCol w="5422845"/>
              </a:tblGrid>
              <a:tr h="476469">
                <a:tc>
                  <a:txBody>
                    <a:bodyPr/>
                    <a:lstStyle/>
                    <a:p>
                      <a:pPr algn="l" fontAlgn="b"/>
                      <a:r>
                        <a:rPr lang="en-GB" sz="2000" b="1" i="0"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0" u="none" strike="noStrike">
                          <a:solidFill>
                            <a:srgbClr val="323232"/>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mentor.ieee.org/802.11/dcn/11-16-0200</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mentor.ieee.org/802.11/dcn/11-16-0201</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mentor.ieee.org/802.11/dcn/11-15-1526</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532524">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3"/>
                        </a:rPr>
                        <a:t>https://</a:t>
                      </a:r>
                      <a:r>
                        <a:rPr lang="en-GB" sz="2000" b="0" i="0" u="sng" strike="noStrike" dirty="0" smtClean="0">
                          <a:solidFill>
                            <a:srgbClr val="0000D4"/>
                          </a:solidFill>
                          <a:effectLst/>
                          <a:latin typeface="Arial" panose="020B0604020202020204" pitchFamily="34" charset="0"/>
                          <a:hlinkClick r:id="rId3"/>
                        </a:rPr>
                        <a:t>mentor.ieee.org/802.11/dcn/11-15-152</a:t>
                      </a:r>
                      <a:r>
                        <a:rPr lang="en-GB" sz="2000" b="0" i="0" u="sng" strike="noStrike" dirty="0" smtClean="0">
                          <a:solidFill>
                            <a:srgbClr val="0000D4"/>
                          </a:solidFill>
                          <a:effectLst/>
                          <a:latin typeface="Arial" panose="020B0604020202020204" pitchFamily="34" charset="0"/>
                        </a:rPr>
                        <a:t>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4"/>
                        </a:rPr>
                        <a:t>https://</a:t>
                      </a:r>
                      <a:r>
                        <a:rPr lang="en-GB" sz="2000" b="0" i="0" u="sng" strike="noStrike" dirty="0" smtClean="0">
                          <a:solidFill>
                            <a:srgbClr val="0000D4"/>
                          </a:solidFill>
                          <a:effectLst/>
                          <a:latin typeface="Arial" panose="020B0604020202020204" pitchFamily="34" charset="0"/>
                          <a:hlinkClick r:id="rId4"/>
                        </a:rPr>
                        <a:t>mentor.ieee.org/802.11/dcn/11-15-152</a:t>
                      </a:r>
                      <a:r>
                        <a:rPr lang="en-GB" sz="2000" b="0" i="0" u="sng" strike="noStrike" dirty="0" smtClean="0">
                          <a:solidFill>
                            <a:srgbClr val="0000D4"/>
                          </a:solidFill>
                          <a:effectLst/>
                          <a:latin typeface="Arial" panose="020B0604020202020204" pitchFamily="34" charset="0"/>
                        </a:rPr>
                        <a:t>5</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685800"/>
            <a:ext cx="7772400" cy="609600"/>
          </a:xfrm>
        </p:spPr>
        <p:txBody>
          <a:bodyPr/>
          <a:lstStyle/>
          <a:p>
            <a:r>
              <a:rPr lang="en-GB" altLang="en-US" dirty="0" smtClean="0"/>
              <a:t>W3.2 </a:t>
            </a:r>
            <a:r>
              <a:rPr lang="en-GB" altLang="en-US" dirty="0" smtClean="0"/>
              <a:t>Next Meeting – LMSC </a:t>
            </a:r>
            <a:r>
              <a:rPr lang="en-GB" altLang="en-US" dirty="0" smtClean="0"/>
              <a:t>Plenary</a:t>
            </a:r>
            <a:endParaRPr lang="en-GB" altLang="en-US" dirty="0" smtClean="0"/>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2016-03-13 to </a:t>
            </a:r>
            <a:r>
              <a:rPr lang="en-GB" sz="3200" dirty="0" smtClean="0"/>
              <a:t>2016-03-18 </a:t>
            </a:r>
            <a:r>
              <a:rPr lang="en-GB" sz="3200" dirty="0" smtClean="0"/>
              <a:t>at Sands Venetian Hotel, Macau, PRC</a:t>
            </a:r>
          </a:p>
          <a:p>
            <a:pPr lvl="1">
              <a:defRPr/>
            </a:pPr>
            <a:r>
              <a:rPr lang="en-GB" sz="2800" dirty="0" smtClean="0"/>
              <a:t>IEEE LMSC (802) Plenary</a:t>
            </a:r>
          </a:p>
          <a:p>
            <a:pPr lvl="1">
              <a:defRPr/>
            </a:pPr>
            <a:r>
              <a:rPr lang="en-GB" sz="2800" dirty="0" smtClean="0"/>
              <a:t>Meeting Registration and Hotel </a:t>
            </a:r>
            <a:r>
              <a:rPr lang="en-GB" sz="2800" dirty="0" smtClean="0"/>
              <a:t>Registration are open</a:t>
            </a:r>
            <a:endParaRPr lang="en-GB" sz="2800" dirty="0" smtClean="0"/>
          </a:p>
          <a:p>
            <a:pPr marL="457200" lvl="1" indent="0">
              <a:buFontTx/>
              <a:buNone/>
              <a:defRPr/>
            </a:pPr>
            <a:r>
              <a:rPr lang="en-GB" sz="2800" dirty="0" smtClean="0"/>
              <a:t> </a:t>
            </a: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50180"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00F1E13-1F9C-49F2-9717-5F2A6F737093}" type="slidenum">
              <a:rPr lang="en-US" altLang="en-US" sz="1200" b="0"/>
              <a:pPr>
                <a:spcBef>
                  <a:spcPct val="0"/>
                </a:spcBef>
                <a:buFontTx/>
                <a:buNone/>
              </a:pPr>
              <a:t>22</a:t>
            </a:fld>
            <a:endParaRPr lang="en-US" altLang="en-US" sz="1200" b="0"/>
          </a:p>
        </p:txBody>
      </p:sp>
    </p:spTree>
    <p:extLst>
      <p:ext uri="{BB962C8B-B14F-4D97-AF65-F5344CB8AC3E}">
        <p14:creationId xmlns:p14="http://schemas.microsoft.com/office/powerpoint/2010/main" val="431673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par>
                          <p:cTn id="21" fill="hold" nodeType="afterGroup">
                            <p:stCondLst>
                              <p:cond delay="2000"/>
                            </p:stCondLst>
                            <p:childTnLst>
                              <p:par>
                                <p:cTn id="22" presetID="26" presetClass="emph" presetSubtype="0" fill="hold" nodeType="afterEffect">
                                  <p:stCondLst>
                                    <p:cond delay="0"/>
                                  </p:stCondLst>
                                  <p:childTnLst>
                                    <p:animEffect transition="out" filter="fade">
                                      <p:cBhvr>
                                        <p:cTn id="23" dur="500" tmFilter="0, 0; .2, .5; .8, .5; 1, 0"/>
                                        <p:tgtEl>
                                          <p:spTgt spid="3">
                                            <p:txEl>
                                              <p:pRg st="3" end="3"/>
                                            </p:txEl>
                                          </p:spTgt>
                                        </p:tgtEl>
                                      </p:cBhvr>
                                    </p:animEffect>
                                    <p:animScale>
                                      <p:cBhvr>
                                        <p:cTn id="24"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smtClean="0">
                <a:solidFill>
                  <a:srgbClr val="000000"/>
                </a:solidFill>
                <a:latin typeface="+mn-lt"/>
                <a:ea typeface="+mn-ea"/>
                <a:cs typeface="+mn-cs"/>
              </a:rPr>
              <a:t>W</a:t>
            </a:r>
            <a:r>
              <a:rPr lang="en-GB" sz="2800" dirty="0" smtClean="0">
                <a:solidFill>
                  <a:srgbClr val="000000"/>
                </a:solidFill>
                <a:effectLst/>
                <a:latin typeface="+mn-lt"/>
                <a:ea typeface="+mn-ea"/>
                <a:cs typeface="+mn-cs"/>
              </a:rPr>
              <a:t>3.3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Content Placeholder 6"/>
          <p:cNvSpPr>
            <a:spLocks noGrp="1"/>
          </p:cNvSpPr>
          <p:nvPr>
            <p:ph idx="1"/>
          </p:nvPr>
        </p:nvSpPr>
        <p:spPr/>
        <p:txBody>
          <a:bodyPr/>
          <a:lstStyle/>
          <a:p>
            <a:r>
              <a:rPr lang="en-US" dirty="0" smtClean="0"/>
              <a:t>Harbin Meeting </a:t>
            </a:r>
            <a:r>
              <a:rPr lang="en-US" dirty="0" smtClean="0"/>
              <a:t>registration fee: </a:t>
            </a:r>
            <a:endParaRPr lang="en-US" dirty="0" smtClean="0"/>
          </a:p>
          <a:p>
            <a:pPr lvl="1"/>
            <a:r>
              <a:rPr lang="en-US" dirty="0" smtClean="0"/>
              <a:t>collected </a:t>
            </a:r>
            <a:r>
              <a:rPr lang="en-US" dirty="0" smtClean="0"/>
              <a:t>by </a:t>
            </a:r>
            <a:r>
              <a:rPr lang="en-US" dirty="0" smtClean="0"/>
              <a:t>hotel</a:t>
            </a:r>
          </a:p>
          <a:p>
            <a:pPr lvl="1"/>
            <a:r>
              <a:rPr lang="en-US" dirty="0" smtClean="0"/>
              <a:t>1800 RMB</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3.4 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r>
              <a:rPr lang="en-US" b="1" dirty="0" smtClean="0">
                <a:solidFill>
                  <a:schemeClr val="tx2"/>
                </a:solidFill>
              </a:rPr>
              <a:t>/ Code 888888</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a:t>
            </a:r>
            <a:r>
              <a:rPr lang="en-US" sz="2800" dirty="0" smtClean="0"/>
              <a:t>WANG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W</a:t>
            </a:r>
            <a:r>
              <a:rPr lang="en-GB" altLang="en-US" dirty="0" smtClean="0"/>
              <a:t>3.7 </a:t>
            </a:r>
            <a:r>
              <a:rPr lang="en-GB" altLang="en-US" dirty="0" smtClean="0"/>
              <a:t>802 EC and IEEE-SA Standards Board decisions</a:t>
            </a:r>
          </a:p>
        </p:txBody>
      </p:sp>
      <p:sp>
        <p:nvSpPr>
          <p:cNvPr id="15363" name="Content Placeholder 2"/>
          <p:cNvSpPr>
            <a:spLocks noGrp="1"/>
          </p:cNvSpPr>
          <p:nvPr>
            <p:ph idx="1"/>
          </p:nvPr>
        </p:nvSpPr>
        <p:spPr>
          <a:xfrm>
            <a:off x="685800" y="1728787"/>
            <a:ext cx="7758112" cy="4746626"/>
          </a:xfrm>
        </p:spPr>
        <p:txBody>
          <a:bodyPr/>
          <a:lstStyle/>
          <a:p>
            <a:r>
              <a:rPr lang="en-GB" altLang="en-US" dirty="0" smtClean="0"/>
              <a:t>PARS</a:t>
            </a:r>
          </a:p>
          <a:p>
            <a:pPr lvl="1"/>
            <a:r>
              <a:rPr lang="en-GB" altLang="en-US" dirty="0" smtClean="0"/>
              <a:t>None</a:t>
            </a:r>
          </a:p>
          <a:p>
            <a:r>
              <a:rPr lang="en-GB" altLang="en-US" dirty="0" smtClean="0"/>
              <a:t>Approval of draft standards</a:t>
            </a:r>
          </a:p>
          <a:p>
            <a:pPr lvl="1"/>
            <a:r>
              <a:rPr lang="en-GB" altLang="en-US" dirty="0" smtClean="0"/>
              <a:t>None</a:t>
            </a:r>
          </a:p>
          <a:p>
            <a:pPr lvl="1"/>
            <a:endParaRPr lang="en-GB" altLang="en-US" dirty="0"/>
          </a:p>
          <a:p>
            <a:r>
              <a:rPr lang="en-GB" altLang="en-US" dirty="0" smtClean="0"/>
              <a:t>Note that the WG chair had been actioned by </a:t>
            </a:r>
            <a:r>
              <a:rPr lang="en-GB" altLang="en-US" dirty="0" err="1" smtClean="0"/>
              <a:t>TGah</a:t>
            </a:r>
            <a:r>
              <a:rPr lang="en-GB" altLang="en-US" dirty="0" smtClean="0"/>
              <a:t> to request input from IEEE-SA </a:t>
            </a:r>
            <a:r>
              <a:rPr lang="en-GB" altLang="en-US" dirty="0" err="1" smtClean="0"/>
              <a:t>PatCom</a:t>
            </a:r>
            <a:r>
              <a:rPr lang="en-GB" altLang="en-US" dirty="0" smtClean="0"/>
              <a:t>.  The request was passed to </a:t>
            </a:r>
            <a:r>
              <a:rPr lang="en-GB" altLang="en-US" dirty="0" err="1" smtClean="0"/>
              <a:t>PatCom</a:t>
            </a:r>
            <a:r>
              <a:rPr lang="en-GB" altLang="en-US" dirty="0" smtClean="0"/>
              <a:t>.  No response was forthcoming from the </a:t>
            </a:r>
            <a:r>
              <a:rPr lang="en-GB" altLang="en-US" dirty="0" err="1" smtClean="0"/>
              <a:t>PatCom</a:t>
            </a:r>
            <a:r>
              <a:rPr lang="en-GB" altLang="en-US" dirty="0" smtClean="0"/>
              <a:t> meeting in December 2015.</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(HPE)</a:t>
            </a:r>
            <a:endParaRPr lang="en-US" altLang="en-US" sz="1200" b="0" smtClean="0"/>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98311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685800" y="1828800"/>
            <a:ext cx="7772400" cy="4267200"/>
          </a:xfrm>
        </p:spPr>
        <p:txBody>
          <a:bodyPr/>
          <a:lstStyle/>
          <a:p>
            <a:r>
              <a:rPr lang="en-GB" altLang="en-US" sz="2000" dirty="0" smtClean="0"/>
              <a:t>What is the workshop?   A chance for the IEEE 802 EC members to spend time working on topics that they don’t have time to give due diligence during the normal plenary meetings.</a:t>
            </a:r>
          </a:p>
          <a:p>
            <a:endParaRPr lang="en-GB" altLang="en-US" sz="2000" dirty="0" smtClean="0"/>
          </a:p>
          <a:p>
            <a:r>
              <a:rPr lang="en-GB" altLang="en-US" sz="2000" dirty="0" smtClean="0"/>
              <a:t>To be held in Hanover “E” – holds 20 + seats at the back</a:t>
            </a:r>
          </a:p>
          <a:p>
            <a:r>
              <a:rPr lang="en-GB" altLang="en-US" sz="2000" dirty="0" smtClean="0"/>
              <a:t>Friday afternoon – open to all attendees:   1:00pm to 5:00pm</a:t>
            </a:r>
          </a:p>
          <a:p>
            <a:r>
              <a:rPr lang="en-GB" altLang="en-US" sz="2000" dirty="0" smtClean="0"/>
              <a:t>Saturday – IEEE 802 EC only – hosted by hotel,  limited to 20 attendees</a:t>
            </a:r>
          </a:p>
          <a:p>
            <a:endParaRPr lang="en-GB" altLang="en-US" sz="2000" dirty="0" smtClean="0"/>
          </a:p>
          <a:p>
            <a:r>
              <a:rPr lang="en-GB" altLang="en-US" sz="2000" dirty="0" smtClean="0"/>
              <a:t>Agenda here:</a:t>
            </a:r>
          </a:p>
          <a:p>
            <a:r>
              <a:rPr lang="en-GB" altLang="en-US" sz="2000" dirty="0" smtClean="0">
                <a:hlinkClick r:id="rId3"/>
              </a:rPr>
              <a:t>https://mentor.ieee.org/802-ec/dcn/16/ec-16-0004-01-00EC-jan-2016-leadership-conference-agenda-worksheet.xlsx</a:t>
            </a:r>
            <a:endParaRPr lang="en-GB" altLang="en-US" sz="2000" dirty="0" smtClean="0"/>
          </a:p>
          <a:p>
            <a:endParaRPr lang="en-GB" altLang="en-US" sz="2000" dirty="0" smtClean="0"/>
          </a:p>
        </p:txBody>
      </p:sp>
      <p:sp>
        <p:nvSpPr>
          <p:cNvPr id="15363" name="Title 2"/>
          <p:cNvSpPr>
            <a:spLocks noGrp="1"/>
          </p:cNvSpPr>
          <p:nvPr>
            <p:ph type="title"/>
          </p:nvPr>
        </p:nvSpPr>
        <p:spPr/>
        <p:txBody>
          <a:bodyPr/>
          <a:lstStyle/>
          <a:p>
            <a:r>
              <a:rPr lang="en-GB" altLang="en-US" dirty="0" smtClean="0"/>
              <a:t>W3.8 </a:t>
            </a:r>
            <a:r>
              <a:rPr lang="en-GB" altLang="en-US" dirty="0" smtClean="0"/>
              <a:t>– Items for EC Workshop related to 802.11</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09FF964-085F-4246-BF20-AA2908BC0F1C}" type="slidenum">
              <a:rPr lang="en-US" altLang="en-US" sz="1200" b="0"/>
              <a:pPr>
                <a:spcBef>
                  <a:spcPct val="0"/>
                </a:spcBef>
                <a:buFontTx/>
                <a:buNone/>
              </a:pPr>
              <a:t>27</a:t>
            </a:fld>
            <a:endParaRPr lang="en-US" altLang="en-US" sz="1200" b="0"/>
          </a:p>
        </p:txBody>
      </p:sp>
    </p:spTree>
    <p:extLst>
      <p:ext uri="{BB962C8B-B14F-4D97-AF65-F5344CB8AC3E}">
        <p14:creationId xmlns:p14="http://schemas.microsoft.com/office/powerpoint/2010/main" val="785136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p:txBody>
          <a:bodyPr/>
          <a:lstStyle/>
          <a:p>
            <a:r>
              <a:rPr lang="en-GB" altLang="en-US" smtClean="0"/>
              <a:t>Friday pm EC workshop</a:t>
            </a:r>
          </a:p>
        </p:txBody>
      </p:sp>
      <p:sp>
        <p:nvSpPr>
          <p:cNvPr id="16387"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638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17D4329E-17BB-4486-97CA-41197E9C3B04}" type="slidenum">
              <a:rPr lang="en-US" altLang="en-US" sz="1200" b="0"/>
              <a:pPr>
                <a:spcBef>
                  <a:spcPct val="0"/>
                </a:spcBef>
                <a:buFontTx/>
                <a:buNone/>
              </a:pPr>
              <a:t>28</a:t>
            </a:fld>
            <a:endParaRPr lang="en-US" altLang="en-US" sz="1200" b="0"/>
          </a:p>
        </p:txBody>
      </p:sp>
      <p:graphicFrame>
        <p:nvGraphicFramePr>
          <p:cNvPr id="2" name="Table 1"/>
          <p:cNvGraphicFramePr>
            <a:graphicFrameLocks noGrp="1"/>
          </p:cNvGraphicFramePr>
          <p:nvPr/>
        </p:nvGraphicFramePr>
        <p:xfrm>
          <a:off x="352425" y="1600200"/>
          <a:ext cx="8229600" cy="4446588"/>
        </p:xfrm>
        <a:graphic>
          <a:graphicData uri="http://schemas.openxmlformats.org/drawingml/2006/table">
            <a:tbl>
              <a:tblPr/>
              <a:tblGrid>
                <a:gridCol w="5483292"/>
                <a:gridCol w="1305545"/>
                <a:gridCol w="433628"/>
                <a:gridCol w="1007135"/>
              </a:tblGrid>
              <a:tr h="741098">
                <a:tc>
                  <a:txBody>
                    <a:bodyPr/>
                    <a:lstStyle/>
                    <a:p>
                      <a:pPr algn="l" fontAlgn="t"/>
                      <a:r>
                        <a:rPr lang="en-GB" sz="2400" b="0" i="0" u="none" strike="noStrike" dirty="0">
                          <a:solidFill>
                            <a:srgbClr val="000000"/>
                          </a:solidFill>
                          <a:effectLst/>
                          <a:latin typeface="Calibri" panose="020F0502020204030204" pitchFamily="34" charset="0"/>
                        </a:rPr>
                        <a:t>Review / approve agenda, administration items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Calibri" panose="020F0502020204030204" pitchFamily="34" charset="0"/>
                        </a:rPr>
                        <a:t>Nikolich</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15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01:00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Radio regulatory (RR) process plan - discuss results of ad hoc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Thaler</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45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01:15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Discussion of the impact of updated patent policy on IEEE 802</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Nikolich</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30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GB" sz="2400" b="0" i="0" u="none" strike="noStrike">
                          <a:solidFill>
                            <a:srgbClr val="000000"/>
                          </a:solidFill>
                          <a:effectLst/>
                          <a:latin typeface="Times New Roman" panose="02020603050405020304" pitchFamily="18" charset="0"/>
                        </a:rPr>
                        <a:t>02:00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Attendance requirements for obtaining membership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Stephens</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30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02:30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Break</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15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03:00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5G and IMT-2020: What it is, its relevance, and ways to participate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Stephens / Marks</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90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GB" sz="2400" b="0" i="0" u="none" strike="noStrike" dirty="0">
                          <a:solidFill>
                            <a:srgbClr val="000000"/>
                          </a:solidFill>
                          <a:effectLst/>
                          <a:latin typeface="Times New Roman" panose="02020603050405020304" pitchFamily="18" charset="0"/>
                        </a:rPr>
                        <a:t>03:15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576027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a:xfrm>
            <a:off x="685800" y="685800"/>
            <a:ext cx="7772400" cy="685800"/>
          </a:xfrm>
        </p:spPr>
        <p:txBody>
          <a:bodyPr/>
          <a:lstStyle/>
          <a:p>
            <a:r>
              <a:rPr lang="en-GB" altLang="en-US" smtClean="0"/>
              <a:t>Saturday EC workshop</a:t>
            </a:r>
          </a:p>
        </p:txBody>
      </p:sp>
      <p:sp>
        <p:nvSpPr>
          <p:cNvPr id="17411"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D5074B7-E058-486A-A7B2-59D448B5509A}" type="slidenum">
              <a:rPr lang="en-US" altLang="en-US" sz="1200" b="0"/>
              <a:pPr>
                <a:spcBef>
                  <a:spcPct val="0"/>
                </a:spcBef>
                <a:buFontTx/>
                <a:buNone/>
              </a:pPr>
              <a:t>29</a:t>
            </a:fld>
            <a:endParaRPr lang="en-US" altLang="en-US" sz="1200" b="0"/>
          </a:p>
        </p:txBody>
      </p:sp>
      <p:graphicFrame>
        <p:nvGraphicFramePr>
          <p:cNvPr id="2" name="Table 1"/>
          <p:cNvGraphicFramePr>
            <a:graphicFrameLocks noGrp="1"/>
          </p:cNvGraphicFramePr>
          <p:nvPr/>
        </p:nvGraphicFramePr>
        <p:xfrm>
          <a:off x="381000" y="1531938"/>
          <a:ext cx="8305800" cy="4686300"/>
        </p:xfrm>
        <a:graphic>
          <a:graphicData uri="http://schemas.openxmlformats.org/drawingml/2006/table">
            <a:tbl>
              <a:tblPr/>
              <a:tblGrid>
                <a:gridCol w="6708531"/>
                <a:gridCol w="1597269"/>
              </a:tblGrid>
              <a:tr h="152770">
                <a:tc>
                  <a:txBody>
                    <a:bodyPr/>
                    <a:lstStyle/>
                    <a:p>
                      <a:pPr algn="l" fontAlgn="t"/>
                      <a:r>
                        <a:rPr lang="en-GB" sz="2000" b="0" i="0" u="none" strike="noStrike" dirty="0">
                          <a:solidFill>
                            <a:srgbClr val="000000"/>
                          </a:solidFill>
                          <a:effectLst/>
                          <a:latin typeface="Times New Roman" panose="02020603050405020304" pitchFamily="18" charset="0"/>
                        </a:rPr>
                        <a:t>Review / approve agenda, administration items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dirty="0">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Clarification on 'affiliated block’ text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Thompson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kern="1200" dirty="0">
                          <a:solidFill>
                            <a:srgbClr val="000000"/>
                          </a:solidFill>
                          <a:effectLst/>
                          <a:latin typeface="Times New Roman" panose="02020603050405020304" pitchFamily="18" charset="0"/>
                          <a:ea typeface="+mn-ea"/>
                          <a:cs typeface="+mn-cs"/>
                        </a:rPr>
                        <a:t>Final clarification of the indemnification policy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GB" sz="2000" b="0" i="0" u="none" strike="noStrike" kern="1200" dirty="0">
                          <a:solidFill>
                            <a:srgbClr val="000000"/>
                          </a:solidFill>
                          <a:effectLst/>
                          <a:latin typeface="Times New Roman" panose="02020603050405020304" pitchFamily="18" charset="0"/>
                          <a:ea typeface="+mn-ea"/>
                          <a:cs typeface="+mn-cs"/>
                        </a:rPr>
                        <a:t>Nikolich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041">
                <a:tc>
                  <a:txBody>
                    <a:bodyPr/>
                    <a:lstStyle/>
                    <a:p>
                      <a:pPr algn="l" fontAlgn="t"/>
                      <a:r>
                        <a:rPr lang="en-GB" sz="2000" b="0" i="0" u="none" strike="noStrike" dirty="0">
                          <a:solidFill>
                            <a:srgbClr val="000000"/>
                          </a:solidFill>
                          <a:effectLst/>
                          <a:latin typeface="Times New Roman" panose="02020603050405020304" pitchFamily="18" charset="0"/>
                        </a:rPr>
                        <a:t>A single sentence tag line for 802 projects, press releases, and similar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Gilb</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Discussions on the development of YANG models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Can a Study Group develop more than one PAR?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Lunch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539">
                <a:tc>
                  <a:txBody>
                    <a:bodyPr/>
                    <a:lstStyle/>
                    <a:p>
                      <a:pPr algn="l" fontAlgn="t"/>
                      <a:r>
                        <a:rPr lang="en-GB" sz="2000" b="0" i="0" u="none" strike="noStrike">
                          <a:solidFill>
                            <a:srgbClr val="000000"/>
                          </a:solidFill>
                          <a:effectLst/>
                          <a:latin typeface="Times New Roman" panose="02020603050405020304" pitchFamily="18" charset="0"/>
                        </a:rPr>
                        <a:t>2 year backward (actuals) and 2 year forward looking (budgetary estimates) for the 802 treasury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Nikolich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IEEE 802 plans for IMT-2020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Stephens / Marks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Draft distribution and USPTO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Thompson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End of Day Wrap up</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265">
                <a:tc>
                  <a:txBody>
                    <a:bodyPr/>
                    <a:lstStyle/>
                    <a:p>
                      <a:pPr algn="l" fontAlgn="t"/>
                      <a:r>
                        <a:rPr lang="en-GB" sz="2000" b="0" i="0" u="none" strike="noStrike">
                          <a:solidFill>
                            <a:srgbClr val="000000"/>
                          </a:solidFill>
                          <a:effectLst/>
                          <a:latin typeface="Times New Roman" panose="02020603050405020304" pitchFamily="18" charset="0"/>
                        </a:rPr>
                        <a:t>**802 EC Executive Session**    Get program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dirty="0">
                          <a:solidFill>
                            <a:srgbClr val="000000"/>
                          </a:solidFill>
                          <a:effectLst/>
                          <a:latin typeface="Times New Roman" panose="02020603050405020304" pitchFamily="18" charset="0"/>
                        </a:rPr>
                        <a:t>Marks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04107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Jan </a:t>
            </a:r>
            <a:r>
              <a:rPr lang="en-US" sz="3200" dirty="0" smtClean="0"/>
              <a:t>27, 2016– </a:t>
            </a:r>
            <a:r>
              <a:rPr lang="en-US" sz="3200" dirty="0" smtClean="0"/>
              <a:t/>
            </a:r>
            <a:br>
              <a:rPr lang="en-US" sz="3200" dirty="0" smtClean="0"/>
            </a:br>
            <a:r>
              <a:rPr lang="en-US" sz="3200" dirty="0" smtClean="0"/>
              <a:t>802.11 Opening 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January </a:t>
            </a:r>
            <a:r>
              <a:rPr lang="en-US" dirty="0" smtClean="0"/>
              <a:t>2016</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685800" y="1828800"/>
            <a:ext cx="7772400" cy="4267200"/>
          </a:xfrm>
        </p:spPr>
        <p:txBody>
          <a:bodyPr/>
          <a:lstStyle/>
          <a:p>
            <a:endParaRPr lang="en-GB" altLang="en-US" sz="2000" dirty="0" smtClean="0"/>
          </a:p>
          <a:p>
            <a:r>
              <a:rPr lang="en-GB" altLang="en-US" dirty="0" smtClean="0"/>
              <a:t>Agenda here</a:t>
            </a:r>
            <a:r>
              <a:rPr lang="en-GB" altLang="en-US" dirty="0"/>
              <a:t>: </a:t>
            </a:r>
            <a:r>
              <a:rPr lang="en-GB" altLang="en-US" dirty="0">
                <a:hlinkClick r:id="rId3"/>
              </a:rPr>
              <a:t>https://</a:t>
            </a:r>
            <a:r>
              <a:rPr lang="en-GB" altLang="en-US" dirty="0" smtClean="0">
                <a:hlinkClick r:id="rId3"/>
              </a:rPr>
              <a:t>mentor.ieee.org/802-ec/dcn/16/ec-16-0004-02-00EC-jan-2016-leadership-conference-agenda-worksheet.xlsx</a:t>
            </a:r>
            <a:r>
              <a:rPr lang="en-GB" altLang="en-US" dirty="0" smtClean="0"/>
              <a:t> </a:t>
            </a:r>
            <a:endParaRPr lang="en-GB" altLang="en-US" dirty="0" smtClean="0"/>
          </a:p>
          <a:p>
            <a:r>
              <a:rPr lang="en-GB" altLang="en-US" dirty="0"/>
              <a:t>Outcomes: </a:t>
            </a:r>
            <a:r>
              <a:rPr lang="en-GB" altLang="en-US" dirty="0">
                <a:hlinkClick r:id="rId4"/>
              </a:rPr>
              <a:t>http://</a:t>
            </a:r>
            <a:r>
              <a:rPr lang="en-GB" altLang="en-US" dirty="0" smtClean="0">
                <a:hlinkClick r:id="rId4"/>
              </a:rPr>
              <a:t>www.ieee802.org/11/email/stds-802-11/msg01930.html</a:t>
            </a:r>
            <a:r>
              <a:rPr lang="en-GB" altLang="en-US" dirty="0" smtClean="0"/>
              <a:t> </a:t>
            </a:r>
          </a:p>
          <a:p>
            <a:pPr lvl="1"/>
            <a:r>
              <a:rPr lang="en-GB" altLang="en-US" sz="1800" dirty="0" smtClean="0"/>
              <a:t>Form an EC Standing Committee to report on Specific IMT-2020 items including cost benefit analysis and proposal alternatives</a:t>
            </a:r>
          </a:p>
          <a:p>
            <a:pPr lvl="1"/>
            <a:r>
              <a:rPr lang="en-GB" altLang="en-US" sz="1800" dirty="0" smtClean="0"/>
              <a:t>Retain 802.18 TAG with a new mission statement and meeting format</a:t>
            </a:r>
          </a:p>
          <a:p>
            <a:pPr lvl="1"/>
            <a:r>
              <a:rPr lang="en-GB" altLang="en-US" sz="1800" dirty="0" smtClean="0"/>
              <a:t>Recommended no changes to attendance system</a:t>
            </a:r>
            <a:endParaRPr lang="en-GB" altLang="en-US" sz="1800" dirty="0" smtClean="0"/>
          </a:p>
        </p:txBody>
      </p:sp>
      <p:sp>
        <p:nvSpPr>
          <p:cNvPr id="15363" name="Title 2"/>
          <p:cNvSpPr>
            <a:spLocks noGrp="1"/>
          </p:cNvSpPr>
          <p:nvPr>
            <p:ph type="title"/>
          </p:nvPr>
        </p:nvSpPr>
        <p:spPr/>
        <p:txBody>
          <a:bodyPr/>
          <a:lstStyle/>
          <a:p>
            <a:r>
              <a:rPr lang="en-GB" altLang="en-US" dirty="0" smtClean="0"/>
              <a:t>W3.8 –EC </a:t>
            </a:r>
            <a:r>
              <a:rPr lang="en-GB" altLang="en-US" dirty="0" smtClean="0"/>
              <a:t>Workshop </a:t>
            </a:r>
            <a:r>
              <a:rPr lang="en-GB" altLang="en-US" dirty="0" smtClean="0"/>
              <a:t>outcomes</a:t>
            </a:r>
            <a:endParaRPr lang="en-GB" altLang="en-US" dirty="0" smtClean="0"/>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09FF964-085F-4246-BF20-AA2908BC0F1C}" type="slidenum">
              <a:rPr lang="en-US" altLang="en-US" sz="1200" b="0"/>
              <a:pPr>
                <a:spcBef>
                  <a:spcPct val="0"/>
                </a:spcBef>
                <a:buFontTx/>
                <a:buNone/>
              </a:pPr>
              <a:t>30</a:t>
            </a:fld>
            <a:endParaRPr lang="en-US" altLang="en-US" sz="1200" b="0"/>
          </a:p>
        </p:txBody>
      </p:sp>
    </p:spTree>
    <p:extLst>
      <p:ext uri="{BB962C8B-B14F-4D97-AF65-F5344CB8AC3E}">
        <p14:creationId xmlns:p14="http://schemas.microsoft.com/office/powerpoint/2010/main" val="54697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W</a:t>
            </a:r>
            <a:r>
              <a:rPr lang="en-GB" dirty="0" smtClean="0"/>
              <a:t>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2851300310"/>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endParaRPr lang="en-GB" sz="3200" dirty="0" smtClean="0"/>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31</a:t>
            </a:fld>
            <a:endParaRPr lang="en-US"/>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W</a:t>
            </a:r>
            <a:r>
              <a:rPr lang="en-GB" dirty="0" smtClean="0"/>
              <a:t>4.1.1 </a:t>
            </a:r>
            <a:r>
              <a:rPr lang="en-GB" dirty="0" smtClean="0"/>
              <a:t>Groups</a:t>
            </a:r>
          </a:p>
        </p:txBody>
      </p:sp>
      <p:graphicFrame>
        <p:nvGraphicFramePr>
          <p:cNvPr id="7" name="Group 148"/>
          <p:cNvGraphicFramePr>
            <a:graphicFrameLocks/>
          </p:cNvGraphicFramePr>
          <p:nvPr>
            <p:extLst>
              <p:ext uri="{D42A27DB-BD31-4B8C-83A1-F6EECF244321}">
                <p14:modId xmlns:p14="http://schemas.microsoft.com/office/powerpoint/2010/main" val="3757917150"/>
              </p:ext>
            </p:extLst>
          </p:nvPr>
        </p:nvGraphicFramePr>
        <p:xfrm>
          <a:off x="304800" y="609601"/>
          <a:ext cx="8534400" cy="5784505"/>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 (NG60)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 (NGP)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TIG</a:t>
                      </a:r>
                      <a:endParaRPr kumimoji="0" lang="en-US" sz="1800" b="0" i="0" u="none" strike="noStrike" cap="none" normalizeH="0" baseline="0" dirty="0" smtClean="0">
                        <a:ln>
                          <a:noFill/>
                        </a:ln>
                        <a:solidFill>
                          <a:schemeClr val="tx1"/>
                        </a:solidFill>
                        <a:effectLst/>
                        <a:latin typeface="Times New Roman" pitchFamily="18" charset="0"/>
                      </a:endParaRP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LRLP</a:t>
                      </a:r>
                      <a:endParaRPr kumimoji="0" lang="en-US" sz="1800" b="0" i="0" u="none" strike="noStrike" cap="none" normalizeH="0" baseline="0" dirty="0" smtClean="0">
                        <a:ln>
                          <a:noFill/>
                        </a:ln>
                        <a:solidFill>
                          <a:schemeClr val="tx1"/>
                        </a:solidFill>
                        <a:effectLst/>
                        <a:latin typeface="Times New Roman" pitchFamily="18" charset="0"/>
                      </a:endParaRP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Long Range Low Power (LRLP)</a:t>
                      </a:r>
                      <a:endParaRPr kumimoji="0" lang="en-US" sz="1800" b="0" i="0" u="none" strike="noStrike" cap="none" normalizeH="0" baseline="0" dirty="0" smtClean="0">
                        <a:ln>
                          <a:noFill/>
                        </a:ln>
                        <a:solidFill>
                          <a:schemeClr val="tx1"/>
                        </a:solidFill>
                        <a:effectLst/>
                        <a:latin typeface="Times New Roman" pitchFamily="18" charset="0"/>
                      </a:endParaRP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32</a:t>
            </a:fld>
            <a:endParaRPr lang="en-US"/>
          </a:p>
        </p:txBody>
      </p:sp>
    </p:spTree>
    <p:extLst>
      <p:ext uri="{BB962C8B-B14F-4D97-AF65-F5344CB8AC3E}">
        <p14:creationId xmlns:p14="http://schemas.microsoft.com/office/powerpoint/2010/main" val="3102222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W</a:t>
            </a:r>
            <a:r>
              <a:rPr lang="en-US" dirty="0" smtClean="0"/>
              <a:t>4.1.2 </a:t>
            </a:r>
            <a:r>
              <a:rPr lang="en-US" dirty="0" smtClean="0"/>
              <a:t>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938521832"/>
              </p:ext>
            </p:extLst>
          </p:nvPr>
        </p:nvGraphicFramePr>
        <p:xfrm>
          <a:off x="1981200" y="1347989"/>
          <a:ext cx="5384800" cy="4573086"/>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3"/>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33</a:t>
            </a:fld>
            <a:endParaRPr lang="en-US"/>
          </a:p>
        </p:txBody>
      </p:sp>
    </p:spTree>
    <p:extLst>
      <p:ext uri="{BB962C8B-B14F-4D97-AF65-F5344CB8AC3E}">
        <p14:creationId xmlns:p14="http://schemas.microsoft.com/office/powerpoint/2010/main" val="34315140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graphicFrame>
        <p:nvGraphicFramePr>
          <p:cNvPr id="11" name="Group 148"/>
          <p:cNvGraphicFramePr>
            <a:graphicFrameLocks/>
          </p:cNvGraphicFramePr>
          <p:nvPr>
            <p:extLst>
              <p:ext uri="{D42A27DB-BD31-4B8C-83A1-F6EECF244321}">
                <p14:modId xmlns:p14="http://schemas.microsoft.com/office/powerpoint/2010/main" val="3333980263"/>
              </p:ext>
            </p:extLst>
          </p:nvPr>
        </p:nvGraphicFramePr>
        <p:xfrm>
          <a:off x="76200" y="668890"/>
          <a:ext cx="8915400" cy="5755770"/>
        </p:xfrm>
        <a:graphic>
          <a:graphicData uri="http://schemas.openxmlformats.org/drawingml/2006/table">
            <a:tbl>
              <a:tblPr/>
              <a:tblGrid>
                <a:gridCol w="509991"/>
                <a:gridCol w="698877"/>
                <a:gridCol w="1794413"/>
                <a:gridCol w="2254519"/>
                <a:gridCol w="1981200"/>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Haiming WANG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sng"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20" b="1" i="0" u="sng"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Lee Armstrong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CHANG, Yan XIN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bl>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34</a:t>
            </a:fld>
            <a:endParaRPr lang="en-US"/>
          </a:p>
        </p:txBody>
      </p:sp>
    </p:spTree>
    <p:extLst>
      <p:ext uri="{BB962C8B-B14F-4D97-AF65-F5344CB8AC3E}">
        <p14:creationId xmlns:p14="http://schemas.microsoft.com/office/powerpoint/2010/main" val="167430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W</a:t>
            </a:r>
            <a:r>
              <a:rPr lang="en-US" dirty="0" smtClean="0"/>
              <a:t>4.1.3 </a:t>
            </a:r>
            <a:r>
              <a:rPr lang="en-US" dirty="0" smtClean="0"/>
              <a:t>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Tree>
    <p:extLst>
      <p:ext uri="{BB962C8B-B14F-4D97-AF65-F5344CB8AC3E}">
        <p14:creationId xmlns:p14="http://schemas.microsoft.com/office/powerpoint/2010/main" val="36712990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Dorothy Stanley (HPE)</a:t>
            </a:r>
            <a:endParaRPr lang="en-US"/>
          </a:p>
        </p:txBody>
      </p:sp>
      <p:sp>
        <p:nvSpPr>
          <p:cNvPr id="7" name="Date Placeholder 6"/>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36</a:t>
            </a:fld>
            <a:endParaRPr lang="en-US"/>
          </a:p>
        </p:txBody>
      </p:sp>
    </p:spTree>
    <p:extLst>
      <p:ext uri="{BB962C8B-B14F-4D97-AF65-F5344CB8AC3E}">
        <p14:creationId xmlns:p14="http://schemas.microsoft.com/office/powerpoint/2010/main" val="2948601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0912"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4" name="Footer Placeholder 3"/>
          <p:cNvSpPr>
            <a:spLocks noGrp="1"/>
          </p:cNvSpPr>
          <p:nvPr>
            <p:ph type="ftr" sz="quarter" idx="11"/>
          </p:nvPr>
        </p:nvSpPr>
        <p:spPr/>
        <p:txBody>
          <a:bodyPr/>
          <a:lstStyle/>
          <a:p>
            <a:pPr>
              <a:defRPr/>
            </a:pPr>
            <a:r>
              <a:rPr lang="en-US" smtClean="0"/>
              <a:t>Dorothy Stanley (HPE)</a:t>
            </a:r>
            <a:endParaRPr lang="en-US"/>
          </a:p>
        </p:txBody>
      </p:sp>
      <p:sp>
        <p:nvSpPr>
          <p:cNvPr id="5" name="Date Placeholder 4"/>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37</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LRLP TIG</a:t>
            </a:r>
          </a:p>
          <a:p>
            <a:pPr algn="ctr"/>
            <a:r>
              <a:rPr lang="en-US" sz="1100" dirty="0" smtClean="0">
                <a:latin typeface="Tahoma" pitchFamily="34" charset="0"/>
                <a:ea typeface="ＭＳ Ｐゴシック" charset="-128"/>
                <a:cs typeface="Arial" pitchFamily="34" charset="0"/>
              </a:rPr>
              <a:t>Long Range</a:t>
            </a:r>
          </a:p>
          <a:p>
            <a:pPr algn="ctr"/>
            <a:r>
              <a:rPr lang="en-US" sz="1100" b="1" dirty="0" smtClean="0">
                <a:latin typeface="Tahoma" pitchFamily="34" charset="0"/>
                <a:ea typeface="ＭＳ Ｐゴシック" charset="-128"/>
                <a:cs typeface="Arial" pitchFamily="34" charset="0"/>
              </a:rPr>
              <a:t>Low Power</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Tree>
    <p:extLst>
      <p:ext uri="{BB962C8B-B14F-4D97-AF65-F5344CB8AC3E}">
        <p14:creationId xmlns:p14="http://schemas.microsoft.com/office/powerpoint/2010/main" val="2843497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a:t>W</a:t>
            </a:r>
            <a:r>
              <a:rPr lang="en-GB" dirty="0" smtClean="0"/>
              <a:t>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graphicFrame>
        <p:nvGraphicFramePr>
          <p:cNvPr id="7" name="Table 6"/>
          <p:cNvGraphicFramePr>
            <a:graphicFrameLocks noGrp="1"/>
          </p:cNvGraphicFramePr>
          <p:nvPr>
            <p:extLst>
              <p:ext uri="{D42A27DB-BD31-4B8C-83A1-F6EECF244321}">
                <p14:modId xmlns:p14="http://schemas.microsoft.com/office/powerpoint/2010/main" val="4137971430"/>
              </p:ext>
            </p:extLst>
          </p:nvPr>
        </p:nvGraphicFramePr>
        <p:xfrm>
          <a:off x="0" y="2819400"/>
          <a:ext cx="9103425" cy="3834289"/>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217</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TGaj</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12-21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174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p>
                    <a:p>
                      <a:pPr algn="ctr"/>
                      <a:r>
                        <a:rPr lang="en-GB" sz="2400" b="1" dirty="0" smtClean="0">
                          <a:latin typeface="Arial Narrow" panose="020B0606020202030204" pitchFamily="34" charset="0"/>
                        </a:rPr>
                        <a:t>+13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78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24623">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0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38</a:t>
            </a:fld>
            <a:endParaRPr lang="en-US"/>
          </a:p>
        </p:txBody>
      </p:sp>
      <p:sp>
        <p:nvSpPr>
          <p:cNvPr id="3" name="Content Placeholder 2"/>
          <p:cNvSpPr>
            <a:spLocks noGrp="1"/>
          </p:cNvSpPr>
          <p:nvPr>
            <p:ph idx="1"/>
          </p:nvPr>
        </p:nvSpPr>
        <p:spPr>
          <a:xfrm>
            <a:off x="542173" y="1219200"/>
            <a:ext cx="7772400" cy="1295400"/>
          </a:xfrm>
        </p:spPr>
        <p:txBody>
          <a:bodyPr/>
          <a:lstStyle/>
          <a:p>
            <a:pPr marL="0" indent="0">
              <a:buNone/>
            </a:pPr>
            <a:r>
              <a:rPr lang="en-GB" dirty="0" smtClean="0"/>
              <a:t>Current:   </a:t>
            </a:r>
          </a:p>
          <a:p>
            <a:r>
              <a:rPr lang="en-GB" dirty="0" err="1" smtClean="0"/>
              <a:t>TGaj</a:t>
            </a:r>
            <a:r>
              <a:rPr lang="en-GB" dirty="0" smtClean="0"/>
              <a:t> WG Initial Ballot (LB217) </a:t>
            </a:r>
            <a:r>
              <a:rPr lang="en-GB" dirty="0" smtClean="0"/>
              <a:t>closed </a:t>
            </a:r>
            <a:r>
              <a:rPr lang="en-GB" dirty="0" smtClean="0"/>
              <a:t>Wed 20</a:t>
            </a:r>
            <a:r>
              <a:rPr lang="en-GB" baseline="30000" dirty="0" smtClean="0"/>
              <a:t>th</a:t>
            </a:r>
            <a:r>
              <a:rPr lang="en-GB" dirty="0" smtClean="0"/>
              <a:t> Jan</a:t>
            </a:r>
          </a:p>
          <a:p>
            <a:r>
              <a:rPr lang="en-GB" dirty="0" err="1" smtClean="0"/>
              <a:t>REVmc</a:t>
            </a:r>
            <a:r>
              <a:rPr lang="en-GB" dirty="0" smtClean="0"/>
              <a:t> Sponsor first recirculation ballot closes 26 Jan</a:t>
            </a:r>
            <a:endParaRPr lang="en-GB" dirty="0"/>
          </a:p>
        </p:txBody>
      </p:sp>
    </p:spTree>
    <p:extLst>
      <p:ext uri="{BB962C8B-B14F-4D97-AF65-F5344CB8AC3E}">
        <p14:creationId xmlns:p14="http://schemas.microsoft.com/office/powerpoint/2010/main" val="21361932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2533" name="Rectangle 2"/>
          <p:cNvSpPr>
            <a:spLocks noGrp="1" noChangeArrowheads="1"/>
          </p:cNvSpPr>
          <p:nvPr>
            <p:ph type="title"/>
          </p:nvPr>
        </p:nvSpPr>
        <p:spPr/>
        <p:txBody>
          <a:bodyPr/>
          <a:lstStyle/>
          <a:p>
            <a:r>
              <a:rPr lang="en-GB" dirty="0"/>
              <a:t>W</a:t>
            </a:r>
            <a:r>
              <a:rPr lang="en-GB" dirty="0" smtClean="0"/>
              <a:t>4.1.6 </a:t>
            </a:r>
            <a:r>
              <a:rPr lang="en-GB" dirty="0" smtClean="0"/>
              <a:t>Current Membership Status</a:t>
            </a:r>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71465562"/>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153</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42</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367</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39</a:t>
            </a:fld>
            <a:endParaRPr lang="en-US"/>
          </a:p>
        </p:txBody>
      </p:sp>
    </p:spTree>
    <p:extLst>
      <p:ext uri="{BB962C8B-B14F-4D97-AF65-F5344CB8AC3E}">
        <p14:creationId xmlns:p14="http://schemas.microsoft.com/office/powerpoint/2010/main" val="3803100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a:t>
            </a:r>
            <a:r>
              <a:rPr lang="en-GB" sz="2000"/>
              <a:t>December </a:t>
            </a:r>
            <a:r>
              <a:rPr lang="en-GB" sz="200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0138061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5605" name="Rectangle 2"/>
          <p:cNvSpPr>
            <a:spLocks noGrp="1" noChangeArrowheads="1"/>
          </p:cNvSpPr>
          <p:nvPr>
            <p:ph type="title"/>
          </p:nvPr>
        </p:nvSpPr>
        <p:spPr>
          <a:xfrm>
            <a:off x="538163" y="631825"/>
            <a:ext cx="7772400" cy="533400"/>
          </a:xfrm>
        </p:spPr>
        <p:txBody>
          <a:bodyPr/>
          <a:lstStyle/>
          <a:p>
            <a:r>
              <a:rPr lang="en-GB" sz="2400" dirty="0"/>
              <a:t>W</a:t>
            </a:r>
            <a:r>
              <a:rPr lang="en-GB" sz="2400" dirty="0" smtClean="0"/>
              <a:t>4.1.6 </a:t>
            </a:r>
            <a:r>
              <a:rPr lang="en-GB" sz="2400" dirty="0" smtClean="0"/>
              <a:t>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099987177"/>
              </p:ext>
            </p:extLst>
          </p:nvPr>
        </p:nvGraphicFramePr>
        <p:xfrm>
          <a:off x="696913" y="1411288"/>
          <a:ext cx="6075363" cy="4508500"/>
        </p:xfrm>
        <a:graphic>
          <a:graphicData uri="http://schemas.openxmlformats.org/presentationml/2006/ole">
            <mc:AlternateContent xmlns:mc="http://schemas.openxmlformats.org/markup-compatibility/2006">
              <mc:Choice xmlns:v="urn:schemas-microsoft-com:vml" Requires="v">
                <p:oleObj spid="_x0000_s3087" name="Binary Worksheet" r:id="rId4" imgW="8134243" imgH="6010343" progId="Excel.SheetBinaryMacroEnabled.12">
                  <p:embed/>
                </p:oleObj>
              </mc:Choice>
              <mc:Fallback>
                <p:oleObj name="Binary Worksheet" r:id="rId4" imgW="8134243" imgH="6010343" progId="Excel.SheetBinaryMacroEnabled.12">
                  <p:embed/>
                  <p:pic>
                    <p:nvPicPr>
                      <p:cNvPr id="0" name=""/>
                      <p:cNvPicPr>
                        <a:picLocks noChangeAspect="1" noChangeArrowheads="1"/>
                      </p:cNvPicPr>
                      <p:nvPr/>
                    </p:nvPicPr>
                    <p:blipFill>
                      <a:blip r:embed="rId5"/>
                      <a:srcRect/>
                      <a:stretch>
                        <a:fillRect/>
                      </a:stretch>
                    </p:blipFill>
                    <p:spPr bwMode="auto">
                      <a:xfrm>
                        <a:off x="696913" y="1411288"/>
                        <a:ext cx="6075363" cy="4508500"/>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40</a:t>
            </a:fld>
            <a:endParaRPr lang="en-US"/>
          </a:p>
        </p:txBody>
      </p:sp>
      <p:pic>
        <p:nvPicPr>
          <p:cNvPr id="4" name="Picture 3"/>
          <p:cNvPicPr>
            <a:picLocks noChangeAspect="1"/>
          </p:cNvPicPr>
          <p:nvPr/>
        </p:nvPicPr>
        <p:blipFill>
          <a:blip r:embed="rId6"/>
          <a:stretch>
            <a:fillRect/>
          </a:stretch>
        </p:blipFill>
        <p:spPr>
          <a:xfrm>
            <a:off x="6973462" y="1874141"/>
            <a:ext cx="1857375" cy="1819275"/>
          </a:xfrm>
          <a:prstGeom prst="rect">
            <a:avLst/>
          </a:prstGeom>
        </p:spPr>
      </p:pic>
      <p:sp>
        <p:nvSpPr>
          <p:cNvPr id="5" name="TextBox 4"/>
          <p:cNvSpPr txBox="1"/>
          <p:nvPr/>
        </p:nvSpPr>
        <p:spPr>
          <a:xfrm>
            <a:off x="6934200" y="1295400"/>
            <a:ext cx="1905000" cy="457200"/>
          </a:xfrm>
          <a:prstGeom prst="rect">
            <a:avLst/>
          </a:prstGeom>
          <a:noFill/>
        </p:spPr>
        <p:txBody>
          <a:bodyPr wrap="square" rtlCol="0">
            <a:spAutoFit/>
          </a:bodyPr>
          <a:lstStyle/>
          <a:p>
            <a:r>
              <a:rPr lang="en-GB" dirty="0" smtClean="0"/>
              <a:t>New voters:</a:t>
            </a:r>
            <a:endParaRPr lang="en-GB" dirty="0"/>
          </a:p>
        </p:txBody>
      </p:sp>
    </p:spTree>
    <p:extLst>
      <p:ext uri="{BB962C8B-B14F-4D97-AF65-F5344CB8AC3E}">
        <p14:creationId xmlns:p14="http://schemas.microsoft.com/office/powerpoint/2010/main" val="7711643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a:t>W</a:t>
            </a:r>
            <a:r>
              <a:rPr lang="en-GB" dirty="0" smtClean="0"/>
              <a:t>4.1.7 </a:t>
            </a:r>
            <a:r>
              <a:rPr lang="en-GB" dirty="0" smtClean="0"/>
              <a:t>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sz="3200" dirty="0" smtClean="0"/>
              <a:t>The latest database is 11-11/0270r33  (Nov 2015)</a:t>
            </a:r>
          </a:p>
          <a:p>
            <a:pPr>
              <a:defRPr/>
            </a:pPr>
            <a:r>
              <a:rPr lang="en-GB" sz="3200" dirty="0" smtClean="0"/>
              <a:t>Changes since last meeting: None</a:t>
            </a:r>
          </a:p>
          <a:p>
            <a:pPr marL="457200" lvl="1" indent="0">
              <a:buNone/>
              <a:defRPr/>
            </a:pPr>
            <a:endParaRPr lang="en-GB" sz="2800" dirty="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41</a:t>
            </a:fld>
            <a:endParaRPr lang="en-US"/>
          </a:p>
        </p:txBody>
      </p:sp>
    </p:spTree>
    <p:extLst>
      <p:ext uri="{BB962C8B-B14F-4D97-AF65-F5344CB8AC3E}">
        <p14:creationId xmlns:p14="http://schemas.microsoft.com/office/powerpoint/2010/main" val="27226192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W4.1.8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a:t>
            </a:r>
            <a:r>
              <a:rPr lang="en-GB" dirty="0" smtClean="0"/>
              <a:t>11-15-1525</a:t>
            </a:r>
            <a:endParaRPr lang="en-GB" dirty="0" smtClean="0"/>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42</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a:t>
            </a:r>
            <a:r>
              <a:rPr lang="en-US" sz="3200" dirty="0" smtClean="0"/>
              <a:t>– January </a:t>
            </a:r>
            <a:r>
              <a:rPr lang="en-US" sz="3200" dirty="0" smtClean="0"/>
              <a:t>27</a:t>
            </a:r>
            <a:r>
              <a:rPr lang="en-US" sz="3200" dirty="0" smtClean="0"/>
              <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January </a:t>
            </a:r>
            <a:r>
              <a:rPr lang="en-US" dirty="0" smtClean="0"/>
              <a:t>2016</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W2.2 </a:t>
            </a:r>
            <a:r>
              <a:rPr lang="en-US" altLang="en-US" dirty="0" smtClean="0"/>
              <a:t>Call for Potentially Essential Patents</a:t>
            </a:r>
          </a:p>
        </p:txBody>
      </p:sp>
      <p:sp>
        <p:nvSpPr>
          <p:cNvPr id="16387" name="Rectangle 1027"/>
          <p:cNvSpPr>
            <a:spLocks noGrp="1" noChangeArrowheads="1"/>
          </p:cNvSpPr>
          <p:nvPr>
            <p:ph idx="1"/>
          </p:nvPr>
        </p:nvSpPr>
        <p:spPr/>
        <p:txBody>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
        <p:nvSpPr>
          <p:cNvPr id="16388"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44</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n-US" dirty="0" smtClean="0"/>
              <a:t>W2.4 </a:t>
            </a:r>
            <a:r>
              <a:rPr lang="en-GB" altLang="en-US" dirty="0" smtClean="0"/>
              <a:t>Administrative Reminders</a:t>
            </a:r>
          </a:p>
        </p:txBody>
      </p:sp>
      <p:sp>
        <p:nvSpPr>
          <p:cNvPr id="37891" name="Content Placeholder 2"/>
          <p:cNvSpPr>
            <a:spLocks noGrp="1"/>
          </p:cNvSpPr>
          <p:nvPr>
            <p:ph idx="1"/>
          </p:nvPr>
        </p:nvSpPr>
        <p:spPr>
          <a:xfrm>
            <a:off x="685800" y="2057400"/>
            <a:ext cx="7772400" cy="3581400"/>
          </a:xfrm>
        </p:spPr>
        <p:txBody>
          <a:bodyPr/>
          <a:lstStyle/>
          <a:p>
            <a:r>
              <a:rPr lang="en-GB" altLang="en-US" dirty="0" smtClean="0"/>
              <a:t>Next Full WG Session: March </a:t>
            </a:r>
            <a:r>
              <a:rPr lang="en-GB" altLang="en-US" dirty="0" smtClean="0"/>
              <a:t>13-18 Macau</a:t>
            </a:r>
            <a:endParaRPr lang="en-GB" altLang="en-US" dirty="0" smtClean="0"/>
          </a:p>
          <a:p>
            <a:r>
              <a:rPr lang="en-GB" altLang="en-US" dirty="0" smtClean="0"/>
              <a:t>1</a:t>
            </a:r>
            <a:r>
              <a:rPr lang="en-GB" altLang="en-US" baseline="30000" dirty="0" smtClean="0"/>
              <a:t>st</a:t>
            </a:r>
            <a:r>
              <a:rPr lang="en-GB" altLang="en-US" dirty="0" smtClean="0"/>
              <a:t> CAC </a:t>
            </a:r>
            <a:r>
              <a:rPr lang="en-GB" altLang="en-US" dirty="0" err="1" smtClean="0"/>
              <a:t>telecon</a:t>
            </a:r>
            <a:r>
              <a:rPr lang="en-GB" altLang="en-US" dirty="0" smtClean="0"/>
              <a:t> – Feb 8</a:t>
            </a:r>
            <a:r>
              <a:rPr lang="en-GB" altLang="en-US" baseline="30000" dirty="0" smtClean="0"/>
              <a:t>th</a:t>
            </a:r>
            <a:r>
              <a:rPr lang="en-GB" altLang="en-US" dirty="0" smtClean="0"/>
              <a:t> at noon ET (-5 weeks)</a:t>
            </a:r>
          </a:p>
          <a:p>
            <a:pPr lvl="1"/>
            <a:r>
              <a:rPr lang="en-GB" altLang="en-US" dirty="0" smtClean="0"/>
              <a:t>Initial objectives/agendas should be uploaded as mentor documents (.</a:t>
            </a:r>
            <a:r>
              <a:rPr lang="en-GB" altLang="en-US" dirty="0" err="1" smtClean="0"/>
              <a:t>ppt</a:t>
            </a:r>
            <a:r>
              <a:rPr lang="en-GB" altLang="en-US" dirty="0" smtClean="0"/>
              <a:t> format) or send to chair (.</a:t>
            </a:r>
            <a:r>
              <a:rPr lang="en-GB" altLang="en-US" dirty="0" err="1" smtClean="0"/>
              <a:t>xls</a:t>
            </a:r>
            <a:r>
              <a:rPr lang="en-GB" altLang="en-US" dirty="0" smtClean="0"/>
              <a:t> tab format) before the </a:t>
            </a:r>
            <a:r>
              <a:rPr lang="en-GB" altLang="en-US" dirty="0" err="1" smtClean="0"/>
              <a:t>telecon</a:t>
            </a:r>
            <a:r>
              <a:rPr lang="en-GB" altLang="en-US" dirty="0" smtClean="0"/>
              <a:t>.</a:t>
            </a:r>
          </a:p>
          <a:p>
            <a:pPr lvl="1"/>
            <a:r>
              <a:rPr lang="en-GB" altLang="en-US" dirty="0" smtClean="0"/>
              <a:t>Meeting date set to meet 30-day agenda submission deadline.</a:t>
            </a:r>
            <a:endParaRPr lang="en-GB" altLang="en-US" dirty="0" smtClean="0">
              <a:solidFill>
                <a:srgbClr val="FF0000"/>
              </a:solidFill>
            </a:endParaRPr>
          </a:p>
          <a:p>
            <a:r>
              <a:rPr lang="en-GB" altLang="en-US" dirty="0" smtClean="0"/>
              <a:t>2</a:t>
            </a:r>
            <a:r>
              <a:rPr lang="en-GB" altLang="en-US" baseline="30000" dirty="0" smtClean="0"/>
              <a:t>nd</a:t>
            </a:r>
            <a:r>
              <a:rPr lang="en-GB" altLang="en-US" dirty="0" smtClean="0"/>
              <a:t> CAC </a:t>
            </a:r>
            <a:r>
              <a:rPr lang="en-GB" altLang="en-US" dirty="0" err="1" smtClean="0"/>
              <a:t>telecon</a:t>
            </a:r>
            <a:r>
              <a:rPr lang="en-GB" altLang="en-US" dirty="0" smtClean="0"/>
              <a:t> – Feb 29th at noon ET (-2 weeks)</a:t>
            </a:r>
          </a:p>
          <a:p>
            <a:pPr lvl="1"/>
            <a:r>
              <a:rPr lang="en-GB" altLang="en-US" dirty="0" smtClean="0"/>
              <a:t>Date chosen to avoid those travelling to Wi-Fi Alliance meeting</a:t>
            </a:r>
          </a:p>
          <a:p>
            <a:pPr lvl="1"/>
            <a:r>
              <a:rPr lang="en-GB" altLang="en-US" dirty="0" smtClean="0"/>
              <a:t>Snapshots to be send to Dorothy Stanley before this </a:t>
            </a:r>
            <a:r>
              <a:rPr lang="en-GB" altLang="en-US" dirty="0" err="1" smtClean="0"/>
              <a:t>telecon</a:t>
            </a:r>
            <a:r>
              <a:rPr lang="en-GB" altLang="en-US" dirty="0" smtClean="0"/>
              <a:t>.</a:t>
            </a:r>
          </a:p>
        </p:txBody>
      </p:sp>
      <p:sp>
        <p:nvSpPr>
          <p:cNvPr id="37892"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smtClean="0"/>
              <a:t>January 2016</a:t>
            </a:r>
            <a:endParaRPr lang="en-US" altLang="en-US" sz="1800" dirty="0" smtClean="0"/>
          </a:p>
        </p:txBody>
      </p:sp>
      <p:sp>
        <p:nvSpPr>
          <p:cNvPr id="378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378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A04E910-D68B-4848-8AE6-F610B98E2FC7}" type="slidenum">
              <a:rPr lang="en-US" altLang="en-US" sz="1200" b="0"/>
              <a:pPr>
                <a:spcBef>
                  <a:spcPct val="0"/>
                </a:spcBef>
                <a:buFontTx/>
                <a:buNone/>
              </a:pPr>
              <a:t>45</a:t>
            </a:fld>
            <a:endParaRPr lang="en-US" altLang="en-US" sz="1200" b="0"/>
          </a:p>
        </p:txBody>
      </p:sp>
    </p:spTree>
    <p:extLst>
      <p:ext uri="{BB962C8B-B14F-4D97-AF65-F5344CB8AC3E}">
        <p14:creationId xmlns:p14="http://schemas.microsoft.com/office/powerpoint/2010/main" val="6545256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685800"/>
            <a:ext cx="7772400" cy="611188"/>
          </a:xfrm>
        </p:spPr>
        <p:txBody>
          <a:bodyPr/>
          <a:lstStyle/>
          <a:p>
            <a:r>
              <a:rPr lang="en-GB" altLang="en-US" dirty="0" smtClean="0"/>
              <a:t>W2.5 </a:t>
            </a:r>
            <a:r>
              <a:rPr lang="en-GB" altLang="en-US" dirty="0" smtClean="0"/>
              <a:t>Letters of Assurance</a:t>
            </a:r>
          </a:p>
        </p:txBody>
      </p:sp>
      <p:sp>
        <p:nvSpPr>
          <p:cNvPr id="21507" name="Content Placeholder 2"/>
          <p:cNvSpPr>
            <a:spLocks noGrp="1"/>
          </p:cNvSpPr>
          <p:nvPr>
            <p:ph sz="half" idx="1"/>
          </p:nvPr>
        </p:nvSpPr>
        <p:spPr>
          <a:xfrm>
            <a:off x="304800" y="1373188"/>
            <a:ext cx="8534400" cy="5102225"/>
          </a:xfrm>
        </p:spPr>
        <p:txBody>
          <a:bodyPr/>
          <a:lstStyle/>
          <a:p>
            <a:pPr marL="0" indent="0">
              <a:buFontTx/>
              <a:buNone/>
              <a:defRPr/>
            </a:pPr>
            <a:r>
              <a:rPr lang="en-GB" altLang="en-US" sz="2400" dirty="0" smtClean="0"/>
              <a:t>Database is </a:t>
            </a:r>
            <a:r>
              <a:rPr lang="en-GB" altLang="en-US" sz="2400" dirty="0" smtClean="0">
                <a:hlinkClick r:id="rId3"/>
              </a:rPr>
              <a:t>here</a:t>
            </a:r>
            <a:endParaRPr lang="en-GB" altLang="en-US" sz="2400" dirty="0" smtClean="0"/>
          </a:p>
          <a:p>
            <a:pPr marL="0" indent="0">
              <a:buFontTx/>
              <a:buNone/>
              <a:defRPr/>
            </a:pPr>
            <a:endParaRPr lang="en-GB" altLang="en-US" sz="2400" dirty="0" smtClean="0"/>
          </a:p>
          <a:p>
            <a:pPr>
              <a:defRPr/>
            </a:pPr>
            <a:r>
              <a:rPr lang="en-GB" altLang="en-US" sz="2400" dirty="0"/>
              <a:t>3</a:t>
            </a:r>
            <a:r>
              <a:rPr lang="en-GB" altLang="en-US" sz="2400" dirty="0" smtClean="0"/>
              <a:t> </a:t>
            </a:r>
            <a:r>
              <a:rPr lang="en-GB" altLang="en-US" sz="2400" dirty="0" smtClean="0"/>
              <a:t>requests for </a:t>
            </a:r>
            <a:r>
              <a:rPr lang="en-GB" altLang="en-US" sz="2400" dirty="0" err="1" smtClean="0"/>
              <a:t>LoA</a:t>
            </a:r>
            <a:r>
              <a:rPr lang="en-GB" altLang="en-US" sz="2400" dirty="0" smtClean="0"/>
              <a:t> have not been responded to:</a:t>
            </a:r>
            <a:endParaRPr lang="en-GB" altLang="en-US" sz="2000" dirty="0" smtClean="0"/>
          </a:p>
          <a:p>
            <a:pPr lvl="1">
              <a:defRPr/>
            </a:pPr>
            <a:r>
              <a:rPr lang="en-US" altLang="en-US" sz="2000" dirty="0" smtClean="0"/>
              <a:t>Nokia (802.11ai)</a:t>
            </a:r>
          </a:p>
          <a:p>
            <a:pPr lvl="1">
              <a:defRPr/>
            </a:pPr>
            <a:r>
              <a:rPr lang="en-US" altLang="en-US" sz="2000" dirty="0" smtClean="0"/>
              <a:t>HP (802.11ai)</a:t>
            </a:r>
          </a:p>
          <a:p>
            <a:pPr lvl="1">
              <a:defRPr/>
            </a:pPr>
            <a:r>
              <a:rPr lang="en-US" altLang="en-US" sz="2000" dirty="0" smtClean="0"/>
              <a:t>Microsoft (802.11ai)</a:t>
            </a:r>
          </a:p>
          <a:p>
            <a:pPr lvl="1">
              <a:defRPr/>
            </a:pPr>
            <a:endParaRPr lang="en-US" altLang="en-US" sz="2000" dirty="0"/>
          </a:p>
          <a:p>
            <a:pPr>
              <a:defRPr/>
            </a:pPr>
            <a:r>
              <a:rPr lang="en-US" altLang="en-US" dirty="0" smtClean="0"/>
              <a:t>Detailed status is here:</a:t>
            </a:r>
          </a:p>
          <a:p>
            <a:pPr>
              <a:defRPr/>
            </a:pPr>
            <a:r>
              <a:rPr lang="en-US" altLang="en-US" dirty="0">
                <a:solidFill>
                  <a:srgbClr val="C00000"/>
                </a:solidFill>
                <a:hlinkClick r:id="rId4"/>
              </a:rPr>
              <a:t>https://</a:t>
            </a:r>
            <a:r>
              <a:rPr lang="en-US" altLang="en-US" dirty="0" smtClean="0">
                <a:solidFill>
                  <a:srgbClr val="C00000"/>
                </a:solidFill>
                <a:hlinkClick r:id="rId4"/>
              </a:rPr>
              <a:t>mentor.ieee.org/802.11/dcn/15/11-15-1489-03-0000-register-of-loa-requests.docx</a:t>
            </a:r>
            <a:r>
              <a:rPr lang="en-US" altLang="en-US" dirty="0" smtClean="0">
                <a:solidFill>
                  <a:srgbClr val="C00000"/>
                </a:solidFill>
              </a:rPr>
              <a:t> </a:t>
            </a:r>
            <a:endParaRPr lang="en-US" altLang="en-US" dirty="0" smtClean="0"/>
          </a:p>
          <a:p>
            <a:pPr>
              <a:defRPr/>
            </a:pPr>
            <a:endParaRPr lang="en-GB" altLang="en-US" dirty="0" smtClean="0"/>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smtClean="0"/>
          </a:p>
        </p:txBody>
      </p:sp>
      <p:sp>
        <p:nvSpPr>
          <p:cNvPr id="389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1CAA2BA-372C-42A4-8256-A7E0643DC1C5}"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10510897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smtClean="0"/>
          </a:p>
        </p:txBody>
      </p:sp>
      <p:sp>
        <p:nvSpPr>
          <p:cNvPr id="399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3994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AE0A4AD5-8783-4CC6-8571-F11F47F43824}" type="slidenum">
              <a:rPr lang="en-US" altLang="en-US" sz="1200" b="0"/>
              <a:pPr>
                <a:spcBef>
                  <a:spcPct val="0"/>
                </a:spcBef>
                <a:buFontTx/>
                <a:buNone/>
              </a:pPr>
              <a:t>47</a:t>
            </a:fld>
            <a:endParaRPr lang="en-US" altLang="en-US" sz="1200" b="0"/>
          </a:p>
        </p:txBody>
      </p:sp>
      <p:sp>
        <p:nvSpPr>
          <p:cNvPr id="39941" name="Rectangle 2"/>
          <p:cNvSpPr>
            <a:spLocks noGrp="1" noChangeArrowheads="1"/>
          </p:cNvSpPr>
          <p:nvPr>
            <p:ph type="title"/>
          </p:nvPr>
        </p:nvSpPr>
        <p:spPr>
          <a:xfrm>
            <a:off x="404813" y="798513"/>
            <a:ext cx="8321675" cy="446087"/>
          </a:xfrm>
        </p:spPr>
        <p:txBody>
          <a:bodyPr/>
          <a:lstStyle/>
          <a:p>
            <a:r>
              <a:rPr lang="en-US" altLang="en-US" dirty="0"/>
              <a:t>W</a:t>
            </a:r>
            <a:r>
              <a:rPr lang="en-US" altLang="en-US" dirty="0" smtClean="0"/>
              <a:t>2.6 </a:t>
            </a:r>
            <a:r>
              <a:rPr lang="en-US" altLang="en-US" dirty="0" smtClean="0"/>
              <a:t>Availability of documents- Nov 2015</a:t>
            </a:r>
          </a:p>
        </p:txBody>
      </p:sp>
      <p:graphicFrame>
        <p:nvGraphicFramePr>
          <p:cNvPr id="77901" name="Group 77"/>
          <p:cNvGraphicFramePr>
            <a:graphicFrameLocks noGrp="1"/>
          </p:cNvGraphicFramePr>
          <p:nvPr>
            <p:ph idx="1"/>
          </p:nvPr>
        </p:nvGraphicFramePr>
        <p:xfrm>
          <a:off x="0" y="1239838"/>
          <a:ext cx="9143999" cy="4827587"/>
        </p:xfrm>
        <a:graphic>
          <a:graphicData uri="http://schemas.openxmlformats.org/drawingml/2006/table">
            <a:tbl>
              <a:tblPr/>
              <a:tblGrid>
                <a:gridCol w="3048000"/>
                <a:gridCol w="1981200"/>
                <a:gridCol w="1447800"/>
                <a:gridCol w="1295400"/>
                <a:gridCol w="1371599"/>
              </a:tblGrid>
              <a:tr h="80467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D4.0 $600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D5.0</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D6.0 $165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D6.3</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D5.0 $302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D5.1</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P802.11ak</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D1.4</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P802.11aq</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D3.1</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40022" name="TextBox 1"/>
          <p:cNvSpPr txBox="1">
            <a:spLocks noChangeArrowheads="1"/>
          </p:cNvSpPr>
          <p:nvPr/>
        </p:nvSpPr>
        <p:spPr bwMode="auto">
          <a:xfrm>
            <a:off x="1450975" y="6475413"/>
            <a:ext cx="2362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400"/>
              <a:t>** = request pending</a:t>
            </a:r>
            <a:endParaRPr lang="en-GB" altLang="en-US"/>
          </a:p>
        </p:txBody>
      </p:sp>
    </p:spTree>
    <p:extLst>
      <p:ext uri="{BB962C8B-B14F-4D97-AF65-F5344CB8AC3E}">
        <p14:creationId xmlns:p14="http://schemas.microsoft.com/office/powerpoint/2010/main" val="8589707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a:t>W</a:t>
            </a:r>
            <a:r>
              <a:rPr lang="en-AU" altLang="en-US" dirty="0" smtClean="0"/>
              <a:t>2.7 </a:t>
            </a:r>
            <a:r>
              <a:rPr lang="en-AU" altLang="en-US" dirty="0" smtClean="0"/>
              <a:t>802.11  drafts to ISO/IEC JTC1/SC6</a:t>
            </a:r>
          </a:p>
        </p:txBody>
      </p:sp>
      <p:sp>
        <p:nvSpPr>
          <p:cNvPr id="41987" name="Content Placeholder 5"/>
          <p:cNvSpPr>
            <a:spLocks noGrp="1"/>
          </p:cNvSpPr>
          <p:nvPr>
            <p:ph idx="1"/>
          </p:nvPr>
        </p:nvSpPr>
        <p:spPr/>
        <p:txBody>
          <a:bodyPr/>
          <a:lstStyle/>
          <a:p>
            <a:r>
              <a:rPr lang="en-GB" altLang="en-US" smtClean="0"/>
              <a:t>Drafts are sent to ISO during sponsor ballot to solicit comments.  </a:t>
            </a:r>
          </a:p>
          <a:p>
            <a:r>
              <a:rPr lang="en-GB" altLang="en-US" smtClean="0"/>
              <a:t>Approved drafts may also be sent during working group ballot.</a:t>
            </a:r>
          </a:p>
          <a:p>
            <a:r>
              <a:rPr lang="en-GB" altLang="en-US" smtClean="0"/>
              <a:t>Any comments received from ISO are processed by the comment resolution committee</a:t>
            </a:r>
          </a:p>
          <a:p>
            <a:r>
              <a:rPr lang="en-GB" altLang="en-US" smtClean="0"/>
              <a:t>No comments outstanding</a:t>
            </a:r>
          </a:p>
          <a:p>
            <a:endParaRPr lang="en-GB" altLang="en-US" smtClean="0"/>
          </a:p>
          <a:p>
            <a:r>
              <a:rPr lang="en-GB" altLang="en-US" smtClean="0"/>
              <a:t>REVmc D5.0 will be liaised when Sponsor Recirc completes</a:t>
            </a:r>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48</a:t>
            </a:fld>
            <a:endParaRPr lang="en-US" altLang="en-US" sz="1200" b="0"/>
          </a:p>
        </p:txBody>
      </p:sp>
    </p:spTree>
    <p:extLst>
      <p:ext uri="{BB962C8B-B14F-4D97-AF65-F5344CB8AC3E}">
        <p14:creationId xmlns:p14="http://schemas.microsoft.com/office/powerpoint/2010/main" val="13671080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a:t>W</a:t>
            </a:r>
            <a:r>
              <a:rPr lang="en-AU" altLang="en-US" dirty="0" smtClean="0"/>
              <a:t>2.8 March 2016 Tutorials</a:t>
            </a:r>
            <a:endParaRPr lang="en-AU" altLang="en-US" dirty="0" smtClean="0"/>
          </a:p>
        </p:txBody>
      </p:sp>
      <p:sp>
        <p:nvSpPr>
          <p:cNvPr id="41987" name="Content Placeholder 5"/>
          <p:cNvSpPr>
            <a:spLocks noGrp="1"/>
          </p:cNvSpPr>
          <p:nvPr>
            <p:ph idx="1"/>
          </p:nvPr>
        </p:nvSpPr>
        <p:spPr/>
        <p:txBody>
          <a:bodyPr/>
          <a:lstStyle/>
          <a:p>
            <a:r>
              <a:rPr lang="en-GB" altLang="en-US" dirty="0" smtClean="0"/>
              <a:t>Tutorials </a:t>
            </a:r>
            <a:r>
              <a:rPr lang="en-GB" altLang="en-US" dirty="0"/>
              <a:t>material will be here: </a:t>
            </a:r>
            <a:r>
              <a:rPr lang="en-GB" altLang="en-US" dirty="0">
                <a:hlinkClick r:id="rId3"/>
              </a:rPr>
              <a:t>http://</a:t>
            </a:r>
            <a:r>
              <a:rPr lang="en-GB" altLang="en-US" dirty="0" smtClean="0">
                <a:hlinkClick r:id="rId3"/>
              </a:rPr>
              <a:t>www.ieee802.org/Tutorials.shtml</a:t>
            </a:r>
            <a:r>
              <a:rPr lang="en-GB" altLang="en-US" dirty="0" smtClean="0"/>
              <a:t> </a:t>
            </a:r>
          </a:p>
          <a:p>
            <a:endParaRPr lang="en-GB" altLang="en-US" dirty="0" smtClean="0"/>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49</a:t>
            </a:fld>
            <a:endParaRPr lang="en-US" altLang="en-US" sz="1200" b="0"/>
          </a:p>
        </p:txBody>
      </p:sp>
    </p:spTree>
    <p:extLst>
      <p:ext uri="{BB962C8B-B14F-4D97-AF65-F5344CB8AC3E}">
        <p14:creationId xmlns:p14="http://schemas.microsoft.com/office/powerpoint/2010/main" val="3488965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2016</a:t>
            </a:r>
            <a:endParaRPr lang="en-US"/>
          </a:p>
        </p:txBody>
      </p:sp>
      <p:sp>
        <p:nvSpPr>
          <p:cNvPr id="4099" name="Footer Placeholder 2"/>
          <p:cNvSpPr>
            <a:spLocks noGrp="1"/>
          </p:cNvSpPr>
          <p:nvPr>
            <p:ph type="ftr" sz="quarter" idx="11"/>
          </p:nvPr>
        </p:nvSpPr>
        <p:spPr>
          <a:noFill/>
        </p:spPr>
        <p:txBody>
          <a:bodyPr/>
          <a:lstStyle/>
          <a:p>
            <a:r>
              <a:rPr lang="en-US" smtClean="0"/>
              <a:t>Dorothy Stanley (HPE)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extLst>
      <p:ext uri="{BB962C8B-B14F-4D97-AF65-F5344CB8AC3E}">
        <p14:creationId xmlns:p14="http://schemas.microsoft.com/office/powerpoint/2010/main" val="2892592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a:t>W</a:t>
            </a:r>
            <a:r>
              <a:rPr lang="en-AU" altLang="en-US" dirty="0" smtClean="0"/>
              <a:t>2.9 March 2016 presentations</a:t>
            </a:r>
            <a:endParaRPr lang="en-AU" altLang="en-US" dirty="0" smtClean="0"/>
          </a:p>
        </p:txBody>
      </p:sp>
      <p:sp>
        <p:nvSpPr>
          <p:cNvPr id="41987" name="Content Placeholder 5"/>
          <p:cNvSpPr>
            <a:spLocks noGrp="1"/>
          </p:cNvSpPr>
          <p:nvPr>
            <p:ph idx="1"/>
          </p:nvPr>
        </p:nvSpPr>
        <p:spPr/>
        <p:txBody>
          <a:bodyPr/>
          <a:lstStyle/>
          <a:p>
            <a:r>
              <a:rPr lang="en-GB" altLang="en-US" dirty="0" smtClean="0"/>
              <a:t>3GPP Presentation on LWA</a:t>
            </a:r>
          </a:p>
          <a:p>
            <a:r>
              <a:rPr lang="en-GB" altLang="en-US" dirty="0" smtClean="0"/>
              <a:t>802.1 presentation on </a:t>
            </a:r>
            <a:r>
              <a:rPr lang="en-GB" altLang="en-US" dirty="0" err="1" smtClean="0"/>
              <a:t>Fronthaul</a:t>
            </a:r>
            <a:endParaRPr lang="en-GB" altLang="en-US" dirty="0" smtClean="0"/>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50</a:t>
            </a:fld>
            <a:endParaRPr lang="en-US" altLang="en-US" sz="1200" b="0"/>
          </a:p>
        </p:txBody>
      </p:sp>
    </p:spTree>
    <p:extLst>
      <p:ext uri="{BB962C8B-B14F-4D97-AF65-F5344CB8AC3E}">
        <p14:creationId xmlns:p14="http://schemas.microsoft.com/office/powerpoint/2010/main" val="42462833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a:t>
            </a:r>
            <a:r>
              <a:rPr lang="en-US" dirty="0" smtClean="0"/>
              <a:t>Venues</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800" dirty="0" smtClean="0"/>
              <a:t>2016:</a:t>
            </a:r>
          </a:p>
          <a:p>
            <a:pPr lvl="1"/>
            <a:r>
              <a:rPr lang="en-US" sz="2400" dirty="0" smtClean="0"/>
              <a:t>January 17-22, Hyatt Regency, Atlanta,  GA</a:t>
            </a:r>
          </a:p>
          <a:p>
            <a:pPr lvl="1"/>
            <a:r>
              <a:rPr lang="en-US" sz="2400" dirty="0" smtClean="0"/>
              <a:t>January 27-28 Harbin, China</a:t>
            </a:r>
            <a:endParaRPr lang="en-US" sz="2400" u="sng" dirty="0" smtClean="0"/>
          </a:p>
          <a:p>
            <a:pPr lvl="1"/>
            <a:r>
              <a:rPr lang="en-US" sz="2400" dirty="0" smtClean="0"/>
              <a:t>March </a:t>
            </a:r>
            <a:r>
              <a:rPr lang="en-US" sz="2400" dirty="0" smtClean="0"/>
              <a:t>13-18, Sands Venetian Hotel, Macau, PRC</a:t>
            </a:r>
          </a:p>
          <a:p>
            <a:pPr lvl="1"/>
            <a:r>
              <a:rPr lang="en-US" sz="2400" dirty="0" smtClean="0"/>
              <a:t>May 15-20, Hilton Waikoloa Village, HI</a:t>
            </a:r>
          </a:p>
          <a:p>
            <a:pPr lvl="1"/>
            <a:r>
              <a:rPr lang="en-US" sz="2400" dirty="0" smtClean="0"/>
              <a:t>May 25-26 Beijing (China Interim)</a:t>
            </a:r>
          </a:p>
          <a:p>
            <a:pPr lvl="1"/>
            <a:r>
              <a:rPr lang="en-US" sz="2400" dirty="0" smtClean="0"/>
              <a:t>July 24-29, Manchester Grand Hyatt, San Diego, CA</a:t>
            </a:r>
          </a:p>
          <a:p>
            <a:pPr lvl="1"/>
            <a:r>
              <a:rPr lang="en-US" sz="2400" dirty="0" smtClean="0"/>
              <a:t>September </a:t>
            </a:r>
            <a:r>
              <a:rPr lang="en-US" sz="2400" dirty="0" smtClean="0"/>
              <a:t>11-16 Warsaw, Poland</a:t>
            </a:r>
            <a:endParaRPr lang="en-US" sz="2400" dirty="0" smtClean="0"/>
          </a:p>
          <a:p>
            <a:pPr lvl="1"/>
            <a:r>
              <a:rPr lang="en-US" sz="2400" dirty="0" smtClean="0"/>
              <a:t>September 28-29, 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35390582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t>January  15-20, Hyatt Regency, Atlanta, GA – TBC</a:t>
            </a:r>
          </a:p>
          <a:p>
            <a:pPr lvl="1"/>
            <a:r>
              <a:rPr lang="en-US" sz="2400" dirty="0" smtClean="0"/>
              <a:t>March 12-17,  </a:t>
            </a:r>
            <a:r>
              <a:rPr lang="en-US" sz="2400" dirty="0" smtClean="0">
                <a:solidFill>
                  <a:schemeClr val="tx1"/>
                </a:solidFill>
              </a:rPr>
              <a:t>Hyatt Regency/Fairmont, Vancouver Canada</a:t>
            </a:r>
          </a:p>
          <a:p>
            <a:pPr lvl="1"/>
            <a:r>
              <a:rPr lang="en-US" sz="2400" kern="1200" dirty="0" smtClean="0"/>
              <a:t>May 14-19, Daejeon Convention Center, Daejeon Korea (TBC)</a:t>
            </a:r>
          </a:p>
          <a:p>
            <a:pPr lvl="1"/>
            <a:r>
              <a:rPr lang="en-US" sz="2400" kern="1200" dirty="0" smtClean="0"/>
              <a:t>July 9-14, </a:t>
            </a:r>
            <a:r>
              <a:rPr lang="en-US" sz="2400" kern="1200" dirty="0" err="1" smtClean="0"/>
              <a:t>Estrel</a:t>
            </a:r>
            <a:r>
              <a:rPr lang="en-US" sz="2400" kern="1200" dirty="0" smtClean="0"/>
              <a:t> Hotel and Convention Center, Berlin, Germany,</a:t>
            </a:r>
          </a:p>
          <a:p>
            <a:pPr lvl="1"/>
            <a:r>
              <a:rPr lang="en-US" sz="2400" kern="1200" dirty="0" smtClean="0"/>
              <a:t>September 10-15, Hilton Waikoloa Village, Kona, HI</a:t>
            </a:r>
            <a:endParaRPr lang="en-US" sz="2400" dirty="0" smtClean="0"/>
          </a:p>
          <a:p>
            <a:pPr lvl="1"/>
            <a:r>
              <a:rPr lang="en-US" sz="2400" dirty="0" smtClean="0"/>
              <a:t>November 5-10 – Caribe, Orlando</a:t>
            </a:r>
            <a:r>
              <a:rPr lang="en-US" dirty="0" smtClean="0"/>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20862641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2018:</a:t>
            </a:r>
            <a:endParaRPr lang="en-US" dirty="0" smtClean="0"/>
          </a:p>
          <a:p>
            <a:pPr lvl="1"/>
            <a:r>
              <a:rPr lang="en-US" sz="2400" dirty="0" smtClean="0"/>
              <a:t>January  </a:t>
            </a:r>
            <a:r>
              <a:rPr lang="en-US" sz="2400" dirty="0" smtClean="0"/>
              <a:t>- Hotel </a:t>
            </a:r>
            <a:r>
              <a:rPr lang="en-US" sz="2400" dirty="0"/>
              <a:t>I</a:t>
            </a:r>
            <a:r>
              <a:rPr lang="en-US" sz="2400" dirty="0" smtClean="0"/>
              <a:t>rvine, Irvine CA, USA</a:t>
            </a:r>
            <a:endParaRPr lang="en-US" sz="2400" dirty="0"/>
          </a:p>
          <a:p>
            <a:pPr lvl="1"/>
            <a:r>
              <a:rPr lang="en-US" sz="2400" dirty="0" smtClean="0"/>
              <a:t>March 4-9 </a:t>
            </a:r>
            <a:r>
              <a:rPr lang="en-US" sz="2400" dirty="0"/>
              <a:t>Hyatt Regency O'Hare, Rosemont, </a:t>
            </a:r>
            <a:r>
              <a:rPr lang="en-US" sz="2400" dirty="0" smtClean="0"/>
              <a:t>Il, </a:t>
            </a:r>
            <a:r>
              <a:rPr lang="en-US" sz="2400" dirty="0"/>
              <a:t>USA</a:t>
            </a:r>
            <a:endParaRPr lang="en-US" sz="2400" dirty="0" smtClean="0"/>
          </a:p>
          <a:p>
            <a:pPr lvl="1"/>
            <a:r>
              <a:rPr lang="en-US" sz="2400" dirty="0" smtClean="0"/>
              <a:t>May - Europe</a:t>
            </a:r>
          </a:p>
          <a:p>
            <a:pPr lvl="1"/>
            <a:r>
              <a:rPr lang="en-US" sz="2400" dirty="0" smtClean="0"/>
              <a:t>July – Manchester Grand Hyatt, San Diego, CA</a:t>
            </a:r>
          </a:p>
          <a:p>
            <a:pPr lvl="1"/>
            <a:r>
              <a:rPr lang="en-US" sz="2400" dirty="0" smtClean="0"/>
              <a:t>September 9-14 – Hilton Waikoloa Village, Kona Hi</a:t>
            </a:r>
          </a:p>
          <a:p>
            <a:pPr lvl="1"/>
            <a:r>
              <a:rPr lang="en-US" sz="2400" dirty="0" smtClean="0"/>
              <a:t>November 11-16</a:t>
            </a:r>
            <a:r>
              <a:rPr lang="en-US" sz="2400"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2815160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5.1.1 </a:t>
            </a:r>
            <a:r>
              <a:rPr lang="en-US" dirty="0" err="1" smtClean="0"/>
              <a:t>TGaj</a:t>
            </a:r>
            <a:r>
              <a:rPr lang="en-US" dirty="0" smtClean="0"/>
              <a:t> Teleconference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 </a:t>
            </a:r>
            <a:r>
              <a:rPr lang="en-US" dirty="0" err="1" smtClean="0"/>
              <a:t>TGaj</a:t>
            </a:r>
            <a:r>
              <a:rPr lang="en-US" dirty="0" smtClean="0"/>
              <a:t> teleconference:</a:t>
            </a:r>
          </a:p>
          <a:p>
            <a:pPr lvl="1"/>
            <a:r>
              <a:rPr lang="en-US" sz="2400" dirty="0" smtClean="0">
                <a:latin typeface="Calibri" panose="020F0502020204030204" pitchFamily="34" charset="0"/>
              </a:rPr>
              <a:t>&lt;Insert date and time&gt; </a:t>
            </a:r>
            <a:endParaRPr lang="en-US" sz="2400" dirty="0" smtClean="0">
              <a:latin typeface="Calibri" panose="020F0502020204030204" pitchFamily="34" charset="0"/>
            </a:endParaRPr>
          </a:p>
          <a:p>
            <a:pPr lvl="1"/>
            <a:endParaRPr lang="en-US" sz="2400" dirty="0">
              <a:latin typeface="Calibri" panose="020F0502020204030204" pitchFamily="34" charset="0"/>
            </a:endParaRPr>
          </a:p>
          <a:p>
            <a:r>
              <a:rPr lang="en-US" dirty="0" smtClean="0"/>
              <a:t>Moved: </a:t>
            </a:r>
          </a:p>
          <a:p>
            <a:r>
              <a:rPr lang="en-US" dirty="0" smtClean="0"/>
              <a:t>Seconded: </a:t>
            </a:r>
          </a:p>
          <a:p>
            <a:r>
              <a:rPr lang="en-US" dirty="0"/>
              <a:t> </a:t>
            </a:r>
            <a:r>
              <a:rPr lang="en-US" dirty="0" smtClean="0"/>
              <a:t>Result: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7273652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altLang="en-US" dirty="0"/>
              <a:t>W</a:t>
            </a:r>
            <a:r>
              <a:rPr lang="en-GB" altLang="en-US" dirty="0" smtClean="0"/>
              <a:t>7.1 </a:t>
            </a:r>
            <a:r>
              <a:rPr lang="en-GB" altLang="en-US" dirty="0" smtClean="0"/>
              <a:t>802 Wireless Chairs meeting</a:t>
            </a:r>
          </a:p>
        </p:txBody>
      </p:sp>
      <p:sp>
        <p:nvSpPr>
          <p:cNvPr id="49155"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49156"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491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96DABD68-6195-4DCA-89D8-C48B163743AC}" type="slidenum">
              <a:rPr lang="en-US" altLang="en-US" sz="1200" b="0"/>
              <a:pPr>
                <a:spcBef>
                  <a:spcPct val="0"/>
                </a:spcBef>
                <a:buFontTx/>
                <a:buNone/>
              </a:pPr>
              <a:t>55</a:t>
            </a:fld>
            <a:endParaRPr lang="en-US" altLang="en-US" sz="1200" b="0"/>
          </a:p>
        </p:txBody>
      </p:sp>
    </p:spTree>
    <p:extLst>
      <p:ext uri="{BB962C8B-B14F-4D97-AF65-F5344CB8AC3E}">
        <p14:creationId xmlns:p14="http://schemas.microsoft.com/office/powerpoint/2010/main" val="1979192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685800"/>
            <a:ext cx="7772400" cy="609600"/>
          </a:xfrm>
        </p:spPr>
        <p:txBody>
          <a:bodyPr/>
          <a:lstStyle/>
          <a:p>
            <a:r>
              <a:rPr lang="en-GB" altLang="en-US" dirty="0"/>
              <a:t>W</a:t>
            </a:r>
            <a:r>
              <a:rPr lang="en-GB" altLang="en-US" dirty="0" smtClean="0"/>
              <a:t>7.2 </a:t>
            </a:r>
            <a:r>
              <a:rPr lang="en-GB" altLang="en-US" dirty="0" smtClean="0"/>
              <a:t>Next Meeting – LMSC Interim</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2016-03-13 to 2016-03-19 at Sands Venetian Hotel, Macau, PRC</a:t>
            </a:r>
          </a:p>
          <a:p>
            <a:pPr lvl="1">
              <a:defRPr/>
            </a:pPr>
            <a:r>
              <a:rPr lang="en-GB" sz="2800" dirty="0" smtClean="0"/>
              <a:t>IEEE LMSC (802) Plenary</a:t>
            </a:r>
          </a:p>
          <a:p>
            <a:pPr lvl="1">
              <a:defRPr/>
            </a:pPr>
            <a:r>
              <a:rPr lang="en-GB" sz="2800" dirty="0" smtClean="0"/>
              <a:t>Meeting Registration and Hotel </a:t>
            </a:r>
            <a:r>
              <a:rPr lang="en-GB" sz="2800" dirty="0" smtClean="0"/>
              <a:t>Registration are open</a:t>
            </a:r>
            <a:endParaRPr lang="en-GB" sz="4400" dirty="0" smtClean="0"/>
          </a:p>
          <a:p>
            <a:pPr lvl="1">
              <a:defRPr/>
            </a:pPr>
            <a:endParaRPr lang="en-GB" sz="2800" dirty="0" smtClean="0"/>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50180"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00F1E13-1F9C-49F2-9717-5F2A6F737093}" type="slidenum">
              <a:rPr lang="en-US" altLang="en-US" sz="1200" b="0"/>
              <a:pPr>
                <a:spcBef>
                  <a:spcPct val="0"/>
                </a:spcBef>
                <a:buFontTx/>
                <a:buNone/>
              </a:pPr>
              <a:t>56</a:t>
            </a:fld>
            <a:endParaRPr lang="en-US" altLang="en-US" sz="1200" b="0"/>
          </a:p>
        </p:txBody>
      </p:sp>
    </p:spTree>
    <p:extLst>
      <p:ext uri="{BB962C8B-B14F-4D97-AF65-F5344CB8AC3E}">
        <p14:creationId xmlns:p14="http://schemas.microsoft.com/office/powerpoint/2010/main" val="14327031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China Interim Attendees, Jan </a:t>
            </a:r>
            <a:r>
              <a:rPr lang="en-US" dirty="0" smtClean="0"/>
              <a:t>2016</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57</a:t>
            </a:fld>
            <a:endParaRPr lang="en-US"/>
          </a:p>
        </p:txBody>
      </p:sp>
    </p:spTree>
    <p:extLst>
      <p:ext uri="{BB962C8B-B14F-4D97-AF65-F5344CB8AC3E}">
        <p14:creationId xmlns:p14="http://schemas.microsoft.com/office/powerpoint/2010/main" val="414992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2016</a:t>
            </a:r>
            <a:endParaRPr lang="en-US"/>
          </a:p>
        </p:txBody>
      </p:sp>
      <p:sp>
        <p:nvSpPr>
          <p:cNvPr id="5123" name="Footer Placeholder 2"/>
          <p:cNvSpPr>
            <a:spLocks noGrp="1"/>
          </p:cNvSpPr>
          <p:nvPr>
            <p:ph type="ftr" sz="quarter" idx="11"/>
          </p:nvPr>
        </p:nvSpPr>
        <p:spPr>
          <a:noFill/>
        </p:spPr>
        <p:txBody>
          <a:bodyPr/>
          <a:lstStyle/>
          <a:p>
            <a:r>
              <a:rPr lang="en-US" smtClean="0"/>
              <a:t>Dorothy Stanley (HPE)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extLst>
      <p:ext uri="{BB962C8B-B14F-4D97-AF65-F5344CB8AC3E}">
        <p14:creationId xmlns:p14="http://schemas.microsoft.com/office/powerpoint/2010/main" val="135265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2016</a:t>
            </a:r>
            <a:endParaRPr lang="en-US"/>
          </a:p>
        </p:txBody>
      </p:sp>
      <p:sp>
        <p:nvSpPr>
          <p:cNvPr id="6147" name="Footer Placeholder 2"/>
          <p:cNvSpPr>
            <a:spLocks noGrp="1"/>
          </p:cNvSpPr>
          <p:nvPr>
            <p:ph type="ftr" sz="quarter" idx="11"/>
          </p:nvPr>
        </p:nvSpPr>
        <p:spPr>
          <a:noFill/>
        </p:spPr>
        <p:txBody>
          <a:bodyPr/>
          <a:lstStyle/>
          <a:p>
            <a:r>
              <a:rPr lang="en-US" smtClean="0"/>
              <a:t>Dorothy Stanley (HPE)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extLst>
      <p:ext uri="{BB962C8B-B14F-4D97-AF65-F5344CB8AC3E}">
        <p14:creationId xmlns:p14="http://schemas.microsoft.com/office/powerpoint/2010/main" val="2490938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2016</a:t>
            </a:r>
            <a:endParaRPr lang="en-US"/>
          </a:p>
        </p:txBody>
      </p:sp>
      <p:sp>
        <p:nvSpPr>
          <p:cNvPr id="7171" name="Footer Placeholder 2"/>
          <p:cNvSpPr>
            <a:spLocks noGrp="1"/>
          </p:cNvSpPr>
          <p:nvPr>
            <p:ph type="ftr" sz="quarter" idx="11"/>
          </p:nvPr>
        </p:nvSpPr>
        <p:spPr>
          <a:noFill/>
        </p:spPr>
        <p:txBody>
          <a:bodyPr/>
          <a:lstStyle/>
          <a:p>
            <a:r>
              <a:rPr lang="en-US" smtClean="0"/>
              <a:t>Dorothy Stanley (HPE)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8</a:t>
            </a:fld>
            <a:endParaRPr lang="en-US"/>
          </a:p>
        </p:txBody>
      </p:sp>
    </p:spTree>
    <p:extLst>
      <p:ext uri="{BB962C8B-B14F-4D97-AF65-F5344CB8AC3E}">
        <p14:creationId xmlns:p14="http://schemas.microsoft.com/office/powerpoint/2010/main" val="30666014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11" name="Footer Placeholder 10"/>
          <p:cNvSpPr>
            <a:spLocks noGrp="1"/>
          </p:cNvSpPr>
          <p:nvPr>
            <p:ph type="ftr" sz="quarter" idx="11"/>
          </p:nvPr>
        </p:nvSpPr>
        <p:spPr/>
        <p:txBody>
          <a:bodyPr/>
          <a:lstStyle/>
          <a:p>
            <a:pPr>
              <a:defRPr/>
            </a:pPr>
            <a:r>
              <a:rPr lang="en-US" smtClean="0"/>
              <a:t>Dorothy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20077711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35862</TotalTime>
  <Words>4766</Words>
  <Application>Microsoft Office PowerPoint</Application>
  <PresentationFormat>On-screen Show (4:3)</PresentationFormat>
  <Paragraphs>1176</Paragraphs>
  <Slides>57</Slides>
  <Notes>57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57</vt:i4>
      </vt:variant>
    </vt:vector>
  </HeadingPairs>
  <TitlesOfParts>
    <vt:vector size="60" baseType="lpstr">
      <vt:lpstr>802-11-Submission</vt:lpstr>
      <vt:lpstr>Microsoft Word 97 - 2003 Document</vt:lpstr>
      <vt:lpstr>Binary Worksheet</vt:lpstr>
      <vt:lpstr>Jan 2016 China Interim WG agenda materials</vt:lpstr>
      <vt:lpstr>Abstract</vt:lpstr>
      <vt:lpstr>Wednesday Jan 27, 2016–  802.11 Opening Plenary  </vt:lpstr>
      <vt:lpstr>M1.3 Meeting Decorum</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 2015 IEEE 802 EC Rule Changes</vt:lpstr>
      <vt:lpstr>LMSC WG P&amp;P Changes</vt:lpstr>
      <vt:lpstr>IEEE 802.11 OM Status and changes</vt:lpstr>
      <vt:lpstr>Email Reflectors</vt:lpstr>
      <vt:lpstr>IEEE 802-ALL EMAIL List Server</vt:lpstr>
      <vt:lpstr>Reminder for Posting Documents</vt:lpstr>
      <vt:lpstr>W2.3 Nov 2015 Action item re: attendance</vt:lpstr>
      <vt:lpstr>W2.4 Summary of new Liaisons</vt:lpstr>
      <vt:lpstr>W3.1 802.11 Working Group Session Documents</vt:lpstr>
      <vt:lpstr>W3.2 Next Meeting – LMSC Plenary</vt:lpstr>
      <vt:lpstr>W3.3 Meeting registration</vt:lpstr>
      <vt:lpstr>W3.4 Recording attendance</vt:lpstr>
      <vt:lpstr>W3.6 Breakfast and Break Information</vt:lpstr>
      <vt:lpstr>W3.7 802 EC and IEEE-SA Standards Board decisions</vt:lpstr>
      <vt:lpstr>W3.8 – Items for EC Workshop related to 802.11</vt:lpstr>
      <vt:lpstr>Friday pm EC workshop</vt:lpstr>
      <vt:lpstr>Saturday EC workshop</vt:lpstr>
      <vt:lpstr>W3.8 –EC Workshop outcomes</vt:lpstr>
      <vt:lpstr>W4.1.1 Type of Groups</vt:lpstr>
      <vt:lpstr>W4.1.1 Groups</vt:lpstr>
      <vt:lpstr>W4.1.2 PAR Expiration/Renewal Schedule</vt:lpstr>
      <vt:lpstr>M4.1.3 Officers</vt:lpstr>
      <vt:lpstr>W4.1.3 802.11 WG Appointed positions</vt:lpstr>
      <vt:lpstr>IEEE 802.11 Revisions</vt:lpstr>
      <vt:lpstr>IEEE 802.11 Standards Pipeline</vt:lpstr>
      <vt:lpstr>W4.1.5 Summary of ballots and comment collections</vt:lpstr>
      <vt:lpstr>W4.1.6 Current Membership Status</vt:lpstr>
      <vt:lpstr>W4.1.6 Recent voting member history</vt:lpstr>
      <vt:lpstr>W4.1.7 ANA Status</vt:lpstr>
      <vt:lpstr>W4.1.8 Treasurer Report</vt:lpstr>
      <vt:lpstr>WEDNESDAY – January 27 802.11 WG Closing Plenary</vt:lpstr>
      <vt:lpstr>W2.2 Call for Potentially Essential Patents</vt:lpstr>
      <vt:lpstr>W2.4 Administrative Reminders</vt:lpstr>
      <vt:lpstr>W2.5 Letters of Assurance</vt:lpstr>
      <vt:lpstr>W2.6 Availability of documents- Nov 2015</vt:lpstr>
      <vt:lpstr>W2.7 802.11  drafts to ISO/IEC JTC1/SC6</vt:lpstr>
      <vt:lpstr>W2.8 March 2016 Tutorials</vt:lpstr>
      <vt:lpstr>W2.9 March 2016 presentations</vt:lpstr>
      <vt:lpstr>W3.1.1 Future Venues</vt:lpstr>
      <vt:lpstr>W3.1.1 Future Venues</vt:lpstr>
      <vt:lpstr>W3.1.1 Future Venues</vt:lpstr>
      <vt:lpstr>W5.1.1 TGaj Teleconference Motion</vt:lpstr>
      <vt:lpstr>W7.1 802 Wireless Chairs meeting</vt:lpstr>
      <vt:lpstr>W7.2 Next Meeting – LMSC Interim</vt:lpstr>
      <vt:lpstr>802.11 China Interim Attendees, Jan 2016</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2016 China Interim WG11 slides</dc:title>
  <dc:subject>11-15/0016r0</dc:subject>
  <dc:creator>dstanley@arubanetworks.com</dc:creator>
  <cp:keywords>January 2016</cp:keywords>
  <dc:description>Dorothy Stanley (Aruba Networks)</dc:description>
  <cp:lastModifiedBy>Dorothy Stanley</cp:lastModifiedBy>
  <cp:revision>197</cp:revision>
  <cp:lastPrinted>2014-04-08T14:44:21Z</cp:lastPrinted>
  <dcterms:created xsi:type="dcterms:W3CDTF">2012-03-12T21:29:33Z</dcterms:created>
  <dcterms:modified xsi:type="dcterms:W3CDTF">2016-01-27T08:08:25Z</dcterms:modified>
</cp:coreProperties>
</file>