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71" r:id="rId2"/>
    <p:sldId id="272" r:id="rId3"/>
    <p:sldId id="304" r:id="rId4"/>
    <p:sldId id="40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408" r:id="rId21"/>
    <p:sldId id="343" r:id="rId22"/>
    <p:sldId id="409" r:id="rId23"/>
    <p:sldId id="369" r:id="rId24"/>
    <p:sldId id="366" r:id="rId25"/>
    <p:sldId id="370" r:id="rId26"/>
    <p:sldId id="410" r:id="rId27"/>
    <p:sldId id="404" r:id="rId28"/>
    <p:sldId id="405" r:id="rId29"/>
    <p:sldId id="406" r:id="rId30"/>
    <p:sldId id="422" r:id="rId31"/>
    <p:sldId id="345" r:id="rId32"/>
    <p:sldId id="411" r:id="rId33"/>
    <p:sldId id="412" r:id="rId34"/>
    <p:sldId id="414" r:id="rId35"/>
    <p:sldId id="413" r:id="rId36"/>
    <p:sldId id="416" r:id="rId37"/>
    <p:sldId id="417" r:id="rId38"/>
    <p:sldId id="418" r:id="rId39"/>
    <p:sldId id="419" r:id="rId40"/>
    <p:sldId id="420" r:id="rId41"/>
    <p:sldId id="421" r:id="rId42"/>
    <p:sldId id="374" r:id="rId43"/>
    <p:sldId id="303" r:id="rId44"/>
    <p:sldId id="358" r:id="rId45"/>
    <p:sldId id="395" r:id="rId46"/>
    <p:sldId id="396" r:id="rId47"/>
    <p:sldId id="397" r:id="rId48"/>
    <p:sldId id="398" r:id="rId49"/>
    <p:sldId id="401" r:id="rId50"/>
    <p:sldId id="402" r:id="rId51"/>
    <p:sldId id="372" r:id="rId52"/>
    <p:sldId id="373" r:id="rId53"/>
    <p:sldId id="403" r:id="rId54"/>
    <p:sldId id="375" r:id="rId55"/>
    <p:sldId id="399" r:id="rId56"/>
    <p:sldId id="400" r:id="rId57"/>
    <p:sldId id="377" r:id="rId58"/>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37" autoAdjust="0"/>
    <p:restoredTop sz="95683" autoAdjust="0"/>
  </p:normalViewPr>
  <p:slideViewPr>
    <p:cSldViewPr>
      <p:cViewPr>
        <p:scale>
          <a:sx n="80" d="100"/>
          <a:sy n="80" d="100"/>
        </p:scale>
        <p:origin x="72"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802.11-16/0201r0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802.11-16/0201r0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802.11-16/0201r0</a:t>
            </a:r>
            <a:endParaRPr lang="en-US"/>
          </a:p>
        </p:txBody>
      </p:sp>
      <p:sp>
        <p:nvSpPr>
          <p:cNvPr id="11267" name="Rectangle 3"/>
          <p:cNvSpPr>
            <a:spLocks noGrp="1" noChangeArrowheads="1"/>
          </p:cNvSpPr>
          <p:nvPr>
            <p:ph type="dt" sz="quarter" idx="1"/>
          </p:nvPr>
        </p:nvSpPr>
        <p:spPr>
          <a:noFill/>
        </p:spPr>
        <p:txBody>
          <a:bodyPr/>
          <a:lstStyle/>
          <a:p>
            <a:r>
              <a:rPr lang="en-US" smtClean="0"/>
              <a:t>January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802.11-15/1527r0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802.11-16/0201r0</a:t>
            </a:r>
            <a:endParaRPr lang="en-US"/>
          </a:p>
        </p:txBody>
      </p:sp>
      <p:sp>
        <p:nvSpPr>
          <p:cNvPr id="12291" name="Rectangle 3"/>
          <p:cNvSpPr>
            <a:spLocks noGrp="1" noChangeArrowheads="1"/>
          </p:cNvSpPr>
          <p:nvPr>
            <p:ph type="dt" sz="quarter" idx="1"/>
          </p:nvPr>
        </p:nvSpPr>
        <p:spPr>
          <a:noFill/>
        </p:spPr>
        <p:txBody>
          <a:bodyPr/>
          <a:lstStyle/>
          <a:p>
            <a:r>
              <a:rPr lang="en-US" smtClean="0"/>
              <a:t>January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1322169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22</a:t>
            </a:fld>
            <a:endParaRPr lang="en-US" altLang="en-US"/>
          </a:p>
        </p:txBody>
      </p:sp>
    </p:spTree>
    <p:extLst>
      <p:ext uri="{BB962C8B-B14F-4D97-AF65-F5344CB8AC3E}">
        <p14:creationId xmlns:p14="http://schemas.microsoft.com/office/powerpoint/2010/main" val="1956309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41649291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27</a:t>
            </a:fld>
            <a:endParaRPr lang="en-US" altLang="en-US"/>
          </a:p>
        </p:txBody>
      </p:sp>
    </p:spTree>
    <p:extLst>
      <p:ext uri="{BB962C8B-B14F-4D97-AF65-F5344CB8AC3E}">
        <p14:creationId xmlns:p14="http://schemas.microsoft.com/office/powerpoint/2010/main" val="31550191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28</a:t>
            </a:fld>
            <a:endParaRPr lang="en-US" altLang="en-US"/>
          </a:p>
        </p:txBody>
      </p:sp>
    </p:spTree>
    <p:extLst>
      <p:ext uri="{BB962C8B-B14F-4D97-AF65-F5344CB8AC3E}">
        <p14:creationId xmlns:p14="http://schemas.microsoft.com/office/powerpoint/2010/main" val="2903625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29</a:t>
            </a:fld>
            <a:endParaRPr lang="en-US" altLang="en-US"/>
          </a:p>
        </p:txBody>
      </p:sp>
    </p:spTree>
    <p:extLst>
      <p:ext uri="{BB962C8B-B14F-4D97-AF65-F5344CB8AC3E}">
        <p14:creationId xmlns:p14="http://schemas.microsoft.com/office/powerpoint/2010/main" val="329223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30</a:t>
            </a:fld>
            <a:endParaRPr lang="en-US" altLang="en-US"/>
          </a:p>
        </p:txBody>
      </p:sp>
    </p:spTree>
    <p:extLst>
      <p:ext uri="{BB962C8B-B14F-4D97-AF65-F5344CB8AC3E}">
        <p14:creationId xmlns:p14="http://schemas.microsoft.com/office/powerpoint/2010/main" val="31550191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32</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33</a:t>
            </a:fld>
            <a:endParaRPr lang="en-US"/>
          </a:p>
        </p:txBody>
      </p:sp>
    </p:spTree>
    <p:extLst>
      <p:ext uri="{BB962C8B-B14F-4D97-AF65-F5344CB8AC3E}">
        <p14:creationId xmlns:p14="http://schemas.microsoft.com/office/powerpoint/2010/main" val="6513345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34</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5438250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35</a:t>
            </a:fld>
            <a:endParaRPr lang="en-US"/>
          </a:p>
        </p:txBody>
      </p:sp>
    </p:spTree>
    <p:extLst>
      <p:ext uri="{BB962C8B-B14F-4D97-AF65-F5344CB8AC3E}">
        <p14:creationId xmlns:p14="http://schemas.microsoft.com/office/powerpoint/2010/main" val="19110607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36</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37</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39</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26743950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40</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41</a:t>
            </a:fld>
            <a:endParaRPr lang="en-US"/>
          </a:p>
        </p:txBody>
      </p:sp>
    </p:spTree>
    <p:extLst>
      <p:ext uri="{BB962C8B-B14F-4D97-AF65-F5344CB8AC3E}">
        <p14:creationId xmlns:p14="http://schemas.microsoft.com/office/powerpoint/2010/main" val="2761495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42</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802.11-16/0201r0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43</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802.11-16/0201r0</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2016</a:t>
            </a:r>
            <a:endParaRPr lang="en-US" altLang="en-US" sz="1400" smtClean="0"/>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endParaRPr lang="en-US" altLang="en-US" sz="1200" b="0" smtClean="0"/>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44</a:t>
            </a:fld>
            <a:endParaRPr lang="en-US" altLang="en-US" sz="1200" b="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45</a:t>
            </a:fld>
            <a:endParaRPr lang="en-US" altLang="en-US"/>
          </a:p>
        </p:txBody>
      </p:sp>
    </p:spTree>
    <p:extLst>
      <p:ext uri="{BB962C8B-B14F-4D97-AF65-F5344CB8AC3E}">
        <p14:creationId xmlns:p14="http://schemas.microsoft.com/office/powerpoint/2010/main" val="29083337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46</a:t>
            </a:fld>
            <a:endParaRPr lang="en-US" altLang="en-US"/>
          </a:p>
        </p:txBody>
      </p:sp>
    </p:spTree>
    <p:extLst>
      <p:ext uri="{BB962C8B-B14F-4D97-AF65-F5344CB8AC3E}">
        <p14:creationId xmlns:p14="http://schemas.microsoft.com/office/powerpoint/2010/main" val="18811012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0963"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40964"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0965"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40966"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B0879037-32B7-45BA-875D-37DC2034BACE}" type="slidenum">
              <a:rPr lang="en-US" altLang="en-US" sz="1200" b="0"/>
              <a:pPr/>
              <a:t>47</a:t>
            </a:fld>
            <a:endParaRPr lang="en-US" altLang="en-US" sz="1200" b="0"/>
          </a:p>
        </p:txBody>
      </p:sp>
      <p:sp>
        <p:nvSpPr>
          <p:cNvPr id="40967" name="Rectangle 2"/>
          <p:cNvSpPr>
            <a:spLocks noGrp="1" noRot="1" noChangeAspect="1" noChangeArrowheads="1" noTextEdit="1"/>
          </p:cNvSpPr>
          <p:nvPr>
            <p:ph type="sldImg"/>
          </p:nvPr>
        </p:nvSpPr>
        <p:spPr>
          <a:ln/>
        </p:spPr>
      </p:sp>
      <p:sp>
        <p:nvSpPr>
          <p:cNvPr id="409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48</a:t>
            </a:fld>
            <a:endParaRPr lang="en-US" altLang="en-US" sz="1200" b="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49</a:t>
            </a:fld>
            <a:endParaRPr lang="en-US" altLang="en-US" sz="1200"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50</a:t>
            </a:fld>
            <a:endParaRPr lang="en-US" altLang="en-US" sz="1200" b="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32953915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55</a:t>
            </a:fld>
            <a:endParaRPr lang="en-US" altLang="en-US"/>
          </a:p>
        </p:txBody>
      </p:sp>
    </p:spTree>
    <p:extLst>
      <p:ext uri="{BB962C8B-B14F-4D97-AF65-F5344CB8AC3E}">
        <p14:creationId xmlns:p14="http://schemas.microsoft.com/office/powerpoint/2010/main" val="21268902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56</a:t>
            </a:fld>
            <a:endParaRPr lang="en-US" altLang="en-US"/>
          </a:p>
        </p:txBody>
      </p:sp>
    </p:spTree>
    <p:extLst>
      <p:ext uri="{BB962C8B-B14F-4D97-AF65-F5344CB8AC3E}">
        <p14:creationId xmlns:p14="http://schemas.microsoft.com/office/powerpoint/2010/main" val="19563090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57</a:t>
            </a:fld>
            <a:endParaRPr lang="en-US"/>
          </a:p>
        </p:txBody>
      </p:sp>
    </p:spTree>
    <p:extLst>
      <p:ext uri="{BB962C8B-B14F-4D97-AF65-F5344CB8AC3E}">
        <p14:creationId xmlns:p14="http://schemas.microsoft.com/office/powerpoint/2010/main" val="946944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802.11-15/1527r0</a:t>
            </a:r>
            <a:endParaRPr lang="en-US"/>
          </a:p>
        </p:txBody>
      </p:sp>
      <p:sp>
        <p:nvSpPr>
          <p:cNvPr id="13315" name="Rectangle 3"/>
          <p:cNvSpPr>
            <a:spLocks noGrp="1" noChangeArrowheads="1"/>
          </p:cNvSpPr>
          <p:nvPr>
            <p:ph type="dt" sz="quarter" idx="1"/>
          </p:nvPr>
        </p:nvSpPr>
        <p:spPr>
          <a:noFill/>
        </p:spPr>
        <p:txBody>
          <a:bodyPr/>
          <a:lstStyle/>
          <a:p>
            <a:r>
              <a:rPr lang="en-US" smtClean="0"/>
              <a:t>January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802.11-15/0201r0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1.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PNP/2015-1/IEEE_802_OM_proposed_v17.3.pdf" TargetMode="External"/><Relationship Id="rId7" Type="http://schemas.openxmlformats.org/officeDocument/2006/relationships/hyperlink" Target="http://standards.ieee.org/develop/indconn/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ec/dcn/15/ec-15-0080-00-00EC-proposed-rules-changes-for-industry-connections.pdf" TargetMode="External"/><Relationship Id="rId5" Type="http://schemas.openxmlformats.org/officeDocument/2006/relationships/hyperlink" Target="https://mentor.ieee.org/802-ec/dcn/15/ec-15-0090-02-00EC-rule-changes-for-november-2015.pdf" TargetMode="External"/><Relationship Id="rId4" Type="http://schemas.openxmlformats.org/officeDocument/2006/relationships/hyperlink" Target="https://mentor.ieee.org/802-ec/dcn/15/ec-15-0090-00-00EC-rule-changes-for-november-2015.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1226-03-0000-november-2015-wg-motions.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005-00-0000-liaison-from-3gpp-tsg-ran-on-laa-coexistence.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1-15-0005"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11-15-0006"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004-01-00EC-jan-2016-leadership-conference-agenda-worksheet.xls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6/ec-16-0004-02-00EC-jan-2016-leadership-conference-agenda-worksheet.xls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ieee802.org/11/email/stds-802-11/msg01930.html"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package" Target="../embeddings/Microsoft_Excel_Binary_Worksheet1.xlsb"/></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tandards.ieee.org/db/patents/pat802_11.html" TargetMode="External"/><Relationship Id="rId2" Type="http://schemas.openxmlformats.org/officeDocument/2006/relationships/notesSlide" Target="../notesSlides/notesSlide46.xml"/><Relationship Id="rId1" Type="http://schemas.openxmlformats.org/officeDocument/2006/relationships/slideLayout" Target="../slideLayouts/slideLayout4.xml"/><Relationship Id="rId4" Type="http://schemas.openxmlformats.org/officeDocument/2006/relationships/hyperlink" Target="https://mentor.ieee.org/802.11/dcn/15/11-15-1489-03-0000-register-of-loa-requests.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7.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ieee802.org/Tutorials.shtml"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January 2016</a:t>
            </a:r>
            <a:endParaRPr lang="en-US" dirty="0"/>
          </a:p>
        </p:txBody>
      </p:sp>
      <p:sp>
        <p:nvSpPr>
          <p:cNvPr id="1028" name="Footer Placeholder 4"/>
          <p:cNvSpPr>
            <a:spLocks noGrp="1"/>
          </p:cNvSpPr>
          <p:nvPr>
            <p:ph type="ftr" sz="quarter" idx="11"/>
          </p:nvPr>
        </p:nvSpPr>
        <p:spPr>
          <a:noFill/>
        </p:spPr>
        <p:txBody>
          <a:bodyPr/>
          <a:lstStyle/>
          <a:p>
            <a:r>
              <a:rPr lang="en-US" smtClean="0"/>
              <a:t>Dorothy Stanley (HPE)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a:t>Jan </a:t>
            </a:r>
            <a:r>
              <a:rPr lang="en-GB" dirty="0" smtClean="0"/>
              <a:t>2016 </a:t>
            </a:r>
            <a:r>
              <a:rPr lang="en-GB" dirty="0"/>
              <a:t>China Interim WG agenda materials</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2016-01-25</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28839107"/>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66" name="Document" r:id="rId4" imgW="8229995" imgH="2760578" progId="Word.Document.8">
                  <p:embed/>
                </p:oleObj>
              </mc:Choice>
              <mc:Fallback>
                <p:oleObj name="Document" r:id="rId4" imgW="8229995" imgH="2760578"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196146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566585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85800" y="304800"/>
            <a:ext cx="1752600" cy="276999"/>
          </a:xfrm>
          <a:noFill/>
        </p:spPr>
        <p:txBody>
          <a:bodyPr/>
          <a:lstStyle/>
          <a:p>
            <a:r>
              <a:rPr lang="en-US" smtClean="0"/>
              <a:t>January 2016</a:t>
            </a:r>
            <a:endParaRPr lang="en-US" dirty="0"/>
          </a:p>
        </p:txBody>
      </p:sp>
      <p:sp>
        <p:nvSpPr>
          <p:cNvPr id="8195" name="Footer Placeholder 4"/>
          <p:cNvSpPr>
            <a:spLocks noGrp="1"/>
          </p:cNvSpPr>
          <p:nvPr>
            <p:ph type="ftr" sz="quarter" idx="11"/>
          </p:nvPr>
        </p:nvSpPr>
        <p:spPr>
          <a:noFill/>
        </p:spPr>
        <p:txBody>
          <a:bodyPr/>
          <a:lstStyle/>
          <a:p>
            <a:r>
              <a:rPr lang="en-US" smtClean="0"/>
              <a:t>Dorothy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www.ieee802.org/PNP/approved/IEEE_802_OM_v18.pdf</a:t>
            </a:r>
            <a:endParaRPr lang="en-US" altLang="en-US" sz="1600" dirty="0" smtClean="0"/>
          </a:p>
          <a:p>
            <a:pPr>
              <a:lnSpc>
                <a:spcPct val="80000"/>
              </a:lnSpc>
              <a:defRPr/>
            </a:pPr>
            <a:r>
              <a:rPr lang="en-US" sz="2000" dirty="0" smtClean="0"/>
              <a:t>IEEE </a:t>
            </a:r>
            <a:r>
              <a:rPr lang="en-US" sz="2000" dirty="0"/>
              <a:t>802 Working Group Policies &amp;Procedures (</a:t>
            </a:r>
            <a:r>
              <a:rPr lang="en-US" sz="2000" dirty="0" smtClean="0"/>
              <a:t>13 Nov 2015)</a:t>
            </a:r>
            <a:endParaRPr lang="en-US" sz="2000" dirty="0"/>
          </a:p>
          <a:p>
            <a:pPr lvl="1"/>
            <a:r>
              <a:rPr lang="en-US" altLang="en-US" sz="1600" dirty="0">
                <a:hlinkClick r:id="rId5"/>
              </a:rPr>
              <a:t>http://</a:t>
            </a:r>
            <a:r>
              <a:rPr lang="en-US" altLang="en-US" sz="1600" dirty="0" smtClean="0">
                <a:hlinkClick r:id="rId5"/>
              </a:rPr>
              <a:t>www.ieee802.org/PNP/approved/IEEE_802_WG_PandP_v18.pdf</a:t>
            </a:r>
            <a:r>
              <a:rPr lang="en-US" altLang="en-US" sz="1600" dirty="0" smtClean="0"/>
              <a:t>   </a:t>
            </a:r>
          </a:p>
          <a:p>
            <a:r>
              <a:rPr lang="en-US" sz="2000" dirty="0" smtClean="0"/>
              <a:t>IEEE </a:t>
            </a:r>
            <a:r>
              <a:rPr lang="en-US" sz="2000" dirty="0"/>
              <a:t>802 LMSC Chair's Guidelines </a:t>
            </a:r>
            <a:r>
              <a:rPr lang="en-US" sz="2000" dirty="0" smtClean="0"/>
              <a:t>(13 Nov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www.ieee802.org/PNP/approved/IEEE_802_Chairs_guidelines_v21.pdf</a:t>
            </a:r>
            <a:r>
              <a:rPr lang="en-US" sz="1600" dirty="0" smtClean="0"/>
              <a:t>  </a:t>
            </a:r>
          </a:p>
          <a:p>
            <a:r>
              <a:rPr lang="en-US" sz="2000" dirty="0" smtClean="0"/>
              <a:t>IEEE </a:t>
            </a:r>
            <a:r>
              <a:rPr lang="en-US" sz="2000" dirty="0"/>
              <a:t>802.11 WG OM: </a:t>
            </a:r>
            <a:r>
              <a:rPr lang="en-US" sz="2000" dirty="0" smtClean="0"/>
              <a:t>(13 Nov 2015)</a:t>
            </a:r>
            <a:endParaRPr lang="en-US" sz="2000" dirty="0"/>
          </a:p>
          <a:p>
            <a:pPr lvl="1"/>
            <a:r>
              <a:rPr lang="en-US" altLang="en-US" sz="1600" dirty="0">
                <a:hlinkClick r:id="rId8"/>
              </a:rPr>
              <a:t>https://</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3795764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 2015 IEEE 802 EC Rule Changes</a:t>
            </a:r>
            <a:endParaRPr lang="en-US" sz="2800" dirty="0"/>
          </a:p>
        </p:txBody>
      </p:sp>
      <p:sp>
        <p:nvSpPr>
          <p:cNvPr id="3" name="Content Placeholder 2"/>
          <p:cNvSpPr>
            <a:spLocks noGrp="1"/>
          </p:cNvSpPr>
          <p:nvPr>
            <p:ph idx="1"/>
          </p:nvPr>
        </p:nvSpPr>
        <p:spPr>
          <a:xfrm>
            <a:off x="609600" y="1600200"/>
            <a:ext cx="8382000" cy="5105400"/>
          </a:xfrm>
        </p:spPr>
        <p:txBody>
          <a:bodyPr/>
          <a:lstStyle/>
          <a:p>
            <a:r>
              <a:rPr lang="en-US" sz="2000" dirty="0" smtClean="0"/>
              <a:t>LMSC P&amp;P – No changes </a:t>
            </a:r>
          </a:p>
          <a:p>
            <a:r>
              <a:rPr lang="en-US" sz="2000" dirty="0" smtClean="0"/>
              <a:t>802 LMSC  OM  - Changed at same time as WG P&amp;P</a:t>
            </a:r>
          </a:p>
          <a:p>
            <a:pPr lvl="1"/>
            <a:r>
              <a:rPr lang="en-GB" sz="1800" dirty="0" smtClean="0"/>
              <a:t>Add Joint working group treasury text in section 15 (deleted from IEEE 802 WG P&amp;P section14.2)</a:t>
            </a:r>
          </a:p>
          <a:p>
            <a:pPr lvl="1"/>
            <a:r>
              <a:rPr lang="en-GB" sz="1800" dirty="0" smtClean="0"/>
              <a:t>Add Industry Connections (4.4)</a:t>
            </a:r>
          </a:p>
          <a:p>
            <a:pPr lvl="1"/>
            <a:r>
              <a:rPr lang="en-GB" sz="1800" dirty="0" smtClean="0"/>
              <a:t>Subgroup meeting advance notice requirements (5 day REG, 10 electronic, 30 F2F)</a:t>
            </a:r>
          </a:p>
          <a:p>
            <a:pPr lvl="1"/>
            <a:r>
              <a:rPr lang="en-US" sz="1800" dirty="0" smtClean="0">
                <a:hlinkClick r:id="rId3"/>
              </a:rPr>
              <a:t>http://www.ieee802.org/PNP/2015-1/IEEE_802_OM_proposed_v17.3.pdf</a:t>
            </a:r>
            <a:r>
              <a:rPr lang="en-US" sz="1800" dirty="0" smtClean="0"/>
              <a:t>    </a:t>
            </a:r>
          </a:p>
          <a:p>
            <a:r>
              <a:rPr lang="en-US" sz="2000" b="1" dirty="0" smtClean="0"/>
              <a:t>WG </a:t>
            </a:r>
            <a:r>
              <a:rPr lang="en-US" sz="2000" b="1" dirty="0"/>
              <a:t>P&amp;P </a:t>
            </a:r>
            <a:r>
              <a:rPr lang="en-US" sz="2000" b="1" dirty="0" smtClean="0"/>
              <a:t>– </a:t>
            </a:r>
            <a:r>
              <a:rPr lang="en-US" sz="2000" dirty="0" smtClean="0"/>
              <a:t>Was forwarded to </a:t>
            </a:r>
            <a:r>
              <a:rPr lang="en-US" sz="2000" dirty="0" err="1" smtClean="0"/>
              <a:t>Audcom</a:t>
            </a:r>
            <a:r>
              <a:rPr lang="en-US" sz="2000" dirty="0" smtClean="0"/>
              <a:t> </a:t>
            </a:r>
            <a:r>
              <a:rPr lang="en-US" sz="2000" dirty="0"/>
              <a:t>July 2015</a:t>
            </a:r>
          </a:p>
          <a:p>
            <a:pPr lvl="1"/>
            <a:r>
              <a:rPr lang="en-US" sz="1800" dirty="0" smtClean="0"/>
              <a:t>Changes are summarized in </a:t>
            </a:r>
            <a:r>
              <a:rPr lang="en-US" sz="1800" dirty="0" smtClean="0">
                <a:hlinkClick r:id="rId4"/>
              </a:rPr>
              <a:t>ec-14-0087-09</a:t>
            </a:r>
            <a:r>
              <a:rPr lang="en-US" sz="1800" dirty="0" smtClean="0"/>
              <a:t> , </a:t>
            </a:r>
            <a:r>
              <a:rPr lang="en-US" sz="1800" dirty="0" smtClean="0">
                <a:hlinkClick r:id="rId5"/>
              </a:rPr>
              <a:t>ec-15-0090-02</a:t>
            </a:r>
            <a:r>
              <a:rPr lang="en-US" sz="1800" dirty="0" smtClean="0"/>
              <a:t> and </a:t>
            </a:r>
            <a:r>
              <a:rPr lang="en-US" sz="1800" dirty="0" smtClean="0">
                <a:hlinkClick r:id="rId6"/>
              </a:rPr>
              <a:t>ec-15-0080-00</a:t>
            </a:r>
            <a:endParaRPr lang="en-US" sz="1800" dirty="0" smtClean="0"/>
          </a:p>
          <a:p>
            <a:r>
              <a:rPr lang="en-US" sz="2000" dirty="0" smtClean="0"/>
              <a:t>Chair’s Guidelines – </a:t>
            </a:r>
          </a:p>
          <a:p>
            <a:pPr lvl="1"/>
            <a:r>
              <a:rPr lang="en-US" sz="1800" dirty="0" smtClean="0"/>
              <a:t>Add Industry Connections (see </a:t>
            </a:r>
            <a:r>
              <a:rPr lang="en-US" sz="1800" dirty="0" smtClean="0">
                <a:hlinkClick r:id="rId7"/>
              </a:rPr>
              <a:t>http</a:t>
            </a:r>
            <a:r>
              <a:rPr lang="en-US" sz="1800" dirty="0">
                <a:hlinkClick r:id="rId7"/>
              </a:rPr>
              <a:t>://</a:t>
            </a:r>
            <a:r>
              <a:rPr lang="en-US" sz="1800" dirty="0" smtClean="0">
                <a:hlinkClick r:id="rId7"/>
              </a:rPr>
              <a:t>standards.ieee.org/develop/indconn/index.html</a:t>
            </a:r>
            <a:r>
              <a:rPr lang="en-US" sz="1800" dirty="0" smtClean="0"/>
              <a:t> )</a:t>
            </a:r>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7653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777903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contains </a:t>
            </a:r>
            <a:r>
              <a:rPr lang="en-US" dirty="0"/>
              <a:t>the current IEEE 902.11 Operations Manual (approved </a:t>
            </a:r>
            <a:r>
              <a:rPr lang="en-US" dirty="0" smtClean="0"/>
              <a:t>Nov 2015). 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p>
          <a:p>
            <a:r>
              <a:rPr lang="en-US" dirty="0" smtClean="0"/>
              <a:t>Additional changes to be considered at March 2016 plenary</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339067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079061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288817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4005141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W2.3 Nov </a:t>
            </a:r>
            <a:r>
              <a:rPr lang="en-US" dirty="0" smtClean="0"/>
              <a:t>2015 Action item re: attendance</a:t>
            </a:r>
            <a:endParaRPr lang="en-US" dirty="0"/>
          </a:p>
        </p:txBody>
      </p:sp>
      <p:sp>
        <p:nvSpPr>
          <p:cNvPr id="3" name="Content Placeholder 2"/>
          <p:cNvSpPr>
            <a:spLocks noGrp="1"/>
          </p:cNvSpPr>
          <p:nvPr>
            <p:ph idx="1"/>
          </p:nvPr>
        </p:nvSpPr>
        <p:spPr>
          <a:xfrm>
            <a:off x="304800" y="1524000"/>
            <a:ext cx="8382000" cy="5029200"/>
          </a:xfrm>
        </p:spPr>
        <p:txBody>
          <a:bodyPr/>
          <a:lstStyle/>
          <a:p>
            <a:r>
              <a:rPr lang="en-US" dirty="0" smtClean="0"/>
              <a:t>Nov 2015 closing plenary motion:</a:t>
            </a:r>
          </a:p>
          <a:p>
            <a:pPr lvl="1"/>
            <a:r>
              <a:rPr lang="en-US" dirty="0" smtClean="0"/>
              <a:t>Direct </a:t>
            </a:r>
            <a:r>
              <a:rPr lang="en-US" dirty="0"/>
              <a:t>the WG leadership to investigate the necessary changes in rules and procedures to enable “Attendance requirements shall be considered satisfied by attendee who has registered for 802.11 as primary group, when the badge is picked up”, and report back to the WG in the January 2016 session.” </a:t>
            </a:r>
          </a:p>
          <a:p>
            <a:pPr lvl="1"/>
            <a:r>
              <a:rPr lang="en-US" dirty="0" smtClean="0"/>
              <a:t>Moved</a:t>
            </a:r>
            <a:r>
              <a:rPr lang="en-US" dirty="0"/>
              <a:t>: Knut </a:t>
            </a:r>
            <a:r>
              <a:rPr lang="en-US" dirty="0" err="1" smtClean="0"/>
              <a:t>Odman</a:t>
            </a:r>
            <a:r>
              <a:rPr lang="en-US" dirty="0" smtClean="0"/>
              <a:t>, Seconded</a:t>
            </a:r>
            <a:r>
              <a:rPr lang="en-US" dirty="0"/>
              <a:t>: Paul </a:t>
            </a:r>
            <a:r>
              <a:rPr lang="en-US" dirty="0" smtClean="0"/>
              <a:t>Lambert, Result</a:t>
            </a:r>
            <a:r>
              <a:rPr lang="en-US" dirty="0"/>
              <a:t>: 41-2-8 </a:t>
            </a:r>
            <a:r>
              <a:rPr lang="en-US" dirty="0" smtClean="0"/>
              <a:t>Passes</a:t>
            </a:r>
          </a:p>
          <a:p>
            <a:pPr lvl="1"/>
            <a:r>
              <a:rPr lang="en-US" dirty="0"/>
              <a:t>See </a:t>
            </a:r>
            <a:r>
              <a:rPr lang="en-US" dirty="0">
                <a:hlinkClick r:id="rId3"/>
              </a:rPr>
              <a:t>https://</a:t>
            </a:r>
            <a:r>
              <a:rPr lang="en-US" dirty="0" smtClean="0">
                <a:hlinkClick r:id="rId3"/>
              </a:rPr>
              <a:t>mentor.ieee.org/802.11/dcn/15/11-15-1226-03-0000-november-2015-wg-motions.pptx</a:t>
            </a:r>
            <a:r>
              <a:rPr lang="en-US" dirty="0" smtClean="0"/>
              <a:t> </a:t>
            </a:r>
            <a:endParaRPr lang="en-US" dirty="0"/>
          </a:p>
          <a:p>
            <a:pPr lvl="0"/>
            <a:r>
              <a:rPr lang="en-US" dirty="0" smtClean="0"/>
              <a:t>Adrian: I </a:t>
            </a:r>
            <a:r>
              <a:rPr lang="en-US" dirty="0"/>
              <a:t>have delegated investigation to Dorothy as VC for P&amp;P</a:t>
            </a:r>
            <a:r>
              <a:rPr lang="en-US" dirty="0" smtClean="0"/>
              <a:t>.</a:t>
            </a:r>
          </a:p>
          <a:p>
            <a:pPr lvl="1"/>
            <a:r>
              <a:rPr lang="en-US" dirty="0"/>
              <a:t>Discussion and findings to date in 11-16-0025; on agenda for Weds plenary</a:t>
            </a:r>
          </a:p>
          <a:p>
            <a:r>
              <a:rPr lang="en-US" dirty="0" smtClean="0"/>
              <a:t>Adrian: Friday EC Workshop Attendance action item </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2630425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85800" y="304800"/>
            <a:ext cx="1752600" cy="276999"/>
          </a:xfrm>
          <a:noFill/>
        </p:spPr>
        <p:txBody>
          <a:bodyPr/>
          <a:lstStyle/>
          <a:p>
            <a:r>
              <a:rPr lang="en-US" smtClean="0"/>
              <a:t>January 2016</a:t>
            </a:r>
            <a:endParaRPr lang="en-US" dirty="0"/>
          </a:p>
        </p:txBody>
      </p:sp>
      <p:sp>
        <p:nvSpPr>
          <p:cNvPr id="3075" name="Footer Placeholder 4"/>
          <p:cNvSpPr>
            <a:spLocks noGrp="1"/>
          </p:cNvSpPr>
          <p:nvPr>
            <p:ph type="ftr" sz="quarter" idx="11"/>
          </p:nvPr>
        </p:nvSpPr>
        <p:spPr>
          <a:noFill/>
        </p:spPr>
        <p:txBody>
          <a:bodyPr/>
          <a:lstStyle/>
          <a:p>
            <a:r>
              <a:rPr lang="en-US" smtClean="0"/>
              <a:t>Dorothy Stanley (HPE)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January </a:t>
            </a:r>
            <a:r>
              <a:rPr lang="en-GB" dirty="0" smtClean="0"/>
              <a:t>2016 </a:t>
            </a:r>
            <a:r>
              <a:rPr lang="en-GB" dirty="0"/>
              <a:t>session, </a:t>
            </a:r>
            <a:r>
              <a:rPr lang="en-GB" dirty="0" smtClean="0"/>
              <a:t>Harbin </a:t>
            </a:r>
            <a:r>
              <a:rPr lang="en-GB" dirty="0"/>
              <a:t>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W</a:t>
            </a:r>
            <a:r>
              <a:rPr lang="en-GB" altLang="en-US" dirty="0" smtClean="0"/>
              <a:t>2.4 </a:t>
            </a:r>
            <a:r>
              <a:rPr lang="en-GB" altLang="en-US" dirty="0" smtClean="0"/>
              <a:t>Summary of new Liaisons</a:t>
            </a:r>
          </a:p>
        </p:txBody>
      </p:sp>
      <p:sp>
        <p:nvSpPr>
          <p:cNvPr id="10243" name="Content Placeholder 2"/>
          <p:cNvSpPr>
            <a:spLocks noGrp="1"/>
          </p:cNvSpPr>
          <p:nvPr>
            <p:ph idx="1"/>
          </p:nvPr>
        </p:nvSpPr>
        <p:spPr>
          <a:xfrm>
            <a:off x="706438" y="1905000"/>
            <a:ext cx="7772400" cy="4113213"/>
          </a:xfrm>
        </p:spPr>
        <p:txBody>
          <a:bodyPr/>
          <a:lstStyle/>
          <a:p>
            <a:r>
              <a:rPr lang="en-GB" sz="2000" dirty="0" smtClean="0"/>
              <a:t>Liaison from 3GPP TSG RAN on LAA Coexistence testing</a:t>
            </a:r>
          </a:p>
          <a:p>
            <a:pPr lvl="1"/>
            <a:r>
              <a:rPr lang="en-GB" sz="1600" dirty="0">
                <a:hlinkClick r:id="rId3"/>
              </a:rPr>
              <a:t>https://</a:t>
            </a:r>
            <a:r>
              <a:rPr lang="en-GB" sz="1600" dirty="0" smtClean="0">
                <a:hlinkClick r:id="rId3"/>
              </a:rPr>
              <a:t>mentor.ieee.org/802.11/dcn/16/11-16-0005-00-0000-liaison-from-3gpp-tsg-ran-on-laa-coexistence.doc</a:t>
            </a:r>
            <a:endParaRPr lang="en-GB" sz="1600" dirty="0" smtClean="0"/>
          </a:p>
          <a:p>
            <a:pPr lvl="1"/>
            <a:endParaRPr lang="en-GB" sz="1600" dirty="0" smtClean="0"/>
          </a:p>
          <a:p>
            <a:endParaRPr lang="en-GB" altLang="en-US" sz="2000" dirty="0" smtClean="0"/>
          </a:p>
          <a:p>
            <a:endParaRPr lang="en-GB" altLang="en-US" dirty="0" smtClean="0"/>
          </a:p>
          <a:p>
            <a:pPr lvl="1"/>
            <a:endParaRPr lang="en-GB" altLang="en-US" dirty="0" smtClean="0"/>
          </a:p>
          <a:p>
            <a:pPr lvl="2"/>
            <a:endParaRPr lang="en-GB" altLang="en-US" dirty="0" smtClean="0"/>
          </a:p>
          <a:p>
            <a:pPr lvl="1"/>
            <a:endParaRPr lang="en-GB" altLang="en-US" sz="1800" dirty="0" smtClean="0"/>
          </a:p>
        </p:txBody>
      </p:sp>
      <p:sp>
        <p:nvSpPr>
          <p:cNvPr id="1024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endParaRPr lang="en-US" altLang="en-US" sz="1800" dirty="0" smtClean="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(HPE)</a:t>
            </a:r>
            <a:endParaRPr lang="en-US" altLang="en-US" sz="1200" b="0"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20</a:t>
            </a:fld>
            <a:endParaRPr lang="en-US" altLang="en-US" sz="1200" b="0" smtClean="0"/>
          </a:p>
        </p:txBody>
      </p:sp>
    </p:spTree>
    <p:extLst>
      <p:ext uri="{BB962C8B-B14F-4D97-AF65-F5344CB8AC3E}">
        <p14:creationId xmlns:p14="http://schemas.microsoft.com/office/powerpoint/2010/main" val="4028013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a:t>W</a:t>
            </a:r>
            <a:r>
              <a:rPr lang="en-GB" dirty="0" smtClean="0"/>
              <a:t>3.1 802.11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dirty="0" smtClean="0"/>
          </a:p>
        </p:txBody>
      </p:sp>
      <p:sp>
        <p:nvSpPr>
          <p:cNvPr id="3" name="Date Placeholder 2"/>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60294506"/>
              </p:ext>
            </p:extLst>
          </p:nvPr>
        </p:nvGraphicFramePr>
        <p:xfrm>
          <a:off x="228600" y="1733331"/>
          <a:ext cx="8610600" cy="2914869"/>
        </p:xfrm>
        <a:graphic>
          <a:graphicData uri="http://schemas.openxmlformats.org/drawingml/2006/table">
            <a:tbl>
              <a:tblPr/>
              <a:tblGrid>
                <a:gridCol w="3187755"/>
                <a:gridCol w="5422845"/>
              </a:tblGrid>
              <a:tr h="476469">
                <a:tc>
                  <a:txBody>
                    <a:bodyPr/>
                    <a:lstStyle/>
                    <a:p>
                      <a:pPr algn="l" fontAlgn="b"/>
                      <a:r>
                        <a:rPr lang="en-GB" sz="2000" b="1" i="0"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0" u="none" strike="noStrike">
                          <a:solidFill>
                            <a:srgbClr val="323232"/>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mentor.ieee.org/802.11/dcn/11-16-0200</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mentor.ieee.org/802.11/dcn/11-16-0201</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mentor.ieee.org/802.11/dcn/11-15-1526</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532524">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3"/>
                        </a:rPr>
                        <a:t>https://</a:t>
                      </a:r>
                      <a:r>
                        <a:rPr lang="en-GB" sz="2000" b="0" i="0" u="sng" strike="noStrike" dirty="0" smtClean="0">
                          <a:solidFill>
                            <a:srgbClr val="0000D4"/>
                          </a:solidFill>
                          <a:effectLst/>
                          <a:latin typeface="Arial" panose="020B0604020202020204" pitchFamily="34" charset="0"/>
                          <a:hlinkClick r:id="rId3"/>
                        </a:rPr>
                        <a:t>mentor.ieee.org/802.11/dcn/11-15-152</a:t>
                      </a:r>
                      <a:r>
                        <a:rPr lang="en-GB" sz="2000" b="0" i="0" u="sng" strike="noStrike" dirty="0" smtClean="0">
                          <a:solidFill>
                            <a:srgbClr val="0000D4"/>
                          </a:solidFill>
                          <a:effectLst/>
                          <a:latin typeface="Arial" panose="020B0604020202020204" pitchFamily="34" charset="0"/>
                        </a:rPr>
                        <a:t>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4"/>
                        </a:rPr>
                        <a:t>https://</a:t>
                      </a:r>
                      <a:r>
                        <a:rPr lang="en-GB" sz="2000" b="0" i="0" u="sng" strike="noStrike" dirty="0" smtClean="0">
                          <a:solidFill>
                            <a:srgbClr val="0000D4"/>
                          </a:solidFill>
                          <a:effectLst/>
                          <a:latin typeface="Arial" panose="020B0604020202020204" pitchFamily="34" charset="0"/>
                          <a:hlinkClick r:id="rId4"/>
                        </a:rPr>
                        <a:t>mentor.ieee.org/802.11/dcn/11-15-152</a:t>
                      </a:r>
                      <a:r>
                        <a:rPr lang="en-GB" sz="2000" b="0" i="0" u="sng" strike="noStrike" dirty="0" smtClean="0">
                          <a:solidFill>
                            <a:srgbClr val="0000D4"/>
                          </a:solidFill>
                          <a:effectLst/>
                          <a:latin typeface="Arial" panose="020B0604020202020204" pitchFamily="34" charset="0"/>
                        </a:rPr>
                        <a:t>5</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5800" y="685800"/>
            <a:ext cx="7772400" cy="609600"/>
          </a:xfrm>
        </p:spPr>
        <p:txBody>
          <a:bodyPr/>
          <a:lstStyle/>
          <a:p>
            <a:r>
              <a:rPr lang="en-GB" altLang="en-US" dirty="0" smtClean="0"/>
              <a:t>W3.2 </a:t>
            </a:r>
            <a:r>
              <a:rPr lang="en-GB" altLang="en-US" dirty="0" smtClean="0"/>
              <a:t>Next Meeting – LMSC </a:t>
            </a:r>
            <a:r>
              <a:rPr lang="en-GB" altLang="en-US" dirty="0" smtClean="0"/>
              <a:t>Plenary</a:t>
            </a:r>
            <a:endParaRPr lang="en-GB" altLang="en-US" dirty="0" smtClean="0"/>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2016-03-13 to 2016-03-19 at Sands Venetian Hotel, Macau, PRC</a:t>
            </a:r>
          </a:p>
          <a:p>
            <a:pPr lvl="1">
              <a:defRPr/>
            </a:pPr>
            <a:r>
              <a:rPr lang="en-GB" sz="2800" dirty="0" smtClean="0"/>
              <a:t>IEEE LMSC (802) Plenary</a:t>
            </a:r>
          </a:p>
          <a:p>
            <a:pPr lvl="1">
              <a:defRPr/>
            </a:pPr>
            <a:r>
              <a:rPr lang="en-GB" sz="2800" dirty="0" smtClean="0"/>
              <a:t>Meeting Registration and Hotel </a:t>
            </a:r>
            <a:r>
              <a:rPr lang="en-GB" sz="2800" dirty="0" smtClean="0"/>
              <a:t>Registration are open</a:t>
            </a:r>
            <a:endParaRPr lang="en-GB" sz="2800" dirty="0" smtClean="0"/>
          </a:p>
          <a:p>
            <a:pPr marL="457200" lvl="1" indent="0">
              <a:buFontTx/>
              <a:buNone/>
              <a:defRPr/>
            </a:pPr>
            <a:r>
              <a:rPr lang="en-GB" sz="2800" dirty="0" smtClean="0"/>
              <a:t> </a:t>
            </a:r>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50180"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00F1E13-1F9C-49F2-9717-5F2A6F737093}" type="slidenum">
              <a:rPr lang="en-US" altLang="en-US" sz="1200" b="0"/>
              <a:pPr>
                <a:spcBef>
                  <a:spcPct val="0"/>
                </a:spcBef>
                <a:buFontTx/>
                <a:buNone/>
              </a:pPr>
              <a:t>22</a:t>
            </a:fld>
            <a:endParaRPr lang="en-US" altLang="en-US" sz="1200" b="0"/>
          </a:p>
        </p:txBody>
      </p:sp>
    </p:spTree>
    <p:extLst>
      <p:ext uri="{BB962C8B-B14F-4D97-AF65-F5344CB8AC3E}">
        <p14:creationId xmlns:p14="http://schemas.microsoft.com/office/powerpoint/2010/main" val="431673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childTnLst>
                          </p:cTn>
                        </p:par>
                        <p:par>
                          <p:cTn id="21" fill="hold" nodeType="afterGroup">
                            <p:stCondLst>
                              <p:cond delay="2000"/>
                            </p:stCondLst>
                            <p:childTnLst>
                              <p:par>
                                <p:cTn id="22" presetID="26" presetClass="emph" presetSubtype="0" fill="hold" nodeType="afterEffect">
                                  <p:stCondLst>
                                    <p:cond delay="0"/>
                                  </p:stCondLst>
                                  <p:childTnLst>
                                    <p:animEffect transition="out" filter="fade">
                                      <p:cBhvr>
                                        <p:cTn id="23" dur="500" tmFilter="0, 0; .2, .5; .8, .5; 1, 0"/>
                                        <p:tgtEl>
                                          <p:spTgt spid="3">
                                            <p:txEl>
                                              <p:pRg st="3" end="3"/>
                                            </p:txEl>
                                          </p:spTgt>
                                        </p:tgtEl>
                                      </p:cBhvr>
                                    </p:animEffect>
                                    <p:animScale>
                                      <p:cBhvr>
                                        <p:cTn id="24"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smtClean="0">
                <a:solidFill>
                  <a:srgbClr val="000000"/>
                </a:solidFill>
                <a:latin typeface="+mn-lt"/>
                <a:ea typeface="+mn-ea"/>
                <a:cs typeface="+mn-cs"/>
              </a:rPr>
              <a:t>W</a:t>
            </a:r>
            <a:r>
              <a:rPr lang="en-GB" sz="2800" dirty="0" smtClean="0">
                <a:solidFill>
                  <a:srgbClr val="000000"/>
                </a:solidFill>
                <a:effectLst/>
                <a:latin typeface="+mn-lt"/>
                <a:ea typeface="+mn-ea"/>
                <a:cs typeface="+mn-cs"/>
              </a:rPr>
              <a:t>3.3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Content Placeholder 6"/>
          <p:cNvSpPr>
            <a:spLocks noGrp="1"/>
          </p:cNvSpPr>
          <p:nvPr>
            <p:ph idx="1"/>
          </p:nvPr>
        </p:nvSpPr>
        <p:spPr/>
        <p:txBody>
          <a:bodyPr/>
          <a:lstStyle/>
          <a:p>
            <a:r>
              <a:rPr lang="en-US" dirty="0" smtClean="0"/>
              <a:t>Meeting registration fee: collected by hotel</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3.4 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3.6 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a:t>
            </a:r>
            <a:r>
              <a:rPr lang="en-US" sz="2800" dirty="0" smtClean="0"/>
              <a:t>WANG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W</a:t>
            </a:r>
            <a:r>
              <a:rPr lang="en-GB" altLang="en-US" dirty="0" smtClean="0"/>
              <a:t>3.7 </a:t>
            </a:r>
            <a:r>
              <a:rPr lang="en-GB" altLang="en-US" dirty="0" smtClean="0"/>
              <a:t>802 EC and IEEE-SA Standards Board decisions</a:t>
            </a:r>
          </a:p>
        </p:txBody>
      </p:sp>
      <p:sp>
        <p:nvSpPr>
          <p:cNvPr id="15363" name="Content Placeholder 2"/>
          <p:cNvSpPr>
            <a:spLocks noGrp="1"/>
          </p:cNvSpPr>
          <p:nvPr>
            <p:ph idx="1"/>
          </p:nvPr>
        </p:nvSpPr>
        <p:spPr>
          <a:xfrm>
            <a:off x="685800" y="1728787"/>
            <a:ext cx="7758112" cy="4746626"/>
          </a:xfrm>
        </p:spPr>
        <p:txBody>
          <a:bodyPr/>
          <a:lstStyle/>
          <a:p>
            <a:r>
              <a:rPr lang="en-GB" altLang="en-US" dirty="0" smtClean="0"/>
              <a:t>PARS</a:t>
            </a:r>
          </a:p>
          <a:p>
            <a:pPr lvl="1"/>
            <a:r>
              <a:rPr lang="en-GB" altLang="en-US" dirty="0" smtClean="0"/>
              <a:t>None</a:t>
            </a:r>
          </a:p>
          <a:p>
            <a:r>
              <a:rPr lang="en-GB" altLang="en-US" dirty="0" smtClean="0"/>
              <a:t>Approval of draft standards</a:t>
            </a:r>
          </a:p>
          <a:p>
            <a:pPr lvl="1"/>
            <a:r>
              <a:rPr lang="en-GB" altLang="en-US" dirty="0" smtClean="0"/>
              <a:t>None</a:t>
            </a:r>
          </a:p>
          <a:p>
            <a:pPr lvl="1"/>
            <a:endParaRPr lang="en-GB" altLang="en-US" dirty="0"/>
          </a:p>
          <a:p>
            <a:r>
              <a:rPr lang="en-GB" altLang="en-US" dirty="0" smtClean="0"/>
              <a:t>Note that the WG chair had been actioned by </a:t>
            </a:r>
            <a:r>
              <a:rPr lang="en-GB" altLang="en-US" dirty="0" err="1" smtClean="0"/>
              <a:t>TGah</a:t>
            </a:r>
            <a:r>
              <a:rPr lang="en-GB" altLang="en-US" dirty="0" smtClean="0"/>
              <a:t> to request input from IEEE-SA </a:t>
            </a:r>
            <a:r>
              <a:rPr lang="en-GB" altLang="en-US" dirty="0" err="1" smtClean="0"/>
              <a:t>PatCom</a:t>
            </a:r>
            <a:r>
              <a:rPr lang="en-GB" altLang="en-US" dirty="0" smtClean="0"/>
              <a:t>.  The request was passed to </a:t>
            </a:r>
            <a:r>
              <a:rPr lang="en-GB" altLang="en-US" dirty="0" err="1" smtClean="0"/>
              <a:t>PatCom</a:t>
            </a:r>
            <a:r>
              <a:rPr lang="en-GB" altLang="en-US" dirty="0" smtClean="0"/>
              <a:t>.  No response was forthcoming from the </a:t>
            </a:r>
            <a:r>
              <a:rPr lang="en-GB" altLang="en-US" dirty="0" err="1" smtClean="0"/>
              <a:t>PatCom</a:t>
            </a:r>
            <a:r>
              <a:rPr lang="en-GB" altLang="en-US" dirty="0" smtClean="0"/>
              <a:t> meeting in December 2015.</a:t>
            </a:r>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(HPE)</a:t>
            </a:r>
            <a:endParaRPr lang="en-US" altLang="en-US" sz="1200" b="0" smtClean="0"/>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98311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685800" y="1828800"/>
            <a:ext cx="7772400" cy="4267200"/>
          </a:xfrm>
        </p:spPr>
        <p:txBody>
          <a:bodyPr/>
          <a:lstStyle/>
          <a:p>
            <a:r>
              <a:rPr lang="en-GB" altLang="en-US" sz="2000" smtClean="0"/>
              <a:t>What is the workshop?   A chance for the IEEE 802 EC members to spend time working on topics that they don’t have time to give due diligence during the normal plenary meetings.</a:t>
            </a:r>
          </a:p>
          <a:p>
            <a:endParaRPr lang="en-GB" altLang="en-US" sz="2000" smtClean="0"/>
          </a:p>
          <a:p>
            <a:r>
              <a:rPr lang="en-GB" altLang="en-US" sz="2000" smtClean="0"/>
              <a:t>To be held in Hanover “E” – holds 20 + seats at the back</a:t>
            </a:r>
          </a:p>
          <a:p>
            <a:r>
              <a:rPr lang="en-GB" altLang="en-US" sz="2000" smtClean="0"/>
              <a:t>Friday afternoon – open to all attendees:   1:00pm to 5:00pm</a:t>
            </a:r>
          </a:p>
          <a:p>
            <a:r>
              <a:rPr lang="en-GB" altLang="en-US" sz="2000" smtClean="0"/>
              <a:t>Saturday – IEEE 802 EC only – hosted by hotel,  limited to 20 attendees</a:t>
            </a:r>
          </a:p>
          <a:p>
            <a:endParaRPr lang="en-GB" altLang="en-US" sz="2000" smtClean="0"/>
          </a:p>
          <a:p>
            <a:r>
              <a:rPr lang="en-GB" altLang="en-US" sz="2000" smtClean="0"/>
              <a:t>Agenda here:</a:t>
            </a:r>
          </a:p>
          <a:p>
            <a:r>
              <a:rPr lang="en-GB" altLang="en-US" sz="2000" smtClean="0">
                <a:hlinkClick r:id="rId3"/>
              </a:rPr>
              <a:t>https://mentor.ieee.org/802-ec/dcn/16/ec-16-0004-01-00EC-jan-2016-leadership-conference-agenda-worksheet.xlsx</a:t>
            </a:r>
            <a:endParaRPr lang="en-GB" altLang="en-US" sz="2000" smtClean="0"/>
          </a:p>
          <a:p>
            <a:endParaRPr lang="en-GB" altLang="en-US" sz="2000" smtClean="0"/>
          </a:p>
        </p:txBody>
      </p:sp>
      <p:sp>
        <p:nvSpPr>
          <p:cNvPr id="15363" name="Title 2"/>
          <p:cNvSpPr>
            <a:spLocks noGrp="1"/>
          </p:cNvSpPr>
          <p:nvPr>
            <p:ph type="title"/>
          </p:nvPr>
        </p:nvSpPr>
        <p:spPr/>
        <p:txBody>
          <a:bodyPr/>
          <a:lstStyle/>
          <a:p>
            <a:r>
              <a:rPr lang="en-GB" altLang="en-US" dirty="0" smtClean="0"/>
              <a:t>W3.8 </a:t>
            </a:r>
            <a:r>
              <a:rPr lang="en-GB" altLang="en-US" dirty="0" smtClean="0"/>
              <a:t>– Items for EC Workshop related to 802.11</a:t>
            </a:r>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09FF964-085F-4246-BF20-AA2908BC0F1C}" type="slidenum">
              <a:rPr lang="en-US" altLang="en-US" sz="1200" b="0"/>
              <a:pPr>
                <a:spcBef>
                  <a:spcPct val="0"/>
                </a:spcBef>
                <a:buFontTx/>
                <a:buNone/>
              </a:pPr>
              <a:t>27</a:t>
            </a:fld>
            <a:endParaRPr lang="en-US" altLang="en-US" sz="1200" b="0"/>
          </a:p>
        </p:txBody>
      </p:sp>
    </p:spTree>
    <p:extLst>
      <p:ext uri="{BB962C8B-B14F-4D97-AF65-F5344CB8AC3E}">
        <p14:creationId xmlns:p14="http://schemas.microsoft.com/office/powerpoint/2010/main" val="7851363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p:txBody>
          <a:bodyPr/>
          <a:lstStyle/>
          <a:p>
            <a:r>
              <a:rPr lang="en-GB" altLang="en-US" smtClean="0"/>
              <a:t>Friday pm EC workshop</a:t>
            </a:r>
          </a:p>
        </p:txBody>
      </p:sp>
      <p:sp>
        <p:nvSpPr>
          <p:cNvPr id="16387"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638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17D4329E-17BB-4486-97CA-41197E9C3B04}" type="slidenum">
              <a:rPr lang="en-US" altLang="en-US" sz="1200" b="0"/>
              <a:pPr>
                <a:spcBef>
                  <a:spcPct val="0"/>
                </a:spcBef>
                <a:buFontTx/>
                <a:buNone/>
              </a:pPr>
              <a:t>28</a:t>
            </a:fld>
            <a:endParaRPr lang="en-US" altLang="en-US" sz="1200" b="0"/>
          </a:p>
        </p:txBody>
      </p:sp>
      <p:graphicFrame>
        <p:nvGraphicFramePr>
          <p:cNvPr id="2" name="Table 1"/>
          <p:cNvGraphicFramePr>
            <a:graphicFrameLocks noGrp="1"/>
          </p:cNvGraphicFramePr>
          <p:nvPr/>
        </p:nvGraphicFramePr>
        <p:xfrm>
          <a:off x="352425" y="1600200"/>
          <a:ext cx="8229600" cy="4446588"/>
        </p:xfrm>
        <a:graphic>
          <a:graphicData uri="http://schemas.openxmlformats.org/drawingml/2006/table">
            <a:tbl>
              <a:tblPr/>
              <a:tblGrid>
                <a:gridCol w="5483292"/>
                <a:gridCol w="1305545"/>
                <a:gridCol w="433628"/>
                <a:gridCol w="1007135"/>
              </a:tblGrid>
              <a:tr h="741098">
                <a:tc>
                  <a:txBody>
                    <a:bodyPr/>
                    <a:lstStyle/>
                    <a:p>
                      <a:pPr algn="l" fontAlgn="t"/>
                      <a:r>
                        <a:rPr lang="en-GB" sz="2400" b="0" i="0" u="none" strike="noStrike" dirty="0">
                          <a:solidFill>
                            <a:srgbClr val="000000"/>
                          </a:solidFill>
                          <a:effectLst/>
                          <a:latin typeface="Calibri" panose="020F0502020204030204" pitchFamily="34" charset="0"/>
                        </a:rPr>
                        <a:t>Review / approve agenda, administration items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Calibri" panose="020F0502020204030204" pitchFamily="34" charset="0"/>
                        </a:rPr>
                        <a:t>Nikolich</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15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01:00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Radio regulatory (RR) process plan - discuss results of ad hoc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Thaler</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45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01:15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Discussion of the impact of updated patent policy on IEEE 802</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Nikolich</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30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GB" sz="2400" b="0" i="0" u="none" strike="noStrike">
                          <a:solidFill>
                            <a:srgbClr val="000000"/>
                          </a:solidFill>
                          <a:effectLst/>
                          <a:latin typeface="Times New Roman" panose="02020603050405020304" pitchFamily="18" charset="0"/>
                        </a:rPr>
                        <a:t>02:00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Attendance requirements for obtaining membership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Stephens</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30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02:30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Break</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15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03:00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5G and IMT-2020: What it is, its relevance, and ways to participate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Stephens / Marks</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90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GB" sz="2400" b="0" i="0" u="none" strike="noStrike" dirty="0">
                          <a:solidFill>
                            <a:srgbClr val="000000"/>
                          </a:solidFill>
                          <a:effectLst/>
                          <a:latin typeface="Times New Roman" panose="02020603050405020304" pitchFamily="18" charset="0"/>
                        </a:rPr>
                        <a:t>03:15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57602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a:xfrm>
            <a:off x="685800" y="685800"/>
            <a:ext cx="7772400" cy="685800"/>
          </a:xfrm>
        </p:spPr>
        <p:txBody>
          <a:bodyPr/>
          <a:lstStyle/>
          <a:p>
            <a:r>
              <a:rPr lang="en-GB" altLang="en-US" smtClean="0"/>
              <a:t>Saturday EC workshop</a:t>
            </a:r>
          </a:p>
        </p:txBody>
      </p:sp>
      <p:sp>
        <p:nvSpPr>
          <p:cNvPr id="17411"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D5074B7-E058-486A-A7B2-59D448B5509A}" type="slidenum">
              <a:rPr lang="en-US" altLang="en-US" sz="1200" b="0"/>
              <a:pPr>
                <a:spcBef>
                  <a:spcPct val="0"/>
                </a:spcBef>
                <a:buFontTx/>
                <a:buNone/>
              </a:pPr>
              <a:t>29</a:t>
            </a:fld>
            <a:endParaRPr lang="en-US" altLang="en-US" sz="1200" b="0"/>
          </a:p>
        </p:txBody>
      </p:sp>
      <p:graphicFrame>
        <p:nvGraphicFramePr>
          <p:cNvPr id="2" name="Table 1"/>
          <p:cNvGraphicFramePr>
            <a:graphicFrameLocks noGrp="1"/>
          </p:cNvGraphicFramePr>
          <p:nvPr/>
        </p:nvGraphicFramePr>
        <p:xfrm>
          <a:off x="381000" y="1531938"/>
          <a:ext cx="8305800" cy="4686300"/>
        </p:xfrm>
        <a:graphic>
          <a:graphicData uri="http://schemas.openxmlformats.org/drawingml/2006/table">
            <a:tbl>
              <a:tblPr/>
              <a:tblGrid>
                <a:gridCol w="6708531"/>
                <a:gridCol w="1597269"/>
              </a:tblGrid>
              <a:tr h="152770">
                <a:tc>
                  <a:txBody>
                    <a:bodyPr/>
                    <a:lstStyle/>
                    <a:p>
                      <a:pPr algn="l" fontAlgn="t"/>
                      <a:r>
                        <a:rPr lang="en-GB" sz="2000" b="0" i="0" u="none" strike="noStrike" dirty="0">
                          <a:solidFill>
                            <a:srgbClr val="000000"/>
                          </a:solidFill>
                          <a:effectLst/>
                          <a:latin typeface="Times New Roman" panose="02020603050405020304" pitchFamily="18" charset="0"/>
                        </a:rPr>
                        <a:t>Review / approve agenda, administration items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dirty="0">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Clarification on 'affiliated block’ text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Thompson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kern="1200" dirty="0">
                          <a:solidFill>
                            <a:srgbClr val="000000"/>
                          </a:solidFill>
                          <a:effectLst/>
                          <a:latin typeface="Times New Roman" panose="02020603050405020304" pitchFamily="18" charset="0"/>
                          <a:ea typeface="+mn-ea"/>
                          <a:cs typeface="+mn-cs"/>
                        </a:rPr>
                        <a:t>Final clarification of the indemnification policy</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GB" sz="2000" b="0" i="0" u="none" strike="noStrike" kern="1200" dirty="0">
                          <a:solidFill>
                            <a:srgbClr val="000000"/>
                          </a:solidFill>
                          <a:effectLst/>
                          <a:latin typeface="Times New Roman" panose="02020603050405020304" pitchFamily="18" charset="0"/>
                          <a:ea typeface="+mn-ea"/>
                          <a:cs typeface="+mn-cs"/>
                        </a:rPr>
                        <a:t>Nikolich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7041">
                <a:tc>
                  <a:txBody>
                    <a:bodyPr/>
                    <a:lstStyle/>
                    <a:p>
                      <a:pPr algn="l" fontAlgn="t"/>
                      <a:r>
                        <a:rPr lang="en-GB" sz="2000" b="0" i="0" u="none" strike="noStrike" dirty="0">
                          <a:solidFill>
                            <a:srgbClr val="000000"/>
                          </a:solidFill>
                          <a:effectLst/>
                          <a:latin typeface="Times New Roman" panose="02020603050405020304" pitchFamily="18" charset="0"/>
                        </a:rPr>
                        <a:t>A single sentence tag line for 802 projects, press releases, and similar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Gilb</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Discussions on the development of YANG models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Can a Study Group develop more than one PAR?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Lunch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5539">
                <a:tc>
                  <a:txBody>
                    <a:bodyPr/>
                    <a:lstStyle/>
                    <a:p>
                      <a:pPr algn="l" fontAlgn="t"/>
                      <a:r>
                        <a:rPr lang="en-GB" sz="2000" b="0" i="0" u="none" strike="noStrike">
                          <a:solidFill>
                            <a:srgbClr val="000000"/>
                          </a:solidFill>
                          <a:effectLst/>
                          <a:latin typeface="Times New Roman" panose="02020603050405020304" pitchFamily="18" charset="0"/>
                        </a:rPr>
                        <a:t>2 year backward (actuals) and 2 year forward looking (budgetary estimates) for the 802 treasury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Nikolich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IEEE 802 plans for IMT-2020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Stephens / Marks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Draft distribution and USPTO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Thompson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End of Day Wrap up</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265">
                <a:tc>
                  <a:txBody>
                    <a:bodyPr/>
                    <a:lstStyle/>
                    <a:p>
                      <a:pPr algn="l" fontAlgn="t"/>
                      <a:r>
                        <a:rPr lang="en-GB" sz="2000" b="0" i="0" u="none" strike="noStrike">
                          <a:solidFill>
                            <a:srgbClr val="000000"/>
                          </a:solidFill>
                          <a:effectLst/>
                          <a:latin typeface="Times New Roman" panose="02020603050405020304" pitchFamily="18" charset="0"/>
                        </a:rPr>
                        <a:t>**802 EC Executive Session**    Get program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dirty="0">
                          <a:solidFill>
                            <a:srgbClr val="000000"/>
                          </a:solidFill>
                          <a:effectLst/>
                          <a:latin typeface="Times New Roman" panose="02020603050405020304" pitchFamily="18" charset="0"/>
                        </a:rPr>
                        <a:t>Marks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04107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Jan </a:t>
            </a:r>
            <a:r>
              <a:rPr lang="en-US" sz="3200" dirty="0" smtClean="0"/>
              <a:t>27, 2016– </a:t>
            </a:r>
            <a:r>
              <a:rPr lang="en-US" sz="3200" dirty="0" smtClean="0"/>
              <a:t/>
            </a:r>
            <a:br>
              <a:rPr lang="en-US" sz="3200" dirty="0" smtClean="0"/>
            </a:br>
            <a:r>
              <a:rPr lang="en-US" sz="3200" dirty="0" smtClean="0"/>
              <a:t>802.11 Opening Plenary</a:t>
            </a:r>
            <a:br>
              <a:rPr lang="en-US" sz="3200" dirty="0" smtClean="0"/>
            </a:br>
            <a:r>
              <a:rPr lang="en-US" sz="3200" dirty="0"/>
              <a:t/>
            </a:r>
            <a:br>
              <a:rPr lang="en-US" sz="3200" dirty="0"/>
            </a:b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Plenary – China Interim January </a:t>
            </a:r>
            <a:r>
              <a:rPr lang="en-US" dirty="0" smtClean="0"/>
              <a:t>2016</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685800" y="1828800"/>
            <a:ext cx="7772400" cy="4267200"/>
          </a:xfrm>
        </p:spPr>
        <p:txBody>
          <a:bodyPr/>
          <a:lstStyle/>
          <a:p>
            <a:endParaRPr lang="en-GB" altLang="en-US" sz="2000" dirty="0" smtClean="0"/>
          </a:p>
          <a:p>
            <a:r>
              <a:rPr lang="en-GB" altLang="en-US" dirty="0" smtClean="0"/>
              <a:t>Agenda here</a:t>
            </a:r>
            <a:r>
              <a:rPr lang="en-GB" altLang="en-US" dirty="0"/>
              <a:t>: </a:t>
            </a:r>
            <a:r>
              <a:rPr lang="en-GB" altLang="en-US" dirty="0">
                <a:hlinkClick r:id="rId3"/>
              </a:rPr>
              <a:t>https://</a:t>
            </a:r>
            <a:r>
              <a:rPr lang="en-GB" altLang="en-US" dirty="0" smtClean="0">
                <a:hlinkClick r:id="rId3"/>
              </a:rPr>
              <a:t>mentor.ieee.org/802-ec/dcn/16/ec-16-0004-02-00EC-jan-2016-leadership-conference-agenda-worksheet.xlsx</a:t>
            </a:r>
            <a:r>
              <a:rPr lang="en-GB" altLang="en-US" dirty="0" smtClean="0"/>
              <a:t> </a:t>
            </a:r>
            <a:endParaRPr lang="en-GB" altLang="en-US" dirty="0" smtClean="0"/>
          </a:p>
          <a:p>
            <a:r>
              <a:rPr lang="en-GB" altLang="en-US" dirty="0"/>
              <a:t>Outcomes: </a:t>
            </a:r>
            <a:r>
              <a:rPr lang="en-GB" altLang="en-US" dirty="0">
                <a:hlinkClick r:id="rId4"/>
              </a:rPr>
              <a:t>http://</a:t>
            </a:r>
            <a:r>
              <a:rPr lang="en-GB" altLang="en-US" dirty="0" smtClean="0">
                <a:hlinkClick r:id="rId4"/>
              </a:rPr>
              <a:t>www.ieee802.org/11/email/stds-802-11/msg01930.html</a:t>
            </a:r>
            <a:r>
              <a:rPr lang="en-GB" altLang="en-US" dirty="0" smtClean="0"/>
              <a:t> </a:t>
            </a:r>
          </a:p>
          <a:p>
            <a:pPr lvl="1"/>
            <a:r>
              <a:rPr lang="en-GB" altLang="en-US" sz="1800" dirty="0" smtClean="0"/>
              <a:t>Form an EC Standing Committee to report on Specific IMT-2020 items including cost benefit analysis and proposal alternatives</a:t>
            </a:r>
          </a:p>
          <a:p>
            <a:pPr lvl="1"/>
            <a:r>
              <a:rPr lang="en-GB" altLang="en-US" sz="1800" dirty="0" smtClean="0"/>
              <a:t>Retain 802.18 TAG with a new mission statement and meeting format</a:t>
            </a:r>
          </a:p>
          <a:p>
            <a:pPr lvl="1"/>
            <a:r>
              <a:rPr lang="en-GB" altLang="en-US" sz="1800" dirty="0" smtClean="0"/>
              <a:t>Recommended no changes to attendance system</a:t>
            </a:r>
            <a:endParaRPr lang="en-GB" altLang="en-US" sz="1800" dirty="0" smtClean="0"/>
          </a:p>
        </p:txBody>
      </p:sp>
      <p:sp>
        <p:nvSpPr>
          <p:cNvPr id="15363" name="Title 2"/>
          <p:cNvSpPr>
            <a:spLocks noGrp="1"/>
          </p:cNvSpPr>
          <p:nvPr>
            <p:ph type="title"/>
          </p:nvPr>
        </p:nvSpPr>
        <p:spPr/>
        <p:txBody>
          <a:bodyPr/>
          <a:lstStyle/>
          <a:p>
            <a:r>
              <a:rPr lang="en-GB" altLang="en-US" dirty="0" smtClean="0"/>
              <a:t>W3.8 –EC </a:t>
            </a:r>
            <a:r>
              <a:rPr lang="en-GB" altLang="en-US" dirty="0" smtClean="0"/>
              <a:t>Workshop </a:t>
            </a:r>
            <a:r>
              <a:rPr lang="en-GB" altLang="en-US" dirty="0" smtClean="0"/>
              <a:t>outcomes</a:t>
            </a:r>
            <a:endParaRPr lang="en-GB" altLang="en-US" dirty="0" smtClean="0"/>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09FF964-085F-4246-BF20-AA2908BC0F1C}" type="slidenum">
              <a:rPr lang="en-US" altLang="en-US" sz="1200" b="0"/>
              <a:pPr>
                <a:spcBef>
                  <a:spcPct val="0"/>
                </a:spcBef>
                <a:buFontTx/>
                <a:buNone/>
              </a:pPr>
              <a:t>30</a:t>
            </a:fld>
            <a:endParaRPr lang="en-US" altLang="en-US" sz="1200" b="0"/>
          </a:p>
        </p:txBody>
      </p:sp>
    </p:spTree>
    <p:extLst>
      <p:ext uri="{BB962C8B-B14F-4D97-AF65-F5344CB8AC3E}">
        <p14:creationId xmlns:p14="http://schemas.microsoft.com/office/powerpoint/2010/main" val="54697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W</a:t>
            </a:r>
            <a:r>
              <a:rPr lang="en-GB" dirty="0" smtClean="0"/>
              <a:t>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2851300310"/>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endParaRPr lang="en-GB" sz="3200" dirty="0" smtClean="0"/>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31</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W</a:t>
            </a:r>
            <a:r>
              <a:rPr lang="en-GB" dirty="0" smtClean="0"/>
              <a:t>4.1.1 </a:t>
            </a:r>
            <a:r>
              <a:rPr lang="en-GB" dirty="0" smtClean="0"/>
              <a:t>Groups</a:t>
            </a:r>
          </a:p>
        </p:txBody>
      </p:sp>
      <p:graphicFrame>
        <p:nvGraphicFramePr>
          <p:cNvPr id="7" name="Group 148"/>
          <p:cNvGraphicFramePr>
            <a:graphicFrameLocks/>
          </p:cNvGraphicFramePr>
          <p:nvPr>
            <p:extLst>
              <p:ext uri="{D42A27DB-BD31-4B8C-83A1-F6EECF244321}">
                <p14:modId xmlns:p14="http://schemas.microsoft.com/office/powerpoint/2010/main" val="883176838"/>
              </p:ext>
            </p:extLst>
          </p:nvPr>
        </p:nvGraphicFramePr>
        <p:xfrm>
          <a:off x="304800" y="609601"/>
          <a:ext cx="8534400" cy="5447359"/>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 (NG60)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 (NGP)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32</a:t>
            </a:fld>
            <a:endParaRPr lang="en-US"/>
          </a:p>
        </p:txBody>
      </p:sp>
    </p:spTree>
    <p:extLst>
      <p:ext uri="{BB962C8B-B14F-4D97-AF65-F5344CB8AC3E}">
        <p14:creationId xmlns:p14="http://schemas.microsoft.com/office/powerpoint/2010/main" val="3102222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W</a:t>
            </a:r>
            <a:r>
              <a:rPr lang="en-US" dirty="0" smtClean="0"/>
              <a:t>4.1.2 </a:t>
            </a:r>
            <a:r>
              <a:rPr lang="en-US" dirty="0" smtClean="0"/>
              <a:t>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938521832"/>
              </p:ext>
            </p:extLst>
          </p:nvPr>
        </p:nvGraphicFramePr>
        <p:xfrm>
          <a:off x="1981200" y="1347989"/>
          <a:ext cx="5384800" cy="4573086"/>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3"/>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33</a:t>
            </a:fld>
            <a:endParaRPr lang="en-US"/>
          </a:p>
        </p:txBody>
      </p:sp>
    </p:spTree>
    <p:extLst>
      <p:ext uri="{BB962C8B-B14F-4D97-AF65-F5344CB8AC3E}">
        <p14:creationId xmlns:p14="http://schemas.microsoft.com/office/powerpoint/2010/main" val="34315140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90600" y="0"/>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graphicFrame>
        <p:nvGraphicFramePr>
          <p:cNvPr id="11" name="Group 148"/>
          <p:cNvGraphicFramePr>
            <a:graphicFrameLocks/>
          </p:cNvGraphicFramePr>
          <p:nvPr>
            <p:extLst>
              <p:ext uri="{D42A27DB-BD31-4B8C-83A1-F6EECF244321}">
                <p14:modId xmlns:p14="http://schemas.microsoft.com/office/powerpoint/2010/main" val="3333980263"/>
              </p:ext>
            </p:extLst>
          </p:nvPr>
        </p:nvGraphicFramePr>
        <p:xfrm>
          <a:off x="76200" y="668890"/>
          <a:ext cx="8915400" cy="5755770"/>
        </p:xfrm>
        <a:graphic>
          <a:graphicData uri="http://schemas.openxmlformats.org/drawingml/2006/table">
            <a:tbl>
              <a:tblPr/>
              <a:tblGrid>
                <a:gridCol w="509991"/>
                <a:gridCol w="698877"/>
                <a:gridCol w="1794413"/>
                <a:gridCol w="2254519"/>
                <a:gridCol w="1981200"/>
                <a:gridCol w="1676400"/>
              </a:tblGrid>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94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PUB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54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ct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2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12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Haiming WANG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sng"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20" b="1" i="0" u="sng"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2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2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4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Lee Armstrong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SangHyun</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CHANG, Yan XIN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bl>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34</a:t>
            </a:fld>
            <a:endParaRPr lang="en-US"/>
          </a:p>
        </p:txBody>
      </p:sp>
    </p:spTree>
    <p:extLst>
      <p:ext uri="{BB962C8B-B14F-4D97-AF65-F5344CB8AC3E}">
        <p14:creationId xmlns:p14="http://schemas.microsoft.com/office/powerpoint/2010/main" val="1674300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W</a:t>
            </a:r>
            <a:r>
              <a:rPr lang="en-US" dirty="0" smtClean="0"/>
              <a:t>4.1.3 </a:t>
            </a:r>
            <a:r>
              <a:rPr lang="en-US" dirty="0" smtClean="0"/>
              <a:t>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Tree>
    <p:extLst>
      <p:ext uri="{BB962C8B-B14F-4D97-AF65-F5344CB8AC3E}">
        <p14:creationId xmlns:p14="http://schemas.microsoft.com/office/powerpoint/2010/main" val="36712990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Dorothy Stanley (HPE)</a:t>
            </a:r>
            <a:endParaRPr lang="en-US"/>
          </a:p>
        </p:txBody>
      </p:sp>
      <p:sp>
        <p:nvSpPr>
          <p:cNvPr id="7" name="Date Placeholder 6"/>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36</a:t>
            </a:fld>
            <a:endParaRPr lang="en-US"/>
          </a:p>
        </p:txBody>
      </p:sp>
    </p:spTree>
    <p:extLst>
      <p:ext uri="{BB962C8B-B14F-4D97-AF65-F5344CB8AC3E}">
        <p14:creationId xmlns:p14="http://schemas.microsoft.com/office/powerpoint/2010/main" val="29486013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0912"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37</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Dorothy Stanley (HPE)</a:t>
            </a:r>
            <a:endParaRPr lang="en-US"/>
          </a:p>
        </p:txBody>
      </p:sp>
      <p:sp>
        <p:nvSpPr>
          <p:cNvPr id="5" name="Date Placeholder 4"/>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37</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LRLP TIG</a:t>
            </a:r>
          </a:p>
          <a:p>
            <a:pPr algn="ctr"/>
            <a:r>
              <a:rPr lang="en-US" sz="1100" dirty="0" smtClean="0">
                <a:latin typeface="Tahoma" pitchFamily="34" charset="0"/>
                <a:ea typeface="ＭＳ Ｐゴシック" charset="-128"/>
                <a:cs typeface="Arial" pitchFamily="34" charset="0"/>
              </a:rPr>
              <a:t>Long Range</a:t>
            </a:r>
          </a:p>
          <a:p>
            <a:pPr algn="ctr"/>
            <a:r>
              <a:rPr lang="en-US" sz="1100" b="1" dirty="0" smtClean="0">
                <a:latin typeface="Tahoma" pitchFamily="34" charset="0"/>
                <a:ea typeface="ＭＳ Ｐゴシック" charset="-128"/>
                <a:cs typeface="Arial" pitchFamily="34" charset="0"/>
              </a:rPr>
              <a:t>Low Power</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2" name="Right Arrow 1"/>
          <p:cNvSpPr/>
          <p:nvPr/>
        </p:nvSpPr>
        <p:spPr bwMode="auto">
          <a:xfrm flipH="1">
            <a:off x="3733798" y="4902163"/>
            <a:ext cx="2119901" cy="683177"/>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FF0000"/>
                </a:solidFill>
                <a:effectLst/>
                <a:latin typeface="Times New Roman" pitchFamily="18" charset="0"/>
              </a:rPr>
              <a:t>Currently</a:t>
            </a:r>
            <a:r>
              <a:rPr kumimoji="0" lang="en-GB" sz="1600" b="1" i="0" u="none" strike="noStrike" cap="none" normalizeH="0" dirty="0" smtClean="0">
                <a:ln>
                  <a:noFill/>
                </a:ln>
                <a:solidFill>
                  <a:srgbClr val="FF0000"/>
                </a:solidFill>
                <a:effectLst/>
                <a:latin typeface="Times New Roman" pitchFamily="18" charset="0"/>
              </a:rPr>
              <a:t> in ballot</a:t>
            </a:r>
            <a:endParaRPr kumimoji="0" lang="en-GB" sz="1600" b="1" i="0" u="none" strike="noStrike" cap="none" normalizeH="0" baseline="0" dirty="0" smtClean="0">
              <a:ln>
                <a:noFill/>
              </a:ln>
              <a:solidFill>
                <a:srgbClr val="FF0000"/>
              </a:solidFill>
              <a:effectLst/>
              <a:latin typeface="Times New Roman" pitchFamily="18" charset="0"/>
            </a:endParaRPr>
          </a:p>
        </p:txBody>
      </p:sp>
    </p:spTree>
    <p:extLst>
      <p:ext uri="{BB962C8B-B14F-4D97-AF65-F5344CB8AC3E}">
        <p14:creationId xmlns:p14="http://schemas.microsoft.com/office/powerpoint/2010/main" val="2843497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a:t>W</a:t>
            </a:r>
            <a:r>
              <a:rPr lang="en-GB" dirty="0" smtClean="0"/>
              <a:t>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graphicFrame>
        <p:nvGraphicFramePr>
          <p:cNvPr id="7" name="Table 6"/>
          <p:cNvGraphicFramePr>
            <a:graphicFrameLocks noGrp="1"/>
          </p:cNvGraphicFramePr>
          <p:nvPr>
            <p:extLst>
              <p:ext uri="{D42A27DB-BD31-4B8C-83A1-F6EECF244321}">
                <p14:modId xmlns:p14="http://schemas.microsoft.com/office/powerpoint/2010/main" val="4137971430"/>
              </p:ext>
            </p:extLst>
          </p:nvPr>
        </p:nvGraphicFramePr>
        <p:xfrm>
          <a:off x="0" y="2819400"/>
          <a:ext cx="9103425" cy="3523298"/>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24623">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0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38</a:t>
            </a:fld>
            <a:endParaRPr lang="en-US"/>
          </a:p>
        </p:txBody>
      </p:sp>
      <p:sp>
        <p:nvSpPr>
          <p:cNvPr id="3" name="Content Placeholder 2"/>
          <p:cNvSpPr>
            <a:spLocks noGrp="1"/>
          </p:cNvSpPr>
          <p:nvPr>
            <p:ph idx="1"/>
          </p:nvPr>
        </p:nvSpPr>
        <p:spPr>
          <a:xfrm>
            <a:off x="542173" y="1219200"/>
            <a:ext cx="7772400" cy="1295400"/>
          </a:xfrm>
        </p:spPr>
        <p:txBody>
          <a:bodyPr/>
          <a:lstStyle/>
          <a:p>
            <a:pPr marL="0" indent="0">
              <a:buNone/>
            </a:pPr>
            <a:r>
              <a:rPr lang="en-GB" dirty="0" smtClean="0"/>
              <a:t>Current:   </a:t>
            </a:r>
          </a:p>
          <a:p>
            <a:r>
              <a:rPr lang="en-GB" dirty="0" err="1" smtClean="0"/>
              <a:t>TGaj</a:t>
            </a:r>
            <a:r>
              <a:rPr lang="en-GB" dirty="0" smtClean="0"/>
              <a:t> WG Initial Ballot (LB217) closes Wed 20</a:t>
            </a:r>
            <a:r>
              <a:rPr lang="en-GB" baseline="30000" dirty="0" smtClean="0"/>
              <a:t>th</a:t>
            </a:r>
            <a:r>
              <a:rPr lang="en-GB" dirty="0" smtClean="0"/>
              <a:t> Jan</a:t>
            </a:r>
          </a:p>
          <a:p>
            <a:r>
              <a:rPr lang="en-GB" dirty="0" err="1" smtClean="0"/>
              <a:t>REVmc</a:t>
            </a:r>
            <a:r>
              <a:rPr lang="en-GB" dirty="0" smtClean="0"/>
              <a:t> Sponsor first recirculation ballot closes 26 Jan</a:t>
            </a:r>
            <a:endParaRPr lang="en-GB" dirty="0"/>
          </a:p>
        </p:txBody>
      </p:sp>
    </p:spTree>
    <p:extLst>
      <p:ext uri="{BB962C8B-B14F-4D97-AF65-F5344CB8AC3E}">
        <p14:creationId xmlns:p14="http://schemas.microsoft.com/office/powerpoint/2010/main" val="21361932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2533" name="Rectangle 2"/>
          <p:cNvSpPr>
            <a:spLocks noGrp="1" noChangeArrowheads="1"/>
          </p:cNvSpPr>
          <p:nvPr>
            <p:ph type="title"/>
          </p:nvPr>
        </p:nvSpPr>
        <p:spPr/>
        <p:txBody>
          <a:bodyPr/>
          <a:lstStyle/>
          <a:p>
            <a:r>
              <a:rPr lang="en-GB" dirty="0"/>
              <a:t>W</a:t>
            </a:r>
            <a:r>
              <a:rPr lang="en-GB" dirty="0" smtClean="0"/>
              <a:t>4.1.6 </a:t>
            </a:r>
            <a:r>
              <a:rPr lang="en-GB" dirty="0" smtClean="0"/>
              <a:t>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2015-05-10</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771465562"/>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153</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42</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367</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10</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39</a:t>
            </a:fld>
            <a:endParaRPr lang="en-US"/>
          </a:p>
        </p:txBody>
      </p:sp>
    </p:spTree>
    <p:extLst>
      <p:ext uri="{BB962C8B-B14F-4D97-AF65-F5344CB8AC3E}">
        <p14:creationId xmlns:p14="http://schemas.microsoft.com/office/powerpoint/2010/main" val="3803100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a:t>
            </a:r>
            <a:r>
              <a:rPr lang="en-GB" sz="2000"/>
              <a:t>December </a:t>
            </a:r>
            <a:r>
              <a:rPr lang="en-GB" sz="200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0138061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5605" name="Rectangle 2"/>
          <p:cNvSpPr>
            <a:spLocks noGrp="1" noChangeArrowheads="1"/>
          </p:cNvSpPr>
          <p:nvPr>
            <p:ph type="title"/>
          </p:nvPr>
        </p:nvSpPr>
        <p:spPr>
          <a:xfrm>
            <a:off x="538163" y="631825"/>
            <a:ext cx="7772400" cy="533400"/>
          </a:xfrm>
        </p:spPr>
        <p:txBody>
          <a:bodyPr/>
          <a:lstStyle/>
          <a:p>
            <a:r>
              <a:rPr lang="en-GB" sz="2400" dirty="0"/>
              <a:t>W</a:t>
            </a:r>
            <a:r>
              <a:rPr lang="en-GB" sz="2400" dirty="0" smtClean="0"/>
              <a:t>4.1.6 </a:t>
            </a:r>
            <a:r>
              <a:rPr lang="en-GB" sz="2400" dirty="0" smtClean="0"/>
              <a:t>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099987177"/>
              </p:ext>
            </p:extLst>
          </p:nvPr>
        </p:nvGraphicFramePr>
        <p:xfrm>
          <a:off x="696913" y="1411288"/>
          <a:ext cx="6075363" cy="4508500"/>
        </p:xfrm>
        <a:graphic>
          <a:graphicData uri="http://schemas.openxmlformats.org/presentationml/2006/ole">
            <mc:AlternateContent xmlns:mc="http://schemas.openxmlformats.org/markup-compatibility/2006">
              <mc:Choice xmlns:v="urn:schemas-microsoft-com:vml" Requires="v">
                <p:oleObj spid="_x0000_s3080" name="Binary Worksheet" r:id="rId4" imgW="8134243" imgH="6010343" progId="Excel.SheetBinaryMacroEnabled.12">
                  <p:embed/>
                </p:oleObj>
              </mc:Choice>
              <mc:Fallback>
                <p:oleObj name="Binary Worksheet" r:id="rId4" imgW="8134243" imgH="6010343" progId="Excel.SheetBinaryMacroEnabled.12">
                  <p:embed/>
                  <p:pic>
                    <p:nvPicPr>
                      <p:cNvPr id="0" name=""/>
                      <p:cNvPicPr>
                        <a:picLocks noChangeAspect="1" noChangeArrowheads="1"/>
                      </p:cNvPicPr>
                      <p:nvPr/>
                    </p:nvPicPr>
                    <p:blipFill>
                      <a:blip r:embed="rId5"/>
                      <a:srcRect/>
                      <a:stretch>
                        <a:fillRect/>
                      </a:stretch>
                    </p:blipFill>
                    <p:spPr bwMode="auto">
                      <a:xfrm>
                        <a:off x="696913" y="1411288"/>
                        <a:ext cx="6075363" cy="4508500"/>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40</a:t>
            </a:fld>
            <a:endParaRPr lang="en-US"/>
          </a:p>
        </p:txBody>
      </p:sp>
      <p:pic>
        <p:nvPicPr>
          <p:cNvPr id="4" name="Picture 3"/>
          <p:cNvPicPr>
            <a:picLocks noChangeAspect="1"/>
          </p:cNvPicPr>
          <p:nvPr/>
        </p:nvPicPr>
        <p:blipFill>
          <a:blip r:embed="rId6"/>
          <a:stretch>
            <a:fillRect/>
          </a:stretch>
        </p:blipFill>
        <p:spPr>
          <a:xfrm>
            <a:off x="6973462" y="1874141"/>
            <a:ext cx="1857375" cy="1819275"/>
          </a:xfrm>
          <a:prstGeom prst="rect">
            <a:avLst/>
          </a:prstGeom>
        </p:spPr>
      </p:pic>
      <p:sp>
        <p:nvSpPr>
          <p:cNvPr id="5" name="TextBox 4"/>
          <p:cNvSpPr txBox="1"/>
          <p:nvPr/>
        </p:nvSpPr>
        <p:spPr>
          <a:xfrm>
            <a:off x="6934200" y="1295400"/>
            <a:ext cx="1905000" cy="457200"/>
          </a:xfrm>
          <a:prstGeom prst="rect">
            <a:avLst/>
          </a:prstGeom>
          <a:noFill/>
        </p:spPr>
        <p:txBody>
          <a:bodyPr wrap="square" rtlCol="0">
            <a:spAutoFit/>
          </a:bodyPr>
          <a:lstStyle/>
          <a:p>
            <a:r>
              <a:rPr lang="en-GB" dirty="0" smtClean="0"/>
              <a:t>New voters:</a:t>
            </a:r>
            <a:endParaRPr lang="en-GB" dirty="0"/>
          </a:p>
        </p:txBody>
      </p:sp>
    </p:spTree>
    <p:extLst>
      <p:ext uri="{BB962C8B-B14F-4D97-AF65-F5344CB8AC3E}">
        <p14:creationId xmlns:p14="http://schemas.microsoft.com/office/powerpoint/2010/main" val="7711643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a:t>W</a:t>
            </a:r>
            <a:r>
              <a:rPr lang="en-GB" dirty="0" smtClean="0"/>
              <a:t>4.1.7 </a:t>
            </a:r>
            <a:r>
              <a:rPr lang="en-GB" dirty="0" smtClean="0"/>
              <a:t>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sz="3200" dirty="0" smtClean="0"/>
              <a:t>The latest database is 11-11/0270r33  (Nov 2015)</a:t>
            </a:r>
          </a:p>
          <a:p>
            <a:pPr>
              <a:defRPr/>
            </a:pPr>
            <a:r>
              <a:rPr lang="en-GB" sz="3200" dirty="0" smtClean="0"/>
              <a:t>Changes since last meeting: None</a:t>
            </a:r>
          </a:p>
          <a:p>
            <a:pPr marL="457200" lvl="1" indent="0">
              <a:buNone/>
              <a:defRPr/>
            </a:pPr>
            <a:endParaRPr lang="en-GB" sz="2800" dirty="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41</a:t>
            </a:fld>
            <a:endParaRPr lang="en-US"/>
          </a:p>
        </p:txBody>
      </p:sp>
    </p:spTree>
    <p:extLst>
      <p:ext uri="{BB962C8B-B14F-4D97-AF65-F5344CB8AC3E}">
        <p14:creationId xmlns:p14="http://schemas.microsoft.com/office/powerpoint/2010/main" val="27226192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W4.1.8 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a:t>
            </a:r>
            <a:r>
              <a:rPr lang="en-GB" dirty="0" smtClean="0"/>
              <a:t>11-15-1525</a:t>
            </a:r>
            <a:endParaRPr lang="en-GB" dirty="0" smtClean="0"/>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smtClean="0"/>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42</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Thursday – January </a:t>
            </a:r>
            <a:r>
              <a:rPr lang="en-US" sz="3200" dirty="0" smtClean="0"/>
              <a:t>28</a:t>
            </a:r>
            <a:r>
              <a:rPr lang="en-US" sz="3200" dirty="0" smtClean="0"/>
              <a:t/>
            </a:r>
            <a:br>
              <a:rPr lang="en-US" sz="3200" dirty="0" smtClean="0"/>
            </a:br>
            <a:r>
              <a:rPr lang="en-US" sz="3200" dirty="0" smtClean="0"/>
              <a:t>802.11 WG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January </a:t>
            </a:r>
            <a:r>
              <a:rPr lang="en-US" dirty="0" smtClean="0"/>
              <a:t>2016</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Th2.2 Call for Potentially Essential Patents</a:t>
            </a:r>
          </a:p>
        </p:txBody>
      </p:sp>
      <p:sp>
        <p:nvSpPr>
          <p:cNvPr id="16387" name="Rectangle 1027"/>
          <p:cNvSpPr>
            <a:spLocks noGrp="1" noChangeArrowheads="1"/>
          </p:cNvSpPr>
          <p:nvPr>
            <p:ph idx="1"/>
          </p:nvPr>
        </p:nvSpPr>
        <p:spPr/>
        <p:txBody>
          <a:bodyPr/>
          <a:lstStyle/>
          <a:p>
            <a:r>
              <a:rPr lang="en-US" alt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mtClean="0"/>
              <a:t>Either speak up now or</a:t>
            </a:r>
          </a:p>
          <a:p>
            <a:pPr lvl="1"/>
            <a:r>
              <a:rPr lang="en-US" altLang="en-US" smtClean="0"/>
              <a:t>Provide the chair of this group with the identity of the holder(s) of any and all such claims as soon as possible or</a:t>
            </a:r>
          </a:p>
          <a:p>
            <a:pPr lvl="1"/>
            <a:r>
              <a:rPr lang="en-US" altLang="en-US" smtClean="0"/>
              <a:t>Cause an LOA to be submitted</a:t>
            </a:r>
          </a:p>
        </p:txBody>
      </p:sp>
      <p:sp>
        <p:nvSpPr>
          <p:cNvPr id="16388"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44</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n-US" dirty="0" smtClean="0"/>
              <a:t>Th2.4 </a:t>
            </a:r>
            <a:r>
              <a:rPr lang="en-GB" altLang="en-US" dirty="0" smtClean="0"/>
              <a:t>Administrative Reminders</a:t>
            </a:r>
          </a:p>
        </p:txBody>
      </p:sp>
      <p:sp>
        <p:nvSpPr>
          <p:cNvPr id="37891" name="Content Placeholder 2"/>
          <p:cNvSpPr>
            <a:spLocks noGrp="1"/>
          </p:cNvSpPr>
          <p:nvPr>
            <p:ph idx="1"/>
          </p:nvPr>
        </p:nvSpPr>
        <p:spPr>
          <a:xfrm>
            <a:off x="685800" y="2057400"/>
            <a:ext cx="7772400" cy="3581400"/>
          </a:xfrm>
        </p:spPr>
        <p:txBody>
          <a:bodyPr/>
          <a:lstStyle/>
          <a:p>
            <a:r>
              <a:rPr lang="en-GB" altLang="en-US" dirty="0" smtClean="0"/>
              <a:t>Next Full WG Session: March </a:t>
            </a:r>
            <a:r>
              <a:rPr lang="en-GB" altLang="en-US" dirty="0" smtClean="0"/>
              <a:t>13-18 Macau</a:t>
            </a:r>
            <a:endParaRPr lang="en-GB" altLang="en-US" dirty="0" smtClean="0"/>
          </a:p>
          <a:p>
            <a:r>
              <a:rPr lang="en-GB" altLang="en-US" dirty="0" smtClean="0"/>
              <a:t>1</a:t>
            </a:r>
            <a:r>
              <a:rPr lang="en-GB" altLang="en-US" baseline="30000" dirty="0" smtClean="0"/>
              <a:t>st</a:t>
            </a:r>
            <a:r>
              <a:rPr lang="en-GB" altLang="en-US" dirty="0" smtClean="0"/>
              <a:t> CAC </a:t>
            </a:r>
            <a:r>
              <a:rPr lang="en-GB" altLang="en-US" dirty="0" err="1" smtClean="0"/>
              <a:t>telecon</a:t>
            </a:r>
            <a:r>
              <a:rPr lang="en-GB" altLang="en-US" dirty="0" smtClean="0"/>
              <a:t> – Feb 8</a:t>
            </a:r>
            <a:r>
              <a:rPr lang="en-GB" altLang="en-US" baseline="30000" dirty="0" smtClean="0"/>
              <a:t>th</a:t>
            </a:r>
            <a:r>
              <a:rPr lang="en-GB" altLang="en-US" dirty="0" smtClean="0"/>
              <a:t> at noon ET (-5 weeks)</a:t>
            </a:r>
          </a:p>
          <a:p>
            <a:pPr lvl="1"/>
            <a:r>
              <a:rPr lang="en-GB" altLang="en-US" dirty="0" smtClean="0"/>
              <a:t>Initial objectives/agendas should be uploaded as mentor documents (.</a:t>
            </a:r>
            <a:r>
              <a:rPr lang="en-GB" altLang="en-US" dirty="0" err="1" smtClean="0"/>
              <a:t>ppt</a:t>
            </a:r>
            <a:r>
              <a:rPr lang="en-GB" altLang="en-US" dirty="0" smtClean="0"/>
              <a:t> format) or send to chair (.</a:t>
            </a:r>
            <a:r>
              <a:rPr lang="en-GB" altLang="en-US" dirty="0" err="1" smtClean="0"/>
              <a:t>xls</a:t>
            </a:r>
            <a:r>
              <a:rPr lang="en-GB" altLang="en-US" dirty="0" smtClean="0"/>
              <a:t> tab format) before the </a:t>
            </a:r>
            <a:r>
              <a:rPr lang="en-GB" altLang="en-US" dirty="0" err="1" smtClean="0"/>
              <a:t>telecon</a:t>
            </a:r>
            <a:r>
              <a:rPr lang="en-GB" altLang="en-US" dirty="0" smtClean="0"/>
              <a:t>.</a:t>
            </a:r>
          </a:p>
          <a:p>
            <a:pPr lvl="1"/>
            <a:r>
              <a:rPr lang="en-GB" altLang="en-US" dirty="0" smtClean="0"/>
              <a:t>Meeting date set to meet 30-day agenda submission deadline.</a:t>
            </a:r>
            <a:endParaRPr lang="en-GB" altLang="en-US" dirty="0" smtClean="0">
              <a:solidFill>
                <a:srgbClr val="FF0000"/>
              </a:solidFill>
            </a:endParaRPr>
          </a:p>
          <a:p>
            <a:r>
              <a:rPr lang="en-GB" altLang="en-US" dirty="0" smtClean="0"/>
              <a:t>2</a:t>
            </a:r>
            <a:r>
              <a:rPr lang="en-GB" altLang="en-US" baseline="30000" dirty="0" smtClean="0"/>
              <a:t>nd</a:t>
            </a:r>
            <a:r>
              <a:rPr lang="en-GB" altLang="en-US" dirty="0" smtClean="0"/>
              <a:t> CAC </a:t>
            </a:r>
            <a:r>
              <a:rPr lang="en-GB" altLang="en-US" dirty="0" err="1" smtClean="0"/>
              <a:t>telecon</a:t>
            </a:r>
            <a:r>
              <a:rPr lang="en-GB" altLang="en-US" dirty="0" smtClean="0"/>
              <a:t> – Feb 29th at noon ET (-2 weeks)</a:t>
            </a:r>
          </a:p>
          <a:p>
            <a:pPr lvl="1"/>
            <a:r>
              <a:rPr lang="en-GB" altLang="en-US" dirty="0" smtClean="0"/>
              <a:t>Date chosen to avoid those travelling to Wi-Fi Alliance meeting</a:t>
            </a:r>
          </a:p>
          <a:p>
            <a:pPr lvl="1"/>
            <a:r>
              <a:rPr lang="en-GB" altLang="en-US" dirty="0" smtClean="0"/>
              <a:t>Snapshots to be send to Dorothy Stanley before this </a:t>
            </a:r>
            <a:r>
              <a:rPr lang="en-GB" altLang="en-US" dirty="0" err="1" smtClean="0"/>
              <a:t>telecon</a:t>
            </a:r>
            <a:r>
              <a:rPr lang="en-GB" altLang="en-US" dirty="0" smtClean="0"/>
              <a:t>.</a:t>
            </a:r>
          </a:p>
        </p:txBody>
      </p:sp>
      <p:sp>
        <p:nvSpPr>
          <p:cNvPr id="37892"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smtClean="0"/>
              <a:t>January 2016</a:t>
            </a:r>
            <a:endParaRPr lang="en-US" altLang="en-US" sz="1800" dirty="0" smtClean="0"/>
          </a:p>
        </p:txBody>
      </p:sp>
      <p:sp>
        <p:nvSpPr>
          <p:cNvPr id="378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378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A04E910-D68B-4848-8AE6-F610B98E2FC7}" type="slidenum">
              <a:rPr lang="en-US" altLang="en-US" sz="1200" b="0"/>
              <a:pPr>
                <a:spcBef>
                  <a:spcPct val="0"/>
                </a:spcBef>
                <a:buFontTx/>
                <a:buNone/>
              </a:pPr>
              <a:t>45</a:t>
            </a:fld>
            <a:endParaRPr lang="en-US" altLang="en-US" sz="1200" b="0"/>
          </a:p>
        </p:txBody>
      </p:sp>
    </p:spTree>
    <p:extLst>
      <p:ext uri="{BB962C8B-B14F-4D97-AF65-F5344CB8AC3E}">
        <p14:creationId xmlns:p14="http://schemas.microsoft.com/office/powerpoint/2010/main" val="6545256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685800"/>
            <a:ext cx="7772400" cy="611188"/>
          </a:xfrm>
        </p:spPr>
        <p:txBody>
          <a:bodyPr/>
          <a:lstStyle/>
          <a:p>
            <a:r>
              <a:rPr lang="en-GB" altLang="en-US" dirty="0" smtClean="0"/>
              <a:t>Th2.5 </a:t>
            </a:r>
            <a:r>
              <a:rPr lang="en-GB" altLang="en-US" dirty="0" smtClean="0"/>
              <a:t>Letters of Assurance</a:t>
            </a:r>
          </a:p>
        </p:txBody>
      </p:sp>
      <p:sp>
        <p:nvSpPr>
          <p:cNvPr id="21507" name="Content Placeholder 2"/>
          <p:cNvSpPr>
            <a:spLocks noGrp="1"/>
          </p:cNvSpPr>
          <p:nvPr>
            <p:ph sz="half" idx="1"/>
          </p:nvPr>
        </p:nvSpPr>
        <p:spPr>
          <a:xfrm>
            <a:off x="304800" y="1373188"/>
            <a:ext cx="8534400" cy="5102225"/>
          </a:xfrm>
        </p:spPr>
        <p:txBody>
          <a:bodyPr/>
          <a:lstStyle/>
          <a:p>
            <a:pPr marL="0" indent="0">
              <a:buFontTx/>
              <a:buNone/>
              <a:defRPr/>
            </a:pPr>
            <a:r>
              <a:rPr lang="en-GB" altLang="en-US" sz="2400" dirty="0" smtClean="0"/>
              <a:t>Database is </a:t>
            </a:r>
            <a:r>
              <a:rPr lang="en-GB" altLang="en-US" sz="2400" dirty="0" smtClean="0">
                <a:hlinkClick r:id="rId3"/>
              </a:rPr>
              <a:t>here</a:t>
            </a:r>
            <a:endParaRPr lang="en-GB" altLang="en-US" sz="2400" dirty="0" smtClean="0"/>
          </a:p>
          <a:p>
            <a:pPr marL="0" indent="0">
              <a:buFontTx/>
              <a:buNone/>
              <a:defRPr/>
            </a:pPr>
            <a:endParaRPr lang="en-GB" altLang="en-US" sz="2400" dirty="0" smtClean="0"/>
          </a:p>
          <a:p>
            <a:pPr>
              <a:defRPr/>
            </a:pPr>
            <a:r>
              <a:rPr lang="en-GB" altLang="en-US" sz="2400" dirty="0"/>
              <a:t>3</a:t>
            </a:r>
            <a:r>
              <a:rPr lang="en-GB" altLang="en-US" sz="2400" dirty="0" smtClean="0"/>
              <a:t> </a:t>
            </a:r>
            <a:r>
              <a:rPr lang="en-GB" altLang="en-US" sz="2400" dirty="0" smtClean="0"/>
              <a:t>requests for </a:t>
            </a:r>
            <a:r>
              <a:rPr lang="en-GB" altLang="en-US" sz="2400" dirty="0" err="1" smtClean="0"/>
              <a:t>LoA</a:t>
            </a:r>
            <a:r>
              <a:rPr lang="en-GB" altLang="en-US" sz="2400" dirty="0" smtClean="0"/>
              <a:t> have not been responded to:</a:t>
            </a:r>
            <a:endParaRPr lang="en-GB" altLang="en-US" sz="2000" dirty="0" smtClean="0"/>
          </a:p>
          <a:p>
            <a:pPr lvl="1">
              <a:defRPr/>
            </a:pPr>
            <a:r>
              <a:rPr lang="en-US" altLang="en-US" sz="2000" dirty="0" smtClean="0"/>
              <a:t>Nokia (802.11ai)</a:t>
            </a:r>
          </a:p>
          <a:p>
            <a:pPr lvl="1">
              <a:defRPr/>
            </a:pPr>
            <a:r>
              <a:rPr lang="en-US" altLang="en-US" sz="2000" dirty="0" smtClean="0"/>
              <a:t>HP (802.11ai)</a:t>
            </a:r>
          </a:p>
          <a:p>
            <a:pPr lvl="1">
              <a:defRPr/>
            </a:pPr>
            <a:r>
              <a:rPr lang="en-US" altLang="en-US" sz="2000" dirty="0" smtClean="0"/>
              <a:t>Microsoft (802.11ai)</a:t>
            </a:r>
          </a:p>
          <a:p>
            <a:pPr lvl="1">
              <a:defRPr/>
            </a:pPr>
            <a:endParaRPr lang="en-US" altLang="en-US" sz="2000" dirty="0"/>
          </a:p>
          <a:p>
            <a:pPr>
              <a:defRPr/>
            </a:pPr>
            <a:r>
              <a:rPr lang="en-US" altLang="en-US" dirty="0" smtClean="0"/>
              <a:t>Detailed status is here:</a:t>
            </a:r>
          </a:p>
          <a:p>
            <a:pPr>
              <a:defRPr/>
            </a:pPr>
            <a:r>
              <a:rPr lang="en-US" altLang="en-US" dirty="0">
                <a:solidFill>
                  <a:srgbClr val="C00000"/>
                </a:solidFill>
                <a:hlinkClick r:id="rId4"/>
              </a:rPr>
              <a:t>https://</a:t>
            </a:r>
            <a:r>
              <a:rPr lang="en-US" altLang="en-US" dirty="0" smtClean="0">
                <a:solidFill>
                  <a:srgbClr val="C00000"/>
                </a:solidFill>
                <a:hlinkClick r:id="rId4"/>
              </a:rPr>
              <a:t>mentor.ieee.org/802.11/dcn/15/11-15-1489-03-0000-register-of-loa-requests.docx</a:t>
            </a:r>
            <a:r>
              <a:rPr lang="en-US" altLang="en-US" dirty="0" smtClean="0">
                <a:solidFill>
                  <a:srgbClr val="C00000"/>
                </a:solidFill>
              </a:rPr>
              <a:t> </a:t>
            </a:r>
            <a:endParaRPr lang="en-US" altLang="en-US" dirty="0" smtClean="0"/>
          </a:p>
          <a:p>
            <a:pPr>
              <a:defRPr/>
            </a:pPr>
            <a:endParaRPr lang="en-GB" altLang="en-US" dirty="0" smtClean="0"/>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smtClean="0"/>
          </a:p>
        </p:txBody>
      </p:sp>
      <p:sp>
        <p:nvSpPr>
          <p:cNvPr id="389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1CAA2BA-372C-42A4-8256-A7E0643DC1C5}"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10510897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smtClean="0"/>
          </a:p>
        </p:txBody>
      </p:sp>
      <p:sp>
        <p:nvSpPr>
          <p:cNvPr id="399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39940"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AE0A4AD5-8783-4CC6-8571-F11F47F43824}" type="slidenum">
              <a:rPr lang="en-US" altLang="en-US" sz="1200" b="0"/>
              <a:pPr>
                <a:spcBef>
                  <a:spcPct val="0"/>
                </a:spcBef>
                <a:buFontTx/>
                <a:buNone/>
              </a:pPr>
              <a:t>47</a:t>
            </a:fld>
            <a:endParaRPr lang="en-US" altLang="en-US" sz="1200" b="0"/>
          </a:p>
        </p:txBody>
      </p:sp>
      <p:sp>
        <p:nvSpPr>
          <p:cNvPr id="39941" name="Rectangle 2"/>
          <p:cNvSpPr>
            <a:spLocks noGrp="1" noChangeArrowheads="1"/>
          </p:cNvSpPr>
          <p:nvPr>
            <p:ph type="title"/>
          </p:nvPr>
        </p:nvSpPr>
        <p:spPr>
          <a:xfrm>
            <a:off x="404813" y="798513"/>
            <a:ext cx="8321675" cy="446087"/>
          </a:xfrm>
        </p:spPr>
        <p:txBody>
          <a:bodyPr/>
          <a:lstStyle/>
          <a:p>
            <a:r>
              <a:rPr lang="en-US" altLang="en-US" dirty="0" smtClean="0"/>
              <a:t>Th2.6 </a:t>
            </a:r>
            <a:r>
              <a:rPr lang="en-US" altLang="en-US" dirty="0" smtClean="0"/>
              <a:t>Availability of documents- Nov 2015</a:t>
            </a:r>
          </a:p>
        </p:txBody>
      </p:sp>
      <p:graphicFrame>
        <p:nvGraphicFramePr>
          <p:cNvPr id="77901" name="Group 77"/>
          <p:cNvGraphicFramePr>
            <a:graphicFrameLocks noGrp="1"/>
          </p:cNvGraphicFramePr>
          <p:nvPr>
            <p:ph idx="1"/>
          </p:nvPr>
        </p:nvGraphicFramePr>
        <p:xfrm>
          <a:off x="0" y="1239838"/>
          <a:ext cx="9143999" cy="4827587"/>
        </p:xfrm>
        <a:graphic>
          <a:graphicData uri="http://schemas.openxmlformats.org/drawingml/2006/table">
            <a:tbl>
              <a:tblPr/>
              <a:tblGrid>
                <a:gridCol w="3048000"/>
                <a:gridCol w="1981200"/>
                <a:gridCol w="1447800"/>
                <a:gridCol w="1295400"/>
                <a:gridCol w="1371599"/>
              </a:tblGrid>
              <a:tr h="80467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D4.0 $600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D5.0</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D6.0 $165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D6.3</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D5.0 $302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D5.1</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P802.11ak</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D1.4</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P802.11aq</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D3.1</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40022" name="TextBox 1"/>
          <p:cNvSpPr txBox="1">
            <a:spLocks noChangeArrowheads="1"/>
          </p:cNvSpPr>
          <p:nvPr/>
        </p:nvSpPr>
        <p:spPr bwMode="auto">
          <a:xfrm>
            <a:off x="1450975" y="6475413"/>
            <a:ext cx="2362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400"/>
              <a:t>** = request pending</a:t>
            </a:r>
            <a:endParaRPr lang="en-GB" altLang="en-US"/>
          </a:p>
        </p:txBody>
      </p:sp>
    </p:spTree>
    <p:extLst>
      <p:ext uri="{BB962C8B-B14F-4D97-AF65-F5344CB8AC3E}">
        <p14:creationId xmlns:p14="http://schemas.microsoft.com/office/powerpoint/2010/main" val="8589707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smtClean="0"/>
              <a:t>Th2.7 </a:t>
            </a:r>
            <a:r>
              <a:rPr lang="en-AU" altLang="en-US" dirty="0" smtClean="0"/>
              <a:t>802.11  drafts to ISO/IEC JTC1/SC6</a:t>
            </a:r>
          </a:p>
        </p:txBody>
      </p:sp>
      <p:sp>
        <p:nvSpPr>
          <p:cNvPr id="41987" name="Content Placeholder 5"/>
          <p:cNvSpPr>
            <a:spLocks noGrp="1"/>
          </p:cNvSpPr>
          <p:nvPr>
            <p:ph idx="1"/>
          </p:nvPr>
        </p:nvSpPr>
        <p:spPr/>
        <p:txBody>
          <a:bodyPr/>
          <a:lstStyle/>
          <a:p>
            <a:r>
              <a:rPr lang="en-GB" altLang="en-US" smtClean="0"/>
              <a:t>Drafts are sent to ISO during sponsor ballot to solicit comments.  </a:t>
            </a:r>
          </a:p>
          <a:p>
            <a:r>
              <a:rPr lang="en-GB" altLang="en-US" smtClean="0"/>
              <a:t>Approved drafts may also be sent during working group ballot.</a:t>
            </a:r>
          </a:p>
          <a:p>
            <a:r>
              <a:rPr lang="en-GB" altLang="en-US" smtClean="0"/>
              <a:t>Any comments received from ISO are processed by the comment resolution committee</a:t>
            </a:r>
          </a:p>
          <a:p>
            <a:r>
              <a:rPr lang="en-GB" altLang="en-US" smtClean="0"/>
              <a:t>No comments outstanding</a:t>
            </a:r>
          </a:p>
          <a:p>
            <a:endParaRPr lang="en-GB" altLang="en-US" smtClean="0"/>
          </a:p>
          <a:p>
            <a:r>
              <a:rPr lang="en-GB" altLang="en-US" smtClean="0"/>
              <a:t>REVmc D5.0 will be liaised when Sponsor Recirc completes</a:t>
            </a:r>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48</a:t>
            </a:fld>
            <a:endParaRPr lang="en-US" altLang="en-US" sz="1200" b="0"/>
          </a:p>
        </p:txBody>
      </p:sp>
    </p:spTree>
    <p:extLst>
      <p:ext uri="{BB962C8B-B14F-4D97-AF65-F5344CB8AC3E}">
        <p14:creationId xmlns:p14="http://schemas.microsoft.com/office/powerpoint/2010/main" val="13671080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smtClean="0"/>
              <a:t>Th2.8 March 2016 Tutorials</a:t>
            </a:r>
            <a:endParaRPr lang="en-AU" altLang="en-US" dirty="0" smtClean="0"/>
          </a:p>
        </p:txBody>
      </p:sp>
      <p:sp>
        <p:nvSpPr>
          <p:cNvPr id="41987" name="Content Placeholder 5"/>
          <p:cNvSpPr>
            <a:spLocks noGrp="1"/>
          </p:cNvSpPr>
          <p:nvPr>
            <p:ph idx="1"/>
          </p:nvPr>
        </p:nvSpPr>
        <p:spPr/>
        <p:txBody>
          <a:bodyPr/>
          <a:lstStyle/>
          <a:p>
            <a:r>
              <a:rPr lang="en-GB" altLang="en-US" dirty="0" smtClean="0"/>
              <a:t>Tutorials </a:t>
            </a:r>
            <a:r>
              <a:rPr lang="en-GB" altLang="en-US" dirty="0"/>
              <a:t>material will be here: </a:t>
            </a:r>
            <a:r>
              <a:rPr lang="en-GB" altLang="en-US" dirty="0">
                <a:hlinkClick r:id="rId3"/>
              </a:rPr>
              <a:t>http://</a:t>
            </a:r>
            <a:r>
              <a:rPr lang="en-GB" altLang="en-US" dirty="0" smtClean="0">
                <a:hlinkClick r:id="rId3"/>
              </a:rPr>
              <a:t>www.ieee802.org/Tutorials.shtml</a:t>
            </a:r>
            <a:r>
              <a:rPr lang="en-GB" altLang="en-US" dirty="0" smtClean="0"/>
              <a:t> </a:t>
            </a:r>
          </a:p>
          <a:p>
            <a:endParaRPr lang="en-GB" altLang="en-US" dirty="0" smtClean="0"/>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49</a:t>
            </a:fld>
            <a:endParaRPr lang="en-US" altLang="en-US" sz="1200" b="0"/>
          </a:p>
        </p:txBody>
      </p:sp>
    </p:spTree>
    <p:extLst>
      <p:ext uri="{BB962C8B-B14F-4D97-AF65-F5344CB8AC3E}">
        <p14:creationId xmlns:p14="http://schemas.microsoft.com/office/powerpoint/2010/main" val="3488965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2016</a:t>
            </a:r>
            <a:endParaRPr lang="en-US"/>
          </a:p>
        </p:txBody>
      </p:sp>
      <p:sp>
        <p:nvSpPr>
          <p:cNvPr id="4099" name="Footer Placeholder 2"/>
          <p:cNvSpPr>
            <a:spLocks noGrp="1"/>
          </p:cNvSpPr>
          <p:nvPr>
            <p:ph type="ftr" sz="quarter" idx="11"/>
          </p:nvPr>
        </p:nvSpPr>
        <p:spPr>
          <a:noFill/>
        </p:spPr>
        <p:txBody>
          <a:bodyPr/>
          <a:lstStyle/>
          <a:p>
            <a:r>
              <a:rPr lang="en-US" smtClean="0"/>
              <a:t>Dorothy Stanley (HPE)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extLst>
      <p:ext uri="{BB962C8B-B14F-4D97-AF65-F5344CB8AC3E}">
        <p14:creationId xmlns:p14="http://schemas.microsoft.com/office/powerpoint/2010/main" val="2892592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smtClean="0"/>
              <a:t>Th2.9 March 2016 presentations</a:t>
            </a:r>
            <a:endParaRPr lang="en-AU" altLang="en-US" dirty="0" smtClean="0"/>
          </a:p>
        </p:txBody>
      </p:sp>
      <p:sp>
        <p:nvSpPr>
          <p:cNvPr id="41987" name="Content Placeholder 5"/>
          <p:cNvSpPr>
            <a:spLocks noGrp="1"/>
          </p:cNvSpPr>
          <p:nvPr>
            <p:ph idx="1"/>
          </p:nvPr>
        </p:nvSpPr>
        <p:spPr/>
        <p:txBody>
          <a:bodyPr/>
          <a:lstStyle/>
          <a:p>
            <a:r>
              <a:rPr lang="en-GB" altLang="en-US" dirty="0" smtClean="0"/>
              <a:t>3GPP Presentation on LWA</a:t>
            </a:r>
          </a:p>
          <a:p>
            <a:r>
              <a:rPr lang="en-GB" altLang="en-US" dirty="0" smtClean="0"/>
              <a:t>802.1 presentation on </a:t>
            </a:r>
            <a:r>
              <a:rPr lang="en-GB" altLang="en-US" dirty="0" err="1" smtClean="0"/>
              <a:t>Fronthaul</a:t>
            </a:r>
            <a:endParaRPr lang="en-GB" altLang="en-US" dirty="0" smtClean="0"/>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50</a:t>
            </a:fld>
            <a:endParaRPr lang="en-US" altLang="en-US" sz="1200" b="0"/>
          </a:p>
        </p:txBody>
      </p:sp>
    </p:spTree>
    <p:extLst>
      <p:ext uri="{BB962C8B-B14F-4D97-AF65-F5344CB8AC3E}">
        <p14:creationId xmlns:p14="http://schemas.microsoft.com/office/powerpoint/2010/main" val="42462833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a:t>
            </a:r>
            <a:r>
              <a:rPr lang="en-US" dirty="0"/>
              <a:t>Future </a:t>
            </a:r>
            <a:r>
              <a:rPr lang="en-US" dirty="0" smtClean="0"/>
              <a:t>Venues</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800" dirty="0" smtClean="0"/>
              <a:t>2016:</a:t>
            </a:r>
          </a:p>
          <a:p>
            <a:pPr lvl="1"/>
            <a:r>
              <a:rPr lang="en-US" sz="2400" dirty="0" smtClean="0"/>
              <a:t>January 17-22, Hyatt Regency, Atlanta,  GA</a:t>
            </a:r>
          </a:p>
          <a:p>
            <a:pPr lvl="1"/>
            <a:r>
              <a:rPr lang="en-US" sz="2400" dirty="0" smtClean="0"/>
              <a:t>January 27-28 Harbin, China</a:t>
            </a:r>
            <a:endParaRPr lang="en-US" sz="2400" u="sng" dirty="0" smtClean="0"/>
          </a:p>
          <a:p>
            <a:pPr lvl="1"/>
            <a:r>
              <a:rPr lang="en-US" sz="2400" dirty="0" smtClean="0"/>
              <a:t>March </a:t>
            </a:r>
            <a:r>
              <a:rPr lang="en-US" sz="2400" dirty="0" smtClean="0"/>
              <a:t>13-18, Sands Venetian Hotel, Macau, PRC</a:t>
            </a:r>
          </a:p>
          <a:p>
            <a:pPr lvl="1"/>
            <a:r>
              <a:rPr lang="en-US" sz="2400" dirty="0" smtClean="0"/>
              <a:t>May 15-20, Hilton Waikoloa Village, HI</a:t>
            </a:r>
          </a:p>
          <a:p>
            <a:pPr lvl="1"/>
            <a:r>
              <a:rPr lang="en-US" sz="2400" dirty="0" smtClean="0"/>
              <a:t>May 25-26 Beijing (China Interim)</a:t>
            </a:r>
          </a:p>
          <a:p>
            <a:pPr lvl="1"/>
            <a:r>
              <a:rPr lang="en-US" sz="2400" dirty="0" smtClean="0"/>
              <a:t>July 24-29, Manchester Grand Hyatt, San Diego, CA</a:t>
            </a:r>
          </a:p>
          <a:p>
            <a:pPr lvl="1"/>
            <a:r>
              <a:rPr lang="en-US" sz="2400" dirty="0" smtClean="0"/>
              <a:t>September </a:t>
            </a:r>
            <a:r>
              <a:rPr lang="en-US" sz="2400" dirty="0" smtClean="0"/>
              <a:t>11-16 Warsaw, Poland</a:t>
            </a:r>
            <a:endParaRPr lang="en-US" sz="2400" dirty="0" smtClean="0"/>
          </a:p>
          <a:p>
            <a:pPr lvl="1"/>
            <a:r>
              <a:rPr lang="en-US" sz="2400" dirty="0" smtClean="0"/>
              <a:t>September 28-29, Chongqing, China</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35390582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t>January  15-20, Hyatt Regency, Atlanta, GA – TBC</a:t>
            </a:r>
          </a:p>
          <a:p>
            <a:pPr lvl="1"/>
            <a:r>
              <a:rPr lang="en-US" sz="2400" dirty="0" smtClean="0"/>
              <a:t>March 12-17,  </a:t>
            </a:r>
            <a:r>
              <a:rPr lang="en-US" sz="2400" dirty="0" smtClean="0">
                <a:solidFill>
                  <a:schemeClr val="tx1"/>
                </a:solidFill>
              </a:rPr>
              <a:t>Hyatt Regency/Fairmont, Vancouver Canada</a:t>
            </a:r>
          </a:p>
          <a:p>
            <a:pPr lvl="1"/>
            <a:r>
              <a:rPr lang="en-US" sz="2400" kern="1200" dirty="0" smtClean="0"/>
              <a:t>May 14-19, Daejeon Convention Center, Daejeon Korea (TBC)</a:t>
            </a:r>
          </a:p>
          <a:p>
            <a:pPr lvl="1"/>
            <a:r>
              <a:rPr lang="en-US" sz="2400" kern="1200" dirty="0" smtClean="0"/>
              <a:t>July 9-14, </a:t>
            </a:r>
            <a:r>
              <a:rPr lang="en-US" sz="2400" kern="1200" dirty="0" err="1" smtClean="0"/>
              <a:t>Estrel</a:t>
            </a:r>
            <a:r>
              <a:rPr lang="en-US" sz="2400" kern="1200" dirty="0" smtClean="0"/>
              <a:t> Hotel and Convention Center, Berlin, Germany,</a:t>
            </a:r>
          </a:p>
          <a:p>
            <a:pPr lvl="1"/>
            <a:r>
              <a:rPr lang="en-US" sz="2400" kern="1200" dirty="0" smtClean="0"/>
              <a:t>September 10-15, Hilton Waikoloa Village, Kona, HI</a:t>
            </a:r>
            <a:endParaRPr lang="en-US" sz="2400" dirty="0" smtClean="0"/>
          </a:p>
          <a:p>
            <a:pPr lvl="1"/>
            <a:r>
              <a:rPr lang="en-US" sz="2400" dirty="0" smtClean="0"/>
              <a:t>November 5-10 – Caribe, Orlando</a:t>
            </a:r>
            <a:r>
              <a:rPr lang="en-US" dirty="0" smtClean="0"/>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0862641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2018:</a:t>
            </a:r>
            <a:endParaRPr lang="en-US" dirty="0" smtClean="0"/>
          </a:p>
          <a:p>
            <a:pPr lvl="1"/>
            <a:r>
              <a:rPr lang="en-US" sz="2400" dirty="0" smtClean="0"/>
              <a:t>January  </a:t>
            </a:r>
            <a:r>
              <a:rPr lang="en-US" sz="2400" dirty="0" smtClean="0"/>
              <a:t>- Hotel </a:t>
            </a:r>
            <a:r>
              <a:rPr lang="en-US" sz="2400" dirty="0" err="1" smtClean="0"/>
              <a:t>irvine</a:t>
            </a:r>
            <a:r>
              <a:rPr lang="en-US" sz="2400" dirty="0" smtClean="0"/>
              <a:t>, Irvine CA, USA</a:t>
            </a:r>
            <a:endParaRPr lang="en-US" sz="2400" dirty="0"/>
          </a:p>
          <a:p>
            <a:pPr lvl="1"/>
            <a:r>
              <a:rPr lang="en-US" sz="2400" dirty="0" smtClean="0"/>
              <a:t>March 4-9 </a:t>
            </a:r>
            <a:r>
              <a:rPr lang="en-US" sz="2400" dirty="0"/>
              <a:t>Hyatt Regency O'Hare, Rosemont, </a:t>
            </a:r>
            <a:r>
              <a:rPr lang="en-US" sz="2400" dirty="0" smtClean="0"/>
              <a:t>Il, </a:t>
            </a:r>
            <a:r>
              <a:rPr lang="en-US" sz="2400" dirty="0"/>
              <a:t>USA</a:t>
            </a:r>
            <a:endParaRPr lang="en-US" sz="2400" dirty="0" smtClean="0"/>
          </a:p>
          <a:p>
            <a:pPr lvl="1"/>
            <a:r>
              <a:rPr lang="en-US" sz="2400" dirty="0" smtClean="0"/>
              <a:t>May - Europe</a:t>
            </a:r>
          </a:p>
          <a:p>
            <a:pPr lvl="1"/>
            <a:r>
              <a:rPr lang="en-US" sz="2400" dirty="0" smtClean="0"/>
              <a:t>July – Manchester Grand Hyatt, San Diego, CA</a:t>
            </a:r>
          </a:p>
          <a:p>
            <a:pPr lvl="1"/>
            <a:r>
              <a:rPr lang="en-US" sz="2400" dirty="0" smtClean="0"/>
              <a:t>September 9-14 – Hilton Waikoloa Village, Kona Hi</a:t>
            </a:r>
          </a:p>
          <a:p>
            <a:pPr lvl="1"/>
            <a:r>
              <a:rPr lang="en-US" sz="2400" dirty="0" smtClean="0"/>
              <a:t>November 11-16</a:t>
            </a:r>
            <a:r>
              <a:rPr lang="en-US" sz="2400"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815160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Th5.1.1 </a:t>
            </a:r>
            <a:r>
              <a:rPr lang="en-US" dirty="0" err="1" smtClean="0"/>
              <a:t>TGaj</a:t>
            </a:r>
            <a:r>
              <a:rPr lang="en-US" dirty="0" smtClean="0"/>
              <a:t> Teleconference Motion</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a </a:t>
            </a:r>
            <a:r>
              <a:rPr lang="en-US" dirty="0" err="1" smtClean="0"/>
              <a:t>TGaj</a:t>
            </a:r>
            <a:r>
              <a:rPr lang="en-US" dirty="0" smtClean="0"/>
              <a:t> teleconference:</a:t>
            </a:r>
          </a:p>
          <a:p>
            <a:pPr lvl="1"/>
            <a:r>
              <a:rPr lang="en-US" sz="2400" dirty="0" smtClean="0">
                <a:latin typeface="Calibri" panose="020F0502020204030204" pitchFamily="34" charset="0"/>
              </a:rPr>
              <a:t>&lt;Insert date and time&gt; </a:t>
            </a:r>
            <a:endParaRPr lang="en-US" sz="2400" dirty="0" smtClean="0">
              <a:latin typeface="Calibri" panose="020F0502020204030204" pitchFamily="34" charset="0"/>
            </a:endParaRPr>
          </a:p>
          <a:p>
            <a:pPr lvl="1"/>
            <a:endParaRPr lang="en-US" sz="2400" dirty="0">
              <a:latin typeface="Calibri" panose="020F0502020204030204" pitchFamily="34" charset="0"/>
            </a:endParaRPr>
          </a:p>
          <a:p>
            <a:r>
              <a:rPr lang="en-US" dirty="0" smtClean="0"/>
              <a:t>Moved: </a:t>
            </a:r>
          </a:p>
          <a:p>
            <a:r>
              <a:rPr lang="en-US" dirty="0" smtClean="0"/>
              <a:t>Seconded: </a:t>
            </a:r>
          </a:p>
          <a:p>
            <a:r>
              <a:rPr lang="en-US" dirty="0"/>
              <a:t> </a:t>
            </a:r>
            <a:r>
              <a:rPr lang="en-US" dirty="0" smtClean="0"/>
              <a:t>Result: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7273652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GB" altLang="en-US" dirty="0" smtClean="0"/>
              <a:t>Th7.1 </a:t>
            </a:r>
            <a:r>
              <a:rPr lang="en-GB" altLang="en-US" dirty="0" smtClean="0"/>
              <a:t>802 Wireless Chairs meeting</a:t>
            </a:r>
          </a:p>
        </p:txBody>
      </p:sp>
      <p:sp>
        <p:nvSpPr>
          <p:cNvPr id="49155" name="Content Placeholder 2"/>
          <p:cNvSpPr>
            <a:spLocks noGrp="1"/>
          </p:cNvSpPr>
          <p:nvPr>
            <p:ph idx="1"/>
          </p:nvPr>
        </p:nvSpPr>
        <p:spPr/>
        <p:txBody>
          <a:bodyPr/>
          <a:lstStyle/>
          <a:p>
            <a:r>
              <a:rPr lang="en-GB" altLang="en-US" smtClean="0"/>
              <a:t>The wireless chairs meeting makes decisions related to the operation of the wireless interim meetings,  such as location and cost.</a:t>
            </a:r>
          </a:p>
          <a:p>
            <a:r>
              <a:rPr lang="en-GB" altLang="en-US" smtClean="0"/>
              <a:t>The meeting is open to all.</a:t>
            </a:r>
          </a:p>
          <a:p>
            <a:r>
              <a:rPr lang="en-GB" altLang="en-US" smtClean="0"/>
              <a:t>If you are interested in these topics,  please attend.</a:t>
            </a:r>
          </a:p>
          <a:p>
            <a:endParaRPr lang="en-GB" altLang="en-US" smtClean="0"/>
          </a:p>
          <a:p>
            <a:r>
              <a:rPr lang="en-GB" altLang="en-US" smtClean="0"/>
              <a:t>The wireless chairs meeting takes place at 4:00pm local time on the Sunday of 802 Plenary and 802 Wireless Interim sessions.</a:t>
            </a:r>
          </a:p>
        </p:txBody>
      </p:sp>
      <p:sp>
        <p:nvSpPr>
          <p:cNvPr id="49156"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491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96DABD68-6195-4DCA-89D8-C48B163743AC}" type="slidenum">
              <a:rPr lang="en-US" altLang="en-US" sz="1200" b="0"/>
              <a:pPr>
                <a:spcBef>
                  <a:spcPct val="0"/>
                </a:spcBef>
                <a:buFontTx/>
                <a:buNone/>
              </a:pPr>
              <a:t>55</a:t>
            </a:fld>
            <a:endParaRPr lang="en-US" altLang="en-US" sz="1200" b="0"/>
          </a:p>
        </p:txBody>
      </p:sp>
    </p:spTree>
    <p:extLst>
      <p:ext uri="{BB962C8B-B14F-4D97-AF65-F5344CB8AC3E}">
        <p14:creationId xmlns:p14="http://schemas.microsoft.com/office/powerpoint/2010/main" val="1979192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5800" y="685800"/>
            <a:ext cx="7772400" cy="609600"/>
          </a:xfrm>
        </p:spPr>
        <p:txBody>
          <a:bodyPr/>
          <a:lstStyle/>
          <a:p>
            <a:r>
              <a:rPr lang="en-GB" altLang="en-US" dirty="0" smtClean="0"/>
              <a:t>Th7.2 </a:t>
            </a:r>
            <a:r>
              <a:rPr lang="en-GB" altLang="en-US" dirty="0" smtClean="0"/>
              <a:t>Next Meeting – LMSC Interim</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2016-03-13 to 2016-03-19 at Sands Venetian Hotel, Macau, PRC</a:t>
            </a:r>
          </a:p>
          <a:p>
            <a:pPr lvl="1">
              <a:defRPr/>
            </a:pPr>
            <a:r>
              <a:rPr lang="en-GB" sz="2800" dirty="0" smtClean="0"/>
              <a:t>IEEE LMSC (802) Plenary</a:t>
            </a:r>
          </a:p>
          <a:p>
            <a:pPr lvl="1">
              <a:defRPr/>
            </a:pPr>
            <a:r>
              <a:rPr lang="en-GB" sz="2800" dirty="0" smtClean="0"/>
              <a:t>Meeting Registration and Hotel </a:t>
            </a:r>
            <a:r>
              <a:rPr lang="en-GB" sz="2800" dirty="0" smtClean="0"/>
              <a:t>Registration are open</a:t>
            </a:r>
            <a:endParaRPr lang="en-GB" sz="4400" dirty="0" smtClean="0"/>
          </a:p>
          <a:p>
            <a:pPr lvl="1">
              <a:defRPr/>
            </a:pPr>
            <a:endParaRPr lang="en-GB" sz="2800" dirty="0" smtClean="0"/>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50180"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endParaRPr lang="en-US" altLang="en-US" sz="1200" b="0" smtClean="0"/>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00F1E13-1F9C-49F2-9717-5F2A6F737093}" type="slidenum">
              <a:rPr lang="en-US" altLang="en-US" sz="1200" b="0"/>
              <a:pPr>
                <a:spcBef>
                  <a:spcPct val="0"/>
                </a:spcBef>
                <a:buFontTx/>
                <a:buNone/>
              </a:pPr>
              <a:t>56</a:t>
            </a:fld>
            <a:endParaRPr lang="en-US" altLang="en-US" sz="1200" b="0"/>
          </a:p>
        </p:txBody>
      </p:sp>
    </p:spTree>
    <p:extLst>
      <p:ext uri="{BB962C8B-B14F-4D97-AF65-F5344CB8AC3E}">
        <p14:creationId xmlns:p14="http://schemas.microsoft.com/office/powerpoint/2010/main" val="14327031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China Interim Attendees, Jan </a:t>
            </a:r>
            <a:r>
              <a:rPr lang="en-US" dirty="0" smtClean="0"/>
              <a:t>2016</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57</a:t>
            </a:fld>
            <a:endParaRPr lang="en-US"/>
          </a:p>
        </p:txBody>
      </p:sp>
    </p:spTree>
    <p:extLst>
      <p:ext uri="{BB962C8B-B14F-4D97-AF65-F5344CB8AC3E}">
        <p14:creationId xmlns:p14="http://schemas.microsoft.com/office/powerpoint/2010/main" val="4149923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2016</a:t>
            </a:r>
            <a:endParaRPr lang="en-US"/>
          </a:p>
        </p:txBody>
      </p:sp>
      <p:sp>
        <p:nvSpPr>
          <p:cNvPr id="5123" name="Footer Placeholder 2"/>
          <p:cNvSpPr>
            <a:spLocks noGrp="1"/>
          </p:cNvSpPr>
          <p:nvPr>
            <p:ph type="ftr" sz="quarter" idx="11"/>
          </p:nvPr>
        </p:nvSpPr>
        <p:spPr>
          <a:noFill/>
        </p:spPr>
        <p:txBody>
          <a:bodyPr/>
          <a:lstStyle/>
          <a:p>
            <a:r>
              <a:rPr lang="en-US" smtClean="0"/>
              <a:t>Dorothy Stanley (HPE)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extLst>
      <p:ext uri="{BB962C8B-B14F-4D97-AF65-F5344CB8AC3E}">
        <p14:creationId xmlns:p14="http://schemas.microsoft.com/office/powerpoint/2010/main" val="135265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2016</a:t>
            </a:r>
            <a:endParaRPr lang="en-US"/>
          </a:p>
        </p:txBody>
      </p:sp>
      <p:sp>
        <p:nvSpPr>
          <p:cNvPr id="6147" name="Footer Placeholder 2"/>
          <p:cNvSpPr>
            <a:spLocks noGrp="1"/>
          </p:cNvSpPr>
          <p:nvPr>
            <p:ph type="ftr" sz="quarter" idx="11"/>
          </p:nvPr>
        </p:nvSpPr>
        <p:spPr>
          <a:noFill/>
        </p:spPr>
        <p:txBody>
          <a:bodyPr/>
          <a:lstStyle/>
          <a:p>
            <a:r>
              <a:rPr lang="en-US" smtClean="0"/>
              <a:t>Dorothy Stanley (HPE)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extLst>
      <p:ext uri="{BB962C8B-B14F-4D97-AF65-F5344CB8AC3E}">
        <p14:creationId xmlns:p14="http://schemas.microsoft.com/office/powerpoint/2010/main" val="2490938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2016</a:t>
            </a:r>
            <a:endParaRPr lang="en-US"/>
          </a:p>
        </p:txBody>
      </p:sp>
      <p:sp>
        <p:nvSpPr>
          <p:cNvPr id="7171" name="Footer Placeholder 2"/>
          <p:cNvSpPr>
            <a:spLocks noGrp="1"/>
          </p:cNvSpPr>
          <p:nvPr>
            <p:ph type="ftr" sz="quarter" idx="11"/>
          </p:nvPr>
        </p:nvSpPr>
        <p:spPr>
          <a:noFill/>
        </p:spPr>
        <p:txBody>
          <a:bodyPr/>
          <a:lstStyle/>
          <a:p>
            <a:r>
              <a:rPr lang="en-US" smtClean="0"/>
              <a:t>Dorothy Stanley (HPE)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8</a:t>
            </a:fld>
            <a:endParaRPr lang="en-US"/>
          </a:p>
        </p:txBody>
      </p:sp>
    </p:spTree>
    <p:extLst>
      <p:ext uri="{BB962C8B-B14F-4D97-AF65-F5344CB8AC3E}">
        <p14:creationId xmlns:p14="http://schemas.microsoft.com/office/powerpoint/2010/main" val="30666014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11" name="Footer Placeholder 10"/>
          <p:cNvSpPr>
            <a:spLocks noGrp="1"/>
          </p:cNvSpPr>
          <p:nvPr>
            <p:ph type="ftr" sz="quarter" idx="11"/>
          </p:nvPr>
        </p:nvSpPr>
        <p:spPr/>
        <p:txBody>
          <a:bodyPr/>
          <a:lstStyle/>
          <a:p>
            <a:pPr>
              <a:defRPr/>
            </a:pPr>
            <a:r>
              <a:rPr lang="en-US" smtClean="0"/>
              <a:t>Dorothy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20077711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34049</TotalTime>
  <Words>4766</Words>
  <Application>Microsoft Office PowerPoint</Application>
  <PresentationFormat>On-screen Show (4:3)</PresentationFormat>
  <Paragraphs>1163</Paragraphs>
  <Slides>57</Slides>
  <Notes>57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57</vt:i4>
      </vt:variant>
    </vt:vector>
  </HeadingPairs>
  <TitlesOfParts>
    <vt:vector size="60" baseType="lpstr">
      <vt:lpstr>802-11-Submission</vt:lpstr>
      <vt:lpstr>Microsoft Word 97 - 2003 Document</vt:lpstr>
      <vt:lpstr>Binary Worksheet</vt:lpstr>
      <vt:lpstr>Jan 2016 China Interim WG agenda materials</vt:lpstr>
      <vt:lpstr>Abstract</vt:lpstr>
      <vt:lpstr>Wednesday Jan 27, 2016–  802.11 Opening Plenary  </vt:lpstr>
      <vt:lpstr>M1.3 Meeting Decorum</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Nov 2015 IEEE 802 EC Rule Changes</vt:lpstr>
      <vt:lpstr>LMSC WG P&amp;P Changes</vt:lpstr>
      <vt:lpstr>IEEE 802.11 OM Status and changes</vt:lpstr>
      <vt:lpstr>Email Reflectors</vt:lpstr>
      <vt:lpstr>IEEE 802-ALL EMAIL List Server</vt:lpstr>
      <vt:lpstr>Reminder for Posting Documents</vt:lpstr>
      <vt:lpstr>W2.3 Nov 2015 Action item re: attendance</vt:lpstr>
      <vt:lpstr>W2.4 Summary of new Liaisons</vt:lpstr>
      <vt:lpstr>W3.1 802.11 Working Group Session Documents</vt:lpstr>
      <vt:lpstr>W3.2 Next Meeting – LMSC Plenary</vt:lpstr>
      <vt:lpstr>W3.3 Meeting registration</vt:lpstr>
      <vt:lpstr>W3.4 Recording attendance</vt:lpstr>
      <vt:lpstr>W3.6 Breakfast and Break Information</vt:lpstr>
      <vt:lpstr>W3.7 802 EC and IEEE-SA Standards Board decisions</vt:lpstr>
      <vt:lpstr>W3.8 – Items for EC Workshop related to 802.11</vt:lpstr>
      <vt:lpstr>Friday pm EC workshop</vt:lpstr>
      <vt:lpstr>Saturday EC workshop</vt:lpstr>
      <vt:lpstr>W3.8 –EC Workshop outcomes</vt:lpstr>
      <vt:lpstr>W4.1.1 Type of Groups</vt:lpstr>
      <vt:lpstr>W4.1.1 Groups</vt:lpstr>
      <vt:lpstr>W4.1.2 PAR Expiration/Renewal Schedule</vt:lpstr>
      <vt:lpstr>M4.1.3 Officers</vt:lpstr>
      <vt:lpstr>W4.1.3 802.11 WG Appointed positions</vt:lpstr>
      <vt:lpstr>IEEE 802.11 Revisions</vt:lpstr>
      <vt:lpstr>IEEE 802.11 Standards Pipeline</vt:lpstr>
      <vt:lpstr>W4.1.5 Summary of ballots and comment collections</vt:lpstr>
      <vt:lpstr>W4.1.6 Current Membership Status</vt:lpstr>
      <vt:lpstr>W4.1.6 Recent voting member history</vt:lpstr>
      <vt:lpstr>W4.1.7 ANA Status</vt:lpstr>
      <vt:lpstr>W4.1.8 Treasurer Report</vt:lpstr>
      <vt:lpstr>Thursday – January 28 802.11 WG Closing Plenary</vt:lpstr>
      <vt:lpstr>Th2.2 Call for Potentially Essential Patents</vt:lpstr>
      <vt:lpstr>Th2.4 Administrative Reminders</vt:lpstr>
      <vt:lpstr>Th2.5 Letters of Assurance</vt:lpstr>
      <vt:lpstr>Th2.6 Availability of documents- Nov 2015</vt:lpstr>
      <vt:lpstr>Th2.7 802.11  drafts to ISO/IEC JTC1/SC6</vt:lpstr>
      <vt:lpstr>Th2.8 March 2016 Tutorials</vt:lpstr>
      <vt:lpstr>Th2.9 March 2016 presentations</vt:lpstr>
      <vt:lpstr>Th3.1.1 Future Venues</vt:lpstr>
      <vt:lpstr>Th3.1.1 Future Venues</vt:lpstr>
      <vt:lpstr>Th3.1.1 Future Venues</vt:lpstr>
      <vt:lpstr>Th5.1.1 TGaj Teleconference Motion</vt:lpstr>
      <vt:lpstr>Th7.1 802 Wireless Chairs meeting</vt:lpstr>
      <vt:lpstr>Th7.2 Next Meeting – LMSC Interim</vt:lpstr>
      <vt:lpstr>802.11 China Interim Attendees, Jan 2016</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2016 China Interim WG11 slides</dc:title>
  <dc:subject>11-15/0016r0</dc:subject>
  <dc:creator>dstanley@arubanetworks.com</dc:creator>
  <cp:keywords>January 2016</cp:keywords>
  <dc:description>Dorothy Stanley (Aruba Networks)</dc:description>
  <cp:lastModifiedBy>Dorothy Stanley</cp:lastModifiedBy>
  <cp:revision>191</cp:revision>
  <cp:lastPrinted>2014-04-08T14:44:21Z</cp:lastPrinted>
  <dcterms:created xsi:type="dcterms:W3CDTF">2012-03-12T21:29:33Z</dcterms:created>
  <dcterms:modified xsi:type="dcterms:W3CDTF">2016-01-26T01:55:27Z</dcterms:modified>
</cp:coreProperties>
</file>