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6"/>
  </p:notesMasterIdLst>
  <p:handoutMasterIdLst>
    <p:handoutMasterId r:id="rId27"/>
  </p:handoutMasterIdLst>
  <p:sldIdLst>
    <p:sldId id="269" r:id="rId2"/>
    <p:sldId id="282" r:id="rId3"/>
    <p:sldId id="270" r:id="rId4"/>
    <p:sldId id="273" r:id="rId5"/>
    <p:sldId id="274" r:id="rId6"/>
    <p:sldId id="279" r:id="rId7"/>
    <p:sldId id="278" r:id="rId8"/>
    <p:sldId id="283" r:id="rId9"/>
    <p:sldId id="277" r:id="rId10"/>
    <p:sldId id="288" r:id="rId11"/>
    <p:sldId id="291" r:id="rId12"/>
    <p:sldId id="294" r:id="rId13"/>
    <p:sldId id="280" r:id="rId14"/>
    <p:sldId id="289" r:id="rId15"/>
    <p:sldId id="292" r:id="rId16"/>
    <p:sldId id="293" r:id="rId17"/>
    <p:sldId id="281" r:id="rId18"/>
    <p:sldId id="290" r:id="rId19"/>
    <p:sldId id="296" r:id="rId20"/>
    <p:sldId id="297" r:id="rId21"/>
    <p:sldId id="272" r:id="rId22"/>
    <p:sldId id="276" r:id="rId23"/>
    <p:sldId id="295" r:id="rId24"/>
    <p:sldId id="275" r:id="rId2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61" autoAdjust="0"/>
    <p:restoredTop sz="94660" autoAdjust="0"/>
  </p:normalViewPr>
  <p:slideViewPr>
    <p:cSldViewPr>
      <p:cViewPr varScale="1">
        <p:scale>
          <a:sx n="88" d="100"/>
          <a:sy n="88" d="100"/>
        </p:scale>
        <p:origin x="-1692"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032"/>
    </p:cViewPr>
  </p:sorterViewPr>
  <p:notesViewPr>
    <p:cSldViewPr>
      <p:cViewPr>
        <p:scale>
          <a:sx n="100" d="100"/>
          <a:sy n="100" d="100"/>
        </p:scale>
        <p:origin x="-247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309308" y="177284"/>
            <a:ext cx="192956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802.11-16/163r0</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2016</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352171" y="97909"/>
            <a:ext cx="1929567"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802.11-16/163r0</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2016</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802.11-16/163r0</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2016</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mailto:amyles@cisco.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What is the status of the ETSI BRAN work on a revised version of EN 301 893?</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20</a:t>
            </a:r>
            <a:r>
              <a:rPr lang="en-US" b="0" dirty="0" smtClean="0">
                <a:solidFill>
                  <a:schemeClr val="accent2">
                    <a:lumMod val="50000"/>
                  </a:schemeClr>
                </a:solidFill>
              </a:rPr>
              <a:t> Jan 2015</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659171652"/>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dirty="0">
                          <a:effectLst/>
                        </a:rPr>
                        <a:t>+61 2 84461010</a:t>
                      </a:r>
                      <a:endParaRPr lang="en-AU" sz="1200" dirty="0">
                        <a:effectLst/>
                      </a:endParaRPr>
                    </a:p>
                    <a:p>
                      <a:pPr marL="21590" indent="-21590">
                        <a:spcAft>
                          <a:spcPts val="0"/>
                        </a:spcAft>
                      </a:pPr>
                      <a:r>
                        <a:rPr lang="en-US" sz="1200" dirty="0">
                          <a:effectLst/>
                        </a:rPr>
                        <a:t>+61 418 656587</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
        <p:nvSpPr>
          <p:cNvPr id="3" name="Rectangle 2"/>
          <p:cNvSpPr/>
          <p:nvPr/>
        </p:nvSpPr>
        <p:spPr bwMode="auto">
          <a:xfrm>
            <a:off x="685800" y="4648200"/>
            <a:ext cx="7696200" cy="17526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chemeClr val="tx1"/>
                </a:solidFill>
                <a:effectLst/>
                <a:latin typeface="+mj-lt"/>
              </a:rPr>
              <a:t>Notes</a:t>
            </a:r>
          </a:p>
          <a:p>
            <a:pPr marL="174625" marR="0" indent="-174625"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AU" sz="1400" dirty="0" smtClean="0">
                <a:latin typeface="+mj-lt"/>
              </a:rPr>
              <a:t>This presentation is an updated version of 802.11-15/1434r0 that was presented to the 802.11 WG mid session plenary in Nov 2015.</a:t>
            </a:r>
          </a:p>
          <a:p>
            <a:pPr marL="174625" marR="0" indent="-174625"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AU" sz="1400" dirty="0" smtClean="0">
                <a:latin typeface="+mj-lt"/>
              </a:rPr>
              <a:t>The updated presentation represents progress and status at the ETSI BRAN meeting in December 2015 in Mainz, Germany, with a focus on issues relevant to 802.11ax</a:t>
            </a:r>
          </a:p>
          <a:p>
            <a:pPr marL="174625" marR="0" indent="-174625"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AU" sz="1400" dirty="0" smtClean="0">
                <a:latin typeface="+mj-lt"/>
              </a:rPr>
              <a:t>That meeting was attended by a number of  IEEE 802.11 WG members</a:t>
            </a:r>
            <a:endParaRPr kumimoji="0" lang="en-AU" sz="1400" b="0"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8600" cy="1066800"/>
          </a:xfrm>
        </p:spPr>
        <p:txBody>
          <a:bodyPr/>
          <a:lstStyle/>
          <a:p>
            <a:r>
              <a:rPr lang="en-AU" dirty="0" smtClean="0"/>
              <a:t>… in Dec 2015 there was a compromise in relation to ED threshold but there may be questions for 802.11</a:t>
            </a:r>
            <a:endParaRPr lang="en-AU" dirty="0"/>
          </a:p>
        </p:txBody>
      </p:sp>
      <p:sp>
        <p:nvSpPr>
          <p:cNvPr id="3" name="Content Placeholder 2"/>
          <p:cNvSpPr>
            <a:spLocks noGrp="1"/>
          </p:cNvSpPr>
          <p:nvPr>
            <p:ph idx="1"/>
          </p:nvPr>
        </p:nvSpPr>
        <p:spPr/>
        <p:txBody>
          <a:bodyPr/>
          <a:lstStyle/>
          <a:p>
            <a:r>
              <a:rPr lang="en-AU" dirty="0"/>
              <a:t>Discussion </a:t>
            </a:r>
            <a:r>
              <a:rPr lang="en-AU" dirty="0" smtClean="0"/>
              <a:t>on ED</a:t>
            </a:r>
          </a:p>
          <a:p>
            <a:pPr lvl="1"/>
            <a:r>
              <a:rPr lang="en-AU" dirty="0" smtClean="0"/>
              <a:t>LAA folk advocated a uniform ED threshold of -72dBm</a:t>
            </a:r>
          </a:p>
          <a:p>
            <a:pPr lvl="2"/>
            <a:r>
              <a:rPr lang="en-AU" dirty="0" smtClean="0"/>
              <a:t>Assuming 20MHz channels</a:t>
            </a:r>
          </a:p>
          <a:p>
            <a:pPr lvl="1"/>
            <a:r>
              <a:rPr lang="en-AU" dirty="0" smtClean="0"/>
              <a:t>Wi-Fi folk advocated that LAA use ED between -77dBm and -72dBm</a:t>
            </a:r>
          </a:p>
          <a:p>
            <a:pPr lvl="1"/>
            <a:r>
              <a:rPr lang="en-AU" dirty="0" smtClean="0"/>
              <a:t>Regulators did not want to provide 802.11 with a broad exception to use its usual ED/PD parameters … but agreed that an exception for existing  specific dated amendments (</a:t>
            </a:r>
            <a:r>
              <a:rPr lang="en-AU" dirty="0" err="1" smtClean="0"/>
              <a:t>eg</a:t>
            </a:r>
            <a:r>
              <a:rPr lang="en-AU" dirty="0" smtClean="0"/>
              <a:t> 802.11ac) is acceptable</a:t>
            </a:r>
          </a:p>
          <a:p>
            <a:pPr lvl="1"/>
            <a:r>
              <a:rPr lang="en-AU" dirty="0" smtClean="0"/>
              <a:t>Which all led to a compromise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556680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in Dec 2015 there was a compromise in relation to ED threshold …</a:t>
            </a:r>
            <a:endParaRPr lang="en-AU" dirty="0"/>
          </a:p>
        </p:txBody>
      </p:sp>
      <p:sp>
        <p:nvSpPr>
          <p:cNvPr id="3" name="Content Placeholder 2"/>
          <p:cNvSpPr>
            <a:spLocks noGrp="1"/>
          </p:cNvSpPr>
          <p:nvPr>
            <p:ph idx="1"/>
          </p:nvPr>
        </p:nvSpPr>
        <p:spPr>
          <a:xfrm>
            <a:off x="685800" y="1828800"/>
            <a:ext cx="7772400" cy="4114800"/>
          </a:xfrm>
        </p:spPr>
        <p:txBody>
          <a:bodyPr/>
          <a:lstStyle/>
          <a:p>
            <a:r>
              <a:rPr lang="en-AU" dirty="0" smtClean="0"/>
              <a:t>Compromise on ED</a:t>
            </a:r>
          </a:p>
          <a:p>
            <a:pPr lvl="1"/>
            <a:r>
              <a:rPr lang="en-US" dirty="0" smtClean="0"/>
              <a:t>The ED threshold for a 20MHz channel is defined to be less than</a:t>
            </a:r>
          </a:p>
          <a:p>
            <a:pPr lvl="2"/>
            <a:r>
              <a:rPr lang="en-US" dirty="0" smtClean="0"/>
              <a:t>Min (-62 </a:t>
            </a:r>
            <a:r>
              <a:rPr lang="en-US" dirty="0" err="1" smtClean="0"/>
              <a:t>dBm</a:t>
            </a:r>
            <a:r>
              <a:rPr lang="en-US" dirty="0" smtClean="0"/>
              <a:t>, Max (-72 </a:t>
            </a:r>
            <a:r>
              <a:rPr lang="en-US" dirty="0" err="1" smtClean="0"/>
              <a:t>dBm</a:t>
            </a:r>
            <a:r>
              <a:rPr lang="en-US" dirty="0" smtClean="0"/>
              <a:t>, -72dBm </a:t>
            </a:r>
            <a:r>
              <a:rPr lang="en-GB" dirty="0" smtClean="0"/>
              <a:t>  </a:t>
            </a:r>
            <a:r>
              <a:rPr lang="en-US" dirty="0" smtClean="0"/>
              <a:t>+ (23dBm – </a:t>
            </a:r>
            <a:r>
              <a:rPr lang="en-US" dirty="0" err="1" smtClean="0"/>
              <a:t>P</a:t>
            </a:r>
            <a:r>
              <a:rPr lang="en-US" baseline="-25000" dirty="0" err="1" smtClean="0"/>
              <a:t>max</a:t>
            </a:r>
            <a:r>
              <a:rPr lang="en-US" dirty="0" smtClean="0"/>
              <a:t>))), </a:t>
            </a:r>
          </a:p>
          <a:p>
            <a:pPr lvl="2"/>
            <a:r>
              <a:rPr lang="en-US" dirty="0" smtClean="0"/>
              <a:t>… where </a:t>
            </a:r>
            <a:r>
              <a:rPr lang="en-US" dirty="0" err="1" smtClean="0"/>
              <a:t>P</a:t>
            </a:r>
            <a:r>
              <a:rPr lang="en-US" baseline="-25000" dirty="0" err="1" smtClean="0"/>
              <a:t>max</a:t>
            </a:r>
            <a:r>
              <a:rPr lang="en-US" dirty="0" smtClean="0"/>
              <a:t> is the device’s maximum configured transmission power in </a:t>
            </a:r>
            <a:r>
              <a:rPr lang="en-US" dirty="0" err="1" smtClean="0"/>
              <a:t>dBm</a:t>
            </a:r>
            <a:endParaRPr lang="en-AU" dirty="0" smtClean="0"/>
          </a:p>
          <a:p>
            <a:pPr lvl="2"/>
            <a:r>
              <a:rPr lang="en-US" dirty="0" smtClean="0"/>
              <a:t>… and it is assumed that </a:t>
            </a:r>
            <a:r>
              <a:rPr lang="en-US" dirty="0" err="1"/>
              <a:t>P</a:t>
            </a:r>
            <a:r>
              <a:rPr lang="en-US" baseline="-25000" dirty="0" err="1"/>
              <a:t>max</a:t>
            </a:r>
            <a:r>
              <a:rPr lang="en-US" baseline="-25000" dirty="0"/>
              <a:t> </a:t>
            </a:r>
            <a:r>
              <a:rPr lang="en-US" baseline="-25000" dirty="0" smtClean="0"/>
              <a:t> </a:t>
            </a:r>
            <a:r>
              <a:rPr lang="en-US" dirty="0" smtClean="0"/>
              <a:t>is changed only infrequently</a:t>
            </a:r>
            <a:endParaRPr lang="en-AU" dirty="0" smtClean="0"/>
          </a:p>
          <a:p>
            <a:pPr lvl="1"/>
            <a:r>
              <a:rPr lang="en-US" dirty="0" smtClean="0"/>
              <a:t>The ED threshold for a 20MHz channel is defined to be less than -62dBm if the device also does PD at less than -82dBm</a:t>
            </a:r>
          </a:p>
          <a:p>
            <a:pPr lvl="2"/>
            <a:r>
              <a:rPr lang="en-US" dirty="0" smtClean="0"/>
              <a:t>PD  is as defined by IEEE 802.11-2012 &amp; IEEE 802.11ac-2013</a:t>
            </a:r>
          </a:p>
          <a:p>
            <a:pPr lvl="2"/>
            <a:r>
              <a:rPr lang="en-US" dirty="0" smtClean="0"/>
              <a:t>This option is only available for use by equipment that only include 5 GHz (PHYs) defined by IEEE 802.11-2012 &amp; IEEE 802.11ac-2013</a:t>
            </a:r>
          </a:p>
          <a:p>
            <a:pPr lvl="1"/>
            <a:r>
              <a:rPr lang="en-US" dirty="0" smtClean="0"/>
              <a:t>Part of this proposed compromise is to remove the technology specific option from the next version of this standard</a:t>
            </a:r>
          </a:p>
          <a:p>
            <a:pPr lvl="2"/>
            <a:r>
              <a:rPr lang="en-US" dirty="0" smtClean="0"/>
              <a:t>This gives time for the transition to 802.11ax</a:t>
            </a:r>
            <a:endParaRPr lang="en-US"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141793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848600" cy="1066800"/>
          </a:xfrm>
        </p:spPr>
        <p:txBody>
          <a:bodyPr/>
          <a:lstStyle/>
          <a:p>
            <a:r>
              <a:rPr lang="en-AU" dirty="0" smtClean="0"/>
              <a:t>… but there may be questions for 802.11 in </a:t>
            </a:r>
            <a:r>
              <a:rPr lang="en-AU" dirty="0"/>
              <a:t>relation to ED threshold</a:t>
            </a:r>
          </a:p>
        </p:txBody>
      </p:sp>
      <p:sp>
        <p:nvSpPr>
          <p:cNvPr id="3" name="Content Placeholder 2"/>
          <p:cNvSpPr>
            <a:spLocks noGrp="1"/>
          </p:cNvSpPr>
          <p:nvPr>
            <p:ph idx="1"/>
          </p:nvPr>
        </p:nvSpPr>
        <p:spPr/>
        <p:txBody>
          <a:bodyPr/>
          <a:lstStyle/>
          <a:p>
            <a:r>
              <a:rPr lang="en-AU" dirty="0" smtClean="0"/>
              <a:t>Questions on ED</a:t>
            </a:r>
          </a:p>
          <a:p>
            <a:pPr lvl="1"/>
            <a:r>
              <a:rPr lang="en-AU" dirty="0" smtClean="0"/>
              <a:t>Is ED = -72dBm acceptable for 802.11ax?</a:t>
            </a:r>
          </a:p>
          <a:p>
            <a:pPr lvl="2"/>
            <a:r>
              <a:rPr lang="en-AU" dirty="0" smtClean="0"/>
              <a:t>Would we want a different threshold if we “know” the other guy is 802.11?</a:t>
            </a:r>
          </a:p>
          <a:p>
            <a:pPr lvl="1"/>
            <a:r>
              <a:rPr lang="en-AU" dirty="0" smtClean="0"/>
              <a:t>When would be want the transition to -72dBm occur for 802.11a/n/ac equipment?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6447437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What is an appropriate value of max TxOP</a:t>
            </a:r>
            <a:r>
              <a:rPr lang="en-AU" dirty="0" smtClean="0"/>
              <a:t>? There </a:t>
            </a:r>
            <a:r>
              <a:rPr lang="en-AU" dirty="0" smtClean="0"/>
              <a:t>were at </a:t>
            </a:r>
            <a:r>
              <a:rPr lang="en-AU" dirty="0" smtClean="0"/>
              <a:t>least two proposals on the </a:t>
            </a:r>
            <a:r>
              <a:rPr lang="en-AU" dirty="0"/>
              <a:t>table in Oct </a:t>
            </a:r>
            <a:r>
              <a:rPr lang="en-AU" dirty="0" smtClean="0"/>
              <a:t>2015</a:t>
            </a:r>
            <a:r>
              <a:rPr lang="en-AU" dirty="0"/>
              <a:t/>
            </a:r>
            <a:br>
              <a:rPr lang="en-AU" dirty="0"/>
            </a:br>
            <a:r>
              <a:rPr lang="en-AU" dirty="0"/>
              <a:t/>
            </a:r>
            <a:br>
              <a:rPr lang="en-AU" dirty="0"/>
            </a:br>
            <a:endParaRPr lang="en-AU" dirty="0"/>
          </a:p>
        </p:txBody>
      </p:sp>
      <p:sp>
        <p:nvSpPr>
          <p:cNvPr id="7" name="Content Placeholder 6"/>
          <p:cNvSpPr>
            <a:spLocks noGrp="1"/>
          </p:cNvSpPr>
          <p:nvPr>
            <p:ph sz="half" idx="1"/>
          </p:nvPr>
        </p:nvSpPr>
        <p:spPr/>
        <p:txBody>
          <a:bodyPr/>
          <a:lstStyle/>
          <a:p>
            <a:pPr marL="0" indent="0"/>
            <a:r>
              <a:rPr lang="en-AU" dirty="0" smtClean="0"/>
              <a:t>Wi-Fi based max TxOP enables proven fairness</a:t>
            </a:r>
          </a:p>
          <a:p>
            <a:pPr lvl="1"/>
            <a:r>
              <a:rPr lang="en-AU" dirty="0" smtClean="0"/>
              <a:t>Proposal</a:t>
            </a:r>
          </a:p>
          <a:p>
            <a:pPr lvl="2"/>
            <a:r>
              <a:rPr lang="en-AU" dirty="0" smtClean="0"/>
              <a:t>6ms</a:t>
            </a:r>
          </a:p>
          <a:p>
            <a:pPr lvl="1"/>
            <a:r>
              <a:rPr lang="en-AU" dirty="0" smtClean="0"/>
              <a:t>Comments</a:t>
            </a:r>
          </a:p>
          <a:p>
            <a:pPr lvl="2"/>
            <a:r>
              <a:rPr lang="en-AU" dirty="0" smtClean="0"/>
              <a:t>Value is compatible with max frame length in 802.11</a:t>
            </a:r>
          </a:p>
          <a:p>
            <a:pPr lvl="2"/>
            <a:r>
              <a:rPr lang="en-AU" dirty="0" smtClean="0"/>
              <a:t>Value based on extensive 3GPP simulations that show fairness between LAA &amp; Wi-Fi, particularly for real time QoS traffic</a:t>
            </a:r>
          </a:p>
          <a:p>
            <a:pPr lvl="2"/>
            <a:r>
              <a:rPr lang="en-AU" dirty="0" smtClean="0"/>
              <a:t>Note: it is asserted many Wi-Fi devices do not satisfy this rule</a:t>
            </a:r>
            <a:endParaRPr lang="en-AU" dirty="0"/>
          </a:p>
        </p:txBody>
      </p:sp>
      <p:sp>
        <p:nvSpPr>
          <p:cNvPr id="8" name="Content Placeholder 7"/>
          <p:cNvSpPr>
            <a:spLocks noGrp="1"/>
          </p:cNvSpPr>
          <p:nvPr>
            <p:ph sz="half" idx="2"/>
          </p:nvPr>
        </p:nvSpPr>
        <p:spPr/>
        <p:txBody>
          <a:bodyPr/>
          <a:lstStyle/>
          <a:p>
            <a:pPr marL="0" indent="0"/>
            <a:r>
              <a:rPr lang="en-AU" dirty="0" smtClean="0"/>
              <a:t>LTE based max TxOP promotes efficiency over fairness</a:t>
            </a:r>
          </a:p>
          <a:p>
            <a:pPr lvl="1"/>
            <a:r>
              <a:rPr lang="en-AU" dirty="0" smtClean="0"/>
              <a:t>Proposals</a:t>
            </a:r>
          </a:p>
          <a:p>
            <a:pPr lvl="2"/>
            <a:r>
              <a:rPr lang="en-AU" dirty="0" smtClean="0"/>
              <a:t>10ms; OR</a:t>
            </a:r>
          </a:p>
          <a:p>
            <a:pPr lvl="2"/>
            <a:r>
              <a:rPr lang="en-AU" dirty="0" smtClean="0"/>
              <a:t>6ms DL + 6ms UL; OR</a:t>
            </a:r>
          </a:p>
          <a:p>
            <a:pPr lvl="2"/>
            <a:r>
              <a:rPr lang="en-AU" dirty="0" smtClean="0"/>
              <a:t>8ms (compromise?)</a:t>
            </a:r>
          </a:p>
          <a:p>
            <a:pPr lvl="1"/>
            <a:r>
              <a:rPr lang="en-AU" dirty="0"/>
              <a:t>Comments</a:t>
            </a:r>
          </a:p>
          <a:p>
            <a:pPr lvl="2"/>
            <a:r>
              <a:rPr lang="en-AU" dirty="0" smtClean="0"/>
              <a:t>Use of larger value promotes efficiency over fairness</a:t>
            </a:r>
          </a:p>
          <a:p>
            <a:pPr lvl="2"/>
            <a:r>
              <a:rPr lang="en-AU" dirty="0" smtClean="0"/>
              <a:t>Longer value allows for UL and DL in LAA, as well as LTE protocol derived delay between DL ending and UL starting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3465999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in Dec 2015 there was a compromise in relation to TxOP threshold but there is still work to be done</a:t>
            </a:r>
            <a:endParaRPr lang="en-AU" dirty="0"/>
          </a:p>
        </p:txBody>
      </p:sp>
      <p:sp>
        <p:nvSpPr>
          <p:cNvPr id="3" name="Content Placeholder 2"/>
          <p:cNvSpPr>
            <a:spLocks noGrp="1"/>
          </p:cNvSpPr>
          <p:nvPr>
            <p:ph idx="1"/>
          </p:nvPr>
        </p:nvSpPr>
        <p:spPr/>
        <p:txBody>
          <a:bodyPr/>
          <a:lstStyle/>
          <a:p>
            <a:r>
              <a:rPr lang="en-AU" dirty="0"/>
              <a:t>Discussion on max TxOP</a:t>
            </a:r>
          </a:p>
          <a:p>
            <a:pPr lvl="1"/>
            <a:r>
              <a:rPr lang="en-AU" dirty="0"/>
              <a:t>LAA has specified a max TxOP = 8ms</a:t>
            </a:r>
          </a:p>
          <a:p>
            <a:pPr lvl="1"/>
            <a:r>
              <a:rPr lang="en-AU" dirty="0"/>
              <a:t>Some Wi-Fi folk argued that this value was not justified by evidence in 3GPP TR, which showed 4ms led to fair sharing and 10-13ms probably didn’t especially for voice </a:t>
            </a:r>
          </a:p>
          <a:p>
            <a:pPr lvl="1"/>
            <a:r>
              <a:rPr lang="en-AU" dirty="0"/>
              <a:t>Other Wi-Fi folk noted that Wi-Fi sometimes needs very long </a:t>
            </a:r>
            <a:r>
              <a:rPr lang="en-AU" dirty="0" err="1"/>
              <a:t>TxOPs</a:t>
            </a:r>
            <a:r>
              <a:rPr lang="en-AU" dirty="0"/>
              <a:t> (~10ms)  for sounding packets</a:t>
            </a:r>
          </a:p>
          <a:p>
            <a:pPr lvl="1"/>
            <a:r>
              <a:rPr lang="en-AU" dirty="0"/>
              <a:t>LAA folk seemed happy with 6ms for downlink only …</a:t>
            </a:r>
          </a:p>
          <a:p>
            <a:pPr lvl="1"/>
            <a:r>
              <a:rPr lang="en-AU" dirty="0"/>
              <a:t>… but wanted 8ms for up/downlink with a gap between the up link and the down link </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2921737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in Dec 2015 there was a compromise in relation to TxOP threshold …</a:t>
            </a:r>
            <a:endParaRPr lang="en-AU" dirty="0"/>
          </a:p>
        </p:txBody>
      </p:sp>
      <p:sp>
        <p:nvSpPr>
          <p:cNvPr id="3" name="Content Placeholder 2"/>
          <p:cNvSpPr>
            <a:spLocks noGrp="1"/>
          </p:cNvSpPr>
          <p:nvPr>
            <p:ph idx="1"/>
          </p:nvPr>
        </p:nvSpPr>
        <p:spPr/>
        <p:txBody>
          <a:bodyPr/>
          <a:lstStyle/>
          <a:p>
            <a:r>
              <a:rPr lang="en-AU" dirty="0" smtClean="0"/>
              <a:t>Compromise </a:t>
            </a:r>
            <a:r>
              <a:rPr lang="en-AU" dirty="0"/>
              <a:t>on max </a:t>
            </a:r>
            <a:r>
              <a:rPr lang="en-AU" dirty="0" smtClean="0"/>
              <a:t>TxOP</a:t>
            </a:r>
            <a:endParaRPr lang="en-AU" dirty="0"/>
          </a:p>
          <a:p>
            <a:pPr lvl="1"/>
            <a:r>
              <a:rPr lang="en-AU" dirty="0"/>
              <a:t>Max TxOP = 6ms is available for 100% of the </a:t>
            </a:r>
            <a:r>
              <a:rPr lang="en-AU" dirty="0" smtClean="0"/>
              <a:t>time</a:t>
            </a:r>
          </a:p>
          <a:p>
            <a:pPr lvl="2"/>
            <a:r>
              <a:rPr lang="en-AU" dirty="0" smtClean="0"/>
              <a:t>This is the default</a:t>
            </a:r>
            <a:endParaRPr lang="en-AU" dirty="0"/>
          </a:p>
          <a:p>
            <a:pPr lvl="1"/>
            <a:r>
              <a:rPr lang="en-AU" dirty="0"/>
              <a:t>Max TxOP = 8 </a:t>
            </a:r>
            <a:r>
              <a:rPr lang="en-AU" dirty="0" err="1"/>
              <a:t>ms</a:t>
            </a:r>
            <a:r>
              <a:rPr lang="en-AU" dirty="0"/>
              <a:t> is available for 100% of time with a minimum pause of [TBD] µs (in order of 100’s</a:t>
            </a:r>
            <a:r>
              <a:rPr lang="en-AU" dirty="0">
                <a:solidFill>
                  <a:srgbClr val="FF0000"/>
                </a:solidFill>
              </a:rPr>
              <a:t> </a:t>
            </a:r>
            <a:r>
              <a:rPr lang="en-AU" dirty="0"/>
              <a:t>µs) after a maximum transmission of 6 </a:t>
            </a:r>
            <a:r>
              <a:rPr lang="en-AU" dirty="0" err="1" smtClean="0"/>
              <a:t>ms</a:t>
            </a:r>
            <a:endParaRPr lang="en-AU" dirty="0" smtClean="0"/>
          </a:p>
          <a:p>
            <a:pPr lvl="2"/>
            <a:r>
              <a:rPr lang="en-AU" dirty="0" smtClean="0"/>
              <a:t>“Paused TxOP” concept for down/up link with gap in LAA</a:t>
            </a:r>
          </a:p>
          <a:p>
            <a:pPr lvl="2"/>
            <a:r>
              <a:rPr lang="en-AU" dirty="0" smtClean="0"/>
              <a:t>LBT for 25us occurs before the paused TxOP restarts</a:t>
            </a:r>
            <a:endParaRPr lang="en-AU" dirty="0"/>
          </a:p>
          <a:p>
            <a:pPr lvl="1"/>
            <a:r>
              <a:rPr lang="en-AU" dirty="0"/>
              <a:t>Max TxOP = 8 </a:t>
            </a:r>
            <a:r>
              <a:rPr lang="en-AU" dirty="0" err="1"/>
              <a:t>ms</a:t>
            </a:r>
            <a:r>
              <a:rPr lang="en-AU" dirty="0"/>
              <a:t> is available for [TBD1] % of the </a:t>
            </a:r>
            <a:r>
              <a:rPr lang="en-AU" dirty="0" smtClean="0"/>
              <a:t>time</a:t>
            </a:r>
          </a:p>
          <a:p>
            <a:pPr lvl="2"/>
            <a:r>
              <a:rPr lang="en-AU" dirty="0" smtClean="0"/>
              <a:t>May not be required</a:t>
            </a:r>
            <a:endParaRPr lang="en-AU" dirty="0"/>
          </a:p>
          <a:p>
            <a:pPr lvl="1"/>
            <a:r>
              <a:rPr lang="en-AU" dirty="0"/>
              <a:t>Max TxOP = 10 </a:t>
            </a:r>
            <a:r>
              <a:rPr lang="en-AU" dirty="0" err="1"/>
              <a:t>ms</a:t>
            </a:r>
            <a:r>
              <a:rPr lang="en-AU" dirty="0"/>
              <a:t> is available for [TBD2] % of the </a:t>
            </a:r>
            <a:r>
              <a:rPr lang="en-AU" dirty="0" smtClean="0"/>
              <a:t>time</a:t>
            </a:r>
          </a:p>
          <a:p>
            <a:pPr lvl="2"/>
            <a:r>
              <a:rPr lang="en-AU" dirty="0" smtClean="0"/>
              <a:t>To allow some long </a:t>
            </a:r>
            <a:r>
              <a:rPr lang="en-AU" dirty="0" err="1" smtClean="0"/>
              <a:t>TxOPs</a:t>
            </a:r>
            <a:r>
              <a:rPr lang="en-AU" dirty="0" smtClean="0"/>
              <a:t> for 802.11 sounding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625294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 but there is still work to be done to select the max TxOP parameters</a:t>
            </a:r>
            <a:endParaRPr lang="en-AU" dirty="0"/>
          </a:p>
        </p:txBody>
      </p:sp>
      <p:sp>
        <p:nvSpPr>
          <p:cNvPr id="3" name="Content Placeholder 2"/>
          <p:cNvSpPr>
            <a:spLocks noGrp="1"/>
          </p:cNvSpPr>
          <p:nvPr>
            <p:ph idx="1"/>
          </p:nvPr>
        </p:nvSpPr>
        <p:spPr/>
        <p:txBody>
          <a:bodyPr/>
          <a:lstStyle/>
          <a:p>
            <a:r>
              <a:rPr lang="en-AU" dirty="0" smtClean="0"/>
              <a:t>Ongoing work </a:t>
            </a:r>
            <a:r>
              <a:rPr lang="en-AU" dirty="0"/>
              <a:t>on max </a:t>
            </a:r>
            <a:r>
              <a:rPr lang="en-AU" dirty="0" smtClean="0"/>
              <a:t>TxOP</a:t>
            </a:r>
          </a:p>
          <a:p>
            <a:pPr lvl="1"/>
            <a:r>
              <a:rPr lang="en-AU" dirty="0" smtClean="0"/>
              <a:t>ETSI BRAN need to determine values of TBD, TBD1, TBD2</a:t>
            </a:r>
          </a:p>
          <a:p>
            <a:pPr lvl="2"/>
            <a:r>
              <a:rPr lang="en-AU" dirty="0" smtClean="0"/>
              <a:t>Will be determined by combination of simulation and negotiation</a:t>
            </a:r>
          </a:p>
          <a:p>
            <a:pPr lvl="2"/>
            <a:r>
              <a:rPr lang="en-AU" dirty="0" smtClean="0"/>
              <a:t>A Wi-Fi company is currently doing </a:t>
            </a:r>
            <a:r>
              <a:rPr lang="en-AU" dirty="0" err="1" smtClean="0"/>
              <a:t>simulatsions</a:t>
            </a:r>
            <a:r>
              <a:rPr lang="en-AU" dirty="0" smtClean="0"/>
              <a:t> </a:t>
            </a:r>
          </a:p>
          <a:p>
            <a:pPr lvl="1"/>
            <a:r>
              <a:rPr lang="en-AU" dirty="0" smtClean="0"/>
              <a:t>Does IEEE have a view?</a:t>
            </a:r>
          </a:p>
          <a:p>
            <a:pPr lvl="2"/>
            <a:r>
              <a:rPr lang="en-AU" dirty="0" smtClean="0"/>
              <a:t>Does 802.11 really need 10ms </a:t>
            </a:r>
            <a:r>
              <a:rPr lang="en-AU" dirty="0" err="1" smtClean="0"/>
              <a:t>TxOPs</a:t>
            </a:r>
            <a:r>
              <a:rPr lang="en-AU" dirty="0" smtClean="0"/>
              <a:t> for sounding?</a:t>
            </a:r>
          </a:p>
          <a:p>
            <a:pPr lvl="3"/>
            <a:r>
              <a:rPr lang="en-AU" dirty="0" smtClean="0"/>
              <a:t>If so, how often?</a:t>
            </a:r>
          </a:p>
          <a:p>
            <a:pPr lvl="2"/>
            <a:r>
              <a:rPr lang="en-AU" dirty="0" smtClean="0"/>
              <a:t>Are there other reasons for really long </a:t>
            </a:r>
            <a:r>
              <a:rPr lang="en-AU" dirty="0" err="1" smtClean="0"/>
              <a:t>TxOPs</a:t>
            </a:r>
            <a:r>
              <a:rPr lang="en-AU" dirty="0" smtClean="0"/>
              <a:t>?</a:t>
            </a:r>
          </a:p>
          <a:p>
            <a:pPr lvl="2"/>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373929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r>
              <a:rPr lang="en-AU" dirty="0"/>
              <a:t>What are the multi-channel requirements</a:t>
            </a:r>
            <a:r>
              <a:rPr lang="en-AU" dirty="0" smtClean="0"/>
              <a:t>? There </a:t>
            </a:r>
            <a:r>
              <a:rPr lang="en-AU" dirty="0" smtClean="0"/>
              <a:t>were at </a:t>
            </a:r>
            <a:r>
              <a:rPr lang="en-AU" dirty="0" smtClean="0"/>
              <a:t>least two proposals on the </a:t>
            </a:r>
            <a:r>
              <a:rPr lang="en-AU" dirty="0" smtClean="0"/>
              <a:t>table in Oct 2015</a:t>
            </a:r>
            <a:r>
              <a:rPr lang="en-AU" dirty="0"/>
              <a:t/>
            </a:r>
            <a:br>
              <a:rPr lang="en-AU" dirty="0"/>
            </a:br>
            <a:endParaRPr lang="en-AU" dirty="0"/>
          </a:p>
        </p:txBody>
      </p:sp>
      <p:sp>
        <p:nvSpPr>
          <p:cNvPr id="6" name="Content Placeholder 5"/>
          <p:cNvSpPr>
            <a:spLocks noGrp="1"/>
          </p:cNvSpPr>
          <p:nvPr>
            <p:ph sz="half" idx="1"/>
          </p:nvPr>
        </p:nvSpPr>
        <p:spPr/>
        <p:txBody>
          <a:bodyPr/>
          <a:lstStyle/>
          <a:p>
            <a:pPr marL="0" indent="0"/>
            <a:r>
              <a:rPr lang="en-AU" dirty="0"/>
              <a:t>Wi-Fi </a:t>
            </a:r>
            <a:r>
              <a:rPr lang="en-AU" dirty="0" smtClean="0"/>
              <a:t>based multi-channel promotes LAA/Wi-Fi fairness</a:t>
            </a:r>
          </a:p>
          <a:p>
            <a:pPr lvl="1"/>
            <a:r>
              <a:rPr lang="en-AU" dirty="0" smtClean="0"/>
              <a:t>Proposal</a:t>
            </a:r>
          </a:p>
          <a:p>
            <a:pPr lvl="2"/>
            <a:r>
              <a:rPr lang="en-AU" dirty="0" smtClean="0"/>
              <a:t>Use a primary/secondary multi-channel similar to 802.11</a:t>
            </a:r>
          </a:p>
          <a:p>
            <a:pPr lvl="1"/>
            <a:r>
              <a:rPr lang="en-AU" dirty="0" smtClean="0"/>
              <a:t>Comments</a:t>
            </a:r>
          </a:p>
          <a:p>
            <a:pPr lvl="2"/>
            <a:r>
              <a:rPr lang="en-AU" dirty="0" smtClean="0"/>
              <a:t>Using same mechanism as Wi-Fi guarantees fair sharing</a:t>
            </a:r>
            <a:endParaRPr lang="en-AU" dirty="0"/>
          </a:p>
        </p:txBody>
      </p:sp>
      <p:sp>
        <p:nvSpPr>
          <p:cNvPr id="7" name="Content Placeholder 6"/>
          <p:cNvSpPr>
            <a:spLocks noGrp="1"/>
          </p:cNvSpPr>
          <p:nvPr>
            <p:ph sz="half" idx="2"/>
          </p:nvPr>
        </p:nvSpPr>
        <p:spPr/>
        <p:txBody>
          <a:bodyPr/>
          <a:lstStyle/>
          <a:p>
            <a:pPr marL="0" indent="0"/>
            <a:r>
              <a:rPr lang="en-AU" dirty="0" smtClean="0"/>
              <a:t>Looser multi-channel prioritises efficiency over fairness</a:t>
            </a:r>
          </a:p>
          <a:p>
            <a:pPr lvl="1"/>
            <a:r>
              <a:rPr lang="en-AU" dirty="0"/>
              <a:t>Proposal</a:t>
            </a:r>
          </a:p>
          <a:p>
            <a:pPr lvl="2"/>
            <a:r>
              <a:rPr lang="en-AU" dirty="0" smtClean="0"/>
              <a:t>Allow all of the multiple channels to be a primary channel and once access gained, allow the remaining channels to be a secondary channel</a:t>
            </a:r>
          </a:p>
          <a:p>
            <a:pPr lvl="1"/>
            <a:r>
              <a:rPr lang="en-AU" dirty="0" smtClean="0"/>
              <a:t>Comments</a:t>
            </a:r>
          </a:p>
          <a:p>
            <a:pPr lvl="2"/>
            <a:r>
              <a:rPr lang="en-AU" dirty="0" smtClean="0"/>
              <a:t>This mechanism allows LAA to make more efficient use of multiple channels …</a:t>
            </a:r>
          </a:p>
          <a:p>
            <a:pPr lvl="2"/>
            <a:r>
              <a:rPr lang="en-AU" dirty="0" smtClean="0"/>
              <a:t>… but at cost of unfair access to the channel compared with Wi-Fi</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2496247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 in Dec 2015 there was a compromise in relation to multi-channel</a:t>
            </a:r>
            <a:endParaRPr lang="en-AU" dirty="0"/>
          </a:p>
        </p:txBody>
      </p:sp>
      <p:sp>
        <p:nvSpPr>
          <p:cNvPr id="3" name="Content Placeholder 2"/>
          <p:cNvSpPr>
            <a:spLocks noGrp="1"/>
          </p:cNvSpPr>
          <p:nvPr>
            <p:ph idx="1"/>
          </p:nvPr>
        </p:nvSpPr>
        <p:spPr/>
        <p:txBody>
          <a:bodyPr/>
          <a:lstStyle/>
          <a:p>
            <a:r>
              <a:rPr lang="en-AU" dirty="0" smtClean="0"/>
              <a:t>Compromise on multi-channel</a:t>
            </a:r>
          </a:p>
          <a:p>
            <a:pPr lvl="1"/>
            <a:r>
              <a:rPr lang="en-GB" dirty="0" smtClean="0"/>
              <a:t>All technologies will follow the same 20 MHz nominal raster for operating in the 5 GHz spectrum</a:t>
            </a:r>
          </a:p>
          <a:p>
            <a:pPr lvl="2"/>
            <a:r>
              <a:rPr lang="en-GB" dirty="0" smtClean="0"/>
              <a:t>Note: a deviation from the nominal channel central frequency is allowed (200/300 kHz (to be discussed))</a:t>
            </a:r>
            <a:endParaRPr lang="en-US" dirty="0" smtClean="0"/>
          </a:p>
          <a:p>
            <a:pPr lvl="1"/>
            <a:r>
              <a:rPr lang="en-US" dirty="0" smtClean="0"/>
              <a:t>Two options will be allowed</a:t>
            </a:r>
          </a:p>
          <a:p>
            <a:pPr lvl="2"/>
            <a:r>
              <a:rPr lang="en-US" dirty="0" smtClean="0"/>
              <a:t>Alternative 1: </a:t>
            </a:r>
            <a:r>
              <a:rPr lang="en-GB" dirty="0" smtClean="0"/>
              <a:t>For systems that want to use multiple channels, and that will do a full LBT on each 20 MHz channel, can do any combination/grouping of 20 MHz channels.</a:t>
            </a:r>
          </a:p>
          <a:p>
            <a:pPr lvl="2"/>
            <a:r>
              <a:rPr lang="en-US" dirty="0" smtClean="0"/>
              <a:t>Alternative 2 (similar to 802.11 multi-channel): </a:t>
            </a:r>
            <a:r>
              <a:rPr lang="en-GB" dirty="0" smtClean="0"/>
              <a:t>For systems that want to use multiple channels and only do a full LBT in one channel (primary channel) and do a short LBT in the secondary channel(s) shall follow a Wi-Fi like channel bonding plan  </a:t>
            </a:r>
            <a:r>
              <a:rPr lang="en-US" dirty="0" smtClean="0"/>
              <a:t/>
            </a:r>
            <a:br>
              <a:rPr lang="en-US" dirty="0" smtClean="0"/>
            </a:b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18</a:t>
            </a:fld>
            <a:endParaRPr lang="en-US"/>
          </a:p>
        </p:txBody>
      </p:sp>
    </p:spTree>
    <p:extLst>
      <p:ext uri="{BB962C8B-B14F-4D97-AF65-F5344CB8AC3E}">
        <p14:creationId xmlns:p14="http://schemas.microsoft.com/office/powerpoint/2010/main" val="696287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There is an open issue in ESTI BRAN related to sending energy to stop others accessing the medium</a:t>
            </a:r>
            <a:endParaRPr lang="en-AU" dirty="0"/>
          </a:p>
        </p:txBody>
      </p:sp>
      <p:sp>
        <p:nvSpPr>
          <p:cNvPr id="3" name="Content Placeholder 2"/>
          <p:cNvSpPr>
            <a:spLocks noGrp="1"/>
          </p:cNvSpPr>
          <p:nvPr>
            <p:ph idx="1"/>
          </p:nvPr>
        </p:nvSpPr>
        <p:spPr/>
        <p:txBody>
          <a:bodyPr/>
          <a:lstStyle/>
          <a:p>
            <a:pPr lvl="1"/>
            <a:r>
              <a:rPr lang="en-AU" dirty="0"/>
              <a:t>In LAA, there is delay of 0-1 </a:t>
            </a:r>
            <a:r>
              <a:rPr lang="en-AU" dirty="0" err="1"/>
              <a:t>ms</a:t>
            </a:r>
            <a:r>
              <a:rPr lang="en-AU" dirty="0"/>
              <a:t>  between gaining access to the channel and the start of the sub-frame, which is a result of LAA sub-frames always being aligned to 1 </a:t>
            </a:r>
            <a:r>
              <a:rPr lang="en-AU" dirty="0" err="1"/>
              <a:t>ms</a:t>
            </a:r>
            <a:r>
              <a:rPr lang="en-AU" dirty="0"/>
              <a:t> boundaries</a:t>
            </a:r>
          </a:p>
          <a:p>
            <a:pPr lvl="2"/>
            <a:r>
              <a:rPr lang="en-AU" dirty="0"/>
              <a:t>The delay is 0.5 </a:t>
            </a:r>
            <a:r>
              <a:rPr lang="en-AU" dirty="0" err="1"/>
              <a:t>ms</a:t>
            </a:r>
            <a:r>
              <a:rPr lang="en-AU" dirty="0"/>
              <a:t> if partial sub-frames are used</a:t>
            </a:r>
          </a:p>
          <a:p>
            <a:pPr lvl="1"/>
            <a:r>
              <a:rPr lang="en-AU" dirty="0"/>
              <a:t>The only way for the LAA system to stop another system from accessing the channel during this delay is to transmit energy on the channel</a:t>
            </a:r>
          </a:p>
          <a:p>
            <a:pPr lvl="1"/>
            <a:r>
              <a:rPr lang="en-AU" dirty="0"/>
              <a:t>This energy represents a form of interference because its sole purpose is to stop other systems from accessing the </a:t>
            </a:r>
            <a:r>
              <a:rPr lang="en-AU" dirty="0" smtClean="0"/>
              <a:t>channel</a:t>
            </a:r>
          </a:p>
          <a:p>
            <a:pPr lvl="1"/>
            <a:r>
              <a:rPr lang="en-AU" dirty="0" smtClean="0"/>
              <a:t>This issue is still being discussed in ETSI BRAN; it is controversial because LAA would need major architectural changes to avoid such interference</a:t>
            </a:r>
          </a:p>
          <a:p>
            <a:pPr lvl="1"/>
            <a:r>
              <a:rPr lang="en-AU" dirty="0"/>
              <a:t>Does this debate have any impact on 802.11ax</a:t>
            </a:r>
            <a:r>
              <a:rPr lang="en-AU" dirty="0" smtClean="0"/>
              <a:t>?</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929116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EN 301 893 revision is progressing in ETSI BRAN but more participation by Wi-Fi folk is encouraged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
        <p:nvSpPr>
          <p:cNvPr id="6" name="Rectangle 5"/>
          <p:cNvSpPr/>
          <p:nvPr/>
        </p:nvSpPr>
        <p:spPr bwMode="auto">
          <a:xfrm>
            <a:off x="337457" y="2590800"/>
            <a:ext cx="2667000" cy="28956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802.11 operation  in Europe  is based on EN 301 893 as authorised by European Directive 1999/5/EC </a:t>
            </a:r>
          </a:p>
          <a:p>
            <a:pPr marL="174625" indent="-174625" eaLnBrk="0" hangingPunct="0">
              <a:spcBef>
                <a:spcPts val="800"/>
              </a:spcBef>
              <a:buFont typeface="Arial" panose="020B0604020202020204" pitchFamily="34" charset="0"/>
              <a:buChar char="•"/>
            </a:pPr>
            <a:r>
              <a:rPr lang="en-AU" sz="1600" dirty="0">
                <a:latin typeface="+mj-lt"/>
              </a:rPr>
              <a:t>A revision of EN 301 893 is required by early 2016 to support a new European Directive 2014/53/EC</a:t>
            </a:r>
          </a:p>
        </p:txBody>
      </p:sp>
      <p:sp>
        <p:nvSpPr>
          <p:cNvPr id="7" name="Rectangle 6"/>
          <p:cNvSpPr/>
          <p:nvPr/>
        </p:nvSpPr>
        <p:spPr bwMode="auto">
          <a:xfrm>
            <a:off x="3200400" y="2590800"/>
            <a:ext cx="2667000" cy="28956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The work in ETSI BRAN revising EN 301 893 has been focused on a new adaptivity clause</a:t>
            </a:r>
          </a:p>
          <a:p>
            <a:pPr marL="174625" indent="-174625" eaLnBrk="0" hangingPunct="0">
              <a:spcBef>
                <a:spcPts val="800"/>
              </a:spcBef>
              <a:buFont typeface="Arial" panose="020B0604020202020204" pitchFamily="34" charset="0"/>
              <a:buChar char="•"/>
            </a:pPr>
            <a:r>
              <a:rPr lang="en-AU" sz="1600" dirty="0">
                <a:latin typeface="+mj-lt"/>
              </a:rPr>
              <a:t>RSC and TCAM have determined that fairness is a key requirement for adaptivity in the 5GHz </a:t>
            </a:r>
            <a:r>
              <a:rPr lang="en-AU" sz="1600" dirty="0" smtClean="0">
                <a:latin typeface="+mj-lt"/>
              </a:rPr>
              <a:t>band</a:t>
            </a:r>
            <a:endParaRPr lang="en-AU" sz="1600" dirty="0">
              <a:latin typeface="+mj-lt"/>
            </a:endParaRPr>
          </a:p>
        </p:txBody>
      </p:sp>
      <p:sp>
        <p:nvSpPr>
          <p:cNvPr id="8" name="Rectangle 7"/>
          <p:cNvSpPr/>
          <p:nvPr/>
        </p:nvSpPr>
        <p:spPr bwMode="auto">
          <a:xfrm>
            <a:off x="6096000" y="2590800"/>
            <a:ext cx="2667000" cy="2895600"/>
          </a:xfrm>
          <a:prstGeom prst="rect">
            <a:avLst/>
          </a:prstGeom>
          <a:solidFill>
            <a:schemeClr val="bg1"/>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4625" indent="-174625" eaLnBrk="0" hangingPunct="0">
              <a:spcBef>
                <a:spcPts val="800"/>
              </a:spcBef>
              <a:buFont typeface="Arial" panose="020B0604020202020204" pitchFamily="34" charset="0"/>
              <a:buChar char="•"/>
            </a:pPr>
            <a:r>
              <a:rPr lang="en-AU" sz="1600" dirty="0">
                <a:latin typeface="+mj-lt"/>
              </a:rPr>
              <a:t>ETSI BRAN </a:t>
            </a:r>
            <a:r>
              <a:rPr lang="en-AU" sz="1600" dirty="0" smtClean="0">
                <a:latin typeface="+mj-lt"/>
              </a:rPr>
              <a:t>made good progress in Oct 2015 on </a:t>
            </a:r>
            <a:r>
              <a:rPr lang="en-AU" sz="1600" dirty="0">
                <a:latin typeface="+mj-lt"/>
              </a:rPr>
              <a:t>a new adaptivity clause but there </a:t>
            </a:r>
            <a:r>
              <a:rPr lang="en-AU" sz="1600" dirty="0" smtClean="0">
                <a:latin typeface="+mj-lt"/>
              </a:rPr>
              <a:t>were still important open issues  … with some resolution in Dec 15</a:t>
            </a:r>
          </a:p>
          <a:p>
            <a:pPr marL="174625" indent="-174625" eaLnBrk="0" hangingPunct="0">
              <a:spcBef>
                <a:spcPts val="800"/>
              </a:spcBef>
              <a:buFont typeface="Arial" panose="020B0604020202020204" pitchFamily="34" charset="0"/>
              <a:buChar char="•"/>
            </a:pPr>
            <a:r>
              <a:rPr lang="en-AU" sz="1600" dirty="0">
                <a:latin typeface="+mj-lt"/>
              </a:rPr>
              <a:t>Scheduling issues make the development of new adaptivity clauses in EN 301 893 challenging!</a:t>
            </a:r>
            <a:endParaRPr lang="en-AU" sz="1600" b="1" dirty="0" smtClean="0">
              <a:latin typeface="+mj-lt"/>
            </a:endParaRPr>
          </a:p>
        </p:txBody>
      </p:sp>
      <p:sp>
        <p:nvSpPr>
          <p:cNvPr id="9" name="Rectangle 8"/>
          <p:cNvSpPr/>
          <p:nvPr/>
        </p:nvSpPr>
        <p:spPr bwMode="auto">
          <a:xfrm>
            <a:off x="337457" y="19050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b="1" dirty="0" smtClean="0">
                <a:latin typeface="+mj-lt"/>
              </a:rPr>
              <a:t>New EN 301 893 is required</a:t>
            </a:r>
            <a:endParaRPr lang="en-AU" sz="1600" b="1" dirty="0">
              <a:latin typeface="+mj-lt"/>
            </a:endParaRPr>
          </a:p>
        </p:txBody>
      </p:sp>
      <p:sp>
        <p:nvSpPr>
          <p:cNvPr id="10" name="Rectangle 9"/>
          <p:cNvSpPr/>
          <p:nvPr/>
        </p:nvSpPr>
        <p:spPr bwMode="auto">
          <a:xfrm>
            <a:off x="3200400" y="19050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b="1" dirty="0" smtClean="0">
                <a:latin typeface="+mj-lt"/>
              </a:rPr>
              <a:t>Most work is focused on fairness in adaptivity</a:t>
            </a:r>
            <a:endParaRPr lang="en-AU" sz="1600" b="1" dirty="0">
              <a:latin typeface="+mj-lt"/>
            </a:endParaRPr>
          </a:p>
        </p:txBody>
      </p:sp>
      <p:sp>
        <p:nvSpPr>
          <p:cNvPr id="11" name="Rectangle 10"/>
          <p:cNvSpPr/>
          <p:nvPr/>
        </p:nvSpPr>
        <p:spPr bwMode="auto">
          <a:xfrm>
            <a:off x="6096000" y="1905000"/>
            <a:ext cx="2667000" cy="6858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spcBef>
                <a:spcPts val="800"/>
              </a:spcBef>
            </a:pPr>
            <a:r>
              <a:rPr lang="en-AU" sz="1600" b="1" dirty="0" smtClean="0">
                <a:latin typeface="+mj-lt"/>
              </a:rPr>
              <a:t>Progress is being made but there are open issues</a:t>
            </a:r>
            <a:endParaRPr lang="en-AU" sz="1600" b="1" dirty="0">
              <a:latin typeface="+mj-lt"/>
            </a:endParaRPr>
          </a:p>
        </p:txBody>
      </p:sp>
      <p:sp>
        <p:nvSpPr>
          <p:cNvPr id="12" name="Rectangle 11"/>
          <p:cNvSpPr/>
          <p:nvPr/>
        </p:nvSpPr>
        <p:spPr bwMode="auto">
          <a:xfrm>
            <a:off x="337456" y="5715000"/>
            <a:ext cx="8425543" cy="609600"/>
          </a:xfrm>
          <a:prstGeom prst="rect">
            <a:avLst/>
          </a:prstGeom>
          <a:solidFill>
            <a:schemeClr val="accent5">
              <a:lumMod val="20000"/>
              <a:lumOff val="80000"/>
            </a:schemeClr>
          </a:solid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AU" sz="1600" b="1" dirty="0">
                <a:latin typeface="+mj-lt"/>
              </a:rPr>
              <a:t>Companies that want to support Wi-Fi coexistence in Europe are encouraged to </a:t>
            </a:r>
            <a:r>
              <a:rPr lang="en-AU" sz="1600" b="1" dirty="0" smtClean="0">
                <a:latin typeface="+mj-lt"/>
              </a:rPr>
              <a:t>participate in ETSI BRAN or at least  assist the effort</a:t>
            </a:r>
            <a:endParaRPr lang="en-AU" sz="1600" b="1" dirty="0">
              <a:latin typeface="+mj-lt"/>
            </a:endParaRPr>
          </a:p>
        </p:txBody>
      </p:sp>
    </p:spTree>
    <p:extLst>
      <p:ext uri="{BB962C8B-B14F-4D97-AF65-F5344CB8AC3E}">
        <p14:creationId xmlns:p14="http://schemas.microsoft.com/office/powerpoint/2010/main" val="3751955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AU" dirty="0"/>
              <a:t>There is an open issue in ESTI BRAN related to </a:t>
            </a:r>
            <a:r>
              <a:rPr lang="en-AU" dirty="0" smtClean="0"/>
              <a:t>sending low priority traffic in high priority </a:t>
            </a:r>
            <a:r>
              <a:rPr lang="en-AU" dirty="0" err="1" smtClean="0"/>
              <a:t>TxOPs</a:t>
            </a:r>
            <a:endParaRPr lang="en-AU" dirty="0"/>
          </a:p>
        </p:txBody>
      </p:sp>
      <p:sp>
        <p:nvSpPr>
          <p:cNvPr id="8" name="Content Placeholder 7"/>
          <p:cNvSpPr>
            <a:spLocks noGrp="1"/>
          </p:cNvSpPr>
          <p:nvPr>
            <p:ph idx="1"/>
          </p:nvPr>
        </p:nvSpPr>
        <p:spPr/>
        <p:txBody>
          <a:bodyPr/>
          <a:lstStyle/>
          <a:p>
            <a:pPr lvl="1"/>
            <a:r>
              <a:rPr lang="en-AU" dirty="0"/>
              <a:t>In 802.11, a TxOP gained using particular priority level parameters can only be used to transmit frames of that priority or higher </a:t>
            </a:r>
            <a:r>
              <a:rPr lang="en-AU" dirty="0" smtClean="0"/>
              <a:t>priorities</a:t>
            </a:r>
          </a:p>
          <a:p>
            <a:pPr lvl="2"/>
            <a:r>
              <a:rPr lang="en-AU" dirty="0" smtClean="0"/>
              <a:t>There is an exception in MU-MIMO in which lower priority traffic while high priority data is being transmitted in parallel</a:t>
            </a:r>
            <a:endParaRPr lang="en-AU" dirty="0"/>
          </a:p>
          <a:p>
            <a:pPr lvl="1"/>
            <a:r>
              <a:rPr lang="en-AU" dirty="0"/>
              <a:t>In contrast, </a:t>
            </a:r>
            <a:r>
              <a:rPr lang="en-AU" dirty="0" smtClean="0"/>
              <a:t>it appears LAA will </a:t>
            </a:r>
            <a:r>
              <a:rPr lang="en-AU" dirty="0"/>
              <a:t>allow lower priority traffic to fill the remainder of a sub-frame if all higher priority traffic has been transmitted</a:t>
            </a:r>
          </a:p>
          <a:p>
            <a:pPr lvl="1"/>
            <a:r>
              <a:rPr lang="en-AU" dirty="0"/>
              <a:t>The argument was made during ETSI BRAN discussions on this topic was that the LAA sub-frame is of fixed length and it is better to fill the remainder of the LAA sub-frame with something rather than waste </a:t>
            </a:r>
            <a:r>
              <a:rPr lang="en-AU" dirty="0" smtClean="0"/>
              <a:t>it</a:t>
            </a:r>
          </a:p>
          <a:p>
            <a:pPr lvl="1"/>
            <a:r>
              <a:rPr lang="en-AU" dirty="0"/>
              <a:t>The counter argument is that the LAA sub-frame should use lower priority access parameters if </a:t>
            </a:r>
            <a:r>
              <a:rPr lang="en-AU" dirty="0" smtClean="0"/>
              <a:t>lower </a:t>
            </a:r>
            <a:r>
              <a:rPr lang="en-AU" dirty="0"/>
              <a:t>priority </a:t>
            </a:r>
            <a:r>
              <a:rPr lang="en-AU" dirty="0" smtClean="0"/>
              <a:t>traffic must be transmitted when there is not enough high priority traffic</a:t>
            </a:r>
          </a:p>
          <a:p>
            <a:pPr lvl="1"/>
            <a:r>
              <a:rPr lang="en-AU" dirty="0" smtClean="0"/>
              <a:t>Does this debate have any impact on 802.11ax?</a:t>
            </a:r>
            <a:endParaRPr lang="en-AU" dirty="0"/>
          </a:p>
          <a:p>
            <a:endParaRPr lang="en-AU" dirty="0"/>
          </a:p>
        </p:txBody>
      </p:sp>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FCE5288C-F87B-4810-A6B2-740CE13BD34D}" type="slidenum">
              <a:rPr lang="en-US" smtClean="0"/>
              <a:pPr>
                <a:defRPr/>
              </a:pPr>
              <a:t>20</a:t>
            </a:fld>
            <a:endParaRPr lang="en-US"/>
          </a:p>
        </p:txBody>
      </p:sp>
    </p:spTree>
    <p:extLst>
      <p:ext uri="{BB962C8B-B14F-4D97-AF65-F5344CB8AC3E}">
        <p14:creationId xmlns:p14="http://schemas.microsoft.com/office/powerpoint/2010/main" val="3003158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Scheduling issues make the development of new adaptivity clauses in EN 301 893 challenging!</a:t>
            </a:r>
            <a:endParaRPr lang="en-AU" dirty="0"/>
          </a:p>
        </p:txBody>
      </p:sp>
      <p:sp>
        <p:nvSpPr>
          <p:cNvPr id="3" name="Content Placeholder 2"/>
          <p:cNvSpPr>
            <a:spLocks noGrp="1"/>
          </p:cNvSpPr>
          <p:nvPr>
            <p:ph idx="1"/>
          </p:nvPr>
        </p:nvSpPr>
        <p:spPr/>
        <p:txBody>
          <a:bodyPr/>
          <a:lstStyle/>
          <a:p>
            <a:pPr lvl="1"/>
            <a:r>
              <a:rPr lang="en-AU" dirty="0" smtClean="0"/>
              <a:t>EN 301 893 needs to be finished very soon, but probably by March 2016 at the latest to allow time for approval and transition</a:t>
            </a:r>
          </a:p>
          <a:p>
            <a:pPr lvl="1"/>
            <a:r>
              <a:rPr lang="en-AU" dirty="0" smtClean="0"/>
              <a:t>At the same time:</a:t>
            </a:r>
          </a:p>
          <a:p>
            <a:pPr lvl="2"/>
            <a:r>
              <a:rPr lang="en-AU" dirty="0" smtClean="0"/>
              <a:t>3GPP is developing LAA with a nominal completion date of March 2016, but probably later</a:t>
            </a:r>
          </a:p>
          <a:p>
            <a:pPr lvl="2"/>
            <a:r>
              <a:rPr lang="en-AU" dirty="0" smtClean="0"/>
              <a:t>… and IEEE 802.11 WG is developing 802.11ax, with a nominal completion date of ~1919</a:t>
            </a:r>
          </a:p>
          <a:p>
            <a:pPr lvl="2"/>
            <a:r>
              <a:rPr lang="en-AU" dirty="0" smtClean="0"/>
              <a:t>… and billions of IEEE 802.11a/n/ac need to remain compatible with the EN 301 893 revision </a:t>
            </a:r>
          </a:p>
          <a:p>
            <a:pPr lvl="1"/>
            <a:r>
              <a:rPr lang="en-AU" dirty="0" smtClean="0"/>
              <a:t>The challenge is that a revision of EN 301 893 needs to enforce fair sharing of the 5GHz band …</a:t>
            </a:r>
          </a:p>
          <a:p>
            <a:pPr lvl="2"/>
            <a:r>
              <a:rPr lang="en-AU" dirty="0"/>
              <a:t>between </a:t>
            </a:r>
            <a:r>
              <a:rPr lang="en-AU" dirty="0" smtClean="0"/>
              <a:t>technologies that already exist </a:t>
            </a:r>
          </a:p>
          <a:p>
            <a:pPr lvl="2"/>
            <a:r>
              <a:rPr lang="en-AU" dirty="0"/>
              <a:t>a</a:t>
            </a:r>
            <a:r>
              <a:rPr lang="en-AU" dirty="0" smtClean="0"/>
              <a:t>nd multiple technologies in various stages of development</a:t>
            </a:r>
          </a:p>
          <a:p>
            <a:pPr lvl="1"/>
            <a:r>
              <a:rPr lang="en-AU" dirty="0" smtClean="0"/>
              <a:t>… without unduly limiting innovation</a:t>
            </a:r>
          </a:p>
          <a:p>
            <a:pPr lvl="2"/>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12601635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a:t>
            </a:r>
            <a:r>
              <a:rPr lang="en-AU" dirty="0" smtClean="0"/>
              <a:t>were two proposals in Oct 2015 </a:t>
            </a:r>
            <a:r>
              <a:rPr lang="en-AU" dirty="0" smtClean="0"/>
              <a:t>in ETSI BRAN to address the scheduling challenge</a:t>
            </a:r>
            <a:endParaRPr lang="en-AU" dirty="0"/>
          </a:p>
        </p:txBody>
      </p:sp>
      <p:sp>
        <p:nvSpPr>
          <p:cNvPr id="6" name="Content Placeholder 5"/>
          <p:cNvSpPr>
            <a:spLocks noGrp="1"/>
          </p:cNvSpPr>
          <p:nvPr>
            <p:ph sz="half" idx="1"/>
          </p:nvPr>
        </p:nvSpPr>
        <p:spPr/>
        <p:txBody>
          <a:bodyPr/>
          <a:lstStyle/>
          <a:p>
            <a:pPr marL="0" indent="0"/>
            <a:r>
              <a:rPr lang="en-AU" dirty="0" smtClean="0"/>
              <a:t>“Two step” is based on what we know at various times</a:t>
            </a:r>
          </a:p>
          <a:p>
            <a:pPr marL="0" lvl="1" indent="-160337"/>
            <a:r>
              <a:rPr lang="en-AU" dirty="0" smtClean="0"/>
              <a:t>Proposal</a:t>
            </a:r>
          </a:p>
          <a:p>
            <a:pPr marL="182562" lvl="2" indent="-160337"/>
            <a:r>
              <a:rPr lang="en-AU" dirty="0" smtClean="0"/>
              <a:t>Define EN 301 893 based on what we know about LAA/802.11a/n/ac coexistence today</a:t>
            </a:r>
          </a:p>
          <a:p>
            <a:pPr marL="182562" lvl="2" indent="-160337"/>
            <a:r>
              <a:rPr lang="en-AU" dirty="0" smtClean="0"/>
              <a:t>Once complete start a new project to revise it again once we know more about LAA and LAA/802.11ax coexistence</a:t>
            </a:r>
          </a:p>
          <a:p>
            <a:pPr marL="0" lvl="1" indent="-160337"/>
            <a:r>
              <a:rPr lang="en-AU" dirty="0" smtClean="0"/>
              <a:t>Comments</a:t>
            </a:r>
          </a:p>
          <a:p>
            <a:pPr marL="182562" lvl="2" indent="-160337"/>
            <a:r>
              <a:rPr lang="en-AU" dirty="0" smtClean="0"/>
              <a:t>This approach is a nice balance between allowing innovation, while ensuring coexistence and not risking the immense value of Wi-Fi today</a:t>
            </a:r>
          </a:p>
          <a:p>
            <a:pPr marL="182562" lvl="2" indent="-160337"/>
            <a:endParaRPr lang="en-AU" dirty="0"/>
          </a:p>
        </p:txBody>
      </p:sp>
      <p:sp>
        <p:nvSpPr>
          <p:cNvPr id="7" name="Content Placeholder 6"/>
          <p:cNvSpPr>
            <a:spLocks noGrp="1"/>
          </p:cNvSpPr>
          <p:nvPr>
            <p:ph sz="half" idx="2"/>
          </p:nvPr>
        </p:nvSpPr>
        <p:spPr/>
        <p:txBody>
          <a:bodyPr/>
          <a:lstStyle/>
          <a:p>
            <a:pPr marL="0" indent="0"/>
            <a:r>
              <a:rPr lang="en-AU" dirty="0" smtClean="0"/>
              <a:t>“One step” is based on trusting all to do the “right thing”</a:t>
            </a:r>
          </a:p>
          <a:p>
            <a:pPr marL="0" lvl="1" indent="-160337"/>
            <a:r>
              <a:rPr lang="en-AU" dirty="0" smtClean="0"/>
              <a:t>Proposal</a:t>
            </a:r>
          </a:p>
          <a:p>
            <a:pPr marL="182562" lvl="2" indent="-160337"/>
            <a:r>
              <a:rPr lang="en-AU" dirty="0" smtClean="0"/>
              <a:t>Define EN 301 893 once with very broad constraints to ensure innovation is not constrained</a:t>
            </a:r>
          </a:p>
          <a:p>
            <a:pPr marL="0" lvl="1" indent="-160337"/>
            <a:r>
              <a:rPr lang="en-AU" dirty="0" smtClean="0"/>
              <a:t>Comments</a:t>
            </a:r>
          </a:p>
          <a:p>
            <a:pPr marL="182562" lvl="2" indent="-160337"/>
            <a:r>
              <a:rPr lang="en-AU" dirty="0" smtClean="0"/>
              <a:t>This approach relies on 3GPP (and promoters of other technologies) to design their protocols to share fairly</a:t>
            </a:r>
          </a:p>
          <a:p>
            <a:pPr marL="182562" lvl="2" indent="-160337"/>
            <a:r>
              <a:rPr lang="en-AU" dirty="0" smtClean="0"/>
              <a:t>It also puts the ability of Wi-Fi to fulfil the promise of “anyone, anytime, anyplace can put together a network that meets their needs</a:t>
            </a:r>
            <a:r>
              <a:rPr lang="en-AU" dirty="0" smtClean="0"/>
              <a:t>” at risk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489284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an implicit agreement for the two step approach at the ESTI BRAN meeting in Dec 2015</a:t>
            </a:r>
            <a:endParaRPr lang="en-AU" dirty="0"/>
          </a:p>
        </p:txBody>
      </p:sp>
      <p:sp>
        <p:nvSpPr>
          <p:cNvPr id="3" name="Content Placeholder 2"/>
          <p:cNvSpPr>
            <a:spLocks noGrp="1"/>
          </p:cNvSpPr>
          <p:nvPr>
            <p:ph idx="1"/>
          </p:nvPr>
        </p:nvSpPr>
        <p:spPr/>
        <p:txBody>
          <a:bodyPr/>
          <a:lstStyle/>
          <a:p>
            <a:pPr lvl="1"/>
            <a:r>
              <a:rPr lang="en-AU" dirty="0" smtClean="0"/>
              <a:t>Some stakeholders disagreed with a two step approach to defining the ETSI BRAN requirements</a:t>
            </a:r>
          </a:p>
          <a:p>
            <a:pPr lvl="1"/>
            <a:r>
              <a:rPr lang="en-AU" dirty="0" smtClean="0"/>
              <a:t>While there was no explicit discussion of this issue in Dec 2015, it was implicitly decided that the requirements will evolve over time</a:t>
            </a:r>
          </a:p>
          <a:p>
            <a:pPr lvl="1"/>
            <a:r>
              <a:rPr lang="en-AU" dirty="0" smtClean="0"/>
              <a:t>In particular, it was agreed that the “ED exception” for 802.11a/n/ac equipment would be removed at some time in the future</a:t>
            </a:r>
          </a:p>
          <a:p>
            <a:pPr lvl="1"/>
            <a:r>
              <a:rPr lang="en-AU" dirty="0" smtClean="0"/>
              <a:t>It is not yet clear if this agreement will extend to revising the requirements “once </a:t>
            </a:r>
            <a:r>
              <a:rPr lang="en-AU" dirty="0"/>
              <a:t>we know more about LAA and LAA/802.11ax </a:t>
            </a:r>
            <a:r>
              <a:rPr lang="en-AU" dirty="0" smtClean="0"/>
              <a:t>coexistence”</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3729001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Companies that want to support fair Wi-Fi/LAA coexistence in Europe are encouraged to participate</a:t>
            </a:r>
            <a:endParaRPr lang="en-AU" dirty="0"/>
          </a:p>
        </p:txBody>
      </p:sp>
      <p:sp>
        <p:nvSpPr>
          <p:cNvPr id="3" name="Content Placeholder 2"/>
          <p:cNvSpPr>
            <a:spLocks noGrp="1"/>
          </p:cNvSpPr>
          <p:nvPr>
            <p:ph idx="1"/>
          </p:nvPr>
        </p:nvSpPr>
        <p:spPr/>
        <p:txBody>
          <a:bodyPr/>
          <a:lstStyle/>
          <a:p>
            <a:pPr lvl="1"/>
            <a:r>
              <a:rPr lang="en-AU" dirty="0" smtClean="0"/>
              <a:t>The goal of todays presentation is twofold</a:t>
            </a:r>
          </a:p>
          <a:p>
            <a:pPr lvl="2"/>
            <a:r>
              <a:rPr lang="en-AU" dirty="0" smtClean="0"/>
              <a:t>Inform IEEE 802.11 WG about the work being done in Europe to protect the huge socioeconomic value derived from  Wi-Fi (noting this work will have an indirect impact on sharing in the US and around the world) </a:t>
            </a:r>
          </a:p>
          <a:p>
            <a:pPr lvl="2"/>
            <a:r>
              <a:rPr lang="en-AU" dirty="0" smtClean="0"/>
              <a:t>Encourage IEEE 802.11 WG members to participate in the ETSI BRAN process  - the companies that have supported Wi-Fi in this forum are few in number but have had a massive impact – thank you!  </a:t>
            </a:r>
          </a:p>
          <a:p>
            <a:pPr lvl="1"/>
            <a:r>
              <a:rPr lang="en-AU" dirty="0" smtClean="0"/>
              <a:t>If your company is an ETSI member then you can participate in a</a:t>
            </a:r>
          </a:p>
          <a:p>
            <a:pPr lvl="2"/>
            <a:r>
              <a:rPr lang="en-AU" dirty="0" smtClean="0"/>
              <a:t>F2F </a:t>
            </a:r>
            <a:r>
              <a:rPr lang="en-AU" dirty="0" smtClean="0"/>
              <a:t>meeting </a:t>
            </a:r>
            <a:r>
              <a:rPr lang="en-AU" dirty="0" smtClean="0"/>
              <a:t>in Nice on 8-12 February 2016</a:t>
            </a:r>
            <a:endParaRPr lang="en-AU" dirty="0" smtClean="0"/>
          </a:p>
          <a:p>
            <a:pPr lvl="1"/>
            <a:r>
              <a:rPr lang="en-AU" dirty="0" smtClean="0"/>
              <a:t>If you are not an ETSI member you can still help by contributing to the work of those companies supporting Wi-Fi in ETSI BRAN</a:t>
            </a:r>
          </a:p>
          <a:p>
            <a:pPr lvl="1"/>
            <a:r>
              <a:rPr lang="en-AU" dirty="0" smtClean="0"/>
              <a:t>Contact Andrew Myles (</a:t>
            </a:r>
            <a:r>
              <a:rPr lang="en-AU" dirty="0" smtClean="0">
                <a:hlinkClick r:id="rId2"/>
              </a:rPr>
              <a:t>amyles@cisco.com</a:t>
            </a:r>
            <a:r>
              <a:rPr lang="en-AU" dirty="0" smtClean="0"/>
              <a:t>) for details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443626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24800" cy="1066800"/>
          </a:xfrm>
        </p:spPr>
        <p:txBody>
          <a:bodyPr/>
          <a:lstStyle/>
          <a:p>
            <a:r>
              <a:rPr lang="en-AU" dirty="0" smtClean="0"/>
              <a:t>802.11 operation </a:t>
            </a:r>
            <a:r>
              <a:rPr lang="en-AU" dirty="0"/>
              <a:t> </a:t>
            </a:r>
            <a:r>
              <a:rPr lang="en-AU" dirty="0" smtClean="0"/>
              <a:t>in Europe  is based on EN 301 893 as authorised by European Directive 1999/5/EC </a:t>
            </a:r>
            <a:endParaRPr lang="en-AU" dirty="0"/>
          </a:p>
        </p:txBody>
      </p:sp>
      <p:sp>
        <p:nvSpPr>
          <p:cNvPr id="3" name="Content Placeholder 2"/>
          <p:cNvSpPr>
            <a:spLocks noGrp="1"/>
          </p:cNvSpPr>
          <p:nvPr>
            <p:ph idx="1"/>
          </p:nvPr>
        </p:nvSpPr>
        <p:spPr/>
        <p:txBody>
          <a:bodyPr/>
          <a:lstStyle/>
          <a:p>
            <a:pPr lvl="1"/>
            <a:r>
              <a:rPr lang="en-AU" dirty="0" smtClean="0"/>
              <a:t>IEEE 802.11 equipment is currently subject to requirements authorised by the </a:t>
            </a:r>
            <a:r>
              <a:rPr lang="en-AU" b="0" dirty="0" smtClean="0"/>
              <a:t> </a:t>
            </a:r>
            <a:r>
              <a:rPr lang="en-AU" dirty="0" smtClean="0"/>
              <a:t>European Directive 1999/5/EC </a:t>
            </a:r>
          </a:p>
          <a:p>
            <a:pPr lvl="1"/>
            <a:r>
              <a:rPr lang="en-AU" dirty="0" smtClean="0"/>
              <a:t>EN 301 893 documents explicit requirements for operation in the 5GHz band in Europe, as authorised by 1999/5/EC, including:</a:t>
            </a:r>
          </a:p>
          <a:p>
            <a:pPr lvl="2"/>
            <a:r>
              <a:rPr lang="en-AU" dirty="0" smtClean="0"/>
              <a:t>Frequencies</a:t>
            </a:r>
          </a:p>
          <a:p>
            <a:pPr lvl="2"/>
            <a:r>
              <a:rPr lang="en-AU" dirty="0" smtClean="0"/>
              <a:t>Bandwidths</a:t>
            </a:r>
          </a:p>
          <a:p>
            <a:pPr lvl="2"/>
            <a:r>
              <a:rPr lang="en-AU" dirty="0" smtClean="0"/>
              <a:t>Power</a:t>
            </a:r>
          </a:p>
          <a:p>
            <a:pPr lvl="2"/>
            <a:r>
              <a:rPr lang="en-AU" dirty="0" smtClean="0"/>
              <a:t>Spurious emissions</a:t>
            </a:r>
          </a:p>
          <a:p>
            <a:pPr lvl="2"/>
            <a:r>
              <a:rPr lang="en-AU" dirty="0" smtClean="0"/>
              <a:t>DFS </a:t>
            </a:r>
          </a:p>
          <a:p>
            <a:pPr lvl="2"/>
            <a:r>
              <a:rPr lang="en-AU" dirty="0" smtClean="0"/>
              <a:t>Adaptivity</a:t>
            </a:r>
          </a:p>
          <a:p>
            <a:pPr lvl="2"/>
            <a:r>
              <a:rPr lang="en-AU" dirty="0" smtClean="0"/>
              <a:t>…</a:t>
            </a:r>
          </a:p>
          <a:p>
            <a:pPr lvl="1"/>
            <a:r>
              <a:rPr lang="en-AU" dirty="0"/>
              <a:t>EN 301 893 </a:t>
            </a:r>
            <a:r>
              <a:rPr lang="en-AU" dirty="0" smtClean="0"/>
              <a:t>also includes some simple tests against some of these requirements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Tree>
    <p:extLst>
      <p:ext uri="{BB962C8B-B14F-4D97-AF65-F5344CB8AC3E}">
        <p14:creationId xmlns:p14="http://schemas.microsoft.com/office/powerpoint/2010/main" val="317791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revision of EN 301 893 is required by early 2016 to support a new European Directive 2014/53/EC</a:t>
            </a:r>
            <a:endParaRPr lang="en-AU" dirty="0"/>
          </a:p>
        </p:txBody>
      </p:sp>
      <p:sp>
        <p:nvSpPr>
          <p:cNvPr id="3" name="Content Placeholder 2"/>
          <p:cNvSpPr>
            <a:spLocks noGrp="1"/>
          </p:cNvSpPr>
          <p:nvPr>
            <p:ph idx="1"/>
          </p:nvPr>
        </p:nvSpPr>
        <p:spPr/>
        <p:txBody>
          <a:bodyPr/>
          <a:lstStyle/>
          <a:p>
            <a:pPr lvl="1"/>
            <a:r>
              <a:rPr lang="en-AU" dirty="0" smtClean="0"/>
              <a:t>A new EC Directive (2014/53/EC) repeals  the previous EC Directive (1999/5/EC) on radio equipment</a:t>
            </a:r>
          </a:p>
          <a:p>
            <a:pPr lvl="1"/>
            <a:r>
              <a:rPr lang="en-AU" dirty="0" smtClean="0"/>
              <a:t>The main objective of the new Directive is to provide:</a:t>
            </a:r>
          </a:p>
          <a:p>
            <a:pPr lvl="2"/>
            <a:r>
              <a:rPr lang="en-US" i="1" dirty="0" smtClean="0"/>
              <a:t>a </a:t>
            </a:r>
            <a:r>
              <a:rPr lang="en-US" i="1" dirty="0"/>
              <a:t>high level of protection of health and safety, adequate level of electromagnetic compatibility and an effective and efficient use of radio spectrum so as to avoid harmful interference while guaranteeing the proper functioning of the internal </a:t>
            </a:r>
            <a:r>
              <a:rPr lang="en-US" i="1" dirty="0" smtClean="0"/>
              <a:t>market</a:t>
            </a:r>
          </a:p>
          <a:p>
            <a:pPr lvl="1"/>
            <a:r>
              <a:rPr lang="en-AU" dirty="0" smtClean="0"/>
              <a:t>Essential requirements include requirements for effective &amp; efficient use:</a:t>
            </a:r>
          </a:p>
          <a:p>
            <a:pPr lvl="2"/>
            <a:r>
              <a:rPr lang="en-US" i="1" dirty="0"/>
              <a:t>Radio equipment shall be so constructed that it both effectively uses and supports the efficient use of radio spectrum in order to avoid harmful </a:t>
            </a:r>
            <a:r>
              <a:rPr lang="en-US" i="1" dirty="0" smtClean="0"/>
              <a:t>interference</a:t>
            </a:r>
          </a:p>
          <a:p>
            <a:pPr lvl="1"/>
            <a:r>
              <a:rPr lang="en-AU" dirty="0"/>
              <a:t>The new Directive comes into effect in June </a:t>
            </a:r>
            <a:r>
              <a:rPr lang="en-AU" dirty="0" smtClean="0"/>
              <a:t>2017 …</a:t>
            </a:r>
          </a:p>
          <a:p>
            <a:pPr lvl="1"/>
            <a:r>
              <a:rPr lang="en-AU" dirty="0" smtClean="0"/>
              <a:t>… but EN 301 893 will need to be revised by early 2016 to allow approval and transition processes to be executed in time</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spTree>
    <p:extLst>
      <p:ext uri="{BB962C8B-B14F-4D97-AF65-F5344CB8AC3E}">
        <p14:creationId xmlns:p14="http://schemas.microsoft.com/office/powerpoint/2010/main" val="226572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pPr lvl="1"/>
            <a:r>
              <a:rPr lang="en-AU" dirty="0" smtClean="0"/>
              <a:t>The work in ETSI </a:t>
            </a:r>
            <a:r>
              <a:rPr lang="en-AU" dirty="0"/>
              <a:t>BRAN </a:t>
            </a:r>
            <a:r>
              <a:rPr lang="en-AU" dirty="0" smtClean="0"/>
              <a:t>revising EN </a:t>
            </a:r>
            <a:r>
              <a:rPr lang="en-AU" dirty="0"/>
              <a:t>301 </a:t>
            </a:r>
            <a:r>
              <a:rPr lang="en-AU" dirty="0" smtClean="0"/>
              <a:t>893 has </a:t>
            </a:r>
            <a:r>
              <a:rPr lang="en-AU" dirty="0"/>
              <a:t>been </a:t>
            </a:r>
            <a:r>
              <a:rPr lang="en-AU" dirty="0" smtClean="0"/>
              <a:t>focused on a </a:t>
            </a:r>
            <a:r>
              <a:rPr lang="en-AU" dirty="0"/>
              <a:t>new adaptivity </a:t>
            </a:r>
            <a:r>
              <a:rPr lang="en-AU" dirty="0" smtClean="0"/>
              <a:t>clause</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One key element of EN 301 893 is the adaptivity requirement</a:t>
            </a:r>
          </a:p>
          <a:p>
            <a:pPr lvl="2"/>
            <a:r>
              <a:rPr lang="en-AU" dirty="0" smtClean="0"/>
              <a:t>Adaptivity is formally defined as </a:t>
            </a:r>
            <a:r>
              <a:rPr lang="en-AU" i="1" dirty="0" smtClean="0"/>
              <a:t>an automatic channel access mechanism by which a device avoids transmissions in a channel in the presence of transmissions from other RLAN devices in that channel.</a:t>
            </a:r>
          </a:p>
          <a:p>
            <a:pPr lvl="2"/>
            <a:r>
              <a:rPr lang="en-AU" dirty="0" smtClean="0"/>
              <a:t>There is an implicit goal of fair sharing of the channel, which is compatible with the goal </a:t>
            </a:r>
            <a:r>
              <a:rPr lang="en-AU" dirty="0"/>
              <a:t>of </a:t>
            </a:r>
            <a:r>
              <a:rPr lang="en-AU" dirty="0" smtClean="0"/>
              <a:t>2014/53/EC for </a:t>
            </a:r>
            <a:r>
              <a:rPr lang="en-AU" i="1" dirty="0" smtClean="0"/>
              <a:t>effective</a:t>
            </a:r>
            <a:r>
              <a:rPr lang="en-AU" dirty="0" smtClean="0"/>
              <a:t> channel use</a:t>
            </a:r>
            <a:endParaRPr lang="en-AU" dirty="0"/>
          </a:p>
          <a:p>
            <a:pPr lvl="1"/>
            <a:r>
              <a:rPr lang="en-AU" dirty="0" smtClean="0"/>
              <a:t>It is accepted that the current adaptivity clause in </a:t>
            </a:r>
            <a:r>
              <a:rPr lang="en-AU" dirty="0"/>
              <a:t>EN 301 893 </a:t>
            </a:r>
            <a:r>
              <a:rPr lang="en-AU" dirty="0" smtClean="0"/>
              <a:t>needs a significant rewrite</a:t>
            </a:r>
          </a:p>
          <a:p>
            <a:pPr lvl="2"/>
            <a:r>
              <a:rPr lang="en-AU" dirty="0" smtClean="0"/>
              <a:t>There is a desire to make EN 301 893 more “technology neutral”, which requires the removal of the direct reference to IEEE 802.11 in the current version</a:t>
            </a:r>
          </a:p>
          <a:p>
            <a:pPr lvl="2"/>
            <a:r>
              <a:rPr lang="en-AU" dirty="0" smtClean="0"/>
              <a:t>The current version of EN 301 893 includes two “load based” and one “frame based” adaptivity mechanism that are known to not  work</a:t>
            </a:r>
          </a:p>
          <a:p>
            <a:pPr lvl="1"/>
            <a:r>
              <a:rPr lang="en-AU" dirty="0" smtClean="0"/>
              <a:t>ETSI BRAN has been focusing on developing a new </a:t>
            </a:r>
            <a:r>
              <a:rPr lang="en-AU" dirty="0"/>
              <a:t>adaptivity clause in EN 301 </a:t>
            </a:r>
            <a:r>
              <a:rPr lang="en-AU" dirty="0" smtClean="0"/>
              <a:t>893 since December 2014</a:t>
            </a:r>
          </a:p>
          <a:p>
            <a:pPr lvl="1"/>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Tree>
    <p:extLst>
      <p:ext uri="{BB962C8B-B14F-4D97-AF65-F5344CB8AC3E}">
        <p14:creationId xmlns:p14="http://schemas.microsoft.com/office/powerpoint/2010/main" val="3014501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RSC and TCAM have determined that fairness is a key requirement for </a:t>
            </a:r>
            <a:r>
              <a:rPr lang="en-AU" dirty="0"/>
              <a:t>adaptivity </a:t>
            </a:r>
            <a:r>
              <a:rPr lang="en-AU" dirty="0" smtClean="0"/>
              <a:t>in the 5GHz band</a:t>
            </a:r>
            <a:endParaRPr lang="en-AU" dirty="0"/>
          </a:p>
        </p:txBody>
      </p:sp>
      <p:sp>
        <p:nvSpPr>
          <p:cNvPr id="3" name="Content Placeholder 2"/>
          <p:cNvSpPr>
            <a:spLocks noGrp="1"/>
          </p:cNvSpPr>
          <p:nvPr>
            <p:ph idx="1"/>
          </p:nvPr>
        </p:nvSpPr>
        <p:spPr/>
        <p:txBody>
          <a:bodyPr/>
          <a:lstStyle/>
          <a:p>
            <a:pPr lvl="1"/>
            <a:r>
              <a:rPr lang="en-AU" dirty="0" smtClean="0"/>
              <a:t>The requirement for fairness is implicit rather than explicit in the European Directive 2014/53/EC </a:t>
            </a:r>
          </a:p>
          <a:p>
            <a:pPr lvl="1"/>
            <a:r>
              <a:rPr lang="en-AU" dirty="0" smtClean="0"/>
              <a:t>Fortunately, a meeting of  two European Commission committees on 8 Oct 2015 provides </a:t>
            </a:r>
            <a:r>
              <a:rPr lang="en-AU" dirty="0"/>
              <a:t>clarity</a:t>
            </a:r>
          </a:p>
          <a:p>
            <a:pPr lvl="2"/>
            <a:r>
              <a:rPr lang="en-AU" b="0" dirty="0" smtClean="0"/>
              <a:t>Radio </a:t>
            </a:r>
            <a:r>
              <a:rPr lang="en-AU" b="0" dirty="0"/>
              <a:t>Spectrum Committee (RSC</a:t>
            </a:r>
            <a:r>
              <a:rPr lang="en-AU" b="0" dirty="0" smtClean="0"/>
              <a:t>)</a:t>
            </a:r>
          </a:p>
          <a:p>
            <a:pPr lvl="2"/>
            <a:r>
              <a:rPr lang="en-AU" b="0" dirty="0" smtClean="0"/>
              <a:t>Telecommunications </a:t>
            </a:r>
            <a:r>
              <a:rPr lang="en-AU" b="0" dirty="0"/>
              <a:t>Conformity Assessment </a:t>
            </a:r>
            <a:r>
              <a:rPr lang="en-AU" b="0" dirty="0" smtClean="0"/>
              <a:t>&amp; Market </a:t>
            </a:r>
            <a:r>
              <a:rPr lang="en-AU" b="0" dirty="0"/>
              <a:t>Surveillance Committee (</a:t>
            </a:r>
            <a:r>
              <a:rPr lang="en-AU" b="0" dirty="0" smtClean="0"/>
              <a:t>TCAM) </a:t>
            </a:r>
          </a:p>
          <a:p>
            <a:pPr lvl="1"/>
            <a:r>
              <a:rPr lang="en-AU" dirty="0" smtClean="0"/>
              <a:t>In a discussion on </a:t>
            </a:r>
            <a:r>
              <a:rPr lang="en-AU" i="1" dirty="0" smtClean="0"/>
              <a:t>Compliance of 5 GHz RLANs and LTE unlicensed use in the 5 GHz band (compatibility with other radio applications, coexistence between Wi-Fi and LTE unlicensed)</a:t>
            </a:r>
            <a:r>
              <a:rPr lang="en-AU" dirty="0" smtClean="0"/>
              <a:t> they determined that:</a:t>
            </a:r>
          </a:p>
          <a:p>
            <a:pPr lvl="2"/>
            <a:r>
              <a:rPr lang="en-AU" i="1" dirty="0" smtClean="0"/>
              <a:t>… coexistence means the fair use of the spectrum, which should ensure equal access for all technologies and applications  </a:t>
            </a:r>
            <a:r>
              <a:rPr lang="en-AU" dirty="0" smtClean="0"/>
              <a: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6</a:t>
            </a:fld>
            <a:endParaRPr lang="en-US"/>
          </a:p>
        </p:txBody>
      </p:sp>
    </p:spTree>
    <p:extLst>
      <p:ext uri="{BB962C8B-B14F-4D97-AF65-F5344CB8AC3E}">
        <p14:creationId xmlns:p14="http://schemas.microsoft.com/office/powerpoint/2010/main" val="727529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ETSI BRAN </a:t>
            </a:r>
            <a:r>
              <a:rPr lang="en-AU" dirty="0" smtClean="0"/>
              <a:t>made good progress in Oct 2015 on </a:t>
            </a:r>
            <a:r>
              <a:rPr lang="en-AU" dirty="0" smtClean="0"/>
              <a:t>a new adaptivity clause but there </a:t>
            </a:r>
            <a:r>
              <a:rPr lang="en-AU" dirty="0" smtClean="0"/>
              <a:t>were still </a:t>
            </a:r>
            <a:r>
              <a:rPr lang="en-AU" dirty="0" smtClean="0"/>
              <a:t>major open issues</a:t>
            </a:r>
            <a:endParaRPr lang="en-AU" dirty="0"/>
          </a:p>
        </p:txBody>
      </p:sp>
      <p:sp>
        <p:nvSpPr>
          <p:cNvPr id="3" name="Content Placeholder 2"/>
          <p:cNvSpPr>
            <a:spLocks noGrp="1"/>
          </p:cNvSpPr>
          <p:nvPr>
            <p:ph idx="1"/>
          </p:nvPr>
        </p:nvSpPr>
        <p:spPr/>
        <p:txBody>
          <a:bodyPr/>
          <a:lstStyle/>
          <a:p>
            <a:pPr lvl="1"/>
            <a:r>
              <a:rPr lang="en-AU" dirty="0" smtClean="0"/>
              <a:t>At the </a:t>
            </a:r>
            <a:r>
              <a:rPr lang="en-AU" dirty="0" smtClean="0"/>
              <a:t>ETSI </a:t>
            </a:r>
            <a:r>
              <a:rPr lang="en-AU" dirty="0" smtClean="0"/>
              <a:t>BRAN F2F meeting in Oct 2015  it was agreed to base future discussions on EN(15)150r2 (available via liaison agreement)</a:t>
            </a:r>
          </a:p>
          <a:p>
            <a:pPr lvl="1"/>
            <a:r>
              <a:rPr lang="en-AU" dirty="0" smtClean="0"/>
              <a:t>This document includes </a:t>
            </a:r>
            <a:r>
              <a:rPr lang="en-AU" dirty="0" smtClean="0"/>
              <a:t>some important agreements, with the most fundamental being it incorporation of LBT with exponential back using a scheme very similar to EDCA</a:t>
            </a:r>
          </a:p>
          <a:p>
            <a:pPr lvl="1"/>
            <a:r>
              <a:rPr lang="en-AU" dirty="0"/>
              <a:t>I</a:t>
            </a:r>
            <a:r>
              <a:rPr lang="en-AU" dirty="0" smtClean="0"/>
              <a:t>t also documents a variety of open issues</a:t>
            </a:r>
          </a:p>
          <a:p>
            <a:pPr lvl="2"/>
            <a:r>
              <a:rPr lang="en-AU" dirty="0" smtClean="0"/>
              <a:t>Most of the issues are minor or editorial and will be resolved over time after ongoing discussions </a:t>
            </a:r>
          </a:p>
          <a:p>
            <a:pPr lvl="2"/>
            <a:r>
              <a:rPr lang="en-AU" dirty="0" smtClean="0"/>
              <a:t>Three open issues can be described as “major”</a:t>
            </a:r>
          </a:p>
          <a:p>
            <a:pPr lvl="1"/>
            <a:r>
              <a:rPr lang="en-AU" dirty="0" smtClean="0"/>
              <a:t>The major open issues are:</a:t>
            </a:r>
          </a:p>
          <a:p>
            <a:pPr lvl="2"/>
            <a:r>
              <a:rPr lang="en-AU" dirty="0"/>
              <a:t>What is the definition of the energy detect (ED) threshold?</a:t>
            </a:r>
          </a:p>
          <a:p>
            <a:pPr lvl="2"/>
            <a:r>
              <a:rPr lang="en-AU" dirty="0"/>
              <a:t>What is an appropriate value of max TxOP?</a:t>
            </a:r>
          </a:p>
          <a:p>
            <a:pPr lvl="2"/>
            <a:r>
              <a:rPr lang="en-AU" dirty="0"/>
              <a:t>What are the multi-channel requirements?</a:t>
            </a:r>
          </a:p>
          <a:p>
            <a:pPr lvl="1"/>
            <a:endParaRPr lang="en-AU" dirty="0" smtClean="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spTree>
    <p:extLst>
      <p:ext uri="{BB962C8B-B14F-4D97-AF65-F5344CB8AC3E}">
        <p14:creationId xmlns:p14="http://schemas.microsoft.com/office/powerpoint/2010/main" val="3118742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ETSI BRAN came to tentative agreements in Dec 2015 on three major issues but there are still open issues</a:t>
            </a:r>
            <a:endParaRPr lang="en-AU" dirty="0"/>
          </a:p>
        </p:txBody>
      </p:sp>
      <p:sp>
        <p:nvSpPr>
          <p:cNvPr id="3" name="Content Placeholder 2"/>
          <p:cNvSpPr>
            <a:spLocks noGrp="1"/>
          </p:cNvSpPr>
          <p:nvPr>
            <p:ph idx="1"/>
          </p:nvPr>
        </p:nvSpPr>
        <p:spPr/>
        <p:txBody>
          <a:bodyPr/>
          <a:lstStyle/>
          <a:p>
            <a:pPr lvl="1"/>
            <a:r>
              <a:rPr lang="en-AU" dirty="0" smtClean="0"/>
              <a:t>In Dec 2015, ETSI BRAN agreed on compromises for three major issues</a:t>
            </a:r>
          </a:p>
          <a:p>
            <a:pPr lvl="2"/>
            <a:r>
              <a:rPr lang="en-AU" dirty="0" smtClean="0"/>
              <a:t>ED threshold: -72dBm default with exception for 802.11a/n/ac</a:t>
            </a:r>
          </a:p>
          <a:p>
            <a:pPr lvl="2"/>
            <a:r>
              <a:rPr lang="en-AU" dirty="0" smtClean="0"/>
              <a:t>Max TxOP: 6ms default with exceptions sometimes for 8ms and 10ms</a:t>
            </a:r>
          </a:p>
          <a:p>
            <a:pPr lvl="2"/>
            <a:r>
              <a:rPr lang="en-AU" dirty="0" smtClean="0"/>
              <a:t>Multi-channel: two options, including one that is similar to 802.11 </a:t>
            </a:r>
          </a:p>
          <a:p>
            <a:pPr lvl="1"/>
            <a:r>
              <a:rPr lang="en-AU" dirty="0" smtClean="0"/>
              <a:t>However, there are still open issues that for which agreement is required</a:t>
            </a:r>
          </a:p>
          <a:p>
            <a:pPr lvl="2"/>
            <a:r>
              <a:rPr lang="en-AU" dirty="0" smtClean="0"/>
              <a:t>Can devices transmit energy for the sole purpose of stopping </a:t>
            </a:r>
            <a:r>
              <a:rPr lang="en-AU" dirty="0"/>
              <a:t>others accessing the </a:t>
            </a:r>
            <a:r>
              <a:rPr lang="en-AU" dirty="0" smtClean="0"/>
              <a:t>medium?</a:t>
            </a:r>
          </a:p>
          <a:p>
            <a:pPr lvl="2"/>
            <a:r>
              <a:rPr lang="en-AU" dirty="0" smtClean="0"/>
              <a:t>Can devices send low priority traffic in high priority </a:t>
            </a:r>
            <a:r>
              <a:rPr lang="en-AU" dirty="0" err="1" smtClean="0"/>
              <a:t>TxOPs</a:t>
            </a:r>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spTree>
    <p:extLst>
      <p:ext uri="{BB962C8B-B14F-4D97-AF65-F5344CB8AC3E}">
        <p14:creationId xmlns:p14="http://schemas.microsoft.com/office/powerpoint/2010/main" val="3448802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85800" y="685800"/>
            <a:ext cx="8458200" cy="1066800"/>
          </a:xfrm>
        </p:spPr>
        <p:txBody>
          <a:bodyPr/>
          <a:lstStyle/>
          <a:p>
            <a:pPr lvl="2"/>
            <a:r>
              <a:rPr lang="en-AU" dirty="0"/>
              <a:t>What is the definition of the </a:t>
            </a:r>
            <a:r>
              <a:rPr lang="en-AU" dirty="0" smtClean="0"/>
              <a:t>ED threshold</a:t>
            </a:r>
            <a:r>
              <a:rPr lang="en-AU" dirty="0" smtClean="0"/>
              <a:t>? There </a:t>
            </a:r>
            <a:r>
              <a:rPr lang="en-AU" dirty="0" smtClean="0"/>
              <a:t>were two </a:t>
            </a:r>
            <a:r>
              <a:rPr lang="en-AU" dirty="0" smtClean="0"/>
              <a:t>options on the </a:t>
            </a:r>
            <a:r>
              <a:rPr lang="en-AU" dirty="0" smtClean="0"/>
              <a:t>table in </a:t>
            </a:r>
            <a:r>
              <a:rPr lang="en-AU" dirty="0"/>
              <a:t>Oct </a:t>
            </a:r>
            <a:r>
              <a:rPr lang="en-AU" dirty="0" smtClean="0"/>
              <a:t>2015 …</a:t>
            </a:r>
            <a:r>
              <a:rPr lang="en-AU" dirty="0"/>
              <a:t/>
            </a:r>
            <a:br>
              <a:rPr lang="en-AU" dirty="0"/>
            </a:br>
            <a:endParaRPr lang="en-AU" dirty="0"/>
          </a:p>
        </p:txBody>
      </p:sp>
      <p:sp>
        <p:nvSpPr>
          <p:cNvPr id="7" name="Content Placeholder 6"/>
          <p:cNvSpPr>
            <a:spLocks noGrp="1"/>
          </p:cNvSpPr>
          <p:nvPr>
            <p:ph sz="half" idx="1"/>
          </p:nvPr>
        </p:nvSpPr>
        <p:spPr/>
        <p:txBody>
          <a:bodyPr/>
          <a:lstStyle/>
          <a:p>
            <a:pPr marL="0" indent="0"/>
            <a:r>
              <a:rPr lang="en-AU" dirty="0" smtClean="0"/>
              <a:t>“Evidence based” proposal enables fair coexistence</a:t>
            </a:r>
          </a:p>
          <a:p>
            <a:pPr lvl="1"/>
            <a:r>
              <a:rPr lang="en-AU" dirty="0" smtClean="0"/>
              <a:t>Proposal</a:t>
            </a:r>
          </a:p>
          <a:p>
            <a:pPr lvl="2"/>
            <a:r>
              <a:rPr lang="en-AU" dirty="0" smtClean="0"/>
              <a:t>ED of -62dBm and PD of -82dBm (like Wi-Fi); OR</a:t>
            </a:r>
          </a:p>
          <a:p>
            <a:pPr lvl="2"/>
            <a:r>
              <a:rPr lang="en-AU" dirty="0"/>
              <a:t>E</a:t>
            </a:r>
            <a:r>
              <a:rPr lang="en-AU" dirty="0" smtClean="0"/>
              <a:t>D of ~-77dBm</a:t>
            </a:r>
          </a:p>
          <a:p>
            <a:pPr lvl="1"/>
            <a:r>
              <a:rPr lang="en-AU" dirty="0" smtClean="0"/>
              <a:t>Comments</a:t>
            </a:r>
          </a:p>
          <a:p>
            <a:pPr lvl="2"/>
            <a:r>
              <a:rPr lang="en-AU" dirty="0" smtClean="0"/>
              <a:t>The first choice is based on status quo for billions Wi-Fi devices</a:t>
            </a:r>
          </a:p>
          <a:p>
            <a:pPr lvl="2"/>
            <a:r>
              <a:rPr lang="en-AU" dirty="0" smtClean="0"/>
              <a:t>The second choice is based on 3GPP simulations that show LAA needs ED of ~-77dBm to coexist fairly with Wi-Fi</a:t>
            </a:r>
          </a:p>
          <a:p>
            <a:pPr lvl="2"/>
            <a:r>
              <a:rPr lang="en-AU" dirty="0" smtClean="0"/>
              <a:t>Note: </a:t>
            </a:r>
            <a:r>
              <a:rPr lang="en-AU" dirty="0"/>
              <a:t>It is asserted </a:t>
            </a:r>
            <a:r>
              <a:rPr lang="en-AU" dirty="0" smtClean="0"/>
              <a:t>many Wi-Fi </a:t>
            </a:r>
            <a:r>
              <a:rPr lang="en-AU" dirty="0"/>
              <a:t>devices do not satisfy </a:t>
            </a:r>
            <a:r>
              <a:rPr lang="en-AU" dirty="0" smtClean="0"/>
              <a:t>these rules</a:t>
            </a:r>
            <a:endParaRPr lang="en-AU" dirty="0"/>
          </a:p>
        </p:txBody>
      </p:sp>
      <p:sp>
        <p:nvSpPr>
          <p:cNvPr id="8" name="Content Placeholder 7"/>
          <p:cNvSpPr>
            <a:spLocks noGrp="1"/>
          </p:cNvSpPr>
          <p:nvPr>
            <p:ph sz="half" idx="2"/>
          </p:nvPr>
        </p:nvSpPr>
        <p:spPr/>
        <p:txBody>
          <a:bodyPr/>
          <a:lstStyle/>
          <a:p>
            <a:pPr marL="0" indent="0"/>
            <a:r>
              <a:rPr lang="en-AU" dirty="0" smtClean="0"/>
              <a:t>“Alternate” proposal requires us to trust 3GPP to share fairly</a:t>
            </a:r>
          </a:p>
          <a:p>
            <a:pPr lvl="1"/>
            <a:r>
              <a:rPr lang="en-AU" dirty="0"/>
              <a:t>Proposal</a:t>
            </a:r>
          </a:p>
          <a:p>
            <a:pPr lvl="2"/>
            <a:r>
              <a:rPr lang="en-AU" dirty="0"/>
              <a:t>ED of -62dBm </a:t>
            </a:r>
            <a:endParaRPr lang="en-AU" dirty="0" smtClean="0"/>
          </a:p>
          <a:p>
            <a:pPr lvl="1"/>
            <a:r>
              <a:rPr lang="en-AU" dirty="0" smtClean="0"/>
              <a:t>Comments</a:t>
            </a:r>
          </a:p>
          <a:p>
            <a:pPr lvl="2"/>
            <a:r>
              <a:rPr lang="en-AU" dirty="0" smtClean="0"/>
              <a:t>Based on the idea that 3GPP can be trusted to define LAA in such a way that it maintains fairness …</a:t>
            </a:r>
          </a:p>
          <a:p>
            <a:pPr lvl="2"/>
            <a:r>
              <a:rPr lang="en-AU" dirty="0" smtClean="0"/>
              <a:t>… and that all implementers in this band will follow 3GPP rules!</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9</a:t>
            </a:fld>
            <a:endParaRPr lang="en-US"/>
          </a:p>
        </p:txBody>
      </p:sp>
    </p:spTree>
    <p:extLst>
      <p:ext uri="{BB962C8B-B14F-4D97-AF65-F5344CB8AC3E}">
        <p14:creationId xmlns:p14="http://schemas.microsoft.com/office/powerpoint/2010/main" val="14122800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3071</Words>
  <Application>Microsoft Office PowerPoint</Application>
  <PresentationFormat>On-screen Show (4:3)</PresentationFormat>
  <Paragraphs>282</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What is the status of the ETSI BRAN work on a revised version of EN 301 893?</vt:lpstr>
      <vt:lpstr>EN 301 893 revision is progressing in ETSI BRAN but more participation by Wi-Fi folk is encouraged</vt:lpstr>
      <vt:lpstr>802.11 operation  in Europe  is based on EN 301 893 as authorised by European Directive 1999/5/EC </vt:lpstr>
      <vt:lpstr>A revision of EN 301 893 is required by early 2016 to support a new European Directive 2014/53/EC</vt:lpstr>
      <vt:lpstr>The work in ETSI BRAN revising EN 301 893 has been focused on a new adaptivity clause </vt:lpstr>
      <vt:lpstr>RSC and TCAM have determined that fairness is a key requirement for adaptivity in the 5GHz band</vt:lpstr>
      <vt:lpstr>ETSI BRAN made good progress in Oct 2015 on a new adaptivity clause but there were still major open issues</vt:lpstr>
      <vt:lpstr>ETSI BRAN came to tentative agreements in Dec 2015 on three major issues but there are still open issues</vt:lpstr>
      <vt:lpstr>What is the definition of the ED threshold? There were two options on the table in Oct 2015 … </vt:lpstr>
      <vt:lpstr>… in Dec 2015 there was a compromise in relation to ED threshold but there may be questions for 802.11</vt:lpstr>
      <vt:lpstr>… in Dec 2015 there was a compromise in relation to ED threshold …</vt:lpstr>
      <vt:lpstr>… but there may be questions for 802.11 in relation to ED threshold</vt:lpstr>
      <vt:lpstr>What is an appropriate value of max TxOP? There were at least two proposals on the table in Oct 2015  </vt:lpstr>
      <vt:lpstr>… in Dec 2015 there was a compromise in relation to TxOP threshold but there is still work to be done</vt:lpstr>
      <vt:lpstr>… in Dec 2015 there was a compromise in relation to TxOP threshold …</vt:lpstr>
      <vt:lpstr>… but there is still work to be done to select the max TxOP parameters</vt:lpstr>
      <vt:lpstr>What are the multi-channel requirements? There were at least two proposals on the table in Oct 2015 </vt:lpstr>
      <vt:lpstr>… in Dec 2015 there was a compromise in relation to multi-channel</vt:lpstr>
      <vt:lpstr>There is an open issue in ESTI BRAN related to sending energy to stop others accessing the medium</vt:lpstr>
      <vt:lpstr>There is an open issue in ESTI BRAN related to sending low priority traffic in high priority TxOPs</vt:lpstr>
      <vt:lpstr>Scheduling issues make the development of new adaptivity clauses in EN 301 893 challenging!</vt:lpstr>
      <vt:lpstr>There were two proposals in Oct 2015 in ETSI BRAN to address the scheduling challenge</vt:lpstr>
      <vt:lpstr>There was an implicit agreement for the two step approach at the ESTI BRAN meeting in Dec 2015</vt:lpstr>
      <vt:lpstr>Companies that want to support fair Wi-Fi/LAA coexistence in Europe are encouraged to participate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2016-01-20T14:42:02Z</dcterms:modified>
</cp:coreProperties>
</file>