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82" r:id="rId2"/>
    <p:sldId id="279" r:id="rId3"/>
    <p:sldId id="271" r:id="rId4"/>
    <p:sldId id="272" r:id="rId5"/>
    <p:sldId id="280" r:id="rId6"/>
    <p:sldId id="273" r:id="rId7"/>
    <p:sldId id="274" r:id="rId8"/>
    <p:sldId id="275" r:id="rId9"/>
    <p:sldId id="276" r:id="rId10"/>
    <p:sldId id="270" r:id="rId11"/>
    <p:sldId id="283" r:id="rId12"/>
    <p:sldId id="284" r:id="rId13"/>
    <p:sldId id="285" r:id="rId14"/>
    <p:sldId id="286" r:id="rId15"/>
    <p:sldId id="287" r:id="rId16"/>
    <p:sldId id="288" r:id="rId17"/>
    <p:sldId id="289" r:id="rId18"/>
    <p:sldId id="290" r:id="rId19"/>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28" autoAdjust="0"/>
    <p:restoredTop sz="98925" autoAdjust="0"/>
  </p:normalViewPr>
  <p:slideViewPr>
    <p:cSldViewPr>
      <p:cViewPr varScale="1">
        <p:scale>
          <a:sx n="74" d="100"/>
          <a:sy n="74" d="100"/>
        </p:scale>
        <p:origin x="1284" y="72"/>
      </p:cViewPr>
      <p:guideLst>
        <p:guide orient="horz" pos="2160"/>
        <p:guide pos="2880"/>
      </p:guideLst>
    </p:cSldViewPr>
  </p:slideViewPr>
  <p:outlineViewPr>
    <p:cViewPr>
      <p:scale>
        <a:sx n="50" d="100"/>
        <a:sy n="50" d="100"/>
      </p:scale>
      <p:origin x="72" y="964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Aruba Networks</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6709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a:xfrm>
            <a:off x="4052627" y="9001125"/>
            <a:ext cx="2160848" cy="184666"/>
          </a:xfrm>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a:xfrm>
            <a:off x="3278936" y="9001125"/>
            <a:ext cx="415177" cy="184666"/>
          </a:xfrm>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5</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041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04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04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E652B88-6019-4C8F-B1BD-39830292E98B}" type="slidenum">
              <a:rPr lang="en-US" altLang="zh-CN"/>
              <a:pPr/>
              <a:t>6</a:t>
            </a:fld>
            <a:endParaRPr lang="en-US" altLang="zh-CN"/>
          </a:p>
        </p:txBody>
      </p:sp>
      <p:sp>
        <p:nvSpPr>
          <p:cNvPr id="60422" name="Rectangle 2"/>
          <p:cNvSpPr>
            <a:spLocks noGrp="1" noRot="1" noChangeAspect="1" noChangeArrowheads="1" noTextEdit="1"/>
          </p:cNvSpPr>
          <p:nvPr>
            <p:ph type="sldImg"/>
          </p:nvPr>
        </p:nvSpPr>
        <p:spPr>
          <a:xfrm>
            <a:off x="1149350" y="696913"/>
            <a:ext cx="4637088" cy="3478212"/>
          </a:xfrm>
          <a:ln/>
        </p:spPr>
      </p:sp>
      <p:sp>
        <p:nvSpPr>
          <p:cNvPr id="6042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2829838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144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A9F1F33-5F92-4D14-9728-AD5D4B85E4CB}" type="slidenum">
              <a:rPr lang="en-US" altLang="zh-CN"/>
              <a:pPr/>
              <a:t>7</a:t>
            </a:fld>
            <a:endParaRPr lang="en-US" altLang="zh-CN"/>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011045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24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24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24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8340E21-9B85-4E09-8D23-8E47B048A7B3}" type="slidenum">
              <a:rPr lang="en-US" altLang="zh-CN"/>
              <a:pPr/>
              <a:t>8</a:t>
            </a:fld>
            <a:endParaRPr lang="en-US" altLang="zh-CN"/>
          </a:p>
        </p:txBody>
      </p:sp>
      <p:sp>
        <p:nvSpPr>
          <p:cNvPr id="62470" name="Rectangle 2"/>
          <p:cNvSpPr>
            <a:spLocks noGrp="1" noRot="1" noChangeAspect="1" noChangeArrowheads="1" noTextEdit="1"/>
          </p:cNvSpPr>
          <p:nvPr>
            <p:ph type="sldImg"/>
          </p:nvPr>
        </p:nvSpPr>
        <p:spPr>
          <a:xfrm>
            <a:off x="1154113" y="701675"/>
            <a:ext cx="4625975" cy="3468688"/>
          </a:xfrm>
          <a:ln/>
        </p:spPr>
      </p:sp>
      <p:sp>
        <p:nvSpPr>
          <p:cNvPr id="624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5366442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34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34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34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A89529EE-00E8-498D-B680-806E26A32040}" type="slidenum">
              <a:rPr lang="en-US" altLang="zh-CN"/>
              <a:pPr/>
              <a:t>9</a:t>
            </a:fld>
            <a:endParaRPr lang="en-US" altLang="zh-CN"/>
          </a:p>
        </p:txBody>
      </p:sp>
      <p:sp>
        <p:nvSpPr>
          <p:cNvPr id="63494" name="Rectangle 2"/>
          <p:cNvSpPr>
            <a:spLocks noGrp="1" noRot="1" noChangeAspect="1" noChangeArrowheads="1" noTextEdit="1"/>
          </p:cNvSpPr>
          <p:nvPr>
            <p:ph type="sldImg"/>
          </p:nvPr>
        </p:nvSpPr>
        <p:spPr>
          <a:xfrm>
            <a:off x="1149350" y="696913"/>
            <a:ext cx="4637088" cy="3478212"/>
          </a:xfrm>
          <a:ln/>
        </p:spPr>
      </p:sp>
      <p:sp>
        <p:nvSpPr>
          <p:cNvPr id="6349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0654229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15</a:t>
            </a:fld>
            <a:endParaRPr lang="en-US" dirty="0"/>
          </a:p>
        </p:txBody>
      </p:sp>
    </p:spTree>
    <p:extLst>
      <p:ext uri="{BB962C8B-B14F-4D97-AF65-F5344CB8AC3E}">
        <p14:creationId xmlns:p14="http://schemas.microsoft.com/office/powerpoint/2010/main" val="3507411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2015</a:t>
            </a:r>
            <a:endParaRPr lang="en-US" dirty="0"/>
          </a:p>
        </p:txBody>
      </p:sp>
      <p:sp>
        <p:nvSpPr>
          <p:cNvPr id="1029" name="Rectangle 5"/>
          <p:cNvSpPr>
            <a:spLocks noGrp="1" noChangeArrowheads="1"/>
          </p:cNvSpPr>
          <p:nvPr>
            <p:ph type="ftr" sz="quarter" idx="3"/>
          </p:nvPr>
        </p:nvSpPr>
        <p:spPr bwMode="auto">
          <a:xfrm>
            <a:off x="7051529" y="6475413"/>
            <a:ext cx="1492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TGax</a:t>
            </a:r>
            <a:r>
              <a:rPr lang="en-US" dirty="0" smtClean="0"/>
              <a:t> MU ad-hoc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6310235" y="332601"/>
            <a:ext cx="21352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kern="1200" dirty="0" smtClean="0">
                <a:solidFill>
                  <a:schemeClr val="tx1"/>
                </a:solidFill>
                <a:latin typeface="Times New Roman" pitchFamily="18" charset="0"/>
                <a:ea typeface="+mn-ea"/>
                <a:cs typeface="Arial" charset="0"/>
              </a:rPr>
              <a:t>802.11-16/</a:t>
            </a:r>
            <a:r>
              <a:rPr lang="en-US" sz="1800" b="1" kern="1200" dirty="0" err="1" smtClean="0">
                <a:solidFill>
                  <a:schemeClr val="tx1"/>
                </a:solidFill>
                <a:latin typeface="Times New Roman" pitchFamily="18" charset="0"/>
                <a:ea typeface="+mn-ea"/>
                <a:cs typeface="Arial" charset="0"/>
              </a:rPr>
              <a:t>0147r1</a:t>
            </a:r>
            <a:endParaRPr lang="en-US" altLang="en-US" sz="1800" b="1" kern="1200" dirty="0" smtClean="0">
              <a:solidFill>
                <a:schemeClr val="tx1"/>
              </a:solidFill>
              <a:latin typeface="Times New Roman" pitchFamily="18" charset="0"/>
              <a:ea typeface="+mn-ea"/>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5/11-15-0075-00-00ax-operating-rules-for-tgax-ad-hoc-groups.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January 2016</a:t>
            </a:r>
          </a:p>
        </p:txBody>
      </p:sp>
      <p:sp>
        <p:nvSpPr>
          <p:cNvPr id="3075" name="Footer Placeholder 4"/>
          <p:cNvSpPr>
            <a:spLocks noGrp="1"/>
          </p:cNvSpPr>
          <p:nvPr>
            <p:ph type="ftr" sz="quarter" idx="11"/>
          </p:nvPr>
        </p:nvSpPr>
        <p:spPr>
          <a:xfrm>
            <a:off x="7051529" y="6475413"/>
            <a:ext cx="149239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err="1" smtClean="0"/>
              <a:t>TGax</a:t>
            </a:r>
            <a:r>
              <a:rPr lang="en-US" dirty="0" smtClean="0"/>
              <a:t> MU ad-hoc group</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Slide </a:t>
            </a:r>
            <a:fld id="{77FB121F-92AD-4A94-B9B7-431A9F07F0F0}" type="slidenum">
              <a:rPr lang="en-US" smtClean="0"/>
              <a:pPr>
                <a:defRPr/>
              </a:pPr>
              <a:t>1</a:t>
            </a:fld>
            <a:endParaRPr lang="en-US" dirty="0" smtClean="0"/>
          </a:p>
        </p:txBody>
      </p:sp>
      <p:sp>
        <p:nvSpPr>
          <p:cNvPr id="2053" name="Rectangle 2"/>
          <p:cNvSpPr>
            <a:spLocks noGrp="1" noChangeArrowheads="1"/>
          </p:cNvSpPr>
          <p:nvPr>
            <p:ph type="title"/>
          </p:nvPr>
        </p:nvSpPr>
        <p:spPr>
          <a:xfrm>
            <a:off x="685800" y="685800"/>
            <a:ext cx="7924800" cy="1066800"/>
          </a:xfrm>
        </p:spPr>
        <p:txBody>
          <a:bodyPr/>
          <a:lstStyle/>
          <a:p>
            <a:r>
              <a:rPr lang="en-US" sz="2800" dirty="0" err="1" smtClean="0"/>
              <a:t>TGax</a:t>
            </a:r>
            <a:r>
              <a:rPr lang="en-US" sz="2800" dirty="0" smtClean="0"/>
              <a:t> MU Ad-hoc January 2016 Agenda </a:t>
            </a:r>
            <a:endParaRPr lang="en-US" altLang="en-US" sz="2800"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2016-01-19</a:t>
            </a:r>
          </a:p>
        </p:txBody>
      </p:sp>
      <p:graphicFrame>
        <p:nvGraphicFramePr>
          <p:cNvPr id="2055" name="Object 11"/>
          <p:cNvGraphicFramePr>
            <a:graphicFrameLocks noChangeAspect="1"/>
          </p:cNvGraphicFramePr>
          <p:nvPr>
            <p:extLst>
              <p:ext uri="{D42A27DB-BD31-4B8C-83A1-F6EECF244321}">
                <p14:modId xmlns:p14="http://schemas.microsoft.com/office/powerpoint/2010/main" val="4268608108"/>
              </p:ext>
            </p:extLst>
          </p:nvPr>
        </p:nvGraphicFramePr>
        <p:xfrm>
          <a:off x="520700" y="2292350"/>
          <a:ext cx="7807325" cy="2968625"/>
        </p:xfrm>
        <a:graphic>
          <a:graphicData uri="http://schemas.openxmlformats.org/presentationml/2006/ole">
            <mc:AlternateContent xmlns:mc="http://schemas.openxmlformats.org/markup-compatibility/2006">
              <mc:Choice xmlns:v="urn:schemas-microsoft-com:vml" Requires="v">
                <p:oleObj spid="_x0000_s3177" name="Document" r:id="rId4" imgW="8290118" imgH="3142387" progId="Word.Document.8">
                  <p:embed/>
                </p:oleObj>
              </mc:Choice>
              <mc:Fallback>
                <p:oleObj name="Document" r:id="rId4" imgW="8290118" imgH="3142387" progId="Word.Document.8">
                  <p:embed/>
                  <p:pic>
                    <p:nvPicPr>
                      <p:cNvPr id="0" name=""/>
                      <p:cNvPicPr>
                        <a:picLocks noChangeAspect="1" noChangeArrowheads="1"/>
                      </p:cNvPicPr>
                      <p:nvPr/>
                    </p:nvPicPr>
                    <p:blipFill>
                      <a:blip r:embed="rId5"/>
                      <a:srcRect/>
                      <a:stretch>
                        <a:fillRect/>
                      </a:stretch>
                    </p:blipFill>
                    <p:spPr bwMode="auto">
                      <a:xfrm>
                        <a:off x="520700" y="2292350"/>
                        <a:ext cx="7807325" cy="2968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89250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r>
              <a:rPr lang="en-US" altLang="en-US" sz="2000" dirty="0"/>
              <a:t>A straw poll needs to achieves at least 75% </a:t>
            </a:r>
            <a:r>
              <a:rPr lang="en-US" altLang="en-US" sz="2000" dirty="0" smtClean="0"/>
              <a:t>at the ad-hoc level to </a:t>
            </a:r>
            <a:r>
              <a:rPr lang="en-US" altLang="en-US" sz="2000" dirty="0"/>
              <a:t>be converted to a motion at the TG level.</a:t>
            </a:r>
          </a:p>
          <a:p>
            <a:r>
              <a:rPr lang="en-GB" sz="2000" dirty="0" smtClean="0"/>
              <a:t>In </a:t>
            </a:r>
            <a:r>
              <a:rPr lang="en-GB" sz="2000" dirty="0"/>
              <a:t>the case a consensus can not be reached within an Ad Hoc group (a stalemate that prohibits further progress), the subject is moved to the </a:t>
            </a:r>
            <a:r>
              <a:rPr lang="en-GB" sz="2000" dirty="0" smtClean="0"/>
              <a:t>Task group, </a:t>
            </a:r>
            <a:r>
              <a:rPr lang="en-GB" sz="2000" dirty="0"/>
              <a:t>if an Ad Hoc straw poll vote to move the subject to the </a:t>
            </a:r>
            <a:r>
              <a:rPr lang="en-GB" sz="2000" dirty="0" err="1"/>
              <a:t>Taskgroup</a:t>
            </a:r>
            <a:r>
              <a:rPr lang="en-GB" sz="2000" dirty="0"/>
              <a:t> achieves &gt;50% approval</a:t>
            </a:r>
            <a:r>
              <a:rPr lang="en-GB" sz="2000" dirty="0" smtClean="0"/>
              <a:t>.</a:t>
            </a:r>
          </a:p>
          <a:p>
            <a:r>
              <a:rPr lang="en-US" altLang="en-US" sz="2000" dirty="0" smtClean="0"/>
              <a:t>A </a:t>
            </a:r>
            <a:r>
              <a:rPr lang="en-US" altLang="en-US" sz="2000" dirty="0"/>
              <a:t>straw poll affecting the Spec Framework has to start with, </a:t>
            </a:r>
          </a:p>
          <a:p>
            <a:pPr lvl="1"/>
            <a:r>
              <a:rPr lang="en-US" altLang="en-US" sz="1800" dirty="0">
                <a:solidFill>
                  <a:srgbClr val="FF0000"/>
                </a:solidFill>
              </a:rPr>
              <a:t>Do you agree to add to the TG Specification Frame work document?</a:t>
            </a:r>
          </a:p>
          <a:p>
            <a:pPr lvl="1"/>
            <a:r>
              <a:rPr lang="en-US" altLang="en-US" sz="1800" dirty="0" err="1">
                <a:solidFill>
                  <a:srgbClr val="FF0000"/>
                </a:solidFill>
              </a:rPr>
              <a:t>x.y.z</a:t>
            </a:r>
            <a:r>
              <a:rPr lang="en-US" altLang="en-US" sz="1800" dirty="0">
                <a:solidFill>
                  <a:srgbClr val="FF0000"/>
                </a:solidFill>
              </a:rPr>
              <a:t>. &lt;feature description</a:t>
            </a:r>
            <a:r>
              <a:rPr lang="en-US" altLang="en-US" sz="1800" dirty="0" smtClean="0">
                <a:solidFill>
                  <a:srgbClr val="FF0000"/>
                </a:solidFill>
              </a:rPr>
              <a:t>&gt;</a:t>
            </a:r>
          </a:p>
          <a:p>
            <a:r>
              <a:rPr lang="en-US" sz="2000" dirty="0"/>
              <a:t>For further details, please see </a:t>
            </a:r>
            <a:r>
              <a:rPr lang="en-US" sz="2000" dirty="0" smtClean="0"/>
              <a:t>the operating rules for </a:t>
            </a:r>
            <a:r>
              <a:rPr lang="en-US" sz="2000" dirty="0" err="1" smtClean="0"/>
              <a:t>Tgax</a:t>
            </a:r>
            <a:r>
              <a:rPr lang="en-US" sz="2000" dirty="0" smtClean="0"/>
              <a:t> Ad-hoc groups</a:t>
            </a:r>
          </a:p>
          <a:p>
            <a:pPr lvl="1"/>
            <a:r>
              <a:rPr lang="en-US" altLang="en-US" sz="1600" dirty="0">
                <a:hlinkClick r:id="rId2"/>
              </a:rPr>
              <a:t>https://</a:t>
            </a:r>
            <a:r>
              <a:rPr lang="en-US" altLang="en-US" sz="1600" dirty="0" smtClean="0">
                <a:hlinkClick r:id="rId2"/>
              </a:rPr>
              <a:t>mentor.ieee.org/802.11/dcn/15/11-15-0075-00-00ax-operating-rules-for-tgax-ad-hoc-groups.docx</a:t>
            </a:r>
            <a:r>
              <a:rPr lang="en-US" altLang="en-US" sz="1600" dirty="0" smtClean="0"/>
              <a:t> </a:t>
            </a:r>
            <a:endParaRPr lang="en-US" altLang="en-US" sz="1600" dirty="0"/>
          </a:p>
          <a:p>
            <a:pPr marL="0" indent="0">
              <a:buNone/>
            </a:pPr>
            <a:endParaRPr lang="en-US" sz="2000" dirty="0"/>
          </a:p>
        </p:txBody>
      </p:sp>
      <p:sp>
        <p:nvSpPr>
          <p:cNvPr id="3" name="Title 2"/>
          <p:cNvSpPr>
            <a:spLocks noGrp="1"/>
          </p:cNvSpPr>
          <p:nvPr>
            <p:ph type="title"/>
          </p:nvPr>
        </p:nvSpPr>
        <p:spPr/>
        <p:txBody>
          <a:bodyPr/>
          <a:lstStyle/>
          <a:p>
            <a:r>
              <a:rPr lang="en-US" dirty="0" smtClean="0"/>
              <a:t>Ad-hoc Group Straw poll rules</a:t>
            </a:r>
            <a:br>
              <a:rPr lang="en-US" dirty="0" smtClean="0"/>
            </a:br>
            <a:r>
              <a:rPr lang="en-US" sz="2000" dirty="0" smtClean="0"/>
              <a:t>Document: 15/0075r0</a:t>
            </a:r>
            <a:endParaRPr lang="en-US" dirty="0"/>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January 2016</a:t>
            </a:r>
          </a:p>
        </p:txBody>
      </p:sp>
    </p:spTree>
    <p:extLst>
      <p:ext uri="{BB962C8B-B14F-4D97-AF65-F5344CB8AC3E}">
        <p14:creationId xmlns:p14="http://schemas.microsoft.com/office/powerpoint/2010/main" val="3991554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CA" altLang="en-US" smtClean="0"/>
              <a:t>Submissions (MU)</a:t>
            </a:r>
          </a:p>
        </p:txBody>
      </p:sp>
      <p:sp>
        <p:nvSpPr>
          <p:cNvPr id="18435"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January 2016</a:t>
            </a:r>
          </a:p>
        </p:txBody>
      </p:sp>
      <p:sp>
        <p:nvSpPr>
          <p:cNvPr id="1843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endParaRPr lang="en-US" dirty="0"/>
          </a:p>
        </p:txBody>
      </p:sp>
      <p:sp>
        <p:nvSpPr>
          <p:cNvPr id="1843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12836B62-6EFA-49C2-892A-E200917682A7}" type="slidenum">
              <a:rPr lang="en-US" altLang="en-US"/>
              <a:pPr/>
              <a:t>11</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2972383273"/>
              </p:ext>
            </p:extLst>
          </p:nvPr>
        </p:nvGraphicFramePr>
        <p:xfrm>
          <a:off x="1066800" y="1672924"/>
          <a:ext cx="7011628" cy="2504179"/>
        </p:xfrm>
        <a:graphic>
          <a:graphicData uri="http://schemas.openxmlformats.org/drawingml/2006/table">
            <a:tbl>
              <a:tblPr/>
              <a:tblGrid>
                <a:gridCol w="776748"/>
                <a:gridCol w="4401779"/>
                <a:gridCol w="1272663"/>
                <a:gridCol w="560438"/>
              </a:tblGrid>
              <a:tr h="255215">
                <a:tc>
                  <a:txBody>
                    <a:bodyPr/>
                    <a:lstStyle/>
                    <a:p>
                      <a:pPr algn="ctr" fontAlgn="b"/>
                      <a:r>
                        <a:rPr lang="en-CA" sz="900" b="1" i="0" u="none" strike="noStrike" dirty="0">
                          <a:solidFill>
                            <a:srgbClr val="FFFFFF"/>
                          </a:solidFill>
                          <a:latin typeface="Calibri"/>
                        </a:rPr>
                        <a:t>DCN</a:t>
                      </a:r>
                    </a:p>
                  </a:txBody>
                  <a:tcPr marL="7374" marR="7374" marT="7372"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900" b="1" i="0" u="none" strike="noStrike" dirty="0">
                          <a:solidFill>
                            <a:srgbClr val="FFFFFF"/>
                          </a:solidFill>
                          <a:latin typeface="Calibri"/>
                        </a:rPr>
                        <a:t>Title</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900" b="1" i="0" u="none" strike="noStrike">
                          <a:solidFill>
                            <a:srgbClr val="FFFFFF"/>
                          </a:solidFill>
                          <a:latin typeface="Calibri"/>
                        </a:rPr>
                        <a:t>Name</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900" b="1" i="0" u="none" strike="noStrike">
                          <a:solidFill>
                            <a:srgbClr val="FFFFFF"/>
                          </a:solidFill>
                          <a:latin typeface="Calibri"/>
                        </a:rPr>
                        <a:t>Ad Hoc</a:t>
                      </a:r>
                    </a:p>
                  </a:txBody>
                  <a:tcPr marL="7374" marR="7374" marT="7372"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r>
              <a:tr h="267976">
                <a:tc>
                  <a:txBody>
                    <a:bodyPr/>
                    <a:lstStyle/>
                    <a:p>
                      <a:pPr algn="l" fontAlgn="b"/>
                      <a:r>
                        <a:rPr lang="en-CA" sz="1200" b="0" i="0" u="none" strike="noStrike" dirty="0">
                          <a:solidFill>
                            <a:srgbClr val="92D050"/>
                          </a:solidFill>
                          <a:latin typeface="Calibri"/>
                        </a:rPr>
                        <a:t>11-16/0031</a:t>
                      </a:r>
                    </a:p>
                  </a:txBody>
                  <a:tcPr marL="7374" marR="7374" marT="7372"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92D050"/>
                          </a:solidFill>
                          <a:latin typeface="Calibri"/>
                        </a:rPr>
                        <a:t>Proposed UL MU CS Rules</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92D050"/>
                          </a:solidFill>
                          <a:latin typeface="Calibri"/>
                        </a:rPr>
                        <a:t>Lei Wang</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92D050"/>
                          </a:solidFill>
                          <a:latin typeface="Calibri"/>
                        </a:rPr>
                        <a:t>MU</a:t>
                      </a:r>
                    </a:p>
                  </a:txBody>
                  <a:tcPr marL="7374" marR="7374" marT="7372"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267976">
                <a:tc>
                  <a:txBody>
                    <a:bodyPr/>
                    <a:lstStyle/>
                    <a:p>
                      <a:pPr algn="l" fontAlgn="b"/>
                      <a:r>
                        <a:rPr lang="en-CA" sz="1200" b="0" i="0" u="none" strike="noStrike" dirty="0">
                          <a:solidFill>
                            <a:srgbClr val="92D050"/>
                          </a:solidFill>
                          <a:latin typeface="Calibri"/>
                        </a:rPr>
                        <a:t>11-16/0048</a:t>
                      </a:r>
                    </a:p>
                  </a:txBody>
                  <a:tcPr marL="7374" marR="7374" marT="7372"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92D050"/>
                          </a:solidFill>
                          <a:latin typeface="Calibri"/>
                        </a:rPr>
                        <a:t>Protection using MU RTS/CTS </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92D050"/>
                          </a:solidFill>
                          <a:latin typeface="Calibri"/>
                        </a:rPr>
                        <a:t> Young </a:t>
                      </a:r>
                      <a:r>
                        <a:rPr lang="en-CA" sz="1200" b="0" i="0" u="none" strike="noStrike" dirty="0" err="1">
                          <a:solidFill>
                            <a:srgbClr val="92D050"/>
                          </a:solidFill>
                          <a:latin typeface="Calibri"/>
                        </a:rPr>
                        <a:t>Hoon</a:t>
                      </a:r>
                      <a:r>
                        <a:rPr lang="en-CA" sz="1200" b="0" i="0" u="none" strike="noStrike" dirty="0">
                          <a:solidFill>
                            <a:srgbClr val="92D050"/>
                          </a:solidFill>
                          <a:latin typeface="Calibri"/>
                        </a:rPr>
                        <a:t> Kwon </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92D050"/>
                          </a:solidFill>
                          <a:latin typeface="Calibri"/>
                        </a:rPr>
                        <a:t>MU</a:t>
                      </a:r>
                    </a:p>
                  </a:txBody>
                  <a:tcPr marL="7374" marR="7374" marT="7372"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267976">
                <a:tc>
                  <a:txBody>
                    <a:bodyPr/>
                    <a:lstStyle/>
                    <a:p>
                      <a:pPr algn="l" fontAlgn="b"/>
                      <a:r>
                        <a:rPr lang="en-CA" sz="1200" b="0" i="0" u="none" strike="noStrike" dirty="0">
                          <a:solidFill>
                            <a:srgbClr val="92D050"/>
                          </a:solidFill>
                          <a:latin typeface="Calibri"/>
                        </a:rPr>
                        <a:t>11-16/0054</a:t>
                      </a:r>
                    </a:p>
                  </a:txBody>
                  <a:tcPr marL="7374" marR="7374" marT="7372"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92D050"/>
                          </a:solidFill>
                          <a:latin typeface="Calibri"/>
                        </a:rPr>
                        <a:t>UL MU CCA Response</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err="1">
                          <a:solidFill>
                            <a:srgbClr val="92D050"/>
                          </a:solidFill>
                          <a:latin typeface="Calibri"/>
                        </a:rPr>
                        <a:t>Kaiying</a:t>
                      </a:r>
                      <a:r>
                        <a:rPr lang="en-CA" sz="1200" b="0" i="0" u="none" strike="noStrike" dirty="0">
                          <a:solidFill>
                            <a:srgbClr val="92D050"/>
                          </a:solidFill>
                          <a:latin typeface="Calibri"/>
                        </a:rPr>
                        <a:t> </a:t>
                      </a:r>
                      <a:r>
                        <a:rPr lang="en-CA" sz="1200" b="0" i="0" u="none" strike="noStrike" dirty="0" err="1">
                          <a:solidFill>
                            <a:srgbClr val="92D050"/>
                          </a:solidFill>
                          <a:latin typeface="Calibri"/>
                        </a:rPr>
                        <a:t>Lv</a:t>
                      </a:r>
                      <a:endParaRPr lang="en-CA" sz="1200" b="0" i="0" u="none" strike="noStrike" dirty="0">
                        <a:solidFill>
                          <a:srgbClr val="92D050"/>
                        </a:solidFill>
                        <a:latin typeface="Calibri"/>
                      </a:endParaRP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92D050"/>
                          </a:solidFill>
                          <a:latin typeface="Calibri"/>
                        </a:rPr>
                        <a:t>MU</a:t>
                      </a:r>
                    </a:p>
                  </a:txBody>
                  <a:tcPr marL="7374" marR="7374" marT="7372"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267976">
                <a:tc>
                  <a:txBody>
                    <a:bodyPr/>
                    <a:lstStyle/>
                    <a:p>
                      <a:pPr algn="l" fontAlgn="b"/>
                      <a:r>
                        <a:rPr lang="en-CA" sz="1200" b="0" i="0" u="none" strike="noStrike" dirty="0">
                          <a:solidFill>
                            <a:srgbClr val="92D050"/>
                          </a:solidFill>
                          <a:latin typeface="Calibri"/>
                        </a:rPr>
                        <a:t>11-16/0057</a:t>
                      </a:r>
                    </a:p>
                  </a:txBody>
                  <a:tcPr marL="7374" marR="7374" marT="7372"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92D050"/>
                          </a:solidFill>
                          <a:latin typeface="Calibri"/>
                        </a:rPr>
                        <a:t>Indication for UL MU Carrier Sensing</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92D050"/>
                          </a:solidFill>
                          <a:latin typeface="Calibri"/>
                        </a:rPr>
                        <a:t>Kiseon Ryu</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92D050"/>
                          </a:solidFill>
                          <a:latin typeface="Calibri"/>
                        </a:rPr>
                        <a:t>MU</a:t>
                      </a:r>
                    </a:p>
                  </a:txBody>
                  <a:tcPr marL="7374" marR="7374" marT="7372"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267976">
                <a:tc>
                  <a:txBody>
                    <a:bodyPr/>
                    <a:lstStyle/>
                    <a:p>
                      <a:pPr algn="l" fontAlgn="b"/>
                      <a:r>
                        <a:rPr lang="en-CA" sz="1200" b="0" i="0" u="none" strike="noStrike" dirty="0">
                          <a:solidFill>
                            <a:srgbClr val="000000"/>
                          </a:solidFill>
                          <a:latin typeface="Calibri"/>
                        </a:rPr>
                        <a:t>11-16/0066</a:t>
                      </a:r>
                    </a:p>
                  </a:txBody>
                  <a:tcPr marL="7374" marR="7374" marT="7372"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Views on UL-MU Features</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Joonsuk Kim</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MU</a:t>
                      </a:r>
                    </a:p>
                  </a:txBody>
                  <a:tcPr marL="7374" marR="7374" marT="7372"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267976">
                <a:tc>
                  <a:txBody>
                    <a:bodyPr/>
                    <a:lstStyle/>
                    <a:p>
                      <a:pPr algn="l" fontAlgn="b"/>
                      <a:r>
                        <a:rPr lang="en-CA" sz="1200" b="0" i="0" u="none" strike="noStrike" dirty="0">
                          <a:solidFill>
                            <a:srgbClr val="92D050"/>
                          </a:solidFill>
                          <a:latin typeface="Calibri"/>
                        </a:rPr>
                        <a:t>11-16/0067</a:t>
                      </a:r>
                    </a:p>
                  </a:txBody>
                  <a:tcPr marL="7374" marR="7374" marT="7372"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92D050"/>
                          </a:solidFill>
                          <a:latin typeface="Calibri"/>
                        </a:rPr>
                        <a:t>MAC Padding in Trigger Frame</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err="1">
                          <a:solidFill>
                            <a:srgbClr val="92D050"/>
                          </a:solidFill>
                          <a:latin typeface="Calibri"/>
                        </a:rPr>
                        <a:t>Liwen</a:t>
                      </a:r>
                      <a:r>
                        <a:rPr lang="en-CA" sz="1200" b="0" i="0" u="none" strike="noStrike" dirty="0">
                          <a:solidFill>
                            <a:srgbClr val="92D050"/>
                          </a:solidFill>
                          <a:latin typeface="Calibri"/>
                        </a:rPr>
                        <a:t> Chu</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92D050"/>
                          </a:solidFill>
                          <a:latin typeface="Calibri"/>
                        </a:rPr>
                        <a:t>MU</a:t>
                      </a:r>
                    </a:p>
                  </a:txBody>
                  <a:tcPr marL="7374" marR="7374" marT="7372"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267976">
                <a:tc>
                  <a:txBody>
                    <a:bodyPr/>
                    <a:lstStyle/>
                    <a:p>
                      <a:pPr algn="l" fontAlgn="b"/>
                      <a:r>
                        <a:rPr lang="en-CA" sz="1200" b="0" i="0" u="none" strike="noStrike">
                          <a:solidFill>
                            <a:srgbClr val="000000"/>
                          </a:solidFill>
                          <a:latin typeface="Calibri"/>
                        </a:rPr>
                        <a:t>11-16/0085</a:t>
                      </a:r>
                    </a:p>
                  </a:txBody>
                  <a:tcPr marL="7374" marR="7374" marT="7372"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Congestion control  for UL MU random access</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err="1">
                          <a:solidFill>
                            <a:srgbClr val="000000"/>
                          </a:solidFill>
                          <a:latin typeface="Calibri"/>
                        </a:rPr>
                        <a:t>Woojin</a:t>
                      </a:r>
                      <a:r>
                        <a:rPr lang="en-CA" sz="1200" b="0" i="0" u="none" strike="noStrike" dirty="0">
                          <a:solidFill>
                            <a:srgbClr val="000000"/>
                          </a:solidFill>
                          <a:latin typeface="Calibri"/>
                        </a:rPr>
                        <a:t> </a:t>
                      </a:r>
                      <a:r>
                        <a:rPr lang="en-CA" sz="1200" b="0" i="0" u="none" strike="noStrike" dirty="0" err="1">
                          <a:solidFill>
                            <a:srgbClr val="000000"/>
                          </a:solidFill>
                          <a:latin typeface="Calibri"/>
                        </a:rPr>
                        <a:t>Ahn</a:t>
                      </a:r>
                      <a:endParaRPr lang="en-CA" sz="1200" b="0" i="0" u="none" strike="noStrike" dirty="0">
                        <a:solidFill>
                          <a:srgbClr val="000000"/>
                        </a:solidFill>
                        <a:latin typeface="Calibri"/>
                      </a:endParaRP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MU</a:t>
                      </a:r>
                    </a:p>
                  </a:txBody>
                  <a:tcPr marL="7374" marR="7374" marT="7372"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267976">
                <a:tc>
                  <a:txBody>
                    <a:bodyPr/>
                    <a:lstStyle/>
                    <a:p>
                      <a:pPr algn="l" fontAlgn="b"/>
                      <a:r>
                        <a:rPr lang="en-CA" sz="1200" b="0" i="0" u="none" strike="noStrike">
                          <a:solidFill>
                            <a:srgbClr val="000000"/>
                          </a:solidFill>
                          <a:latin typeface="Calibri"/>
                        </a:rPr>
                        <a:t>11-16/0091</a:t>
                      </a:r>
                    </a:p>
                  </a:txBody>
                  <a:tcPr marL="7374" marR="7374" marT="7372"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Regarding HE NDPA frame for DL Sounding Sequence </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err="1">
                          <a:solidFill>
                            <a:srgbClr val="000000"/>
                          </a:solidFill>
                          <a:latin typeface="Calibri"/>
                        </a:rPr>
                        <a:t>Narendar</a:t>
                      </a:r>
                      <a:r>
                        <a:rPr lang="en-CA" sz="1200" b="0" i="0" u="none" strike="noStrike" dirty="0">
                          <a:solidFill>
                            <a:srgbClr val="000000"/>
                          </a:solidFill>
                          <a:latin typeface="Calibri"/>
                        </a:rPr>
                        <a:t> </a:t>
                      </a:r>
                      <a:r>
                        <a:rPr lang="en-CA" sz="1200" b="0" i="0" u="none" strike="noStrike" dirty="0" err="1">
                          <a:solidFill>
                            <a:srgbClr val="000000"/>
                          </a:solidFill>
                          <a:latin typeface="Calibri"/>
                        </a:rPr>
                        <a:t>Madhavan</a:t>
                      </a:r>
                      <a:r>
                        <a:rPr lang="en-CA" sz="1200" b="0" i="0" u="none" strike="noStrike" dirty="0">
                          <a:solidFill>
                            <a:srgbClr val="000000"/>
                          </a:solidFill>
                          <a:latin typeface="Calibri"/>
                        </a:rPr>
                        <a:t> </a:t>
                      </a:r>
                    </a:p>
                  </a:txBody>
                  <a:tcPr marL="7374" marR="7374" marT="7372"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MU</a:t>
                      </a:r>
                    </a:p>
                  </a:txBody>
                  <a:tcPr marL="7374" marR="7374" marT="7372" marB="0" anchor="b">
                    <a:lnL>
                      <a:noFill/>
                    </a:lnL>
                    <a:lnR w="6350" cap="flat" cmpd="sng" algn="ctr">
                      <a:solidFill>
                        <a:srgbClr val="FAC090"/>
                      </a:solid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bl>
          </a:graphicData>
        </a:graphic>
      </p:graphicFrame>
      <p:sp>
        <p:nvSpPr>
          <p:cNvPr id="18492" name="TextBox 6"/>
          <p:cNvSpPr txBox="1">
            <a:spLocks noChangeArrowheads="1"/>
          </p:cNvSpPr>
          <p:nvPr/>
        </p:nvSpPr>
        <p:spPr bwMode="auto">
          <a:xfrm>
            <a:off x="1295400" y="4800600"/>
            <a:ext cx="136287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8</a:t>
            </a:r>
            <a:r>
              <a:rPr lang="en-CA" altLang="en-US" dirty="0" smtClean="0"/>
              <a:t> </a:t>
            </a:r>
            <a:r>
              <a:rPr lang="en-CA" altLang="en-US" dirty="0"/>
              <a:t>MU Submissions</a:t>
            </a:r>
          </a:p>
        </p:txBody>
      </p:sp>
    </p:spTree>
    <p:extLst>
      <p:ext uri="{BB962C8B-B14F-4D97-AF65-F5344CB8AC3E}">
        <p14:creationId xmlns:p14="http://schemas.microsoft.com/office/powerpoint/2010/main" val="14671912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Straw </a:t>
            </a:r>
            <a:r>
              <a:rPr lang="en-US" dirty="0"/>
              <a:t>Poll # </a:t>
            </a:r>
            <a:r>
              <a:rPr lang="en-US" dirty="0" smtClean="0"/>
              <a:t>1</a:t>
            </a:r>
            <a:endParaRPr lang="en-US" dirty="0"/>
          </a:p>
        </p:txBody>
      </p:sp>
      <p:sp>
        <p:nvSpPr>
          <p:cNvPr id="3" name="Content Placeholder 2"/>
          <p:cNvSpPr>
            <a:spLocks noGrp="1"/>
          </p:cNvSpPr>
          <p:nvPr>
            <p:ph idx="1"/>
          </p:nvPr>
        </p:nvSpPr>
        <p:spPr/>
        <p:txBody>
          <a:bodyPr/>
          <a:lstStyle/>
          <a:p>
            <a:r>
              <a:rPr lang="en-US" dirty="0"/>
              <a:t>Do you agree to add to the TG Specification Framework:</a:t>
            </a:r>
          </a:p>
          <a:p>
            <a:pPr lvl="1"/>
            <a:r>
              <a:rPr lang="en-US" dirty="0" smtClean="0"/>
              <a:t>4.y.z </a:t>
            </a:r>
            <a:r>
              <a:rPr lang="en-US" dirty="0"/>
              <a:t>After MU-RTS/CTS frame exchange, an AP </a:t>
            </a:r>
            <a:r>
              <a:rPr lang="en-US" dirty="0" smtClean="0"/>
              <a:t>may trigger </a:t>
            </a:r>
            <a:r>
              <a:rPr lang="en-US" dirty="0" smtClean="0"/>
              <a:t>short frame exchange to check </a:t>
            </a:r>
            <a:r>
              <a:rPr lang="en-US" dirty="0"/>
              <a:t>which STA has responded </a:t>
            </a:r>
            <a:r>
              <a:rPr lang="en-US" dirty="0" smtClean="0"/>
              <a:t>to the MU-RTS frame.</a:t>
            </a:r>
            <a:endParaRPr lang="en-US" dirty="0"/>
          </a:p>
          <a:p>
            <a:pPr lvl="2"/>
            <a:r>
              <a:rPr lang="en-US" dirty="0"/>
              <a:t>Examples of such frames are Buffer Status </a:t>
            </a:r>
            <a:r>
              <a:rPr lang="en-US" dirty="0" smtClean="0"/>
              <a:t>Request, </a:t>
            </a:r>
            <a:r>
              <a:rPr lang="en-US" dirty="0"/>
              <a:t>PS-Poll, etc.</a:t>
            </a:r>
          </a:p>
          <a:p>
            <a:pPr lvl="2"/>
            <a:r>
              <a:rPr lang="en-US" dirty="0"/>
              <a:t>Details on definition for short </a:t>
            </a:r>
            <a:r>
              <a:rPr lang="en-US" dirty="0" smtClean="0"/>
              <a:t>frame are </a:t>
            </a:r>
            <a:r>
              <a:rPr lang="en-US" dirty="0"/>
              <a:t>TBD</a:t>
            </a:r>
            <a:r>
              <a:rPr lang="en-US" dirty="0" smtClean="0"/>
              <a:t>.</a:t>
            </a:r>
          </a:p>
          <a:p>
            <a:pPr lvl="2"/>
            <a:endParaRPr lang="en-US" dirty="0"/>
          </a:p>
          <a:p>
            <a:r>
              <a:rPr lang="en-US" dirty="0" smtClean="0"/>
              <a:t>Y/N/A: 24/10/Many</a:t>
            </a:r>
          </a:p>
          <a:p>
            <a:r>
              <a:rPr lang="en-US" dirty="0" smtClean="0">
                <a:solidFill>
                  <a:srgbClr val="FF0000"/>
                </a:solidFill>
              </a:rPr>
              <a:t>SP fails</a:t>
            </a:r>
            <a:endParaRPr lang="en-US" dirty="0">
              <a:solidFill>
                <a:srgbClr val="FF0000"/>
              </a:solidFill>
            </a:endParaRPr>
          </a:p>
          <a:p>
            <a:r>
              <a:rPr lang="en-US" dirty="0" smtClean="0"/>
              <a:t>Submission </a:t>
            </a:r>
            <a:r>
              <a:rPr lang="en-US" dirty="0"/>
              <a:t>IEEE 802.11-16/</a:t>
            </a:r>
            <a:r>
              <a:rPr lang="en-US" dirty="0" err="1"/>
              <a:t>0048r0</a:t>
            </a:r>
            <a:endParaRPr lang="en-US" dirty="0"/>
          </a:p>
        </p:txBody>
      </p:sp>
      <p:sp>
        <p:nvSpPr>
          <p:cNvPr id="4" name="Footer Placeholder 3"/>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Date Placeholder 5"/>
          <p:cNvSpPr>
            <a:spLocks noGrp="1"/>
          </p:cNvSpPr>
          <p:nvPr>
            <p:ph type="dt" sz="half" idx="4294967295"/>
          </p:nvPr>
        </p:nvSpPr>
        <p:spPr>
          <a:xfrm>
            <a:off x="685800" y="318700"/>
            <a:ext cx="1676400" cy="290900"/>
          </a:xfrm>
          <a:prstGeom prst="rect">
            <a:avLst/>
          </a:prstGeom>
        </p:spPr>
        <p:txBody>
          <a:bodyPr/>
          <a:lstStyle/>
          <a:p>
            <a:pPr>
              <a:defRPr/>
            </a:pPr>
            <a:r>
              <a:rPr lang="en-US" sz="1800" b="1" dirty="0" smtClean="0"/>
              <a:t>January 2016</a:t>
            </a:r>
            <a:endParaRPr lang="en-US" sz="1800" b="1" dirty="0"/>
          </a:p>
        </p:txBody>
      </p:sp>
    </p:spTree>
    <p:extLst>
      <p:ext uri="{BB962C8B-B14F-4D97-AF65-F5344CB8AC3E}">
        <p14:creationId xmlns:p14="http://schemas.microsoft.com/office/powerpoint/2010/main" val="22979887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10600" cy="762000"/>
          </a:xfrm>
        </p:spPr>
        <p:txBody>
          <a:bodyPr/>
          <a:lstStyle/>
          <a:p>
            <a:r>
              <a:rPr lang="en-US" sz="2800" dirty="0" smtClean="0"/>
              <a:t>MU Straw </a:t>
            </a:r>
            <a:r>
              <a:rPr lang="en-US" sz="2800" dirty="0" smtClean="0"/>
              <a:t>Poll </a:t>
            </a:r>
            <a:r>
              <a:rPr lang="en-US" sz="2800" dirty="0" smtClean="0"/>
              <a:t>#2</a:t>
            </a:r>
            <a:endParaRPr lang="en-US" sz="2800" dirty="0"/>
          </a:p>
        </p:txBody>
      </p:sp>
      <p:sp>
        <p:nvSpPr>
          <p:cNvPr id="121" name="Content Placeholder 2"/>
          <p:cNvSpPr txBox="1">
            <a:spLocks/>
          </p:cNvSpPr>
          <p:nvPr/>
        </p:nvSpPr>
        <p:spPr bwMode="auto">
          <a:xfrm>
            <a:off x="327546" y="1265830"/>
            <a:ext cx="8352430" cy="438434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spcBef>
                <a:spcPts val="600"/>
              </a:spcBef>
              <a:spcAft>
                <a:spcPts val="600"/>
              </a:spcAft>
              <a:buClr>
                <a:srgbClr val="D7381B"/>
              </a:buClr>
              <a:defRPr/>
            </a:pPr>
            <a:r>
              <a:rPr lang="en-US" sz="2000" dirty="0"/>
              <a:t>Do you support adding the following text into Section 4.3 of the SFD: </a:t>
            </a:r>
          </a:p>
          <a:p>
            <a:pPr>
              <a:spcBef>
                <a:spcPts val="600"/>
              </a:spcBef>
              <a:spcAft>
                <a:spcPts val="600"/>
              </a:spcAft>
              <a:buClr>
                <a:srgbClr val="D7381B"/>
              </a:buClr>
              <a:defRPr/>
            </a:pPr>
            <a:r>
              <a:rPr lang="en-US" sz="2000" dirty="0"/>
              <a:t>When a STA is required to sense the medium before its UL MU transmission in response to a trigger frame,  it senses the medium using ED after receiving the PPDU that contains the trigger </a:t>
            </a:r>
            <a:r>
              <a:rPr lang="en-US" sz="2000" dirty="0" smtClean="0"/>
              <a:t>frame (i.e. during the TBD IFS time).</a:t>
            </a:r>
            <a:endParaRPr lang="en-US" sz="2000" dirty="0"/>
          </a:p>
          <a:p>
            <a:pPr marL="342900" indent="-342900">
              <a:spcBef>
                <a:spcPct val="20000"/>
              </a:spcBef>
              <a:buClr>
                <a:srgbClr val="D7381B"/>
              </a:buClr>
              <a:defRPr/>
            </a:pPr>
            <a:endParaRPr lang="en-US" sz="2000" dirty="0" smtClean="0"/>
          </a:p>
          <a:p>
            <a:pPr marL="800100" lvl="1" indent="-342900">
              <a:spcBef>
                <a:spcPct val="20000"/>
              </a:spcBef>
              <a:buFont typeface="Times New Roman" pitchFamily="18" charset="0"/>
              <a:buChar char="‒"/>
            </a:pPr>
            <a:r>
              <a:rPr lang="en-US" sz="2000" kern="0" dirty="0" smtClean="0"/>
              <a:t>Y/N/A: 68/3/Some</a:t>
            </a:r>
          </a:p>
          <a:p>
            <a:pPr marL="800100" lvl="1" indent="-342900">
              <a:spcBef>
                <a:spcPct val="20000"/>
              </a:spcBef>
              <a:buFont typeface="Times New Roman" pitchFamily="18" charset="0"/>
              <a:buChar char="‒"/>
            </a:pPr>
            <a:r>
              <a:rPr lang="en-US" sz="2000" kern="0" dirty="0" smtClean="0">
                <a:solidFill>
                  <a:srgbClr val="92D050"/>
                </a:solidFill>
              </a:rPr>
              <a:t>SP passes</a:t>
            </a:r>
            <a:endParaRPr lang="en-US" sz="2000" kern="0" dirty="0">
              <a:solidFill>
                <a:srgbClr val="92D050"/>
              </a:solidFill>
            </a:endParaRPr>
          </a:p>
          <a:p>
            <a:pPr marL="800100" lvl="1" indent="-342900">
              <a:spcBef>
                <a:spcPct val="20000"/>
              </a:spcBef>
              <a:buFont typeface="Times New Roman" pitchFamily="18" charset="0"/>
              <a:buChar char="‒"/>
            </a:pPr>
            <a:r>
              <a:rPr lang="en-US" sz="2000" kern="0" dirty="0"/>
              <a:t>Submission IEEE 802.11-16/</a:t>
            </a:r>
            <a:r>
              <a:rPr lang="en-US" sz="2000" kern="0" dirty="0" err="1"/>
              <a:t>0031r0</a:t>
            </a:r>
            <a:endParaRPr lang="en-US" sz="2000" kern="0" dirty="0"/>
          </a:p>
          <a:p>
            <a:pPr lvl="1">
              <a:spcBef>
                <a:spcPct val="20000"/>
              </a:spcBef>
            </a:pPr>
            <a:endParaRPr lang="en-US" sz="2000" kern="0" dirty="0" smtClean="0"/>
          </a:p>
        </p:txBody>
      </p:sp>
      <p:sp>
        <p:nvSpPr>
          <p:cNvPr id="4"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13</a:t>
            </a:fld>
            <a:endParaRPr lang="en-US" dirty="0"/>
          </a:p>
        </p:txBody>
      </p:sp>
      <p:sp>
        <p:nvSpPr>
          <p:cNvPr id="5" name="Footer Placeholder 4"/>
          <p:cNvSpPr>
            <a:spLocks noGrp="1"/>
          </p:cNvSpPr>
          <p:nvPr>
            <p:ph type="ftr" sz="quarter" idx="4294967295"/>
          </p:nvPr>
        </p:nvSpPr>
        <p:spPr>
          <a:xfrm flipH="1">
            <a:off x="7051464" y="6475413"/>
            <a:ext cx="1492396" cy="369332"/>
          </a:xfrm>
          <a:prstGeom prst="rect">
            <a:avLst/>
          </a:prstGeom>
        </p:spPr>
        <p:txBody>
          <a:bodyPr/>
          <a:lstStyle/>
          <a:p>
            <a:pPr>
              <a:defRPr/>
            </a:pPr>
            <a:r>
              <a:rPr lang="en-US" dirty="0" err="1"/>
              <a:t>TGax</a:t>
            </a:r>
            <a:r>
              <a:rPr lang="en-US" dirty="0"/>
              <a:t> MU ad-hoc group</a:t>
            </a:r>
          </a:p>
          <a:p>
            <a:pPr>
              <a:defRPr/>
            </a:pPr>
            <a:r>
              <a:rPr lang="en-US" dirty="0" smtClean="0"/>
              <a:t> </a:t>
            </a:r>
            <a:endParaRPr lang="en-US" dirty="0"/>
          </a:p>
        </p:txBody>
      </p:sp>
      <p:sp>
        <p:nvSpPr>
          <p:cNvPr id="6" name="Date Placeholder 5"/>
          <p:cNvSpPr>
            <a:spLocks noGrp="1"/>
          </p:cNvSpPr>
          <p:nvPr>
            <p:ph type="dt" sz="half" idx="10"/>
          </p:nvPr>
        </p:nvSpPr>
        <p:spPr/>
        <p:txBody>
          <a:bodyPr/>
          <a:lstStyle/>
          <a:p>
            <a:pPr>
              <a:defRPr/>
            </a:pPr>
            <a:r>
              <a:rPr lang="en-US" smtClean="0"/>
              <a:t>January 2016</a:t>
            </a:r>
            <a:endParaRPr lang="en-US" dirty="0"/>
          </a:p>
        </p:txBody>
      </p:sp>
    </p:spTree>
    <p:extLst>
      <p:ext uri="{BB962C8B-B14F-4D97-AF65-F5344CB8AC3E}">
        <p14:creationId xmlns:p14="http://schemas.microsoft.com/office/powerpoint/2010/main" val="31066169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10600" cy="762000"/>
          </a:xfrm>
        </p:spPr>
        <p:txBody>
          <a:bodyPr/>
          <a:lstStyle/>
          <a:p>
            <a:r>
              <a:rPr lang="en-US" sz="2800" dirty="0" smtClean="0"/>
              <a:t>MU Straw </a:t>
            </a:r>
            <a:r>
              <a:rPr lang="en-US" sz="2800" dirty="0" smtClean="0"/>
              <a:t>Poll </a:t>
            </a:r>
            <a:r>
              <a:rPr lang="en-US" sz="2800" dirty="0" smtClean="0"/>
              <a:t>#3</a:t>
            </a:r>
            <a:endParaRPr lang="en-US" sz="2800" dirty="0"/>
          </a:p>
        </p:txBody>
      </p:sp>
      <p:sp>
        <p:nvSpPr>
          <p:cNvPr id="121" name="Content Placeholder 2"/>
          <p:cNvSpPr txBox="1">
            <a:spLocks/>
          </p:cNvSpPr>
          <p:nvPr/>
        </p:nvSpPr>
        <p:spPr bwMode="auto">
          <a:xfrm>
            <a:off x="327546" y="1265830"/>
            <a:ext cx="8352430" cy="438434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spcBef>
                <a:spcPts val="600"/>
              </a:spcBef>
              <a:spcAft>
                <a:spcPts val="600"/>
              </a:spcAft>
              <a:buClr>
                <a:srgbClr val="D7381B"/>
              </a:buClr>
              <a:defRPr/>
            </a:pPr>
            <a:r>
              <a:rPr lang="en-US" sz="2000" dirty="0"/>
              <a:t>Do you support to add the following text into Section 4.3 of the SFD:</a:t>
            </a:r>
          </a:p>
          <a:p>
            <a:pPr>
              <a:spcBef>
                <a:spcPts val="600"/>
              </a:spcBef>
              <a:spcAft>
                <a:spcPts val="600"/>
              </a:spcAft>
              <a:buClr>
                <a:srgbClr val="D7381B"/>
              </a:buClr>
              <a:defRPr/>
            </a:pPr>
            <a:r>
              <a:rPr lang="en-US" sz="2000" dirty="0"/>
              <a:t>When a STA needs to perform the </a:t>
            </a:r>
            <a:r>
              <a:rPr lang="en-US" sz="2000" dirty="0" smtClean="0"/>
              <a:t>energy-detect (</a:t>
            </a:r>
            <a:r>
              <a:rPr lang="en-US" sz="2000" dirty="0"/>
              <a:t>ED) before its UL MU transmission in response to a trigger frame, it shall perform the </a:t>
            </a:r>
            <a:r>
              <a:rPr lang="en-US" sz="2000" dirty="0" smtClean="0"/>
              <a:t>energy-detect (</a:t>
            </a:r>
            <a:r>
              <a:rPr lang="en-US" sz="2000" dirty="0"/>
              <a:t>ED) at least in the </a:t>
            </a:r>
            <a:r>
              <a:rPr lang="en-US" sz="2000" dirty="0" err="1"/>
              <a:t>subchannel</a:t>
            </a:r>
            <a:r>
              <a:rPr lang="en-US" sz="2000" dirty="0"/>
              <a:t> that contains the STA’s UL allocation, where the sensed </a:t>
            </a:r>
            <a:r>
              <a:rPr lang="en-US" sz="2000" dirty="0" err="1"/>
              <a:t>subchannel</a:t>
            </a:r>
            <a:r>
              <a:rPr lang="en-US" sz="2000" dirty="0"/>
              <a:t> consists of either a single </a:t>
            </a:r>
            <a:r>
              <a:rPr lang="en-US" sz="2000" dirty="0" err="1"/>
              <a:t>20MHz</a:t>
            </a:r>
            <a:r>
              <a:rPr lang="en-US" sz="2000" dirty="0"/>
              <a:t> channel or multiple of  </a:t>
            </a:r>
            <a:r>
              <a:rPr lang="en-US" sz="2000" dirty="0" err="1"/>
              <a:t>20MHz</a:t>
            </a:r>
            <a:r>
              <a:rPr lang="en-US" sz="2000" dirty="0"/>
              <a:t> channels.</a:t>
            </a:r>
          </a:p>
          <a:p>
            <a:pPr marL="342900" indent="-342900">
              <a:spcBef>
                <a:spcPct val="20000"/>
              </a:spcBef>
              <a:buClr>
                <a:srgbClr val="D7381B"/>
              </a:buClr>
              <a:defRPr/>
            </a:pPr>
            <a:endParaRPr lang="en-US" sz="2000" dirty="0" smtClean="0"/>
          </a:p>
          <a:p>
            <a:pPr marL="800100" lvl="1" indent="-342900">
              <a:spcBef>
                <a:spcPct val="20000"/>
              </a:spcBef>
              <a:buFont typeface="Times New Roman" pitchFamily="18" charset="0"/>
              <a:buChar char="‒"/>
            </a:pPr>
            <a:r>
              <a:rPr lang="en-US" sz="2000" kern="0" dirty="0" smtClean="0"/>
              <a:t>Y/N/A: 79/12/Some</a:t>
            </a:r>
          </a:p>
          <a:p>
            <a:pPr marL="800100" lvl="1" indent="-342900">
              <a:spcBef>
                <a:spcPct val="20000"/>
              </a:spcBef>
              <a:buFont typeface="Times New Roman" pitchFamily="18" charset="0"/>
              <a:buChar char="‒"/>
            </a:pPr>
            <a:r>
              <a:rPr lang="en-US" sz="2000" kern="0" dirty="0" smtClean="0">
                <a:solidFill>
                  <a:srgbClr val="92D050"/>
                </a:solidFill>
              </a:rPr>
              <a:t>SP passes</a:t>
            </a:r>
            <a:endParaRPr lang="en-US" sz="2000" kern="0" dirty="0">
              <a:solidFill>
                <a:srgbClr val="92D050"/>
              </a:solidFill>
            </a:endParaRPr>
          </a:p>
          <a:p>
            <a:pPr marL="800100" lvl="1" indent="-342900">
              <a:spcBef>
                <a:spcPct val="20000"/>
              </a:spcBef>
              <a:buFont typeface="Times New Roman" pitchFamily="18" charset="0"/>
              <a:buChar char="‒"/>
            </a:pPr>
            <a:r>
              <a:rPr lang="en-US" sz="2000" kern="0" dirty="0" smtClean="0"/>
              <a:t>Submission </a:t>
            </a:r>
            <a:r>
              <a:rPr lang="en-US" sz="2000" kern="0" dirty="0"/>
              <a:t>IEEE 802.11-16/</a:t>
            </a:r>
            <a:r>
              <a:rPr lang="en-US" sz="2000" kern="0" dirty="0" err="1"/>
              <a:t>0031r0</a:t>
            </a:r>
            <a:endParaRPr lang="en-US" sz="2000" kern="0" dirty="0"/>
          </a:p>
          <a:p>
            <a:pPr marL="800100" lvl="1" indent="-342900">
              <a:spcBef>
                <a:spcPct val="20000"/>
              </a:spcBef>
              <a:buFont typeface="Times New Roman" pitchFamily="18" charset="0"/>
              <a:buChar char="‒"/>
            </a:pPr>
            <a:endParaRPr lang="en-US" sz="2000" kern="0" dirty="0" smtClean="0"/>
          </a:p>
        </p:txBody>
      </p:sp>
      <p:sp>
        <p:nvSpPr>
          <p:cNvPr id="4"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14</a:t>
            </a:fld>
            <a:endParaRPr lang="en-US" dirty="0"/>
          </a:p>
        </p:txBody>
      </p:sp>
      <p:sp>
        <p:nvSpPr>
          <p:cNvPr id="5" name="Footer Placeholder 4"/>
          <p:cNvSpPr>
            <a:spLocks noGrp="1"/>
          </p:cNvSpPr>
          <p:nvPr>
            <p:ph type="ftr" sz="quarter" idx="4294967295"/>
          </p:nvPr>
        </p:nvSpPr>
        <p:spPr>
          <a:xfrm flipH="1">
            <a:off x="7051464" y="6475413"/>
            <a:ext cx="1492396" cy="369332"/>
          </a:xfrm>
          <a:prstGeom prst="rect">
            <a:avLst/>
          </a:prstGeom>
        </p:spPr>
        <p:txBody>
          <a:bodyPr/>
          <a:lstStyle/>
          <a:p>
            <a:pPr>
              <a:defRPr/>
            </a:pPr>
            <a:r>
              <a:rPr lang="en-US" dirty="0" err="1"/>
              <a:t>TGax</a:t>
            </a:r>
            <a:r>
              <a:rPr lang="en-US" dirty="0"/>
              <a:t> MU ad-hoc group</a:t>
            </a:r>
          </a:p>
          <a:p>
            <a:pPr>
              <a:defRPr/>
            </a:pPr>
            <a:r>
              <a:rPr lang="en-US" dirty="0" smtClean="0"/>
              <a:t>. </a:t>
            </a:r>
            <a:endParaRPr lang="en-US" dirty="0"/>
          </a:p>
        </p:txBody>
      </p:sp>
      <p:sp>
        <p:nvSpPr>
          <p:cNvPr id="6" name="Date Placeholder 5"/>
          <p:cNvSpPr>
            <a:spLocks noGrp="1"/>
          </p:cNvSpPr>
          <p:nvPr>
            <p:ph type="dt" sz="half" idx="10"/>
          </p:nvPr>
        </p:nvSpPr>
        <p:spPr/>
        <p:txBody>
          <a:bodyPr/>
          <a:lstStyle/>
          <a:p>
            <a:pPr>
              <a:defRPr/>
            </a:pPr>
            <a:r>
              <a:rPr lang="en-US" smtClean="0"/>
              <a:t>January 2016</a:t>
            </a:r>
            <a:endParaRPr lang="en-US" dirty="0"/>
          </a:p>
        </p:txBody>
      </p:sp>
    </p:spTree>
    <p:extLst>
      <p:ext uri="{BB962C8B-B14F-4D97-AF65-F5344CB8AC3E}">
        <p14:creationId xmlns:p14="http://schemas.microsoft.com/office/powerpoint/2010/main" val="41102552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t>MU Straw Poll </a:t>
            </a:r>
            <a:r>
              <a:rPr lang="en-US" dirty="0" smtClean="0"/>
              <a:t>#4</a:t>
            </a:r>
            <a:endParaRPr lang="zh-CN" altLang="en-US" dirty="0"/>
          </a:p>
        </p:txBody>
      </p:sp>
      <p:sp>
        <p:nvSpPr>
          <p:cNvPr id="3" name="内容占位符 2"/>
          <p:cNvSpPr>
            <a:spLocks noGrp="1"/>
          </p:cNvSpPr>
          <p:nvPr>
            <p:ph idx="1"/>
          </p:nvPr>
        </p:nvSpPr>
        <p:spPr/>
        <p:txBody>
          <a:bodyPr/>
          <a:lstStyle/>
          <a:p>
            <a:pPr>
              <a:spcBef>
                <a:spcPts val="600"/>
              </a:spcBef>
              <a:spcAft>
                <a:spcPts val="600"/>
              </a:spcAft>
              <a:buClr>
                <a:srgbClr val="D7381B"/>
              </a:buClr>
              <a:defRPr/>
            </a:pPr>
            <a:r>
              <a:rPr lang="en-US" altLang="zh-CN" b="0" dirty="0" smtClean="0"/>
              <a:t>Do you support to add the following text into Section 4.3 of the SFD:</a:t>
            </a:r>
          </a:p>
          <a:p>
            <a:pPr lvl="1">
              <a:buNone/>
            </a:pPr>
            <a:r>
              <a:rPr lang="en-US" altLang="zh-CN" sz="1600" dirty="0" smtClean="0"/>
              <a:t>      </a:t>
            </a:r>
            <a:r>
              <a:rPr lang="en-US" altLang="zh-CN" sz="1800" dirty="0" smtClean="0"/>
              <a:t>When required to sense the medium before its UL MU transmission in response to a trigger frame, if a STA detects the 20MHz channels containing  the allocated UL RU are not all idle,  then the STA  shall not transmit anything in the allocated UL RU. </a:t>
            </a:r>
            <a:endParaRPr lang="en-US" altLang="zh-CN" sz="1800" dirty="0" smtClean="0"/>
          </a:p>
          <a:p>
            <a:pPr lvl="1">
              <a:buNone/>
            </a:pPr>
            <a:endParaRPr lang="en-US" altLang="zh-CN" sz="1800" dirty="0"/>
          </a:p>
          <a:p>
            <a:pPr marL="800100" lvl="1" indent="-342900">
              <a:buFont typeface="Times New Roman" pitchFamily="18" charset="0"/>
              <a:buChar char="‒"/>
            </a:pPr>
            <a:r>
              <a:rPr lang="en-US" sz="1800" dirty="0"/>
              <a:t>Y/N/A: </a:t>
            </a:r>
            <a:r>
              <a:rPr lang="en-US" sz="1800" dirty="0" smtClean="0"/>
              <a:t>85/0/Some</a:t>
            </a:r>
          </a:p>
          <a:p>
            <a:pPr marL="800100" lvl="1" indent="-342900">
              <a:buFont typeface="Times New Roman" pitchFamily="18" charset="0"/>
              <a:buChar char="‒"/>
            </a:pPr>
            <a:r>
              <a:rPr lang="en-US" sz="1800" dirty="0" smtClean="0">
                <a:solidFill>
                  <a:srgbClr val="92D050"/>
                </a:solidFill>
              </a:rPr>
              <a:t>SP Passes</a:t>
            </a:r>
          </a:p>
          <a:p>
            <a:pPr marL="800100" lvl="1" indent="-342900">
              <a:buFont typeface="Times New Roman" pitchFamily="18" charset="0"/>
              <a:buChar char="‒"/>
            </a:pPr>
            <a:r>
              <a:rPr lang="en-US" sz="1800" dirty="0" smtClean="0"/>
              <a:t>Submission </a:t>
            </a:r>
            <a:r>
              <a:rPr lang="en-US" sz="1800" dirty="0"/>
              <a:t>IEEE </a:t>
            </a:r>
            <a:r>
              <a:rPr lang="en-US" sz="1800" dirty="0" smtClean="0"/>
              <a:t>802.11-16/</a:t>
            </a:r>
            <a:r>
              <a:rPr lang="en-US" sz="1800" dirty="0" err="1" smtClean="0"/>
              <a:t>0054r1</a:t>
            </a:r>
            <a:endParaRPr lang="en-US" sz="1800" dirty="0"/>
          </a:p>
          <a:p>
            <a:pPr lvl="1">
              <a:buNone/>
            </a:pPr>
            <a:endParaRPr lang="en-US" altLang="zh-CN" sz="1800" dirty="0" smtClean="0"/>
          </a:p>
          <a:p>
            <a:endParaRPr lang="zh-CN" altLang="en-US" dirty="0"/>
          </a:p>
        </p:txBody>
      </p:sp>
      <p:sp>
        <p:nvSpPr>
          <p:cNvPr id="4" name="灯片编号占位符 3"/>
          <p:cNvSpPr>
            <a:spLocks noGrp="1"/>
          </p:cNvSpPr>
          <p:nvPr>
            <p:ph type="sldNum" sz="quarter" idx="11"/>
          </p:nvPr>
        </p:nvSpPr>
        <p:spPr>
          <a:xfrm>
            <a:off x="4317122" y="6485632"/>
            <a:ext cx="509755" cy="184666"/>
          </a:xfrm>
        </p:spPr>
        <p:txBody>
          <a:bodyPr/>
          <a:lstStyle/>
          <a:p>
            <a:pPr algn="ctr">
              <a:defRPr/>
            </a:pPr>
            <a:r>
              <a:rPr lang="en-US" smtClean="0"/>
              <a:t>Slide </a:t>
            </a:r>
            <a:fld id="{3099D1E7-2CFE-4362-BB72-AF97192842EA}" type="slidenum">
              <a:rPr lang="en-US" smtClean="0"/>
              <a:pPr algn="ctr">
                <a:defRPr/>
              </a:pPr>
              <a:t>15</a:t>
            </a:fld>
            <a:endParaRPr lang="en-US" dirty="0"/>
          </a:p>
        </p:txBody>
      </p:sp>
      <p:sp>
        <p:nvSpPr>
          <p:cNvPr id="5" name="页脚占位符 4"/>
          <p:cNvSpPr>
            <a:spLocks noGrp="1"/>
          </p:cNvSpPr>
          <p:nvPr>
            <p:ph type="ftr" sz="quarter" idx="4294967295"/>
          </p:nvPr>
        </p:nvSpPr>
        <p:spPr>
          <a:xfrm flipH="1">
            <a:off x="5791199" y="6475413"/>
            <a:ext cx="2752661" cy="184666"/>
          </a:xfrm>
          <a:prstGeom prst="rect">
            <a:avLst/>
          </a:prstGeom>
        </p:spPr>
        <p:txBody>
          <a:bodyPr/>
          <a:lstStyle/>
          <a:p>
            <a:pPr algn="r">
              <a:defRPr/>
            </a:pPr>
            <a:r>
              <a:rPr lang="en-US" dirty="0" err="1"/>
              <a:t>TGax</a:t>
            </a:r>
            <a:r>
              <a:rPr lang="en-US" dirty="0"/>
              <a:t> MU ad-hoc group</a:t>
            </a:r>
            <a:endParaRPr lang="en-US" dirty="0"/>
          </a:p>
        </p:txBody>
      </p:sp>
    </p:spTree>
    <p:extLst>
      <p:ext uri="{BB962C8B-B14F-4D97-AF65-F5344CB8AC3E}">
        <p14:creationId xmlns:p14="http://schemas.microsoft.com/office/powerpoint/2010/main" val="4123863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457200"/>
            <a:ext cx="7772400" cy="685800"/>
          </a:xfrm>
        </p:spPr>
        <p:txBody>
          <a:bodyPr/>
          <a:lstStyle/>
          <a:p>
            <a:r>
              <a:rPr lang="en-US" dirty="0"/>
              <a:t>MU Straw Poll </a:t>
            </a:r>
            <a:r>
              <a:rPr lang="en-US" dirty="0" smtClean="0"/>
              <a:t>#5</a:t>
            </a:r>
            <a:endParaRPr lang="ko-KR" altLang="en-US" dirty="0"/>
          </a:p>
        </p:txBody>
      </p:sp>
      <p:sp>
        <p:nvSpPr>
          <p:cNvPr id="3" name="내용 개체 틀 2"/>
          <p:cNvSpPr>
            <a:spLocks noGrp="1"/>
          </p:cNvSpPr>
          <p:nvPr>
            <p:ph idx="1"/>
          </p:nvPr>
        </p:nvSpPr>
        <p:spPr>
          <a:xfrm>
            <a:off x="762000" y="1219200"/>
            <a:ext cx="7772400" cy="4114800"/>
          </a:xfrm>
        </p:spPr>
        <p:txBody>
          <a:bodyPr/>
          <a:lstStyle/>
          <a:p>
            <a:r>
              <a:rPr lang="en-US" altLang="ko-KR" dirty="0"/>
              <a:t>Do you agree to change the SFD text in the clause 4.3 as </a:t>
            </a:r>
            <a:r>
              <a:rPr lang="en-US" altLang="ko-KR" dirty="0" smtClean="0"/>
              <a:t>below?</a:t>
            </a:r>
          </a:p>
          <a:p>
            <a:pPr lvl="1"/>
            <a:r>
              <a:rPr lang="en-GB" altLang="ko-KR" sz="1800" strike="sngStrike" dirty="0" smtClean="0"/>
              <a:t>A </a:t>
            </a:r>
            <a:r>
              <a:rPr lang="en-GB" altLang="ko-KR" sz="1800" strike="sngStrike" dirty="0"/>
              <a:t>STA shall consider CCA status to respond to a Trigger frame under a non-null TBD set of </a:t>
            </a:r>
            <a:r>
              <a:rPr lang="en-GB" altLang="ko-KR" sz="1800" strike="sngStrike" dirty="0" smtClean="0"/>
              <a:t>conditions.</a:t>
            </a:r>
          </a:p>
          <a:p>
            <a:pPr lvl="1"/>
            <a:r>
              <a:rPr lang="en-US" altLang="ko-KR" sz="1800" u="sng" dirty="0"/>
              <a:t>Trigger frame carries an indication of whether or not the carrier sensing is required for the STA to transmit a UL MU PPDU in response to a Trigger frame. If a Trigger frame indicates that the carrier sensing is required, the STA shall consider the channel status </a:t>
            </a:r>
            <a:r>
              <a:rPr lang="en-US" altLang="ko-KR" sz="1800" u="sng" dirty="0" smtClean="0"/>
              <a:t>of the physical channel sensing (meaning ED</a:t>
            </a:r>
            <a:r>
              <a:rPr lang="en-US" altLang="ko-KR" sz="1800" u="sng" dirty="0"/>
              <a:t>) and virtual carrier sense (NAV) before UL MU transmission in response to the Trigger Frame. Otherwise, </a:t>
            </a:r>
            <a:r>
              <a:rPr lang="en-US" altLang="ko-KR" sz="1800" u="sng" dirty="0" smtClean="0"/>
              <a:t>the STA </a:t>
            </a:r>
            <a:r>
              <a:rPr lang="en-US" altLang="ko-KR" sz="1800" u="sng" dirty="0"/>
              <a:t>may transmit a UL MU PPDU without the carrier sensing. The AP shall require the carrier sensing except under TBD conditions.</a:t>
            </a:r>
            <a:endParaRPr lang="ko-KR" altLang="ko-KR" sz="1800" dirty="0"/>
          </a:p>
          <a:p>
            <a:r>
              <a:rPr lang="en-US" altLang="ko-KR" dirty="0" smtClean="0"/>
              <a:t>Y/N/A: 59/0/Some</a:t>
            </a:r>
            <a:endParaRPr lang="en-US" altLang="ko-KR" dirty="0"/>
          </a:p>
          <a:p>
            <a:r>
              <a:rPr lang="en-US" altLang="ko-KR" dirty="0" smtClean="0">
                <a:solidFill>
                  <a:srgbClr val="92D050"/>
                </a:solidFill>
              </a:rPr>
              <a:t>SP passes</a:t>
            </a:r>
            <a:endParaRPr lang="en-US" altLang="ko-KR" dirty="0" smtClean="0">
              <a:solidFill>
                <a:srgbClr val="92D050"/>
              </a:solidFill>
            </a:endParaRPr>
          </a:p>
          <a:p>
            <a:r>
              <a:rPr lang="en-US" dirty="0"/>
              <a:t>Submission IEEE 802.11-16/</a:t>
            </a:r>
            <a:r>
              <a:rPr lang="en-US" dirty="0" err="1"/>
              <a:t>0057r0</a:t>
            </a:r>
            <a:endParaRPr lang="en-US" altLang="ko-KR" dirty="0" smtClean="0"/>
          </a:p>
        </p:txBody>
      </p:sp>
      <p:sp>
        <p:nvSpPr>
          <p:cNvPr id="4" name="바닥글 개체 틀 3"/>
          <p:cNvSpPr>
            <a:spLocks noGrp="1"/>
          </p:cNvSpPr>
          <p:nvPr>
            <p:ph type="ftr" sz="quarter" idx="11"/>
          </p:nvPr>
        </p:nvSpPr>
        <p:spPr>
          <a:xfrm>
            <a:off x="7051529" y="6475413"/>
            <a:ext cx="1492396" cy="369332"/>
          </a:xfrm>
        </p:spPr>
        <p:txBody>
          <a:bodyPr/>
          <a:lstStyle/>
          <a:p>
            <a:r>
              <a:rPr lang="en-US" dirty="0" err="1"/>
              <a:t>TGax</a:t>
            </a:r>
            <a:r>
              <a:rPr lang="en-US" dirty="0"/>
              <a:t> MU ad-hoc group</a:t>
            </a:r>
          </a:p>
          <a:p>
            <a:r>
              <a:rPr lang="en-US" altLang="ko-KR" dirty="0" smtClean="0"/>
              <a:t>)</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16</a:t>
            </a:fld>
            <a:endParaRPr lang="en-US" altLang="ko-KR"/>
          </a:p>
        </p:txBody>
      </p:sp>
    </p:spTree>
    <p:extLst>
      <p:ext uri="{BB962C8B-B14F-4D97-AF65-F5344CB8AC3E}">
        <p14:creationId xmlns:p14="http://schemas.microsoft.com/office/powerpoint/2010/main" val="1239274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MU Straw Poll </a:t>
            </a:r>
            <a:r>
              <a:rPr lang="en-US" dirty="0" smtClean="0"/>
              <a:t>#6</a:t>
            </a:r>
            <a:endParaRPr lang="en-US" dirty="0"/>
          </a:p>
        </p:txBody>
      </p:sp>
      <p:sp>
        <p:nvSpPr>
          <p:cNvPr id="3" name="Content Placeholder 2"/>
          <p:cNvSpPr>
            <a:spLocks noGrp="1"/>
          </p:cNvSpPr>
          <p:nvPr>
            <p:ph idx="1"/>
          </p:nvPr>
        </p:nvSpPr>
        <p:spPr>
          <a:xfrm>
            <a:off x="0" y="1528764"/>
            <a:ext cx="9144000" cy="4719635"/>
          </a:xfrm>
        </p:spPr>
        <p:txBody>
          <a:bodyPr/>
          <a:lstStyle/>
          <a:p>
            <a:pPr>
              <a:buNone/>
            </a:pPr>
            <a:r>
              <a:rPr lang="en-US" sz="1800" dirty="0" smtClean="0"/>
              <a:t>Do you agree to add the following text in Section 4.3 of the SFD:</a:t>
            </a:r>
          </a:p>
          <a:p>
            <a:r>
              <a:rPr lang="en-US" sz="1800" dirty="0" smtClean="0"/>
              <a:t>The inter frame space between a PPDU that contains a trigger frame and its triggered UL MU PPDU is </a:t>
            </a:r>
            <a:r>
              <a:rPr lang="en-US" sz="1800" dirty="0" smtClean="0"/>
              <a:t>SIFS</a:t>
            </a:r>
          </a:p>
          <a:p>
            <a:endParaRPr lang="en-US" sz="1800" dirty="0"/>
          </a:p>
          <a:p>
            <a:r>
              <a:rPr lang="en-US" altLang="ko-KR" sz="2000" dirty="0"/>
              <a:t>Y/N/A: </a:t>
            </a:r>
            <a:r>
              <a:rPr lang="en-US" altLang="ko-KR" sz="2000" dirty="0" smtClean="0"/>
              <a:t>79/0/Some</a:t>
            </a:r>
          </a:p>
          <a:p>
            <a:r>
              <a:rPr lang="en-US" altLang="ko-KR" sz="2000" dirty="0" smtClean="0">
                <a:solidFill>
                  <a:srgbClr val="92D050"/>
                </a:solidFill>
              </a:rPr>
              <a:t>SP passes</a:t>
            </a:r>
            <a:endParaRPr lang="en-US" altLang="ko-KR" sz="2000" dirty="0">
              <a:solidFill>
                <a:srgbClr val="92D050"/>
              </a:solidFill>
            </a:endParaRPr>
          </a:p>
          <a:p>
            <a:r>
              <a:rPr lang="en-US" sz="2000" dirty="0"/>
              <a:t>Submission IEEE </a:t>
            </a:r>
            <a:r>
              <a:rPr lang="en-US" sz="2000" dirty="0" smtClean="0"/>
              <a:t>802.11-16/</a:t>
            </a:r>
            <a:r>
              <a:rPr lang="en-US" sz="2000" dirty="0" err="1" smtClean="0"/>
              <a:t>0067r0</a:t>
            </a:r>
            <a:endParaRPr lang="en-US" altLang="ko-KR" sz="2000" dirty="0"/>
          </a:p>
          <a:p>
            <a:endParaRPr lang="en-US" sz="2200" dirty="0" smtClean="0"/>
          </a:p>
          <a:p>
            <a:endParaRPr lang="en-US" sz="1800" dirty="0" smtClean="0"/>
          </a:p>
        </p:txBody>
      </p:sp>
      <p:sp>
        <p:nvSpPr>
          <p:cNvPr id="4" name="Slide Number Placeholder 3"/>
          <p:cNvSpPr>
            <a:spLocks noGrp="1"/>
          </p:cNvSpPr>
          <p:nvPr>
            <p:ph type="sldNum" sz="quarter" idx="11"/>
          </p:nvPr>
        </p:nvSpPr>
        <p:spPr>
          <a:xfrm>
            <a:off x="4229242" y="6485632"/>
            <a:ext cx="509755" cy="184666"/>
          </a:xfrm>
        </p:spPr>
        <p:txBody>
          <a:bodyPr/>
          <a:lstStyle/>
          <a:p>
            <a:pPr algn="ctr"/>
            <a:r>
              <a:rPr lang="en-US" dirty="0" smtClean="0"/>
              <a:t>Slide </a:t>
            </a:r>
            <a:fld id="{3099D1E7-2CFE-4362-BB72-AF97192842EA}" type="slidenum">
              <a:rPr lang="en-US" smtClean="0"/>
              <a:pPr algn="ctr"/>
              <a:t>17</a:t>
            </a:fld>
            <a:endParaRPr lang="en-US" dirty="0"/>
          </a:p>
        </p:txBody>
      </p:sp>
      <p:sp>
        <p:nvSpPr>
          <p:cNvPr id="7" name="Rectangle 5"/>
          <p:cNvSpPr>
            <a:spLocks noGrp="1" noChangeArrowheads="1"/>
          </p:cNvSpPr>
          <p:nvPr>
            <p:ph type="ftr" sz="quarter" idx="11"/>
          </p:nvPr>
        </p:nvSpPr>
        <p:spPr>
          <a:xfrm>
            <a:off x="6871994" y="6475413"/>
            <a:ext cx="1492396" cy="184666"/>
          </a:xfrm>
          <a:ln/>
        </p:spPr>
        <p:txBody>
          <a:bodyPr/>
          <a:lstStyle>
            <a:lvl1pPr>
              <a:defRPr>
                <a:solidFill>
                  <a:schemeClr val="tx1"/>
                </a:solidFill>
              </a:defRPr>
            </a:lvl1pPr>
          </a:lstStyle>
          <a:p>
            <a:r>
              <a:rPr lang="en-US" dirty="0" err="1"/>
              <a:t>TGax</a:t>
            </a:r>
            <a:r>
              <a:rPr lang="en-US" dirty="0"/>
              <a:t> MU ad-hoc group</a:t>
            </a:r>
            <a:endParaRPr lang="en-US" dirty="0"/>
          </a:p>
        </p:txBody>
      </p:sp>
    </p:spTree>
    <p:extLst>
      <p:ext uri="{BB962C8B-B14F-4D97-AF65-F5344CB8AC3E}">
        <p14:creationId xmlns:p14="http://schemas.microsoft.com/office/powerpoint/2010/main" val="40480553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MU Straw Poll </a:t>
            </a:r>
            <a:r>
              <a:rPr lang="en-US" dirty="0" smtClean="0"/>
              <a:t>#7</a:t>
            </a:r>
            <a:endParaRPr lang="en-US" dirty="0"/>
          </a:p>
        </p:txBody>
      </p:sp>
      <p:sp>
        <p:nvSpPr>
          <p:cNvPr id="3" name="Content Placeholder 2"/>
          <p:cNvSpPr>
            <a:spLocks noGrp="1"/>
          </p:cNvSpPr>
          <p:nvPr>
            <p:ph idx="1"/>
          </p:nvPr>
        </p:nvSpPr>
        <p:spPr>
          <a:xfrm>
            <a:off x="0" y="1528764"/>
            <a:ext cx="9144000" cy="4719635"/>
          </a:xfrm>
        </p:spPr>
        <p:txBody>
          <a:bodyPr/>
          <a:lstStyle/>
          <a:p>
            <a:pPr marL="0" indent="0">
              <a:buNone/>
            </a:pPr>
            <a:r>
              <a:rPr lang="en-US" sz="1800" dirty="0" smtClean="0"/>
              <a:t>Do you agree to add the following text to the SFD?</a:t>
            </a:r>
          </a:p>
          <a:p>
            <a:r>
              <a:rPr lang="en-US" sz="1800" dirty="0" smtClean="0"/>
              <a:t>The </a:t>
            </a:r>
            <a:r>
              <a:rPr lang="en-US" sz="1800" dirty="0" smtClean="0"/>
              <a:t>spec </a:t>
            </a:r>
            <a:r>
              <a:rPr lang="en-US" sz="1800" dirty="0" smtClean="0"/>
              <a:t>shall define a MAC padding scheme (TBD) for trigger frame sent in Non-HT </a:t>
            </a:r>
            <a:r>
              <a:rPr lang="en-US" sz="1800" dirty="0" smtClean="0"/>
              <a:t>PPDUs</a:t>
            </a:r>
          </a:p>
          <a:p>
            <a:endParaRPr lang="en-US" sz="1800" dirty="0"/>
          </a:p>
          <a:p>
            <a:r>
              <a:rPr lang="en-US" altLang="ko-KR" sz="1800" dirty="0"/>
              <a:t>Y/N/A: </a:t>
            </a:r>
            <a:r>
              <a:rPr lang="en-US" altLang="ko-KR" sz="1800" dirty="0" smtClean="0"/>
              <a:t>68/0/Some</a:t>
            </a:r>
            <a:endParaRPr lang="en-US" altLang="ko-KR" sz="1800" dirty="0"/>
          </a:p>
          <a:p>
            <a:r>
              <a:rPr lang="en-US" altLang="ko-KR" sz="1800" dirty="0" smtClean="0">
                <a:solidFill>
                  <a:srgbClr val="92D050"/>
                </a:solidFill>
              </a:rPr>
              <a:t>SP passes</a:t>
            </a:r>
            <a:endParaRPr lang="en-US" altLang="ko-KR" sz="1800" dirty="0">
              <a:solidFill>
                <a:srgbClr val="92D050"/>
              </a:solidFill>
            </a:endParaRPr>
          </a:p>
          <a:p>
            <a:r>
              <a:rPr lang="en-US" sz="1800" dirty="0"/>
              <a:t>Submission IEEE 802.11-16/</a:t>
            </a:r>
            <a:r>
              <a:rPr lang="en-US" sz="1800" dirty="0" err="1"/>
              <a:t>0067r0</a:t>
            </a:r>
            <a:endParaRPr lang="en-US" altLang="ko-KR" sz="1800" dirty="0"/>
          </a:p>
          <a:p>
            <a:pPr marL="0" indent="0">
              <a:buNone/>
            </a:pPr>
            <a:endParaRPr lang="en-US" sz="1800" dirty="0" smtClean="0"/>
          </a:p>
          <a:p>
            <a:endParaRPr lang="en-US" sz="2200" dirty="0" smtClean="0"/>
          </a:p>
          <a:p>
            <a:endParaRPr lang="en-US" sz="1800" dirty="0" smtClean="0"/>
          </a:p>
        </p:txBody>
      </p:sp>
      <p:sp>
        <p:nvSpPr>
          <p:cNvPr id="4" name="Slide Number Placeholder 3"/>
          <p:cNvSpPr>
            <a:spLocks noGrp="1"/>
          </p:cNvSpPr>
          <p:nvPr>
            <p:ph type="sldNum" sz="quarter" idx="11"/>
          </p:nvPr>
        </p:nvSpPr>
        <p:spPr>
          <a:xfrm>
            <a:off x="4076842" y="6485632"/>
            <a:ext cx="509755" cy="184666"/>
          </a:xfrm>
        </p:spPr>
        <p:txBody>
          <a:bodyPr/>
          <a:lstStyle/>
          <a:p>
            <a:pPr algn="ctr"/>
            <a:r>
              <a:rPr lang="en-US" dirty="0" smtClean="0"/>
              <a:t>Slide </a:t>
            </a:r>
            <a:fld id="{3099D1E7-2CFE-4362-BB72-AF97192842EA}" type="slidenum">
              <a:rPr lang="en-US" smtClean="0"/>
              <a:pPr algn="ctr"/>
              <a:t>18</a:t>
            </a:fld>
            <a:endParaRPr lang="en-US" dirty="0"/>
          </a:p>
        </p:txBody>
      </p:sp>
      <p:sp>
        <p:nvSpPr>
          <p:cNvPr id="7" name="Rectangle 5"/>
          <p:cNvSpPr>
            <a:spLocks noGrp="1" noChangeArrowheads="1"/>
          </p:cNvSpPr>
          <p:nvPr>
            <p:ph type="ftr" sz="quarter" idx="11"/>
          </p:nvPr>
        </p:nvSpPr>
        <p:spPr>
          <a:xfrm>
            <a:off x="6871994" y="6475413"/>
            <a:ext cx="1492396" cy="184666"/>
          </a:xfrm>
          <a:ln/>
        </p:spPr>
        <p:txBody>
          <a:bodyPr/>
          <a:lstStyle>
            <a:lvl1pPr>
              <a:defRPr>
                <a:solidFill>
                  <a:schemeClr val="tx1"/>
                </a:solidFill>
              </a:defRPr>
            </a:lvl1pPr>
          </a:lstStyle>
          <a:p>
            <a:r>
              <a:rPr lang="en-US" dirty="0" err="1"/>
              <a:t>TGax</a:t>
            </a:r>
            <a:r>
              <a:rPr lang="en-US" dirty="0"/>
              <a:t> MU ad-hoc group</a:t>
            </a:r>
            <a:endParaRPr lang="en-US" dirty="0"/>
          </a:p>
        </p:txBody>
      </p:sp>
    </p:spTree>
    <p:extLst>
      <p:ext uri="{BB962C8B-B14F-4D97-AF65-F5344CB8AC3E}">
        <p14:creationId xmlns:p14="http://schemas.microsoft.com/office/powerpoint/2010/main" val="3458281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January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rPr>
              <a:t>IEEE 802.11 </a:t>
            </a:r>
            <a:r>
              <a:rPr lang="en-US" altLang="en-US" dirty="0" err="1" smtClean="0">
                <a:solidFill>
                  <a:srgbClr val="0000FF"/>
                </a:solidFill>
              </a:rPr>
              <a:t>TGax</a:t>
            </a:r>
            <a:r>
              <a:rPr lang="en-US" altLang="en-US" dirty="0" smtClean="0">
                <a:solidFill>
                  <a:srgbClr val="0000FF"/>
                </a:solidFill>
              </a:rPr>
              <a:t/>
            </a:r>
            <a:br>
              <a:rPr lang="en-US" altLang="en-US" dirty="0" smtClean="0">
                <a:solidFill>
                  <a:srgbClr val="0000FF"/>
                </a:solidFill>
              </a:rPr>
            </a:br>
            <a:r>
              <a:rPr lang="en-US" altLang="en-US" dirty="0" smtClean="0">
                <a:solidFill>
                  <a:srgbClr val="0000FF"/>
                </a:solidFill>
              </a:rPr>
              <a:t>High Efficiency WLAN</a:t>
            </a:r>
            <a:br>
              <a:rPr lang="en-US" altLang="en-US" dirty="0" smtClean="0">
                <a:solidFill>
                  <a:srgbClr val="0000FF"/>
                </a:solidFill>
              </a:rPr>
            </a:br>
            <a:r>
              <a:rPr lang="en-US" altLang="en-US" dirty="0" smtClean="0">
                <a:solidFill>
                  <a:srgbClr val="0000FF"/>
                </a:solidFill>
              </a:rPr>
              <a:t>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p>
          <a:p>
            <a:pPr algn="ctr">
              <a:lnSpc>
                <a:spcPct val="90000"/>
              </a:lnSpc>
              <a:buFontTx/>
              <a:buNone/>
            </a:pPr>
            <a:r>
              <a:rPr lang="en-US" altLang="en-US" sz="2000" dirty="0" smtClean="0"/>
              <a:t>Co-Chairs: </a:t>
            </a:r>
          </a:p>
          <a:p>
            <a:pPr algn="ctr">
              <a:lnSpc>
                <a:spcPct val="90000"/>
              </a:lnSpc>
              <a:buNone/>
            </a:pPr>
            <a:r>
              <a:rPr lang="en-US" altLang="en-US" sz="2000" dirty="0"/>
              <a:t>Sigurd Schelstraete (</a:t>
            </a:r>
            <a:r>
              <a:rPr lang="en-US" altLang="en-US" sz="2000" dirty="0" err="1"/>
              <a:t>Quantenna</a:t>
            </a:r>
            <a:r>
              <a:rPr lang="en-US" altLang="en-US" sz="2000" dirty="0" smtClean="0"/>
              <a:t>)</a:t>
            </a:r>
          </a:p>
          <a:p>
            <a:pPr algn="ctr">
              <a:lnSpc>
                <a:spcPct val="90000"/>
              </a:lnSpc>
              <a:buNone/>
            </a:pPr>
            <a:r>
              <a:rPr lang="en-US" altLang="en-US" sz="2000" dirty="0"/>
              <a:t>Kaushik Josiam (Samsung)</a:t>
            </a:r>
          </a:p>
          <a:p>
            <a:pPr algn="ctr">
              <a:lnSpc>
                <a:spcPct val="90000"/>
              </a:lnSpc>
              <a:buNone/>
            </a:pPr>
            <a:r>
              <a:rPr lang="en-US" altLang="en-US" sz="2000" dirty="0" smtClean="0"/>
              <a:t>Kiseon </a:t>
            </a:r>
            <a:r>
              <a:rPr lang="en-US" altLang="en-US" sz="2000" dirty="0"/>
              <a:t>Ryu (LG Electronics</a:t>
            </a:r>
            <a:r>
              <a:rPr lang="en-US" altLang="en-US" sz="2000" dirty="0" smtClean="0"/>
              <a:t>)</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extLst>
      <p:ext uri="{BB962C8B-B14F-4D97-AF65-F5344CB8AC3E}">
        <p14:creationId xmlns:p14="http://schemas.microsoft.com/office/powerpoint/2010/main" val="3809224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30E3B87-9323-4DB7-BBA4-1B899C2DC27D}" type="slidenum">
              <a:rPr lang="en-US" altLang="zh-CN"/>
              <a:pPr/>
              <a:t>3</a:t>
            </a:fld>
            <a:endParaRPr lang="en-US" altLang="zh-CN"/>
          </a:p>
        </p:txBody>
      </p:sp>
      <p:sp>
        <p:nvSpPr>
          <p:cNvPr id="512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ED160824-DF7A-44B6-B4F1-E496E214D525}" type="slidenum">
              <a:rPr lang="en-US" altLang="zh-CN"/>
              <a:pPr algn="ctr"/>
              <a:t>3</a:t>
            </a:fld>
            <a:endParaRPr lang="en-US" altLang="zh-CN"/>
          </a:p>
        </p:txBody>
      </p:sp>
      <p:sp>
        <p:nvSpPr>
          <p:cNvPr id="5126" name="Rectangle 2"/>
          <p:cNvSpPr>
            <a:spLocks noGrp="1" noChangeArrowheads="1"/>
          </p:cNvSpPr>
          <p:nvPr>
            <p:ph type="title" idx="4294967295"/>
          </p:nvPr>
        </p:nvSpPr>
        <p:spPr/>
        <p:txBody>
          <a:bodyPr/>
          <a:lstStyle/>
          <a:p>
            <a:r>
              <a:rPr lang="en-US" altLang="zh-CN" dirty="0" smtClean="0"/>
              <a:t>Meeting Protocol</a:t>
            </a:r>
          </a:p>
        </p:txBody>
      </p:sp>
      <p:sp>
        <p:nvSpPr>
          <p:cNvPr id="5127" name="Rectangle 3"/>
          <p:cNvSpPr>
            <a:spLocks noGrp="1" noChangeArrowheads="1"/>
          </p:cNvSpPr>
          <p:nvPr>
            <p:ph type="body" idx="4294967295"/>
          </p:nvPr>
        </p:nvSpPr>
        <p:spPr>
          <a:xfrm>
            <a:off x="381000" y="2667000"/>
            <a:ext cx="8458200" cy="1676400"/>
          </a:xfrm>
        </p:spPr>
        <p:txBody>
          <a:bodyPr/>
          <a:lstStyle/>
          <a:p>
            <a:r>
              <a:rPr lang="en-US" altLang="zh-CN" sz="3200" dirty="0" smtClean="0"/>
              <a:t>Please announce your affiliation when you first address the group during a meeting slot</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January 2016</a:t>
            </a:r>
          </a:p>
        </p:txBody>
      </p:sp>
    </p:spTree>
    <p:extLst>
      <p:ext uri="{BB962C8B-B14F-4D97-AF65-F5344CB8AC3E}">
        <p14:creationId xmlns:p14="http://schemas.microsoft.com/office/powerpoint/2010/main" val="4137447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04462825-7E9D-45ED-B1F3-A5ED0407967A}" type="slidenum">
              <a:rPr lang="en-US" altLang="zh-CN"/>
              <a:pPr/>
              <a:t>4</a:t>
            </a:fld>
            <a:endParaRPr lang="en-US" altLang="zh-CN"/>
          </a:p>
        </p:txBody>
      </p:sp>
      <p:sp>
        <p:nvSpPr>
          <p:cNvPr id="614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C4711908-95A9-4E37-8A0D-051B2EF83AC2}" type="slidenum">
              <a:rPr lang="en-US" altLang="zh-CN"/>
              <a:pPr algn="ctr"/>
              <a:t>4</a:t>
            </a:fld>
            <a:endParaRPr lang="en-US" altLang="zh-CN"/>
          </a:p>
        </p:txBody>
      </p:sp>
      <p:sp>
        <p:nvSpPr>
          <p:cNvPr id="6150" name="Rectangle 2"/>
          <p:cNvSpPr>
            <a:spLocks noGrp="1" noChangeArrowheads="1"/>
          </p:cNvSpPr>
          <p:nvPr>
            <p:ph type="title" idx="4294967295"/>
          </p:nvPr>
        </p:nvSpPr>
        <p:spPr/>
        <p:txBody>
          <a:bodyPr/>
          <a:lstStyle/>
          <a:p>
            <a:r>
              <a:rPr lang="en-US" altLang="zh-CN" dirty="0" smtClean="0"/>
              <a:t>Attendance</a:t>
            </a:r>
          </a:p>
        </p:txBody>
      </p:sp>
      <p:sp>
        <p:nvSpPr>
          <p:cNvPr id="6151" name="Rectangle 3"/>
          <p:cNvSpPr>
            <a:spLocks noGrp="1" noChangeArrowheads="1"/>
          </p:cNvSpPr>
          <p:nvPr>
            <p:ph type="body" idx="4294967295"/>
          </p:nvPr>
        </p:nvSpPr>
        <p:spPr>
          <a:xfrm>
            <a:off x="381000" y="1600200"/>
            <a:ext cx="8077200" cy="4495800"/>
          </a:xfrm>
        </p:spPr>
        <p:txBody>
          <a:bodyPr/>
          <a:lstStyle/>
          <a:p>
            <a:pPr marL="457200" indent="-457200"/>
            <a:r>
              <a:rPr lang="en-US" altLang="zh-CN" dirty="0" smtClean="0">
                <a:hlinkClick r:id="rId2"/>
              </a:rPr>
              <a:t>https://murphy.events.ieee.org/imat/attendance/index</a:t>
            </a:r>
            <a:endParaRPr lang="en-US" altLang="zh-CN" dirty="0" smtClean="0"/>
          </a:p>
          <a:p>
            <a:pPr marL="457200" indent="-457200"/>
            <a:endParaRPr lang="en-US" altLang="zh-CN" sz="3600" dirty="0" smtClean="0"/>
          </a:p>
          <a:p>
            <a:pPr marL="457200" indent="-457200">
              <a:buFontTx/>
              <a:buAutoNum type="arabicPeriod"/>
            </a:pPr>
            <a:r>
              <a:rPr lang="en-US" altLang="zh-CN" sz="3600" dirty="0" smtClean="0"/>
              <a:t>Register</a:t>
            </a:r>
          </a:p>
          <a:p>
            <a:pPr marL="457200" indent="-457200">
              <a:buFontTx/>
              <a:buAutoNum type="arabicPeriod"/>
            </a:pPr>
            <a:r>
              <a:rPr lang="en-US" altLang="zh-CN" sz="3600" dirty="0" smtClean="0"/>
              <a:t>Indicate attendance</a:t>
            </a:r>
          </a:p>
          <a:p>
            <a:pPr marL="457200" indent="-457200">
              <a:buFontTx/>
              <a:buAutoNum type="arabicPeriod"/>
            </a:pPr>
            <a:endParaRPr lang="en-US" altLang="zh-CN" sz="3600" dirty="0" smtClean="0"/>
          </a:p>
          <a:p>
            <a:pPr marL="457200" indent="-457200">
              <a:spcBef>
                <a:spcPct val="0"/>
              </a:spcBef>
              <a:buFontTx/>
              <a:buNone/>
            </a:pPr>
            <a:r>
              <a:rPr lang="en-US" altLang="zh-CN" sz="2800" dirty="0" smtClean="0"/>
              <a:t>See document 11-09-0517r0  for more details</a:t>
            </a:r>
            <a:r>
              <a:rPr lang="en-US" altLang="zh-CN" sz="3200" dirty="0" smtClean="0"/>
              <a:t> </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January 2016</a:t>
            </a:r>
          </a:p>
        </p:txBody>
      </p:sp>
    </p:spTree>
    <p:extLst>
      <p:ext uri="{BB962C8B-B14F-4D97-AF65-F5344CB8AC3E}">
        <p14:creationId xmlns:p14="http://schemas.microsoft.com/office/powerpoint/2010/main" val="2405712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5</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January 19 2015, 7:30PM – 9:30PM</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Ad-hoc rules </a:t>
            </a:r>
          </a:p>
          <a:p>
            <a:r>
              <a:rPr lang="en-US" altLang="en-US" sz="2000" dirty="0" smtClean="0"/>
              <a:t>Two MU ad hoc sessions this week </a:t>
            </a:r>
          </a:p>
          <a:p>
            <a:pPr lvl="1"/>
            <a:r>
              <a:rPr lang="en-US" altLang="en-US" dirty="0" smtClean="0"/>
              <a:t>Tuesday Evening</a:t>
            </a:r>
          </a:p>
          <a:p>
            <a:pPr lvl="1"/>
            <a:r>
              <a:rPr lang="en-US" altLang="en-US" dirty="0" smtClean="0"/>
              <a:t>Wednesday PM1</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January 2016</a:t>
            </a:r>
          </a:p>
        </p:txBody>
      </p:sp>
    </p:spTree>
    <p:extLst>
      <p:ext uri="{BB962C8B-B14F-4D97-AF65-F5344CB8AC3E}">
        <p14:creationId xmlns:p14="http://schemas.microsoft.com/office/powerpoint/2010/main" val="1598647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7879294-1AB7-4818-B1DF-F6A2B710F85F}" type="slidenum">
              <a:rPr lang="en-US" altLang="zh-CN"/>
              <a:pPr/>
              <a:t>6</a:t>
            </a:fld>
            <a:endParaRPr lang="en-US" altLang="zh-CN"/>
          </a:p>
        </p:txBody>
      </p:sp>
      <p:sp>
        <p:nvSpPr>
          <p:cNvPr id="10245" name="Rectangle 2"/>
          <p:cNvSpPr>
            <a:spLocks noGrp="1" noChangeArrowheads="1"/>
          </p:cNvSpPr>
          <p:nvPr>
            <p:ph type="title"/>
          </p:nvPr>
        </p:nvSpPr>
        <p:spPr>
          <a:xfrm>
            <a:off x="685800" y="685800"/>
            <a:ext cx="7772400" cy="381000"/>
          </a:xfrm>
        </p:spPr>
        <p:txBody>
          <a:bodyPr/>
          <a:lstStyle/>
          <a:p>
            <a:r>
              <a:rPr lang="en-US" altLang="zh-CN" sz="2800" u="sng" dirty="0" smtClean="0"/>
              <a:t>Participants, Patents, and Duty to Inform</a:t>
            </a:r>
          </a:p>
        </p:txBody>
      </p:sp>
      <p:sp>
        <p:nvSpPr>
          <p:cNvPr id="1024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zh-CN" sz="2000" b="1" u="sng">
              <a:solidFill>
                <a:schemeClr val="tx2"/>
              </a:solidFill>
              <a:latin typeface="Helvetica" panose="020B0604020202020204" pitchFamily="34" charset="0"/>
            </a:endParaRPr>
          </a:p>
        </p:txBody>
      </p:sp>
      <p:sp>
        <p:nvSpPr>
          <p:cNvPr id="1024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1024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January 2016</a:t>
            </a:r>
          </a:p>
        </p:txBody>
      </p:sp>
    </p:spTree>
    <p:extLst>
      <p:ext uri="{BB962C8B-B14F-4D97-AF65-F5344CB8AC3E}">
        <p14:creationId xmlns:p14="http://schemas.microsoft.com/office/powerpoint/2010/main" val="288987067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54329EF-009E-42CC-A3B0-173F0593BE0E}" type="slidenum">
              <a:rPr lang="en-US" altLang="zh-CN"/>
              <a:pPr/>
              <a:t>7</a:t>
            </a:fld>
            <a:endParaRPr lang="en-US" altLang="zh-CN"/>
          </a:p>
        </p:txBody>
      </p:sp>
      <p:sp>
        <p:nvSpPr>
          <p:cNvPr id="11269" name="Rectangle 2"/>
          <p:cNvSpPr>
            <a:spLocks noGrp="1" noChangeArrowheads="1"/>
          </p:cNvSpPr>
          <p:nvPr>
            <p:ph type="title"/>
          </p:nvPr>
        </p:nvSpPr>
        <p:spPr/>
        <p:txBody>
          <a:bodyPr/>
          <a:lstStyle/>
          <a:p>
            <a:r>
              <a:rPr lang="en-GB" altLang="zh-CN" u="sng" dirty="0" smtClean="0"/>
              <a:t>Patent Related Links</a:t>
            </a:r>
            <a:endParaRPr lang="en-US" altLang="zh-CN" u="sng" dirty="0" smtClean="0"/>
          </a:p>
        </p:txBody>
      </p:sp>
      <p:sp>
        <p:nvSpPr>
          <p:cNvPr id="1127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zh-CN" sz="1800" smtClean="0">
                <a:cs typeface="Times New Roman" panose="02020603050405020304" pitchFamily="18" charset="0"/>
              </a:rPr>
              <a:t>	</a:t>
            </a:r>
            <a:r>
              <a:rPr lang="en-US" altLang="zh-CN"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zh-CN" smtClean="0">
                <a:cs typeface="Times New Roman" panose="02020603050405020304" pitchFamily="18" charset="0"/>
              </a:rPr>
              <a:t>	Patent Policy is stated in these sources:</a:t>
            </a:r>
          </a:p>
          <a:p>
            <a:pPr lvl="1">
              <a:lnSpc>
                <a:spcPct val="90000"/>
              </a:lnSpc>
              <a:buFontTx/>
              <a:buNone/>
            </a:pPr>
            <a:r>
              <a:rPr lang="en-GB" altLang="zh-CN" smtClean="0"/>
              <a:t>		IEEE-SA Standards Boards Bylaws</a:t>
            </a:r>
          </a:p>
          <a:p>
            <a:pPr lvl="1">
              <a:lnSpc>
                <a:spcPct val="90000"/>
              </a:lnSpc>
              <a:buFontTx/>
              <a:buNone/>
            </a:pPr>
            <a:r>
              <a:rPr lang="en-US" altLang="zh-CN" sz="1900" smtClean="0"/>
              <a:t>		</a:t>
            </a:r>
            <a:r>
              <a:rPr lang="en-US" altLang="zh-CN" sz="1900" i="1" smtClean="0"/>
              <a:t>http://standards.ieee.org/guides/bylaws/sect6-7.html#6</a:t>
            </a:r>
          </a:p>
          <a:p>
            <a:pPr lvl="1">
              <a:lnSpc>
                <a:spcPct val="90000"/>
              </a:lnSpc>
              <a:buFontTx/>
              <a:buNone/>
            </a:pPr>
            <a:r>
              <a:rPr lang="en-GB" altLang="zh-CN" smtClean="0"/>
              <a:t>		IEEE-SA Standards Board Operations Manual</a:t>
            </a:r>
          </a:p>
          <a:p>
            <a:pPr lvl="1">
              <a:lnSpc>
                <a:spcPct val="90000"/>
              </a:lnSpc>
              <a:buFontTx/>
              <a:buNone/>
            </a:pPr>
            <a:r>
              <a:rPr lang="en-US" altLang="zh-CN" smtClean="0"/>
              <a:t>		</a:t>
            </a:r>
            <a:r>
              <a:rPr lang="en-US" altLang="zh-CN" sz="1900" i="1" smtClean="0"/>
              <a:t>http://standards.ieee.org/guides/opman/sect6.html#6.3</a:t>
            </a:r>
            <a:endParaRPr lang="en-US" altLang="zh-CN" smtClean="0"/>
          </a:p>
          <a:p>
            <a:pPr lvl="1">
              <a:lnSpc>
                <a:spcPct val="90000"/>
              </a:lnSpc>
              <a:buFontTx/>
              <a:buNone/>
            </a:pPr>
            <a:r>
              <a:rPr lang="en-US" altLang="zh-CN" smtClean="0">
                <a:cs typeface="Times New Roman" panose="02020603050405020304" pitchFamily="18" charset="0"/>
              </a:rPr>
              <a:t>	Material about the patent policy is available at</a:t>
            </a:r>
            <a:r>
              <a:rPr lang="en-US" altLang="zh-CN" smtClean="0"/>
              <a:t> </a:t>
            </a:r>
          </a:p>
          <a:p>
            <a:pPr lvl="1">
              <a:lnSpc>
                <a:spcPct val="90000"/>
              </a:lnSpc>
              <a:buFontTx/>
              <a:buNone/>
            </a:pPr>
            <a:r>
              <a:rPr lang="en-US" altLang="zh-CN" smtClean="0"/>
              <a:t>		</a:t>
            </a:r>
            <a:r>
              <a:rPr lang="en-US" altLang="zh-CN" sz="1900" i="1" smtClean="0"/>
              <a:t>http://standards.ieee.org/board/pat/pat-material.html</a:t>
            </a:r>
          </a:p>
        </p:txBody>
      </p:sp>
      <p:sp>
        <p:nvSpPr>
          <p:cNvPr id="1127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dirty="0"/>
              <a:t>Slide #2</a:t>
            </a:r>
            <a:endParaRPr lang="en-US" altLang="zh-CN" sz="2400" dirty="0"/>
          </a:p>
        </p:txBody>
      </p:sp>
      <p:sp>
        <p:nvSpPr>
          <p:cNvPr id="1127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January 2016</a:t>
            </a:r>
          </a:p>
        </p:txBody>
      </p:sp>
    </p:spTree>
    <p:extLst>
      <p:ext uri="{BB962C8B-B14F-4D97-AF65-F5344CB8AC3E}">
        <p14:creationId xmlns:p14="http://schemas.microsoft.com/office/powerpoint/2010/main" val="1537604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3"/>
          <p:cNvSpPr>
            <a:spLocks noGrp="1"/>
          </p:cNvSpPr>
          <p:nvPr>
            <p:ph type="ftr" sz="quarter" idx="11"/>
          </p:nvPr>
        </p:nvSpPr>
        <p:spPr>
          <a:xfrm>
            <a:off x="7051464" y="6475413"/>
            <a:ext cx="1492461"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mtClean="0"/>
              <a:t>TGax MU ad-hoc group</a:t>
            </a:r>
            <a:endParaRPr lang="en-US" altLang="zh-CN" dirty="0" smtClean="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0C3EFA8-3103-4E1F-A96F-2EA2866BB6F3}" type="slidenum">
              <a:rPr lang="en-US" altLang="zh-CN"/>
              <a:pPr/>
              <a:t>8</a:t>
            </a:fld>
            <a:endParaRPr lang="en-US" altLang="zh-CN"/>
          </a:p>
        </p:txBody>
      </p:sp>
      <p:sp>
        <p:nvSpPr>
          <p:cNvPr id="12293" name="Rectangle 2"/>
          <p:cNvSpPr>
            <a:spLocks noGrp="1" noChangeArrowheads="1"/>
          </p:cNvSpPr>
          <p:nvPr>
            <p:ph type="title"/>
          </p:nvPr>
        </p:nvSpPr>
        <p:spPr/>
        <p:txBody>
          <a:bodyPr/>
          <a:lstStyle/>
          <a:p>
            <a:r>
              <a:rPr lang="en-US" altLang="zh-CN" dirty="0" smtClean="0"/>
              <a:t>Call for Potentially Essential Patents</a:t>
            </a:r>
          </a:p>
        </p:txBody>
      </p:sp>
      <p:sp>
        <p:nvSpPr>
          <p:cNvPr id="12294" name="Rectangle 3"/>
          <p:cNvSpPr>
            <a:spLocks noGrp="1" noChangeArrowheads="1"/>
          </p:cNvSpPr>
          <p:nvPr>
            <p:ph type="body" idx="4294967295"/>
          </p:nvPr>
        </p:nvSpPr>
        <p:spPr>
          <a:xfrm>
            <a:off x="762000" y="1981200"/>
            <a:ext cx="7772400" cy="4114800"/>
          </a:xfrm>
        </p:spPr>
        <p:txBody>
          <a:bodyPr/>
          <a:lstStyle/>
          <a:p>
            <a:r>
              <a:rPr lang="en-US" altLang="zh-CN"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zh-CN" sz="1600" smtClean="0"/>
              <a:t>Either speak up now or</a:t>
            </a:r>
          </a:p>
          <a:p>
            <a:pPr lvl="1"/>
            <a:r>
              <a:rPr lang="en-US" altLang="zh-CN" sz="1600" smtClean="0"/>
              <a:t>Provide the chair of this group with the identity of the holder(s) of any and all such claims as soon as possible or</a:t>
            </a:r>
          </a:p>
          <a:p>
            <a:pPr lvl="1"/>
            <a:r>
              <a:rPr lang="en-US" altLang="zh-CN" sz="1600" smtClean="0"/>
              <a:t>Cause an LOA to be submitted</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January 2016</a:t>
            </a:r>
          </a:p>
        </p:txBody>
      </p:sp>
    </p:spTree>
    <p:extLst>
      <p:ext uri="{BB962C8B-B14F-4D97-AF65-F5344CB8AC3E}">
        <p14:creationId xmlns:p14="http://schemas.microsoft.com/office/powerpoint/2010/main" val="26908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33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6D12C3C-66F6-41D2-B673-85B45BC5472C}" type="slidenum">
              <a:rPr lang="en-US" altLang="zh-CN"/>
              <a:pPr/>
              <a:t>9</a:t>
            </a:fld>
            <a:endParaRPr lang="en-US" altLang="zh-CN"/>
          </a:p>
        </p:txBody>
      </p:sp>
      <p:sp>
        <p:nvSpPr>
          <p:cNvPr id="13317" name="Rectangle 2"/>
          <p:cNvSpPr>
            <a:spLocks noGrp="1" noChangeArrowheads="1"/>
          </p:cNvSpPr>
          <p:nvPr>
            <p:ph type="title"/>
          </p:nvPr>
        </p:nvSpPr>
        <p:spPr>
          <a:xfrm>
            <a:off x="685800" y="685800"/>
            <a:ext cx="7772400" cy="609600"/>
          </a:xfrm>
        </p:spPr>
        <p:txBody>
          <a:bodyPr/>
          <a:lstStyle/>
          <a:p>
            <a:r>
              <a:rPr lang="en-US" altLang="zh-CN" sz="2800" u="sng" dirty="0" smtClean="0"/>
              <a:t>Other Guidelines for IEEE WG Meetings</a:t>
            </a:r>
          </a:p>
        </p:txBody>
      </p:sp>
      <p:sp>
        <p:nvSpPr>
          <p:cNvPr id="1331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January 2016</a:t>
            </a:r>
          </a:p>
        </p:txBody>
      </p:sp>
    </p:spTree>
    <p:extLst>
      <p:ext uri="{BB962C8B-B14F-4D97-AF65-F5344CB8AC3E}">
        <p14:creationId xmlns:p14="http://schemas.microsoft.com/office/powerpoint/2010/main" val="84855093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2850</TotalTime>
  <Words>1382</Words>
  <Application>Microsoft Office PowerPoint</Application>
  <PresentationFormat>On-screen Show (4:3)</PresentationFormat>
  <Paragraphs>251</Paragraphs>
  <Slides>18</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7" baseType="lpstr">
      <vt:lpstr>MS PGothic</vt:lpstr>
      <vt:lpstr>宋体</vt:lpstr>
      <vt:lpstr>Arial</vt:lpstr>
      <vt:lpstr>Calibri</vt:lpstr>
      <vt:lpstr>Helvetica</vt:lpstr>
      <vt:lpstr>Monotype Sorts</vt:lpstr>
      <vt:lpstr>Times New Roman</vt:lpstr>
      <vt:lpstr>802-11-Submission</vt:lpstr>
      <vt:lpstr>Document</vt:lpstr>
      <vt:lpstr>TGax MU Ad-hoc January 2016 Agenda </vt:lpstr>
      <vt:lpstr>IEEE 802.11 TGax High Efficiency WLAN MU Ad Hoc</vt:lpstr>
      <vt:lpstr>Meeting Protocol</vt:lpstr>
      <vt:lpstr>Attendance</vt:lpstr>
      <vt:lpstr>Agenda Items January 19 2015, 7:30PM – 9:30PM</vt:lpstr>
      <vt:lpstr>Participants, Patents, and Duty to Inform</vt:lpstr>
      <vt:lpstr>Patent Related Links</vt:lpstr>
      <vt:lpstr>Call for Potentially Essential Patents</vt:lpstr>
      <vt:lpstr>Other Guidelines for IEEE WG Meetings</vt:lpstr>
      <vt:lpstr>Ad-hoc Group Straw poll rules Document: 15/0075r0</vt:lpstr>
      <vt:lpstr>Submissions (MU)</vt:lpstr>
      <vt:lpstr>MU Straw Poll # 1</vt:lpstr>
      <vt:lpstr>MU Straw Poll #2</vt:lpstr>
      <vt:lpstr>MU Straw Poll #3</vt:lpstr>
      <vt:lpstr>MU Straw Poll #4</vt:lpstr>
      <vt:lpstr>MU Straw Poll #5</vt:lpstr>
      <vt:lpstr>MU Straw Poll #6</vt:lpstr>
      <vt:lpstr>MU Straw Poll #7</vt:lpstr>
    </vt:vector>
  </TitlesOfParts>
  <Company>Quantenna 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Sigurd Schelstraete</dc:creator>
  <cp:lastModifiedBy>Sigurd Schelstraete</cp:lastModifiedBy>
  <cp:revision>135</cp:revision>
  <cp:lastPrinted>1998-02-10T13:28:06Z</cp:lastPrinted>
  <dcterms:created xsi:type="dcterms:W3CDTF">2015-03-09T09:52:27Z</dcterms:created>
  <dcterms:modified xsi:type="dcterms:W3CDTF">2016-01-20T12:59:56Z</dcterms:modified>
</cp:coreProperties>
</file>