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7"/>
  </p:notesMasterIdLst>
  <p:handoutMasterIdLst>
    <p:handoutMasterId r:id="rId38"/>
  </p:handoutMasterIdLst>
  <p:sldIdLst>
    <p:sldId id="269" r:id="rId2"/>
    <p:sldId id="321" r:id="rId3"/>
    <p:sldId id="319" r:id="rId4"/>
    <p:sldId id="322" r:id="rId5"/>
    <p:sldId id="324" r:id="rId6"/>
    <p:sldId id="325" r:id="rId7"/>
    <p:sldId id="326" r:id="rId8"/>
    <p:sldId id="327" r:id="rId9"/>
    <p:sldId id="328" r:id="rId10"/>
    <p:sldId id="329" r:id="rId11"/>
    <p:sldId id="331" r:id="rId12"/>
    <p:sldId id="332" r:id="rId13"/>
    <p:sldId id="330" r:id="rId14"/>
    <p:sldId id="333" r:id="rId15"/>
    <p:sldId id="334" r:id="rId16"/>
    <p:sldId id="335" r:id="rId17"/>
    <p:sldId id="336" r:id="rId18"/>
    <p:sldId id="337" r:id="rId19"/>
    <p:sldId id="338" r:id="rId20"/>
    <p:sldId id="339" r:id="rId21"/>
    <p:sldId id="340" r:id="rId22"/>
    <p:sldId id="341" r:id="rId23"/>
    <p:sldId id="342" r:id="rId24"/>
    <p:sldId id="343" r:id="rId25"/>
    <p:sldId id="344" r:id="rId26"/>
    <p:sldId id="345" r:id="rId27"/>
    <p:sldId id="346" r:id="rId28"/>
    <p:sldId id="347" r:id="rId29"/>
    <p:sldId id="348" r:id="rId30"/>
    <p:sldId id="349" r:id="rId31"/>
    <p:sldId id="350" r:id="rId32"/>
    <p:sldId id="351" r:id="rId33"/>
    <p:sldId id="352" r:id="rId34"/>
    <p:sldId id="353" r:id="rId35"/>
    <p:sldId id="320" r:id="rId36"/>
  </p:sldIdLst>
  <p:sldSz cx="9144000" cy="6858000" type="screen4x3"/>
  <p:notesSz cx="7023100" cy="9309100"/>
  <p:defaultTextStyle>
    <a:defPPr>
      <a:defRPr lang="en-GB"/>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Hart (brianh)2" initials="BDH2"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66"/>
    <a:srgbClr val="CCFF99"/>
    <a:srgbClr val="FF0000"/>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ferSingleView="1">
    <p:restoredLeft sz="14467" autoAdjust="0"/>
    <p:restoredTop sz="84983" autoAdjust="0"/>
  </p:normalViewPr>
  <p:slideViewPr>
    <p:cSldViewPr>
      <p:cViewPr varScale="1">
        <p:scale>
          <a:sx n="72" d="100"/>
          <a:sy n="72" d="100"/>
        </p:scale>
        <p:origin x="1896" y="5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7" d="100"/>
          <a:sy n="77" d="100"/>
        </p:scale>
        <p:origin x="-2442" y="-90"/>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123002" y="176284"/>
            <a:ext cx="21958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defTabSz="940171">
              <a:defRPr sz="1400" b="1"/>
            </a:lvl1pPr>
          </a:lstStyle>
          <a:p>
            <a:pPr>
              <a:defRPr/>
            </a:pPr>
            <a:r>
              <a:rPr lang="en-GB"/>
              <a:t>doc.: IEEE 802.11-yy/xxxxr0</a:t>
            </a:r>
          </a:p>
        </p:txBody>
      </p:sp>
      <p:sp>
        <p:nvSpPr>
          <p:cNvPr id="3075" name="Rectangle 3"/>
          <p:cNvSpPr>
            <a:spLocks noGrp="1" noChangeArrowheads="1"/>
          </p:cNvSpPr>
          <p:nvPr>
            <p:ph type="dt" sz="quarter" idx="1"/>
          </p:nvPr>
        </p:nvSpPr>
        <p:spPr bwMode="auto">
          <a:xfrm>
            <a:off x="704239" y="176284"/>
            <a:ext cx="9160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defTabSz="940171">
              <a:defRPr sz="1400" b="1"/>
            </a:lvl1pPr>
          </a:lstStyle>
          <a:p>
            <a:pPr>
              <a:defRPr/>
            </a:pPr>
            <a:r>
              <a:rPr lang="en-GB"/>
              <a:t>Month Year</a:t>
            </a:r>
          </a:p>
        </p:txBody>
      </p:sp>
      <p:sp>
        <p:nvSpPr>
          <p:cNvPr id="3076" name="Rectangle 4"/>
          <p:cNvSpPr>
            <a:spLocks noGrp="1" noChangeArrowheads="1"/>
          </p:cNvSpPr>
          <p:nvPr>
            <p:ph type="ftr" sz="quarter" idx="2"/>
          </p:nvPr>
        </p:nvSpPr>
        <p:spPr bwMode="auto">
          <a:xfrm>
            <a:off x="5067951" y="9009731"/>
            <a:ext cx="1331302" cy="184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defTabSz="940171">
              <a:defRPr/>
            </a:lvl1pPr>
          </a:lstStyle>
          <a:p>
            <a:pPr>
              <a:defRPr/>
            </a:pPr>
            <a:r>
              <a:rPr lang="en-GB" smtClean="0"/>
              <a:t>Santosh Pandey, Cisco</a:t>
            </a:r>
            <a:endParaRPr lang="en-GB"/>
          </a:p>
        </p:txBody>
      </p:sp>
      <p:sp>
        <p:nvSpPr>
          <p:cNvPr id="3077" name="Rectangle 5"/>
          <p:cNvSpPr>
            <a:spLocks noGrp="1" noChangeArrowheads="1"/>
          </p:cNvSpPr>
          <p:nvPr>
            <p:ph type="sldNum" sz="quarter" idx="3"/>
          </p:nvPr>
        </p:nvSpPr>
        <p:spPr bwMode="auto">
          <a:xfrm>
            <a:off x="3173901" y="9009732"/>
            <a:ext cx="519337" cy="18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defTabSz="940171">
              <a:defRPr/>
            </a:lvl1pPr>
          </a:lstStyle>
          <a:p>
            <a:pPr>
              <a:defRPr/>
            </a:pPr>
            <a:r>
              <a:rPr lang="en-GB"/>
              <a:t>Page </a:t>
            </a:r>
            <a:fld id="{50DA7F37-5871-4D08-9AD8-0EC62C959605}" type="slidenum">
              <a:rPr lang="en-GB"/>
              <a:pPr>
                <a:defRPr/>
              </a:pPr>
              <a:t>‹#›</a:t>
            </a:fld>
            <a:endParaRPr lang="en-GB"/>
          </a:p>
        </p:txBody>
      </p:sp>
      <p:sp>
        <p:nvSpPr>
          <p:cNvPr id="15366" name="Line 6"/>
          <p:cNvSpPr>
            <a:spLocks noChangeShapeType="1"/>
          </p:cNvSpPr>
          <p:nvPr/>
        </p:nvSpPr>
        <p:spPr bwMode="auto">
          <a:xfrm>
            <a:off x="702633" y="388543"/>
            <a:ext cx="561783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98" tIns="46049" rIns="92098" bIns="46049" anchor="ctr"/>
          <a:lstStyle/>
          <a:p>
            <a:endParaRPr lang="en-US"/>
          </a:p>
        </p:txBody>
      </p:sp>
      <p:sp>
        <p:nvSpPr>
          <p:cNvPr id="15367" name="Rectangle 7"/>
          <p:cNvSpPr>
            <a:spLocks noChangeArrowheads="1"/>
          </p:cNvSpPr>
          <p:nvPr/>
        </p:nvSpPr>
        <p:spPr bwMode="auto">
          <a:xfrm>
            <a:off x="702632" y="9009732"/>
            <a:ext cx="720318" cy="18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40171"/>
            <a:r>
              <a:rPr lang="en-GB"/>
              <a:t>Submission</a:t>
            </a:r>
          </a:p>
        </p:txBody>
      </p:sp>
      <p:sp>
        <p:nvSpPr>
          <p:cNvPr id="15368" name="Line 8"/>
          <p:cNvSpPr>
            <a:spLocks noChangeShapeType="1"/>
          </p:cNvSpPr>
          <p:nvPr/>
        </p:nvSpPr>
        <p:spPr bwMode="auto">
          <a:xfrm>
            <a:off x="702632" y="8998585"/>
            <a:ext cx="577379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98" tIns="46049" rIns="92098" bIns="46049" anchor="ctr"/>
          <a:lstStyle/>
          <a:p>
            <a:endParaRPr lang="en-US"/>
          </a:p>
        </p:txBody>
      </p:sp>
    </p:spTree>
    <p:extLst>
      <p:ext uri="{BB962C8B-B14F-4D97-AF65-F5344CB8AC3E}">
        <p14:creationId xmlns:p14="http://schemas.microsoft.com/office/powerpoint/2010/main" val="1981851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166415" y="96665"/>
            <a:ext cx="21958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defTabSz="940171">
              <a:defRPr sz="1400" b="1"/>
            </a:lvl1pPr>
          </a:lstStyle>
          <a:p>
            <a:pPr>
              <a:defRPr/>
            </a:pPr>
            <a:r>
              <a:rPr lang="en-GB"/>
              <a:t>doc.: IEEE 802.11-yy/xxxxr0</a:t>
            </a:r>
          </a:p>
        </p:txBody>
      </p:sp>
      <p:sp>
        <p:nvSpPr>
          <p:cNvPr id="2051" name="Rectangle 3"/>
          <p:cNvSpPr>
            <a:spLocks noGrp="1" noChangeArrowheads="1"/>
          </p:cNvSpPr>
          <p:nvPr>
            <p:ph type="dt" idx="1"/>
          </p:nvPr>
        </p:nvSpPr>
        <p:spPr bwMode="auto">
          <a:xfrm>
            <a:off x="662435" y="96665"/>
            <a:ext cx="9160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defTabSz="940171">
              <a:defRPr sz="1400" b="1"/>
            </a:lvl1pPr>
          </a:lstStyle>
          <a:p>
            <a:pPr>
              <a:defRPr/>
            </a:pPr>
            <a:r>
              <a:rPr lang="en-GB"/>
              <a:t>Month Year</a:t>
            </a:r>
          </a:p>
        </p:txBody>
      </p:sp>
      <p:sp>
        <p:nvSpPr>
          <p:cNvPr id="13316" name="Rectangle 4"/>
          <p:cNvSpPr>
            <a:spLocks noGrp="1" noRot="1" noChangeAspect="1" noChangeArrowheads="1" noTextEdit="1"/>
          </p:cNvSpPr>
          <p:nvPr>
            <p:ph type="sldImg" idx="2"/>
          </p:nvPr>
        </p:nvSpPr>
        <p:spPr bwMode="auto">
          <a:xfrm>
            <a:off x="1192213" y="703263"/>
            <a:ext cx="4638675" cy="3479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35770" y="4422062"/>
            <a:ext cx="5151560" cy="4189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36" tIns="46369" rIns="94336" bIns="4636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054" name="Rectangle 6"/>
          <p:cNvSpPr>
            <a:spLocks noGrp="1" noChangeArrowheads="1"/>
          </p:cNvSpPr>
          <p:nvPr>
            <p:ph type="ftr" sz="quarter" idx="4"/>
          </p:nvPr>
        </p:nvSpPr>
        <p:spPr bwMode="auto">
          <a:xfrm>
            <a:off x="4563086" y="9012916"/>
            <a:ext cx="1799188" cy="184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5pPr marL="460492" lvl="4" algn="r" defTabSz="940171">
              <a:defRPr/>
            </a:lvl5pPr>
          </a:lstStyle>
          <a:p>
            <a:pPr lvl="4">
              <a:defRPr/>
            </a:pPr>
            <a:r>
              <a:rPr lang="en-GB" smtClean="0"/>
              <a:t>Santosh Pandey, Cisco</a:t>
            </a:r>
            <a:endParaRPr lang="en-GB"/>
          </a:p>
        </p:txBody>
      </p:sp>
      <p:sp>
        <p:nvSpPr>
          <p:cNvPr id="2055" name="Rectangle 7"/>
          <p:cNvSpPr>
            <a:spLocks noGrp="1" noChangeArrowheads="1"/>
          </p:cNvSpPr>
          <p:nvPr>
            <p:ph type="sldNum" sz="quarter" idx="5"/>
          </p:nvPr>
        </p:nvSpPr>
        <p:spPr bwMode="auto">
          <a:xfrm>
            <a:off x="3263941" y="9012916"/>
            <a:ext cx="519337" cy="18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defTabSz="940171">
              <a:defRPr/>
            </a:lvl1pPr>
          </a:lstStyle>
          <a:p>
            <a:pPr>
              <a:defRPr/>
            </a:pPr>
            <a:r>
              <a:rPr lang="en-GB"/>
              <a:t>Page </a:t>
            </a:r>
            <a:fld id="{D2D11A6C-B4D3-4B35-9488-F1E9620A2584}" type="slidenum">
              <a:rPr lang="en-GB"/>
              <a:pPr>
                <a:defRPr/>
              </a:pPr>
              <a:t>‹#›</a:t>
            </a:fld>
            <a:endParaRPr lang="en-GB"/>
          </a:p>
        </p:txBody>
      </p:sp>
      <p:sp>
        <p:nvSpPr>
          <p:cNvPr id="13320" name="Rectangle 8"/>
          <p:cNvSpPr>
            <a:spLocks noChangeArrowheads="1"/>
          </p:cNvSpPr>
          <p:nvPr/>
        </p:nvSpPr>
        <p:spPr bwMode="auto">
          <a:xfrm>
            <a:off x="733181" y="9012916"/>
            <a:ext cx="720318" cy="18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GB"/>
              <a:t>Submission</a:t>
            </a:r>
          </a:p>
        </p:txBody>
      </p:sp>
      <p:sp>
        <p:nvSpPr>
          <p:cNvPr id="13321" name="Line 9"/>
          <p:cNvSpPr>
            <a:spLocks noChangeShapeType="1"/>
          </p:cNvSpPr>
          <p:nvPr/>
        </p:nvSpPr>
        <p:spPr bwMode="auto">
          <a:xfrm>
            <a:off x="733181" y="9011324"/>
            <a:ext cx="555673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98" tIns="46049" rIns="92098" bIns="46049" anchor="ctr"/>
          <a:lstStyle/>
          <a:p>
            <a:endParaRPr lang="en-US"/>
          </a:p>
        </p:txBody>
      </p:sp>
      <p:sp>
        <p:nvSpPr>
          <p:cNvPr id="13322" name="Line 10"/>
          <p:cNvSpPr>
            <a:spLocks noChangeShapeType="1"/>
          </p:cNvSpPr>
          <p:nvPr/>
        </p:nvSpPr>
        <p:spPr bwMode="auto">
          <a:xfrm>
            <a:off x="656004" y="297777"/>
            <a:ext cx="571109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98" tIns="46049" rIns="92098" bIns="46049" anchor="ctr"/>
          <a:lstStyle/>
          <a:p>
            <a:endParaRPr lang="en-US"/>
          </a:p>
        </p:txBody>
      </p:sp>
    </p:spTree>
    <p:extLst>
      <p:ext uri="{BB962C8B-B14F-4D97-AF65-F5344CB8AC3E}">
        <p14:creationId xmlns:p14="http://schemas.microsoft.com/office/powerpoint/2010/main" val="425390871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noFill/>
        </p:spPr>
        <p:txBody>
          <a:bodyPr/>
          <a:lstStyle>
            <a:lvl1pPr defTabSz="940171">
              <a:defRPr sz="1200">
                <a:solidFill>
                  <a:schemeClr val="tx1"/>
                </a:solidFill>
                <a:latin typeface="Times New Roman" pitchFamily="18" charset="0"/>
              </a:defRPr>
            </a:lvl1pPr>
            <a:lvl2pPr marL="748299" indent="-287807" defTabSz="940171">
              <a:defRPr sz="1200">
                <a:solidFill>
                  <a:schemeClr val="tx1"/>
                </a:solidFill>
                <a:latin typeface="Times New Roman" pitchFamily="18" charset="0"/>
              </a:defRPr>
            </a:lvl2pPr>
            <a:lvl3pPr marL="1151230" indent="-230246" defTabSz="940171">
              <a:defRPr sz="1200">
                <a:solidFill>
                  <a:schemeClr val="tx1"/>
                </a:solidFill>
                <a:latin typeface="Times New Roman" pitchFamily="18" charset="0"/>
              </a:defRPr>
            </a:lvl3pPr>
            <a:lvl4pPr marL="1611721" indent="-230246" defTabSz="940171">
              <a:defRPr sz="1200">
                <a:solidFill>
                  <a:schemeClr val="tx1"/>
                </a:solidFill>
                <a:latin typeface="Times New Roman" pitchFamily="18" charset="0"/>
              </a:defRPr>
            </a:lvl4pPr>
            <a:lvl5pPr marL="2072213" indent="-230246" defTabSz="940171">
              <a:defRPr sz="1200">
                <a:solidFill>
                  <a:schemeClr val="tx1"/>
                </a:solidFill>
                <a:latin typeface="Times New Roman" pitchFamily="18" charset="0"/>
              </a:defRPr>
            </a:lvl5pPr>
            <a:lvl6pPr marL="2532705" indent="-230246" defTabSz="940171" eaLnBrk="0" fontAlgn="base" hangingPunct="0">
              <a:spcBef>
                <a:spcPct val="0"/>
              </a:spcBef>
              <a:spcAft>
                <a:spcPct val="0"/>
              </a:spcAft>
              <a:defRPr sz="1200">
                <a:solidFill>
                  <a:schemeClr val="tx1"/>
                </a:solidFill>
                <a:latin typeface="Times New Roman" pitchFamily="18" charset="0"/>
              </a:defRPr>
            </a:lvl6pPr>
            <a:lvl7pPr marL="2993197" indent="-230246" defTabSz="940171" eaLnBrk="0" fontAlgn="base" hangingPunct="0">
              <a:spcBef>
                <a:spcPct val="0"/>
              </a:spcBef>
              <a:spcAft>
                <a:spcPct val="0"/>
              </a:spcAft>
              <a:defRPr sz="1200">
                <a:solidFill>
                  <a:schemeClr val="tx1"/>
                </a:solidFill>
                <a:latin typeface="Times New Roman" pitchFamily="18" charset="0"/>
              </a:defRPr>
            </a:lvl7pPr>
            <a:lvl8pPr marL="3453689" indent="-230246" defTabSz="940171" eaLnBrk="0" fontAlgn="base" hangingPunct="0">
              <a:spcBef>
                <a:spcPct val="0"/>
              </a:spcBef>
              <a:spcAft>
                <a:spcPct val="0"/>
              </a:spcAft>
              <a:defRPr sz="1200">
                <a:solidFill>
                  <a:schemeClr val="tx1"/>
                </a:solidFill>
                <a:latin typeface="Times New Roman" pitchFamily="18" charset="0"/>
              </a:defRPr>
            </a:lvl8pPr>
            <a:lvl9pPr marL="3914181" indent="-230246" defTabSz="940171" eaLnBrk="0" fontAlgn="base" hangingPunct="0">
              <a:spcBef>
                <a:spcPct val="0"/>
              </a:spcBef>
              <a:spcAft>
                <a:spcPct val="0"/>
              </a:spcAft>
              <a:defRPr sz="1200">
                <a:solidFill>
                  <a:schemeClr val="tx1"/>
                </a:solidFill>
                <a:latin typeface="Times New Roman" pitchFamily="18" charset="0"/>
              </a:defRPr>
            </a:lvl9pPr>
          </a:lstStyle>
          <a:p>
            <a:r>
              <a:rPr lang="en-GB" sz="1400" dirty="0"/>
              <a:t>doc.: IEEE 802.11-yy/xxxxr0</a:t>
            </a:r>
          </a:p>
        </p:txBody>
      </p:sp>
      <p:sp>
        <p:nvSpPr>
          <p:cNvPr id="14339" name="Rectangle 3"/>
          <p:cNvSpPr>
            <a:spLocks noGrp="1" noChangeArrowheads="1"/>
          </p:cNvSpPr>
          <p:nvPr>
            <p:ph type="dt" sz="quarter" idx="1"/>
          </p:nvPr>
        </p:nvSpPr>
        <p:spPr>
          <a:noFill/>
        </p:spPr>
        <p:txBody>
          <a:bodyPr/>
          <a:lstStyle>
            <a:lvl1pPr defTabSz="940171">
              <a:defRPr sz="1200">
                <a:solidFill>
                  <a:schemeClr val="tx1"/>
                </a:solidFill>
                <a:latin typeface="Times New Roman" pitchFamily="18" charset="0"/>
              </a:defRPr>
            </a:lvl1pPr>
            <a:lvl2pPr marL="748299" indent="-287807" defTabSz="940171">
              <a:defRPr sz="1200">
                <a:solidFill>
                  <a:schemeClr val="tx1"/>
                </a:solidFill>
                <a:latin typeface="Times New Roman" pitchFamily="18" charset="0"/>
              </a:defRPr>
            </a:lvl2pPr>
            <a:lvl3pPr marL="1151230" indent="-230246" defTabSz="940171">
              <a:defRPr sz="1200">
                <a:solidFill>
                  <a:schemeClr val="tx1"/>
                </a:solidFill>
                <a:latin typeface="Times New Roman" pitchFamily="18" charset="0"/>
              </a:defRPr>
            </a:lvl3pPr>
            <a:lvl4pPr marL="1611721" indent="-230246" defTabSz="940171">
              <a:defRPr sz="1200">
                <a:solidFill>
                  <a:schemeClr val="tx1"/>
                </a:solidFill>
                <a:latin typeface="Times New Roman" pitchFamily="18" charset="0"/>
              </a:defRPr>
            </a:lvl4pPr>
            <a:lvl5pPr marL="2072213" indent="-230246" defTabSz="940171">
              <a:defRPr sz="1200">
                <a:solidFill>
                  <a:schemeClr val="tx1"/>
                </a:solidFill>
                <a:latin typeface="Times New Roman" pitchFamily="18" charset="0"/>
              </a:defRPr>
            </a:lvl5pPr>
            <a:lvl6pPr marL="2532705" indent="-230246" defTabSz="940171" eaLnBrk="0" fontAlgn="base" hangingPunct="0">
              <a:spcBef>
                <a:spcPct val="0"/>
              </a:spcBef>
              <a:spcAft>
                <a:spcPct val="0"/>
              </a:spcAft>
              <a:defRPr sz="1200">
                <a:solidFill>
                  <a:schemeClr val="tx1"/>
                </a:solidFill>
                <a:latin typeface="Times New Roman" pitchFamily="18" charset="0"/>
              </a:defRPr>
            </a:lvl6pPr>
            <a:lvl7pPr marL="2993197" indent="-230246" defTabSz="940171" eaLnBrk="0" fontAlgn="base" hangingPunct="0">
              <a:spcBef>
                <a:spcPct val="0"/>
              </a:spcBef>
              <a:spcAft>
                <a:spcPct val="0"/>
              </a:spcAft>
              <a:defRPr sz="1200">
                <a:solidFill>
                  <a:schemeClr val="tx1"/>
                </a:solidFill>
                <a:latin typeface="Times New Roman" pitchFamily="18" charset="0"/>
              </a:defRPr>
            </a:lvl7pPr>
            <a:lvl8pPr marL="3453689" indent="-230246" defTabSz="940171" eaLnBrk="0" fontAlgn="base" hangingPunct="0">
              <a:spcBef>
                <a:spcPct val="0"/>
              </a:spcBef>
              <a:spcAft>
                <a:spcPct val="0"/>
              </a:spcAft>
              <a:defRPr sz="1200">
                <a:solidFill>
                  <a:schemeClr val="tx1"/>
                </a:solidFill>
                <a:latin typeface="Times New Roman" pitchFamily="18" charset="0"/>
              </a:defRPr>
            </a:lvl8pPr>
            <a:lvl9pPr marL="3914181" indent="-230246" defTabSz="940171" eaLnBrk="0" fontAlgn="base" hangingPunct="0">
              <a:spcBef>
                <a:spcPct val="0"/>
              </a:spcBef>
              <a:spcAft>
                <a:spcPct val="0"/>
              </a:spcAft>
              <a:defRPr sz="1200">
                <a:solidFill>
                  <a:schemeClr val="tx1"/>
                </a:solidFill>
                <a:latin typeface="Times New Roman" pitchFamily="18" charset="0"/>
              </a:defRPr>
            </a:lvl9pPr>
          </a:lstStyle>
          <a:p>
            <a:r>
              <a:rPr lang="en-GB" sz="1400"/>
              <a:t>Month Year</a:t>
            </a:r>
          </a:p>
        </p:txBody>
      </p:sp>
      <p:sp>
        <p:nvSpPr>
          <p:cNvPr id="14340" name="Rectangle 6"/>
          <p:cNvSpPr>
            <a:spLocks noGrp="1" noChangeArrowheads="1"/>
          </p:cNvSpPr>
          <p:nvPr>
            <p:ph type="ftr" sz="quarter" idx="4"/>
          </p:nvPr>
        </p:nvSpPr>
        <p:spPr>
          <a:xfrm>
            <a:off x="4262340" y="9012916"/>
            <a:ext cx="2099934" cy="184666"/>
          </a:xfrm>
          <a:noFill/>
        </p:spPr>
        <p:txBody>
          <a:bodyPr/>
          <a:lstStyle>
            <a:lvl1pPr marL="345369" indent="-345369" defTabSz="940171">
              <a:defRPr sz="1200">
                <a:solidFill>
                  <a:schemeClr val="tx1"/>
                </a:solidFill>
                <a:latin typeface="Times New Roman" pitchFamily="18" charset="0"/>
              </a:defRPr>
            </a:lvl1pPr>
            <a:lvl2pPr marL="748299" indent="-287807" defTabSz="940171">
              <a:defRPr sz="1200">
                <a:solidFill>
                  <a:schemeClr val="tx1"/>
                </a:solidFill>
                <a:latin typeface="Times New Roman" pitchFamily="18" charset="0"/>
              </a:defRPr>
            </a:lvl2pPr>
            <a:lvl3pPr marL="1151230" indent="-230246" defTabSz="940171">
              <a:defRPr sz="1200">
                <a:solidFill>
                  <a:schemeClr val="tx1"/>
                </a:solidFill>
                <a:latin typeface="Times New Roman" pitchFamily="18" charset="0"/>
              </a:defRPr>
            </a:lvl3pPr>
            <a:lvl4pPr marL="1611721" indent="-230246" defTabSz="940171">
              <a:defRPr sz="1200">
                <a:solidFill>
                  <a:schemeClr val="tx1"/>
                </a:solidFill>
                <a:latin typeface="Times New Roman" pitchFamily="18" charset="0"/>
              </a:defRPr>
            </a:lvl4pPr>
            <a:lvl5pPr marL="460492" defTabSz="940171">
              <a:defRPr sz="1200">
                <a:solidFill>
                  <a:schemeClr val="tx1"/>
                </a:solidFill>
                <a:latin typeface="Times New Roman" pitchFamily="18" charset="0"/>
              </a:defRPr>
            </a:lvl5pPr>
            <a:lvl6pPr marL="920984" defTabSz="940171" eaLnBrk="0" fontAlgn="base" hangingPunct="0">
              <a:spcBef>
                <a:spcPct val="0"/>
              </a:spcBef>
              <a:spcAft>
                <a:spcPct val="0"/>
              </a:spcAft>
              <a:defRPr sz="1200">
                <a:solidFill>
                  <a:schemeClr val="tx1"/>
                </a:solidFill>
                <a:latin typeface="Times New Roman" pitchFamily="18" charset="0"/>
              </a:defRPr>
            </a:lvl6pPr>
            <a:lvl7pPr marL="1381476" defTabSz="940171" eaLnBrk="0" fontAlgn="base" hangingPunct="0">
              <a:spcBef>
                <a:spcPct val="0"/>
              </a:spcBef>
              <a:spcAft>
                <a:spcPct val="0"/>
              </a:spcAft>
              <a:defRPr sz="1200">
                <a:solidFill>
                  <a:schemeClr val="tx1"/>
                </a:solidFill>
                <a:latin typeface="Times New Roman" pitchFamily="18" charset="0"/>
              </a:defRPr>
            </a:lvl7pPr>
            <a:lvl8pPr marL="1841967" defTabSz="940171" eaLnBrk="0" fontAlgn="base" hangingPunct="0">
              <a:spcBef>
                <a:spcPct val="0"/>
              </a:spcBef>
              <a:spcAft>
                <a:spcPct val="0"/>
              </a:spcAft>
              <a:defRPr sz="1200">
                <a:solidFill>
                  <a:schemeClr val="tx1"/>
                </a:solidFill>
                <a:latin typeface="Times New Roman" pitchFamily="18" charset="0"/>
              </a:defRPr>
            </a:lvl8pPr>
            <a:lvl9pPr marL="2302459" defTabSz="940171" eaLnBrk="0" fontAlgn="base" hangingPunct="0">
              <a:spcBef>
                <a:spcPct val="0"/>
              </a:spcBef>
              <a:spcAft>
                <a:spcPct val="0"/>
              </a:spcAft>
              <a:defRPr sz="1200">
                <a:solidFill>
                  <a:schemeClr val="tx1"/>
                </a:solidFill>
                <a:latin typeface="Times New Roman" pitchFamily="18" charset="0"/>
              </a:defRPr>
            </a:lvl9pPr>
          </a:lstStyle>
          <a:p>
            <a:pPr lvl="4"/>
            <a:r>
              <a:rPr lang="en-GB" smtClean="0"/>
              <a:t>Santosh Pandey, Cisco</a:t>
            </a:r>
            <a:endParaRPr lang="en-GB" dirty="0" smtClean="0"/>
          </a:p>
        </p:txBody>
      </p:sp>
      <p:sp>
        <p:nvSpPr>
          <p:cNvPr id="14341" name="Rectangle 7"/>
          <p:cNvSpPr>
            <a:spLocks noGrp="1" noChangeArrowheads="1"/>
          </p:cNvSpPr>
          <p:nvPr>
            <p:ph type="sldNum" sz="quarter" idx="5"/>
          </p:nvPr>
        </p:nvSpPr>
        <p:spPr>
          <a:xfrm>
            <a:off x="3368101" y="9012916"/>
            <a:ext cx="415177" cy="184666"/>
          </a:xfrm>
          <a:noFill/>
        </p:spPr>
        <p:txBody>
          <a:bodyPr/>
          <a:lstStyle>
            <a:lvl1pPr defTabSz="940171">
              <a:defRPr sz="1200">
                <a:solidFill>
                  <a:schemeClr val="tx1"/>
                </a:solidFill>
                <a:latin typeface="Times New Roman" pitchFamily="18" charset="0"/>
              </a:defRPr>
            </a:lvl1pPr>
            <a:lvl2pPr marL="748299" indent="-287807" defTabSz="940171">
              <a:defRPr sz="1200">
                <a:solidFill>
                  <a:schemeClr val="tx1"/>
                </a:solidFill>
                <a:latin typeface="Times New Roman" pitchFamily="18" charset="0"/>
              </a:defRPr>
            </a:lvl2pPr>
            <a:lvl3pPr marL="1151230" indent="-230246" defTabSz="940171">
              <a:defRPr sz="1200">
                <a:solidFill>
                  <a:schemeClr val="tx1"/>
                </a:solidFill>
                <a:latin typeface="Times New Roman" pitchFamily="18" charset="0"/>
              </a:defRPr>
            </a:lvl3pPr>
            <a:lvl4pPr marL="1611721" indent="-230246" defTabSz="940171">
              <a:defRPr sz="1200">
                <a:solidFill>
                  <a:schemeClr val="tx1"/>
                </a:solidFill>
                <a:latin typeface="Times New Roman" pitchFamily="18" charset="0"/>
              </a:defRPr>
            </a:lvl4pPr>
            <a:lvl5pPr marL="2072213" indent="-230246" defTabSz="940171">
              <a:defRPr sz="1200">
                <a:solidFill>
                  <a:schemeClr val="tx1"/>
                </a:solidFill>
                <a:latin typeface="Times New Roman" pitchFamily="18" charset="0"/>
              </a:defRPr>
            </a:lvl5pPr>
            <a:lvl6pPr marL="2532705" indent="-230246" defTabSz="940171" eaLnBrk="0" fontAlgn="base" hangingPunct="0">
              <a:spcBef>
                <a:spcPct val="0"/>
              </a:spcBef>
              <a:spcAft>
                <a:spcPct val="0"/>
              </a:spcAft>
              <a:defRPr sz="1200">
                <a:solidFill>
                  <a:schemeClr val="tx1"/>
                </a:solidFill>
                <a:latin typeface="Times New Roman" pitchFamily="18" charset="0"/>
              </a:defRPr>
            </a:lvl6pPr>
            <a:lvl7pPr marL="2993197" indent="-230246" defTabSz="940171" eaLnBrk="0" fontAlgn="base" hangingPunct="0">
              <a:spcBef>
                <a:spcPct val="0"/>
              </a:spcBef>
              <a:spcAft>
                <a:spcPct val="0"/>
              </a:spcAft>
              <a:defRPr sz="1200">
                <a:solidFill>
                  <a:schemeClr val="tx1"/>
                </a:solidFill>
                <a:latin typeface="Times New Roman" pitchFamily="18" charset="0"/>
              </a:defRPr>
            </a:lvl7pPr>
            <a:lvl8pPr marL="3453689" indent="-230246" defTabSz="940171" eaLnBrk="0" fontAlgn="base" hangingPunct="0">
              <a:spcBef>
                <a:spcPct val="0"/>
              </a:spcBef>
              <a:spcAft>
                <a:spcPct val="0"/>
              </a:spcAft>
              <a:defRPr sz="1200">
                <a:solidFill>
                  <a:schemeClr val="tx1"/>
                </a:solidFill>
                <a:latin typeface="Times New Roman" pitchFamily="18" charset="0"/>
              </a:defRPr>
            </a:lvl8pPr>
            <a:lvl9pPr marL="3914181" indent="-230246" defTabSz="940171" eaLnBrk="0" fontAlgn="base" hangingPunct="0">
              <a:spcBef>
                <a:spcPct val="0"/>
              </a:spcBef>
              <a:spcAft>
                <a:spcPct val="0"/>
              </a:spcAft>
              <a:defRPr sz="1200">
                <a:solidFill>
                  <a:schemeClr val="tx1"/>
                </a:solidFill>
                <a:latin typeface="Times New Roman" pitchFamily="18" charset="0"/>
              </a:defRPr>
            </a:lvl9pPr>
          </a:lstStyle>
          <a:p>
            <a:r>
              <a:rPr lang="en-GB" smtClean="0"/>
              <a:t>Page </a:t>
            </a:r>
            <a:fld id="{84EAE0F3-2EDE-462F-B412-67CDAA37783B}" type="slidenum">
              <a:rPr lang="en-GB" smtClean="0"/>
              <a:pPr/>
              <a:t>1</a:t>
            </a:fld>
            <a:endParaRPr lang="en-GB" smtClean="0"/>
          </a:p>
        </p:txBody>
      </p:sp>
      <p:sp>
        <p:nvSpPr>
          <p:cNvPr id="14342" name="Rectangle 2"/>
          <p:cNvSpPr>
            <a:spLocks noGrp="1" noRot="1" noChangeAspect="1" noChangeArrowheads="1" noTextEdit="1"/>
          </p:cNvSpPr>
          <p:nvPr>
            <p:ph type="sldImg"/>
          </p:nvPr>
        </p:nvSpPr>
        <p:spPr>
          <a:xfrm>
            <a:off x="1192213" y="703263"/>
            <a:ext cx="4638675" cy="3479800"/>
          </a:xfrm>
          <a:ln/>
        </p:spPr>
      </p:sp>
      <p:sp>
        <p:nvSpPr>
          <p:cNvPr id="14343" name="Rectangle 3"/>
          <p:cNvSpPr>
            <a:spLocks noGrp="1" noChangeArrowheads="1"/>
          </p:cNvSpPr>
          <p:nvPr>
            <p:ph type="body" idx="1"/>
          </p:nvPr>
        </p:nvSpPr>
        <p:spPr>
          <a:noFill/>
        </p:spPr>
        <p:txBody>
          <a:bodyPr/>
          <a:lstStyle/>
          <a:p>
            <a:endParaRPr lang="en-US" dirty="0" smtClean="0"/>
          </a:p>
        </p:txBody>
      </p:sp>
    </p:spTree>
    <p:extLst>
      <p:ext uri="{BB962C8B-B14F-4D97-AF65-F5344CB8AC3E}">
        <p14:creationId xmlns:p14="http://schemas.microsoft.com/office/powerpoint/2010/main" val="1351281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ヘッダー プレースホルダー 3"/>
          <p:cNvSpPr>
            <a:spLocks noGrp="1"/>
          </p:cNvSpPr>
          <p:nvPr>
            <p:ph type="hdr" sz="quarter" idx="10"/>
          </p:nvPr>
        </p:nvSpPr>
        <p:spPr/>
        <p:txBody>
          <a:bodyPr/>
          <a:lstStyle/>
          <a:p>
            <a:r>
              <a:rPr lang="en-US" smtClean="0"/>
              <a:t>doc.: IEEEIEEE 802.11-15/1061r0</a:t>
            </a:r>
            <a:endParaRPr lang="en-US"/>
          </a:p>
        </p:txBody>
      </p:sp>
      <p:sp>
        <p:nvSpPr>
          <p:cNvPr id="5" name="日付プレースホルダー 4"/>
          <p:cNvSpPr>
            <a:spLocks noGrp="1"/>
          </p:cNvSpPr>
          <p:nvPr>
            <p:ph type="dt" idx="11"/>
          </p:nvPr>
        </p:nvSpPr>
        <p:spPr/>
        <p:txBody>
          <a:bodyPr/>
          <a:lstStyle/>
          <a:p>
            <a:r>
              <a:rPr lang="en-US" smtClean="0"/>
              <a:t>Month Year</a:t>
            </a:r>
            <a:endParaRPr lang="en-US"/>
          </a:p>
        </p:txBody>
      </p:sp>
      <p:sp>
        <p:nvSpPr>
          <p:cNvPr id="6" name="フッター プレースホルダー 5"/>
          <p:cNvSpPr>
            <a:spLocks noGrp="1"/>
          </p:cNvSpPr>
          <p:nvPr>
            <p:ph type="ftr" sz="quarter" idx="12"/>
          </p:nvPr>
        </p:nvSpPr>
        <p:spPr/>
        <p:txBody>
          <a:bodyPr/>
          <a:lstStyle/>
          <a:p>
            <a:pPr lvl="4"/>
            <a:r>
              <a:rPr lang="en-US" smtClean="0"/>
              <a:t>Kare Agardh, Sony</a:t>
            </a:r>
            <a:endParaRPr lang="en-US"/>
          </a:p>
        </p:txBody>
      </p:sp>
      <p:sp>
        <p:nvSpPr>
          <p:cNvPr id="7" name="スライド番号プレースホルダー 6"/>
          <p:cNvSpPr>
            <a:spLocks noGrp="1"/>
          </p:cNvSpPr>
          <p:nvPr>
            <p:ph type="sldNum" sz="quarter" idx="13"/>
          </p:nvPr>
        </p:nvSpPr>
        <p:spPr/>
        <p:txBody>
          <a:bodyPr/>
          <a:lstStyle/>
          <a:p>
            <a:r>
              <a:rPr lang="en-US" smtClean="0"/>
              <a:t>Page </a:t>
            </a:r>
            <a:fld id="{6EC0686C-9B66-49B2-98FB-0996E60E432C}" type="slidenum">
              <a:rPr lang="en-US" smtClean="0"/>
              <a:pPr/>
              <a:t>13</a:t>
            </a:fld>
            <a:endParaRPr lang="en-US"/>
          </a:p>
        </p:txBody>
      </p:sp>
    </p:spTree>
    <p:extLst>
      <p:ext uri="{BB962C8B-B14F-4D97-AF65-F5344CB8AC3E}">
        <p14:creationId xmlns:p14="http://schemas.microsoft.com/office/powerpoint/2010/main" val="1271440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p>
        </p:txBody>
      </p:sp>
      <p:sp>
        <p:nvSpPr>
          <p:cNvPr id="4" name="页眉占位符 3"/>
          <p:cNvSpPr>
            <a:spLocks noGrp="1"/>
          </p:cNvSpPr>
          <p:nvPr>
            <p:ph type="hdr" sz="quarter" idx="10"/>
          </p:nvPr>
        </p:nvSpPr>
        <p:spPr/>
        <p:txBody>
          <a:bodyPr/>
          <a:lstStyle/>
          <a:p>
            <a:pPr>
              <a:defRPr/>
            </a:pPr>
            <a:r>
              <a:rPr lang="en-GB" smtClean="0"/>
              <a:t>doc.: IEEE 802.11-yy/xxxxr0</a:t>
            </a:r>
            <a:endParaRPr lang="en-GB"/>
          </a:p>
        </p:txBody>
      </p:sp>
      <p:sp>
        <p:nvSpPr>
          <p:cNvPr id="5" name="日期占位符 4"/>
          <p:cNvSpPr>
            <a:spLocks noGrp="1"/>
          </p:cNvSpPr>
          <p:nvPr>
            <p:ph type="dt" idx="11"/>
          </p:nvPr>
        </p:nvSpPr>
        <p:spPr/>
        <p:txBody>
          <a:bodyPr/>
          <a:lstStyle/>
          <a:p>
            <a:pPr>
              <a:defRPr/>
            </a:pPr>
            <a:r>
              <a:rPr lang="en-GB" smtClean="0"/>
              <a:t>Month Year</a:t>
            </a:r>
            <a:endParaRPr lang="en-GB"/>
          </a:p>
        </p:txBody>
      </p:sp>
      <p:sp>
        <p:nvSpPr>
          <p:cNvPr id="6" name="页脚占位符 5"/>
          <p:cNvSpPr>
            <a:spLocks noGrp="1"/>
          </p:cNvSpPr>
          <p:nvPr>
            <p:ph type="ftr" sz="quarter" idx="12"/>
          </p:nvPr>
        </p:nvSpPr>
        <p:spPr/>
        <p:txBody>
          <a:bodyPr/>
          <a:lstStyle/>
          <a:p>
            <a:pPr lvl="4">
              <a:defRPr/>
            </a:pPr>
            <a:r>
              <a:rPr lang="en-GB" smtClean="0"/>
              <a:t>Yasantha Rajakarunanayake, MediaTek</a:t>
            </a:r>
            <a:endParaRPr lang="en-GB"/>
          </a:p>
        </p:txBody>
      </p:sp>
      <p:sp>
        <p:nvSpPr>
          <p:cNvPr id="7" name="灯片编号占位符 6"/>
          <p:cNvSpPr>
            <a:spLocks noGrp="1"/>
          </p:cNvSpPr>
          <p:nvPr>
            <p:ph type="sldNum" sz="quarter" idx="13"/>
          </p:nvPr>
        </p:nvSpPr>
        <p:spPr/>
        <p:txBody>
          <a:bodyPr/>
          <a:lstStyle/>
          <a:p>
            <a:pPr>
              <a:defRPr/>
            </a:pPr>
            <a:r>
              <a:rPr lang="en-GB" smtClean="0"/>
              <a:t>Page </a:t>
            </a:r>
            <a:fld id="{D2D11A6C-B4D3-4B35-9488-F1E9620A2584}" type="slidenum">
              <a:rPr lang="en-GB" smtClean="0"/>
              <a:pPr>
                <a:defRPr/>
              </a:pPr>
              <a:t>16</a:t>
            </a:fld>
            <a:endParaRPr lang="en-GB"/>
          </a:p>
        </p:txBody>
      </p:sp>
    </p:spTree>
    <p:extLst>
      <p:ext uri="{BB962C8B-B14F-4D97-AF65-F5344CB8AC3E}">
        <p14:creationId xmlns:p14="http://schemas.microsoft.com/office/powerpoint/2010/main" val="3469808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页眉占位符 3"/>
          <p:cNvSpPr>
            <a:spLocks noGrp="1"/>
          </p:cNvSpPr>
          <p:nvPr>
            <p:ph type="hdr" sz="quarter" idx="10"/>
          </p:nvPr>
        </p:nvSpPr>
        <p:spPr/>
        <p:txBody>
          <a:bodyPr/>
          <a:lstStyle/>
          <a:p>
            <a:pPr>
              <a:defRPr/>
            </a:pPr>
            <a:r>
              <a:rPr lang="en-GB" smtClean="0"/>
              <a:t>doc.: IEEE 802.11-yy/xxxxr0</a:t>
            </a:r>
            <a:endParaRPr lang="en-GB"/>
          </a:p>
        </p:txBody>
      </p:sp>
      <p:sp>
        <p:nvSpPr>
          <p:cNvPr id="5" name="日期占位符 4"/>
          <p:cNvSpPr>
            <a:spLocks noGrp="1"/>
          </p:cNvSpPr>
          <p:nvPr>
            <p:ph type="dt" idx="11"/>
          </p:nvPr>
        </p:nvSpPr>
        <p:spPr/>
        <p:txBody>
          <a:bodyPr/>
          <a:lstStyle/>
          <a:p>
            <a:pPr>
              <a:defRPr/>
            </a:pPr>
            <a:r>
              <a:rPr lang="en-GB" smtClean="0"/>
              <a:t>Month Year</a:t>
            </a:r>
            <a:endParaRPr lang="en-GB"/>
          </a:p>
        </p:txBody>
      </p:sp>
      <p:sp>
        <p:nvSpPr>
          <p:cNvPr id="6" name="页脚占位符 5"/>
          <p:cNvSpPr>
            <a:spLocks noGrp="1"/>
          </p:cNvSpPr>
          <p:nvPr>
            <p:ph type="ftr" sz="quarter" idx="12"/>
          </p:nvPr>
        </p:nvSpPr>
        <p:spPr/>
        <p:txBody>
          <a:bodyPr/>
          <a:lstStyle/>
          <a:p>
            <a:pPr lvl="4">
              <a:defRPr/>
            </a:pPr>
            <a:r>
              <a:rPr lang="en-GB" smtClean="0"/>
              <a:t>Yasantha Rajakarunanayake, MediaTek</a:t>
            </a:r>
            <a:endParaRPr lang="en-GB"/>
          </a:p>
        </p:txBody>
      </p:sp>
      <p:sp>
        <p:nvSpPr>
          <p:cNvPr id="7" name="灯片编号占位符 6"/>
          <p:cNvSpPr>
            <a:spLocks noGrp="1"/>
          </p:cNvSpPr>
          <p:nvPr>
            <p:ph type="sldNum" sz="quarter" idx="13"/>
          </p:nvPr>
        </p:nvSpPr>
        <p:spPr/>
        <p:txBody>
          <a:bodyPr/>
          <a:lstStyle/>
          <a:p>
            <a:pPr>
              <a:defRPr/>
            </a:pPr>
            <a:r>
              <a:rPr lang="en-GB" smtClean="0"/>
              <a:t>Page </a:t>
            </a:r>
            <a:fld id="{D2D11A6C-B4D3-4B35-9488-F1E9620A2584}" type="slidenum">
              <a:rPr lang="en-GB" smtClean="0"/>
              <a:pPr>
                <a:defRPr/>
              </a:pPr>
              <a:t>17</a:t>
            </a:fld>
            <a:endParaRPr lang="en-GB"/>
          </a:p>
        </p:txBody>
      </p:sp>
    </p:spTree>
    <p:extLst>
      <p:ext uri="{BB962C8B-B14F-4D97-AF65-F5344CB8AC3E}">
        <p14:creationId xmlns:p14="http://schemas.microsoft.com/office/powerpoint/2010/main" val="1010904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802.11-16/0227r1</a:t>
            </a:r>
            <a:endParaRPr lang="en-US"/>
          </a:p>
        </p:txBody>
      </p:sp>
      <p:sp>
        <p:nvSpPr>
          <p:cNvPr id="5" name="Rectangle 3"/>
          <p:cNvSpPr>
            <a:spLocks noGrp="1" noChangeArrowheads="1"/>
          </p:cNvSpPr>
          <p:nvPr>
            <p:ph type="dt"/>
          </p:nvPr>
        </p:nvSpPr>
        <p:spPr>
          <a:xfrm>
            <a:off x="662435" y="96665"/>
            <a:ext cx="1131720" cy="215444"/>
          </a:xfrm>
          <a:ln/>
        </p:spPr>
        <p:txBody>
          <a:bodyPr/>
          <a:lstStyle/>
          <a:p>
            <a:r>
              <a:rPr lang="en-US" smtClean="0"/>
              <a:t>February 2016</a:t>
            </a:r>
            <a:endParaRPr lang="en-US"/>
          </a:p>
        </p:txBody>
      </p:sp>
      <p:sp>
        <p:nvSpPr>
          <p:cNvPr id="6" name="Rectangle 6"/>
          <p:cNvSpPr>
            <a:spLocks noGrp="1" noChangeArrowheads="1"/>
          </p:cNvSpPr>
          <p:nvPr>
            <p:ph type="ftr"/>
          </p:nvPr>
        </p:nvSpPr>
        <p:spPr>
          <a:xfrm>
            <a:off x="4563086" y="9012916"/>
            <a:ext cx="1409040" cy="184666"/>
          </a:xfrm>
          <a:ln/>
        </p:spPr>
        <p:txBody>
          <a:bodyPr/>
          <a:lstStyle/>
          <a:p>
            <a:r>
              <a:rPr lang="en-US" smtClean="0"/>
              <a:t>Stuart Strickland, HPE</a:t>
            </a:r>
            <a:endParaRPr lang="en-US"/>
          </a:p>
        </p:txBody>
      </p:sp>
      <p:sp>
        <p:nvSpPr>
          <p:cNvPr id="7" name="Rectangle 7"/>
          <p:cNvSpPr>
            <a:spLocks noGrp="1" noChangeArrowheads="1"/>
          </p:cNvSpPr>
          <p:nvPr>
            <p:ph type="sldNum"/>
          </p:nvPr>
        </p:nvSpPr>
        <p:spPr>
          <a:xfrm>
            <a:off x="3368101" y="9012916"/>
            <a:ext cx="415177" cy="184666"/>
          </a:xfrm>
          <a:ln/>
        </p:spPr>
        <p:txBody>
          <a:bodyPr/>
          <a:lstStyle/>
          <a:p>
            <a:r>
              <a:rPr lang="en-US"/>
              <a:t>Page </a:t>
            </a:r>
            <a:fld id="{35E0D7E8-EBB2-4683-98FD-8E18BC106EDA}" type="slidenum">
              <a:rPr lang="en-US"/>
              <a:pPr/>
              <a:t>28</a:t>
            </a:fld>
            <a:endParaRPr lang="en-US"/>
          </a:p>
        </p:txBody>
      </p:sp>
      <p:sp>
        <p:nvSpPr>
          <p:cNvPr id="18433" name="Rectangle 1"/>
          <p:cNvSpPr txBox="1">
            <a:spLocks noGrp="1" noRot="1" noChangeAspect="1" noChangeArrowheads="1"/>
          </p:cNvSpPr>
          <p:nvPr>
            <p:ph type="sldImg"/>
          </p:nvPr>
        </p:nvSpPr>
        <p:spPr bwMode="auto">
          <a:xfrm>
            <a:off x="1192213" y="703263"/>
            <a:ext cx="4638675" cy="3479800"/>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35770" y="4422062"/>
            <a:ext cx="5151560" cy="4283524"/>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p>
        </p:txBody>
      </p:sp>
      <p:sp>
        <p:nvSpPr>
          <p:cNvPr id="4" name="页眉占位符 3"/>
          <p:cNvSpPr>
            <a:spLocks noGrp="1"/>
          </p:cNvSpPr>
          <p:nvPr>
            <p:ph type="hdr" sz="quarter" idx="10"/>
          </p:nvPr>
        </p:nvSpPr>
        <p:spPr/>
        <p:txBody>
          <a:bodyPr/>
          <a:lstStyle/>
          <a:p>
            <a:pPr>
              <a:defRPr/>
            </a:pPr>
            <a:r>
              <a:rPr lang="en-GB" smtClean="0"/>
              <a:t>doc.: IEEE 802.11-yy/xxxxr0</a:t>
            </a:r>
            <a:endParaRPr lang="en-GB"/>
          </a:p>
        </p:txBody>
      </p:sp>
      <p:sp>
        <p:nvSpPr>
          <p:cNvPr id="5" name="日期占位符 4"/>
          <p:cNvSpPr>
            <a:spLocks noGrp="1"/>
          </p:cNvSpPr>
          <p:nvPr>
            <p:ph type="dt" idx="11"/>
          </p:nvPr>
        </p:nvSpPr>
        <p:spPr/>
        <p:txBody>
          <a:bodyPr/>
          <a:lstStyle/>
          <a:p>
            <a:pPr>
              <a:defRPr/>
            </a:pPr>
            <a:r>
              <a:rPr lang="en-GB" smtClean="0"/>
              <a:t>Month Year</a:t>
            </a:r>
            <a:endParaRPr lang="en-GB"/>
          </a:p>
        </p:txBody>
      </p:sp>
      <p:sp>
        <p:nvSpPr>
          <p:cNvPr id="6" name="页脚占位符 5"/>
          <p:cNvSpPr>
            <a:spLocks noGrp="1"/>
          </p:cNvSpPr>
          <p:nvPr>
            <p:ph type="ftr" sz="quarter" idx="12"/>
          </p:nvPr>
        </p:nvSpPr>
        <p:spPr>
          <a:xfrm>
            <a:off x="3458146" y="9012916"/>
            <a:ext cx="2904128" cy="184666"/>
          </a:xfrm>
        </p:spPr>
        <p:txBody>
          <a:bodyPr/>
          <a:lstStyle/>
          <a:p>
            <a:pPr lvl="4">
              <a:defRPr/>
            </a:pPr>
            <a:r>
              <a:rPr lang="en-GB" smtClean="0"/>
              <a:t>Yasantha Rajakarunanayake, MediaTek</a:t>
            </a:r>
            <a:endParaRPr lang="en-GB"/>
          </a:p>
        </p:txBody>
      </p:sp>
      <p:sp>
        <p:nvSpPr>
          <p:cNvPr id="7" name="灯片编号占位符 6"/>
          <p:cNvSpPr>
            <a:spLocks noGrp="1"/>
          </p:cNvSpPr>
          <p:nvPr>
            <p:ph type="sldNum" sz="quarter" idx="13"/>
          </p:nvPr>
        </p:nvSpPr>
        <p:spPr>
          <a:xfrm>
            <a:off x="3368101" y="9012916"/>
            <a:ext cx="415177" cy="184666"/>
          </a:xfrm>
        </p:spPr>
        <p:txBody>
          <a:bodyPr/>
          <a:lstStyle/>
          <a:p>
            <a:pPr>
              <a:defRPr/>
            </a:pPr>
            <a:r>
              <a:rPr lang="en-GB" smtClean="0"/>
              <a:t>Page </a:t>
            </a:r>
            <a:fld id="{D2D11A6C-B4D3-4B35-9488-F1E9620A2584}" type="slidenum">
              <a:rPr lang="en-GB" smtClean="0"/>
              <a:pPr>
                <a:defRPr/>
              </a:pPr>
              <a:t>31</a:t>
            </a:fld>
            <a:endParaRPr lang="en-GB"/>
          </a:p>
        </p:txBody>
      </p:sp>
    </p:spTree>
    <p:extLst>
      <p:ext uri="{BB962C8B-B14F-4D97-AF65-F5344CB8AC3E}">
        <p14:creationId xmlns:p14="http://schemas.microsoft.com/office/powerpoint/2010/main" val="571146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页眉占位符 3"/>
          <p:cNvSpPr>
            <a:spLocks noGrp="1"/>
          </p:cNvSpPr>
          <p:nvPr>
            <p:ph type="hdr" sz="quarter" idx="10"/>
          </p:nvPr>
        </p:nvSpPr>
        <p:spPr/>
        <p:txBody>
          <a:bodyPr/>
          <a:lstStyle/>
          <a:p>
            <a:pPr>
              <a:defRPr/>
            </a:pPr>
            <a:r>
              <a:rPr lang="en-GB" smtClean="0"/>
              <a:t>doc.: IEEE 802.11-yy/xxxxr0</a:t>
            </a:r>
            <a:endParaRPr lang="en-GB"/>
          </a:p>
        </p:txBody>
      </p:sp>
      <p:sp>
        <p:nvSpPr>
          <p:cNvPr id="5" name="日期占位符 4"/>
          <p:cNvSpPr>
            <a:spLocks noGrp="1"/>
          </p:cNvSpPr>
          <p:nvPr>
            <p:ph type="dt" idx="11"/>
          </p:nvPr>
        </p:nvSpPr>
        <p:spPr/>
        <p:txBody>
          <a:bodyPr/>
          <a:lstStyle/>
          <a:p>
            <a:pPr>
              <a:defRPr/>
            </a:pPr>
            <a:r>
              <a:rPr lang="en-GB" smtClean="0"/>
              <a:t>Month Year</a:t>
            </a:r>
            <a:endParaRPr lang="en-GB"/>
          </a:p>
        </p:txBody>
      </p:sp>
      <p:sp>
        <p:nvSpPr>
          <p:cNvPr id="6" name="页脚占位符 5"/>
          <p:cNvSpPr>
            <a:spLocks noGrp="1"/>
          </p:cNvSpPr>
          <p:nvPr>
            <p:ph type="ftr" sz="quarter" idx="12"/>
          </p:nvPr>
        </p:nvSpPr>
        <p:spPr>
          <a:xfrm>
            <a:off x="3458146" y="9012916"/>
            <a:ext cx="2904128" cy="184666"/>
          </a:xfrm>
        </p:spPr>
        <p:txBody>
          <a:bodyPr/>
          <a:lstStyle/>
          <a:p>
            <a:pPr lvl="4">
              <a:defRPr/>
            </a:pPr>
            <a:r>
              <a:rPr lang="en-GB" smtClean="0"/>
              <a:t>Yasantha Rajakarunanayake, MediaTek</a:t>
            </a:r>
            <a:endParaRPr lang="en-GB"/>
          </a:p>
        </p:txBody>
      </p:sp>
      <p:sp>
        <p:nvSpPr>
          <p:cNvPr id="7" name="灯片编号占位符 6"/>
          <p:cNvSpPr>
            <a:spLocks noGrp="1"/>
          </p:cNvSpPr>
          <p:nvPr>
            <p:ph type="sldNum" sz="quarter" idx="13"/>
          </p:nvPr>
        </p:nvSpPr>
        <p:spPr>
          <a:xfrm>
            <a:off x="3368101" y="9012916"/>
            <a:ext cx="415177" cy="184666"/>
          </a:xfrm>
        </p:spPr>
        <p:txBody>
          <a:bodyPr/>
          <a:lstStyle/>
          <a:p>
            <a:pPr>
              <a:defRPr/>
            </a:pPr>
            <a:r>
              <a:rPr lang="en-GB" smtClean="0"/>
              <a:t>Page </a:t>
            </a:r>
            <a:fld id="{D2D11A6C-B4D3-4B35-9488-F1E9620A2584}" type="slidenum">
              <a:rPr lang="en-GB" smtClean="0"/>
              <a:pPr>
                <a:defRPr/>
              </a:pPr>
              <a:t>32</a:t>
            </a:fld>
            <a:endParaRPr lang="en-GB"/>
          </a:p>
        </p:txBody>
      </p:sp>
    </p:spTree>
    <p:extLst>
      <p:ext uri="{BB962C8B-B14F-4D97-AF65-F5344CB8AC3E}">
        <p14:creationId xmlns:p14="http://schemas.microsoft.com/office/powerpoint/2010/main" val="1059072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p>
        </p:txBody>
      </p:sp>
      <p:sp>
        <p:nvSpPr>
          <p:cNvPr id="4" name="页眉占位符 3"/>
          <p:cNvSpPr>
            <a:spLocks noGrp="1"/>
          </p:cNvSpPr>
          <p:nvPr>
            <p:ph type="hdr" sz="quarter" idx="10"/>
          </p:nvPr>
        </p:nvSpPr>
        <p:spPr/>
        <p:txBody>
          <a:bodyPr/>
          <a:lstStyle/>
          <a:p>
            <a:pPr>
              <a:defRPr/>
            </a:pPr>
            <a:r>
              <a:rPr lang="en-GB" smtClean="0"/>
              <a:t>doc.: IEEE 802.11-yy/xxxxr0</a:t>
            </a:r>
            <a:endParaRPr lang="en-GB"/>
          </a:p>
        </p:txBody>
      </p:sp>
      <p:sp>
        <p:nvSpPr>
          <p:cNvPr id="5" name="日期占位符 4"/>
          <p:cNvSpPr>
            <a:spLocks noGrp="1"/>
          </p:cNvSpPr>
          <p:nvPr>
            <p:ph type="dt" idx="11"/>
          </p:nvPr>
        </p:nvSpPr>
        <p:spPr/>
        <p:txBody>
          <a:bodyPr/>
          <a:lstStyle/>
          <a:p>
            <a:pPr>
              <a:defRPr/>
            </a:pPr>
            <a:r>
              <a:rPr lang="en-GB" smtClean="0"/>
              <a:t>Month Year</a:t>
            </a:r>
            <a:endParaRPr lang="en-GB"/>
          </a:p>
        </p:txBody>
      </p:sp>
      <p:sp>
        <p:nvSpPr>
          <p:cNvPr id="6" name="页脚占位符 5"/>
          <p:cNvSpPr>
            <a:spLocks noGrp="1"/>
          </p:cNvSpPr>
          <p:nvPr>
            <p:ph type="ftr" sz="quarter" idx="12"/>
          </p:nvPr>
        </p:nvSpPr>
        <p:spPr>
          <a:xfrm>
            <a:off x="3458146" y="9012916"/>
            <a:ext cx="2904128" cy="184666"/>
          </a:xfrm>
        </p:spPr>
        <p:txBody>
          <a:bodyPr/>
          <a:lstStyle/>
          <a:p>
            <a:pPr lvl="4">
              <a:defRPr/>
            </a:pPr>
            <a:r>
              <a:rPr lang="en-GB" smtClean="0"/>
              <a:t>Yasantha Rajakarunanayake, MediaTek</a:t>
            </a:r>
            <a:endParaRPr lang="en-GB"/>
          </a:p>
        </p:txBody>
      </p:sp>
      <p:sp>
        <p:nvSpPr>
          <p:cNvPr id="7" name="灯片编号占位符 6"/>
          <p:cNvSpPr>
            <a:spLocks noGrp="1"/>
          </p:cNvSpPr>
          <p:nvPr>
            <p:ph type="sldNum" sz="quarter" idx="13"/>
          </p:nvPr>
        </p:nvSpPr>
        <p:spPr>
          <a:xfrm>
            <a:off x="3368101" y="9012916"/>
            <a:ext cx="415177" cy="184666"/>
          </a:xfrm>
        </p:spPr>
        <p:txBody>
          <a:bodyPr/>
          <a:lstStyle/>
          <a:p>
            <a:pPr>
              <a:defRPr/>
            </a:pPr>
            <a:r>
              <a:rPr lang="en-GB" smtClean="0"/>
              <a:t>Page </a:t>
            </a:r>
            <a:fld id="{D2D11A6C-B4D3-4B35-9488-F1E9620A2584}" type="slidenum">
              <a:rPr lang="en-GB" smtClean="0"/>
              <a:pPr>
                <a:defRPr/>
              </a:pPr>
              <a:t>33</a:t>
            </a:fld>
            <a:endParaRPr lang="en-GB"/>
          </a:p>
        </p:txBody>
      </p:sp>
    </p:spTree>
    <p:extLst>
      <p:ext uri="{BB962C8B-B14F-4D97-AF65-F5344CB8AC3E}">
        <p14:creationId xmlns:p14="http://schemas.microsoft.com/office/powerpoint/2010/main" val="2304117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页眉占位符 3"/>
          <p:cNvSpPr>
            <a:spLocks noGrp="1"/>
          </p:cNvSpPr>
          <p:nvPr>
            <p:ph type="hdr" sz="quarter" idx="10"/>
          </p:nvPr>
        </p:nvSpPr>
        <p:spPr/>
        <p:txBody>
          <a:bodyPr/>
          <a:lstStyle/>
          <a:p>
            <a:pPr>
              <a:defRPr/>
            </a:pPr>
            <a:r>
              <a:rPr lang="en-GB" smtClean="0"/>
              <a:t>doc.: IEEE 802.11-yy/xxxxr0</a:t>
            </a:r>
            <a:endParaRPr lang="en-GB"/>
          </a:p>
        </p:txBody>
      </p:sp>
      <p:sp>
        <p:nvSpPr>
          <p:cNvPr id="5" name="日期占位符 4"/>
          <p:cNvSpPr>
            <a:spLocks noGrp="1"/>
          </p:cNvSpPr>
          <p:nvPr>
            <p:ph type="dt" idx="11"/>
          </p:nvPr>
        </p:nvSpPr>
        <p:spPr/>
        <p:txBody>
          <a:bodyPr/>
          <a:lstStyle/>
          <a:p>
            <a:pPr>
              <a:defRPr/>
            </a:pPr>
            <a:r>
              <a:rPr lang="en-GB" smtClean="0"/>
              <a:t>Month Year</a:t>
            </a:r>
            <a:endParaRPr lang="en-GB"/>
          </a:p>
        </p:txBody>
      </p:sp>
      <p:sp>
        <p:nvSpPr>
          <p:cNvPr id="6" name="页脚占位符 5"/>
          <p:cNvSpPr>
            <a:spLocks noGrp="1"/>
          </p:cNvSpPr>
          <p:nvPr>
            <p:ph type="ftr" sz="quarter" idx="12"/>
          </p:nvPr>
        </p:nvSpPr>
        <p:spPr>
          <a:xfrm>
            <a:off x="3458146" y="9012916"/>
            <a:ext cx="2904128" cy="184666"/>
          </a:xfrm>
        </p:spPr>
        <p:txBody>
          <a:bodyPr/>
          <a:lstStyle/>
          <a:p>
            <a:pPr lvl="4">
              <a:defRPr/>
            </a:pPr>
            <a:r>
              <a:rPr lang="en-GB" smtClean="0"/>
              <a:t>Yasantha Rajakarunanayake, MediaTek</a:t>
            </a:r>
            <a:endParaRPr lang="en-GB"/>
          </a:p>
        </p:txBody>
      </p:sp>
      <p:sp>
        <p:nvSpPr>
          <p:cNvPr id="7" name="灯片编号占位符 6"/>
          <p:cNvSpPr>
            <a:spLocks noGrp="1"/>
          </p:cNvSpPr>
          <p:nvPr>
            <p:ph type="sldNum" sz="quarter" idx="13"/>
          </p:nvPr>
        </p:nvSpPr>
        <p:spPr>
          <a:xfrm>
            <a:off x="3368101" y="9012916"/>
            <a:ext cx="415177" cy="184666"/>
          </a:xfrm>
        </p:spPr>
        <p:txBody>
          <a:bodyPr/>
          <a:lstStyle/>
          <a:p>
            <a:pPr>
              <a:defRPr/>
            </a:pPr>
            <a:r>
              <a:rPr lang="en-GB" smtClean="0"/>
              <a:t>Page </a:t>
            </a:r>
            <a:fld id="{D2D11A6C-B4D3-4B35-9488-F1E9620A2584}" type="slidenum">
              <a:rPr lang="en-GB" smtClean="0"/>
              <a:pPr>
                <a:defRPr/>
              </a:pPr>
              <a:t>34</a:t>
            </a:fld>
            <a:endParaRPr lang="en-GB"/>
          </a:p>
        </p:txBody>
      </p:sp>
    </p:spTree>
    <p:extLst>
      <p:ext uri="{BB962C8B-B14F-4D97-AF65-F5344CB8AC3E}">
        <p14:creationId xmlns:p14="http://schemas.microsoft.com/office/powerpoint/2010/main" val="2722836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GB" smtClean="0"/>
              <a:t>doc.: IEEE 802.11-yy/xxxxr0</a:t>
            </a:r>
            <a:endParaRPr lang="en-GB"/>
          </a:p>
        </p:txBody>
      </p:sp>
      <p:sp>
        <p:nvSpPr>
          <p:cNvPr id="5" name="Date Placeholder 4"/>
          <p:cNvSpPr>
            <a:spLocks noGrp="1"/>
          </p:cNvSpPr>
          <p:nvPr>
            <p:ph type="dt" idx="11"/>
          </p:nvPr>
        </p:nvSpPr>
        <p:spPr/>
        <p:txBody>
          <a:bodyPr/>
          <a:lstStyle/>
          <a:p>
            <a:pPr>
              <a:defRPr/>
            </a:pPr>
            <a:r>
              <a:rPr lang="en-GB" smtClean="0"/>
              <a:t>Month Year</a:t>
            </a:r>
            <a:endParaRPr lang="en-GB"/>
          </a:p>
        </p:txBody>
      </p:sp>
      <p:sp>
        <p:nvSpPr>
          <p:cNvPr id="6" name="Footer Placeholder 5"/>
          <p:cNvSpPr>
            <a:spLocks noGrp="1"/>
          </p:cNvSpPr>
          <p:nvPr>
            <p:ph type="ftr" sz="quarter" idx="12"/>
          </p:nvPr>
        </p:nvSpPr>
        <p:spPr/>
        <p:txBody>
          <a:bodyPr/>
          <a:lstStyle/>
          <a:p>
            <a:pPr lvl="4">
              <a:defRPr/>
            </a:pPr>
            <a:r>
              <a:rPr lang="en-GB" smtClean="0"/>
              <a:t>Santosh Pandey, Cisco</a:t>
            </a:r>
            <a:endParaRPr lang="en-GB"/>
          </a:p>
        </p:txBody>
      </p:sp>
      <p:sp>
        <p:nvSpPr>
          <p:cNvPr id="7" name="Slide Number Placeholder 6"/>
          <p:cNvSpPr>
            <a:spLocks noGrp="1"/>
          </p:cNvSpPr>
          <p:nvPr>
            <p:ph type="sldNum" sz="quarter" idx="13"/>
          </p:nvPr>
        </p:nvSpPr>
        <p:spPr/>
        <p:txBody>
          <a:bodyPr/>
          <a:lstStyle/>
          <a:p>
            <a:pPr>
              <a:defRPr/>
            </a:pPr>
            <a:r>
              <a:rPr lang="en-GB" smtClean="0"/>
              <a:t>Page </a:t>
            </a:r>
            <a:fld id="{D2D11A6C-B4D3-4B35-9488-F1E9620A2584}" type="slidenum">
              <a:rPr lang="en-GB" smtClean="0"/>
              <a:pPr>
                <a:defRPr/>
              </a:pPr>
              <a:t>2</a:t>
            </a:fld>
            <a:endParaRPr lang="en-GB"/>
          </a:p>
        </p:txBody>
      </p:sp>
    </p:spTree>
    <p:extLst>
      <p:ext uri="{BB962C8B-B14F-4D97-AF65-F5344CB8AC3E}">
        <p14:creationId xmlns:p14="http://schemas.microsoft.com/office/powerpoint/2010/main" val="3019778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92213" y="703263"/>
            <a:ext cx="4638675" cy="3479800"/>
          </a:xfrm>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ヘッダー プレースホルダー 3"/>
          <p:cNvSpPr>
            <a:spLocks noGrp="1"/>
          </p:cNvSpPr>
          <p:nvPr>
            <p:ph type="hdr" sz="quarter" idx="10"/>
          </p:nvPr>
        </p:nvSpPr>
        <p:spPr/>
        <p:txBody>
          <a:bodyPr/>
          <a:lstStyle/>
          <a:p>
            <a:r>
              <a:rPr lang="en-US" smtClean="0"/>
              <a:t>doc.: IEEE 802.11-yy/xxxxr0</a:t>
            </a:r>
            <a:endParaRPr lang="en-US"/>
          </a:p>
        </p:txBody>
      </p:sp>
      <p:sp>
        <p:nvSpPr>
          <p:cNvPr id="5" name="日付プレースホルダー 4"/>
          <p:cNvSpPr>
            <a:spLocks noGrp="1"/>
          </p:cNvSpPr>
          <p:nvPr>
            <p:ph type="dt" idx="11"/>
          </p:nvPr>
        </p:nvSpPr>
        <p:spPr/>
        <p:txBody>
          <a:bodyPr/>
          <a:lstStyle/>
          <a:p>
            <a:r>
              <a:rPr lang="en-US" smtClean="0"/>
              <a:t>Month Year</a:t>
            </a:r>
            <a:endParaRPr lang="en-US"/>
          </a:p>
        </p:txBody>
      </p:sp>
      <p:sp>
        <p:nvSpPr>
          <p:cNvPr id="6" name="フッター プレースホルダー 5"/>
          <p:cNvSpPr>
            <a:spLocks noGrp="1"/>
          </p:cNvSpPr>
          <p:nvPr>
            <p:ph type="ftr" sz="quarter" idx="12"/>
          </p:nvPr>
        </p:nvSpPr>
        <p:spPr>
          <a:xfrm>
            <a:off x="4246310" y="9012916"/>
            <a:ext cx="2115964" cy="184666"/>
          </a:xfrm>
        </p:spPr>
        <p:txBody>
          <a:bodyPr/>
          <a:lstStyle/>
          <a:p>
            <a:pPr lvl="4"/>
            <a:r>
              <a:rPr lang="en-US" smtClean="0"/>
              <a:t>John Doe, Some Company</a:t>
            </a:r>
            <a:endParaRPr lang="en-US"/>
          </a:p>
        </p:txBody>
      </p:sp>
      <p:sp>
        <p:nvSpPr>
          <p:cNvPr id="7" name="スライド番号プレースホルダー 6"/>
          <p:cNvSpPr>
            <a:spLocks noGrp="1"/>
          </p:cNvSpPr>
          <p:nvPr>
            <p:ph type="sldNum" sz="quarter" idx="13"/>
          </p:nvPr>
        </p:nvSpPr>
        <p:spPr>
          <a:xfrm>
            <a:off x="3368101" y="9012916"/>
            <a:ext cx="415177" cy="184666"/>
          </a:xfrm>
        </p:spPr>
        <p:txBody>
          <a:bodyPr/>
          <a:lstStyle/>
          <a:p>
            <a:r>
              <a:rPr lang="en-US" smtClean="0"/>
              <a:t>Page </a:t>
            </a:r>
            <a:fld id="{6EC0686C-9B66-49B2-98FB-0996E60E432C}" type="slidenum">
              <a:rPr lang="en-US" smtClean="0"/>
              <a:pPr/>
              <a:t>5</a:t>
            </a:fld>
            <a:endParaRPr lang="en-US"/>
          </a:p>
        </p:txBody>
      </p:sp>
    </p:spTree>
    <p:extLst>
      <p:ext uri="{BB962C8B-B14F-4D97-AF65-F5344CB8AC3E}">
        <p14:creationId xmlns:p14="http://schemas.microsoft.com/office/powerpoint/2010/main" val="3182018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92213" y="703263"/>
            <a:ext cx="4638675" cy="3479800"/>
          </a:xfrm>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ヘッダー プレースホルダー 3"/>
          <p:cNvSpPr>
            <a:spLocks noGrp="1"/>
          </p:cNvSpPr>
          <p:nvPr>
            <p:ph type="hdr" sz="quarter" idx="10"/>
          </p:nvPr>
        </p:nvSpPr>
        <p:spPr/>
        <p:txBody>
          <a:bodyPr/>
          <a:lstStyle/>
          <a:p>
            <a:r>
              <a:rPr lang="en-US" smtClean="0"/>
              <a:t>doc.: IEEE 802.11-yy/xxxxr0</a:t>
            </a:r>
            <a:endParaRPr lang="en-US"/>
          </a:p>
        </p:txBody>
      </p:sp>
      <p:sp>
        <p:nvSpPr>
          <p:cNvPr id="5" name="日付プレースホルダー 4"/>
          <p:cNvSpPr>
            <a:spLocks noGrp="1"/>
          </p:cNvSpPr>
          <p:nvPr>
            <p:ph type="dt" idx="11"/>
          </p:nvPr>
        </p:nvSpPr>
        <p:spPr/>
        <p:txBody>
          <a:bodyPr/>
          <a:lstStyle/>
          <a:p>
            <a:r>
              <a:rPr lang="en-US" smtClean="0"/>
              <a:t>Month Year</a:t>
            </a:r>
            <a:endParaRPr lang="en-US"/>
          </a:p>
        </p:txBody>
      </p:sp>
      <p:sp>
        <p:nvSpPr>
          <p:cNvPr id="6" name="フッター プレースホルダー 5"/>
          <p:cNvSpPr>
            <a:spLocks noGrp="1"/>
          </p:cNvSpPr>
          <p:nvPr>
            <p:ph type="ftr" sz="quarter" idx="12"/>
          </p:nvPr>
        </p:nvSpPr>
        <p:spPr>
          <a:xfrm>
            <a:off x="4246310" y="9012916"/>
            <a:ext cx="2115964" cy="184666"/>
          </a:xfrm>
        </p:spPr>
        <p:txBody>
          <a:bodyPr/>
          <a:lstStyle/>
          <a:p>
            <a:pPr lvl="4"/>
            <a:r>
              <a:rPr lang="en-US" smtClean="0"/>
              <a:t>John Doe, Some Company</a:t>
            </a:r>
            <a:endParaRPr lang="en-US"/>
          </a:p>
        </p:txBody>
      </p:sp>
      <p:sp>
        <p:nvSpPr>
          <p:cNvPr id="7" name="スライド番号プレースホルダー 6"/>
          <p:cNvSpPr>
            <a:spLocks noGrp="1"/>
          </p:cNvSpPr>
          <p:nvPr>
            <p:ph type="sldNum" sz="quarter" idx="13"/>
          </p:nvPr>
        </p:nvSpPr>
        <p:spPr>
          <a:xfrm>
            <a:off x="3368101" y="9012916"/>
            <a:ext cx="415177" cy="184666"/>
          </a:xfrm>
        </p:spPr>
        <p:txBody>
          <a:bodyPr/>
          <a:lstStyle/>
          <a:p>
            <a:r>
              <a:rPr lang="en-US" smtClean="0"/>
              <a:t>Page </a:t>
            </a:r>
            <a:fld id="{6EC0686C-9B66-49B2-98FB-0996E60E432C}" type="slidenum">
              <a:rPr lang="en-US" smtClean="0"/>
              <a:pPr/>
              <a:t>6</a:t>
            </a:fld>
            <a:endParaRPr lang="en-US"/>
          </a:p>
        </p:txBody>
      </p:sp>
    </p:spTree>
    <p:extLst>
      <p:ext uri="{BB962C8B-B14F-4D97-AF65-F5344CB8AC3E}">
        <p14:creationId xmlns:p14="http://schemas.microsoft.com/office/powerpoint/2010/main" val="3182018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92213" y="703263"/>
            <a:ext cx="4638675" cy="3479800"/>
          </a:xfrm>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ヘッダー プレースホルダー 3"/>
          <p:cNvSpPr>
            <a:spLocks noGrp="1"/>
          </p:cNvSpPr>
          <p:nvPr>
            <p:ph type="hdr" sz="quarter" idx="10"/>
          </p:nvPr>
        </p:nvSpPr>
        <p:spPr/>
        <p:txBody>
          <a:bodyPr/>
          <a:lstStyle/>
          <a:p>
            <a:r>
              <a:rPr lang="en-US" smtClean="0"/>
              <a:t>doc.: IEEE 802.11-yy/xxxxr0</a:t>
            </a:r>
            <a:endParaRPr lang="en-US"/>
          </a:p>
        </p:txBody>
      </p:sp>
      <p:sp>
        <p:nvSpPr>
          <p:cNvPr id="5" name="日付プレースホルダー 4"/>
          <p:cNvSpPr>
            <a:spLocks noGrp="1"/>
          </p:cNvSpPr>
          <p:nvPr>
            <p:ph type="dt" idx="11"/>
          </p:nvPr>
        </p:nvSpPr>
        <p:spPr/>
        <p:txBody>
          <a:bodyPr/>
          <a:lstStyle/>
          <a:p>
            <a:r>
              <a:rPr lang="en-US" smtClean="0"/>
              <a:t>Month Year</a:t>
            </a:r>
            <a:endParaRPr lang="en-US"/>
          </a:p>
        </p:txBody>
      </p:sp>
      <p:sp>
        <p:nvSpPr>
          <p:cNvPr id="6" name="フッター プレースホルダー 5"/>
          <p:cNvSpPr>
            <a:spLocks noGrp="1"/>
          </p:cNvSpPr>
          <p:nvPr>
            <p:ph type="ftr" sz="quarter" idx="12"/>
          </p:nvPr>
        </p:nvSpPr>
        <p:spPr>
          <a:xfrm>
            <a:off x="4246310" y="9012916"/>
            <a:ext cx="2115964" cy="184666"/>
          </a:xfrm>
        </p:spPr>
        <p:txBody>
          <a:bodyPr/>
          <a:lstStyle/>
          <a:p>
            <a:pPr lvl="4"/>
            <a:r>
              <a:rPr lang="en-US" smtClean="0"/>
              <a:t>John Doe, Some Company</a:t>
            </a:r>
            <a:endParaRPr lang="en-US"/>
          </a:p>
        </p:txBody>
      </p:sp>
      <p:sp>
        <p:nvSpPr>
          <p:cNvPr id="7" name="スライド番号プレースホルダー 6"/>
          <p:cNvSpPr>
            <a:spLocks noGrp="1"/>
          </p:cNvSpPr>
          <p:nvPr>
            <p:ph type="sldNum" sz="quarter" idx="13"/>
          </p:nvPr>
        </p:nvSpPr>
        <p:spPr>
          <a:xfrm>
            <a:off x="3368101" y="9012916"/>
            <a:ext cx="415177" cy="184666"/>
          </a:xfrm>
        </p:spPr>
        <p:txBody>
          <a:bodyPr/>
          <a:lstStyle/>
          <a:p>
            <a:r>
              <a:rPr lang="en-US" smtClean="0"/>
              <a:t>Page </a:t>
            </a:r>
            <a:fld id="{6EC0686C-9B66-49B2-98FB-0996E60E432C}" type="slidenum">
              <a:rPr lang="en-US" smtClean="0"/>
              <a:pPr/>
              <a:t>7</a:t>
            </a:fld>
            <a:endParaRPr lang="en-US"/>
          </a:p>
        </p:txBody>
      </p:sp>
    </p:spTree>
    <p:extLst>
      <p:ext uri="{BB962C8B-B14F-4D97-AF65-F5344CB8AC3E}">
        <p14:creationId xmlns:p14="http://schemas.microsoft.com/office/powerpoint/2010/main" val="3182018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92213" y="703263"/>
            <a:ext cx="4638675" cy="3479800"/>
          </a:xfrm>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ヘッダー プレースホルダー 3"/>
          <p:cNvSpPr>
            <a:spLocks noGrp="1"/>
          </p:cNvSpPr>
          <p:nvPr>
            <p:ph type="hdr" sz="quarter" idx="10"/>
          </p:nvPr>
        </p:nvSpPr>
        <p:spPr/>
        <p:txBody>
          <a:bodyPr/>
          <a:lstStyle/>
          <a:p>
            <a:r>
              <a:rPr lang="en-US" smtClean="0"/>
              <a:t>doc.: IEEE 802.11-yy/xxxxr0</a:t>
            </a:r>
            <a:endParaRPr lang="en-US"/>
          </a:p>
        </p:txBody>
      </p:sp>
      <p:sp>
        <p:nvSpPr>
          <p:cNvPr id="5" name="日付プレースホルダー 4"/>
          <p:cNvSpPr>
            <a:spLocks noGrp="1"/>
          </p:cNvSpPr>
          <p:nvPr>
            <p:ph type="dt" idx="11"/>
          </p:nvPr>
        </p:nvSpPr>
        <p:spPr/>
        <p:txBody>
          <a:bodyPr/>
          <a:lstStyle/>
          <a:p>
            <a:r>
              <a:rPr lang="en-US" smtClean="0"/>
              <a:t>Month Year</a:t>
            </a:r>
            <a:endParaRPr lang="en-US"/>
          </a:p>
        </p:txBody>
      </p:sp>
      <p:sp>
        <p:nvSpPr>
          <p:cNvPr id="6" name="フッター プレースホルダー 5"/>
          <p:cNvSpPr>
            <a:spLocks noGrp="1"/>
          </p:cNvSpPr>
          <p:nvPr>
            <p:ph type="ftr" sz="quarter" idx="12"/>
          </p:nvPr>
        </p:nvSpPr>
        <p:spPr>
          <a:xfrm>
            <a:off x="4246310" y="9012916"/>
            <a:ext cx="2115964" cy="184666"/>
          </a:xfrm>
        </p:spPr>
        <p:txBody>
          <a:bodyPr/>
          <a:lstStyle/>
          <a:p>
            <a:pPr lvl="4"/>
            <a:r>
              <a:rPr lang="en-US" smtClean="0"/>
              <a:t>John Doe, Some Company</a:t>
            </a:r>
            <a:endParaRPr lang="en-US"/>
          </a:p>
        </p:txBody>
      </p:sp>
      <p:sp>
        <p:nvSpPr>
          <p:cNvPr id="7" name="スライド番号プレースホルダー 6"/>
          <p:cNvSpPr>
            <a:spLocks noGrp="1"/>
          </p:cNvSpPr>
          <p:nvPr>
            <p:ph type="sldNum" sz="quarter" idx="13"/>
          </p:nvPr>
        </p:nvSpPr>
        <p:spPr>
          <a:xfrm>
            <a:off x="3368101" y="9012916"/>
            <a:ext cx="415177" cy="184666"/>
          </a:xfrm>
        </p:spPr>
        <p:txBody>
          <a:bodyPr/>
          <a:lstStyle/>
          <a:p>
            <a:r>
              <a:rPr lang="en-US" smtClean="0"/>
              <a:t>Page </a:t>
            </a:r>
            <a:fld id="{6EC0686C-9B66-49B2-98FB-0996E60E432C}" type="slidenum">
              <a:rPr lang="en-US" smtClean="0"/>
              <a:pPr/>
              <a:t>8</a:t>
            </a:fld>
            <a:endParaRPr lang="en-US"/>
          </a:p>
        </p:txBody>
      </p:sp>
    </p:spTree>
    <p:extLst>
      <p:ext uri="{BB962C8B-B14F-4D97-AF65-F5344CB8AC3E}">
        <p14:creationId xmlns:p14="http://schemas.microsoft.com/office/powerpoint/2010/main" val="3182018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页眉占位符 3"/>
          <p:cNvSpPr>
            <a:spLocks noGrp="1"/>
          </p:cNvSpPr>
          <p:nvPr>
            <p:ph type="hdr" sz="quarter" idx="10"/>
          </p:nvPr>
        </p:nvSpPr>
        <p:spPr/>
        <p:txBody>
          <a:bodyPr/>
          <a:lstStyle/>
          <a:p>
            <a:pPr>
              <a:defRPr/>
            </a:pPr>
            <a:r>
              <a:rPr lang="en-GB" smtClean="0"/>
              <a:t>doc.: IEEE 802.11-15-0902-00-0ngp</a:t>
            </a:r>
            <a:endParaRPr lang="en-GB"/>
          </a:p>
        </p:txBody>
      </p:sp>
      <p:sp>
        <p:nvSpPr>
          <p:cNvPr id="5" name="日期占位符 4"/>
          <p:cNvSpPr>
            <a:spLocks noGrp="1"/>
          </p:cNvSpPr>
          <p:nvPr>
            <p:ph type="dt" idx="11"/>
          </p:nvPr>
        </p:nvSpPr>
        <p:spPr/>
        <p:txBody>
          <a:bodyPr/>
          <a:lstStyle/>
          <a:p>
            <a:pPr>
              <a:defRPr/>
            </a:pPr>
            <a:r>
              <a:rPr lang="en-GB" smtClean="0"/>
              <a:t>Month Year</a:t>
            </a:r>
            <a:endParaRPr lang="en-GB"/>
          </a:p>
        </p:txBody>
      </p:sp>
      <p:sp>
        <p:nvSpPr>
          <p:cNvPr id="6" name="页脚占位符 5"/>
          <p:cNvSpPr>
            <a:spLocks noGrp="1"/>
          </p:cNvSpPr>
          <p:nvPr>
            <p:ph type="ftr" sz="quarter" idx="12"/>
          </p:nvPr>
        </p:nvSpPr>
        <p:spPr/>
        <p:txBody>
          <a:bodyPr/>
          <a:lstStyle/>
          <a:p>
            <a:pPr lvl="4">
              <a:defRPr/>
            </a:pPr>
            <a:r>
              <a:rPr lang="en-GB" smtClean="0"/>
              <a:t>Chenchen LIU, Huawei</a:t>
            </a:r>
            <a:endParaRPr lang="en-GB"/>
          </a:p>
        </p:txBody>
      </p:sp>
      <p:sp>
        <p:nvSpPr>
          <p:cNvPr id="7" name="灯片编号占位符 6"/>
          <p:cNvSpPr>
            <a:spLocks noGrp="1"/>
          </p:cNvSpPr>
          <p:nvPr>
            <p:ph type="sldNum" sz="quarter" idx="13"/>
          </p:nvPr>
        </p:nvSpPr>
        <p:spPr/>
        <p:txBody>
          <a:bodyPr/>
          <a:lstStyle/>
          <a:p>
            <a:pPr>
              <a:defRPr/>
            </a:pPr>
            <a:r>
              <a:rPr lang="en-GB" smtClean="0"/>
              <a:t>Page </a:t>
            </a:r>
            <a:fld id="{D2D11A6C-B4D3-4B35-9488-F1E9620A2584}" type="slidenum">
              <a:rPr lang="en-GB" smtClean="0"/>
              <a:pPr>
                <a:defRPr/>
              </a:pPr>
              <a:t>9</a:t>
            </a:fld>
            <a:endParaRPr lang="en-GB"/>
          </a:p>
        </p:txBody>
      </p:sp>
    </p:spTree>
    <p:extLst>
      <p:ext uri="{BB962C8B-B14F-4D97-AF65-F5344CB8AC3E}">
        <p14:creationId xmlns:p14="http://schemas.microsoft.com/office/powerpoint/2010/main" val="2863894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ヘッダー プレースホルダー 3"/>
          <p:cNvSpPr>
            <a:spLocks noGrp="1"/>
          </p:cNvSpPr>
          <p:nvPr>
            <p:ph type="hdr" sz="quarter" idx="10"/>
          </p:nvPr>
        </p:nvSpPr>
        <p:spPr/>
        <p:txBody>
          <a:bodyPr/>
          <a:lstStyle/>
          <a:p>
            <a:r>
              <a:rPr lang="en-US" smtClean="0"/>
              <a:t>doc.: IEEEIEEE 802.11-15/1061r0</a:t>
            </a:r>
            <a:endParaRPr lang="en-US"/>
          </a:p>
        </p:txBody>
      </p:sp>
      <p:sp>
        <p:nvSpPr>
          <p:cNvPr id="5" name="日付プレースホルダー 4"/>
          <p:cNvSpPr>
            <a:spLocks noGrp="1"/>
          </p:cNvSpPr>
          <p:nvPr>
            <p:ph type="dt" idx="11"/>
          </p:nvPr>
        </p:nvSpPr>
        <p:spPr/>
        <p:txBody>
          <a:bodyPr/>
          <a:lstStyle/>
          <a:p>
            <a:r>
              <a:rPr lang="en-US" smtClean="0"/>
              <a:t>Month Year</a:t>
            </a:r>
            <a:endParaRPr lang="en-US"/>
          </a:p>
        </p:txBody>
      </p:sp>
      <p:sp>
        <p:nvSpPr>
          <p:cNvPr id="6" name="フッター プレースホルダー 5"/>
          <p:cNvSpPr>
            <a:spLocks noGrp="1"/>
          </p:cNvSpPr>
          <p:nvPr>
            <p:ph type="ftr" sz="quarter" idx="12"/>
          </p:nvPr>
        </p:nvSpPr>
        <p:spPr/>
        <p:txBody>
          <a:bodyPr/>
          <a:lstStyle/>
          <a:p>
            <a:pPr lvl="4"/>
            <a:r>
              <a:rPr lang="en-US" smtClean="0"/>
              <a:t>Kare Agardh, Sony</a:t>
            </a:r>
            <a:endParaRPr lang="en-US"/>
          </a:p>
        </p:txBody>
      </p:sp>
      <p:sp>
        <p:nvSpPr>
          <p:cNvPr id="7" name="スライド番号プレースホルダー 6"/>
          <p:cNvSpPr>
            <a:spLocks noGrp="1"/>
          </p:cNvSpPr>
          <p:nvPr>
            <p:ph type="sldNum" sz="quarter" idx="13"/>
          </p:nvPr>
        </p:nvSpPr>
        <p:spPr/>
        <p:txBody>
          <a:bodyPr/>
          <a:lstStyle/>
          <a:p>
            <a:r>
              <a:rPr lang="en-US" smtClean="0"/>
              <a:t>Page </a:t>
            </a:r>
            <a:fld id="{6EC0686C-9B66-49B2-98FB-0996E60E432C}" type="slidenum">
              <a:rPr lang="en-US" smtClean="0"/>
              <a:pPr/>
              <a:t>11</a:t>
            </a:fld>
            <a:endParaRPr lang="en-US"/>
          </a:p>
        </p:txBody>
      </p:sp>
    </p:spTree>
    <p:extLst>
      <p:ext uri="{BB962C8B-B14F-4D97-AF65-F5344CB8AC3E}">
        <p14:creationId xmlns:p14="http://schemas.microsoft.com/office/powerpoint/2010/main" val="1920785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ヘッダー プレースホルダー 3"/>
          <p:cNvSpPr>
            <a:spLocks noGrp="1"/>
          </p:cNvSpPr>
          <p:nvPr>
            <p:ph type="hdr" sz="quarter" idx="10"/>
          </p:nvPr>
        </p:nvSpPr>
        <p:spPr/>
        <p:txBody>
          <a:bodyPr/>
          <a:lstStyle/>
          <a:p>
            <a:r>
              <a:rPr lang="en-US" smtClean="0"/>
              <a:t>doc.: IEEEIEEE 802.11-15/1061r0</a:t>
            </a:r>
            <a:endParaRPr lang="en-US"/>
          </a:p>
        </p:txBody>
      </p:sp>
      <p:sp>
        <p:nvSpPr>
          <p:cNvPr id="5" name="日付プレースホルダー 4"/>
          <p:cNvSpPr>
            <a:spLocks noGrp="1"/>
          </p:cNvSpPr>
          <p:nvPr>
            <p:ph type="dt" idx="11"/>
          </p:nvPr>
        </p:nvSpPr>
        <p:spPr/>
        <p:txBody>
          <a:bodyPr/>
          <a:lstStyle/>
          <a:p>
            <a:r>
              <a:rPr lang="en-US" smtClean="0"/>
              <a:t>Month Year</a:t>
            </a:r>
            <a:endParaRPr lang="en-US"/>
          </a:p>
        </p:txBody>
      </p:sp>
      <p:sp>
        <p:nvSpPr>
          <p:cNvPr id="6" name="フッター プレースホルダー 5"/>
          <p:cNvSpPr>
            <a:spLocks noGrp="1"/>
          </p:cNvSpPr>
          <p:nvPr>
            <p:ph type="ftr" sz="quarter" idx="12"/>
          </p:nvPr>
        </p:nvSpPr>
        <p:spPr/>
        <p:txBody>
          <a:bodyPr/>
          <a:lstStyle/>
          <a:p>
            <a:pPr lvl="4"/>
            <a:r>
              <a:rPr lang="en-US" smtClean="0"/>
              <a:t>Kare Agardh, Sony</a:t>
            </a:r>
            <a:endParaRPr lang="en-US"/>
          </a:p>
        </p:txBody>
      </p:sp>
      <p:sp>
        <p:nvSpPr>
          <p:cNvPr id="7" name="スライド番号プレースホルダー 6"/>
          <p:cNvSpPr>
            <a:spLocks noGrp="1"/>
          </p:cNvSpPr>
          <p:nvPr>
            <p:ph type="sldNum" sz="quarter" idx="13"/>
          </p:nvPr>
        </p:nvSpPr>
        <p:spPr/>
        <p:txBody>
          <a:bodyPr/>
          <a:lstStyle/>
          <a:p>
            <a:r>
              <a:rPr lang="en-US" smtClean="0"/>
              <a:t>Page </a:t>
            </a:r>
            <a:fld id="{6EC0686C-9B66-49B2-98FB-0996E60E432C}" type="slidenum">
              <a:rPr lang="en-US" smtClean="0"/>
              <a:pPr/>
              <a:t>12</a:t>
            </a:fld>
            <a:endParaRPr lang="en-US"/>
          </a:p>
        </p:txBody>
      </p:sp>
    </p:spTree>
    <p:extLst>
      <p:ext uri="{BB962C8B-B14F-4D97-AF65-F5344CB8AC3E}">
        <p14:creationId xmlns:p14="http://schemas.microsoft.com/office/powerpoint/2010/main" val="1054709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r>
              <a:rPr lang="en-GB"/>
              <a:t>Slide </a:t>
            </a:r>
            <a:fld id="{4BB4356B-64A4-49A3-9180-D4060259403F}" type="slidenum">
              <a:rPr lang="en-GB"/>
              <a:pPr>
                <a:defRPr/>
              </a:pPr>
              <a:t>‹#›</a:t>
            </a:fld>
            <a:endParaRPr lang="en-GB"/>
          </a:p>
        </p:txBody>
      </p:sp>
    </p:spTree>
    <p:extLst>
      <p:ext uri="{BB962C8B-B14F-4D97-AF65-F5344CB8AC3E}">
        <p14:creationId xmlns:p14="http://schemas.microsoft.com/office/powerpoint/2010/main" val="30613540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xfrm>
            <a:off x="7460295" y="6475413"/>
            <a:ext cx="1083630" cy="184666"/>
          </a:xfrm>
          <a:ln/>
        </p:spPr>
        <p:txBody>
          <a:bodyPr/>
          <a:lstStyle>
            <a:lvl1pPr>
              <a:defRPr/>
            </a:lvl1pPr>
          </a:lstStyle>
          <a:p>
            <a:pPr>
              <a:defRPr/>
            </a:pPr>
            <a:r>
              <a:rPr lang="en-GB" smtClean="0"/>
              <a:t>Santosh Pandey, Cisco</a:t>
            </a:r>
            <a:endParaRPr lang="en-GB" dirty="0"/>
          </a:p>
        </p:txBody>
      </p:sp>
      <p:sp>
        <p:nvSpPr>
          <p:cNvPr id="5" name="Rectangle 6"/>
          <p:cNvSpPr>
            <a:spLocks noGrp="1" noChangeArrowheads="1"/>
          </p:cNvSpPr>
          <p:nvPr>
            <p:ph type="sldNum" sz="quarter" idx="11"/>
          </p:nvPr>
        </p:nvSpPr>
        <p:spPr>
          <a:ln/>
        </p:spPr>
        <p:txBody>
          <a:bodyPr/>
          <a:lstStyle>
            <a:lvl1pPr>
              <a:defRPr/>
            </a:lvl1pPr>
          </a:lstStyle>
          <a:p>
            <a:pPr>
              <a:defRPr/>
            </a:pPr>
            <a:r>
              <a:rPr lang="en-GB"/>
              <a:t>Slide </a:t>
            </a:r>
            <a:fld id="{291230A6-1ED8-40C7-B3D0-82B1B9814FDB}" type="slidenum">
              <a:rPr lang="en-GB"/>
              <a:pPr>
                <a:defRPr/>
              </a:pPr>
              <a:t>‹#›</a:t>
            </a:fld>
            <a:endParaRPr lang="en-GB"/>
          </a:p>
        </p:txBody>
      </p:sp>
      <p:sp>
        <p:nvSpPr>
          <p:cNvPr id="7" name="Date Placeholder 3"/>
          <p:cNvSpPr txBox="1">
            <a:spLocks/>
          </p:cNvSpPr>
          <p:nvPr userDrawn="1"/>
        </p:nvSpPr>
        <p:spPr bwMode="auto">
          <a:xfrm>
            <a:off x="696913" y="332601"/>
            <a:ext cx="106663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000000"/>
                </a:solidFill>
                <a:effectLst/>
                <a:uLnTx/>
                <a:uFillTx/>
                <a:latin typeface="Times New Roman" pitchFamily="18" charset="0"/>
                <a:ea typeface="+mn-ea"/>
                <a:cs typeface="+mn-cs"/>
              </a:rPr>
              <a:t>Mar   2016</a:t>
            </a:r>
            <a:endParaRPr kumimoji="0" lang="en-US" sz="18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8" name="Rectangle 7"/>
          <p:cNvSpPr>
            <a:spLocks noChangeArrowheads="1"/>
          </p:cNvSpPr>
          <p:nvPr userDrawn="1"/>
        </p:nvSpPr>
        <p:spPr bwMode="auto">
          <a:xfrm>
            <a:off x="5162485" y="332601"/>
            <a:ext cx="328301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457200" lvl="4" algn="r"/>
            <a:r>
              <a:rPr lang="en-US" sz="1800" b="1" dirty="0"/>
              <a:t>doc.: IEEE </a:t>
            </a:r>
            <a:r>
              <a:rPr lang="en-US" sz="1800" b="1" dirty="0" smtClean="0"/>
              <a:t>802.11-16/0137r4</a:t>
            </a:r>
            <a:endParaRPr lang="en-US" sz="1800" b="1" dirty="0"/>
          </a:p>
        </p:txBody>
      </p:sp>
    </p:spTree>
    <p:extLst>
      <p:ext uri="{BB962C8B-B14F-4D97-AF65-F5344CB8AC3E}">
        <p14:creationId xmlns:p14="http://schemas.microsoft.com/office/powerpoint/2010/main" val="355785285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1029" name="Rectangle 5"/>
          <p:cNvSpPr>
            <a:spLocks noGrp="1" noChangeArrowheads="1"/>
          </p:cNvSpPr>
          <p:nvPr>
            <p:ph type="ftr" sz="quarter" idx="3"/>
          </p:nvPr>
        </p:nvSpPr>
        <p:spPr bwMode="auto">
          <a:xfrm>
            <a:off x="6908862" y="6475413"/>
            <a:ext cx="163506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a:defRPr/>
            </a:lvl1pPr>
          </a:lstStyle>
          <a:p>
            <a:pPr>
              <a:defRPr/>
            </a:pPr>
            <a:r>
              <a:rPr lang="en-GB" smtClean="0"/>
              <a:t>Santosh Pandey, Cisco</a:t>
            </a:r>
            <a:endParaRPr lang="en-GB"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pPr>
              <a:defRPr/>
            </a:pPr>
            <a:r>
              <a:rPr lang="en-GB"/>
              <a:t>Slide </a:t>
            </a:r>
            <a:fld id="{C229C781-9868-4EAE-9E92-FD9A8F450C8C}" type="slidenum">
              <a:rPr lang="en-GB"/>
              <a:pPr>
                <a:defRPr/>
              </a:pPr>
              <a:t>‹#›</a:t>
            </a:fld>
            <a:endParaRPr lang="en-GB"/>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2" name="Rectangle 9"/>
          <p:cNvSpPr>
            <a:spLocks noChangeArrowheads="1"/>
          </p:cNvSpPr>
          <p:nvPr/>
        </p:nvSpPr>
        <p:spPr bwMode="auto">
          <a:xfrm>
            <a:off x="685800" y="6475413"/>
            <a:ext cx="87203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GB" baseline="0" dirty="0" smtClean="0"/>
              <a:t> Submission   </a:t>
            </a:r>
            <a:endParaRPr lang="en-GB" dirty="0"/>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timing>
    <p:tnLst>
      <p:par>
        <p:cTn id="1" dur="indefinite" restart="never" nodeType="tmRoot"/>
      </p:par>
    </p:tnLst>
  </p:timing>
  <p:hf hd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lide Number Placeholder 4"/>
          <p:cNvSpPr>
            <a:spLocks noGrp="1"/>
          </p:cNvSpPr>
          <p:nvPr>
            <p:ph type="sldNum"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smtClean="0"/>
              <a:t>Slide </a:t>
            </a:r>
            <a:fld id="{09260846-F612-4166-AE8A-DF99C3DBA102}" type="slidenum">
              <a:rPr lang="en-GB" smtClean="0"/>
              <a:pPr/>
              <a:t>1</a:t>
            </a:fld>
            <a:endParaRPr lang="en-GB" smtClean="0"/>
          </a:p>
        </p:txBody>
      </p:sp>
      <p:sp>
        <p:nvSpPr>
          <p:cNvPr id="3076" name="Rectangle 2"/>
          <p:cNvSpPr>
            <a:spLocks noGrp="1" noChangeArrowheads="1"/>
          </p:cNvSpPr>
          <p:nvPr>
            <p:ph type="title"/>
          </p:nvPr>
        </p:nvSpPr>
        <p:spPr>
          <a:xfrm>
            <a:off x="685800" y="685800"/>
            <a:ext cx="7772400" cy="1231032"/>
          </a:xfrm>
          <a:noFill/>
        </p:spPr>
        <p:txBody>
          <a:bodyPr/>
          <a:lstStyle/>
          <a:p>
            <a:pPr fontAlgn="auto">
              <a:spcBef>
                <a:spcPts val="0"/>
              </a:spcBef>
              <a:spcAft>
                <a:spcPts val="0"/>
              </a:spcAft>
              <a:defRPr/>
            </a:pPr>
            <a:r>
              <a:rPr lang="en-US" dirty="0" smtClean="0"/>
              <a:t>NGP Use Case Template</a:t>
            </a:r>
            <a:endParaRPr lang="en-US" dirty="0"/>
          </a:p>
        </p:txBody>
      </p:sp>
      <p:sp>
        <p:nvSpPr>
          <p:cNvPr id="3077" name="Rectangle 6"/>
          <p:cNvSpPr>
            <a:spLocks noGrp="1" noChangeArrowheads="1"/>
          </p:cNvSpPr>
          <p:nvPr>
            <p:ph type="body" idx="1"/>
          </p:nvPr>
        </p:nvSpPr>
        <p:spPr>
          <a:xfrm>
            <a:off x="685800" y="2039888"/>
            <a:ext cx="7772400" cy="381000"/>
          </a:xfrm>
          <a:noFill/>
        </p:spPr>
        <p:txBody>
          <a:bodyPr/>
          <a:lstStyle/>
          <a:p>
            <a:pPr algn="ctr">
              <a:buFontTx/>
              <a:buNone/>
            </a:pPr>
            <a:r>
              <a:rPr lang="en-GB" sz="2000" dirty="0" smtClean="0"/>
              <a:t>Date:</a:t>
            </a:r>
            <a:r>
              <a:rPr lang="en-GB" sz="2000" b="0" dirty="0" smtClean="0"/>
              <a:t> 2016-03-12</a:t>
            </a:r>
          </a:p>
        </p:txBody>
      </p:sp>
      <p:graphicFrame>
        <p:nvGraphicFramePr>
          <p:cNvPr id="3078" name="Object 11"/>
          <p:cNvGraphicFramePr>
            <a:graphicFrameLocks noChangeAspect="1"/>
          </p:cNvGraphicFramePr>
          <p:nvPr>
            <p:extLst>
              <p:ext uri="{D42A27DB-BD31-4B8C-83A1-F6EECF244321}">
                <p14:modId xmlns:p14="http://schemas.microsoft.com/office/powerpoint/2010/main" val="1432804601"/>
              </p:ext>
            </p:extLst>
          </p:nvPr>
        </p:nvGraphicFramePr>
        <p:xfrm>
          <a:off x="506413" y="2673350"/>
          <a:ext cx="7905750" cy="2433638"/>
        </p:xfrm>
        <a:graphic>
          <a:graphicData uri="http://schemas.openxmlformats.org/presentationml/2006/ole">
            <mc:AlternateContent xmlns:mc="http://schemas.openxmlformats.org/markup-compatibility/2006">
              <mc:Choice xmlns:v="urn:schemas-microsoft-com:vml" Requires="v">
                <p:oleObj spid="_x0000_s3392" name="Document" r:id="rId4" imgW="8258040" imgH="2553693" progId="Word.Document.8">
                  <p:embed/>
                </p:oleObj>
              </mc:Choice>
              <mc:Fallback>
                <p:oleObj name="Document" r:id="rId4" imgW="8258040" imgH="2553693" progId="Word.Document.8">
                  <p:embed/>
                  <p:pic>
                    <p:nvPicPr>
                      <p:cNvPr id="0" name="Picture 3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413" y="2673350"/>
                        <a:ext cx="7905750" cy="2433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9" name="Rectangle 12"/>
          <p:cNvSpPr>
            <a:spLocks noChangeArrowheads="1"/>
          </p:cNvSpPr>
          <p:nvPr/>
        </p:nvSpPr>
        <p:spPr bwMode="auto">
          <a:xfrm>
            <a:off x="533400" y="2300288"/>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GB" sz="2000" b="1"/>
              <a:t>Authors:</a:t>
            </a:r>
            <a:endParaRPr lang="en-GB" sz="2000"/>
          </a:p>
        </p:txBody>
      </p:sp>
      <p:sp>
        <p:nvSpPr>
          <p:cNvPr id="2" name="Footer Placeholder 1"/>
          <p:cNvSpPr>
            <a:spLocks noGrp="1"/>
          </p:cNvSpPr>
          <p:nvPr>
            <p:ph type="ftr" sz="quarter" idx="10"/>
          </p:nvPr>
        </p:nvSpPr>
        <p:spPr/>
        <p:txBody>
          <a:bodyPr/>
          <a:lstStyle/>
          <a:p>
            <a:pPr>
              <a:defRPr/>
            </a:pPr>
            <a:r>
              <a:rPr lang="en-GB" smtClean="0"/>
              <a:t>Santosh Pandey, Cisco</a:t>
            </a:r>
            <a:endParaRPr lang="en-GB" dirty="0"/>
          </a:p>
        </p:txBody>
      </p:sp>
      <p:sp>
        <p:nvSpPr>
          <p:cNvPr id="3" name="TextBox 2"/>
          <p:cNvSpPr txBox="1"/>
          <p:nvPr/>
        </p:nvSpPr>
        <p:spPr>
          <a:xfrm>
            <a:off x="2339752" y="5157192"/>
            <a:ext cx="3477490" cy="461665"/>
          </a:xfrm>
          <a:prstGeom prst="rect">
            <a:avLst/>
          </a:prstGeom>
          <a:noFill/>
        </p:spPr>
        <p:txBody>
          <a:bodyPr wrap="none" rtlCol="0">
            <a:spAutoFit/>
          </a:bodyPr>
          <a:lstStyle/>
          <a:p>
            <a:r>
              <a:rPr lang="en-US" dirty="0" smtClean="0"/>
              <a:t>Revision 0: Merging 11-15-0388r2 and 11-16-0019r0</a:t>
            </a:r>
          </a:p>
          <a:p>
            <a:r>
              <a:rPr lang="en-US" dirty="0"/>
              <a:t>Revision </a:t>
            </a:r>
            <a:r>
              <a:rPr lang="en-US" dirty="0" smtClean="0"/>
              <a:t>1: Adding use case 18</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504" y="692696"/>
            <a:ext cx="8856984" cy="1066800"/>
          </a:xfrm>
        </p:spPr>
        <p:txBody>
          <a:bodyPr/>
          <a:lstStyle/>
          <a:p>
            <a:r>
              <a:rPr lang="en-US" altLang="zh-CN" dirty="0" smtClean="0"/>
              <a:t>4. Positioning for Spectrum Management(Cont’d)</a:t>
            </a:r>
            <a:endParaRPr lang="zh-CN" altLang="en-US" dirty="0"/>
          </a:p>
        </p:txBody>
      </p:sp>
      <p:sp>
        <p:nvSpPr>
          <p:cNvPr id="3" name="内容占位符 2"/>
          <p:cNvSpPr>
            <a:spLocks noGrp="1"/>
          </p:cNvSpPr>
          <p:nvPr>
            <p:ph idx="1"/>
          </p:nvPr>
        </p:nvSpPr>
        <p:spPr/>
        <p:txBody>
          <a:bodyPr/>
          <a:lstStyle/>
          <a:p>
            <a:r>
              <a:rPr lang="en-US" altLang="zh-CN" dirty="0" smtClean="0"/>
              <a:t>Key Performance and Attributes:</a:t>
            </a:r>
          </a:p>
          <a:p>
            <a:pPr lvl="1"/>
            <a:r>
              <a:rPr lang="en-US" altLang="zh-CN" b="1" i="1" dirty="0" smtClean="0"/>
              <a:t>Horizontal accuracy:</a:t>
            </a:r>
            <a:r>
              <a:rPr lang="en-US" altLang="zh-CN" dirty="0" smtClean="0"/>
              <a:t> &lt;0.5 m@90%, vertical  accuracy: same floor@99%</a:t>
            </a:r>
          </a:p>
          <a:p>
            <a:pPr lvl="1"/>
            <a:r>
              <a:rPr lang="en-US" altLang="zh-CN" b="1" i="1" dirty="0" smtClean="0"/>
              <a:t>Latency:</a:t>
            </a:r>
            <a:r>
              <a:rPr lang="en-US" altLang="zh-CN" dirty="0" smtClean="0"/>
              <a:t> &lt;500ms </a:t>
            </a:r>
          </a:p>
          <a:p>
            <a:pPr lvl="1"/>
            <a:r>
              <a:rPr lang="en-US" altLang="zh-CN" b="1" i="1" dirty="0" smtClean="0"/>
              <a:t>Refresh Rate:</a:t>
            </a:r>
            <a:r>
              <a:rPr lang="en-US" altLang="zh-CN" dirty="0" smtClean="0"/>
              <a:t> &gt; 1 location/sec</a:t>
            </a:r>
          </a:p>
          <a:p>
            <a:endParaRPr lang="zh-CN" altLang="en-US" dirty="0"/>
          </a:p>
        </p:txBody>
      </p:sp>
      <p:sp>
        <p:nvSpPr>
          <p:cNvPr id="4" name="页脚占位符 3"/>
          <p:cNvSpPr>
            <a:spLocks noGrp="1"/>
          </p:cNvSpPr>
          <p:nvPr>
            <p:ph type="ftr" sz="quarter" idx="10"/>
          </p:nvPr>
        </p:nvSpPr>
        <p:spPr/>
        <p:txBody>
          <a:bodyPr/>
          <a:lstStyle/>
          <a:p>
            <a:pPr>
              <a:defRPr/>
            </a:pPr>
            <a:r>
              <a:rPr lang="en-GB" altLang="zh-CN" smtClean="0"/>
              <a:t>Chenchen LIU, Huawei</a:t>
            </a:r>
            <a:endParaRPr lang="en-GB" altLang="zh-CN" dirty="0"/>
          </a:p>
        </p:txBody>
      </p:sp>
      <p:sp>
        <p:nvSpPr>
          <p:cNvPr id="5" name="灯片编号占位符 4"/>
          <p:cNvSpPr>
            <a:spLocks noGrp="1"/>
          </p:cNvSpPr>
          <p:nvPr>
            <p:ph type="sldNum" sz="quarter" idx="11"/>
          </p:nvPr>
        </p:nvSpPr>
        <p:spPr/>
        <p:txBody>
          <a:bodyPr/>
          <a:lstStyle/>
          <a:p>
            <a:pPr>
              <a:defRPr/>
            </a:pPr>
            <a:r>
              <a:rPr lang="en-GB" smtClean="0"/>
              <a:t>Slide </a:t>
            </a:r>
            <a:fld id="{291230A6-1ED8-40C7-B3D0-82B1B9814FDB}" type="slidenum">
              <a:rPr lang="en-GB" smtClean="0"/>
              <a:pPr>
                <a:defRPr/>
              </a:pPr>
              <a:t>10</a:t>
            </a:fld>
            <a:endParaRPr lang="en-GB"/>
          </a:p>
        </p:txBody>
      </p:sp>
    </p:spTree>
    <p:extLst>
      <p:ext uri="{BB962C8B-B14F-4D97-AF65-F5344CB8AC3E}">
        <p14:creationId xmlns:p14="http://schemas.microsoft.com/office/powerpoint/2010/main" val="834705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5</a:t>
            </a:r>
            <a:r>
              <a:rPr lang="en-US" altLang="ja-JP" noProof="0" dirty="0" smtClean="0"/>
              <a:t>. Positioning </a:t>
            </a:r>
            <a:r>
              <a:rPr lang="en-US" altLang="ja-JP" dirty="0" smtClean="0"/>
              <a:t>for Medical </a:t>
            </a:r>
            <a:r>
              <a:rPr lang="en-US" altLang="ja-JP" noProof="0" dirty="0" smtClean="0"/>
              <a:t>Applications</a:t>
            </a:r>
            <a:endParaRPr kumimoji="1" lang="en-US" altLang="ja-JP" noProof="0" dirty="0"/>
          </a:p>
        </p:txBody>
      </p:sp>
      <p:sp>
        <p:nvSpPr>
          <p:cNvPr id="3" name="コンテンツ プレースホルダー 2"/>
          <p:cNvSpPr>
            <a:spLocks noGrp="1"/>
          </p:cNvSpPr>
          <p:nvPr>
            <p:ph idx="1"/>
          </p:nvPr>
        </p:nvSpPr>
        <p:spPr>
          <a:xfrm>
            <a:off x="762000" y="1676400"/>
            <a:ext cx="7772400" cy="4724400"/>
          </a:xfrm>
        </p:spPr>
        <p:txBody>
          <a:bodyPr>
            <a:normAutofit fontScale="70000" lnSpcReduction="20000"/>
          </a:bodyPr>
          <a:lstStyle/>
          <a:p>
            <a:pPr algn="just"/>
            <a:r>
              <a:rPr kumimoji="1" lang="en-US" altLang="ja-JP" dirty="0" smtClean="0"/>
              <a:t>User: </a:t>
            </a:r>
            <a:r>
              <a:rPr kumimoji="1" lang="en-US" altLang="ja-JP" b="0" dirty="0" smtClean="0"/>
              <a:t>Patient under medical surveillance in a hospital or care home.</a:t>
            </a:r>
          </a:p>
          <a:p>
            <a:pPr algn="just"/>
            <a:r>
              <a:rPr kumimoji="1" lang="en-US" altLang="ja-JP" dirty="0" smtClean="0"/>
              <a:t>Environment</a:t>
            </a:r>
            <a:r>
              <a:rPr kumimoji="1" lang="en-US" altLang="ja-JP" dirty="0"/>
              <a:t>: </a:t>
            </a:r>
            <a:r>
              <a:rPr kumimoji="1" lang="en-US" altLang="ja-JP" b="0" dirty="0" smtClean="0"/>
              <a:t>Building </a:t>
            </a:r>
            <a:r>
              <a:rPr kumimoji="1" lang="en-US" altLang="ja-JP" b="0" dirty="0"/>
              <a:t>with 802.11 coverage. The expected AP environment is</a:t>
            </a:r>
          </a:p>
          <a:p>
            <a:pPr lvl="1" algn="just"/>
            <a:r>
              <a:rPr kumimoji="1" lang="en-US" altLang="ja-JP" dirty="0"/>
              <a:t>1 AP per &lt; </a:t>
            </a:r>
            <a:r>
              <a:rPr kumimoji="1" lang="en-US" altLang="ja-JP" dirty="0" smtClean="0"/>
              <a:t>25 </a:t>
            </a:r>
            <a:r>
              <a:rPr kumimoji="1" lang="en-US" altLang="ja-JP" dirty="0"/>
              <a:t>users or &lt; </a:t>
            </a:r>
            <a:r>
              <a:rPr kumimoji="1" lang="en-US" altLang="ja-JP" dirty="0" smtClean="0"/>
              <a:t>100m² </a:t>
            </a:r>
            <a:r>
              <a:rPr kumimoji="1" lang="en-US" altLang="ja-JP" dirty="0"/>
              <a:t>/ </a:t>
            </a:r>
            <a:r>
              <a:rPr kumimoji="1" lang="en-US" altLang="ja-JP" dirty="0" smtClean="0"/>
              <a:t>1000 </a:t>
            </a:r>
            <a:r>
              <a:rPr kumimoji="1" lang="en-US" altLang="ja-JP" dirty="0"/>
              <a:t>sq. ft.</a:t>
            </a:r>
          </a:p>
          <a:p>
            <a:pPr lvl="1" algn="just"/>
            <a:r>
              <a:rPr kumimoji="1" lang="en-US" altLang="ja-JP" dirty="0"/>
              <a:t>APs support </a:t>
            </a:r>
            <a:r>
              <a:rPr kumimoji="1" lang="en-US" altLang="ja-JP" dirty="0" smtClean="0"/>
              <a:t>.11ac</a:t>
            </a:r>
            <a:r>
              <a:rPr kumimoji="1" lang="en-US" altLang="ja-JP" dirty="0"/>
              <a:t>, .11ax, and </a:t>
            </a:r>
            <a:r>
              <a:rPr kumimoji="1" lang="en-US" altLang="ja-JP" dirty="0" smtClean="0"/>
              <a:t>.11az</a:t>
            </a:r>
            <a:endParaRPr kumimoji="1" lang="en-US" altLang="ja-JP" dirty="0"/>
          </a:p>
          <a:p>
            <a:pPr algn="just"/>
            <a:r>
              <a:rPr kumimoji="1" lang="en-US" altLang="ja-JP" dirty="0" smtClean="0"/>
              <a:t>Use case:</a:t>
            </a:r>
          </a:p>
          <a:p>
            <a:pPr marL="914400" lvl="1" indent="-457200">
              <a:buFont typeface="+mj-lt"/>
              <a:buAutoNum type="arabicPeriod"/>
            </a:pPr>
            <a:r>
              <a:rPr kumimoji="1" lang="en-US" altLang="ja-JP" dirty="0"/>
              <a:t>Patient is connected to a portable medical </a:t>
            </a:r>
            <a:r>
              <a:rPr kumimoji="1" lang="en-US" altLang="ja-JP" dirty="0" smtClean="0"/>
              <a:t>device with WLAN interface </a:t>
            </a:r>
            <a:r>
              <a:rPr kumimoji="1" lang="en-US" altLang="ja-JP" dirty="0"/>
              <a:t>(e.g. heart rate monitor)</a:t>
            </a:r>
            <a:r>
              <a:rPr kumimoji="1" lang="en-US" altLang="ja-JP" dirty="0" smtClean="0"/>
              <a:t> which continuously monitors medical parameters.</a:t>
            </a:r>
          </a:p>
          <a:p>
            <a:pPr marL="914400" lvl="1" indent="-457200">
              <a:buFont typeface="+mj-lt"/>
              <a:buAutoNum type="arabicPeriod"/>
            </a:pPr>
            <a:r>
              <a:rPr kumimoji="1" lang="en-US" altLang="ja-JP" dirty="0" smtClean="0"/>
              <a:t>When the patient moves around, his/her position is tracked and recorded.</a:t>
            </a:r>
          </a:p>
          <a:p>
            <a:pPr marL="914400" lvl="1" indent="-457200">
              <a:buFont typeface="+mj-lt"/>
              <a:buAutoNum type="arabicPeriod"/>
            </a:pPr>
            <a:r>
              <a:rPr kumimoji="1" lang="en-US" altLang="ja-JP" dirty="0" smtClean="0"/>
              <a:t>If monitored medical parameters get severe, a nurse or a doctor is informed including the patient’s position for first aid assistance. </a:t>
            </a:r>
          </a:p>
          <a:p>
            <a:pPr marL="914400" lvl="1" indent="-457200">
              <a:buFont typeface="+mj-lt"/>
              <a:buAutoNum type="arabicPeriod"/>
            </a:pPr>
            <a:r>
              <a:rPr kumimoji="1" lang="en-US" altLang="ja-JP" dirty="0" smtClean="0"/>
              <a:t>The medical parameters can be linked with an activity profile which is retrieved from the tracked data.</a:t>
            </a:r>
          </a:p>
          <a:p>
            <a:pPr marL="914400" lvl="1" indent="-457200">
              <a:buFont typeface="+mj-lt"/>
              <a:buAutoNum type="arabicPeriod"/>
            </a:pPr>
            <a:r>
              <a:rPr kumimoji="1" lang="en-US" altLang="ja-JP" dirty="0" smtClean="0"/>
              <a:t>If the patient leaves a certain area, a nurse gets informed (fencing feature).</a:t>
            </a:r>
          </a:p>
          <a:p>
            <a:pPr marL="357188" indent="-357188"/>
            <a:r>
              <a:rPr kumimoji="1" lang="en-US" altLang="ja-JP" dirty="0"/>
              <a:t>Positioning requirements:</a:t>
            </a:r>
          </a:p>
          <a:p>
            <a:pPr lvl="1"/>
            <a:r>
              <a:rPr kumimoji="1" lang="en-US" altLang="ja-JP" dirty="0" smtClean="0"/>
              <a:t>Horizontal </a:t>
            </a:r>
            <a:r>
              <a:rPr kumimoji="1" lang="en-US" altLang="ja-JP" dirty="0"/>
              <a:t>accuracy: &lt; 1m @ 90</a:t>
            </a:r>
            <a:r>
              <a:rPr kumimoji="1" lang="en-US" altLang="ja-JP" dirty="0" smtClean="0"/>
              <a:t>%</a:t>
            </a:r>
          </a:p>
          <a:p>
            <a:pPr lvl="1"/>
            <a:r>
              <a:rPr kumimoji="1" lang="en-US" altLang="ja-JP" dirty="0"/>
              <a:t>Vertical accuracy: same </a:t>
            </a:r>
            <a:r>
              <a:rPr kumimoji="1" lang="en-US" altLang="ja-JP" dirty="0" smtClean="0"/>
              <a:t>floor @ 99.9%</a:t>
            </a:r>
            <a:endParaRPr kumimoji="1" lang="en-US" altLang="ja-JP" dirty="0"/>
          </a:p>
          <a:p>
            <a:pPr lvl="1"/>
            <a:r>
              <a:rPr kumimoji="1" lang="en-US" altLang="ja-JP" dirty="0"/>
              <a:t>Latency: &lt; </a:t>
            </a:r>
            <a:r>
              <a:rPr kumimoji="1" lang="en-US" altLang="ja-JP" dirty="0" smtClean="0"/>
              <a:t>200ms</a:t>
            </a:r>
            <a:endParaRPr kumimoji="1" lang="en-US" altLang="ja-JP" dirty="0"/>
          </a:p>
          <a:p>
            <a:pPr lvl="1"/>
            <a:r>
              <a:rPr kumimoji="1" lang="en-US" altLang="ja-JP" dirty="0"/>
              <a:t>Refresh rate: </a:t>
            </a:r>
            <a:r>
              <a:rPr kumimoji="1" lang="en-US" altLang="ja-JP" dirty="0" smtClean="0"/>
              <a:t>1 locations/s</a:t>
            </a:r>
          </a:p>
          <a:p>
            <a:pPr lvl="1"/>
            <a:r>
              <a:rPr kumimoji="1" lang="en-US" altLang="ja-JP" dirty="0"/>
              <a:t>Expected number of simultaneous users: &lt; </a:t>
            </a:r>
            <a:r>
              <a:rPr kumimoji="1" lang="en-US" altLang="ja-JP" dirty="0" smtClean="0"/>
              <a:t>40 </a:t>
            </a:r>
            <a:r>
              <a:rPr kumimoji="1" lang="en-US" altLang="ja-JP" dirty="0"/>
              <a:t>(within AP coverage area)</a:t>
            </a:r>
            <a:endParaRPr kumimoji="1" lang="en-US" altLang="ja-JP" dirty="0" smtClean="0"/>
          </a:p>
          <a:p>
            <a:pPr lvl="1"/>
            <a:r>
              <a:rPr kumimoji="1" lang="en-US" altLang="ja-JP" dirty="0" smtClean="0"/>
              <a:t>Impact on Network Bandwidth: low, the impact should be independent on the number of users</a:t>
            </a:r>
            <a:endParaRPr kumimoji="1" lang="en-US" altLang="ja-JP" noProof="0" dirty="0" smtClean="0"/>
          </a:p>
        </p:txBody>
      </p:sp>
      <p:sp>
        <p:nvSpPr>
          <p:cNvPr id="6" name="スライド番号プレースホルダー 5"/>
          <p:cNvSpPr>
            <a:spLocks noGrp="1"/>
          </p:cNvSpPr>
          <p:nvPr>
            <p:ph type="sldNum" sz="quarter" idx="4294967295"/>
          </p:nvPr>
        </p:nvSpPr>
        <p:spPr>
          <a:xfrm>
            <a:off x="4344988" y="6475413"/>
            <a:ext cx="530225" cy="182562"/>
          </a:xfrm>
          <a:prstGeom prst="rect">
            <a:avLst/>
          </a:prstGeom>
        </p:spPr>
        <p:txBody>
          <a:bodyPr/>
          <a:lstStyle/>
          <a:p>
            <a:r>
              <a:rPr lang="en-US" dirty="0" smtClean="0"/>
              <a:t>Slide </a:t>
            </a:r>
            <a:fld id="{07349522-3CCF-4D3D-9CA8-1D6EF64D9202}" type="slidenum">
              <a:rPr lang="en-US" smtClean="0"/>
              <a:pPr/>
              <a:t>11</a:t>
            </a:fld>
            <a:endParaRPr lang="en-US" dirty="0"/>
          </a:p>
        </p:txBody>
      </p:sp>
      <p:sp>
        <p:nvSpPr>
          <p:cNvPr id="10" name="Footer Placeholder 4"/>
          <p:cNvSpPr>
            <a:spLocks noGrp="1"/>
          </p:cNvSpPr>
          <p:nvPr>
            <p:ph type="ftr" sz="quarter" idx="11"/>
          </p:nvPr>
        </p:nvSpPr>
        <p:spPr>
          <a:xfrm>
            <a:off x="7170152" y="6475413"/>
            <a:ext cx="1373773" cy="184666"/>
          </a:xfrm>
        </p:spPr>
        <p:txBody>
          <a:bodyPr/>
          <a:lstStyle/>
          <a:p>
            <a:r>
              <a:rPr lang="en-US" smtClean="0"/>
              <a:t>Kare Agardh, Sony</a:t>
            </a:r>
            <a:endParaRPr lang="en-US" dirty="0"/>
          </a:p>
        </p:txBody>
      </p:sp>
    </p:spTree>
    <p:extLst>
      <p:ext uri="{BB962C8B-B14F-4D97-AF65-F5344CB8AC3E}">
        <p14:creationId xmlns:p14="http://schemas.microsoft.com/office/powerpoint/2010/main" val="33977668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6</a:t>
            </a:r>
            <a:r>
              <a:rPr lang="en-US" altLang="ja-JP" noProof="0" dirty="0" smtClean="0"/>
              <a:t>. Indoor Geotagging</a:t>
            </a:r>
            <a:endParaRPr kumimoji="1" lang="en-US" altLang="ja-JP" noProof="0" dirty="0"/>
          </a:p>
        </p:txBody>
      </p:sp>
      <p:sp>
        <p:nvSpPr>
          <p:cNvPr id="3" name="コンテンツ プレースホルダー 2"/>
          <p:cNvSpPr>
            <a:spLocks noGrp="1"/>
          </p:cNvSpPr>
          <p:nvPr>
            <p:ph idx="1"/>
          </p:nvPr>
        </p:nvSpPr>
        <p:spPr>
          <a:xfrm>
            <a:off x="762000" y="1676400"/>
            <a:ext cx="7772400" cy="4724400"/>
          </a:xfrm>
        </p:spPr>
        <p:txBody>
          <a:bodyPr>
            <a:normAutofit fontScale="77500" lnSpcReduction="20000"/>
          </a:bodyPr>
          <a:lstStyle/>
          <a:p>
            <a:pPr algn="just"/>
            <a:r>
              <a:rPr kumimoji="1" lang="en-US" altLang="ja-JP" dirty="0" smtClean="0"/>
              <a:t>User: </a:t>
            </a:r>
            <a:r>
              <a:rPr kumimoji="1" lang="en-US" altLang="ja-JP" b="0" dirty="0" smtClean="0"/>
              <a:t>Person with digital camera, smart phone, tablet, or smart eyeglasses</a:t>
            </a:r>
          </a:p>
          <a:p>
            <a:pPr algn="just"/>
            <a:r>
              <a:rPr kumimoji="1" lang="en-US" altLang="ja-JP" dirty="0" smtClean="0"/>
              <a:t>Environment</a:t>
            </a:r>
            <a:r>
              <a:rPr kumimoji="1" lang="en-US" altLang="ja-JP" dirty="0"/>
              <a:t>: </a:t>
            </a:r>
            <a:r>
              <a:rPr kumimoji="1" lang="en-US" altLang="ja-JP" b="0" dirty="0" smtClean="0"/>
              <a:t>Building </a:t>
            </a:r>
            <a:r>
              <a:rPr kumimoji="1" lang="en-US" altLang="ja-JP" b="0" dirty="0"/>
              <a:t>(e.g. museum, exhibits, </a:t>
            </a:r>
            <a:r>
              <a:rPr kumimoji="1" lang="en-US" altLang="ja-JP" b="0" dirty="0" smtClean="0"/>
              <a:t>fair, restaurant) with </a:t>
            </a:r>
            <a:r>
              <a:rPr kumimoji="1" lang="en-US" altLang="ja-JP" b="0" dirty="0"/>
              <a:t>802.11 coverage</a:t>
            </a:r>
            <a:r>
              <a:rPr kumimoji="1" lang="en-US" altLang="ja-JP" b="0" dirty="0" smtClean="0"/>
              <a:t>. The </a:t>
            </a:r>
            <a:r>
              <a:rPr kumimoji="1" lang="en-US" altLang="ja-JP" b="0" dirty="0"/>
              <a:t>expected AP environment is</a:t>
            </a:r>
          </a:p>
          <a:p>
            <a:pPr lvl="1" algn="just"/>
            <a:r>
              <a:rPr kumimoji="1" lang="en-US" altLang="ja-JP" dirty="0"/>
              <a:t>1 AP per &lt; 25 users or &lt; 100m² / 1000 sq. ft</a:t>
            </a:r>
            <a:r>
              <a:rPr kumimoji="1" lang="en-US" altLang="ja-JP" dirty="0" smtClean="0"/>
              <a:t>. (large buildings)</a:t>
            </a:r>
          </a:p>
          <a:p>
            <a:pPr lvl="1" algn="just"/>
            <a:r>
              <a:rPr kumimoji="1" lang="en-US" altLang="ja-JP" dirty="0" smtClean="0"/>
              <a:t>1 AP per floor, optional</a:t>
            </a:r>
            <a:r>
              <a:rPr kumimoji="1" lang="en-US" altLang="ja-JP" dirty="0"/>
              <a:t>: multiple APs from neighboring </a:t>
            </a:r>
            <a:r>
              <a:rPr kumimoji="1" lang="en-US" altLang="ja-JP" dirty="0" smtClean="0"/>
              <a:t>apartments (small buildings)</a:t>
            </a:r>
            <a:endParaRPr kumimoji="1" lang="en-US" altLang="ja-JP" dirty="0"/>
          </a:p>
          <a:p>
            <a:pPr lvl="1" algn="just"/>
            <a:r>
              <a:rPr kumimoji="1" lang="en-US" altLang="ja-JP" dirty="0"/>
              <a:t>APs support </a:t>
            </a:r>
            <a:r>
              <a:rPr kumimoji="1" lang="en-US" altLang="ja-JP" dirty="0" smtClean="0"/>
              <a:t>.11ac</a:t>
            </a:r>
            <a:r>
              <a:rPr kumimoji="1" lang="en-US" altLang="ja-JP" dirty="0"/>
              <a:t>, .11ax, and </a:t>
            </a:r>
            <a:r>
              <a:rPr kumimoji="1" lang="en-US" altLang="ja-JP" dirty="0" smtClean="0"/>
              <a:t>.11az</a:t>
            </a:r>
            <a:endParaRPr kumimoji="1" lang="en-US" altLang="ja-JP" dirty="0"/>
          </a:p>
          <a:p>
            <a:pPr algn="just"/>
            <a:r>
              <a:rPr kumimoji="1" lang="en-US" altLang="ja-JP" dirty="0" smtClean="0"/>
              <a:t>Use case:</a:t>
            </a:r>
          </a:p>
          <a:p>
            <a:pPr marL="914400" lvl="1" indent="-457200">
              <a:buFont typeface="+mj-lt"/>
              <a:buAutoNum type="arabicPeriod"/>
            </a:pPr>
            <a:r>
              <a:rPr kumimoji="1" lang="en-US" altLang="ja-JP" dirty="0" smtClean="0"/>
              <a:t>Person takes a picture with a digital camera.</a:t>
            </a:r>
          </a:p>
          <a:p>
            <a:pPr marL="914400" lvl="1" indent="-457200">
              <a:buFont typeface="+mj-lt"/>
              <a:buAutoNum type="arabicPeriod"/>
            </a:pPr>
            <a:r>
              <a:rPr kumimoji="1" lang="en-US" altLang="ja-JP" dirty="0" smtClean="0"/>
              <a:t>Digital camera estimates its position using .11az and tags the picture with its geolocation (like GPS geotagging for outdoor applications)</a:t>
            </a:r>
          </a:p>
          <a:p>
            <a:pPr marL="357188" indent="-357188"/>
            <a:r>
              <a:rPr kumimoji="1" lang="en-US" altLang="ja-JP" dirty="0"/>
              <a:t>Positioning requirements:</a:t>
            </a:r>
          </a:p>
          <a:p>
            <a:pPr lvl="1"/>
            <a:r>
              <a:rPr kumimoji="1" lang="en-US" altLang="ja-JP" dirty="0" smtClean="0"/>
              <a:t>Horizontal </a:t>
            </a:r>
            <a:r>
              <a:rPr kumimoji="1" lang="en-US" altLang="ja-JP" dirty="0"/>
              <a:t>accuracy: </a:t>
            </a:r>
            <a:r>
              <a:rPr kumimoji="1" lang="en-US" altLang="ja-JP" dirty="0" smtClean="0"/>
              <a:t>&lt; 1m </a:t>
            </a:r>
            <a:r>
              <a:rPr kumimoji="1" lang="en-US" altLang="ja-JP" dirty="0"/>
              <a:t>@ </a:t>
            </a:r>
            <a:r>
              <a:rPr kumimoji="1" lang="en-US" altLang="ja-JP" dirty="0" smtClean="0"/>
              <a:t>90%</a:t>
            </a:r>
          </a:p>
          <a:p>
            <a:pPr lvl="1"/>
            <a:r>
              <a:rPr kumimoji="1" lang="en-US" altLang="ja-JP" dirty="0"/>
              <a:t>Vertical accuracy: </a:t>
            </a:r>
            <a:r>
              <a:rPr kumimoji="1" lang="en-US" altLang="ja-JP" dirty="0" smtClean="0"/>
              <a:t>&lt; 1m @ 90%</a:t>
            </a:r>
            <a:endParaRPr kumimoji="1" lang="en-US" altLang="ja-JP" dirty="0"/>
          </a:p>
          <a:p>
            <a:pPr lvl="1"/>
            <a:r>
              <a:rPr kumimoji="1" lang="en-US" altLang="ja-JP" dirty="0"/>
              <a:t>Latency: &lt; </a:t>
            </a:r>
            <a:r>
              <a:rPr kumimoji="1" lang="en-US" altLang="ja-JP" dirty="0" smtClean="0"/>
              <a:t>400ms</a:t>
            </a:r>
            <a:endParaRPr kumimoji="1" lang="en-US" altLang="ja-JP" dirty="0"/>
          </a:p>
          <a:p>
            <a:pPr lvl="1"/>
            <a:r>
              <a:rPr kumimoji="1" lang="en-US" altLang="ja-JP" dirty="0"/>
              <a:t>Refresh rate: </a:t>
            </a:r>
            <a:r>
              <a:rPr kumimoji="1" lang="en-US" altLang="ja-JP" dirty="0" smtClean="0"/>
              <a:t>&lt; 1 locations/s</a:t>
            </a:r>
          </a:p>
          <a:p>
            <a:pPr lvl="1"/>
            <a:r>
              <a:rPr kumimoji="1" lang="en-US" altLang="ja-JP" dirty="0"/>
              <a:t>Expected number of simultaneous users: &lt; </a:t>
            </a:r>
            <a:r>
              <a:rPr kumimoji="1" lang="en-US" altLang="ja-JP" dirty="0" smtClean="0"/>
              <a:t>10 </a:t>
            </a:r>
            <a:br>
              <a:rPr kumimoji="1" lang="en-US" altLang="ja-JP" dirty="0" smtClean="0"/>
            </a:br>
            <a:r>
              <a:rPr kumimoji="1" lang="en-US" altLang="ja-JP" dirty="0" smtClean="0"/>
              <a:t>(</a:t>
            </a:r>
            <a:r>
              <a:rPr kumimoji="1" lang="en-US" altLang="ja-JP" dirty="0"/>
              <a:t>within AP coverage area)</a:t>
            </a:r>
            <a:endParaRPr kumimoji="1" lang="en-US" altLang="ja-JP" dirty="0" smtClean="0"/>
          </a:p>
          <a:p>
            <a:pPr lvl="1"/>
            <a:r>
              <a:rPr kumimoji="1" lang="en-US" altLang="ja-JP" dirty="0" smtClean="0"/>
              <a:t>Impact on Network Bandwidth: low</a:t>
            </a:r>
            <a:endParaRPr kumimoji="1" lang="en-US" altLang="ja-JP" noProof="0" dirty="0" smtClean="0"/>
          </a:p>
        </p:txBody>
      </p:sp>
      <p:sp>
        <p:nvSpPr>
          <p:cNvPr id="6" name="スライド番号プレースホルダー 5"/>
          <p:cNvSpPr>
            <a:spLocks noGrp="1"/>
          </p:cNvSpPr>
          <p:nvPr>
            <p:ph type="sldNum" sz="quarter" idx="4294967295"/>
          </p:nvPr>
        </p:nvSpPr>
        <p:spPr>
          <a:xfrm>
            <a:off x="4344988" y="6475413"/>
            <a:ext cx="530225" cy="182562"/>
          </a:xfrm>
          <a:prstGeom prst="rect">
            <a:avLst/>
          </a:prstGeom>
        </p:spPr>
        <p:txBody>
          <a:bodyPr/>
          <a:lstStyle/>
          <a:p>
            <a:r>
              <a:rPr lang="en-US" dirty="0" smtClean="0"/>
              <a:t>Slide </a:t>
            </a:r>
            <a:fld id="{07349522-3CCF-4D3D-9CA8-1D6EF64D9202}" type="slidenum">
              <a:rPr lang="en-US" smtClean="0"/>
              <a:pPr/>
              <a:t>12</a:t>
            </a:fld>
            <a:endParaRPr lang="en-US" dirty="0"/>
          </a:p>
        </p:txBody>
      </p:sp>
      <p:sp>
        <p:nvSpPr>
          <p:cNvPr id="10" name="Footer Placeholder 4"/>
          <p:cNvSpPr>
            <a:spLocks noGrp="1"/>
          </p:cNvSpPr>
          <p:nvPr>
            <p:ph type="ftr" sz="quarter" idx="11"/>
          </p:nvPr>
        </p:nvSpPr>
        <p:spPr>
          <a:xfrm>
            <a:off x="7170152" y="6475413"/>
            <a:ext cx="1373773" cy="184666"/>
          </a:xfrm>
        </p:spPr>
        <p:txBody>
          <a:bodyPr/>
          <a:lstStyle/>
          <a:p>
            <a:r>
              <a:rPr lang="en-US" smtClean="0"/>
              <a:t>Kare Agardh, Sony</a:t>
            </a:r>
            <a:endParaRPr lang="en-US" dirty="0"/>
          </a:p>
        </p:txBody>
      </p:sp>
      <p:pic>
        <p:nvPicPr>
          <p:cNvPr id="317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72" r="8590"/>
          <a:stretch/>
        </p:blipFill>
        <p:spPr bwMode="auto">
          <a:xfrm>
            <a:off x="6061545" y="4572000"/>
            <a:ext cx="2472855"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22874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noProof="0" dirty="0" smtClean="0"/>
              <a:t>7. Positioning for Video Cameras</a:t>
            </a:r>
            <a:endParaRPr kumimoji="1" lang="en-US" altLang="ja-JP" noProof="0" dirty="0"/>
          </a:p>
        </p:txBody>
      </p:sp>
      <p:sp>
        <p:nvSpPr>
          <p:cNvPr id="3" name="コンテンツ プレースホルダー 2"/>
          <p:cNvSpPr>
            <a:spLocks noGrp="1"/>
          </p:cNvSpPr>
          <p:nvPr>
            <p:ph idx="1"/>
          </p:nvPr>
        </p:nvSpPr>
        <p:spPr>
          <a:xfrm>
            <a:off x="762000" y="1676400"/>
            <a:ext cx="7772400" cy="4724400"/>
          </a:xfrm>
        </p:spPr>
        <p:txBody>
          <a:bodyPr>
            <a:normAutofit fontScale="70000" lnSpcReduction="20000"/>
          </a:bodyPr>
          <a:lstStyle/>
          <a:p>
            <a:pPr algn="just"/>
            <a:r>
              <a:rPr kumimoji="1" lang="en-US" altLang="ja-JP" dirty="0" smtClean="0"/>
              <a:t>User: </a:t>
            </a:r>
            <a:r>
              <a:rPr kumimoji="1" lang="en-US" altLang="ja-JP" b="0" dirty="0" smtClean="0"/>
              <a:t>Enterprise (e.g. shop) installing video surveillance cameras with WLAN connection capability</a:t>
            </a:r>
          </a:p>
          <a:p>
            <a:pPr lvl="1" algn="just"/>
            <a:r>
              <a:rPr kumimoji="1" lang="en-US" altLang="ja-JP" dirty="0" smtClean="0"/>
              <a:t>WLAN is used for video transmission, camera control, and positioning of the camera</a:t>
            </a:r>
            <a:endParaRPr kumimoji="1" lang="en-US" altLang="ja-JP" b="0" dirty="0" smtClean="0"/>
          </a:p>
          <a:p>
            <a:pPr algn="just"/>
            <a:r>
              <a:rPr kumimoji="1" lang="en-US" altLang="ja-JP" dirty="0" smtClean="0"/>
              <a:t>Environment</a:t>
            </a:r>
            <a:r>
              <a:rPr kumimoji="1" lang="en-US" altLang="ja-JP" dirty="0"/>
              <a:t>: </a:t>
            </a:r>
            <a:endParaRPr kumimoji="1" lang="en-US" altLang="ja-JP" dirty="0" smtClean="0"/>
          </a:p>
          <a:p>
            <a:pPr lvl="1" algn="just"/>
            <a:r>
              <a:rPr kumimoji="1" lang="en-US" altLang="ja-JP" b="0" dirty="0" smtClean="0"/>
              <a:t>Building with </a:t>
            </a:r>
            <a:r>
              <a:rPr kumimoji="1" lang="en-US" altLang="ja-JP" b="0" dirty="0"/>
              <a:t>802.11 </a:t>
            </a:r>
            <a:r>
              <a:rPr kumimoji="1" lang="en-US" altLang="ja-JP" b="0" dirty="0" smtClean="0"/>
              <a:t>infrastructure. The </a:t>
            </a:r>
            <a:r>
              <a:rPr kumimoji="1" lang="en-US" altLang="ja-JP" b="0" dirty="0"/>
              <a:t>expected AP environment is</a:t>
            </a:r>
          </a:p>
          <a:p>
            <a:pPr lvl="2" algn="just"/>
            <a:r>
              <a:rPr kumimoji="1" lang="en-US" altLang="ja-JP" dirty="0"/>
              <a:t>1 AP per &lt; </a:t>
            </a:r>
            <a:r>
              <a:rPr kumimoji="1" lang="en-US" altLang="ja-JP" dirty="0" smtClean="0"/>
              <a:t>10 cameras </a:t>
            </a:r>
            <a:r>
              <a:rPr kumimoji="1" lang="en-US" altLang="ja-JP" dirty="0"/>
              <a:t>or &lt; </a:t>
            </a:r>
            <a:r>
              <a:rPr kumimoji="1" lang="en-US" altLang="ja-JP" dirty="0" smtClean="0"/>
              <a:t>100m² </a:t>
            </a:r>
            <a:r>
              <a:rPr kumimoji="1" lang="en-US" altLang="ja-JP" dirty="0"/>
              <a:t>/ </a:t>
            </a:r>
            <a:r>
              <a:rPr kumimoji="1" lang="en-US" altLang="ja-JP" dirty="0" smtClean="0"/>
              <a:t>1000 </a:t>
            </a:r>
            <a:r>
              <a:rPr kumimoji="1" lang="en-US" altLang="ja-JP" dirty="0"/>
              <a:t>sq. ft</a:t>
            </a:r>
            <a:r>
              <a:rPr kumimoji="1" lang="en-US" altLang="ja-JP" dirty="0" smtClean="0"/>
              <a:t>.</a:t>
            </a:r>
          </a:p>
          <a:p>
            <a:pPr lvl="1" algn="just"/>
            <a:r>
              <a:rPr kumimoji="1" lang="en-US" altLang="ja-JP" dirty="0" smtClean="0"/>
              <a:t>In some environments P2P is applied</a:t>
            </a:r>
          </a:p>
          <a:p>
            <a:pPr lvl="1" algn="just"/>
            <a:r>
              <a:rPr kumimoji="1" lang="en-US" altLang="ja-JP" dirty="0" smtClean="0"/>
              <a:t>APs and STAs </a:t>
            </a:r>
            <a:r>
              <a:rPr kumimoji="1" lang="en-US" altLang="ja-JP" dirty="0"/>
              <a:t>support </a:t>
            </a:r>
            <a:r>
              <a:rPr kumimoji="1" lang="en-US" altLang="ja-JP" dirty="0" smtClean="0"/>
              <a:t> .</a:t>
            </a:r>
            <a:r>
              <a:rPr kumimoji="1" lang="en-US" altLang="ja-JP" dirty="0"/>
              <a:t>11ac</a:t>
            </a:r>
            <a:r>
              <a:rPr kumimoji="1" lang="en-US" altLang="ja-JP" dirty="0" smtClean="0"/>
              <a:t>, .11ax and .11az</a:t>
            </a:r>
            <a:endParaRPr kumimoji="1" lang="en-US" altLang="ja-JP" dirty="0"/>
          </a:p>
          <a:p>
            <a:pPr algn="just"/>
            <a:r>
              <a:rPr kumimoji="1" lang="en-US" altLang="ja-JP" dirty="0" smtClean="0"/>
              <a:t>Use case:</a:t>
            </a:r>
          </a:p>
          <a:p>
            <a:pPr marL="914400" lvl="1" indent="-457200">
              <a:buFont typeface="+mj-lt"/>
              <a:buAutoNum type="arabicPeriod"/>
            </a:pPr>
            <a:r>
              <a:rPr kumimoji="1" lang="en-US" altLang="ja-JP" dirty="0" smtClean="0"/>
              <a:t>A technician installs the surveillance cameras at arbitrary positions.</a:t>
            </a:r>
          </a:p>
          <a:p>
            <a:pPr marL="914400" lvl="1" indent="-457200">
              <a:buFont typeface="+mj-lt"/>
              <a:buAutoNum type="arabicPeriod"/>
            </a:pPr>
            <a:r>
              <a:rPr kumimoji="1" lang="en-US" altLang="ja-JP" dirty="0" smtClean="0"/>
              <a:t>After the setup is done, each camera is triggered to determine its position.</a:t>
            </a:r>
          </a:p>
          <a:p>
            <a:pPr marL="914400" lvl="1" indent="-457200">
              <a:buFont typeface="+mj-lt"/>
              <a:buAutoNum type="arabicPeriod"/>
            </a:pPr>
            <a:r>
              <a:rPr kumimoji="1" lang="en-US" altLang="ja-JP" dirty="0" smtClean="0"/>
              <a:t>The absolute (infrastructure) or relative (P2P) position is fed back to the control room, where the position of all cameras is denoted on a map of the building. </a:t>
            </a:r>
          </a:p>
          <a:p>
            <a:pPr marL="914400" lvl="1" indent="-457200">
              <a:buFont typeface="+mj-lt"/>
              <a:buAutoNum type="arabicPeriod"/>
            </a:pPr>
            <a:r>
              <a:rPr kumimoji="1" lang="en-US" altLang="ja-JP" dirty="0" smtClean="0"/>
              <a:t>The camera position is crucial for a continuous tracking of moving persons (picture handover between cameras).</a:t>
            </a:r>
          </a:p>
          <a:p>
            <a:pPr marL="357188" indent="-357188"/>
            <a:r>
              <a:rPr kumimoji="1" lang="en-US" altLang="ja-JP" dirty="0" smtClean="0"/>
              <a:t>Positioning requirements</a:t>
            </a:r>
            <a:r>
              <a:rPr kumimoji="1" lang="en-US" altLang="ja-JP" dirty="0"/>
              <a:t>:</a:t>
            </a:r>
            <a:endParaRPr kumimoji="1" lang="en-US" altLang="ja-JP" dirty="0" smtClean="0"/>
          </a:p>
          <a:p>
            <a:pPr marL="757238" lvl="1" indent="-357188"/>
            <a:r>
              <a:rPr kumimoji="1" lang="en-US" altLang="ja-JP" dirty="0" smtClean="0"/>
              <a:t>Horizontal / Vertical accuracy:  both &lt; 1m @ 90% (infrastructure)</a:t>
            </a:r>
          </a:p>
          <a:p>
            <a:pPr marL="757238" lvl="1" indent="-357188"/>
            <a:r>
              <a:rPr kumimoji="1" lang="en-US" altLang="ja-JP" dirty="0" smtClean="0"/>
              <a:t>Distance / Angular accuracy: &lt; 1m @ 90%   /   &lt; 2° @ 90% (P2P)</a:t>
            </a:r>
          </a:p>
          <a:p>
            <a:pPr marL="757238" lvl="1" indent="-357188"/>
            <a:r>
              <a:rPr kumimoji="1" lang="en-US" altLang="ja-JP" dirty="0" smtClean="0"/>
              <a:t>Latency: &lt; 1s</a:t>
            </a:r>
          </a:p>
          <a:p>
            <a:pPr marL="757238" lvl="1" indent="-357188"/>
            <a:r>
              <a:rPr kumimoji="1" lang="en-US" altLang="ja-JP" dirty="0"/>
              <a:t>Refresh rate: &lt; </a:t>
            </a:r>
            <a:r>
              <a:rPr kumimoji="1" lang="en-US" altLang="ja-JP" dirty="0" smtClean="0"/>
              <a:t>1 locations/day</a:t>
            </a:r>
            <a:endParaRPr kumimoji="1" lang="en-US" altLang="ja-JP" dirty="0"/>
          </a:p>
          <a:p>
            <a:pPr marL="757238" lvl="1" indent="-357188"/>
            <a:r>
              <a:rPr kumimoji="1" lang="en-US" altLang="ja-JP" dirty="0"/>
              <a:t>Impact on Network Bandwidth: as low as possible, video </a:t>
            </a:r>
            <a:r>
              <a:rPr kumimoji="1" lang="en-US" altLang="ja-JP" dirty="0" smtClean="0"/>
              <a:t>dominates</a:t>
            </a:r>
            <a:endParaRPr kumimoji="1" lang="en-US" altLang="ja-JP" dirty="0"/>
          </a:p>
        </p:txBody>
      </p:sp>
      <p:sp>
        <p:nvSpPr>
          <p:cNvPr id="6" name="スライド番号プレースホルダー 5"/>
          <p:cNvSpPr>
            <a:spLocks noGrp="1"/>
          </p:cNvSpPr>
          <p:nvPr>
            <p:ph type="sldNum" sz="quarter" idx="4294967295"/>
          </p:nvPr>
        </p:nvSpPr>
        <p:spPr>
          <a:xfrm>
            <a:off x="4344988" y="6475413"/>
            <a:ext cx="530225" cy="182562"/>
          </a:xfrm>
          <a:prstGeom prst="rect">
            <a:avLst/>
          </a:prstGeom>
        </p:spPr>
        <p:txBody>
          <a:bodyPr/>
          <a:lstStyle/>
          <a:p>
            <a:r>
              <a:rPr lang="en-US" dirty="0" smtClean="0"/>
              <a:t>Slide </a:t>
            </a:r>
            <a:fld id="{07349522-3CCF-4D3D-9CA8-1D6EF64D9202}" type="slidenum">
              <a:rPr lang="en-US" smtClean="0"/>
              <a:pPr/>
              <a:t>13</a:t>
            </a:fld>
            <a:endParaRPr lang="en-US" dirty="0"/>
          </a:p>
        </p:txBody>
      </p:sp>
      <p:sp>
        <p:nvSpPr>
          <p:cNvPr id="10" name="Footer Placeholder 4"/>
          <p:cNvSpPr>
            <a:spLocks noGrp="1"/>
          </p:cNvSpPr>
          <p:nvPr>
            <p:ph type="ftr" sz="quarter" idx="11"/>
          </p:nvPr>
        </p:nvSpPr>
        <p:spPr>
          <a:xfrm>
            <a:off x="7170152" y="6475413"/>
            <a:ext cx="1373773" cy="184666"/>
          </a:xfrm>
        </p:spPr>
        <p:txBody>
          <a:bodyPr/>
          <a:lstStyle/>
          <a:p>
            <a:r>
              <a:rPr lang="en-US" smtClean="0"/>
              <a:t>Kare Agardh, Sony</a:t>
            </a:r>
            <a:endParaRPr lang="en-US" dirty="0"/>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971" t="18592" r="24762" b="18302"/>
          <a:stretch/>
        </p:blipFill>
        <p:spPr bwMode="auto">
          <a:xfrm>
            <a:off x="7293837" y="5066968"/>
            <a:ext cx="1562838" cy="1181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6752" y="2372179"/>
            <a:ext cx="2209923" cy="1361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86676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 UAV Use Case Description</a:t>
            </a:r>
            <a:endParaRPr lang="en-US" dirty="0"/>
          </a:p>
        </p:txBody>
      </p:sp>
      <p:sp>
        <p:nvSpPr>
          <p:cNvPr id="3" name="Content Placeholder 2"/>
          <p:cNvSpPr>
            <a:spLocks noGrp="1"/>
          </p:cNvSpPr>
          <p:nvPr>
            <p:ph idx="1"/>
          </p:nvPr>
        </p:nvSpPr>
        <p:spPr>
          <a:xfrm>
            <a:off x="539552" y="1844824"/>
            <a:ext cx="8062664" cy="4400128"/>
          </a:xfrm>
        </p:spPr>
        <p:txBody>
          <a:bodyPr>
            <a:normAutofit fontScale="85000" lnSpcReduction="20000"/>
          </a:bodyPr>
          <a:lstStyle/>
          <a:p>
            <a:r>
              <a:rPr lang="en-US" dirty="0" smtClean="0"/>
              <a:t>User: </a:t>
            </a:r>
            <a:r>
              <a:rPr lang="en-US" b="0" dirty="0" smtClean="0"/>
              <a:t>A person controlling a commercial/consumer-level drone, with the controller in his/her hands.</a:t>
            </a:r>
          </a:p>
          <a:p>
            <a:r>
              <a:rPr lang="en-US" dirty="0" smtClean="0"/>
              <a:t>Environment: </a:t>
            </a:r>
            <a:r>
              <a:rPr lang="en-US" b="0" dirty="0" smtClean="0"/>
              <a:t>Indoor and outdoor environment where a commercial- or consumer-level drone is permitted to fly. There is no requirement for APs in the area, but both the drone and the controller need to equip with Wi-Fi.</a:t>
            </a:r>
          </a:p>
          <a:p>
            <a:r>
              <a:rPr lang="en-US" dirty="0" smtClean="0"/>
              <a:t>Use case:</a:t>
            </a:r>
          </a:p>
          <a:p>
            <a:pPr lvl="1"/>
            <a:r>
              <a:rPr lang="en-US" dirty="0" smtClean="0"/>
              <a:t>The user controls his/her drone with a controller using Wi-Fi.</a:t>
            </a:r>
          </a:p>
          <a:p>
            <a:pPr lvl="1"/>
            <a:r>
              <a:rPr lang="en-US" dirty="0" smtClean="0"/>
              <a:t>The user defines an area (e.g. by defining the distance between the drone and the controller) that the drone should fly within;</a:t>
            </a:r>
          </a:p>
          <a:p>
            <a:pPr lvl="1"/>
            <a:r>
              <a:rPr lang="en-US" dirty="0" smtClean="0"/>
              <a:t>The user controls the drone to move 30 degree to the left/right, with the same radius. </a:t>
            </a:r>
          </a:p>
          <a:p>
            <a:pPr lvl="1"/>
            <a:r>
              <a:rPr lang="en-US" dirty="0" smtClean="0"/>
              <a:t>The user controls the drone to circle around him/her with the same radius (</a:t>
            </a:r>
            <a:r>
              <a:rPr lang="en-US" b="1" dirty="0" smtClean="0"/>
              <a:t>Orbit Mode</a:t>
            </a:r>
            <a:r>
              <a:rPr lang="en-US" dirty="0" smtClean="0"/>
              <a:t> - think of the user as a skier, biker or a surfer);</a:t>
            </a:r>
          </a:p>
          <a:p>
            <a:pPr lvl="1"/>
            <a:r>
              <a:rPr lang="en-US" dirty="0" smtClean="0"/>
              <a:t>The user controls the drone to fly along a straight line, towards him/her (zoom in) or away from him/her (zoom out).</a:t>
            </a:r>
          </a:p>
          <a:p>
            <a:pPr lvl="1"/>
            <a:r>
              <a:rPr lang="en-US" altLang="zh-CN" dirty="0" smtClean="0"/>
              <a:t>The user controls the drone to follow him/her at certain distance (</a:t>
            </a:r>
            <a:r>
              <a:rPr lang="en-US" altLang="zh-CN" b="1" dirty="0" smtClean="0"/>
              <a:t>Follow Mode</a:t>
            </a:r>
            <a:r>
              <a:rPr lang="en-US" altLang="zh-CN" dirty="0" smtClean="0"/>
              <a:t>)</a:t>
            </a:r>
            <a:endParaRPr lang="en-US" dirty="0" smtClean="0"/>
          </a:p>
        </p:txBody>
      </p:sp>
      <p:sp>
        <p:nvSpPr>
          <p:cNvPr id="4" name="Rectangle 5"/>
          <p:cNvSpPr txBox="1">
            <a:spLocks noChangeArrowheads="1"/>
          </p:cNvSpPr>
          <p:nvPr/>
        </p:nvSpPr>
        <p:spPr bwMode="auto">
          <a:xfrm>
            <a:off x="6444208" y="6498048"/>
            <a:ext cx="200946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Allan Zhu/</a:t>
            </a:r>
            <a:r>
              <a:rPr kumimoji="0" lang="en-GB" sz="1200" b="0" i="0" u="none" strike="noStrike" kern="1200" cap="none" spc="0" normalizeH="0" baseline="0" noProof="0" dirty="0" err="1" smtClean="0">
                <a:ln>
                  <a:noFill/>
                </a:ln>
                <a:solidFill>
                  <a:schemeClr val="tx1"/>
                </a:solidFill>
                <a:effectLst/>
                <a:uLnTx/>
                <a:uFillTx/>
                <a:latin typeface="Times New Roman" pitchFamily="18" charset="0"/>
                <a:ea typeface="+mn-ea"/>
                <a:cs typeface="+mn-cs"/>
              </a:rPr>
              <a:t>Huawei</a:t>
            </a:r>
            <a:r>
              <a:rPr kumimoji="0" lang="en-GB"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 Technologies</a:t>
            </a:r>
            <a:endParaRPr kumimoji="0" lang="en-GB" sz="12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5" name="Slide Number Placeholder 4"/>
          <p:cNvSpPr>
            <a:spLocks noGrp="1"/>
          </p:cNvSpPr>
          <p:nvPr>
            <p:ph type="sldNum" sz="quarter" idx="11"/>
          </p:nvPr>
        </p:nvSpPr>
        <p:spPr>
          <a:xfrm>
            <a:off x="4344988" y="6475413"/>
            <a:ext cx="530225" cy="182562"/>
          </a:xfr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dirty="0" smtClean="0"/>
              <a:t>Slide </a:t>
            </a:r>
            <a:fld id="{09260846-F612-4166-AE8A-DF99C3DBA102}" type="slidenum">
              <a:rPr lang="en-GB" smtClean="0"/>
              <a:pPr/>
              <a:t>14</a:t>
            </a:fld>
            <a:endParaRPr lang="en-GB" dirty="0" smtClean="0"/>
          </a:p>
        </p:txBody>
      </p:sp>
    </p:spTree>
    <p:extLst>
      <p:ext uri="{BB962C8B-B14F-4D97-AF65-F5344CB8AC3E}">
        <p14:creationId xmlns:p14="http://schemas.microsoft.com/office/powerpoint/2010/main" val="24948972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 UAV Use Case Description (cont.)</a:t>
            </a:r>
            <a:endParaRPr lang="en-US" dirty="0"/>
          </a:p>
        </p:txBody>
      </p:sp>
      <p:sp>
        <p:nvSpPr>
          <p:cNvPr id="3" name="Content Placeholder 2"/>
          <p:cNvSpPr>
            <a:spLocks noGrp="1"/>
          </p:cNvSpPr>
          <p:nvPr>
            <p:ph idx="1"/>
          </p:nvPr>
        </p:nvSpPr>
        <p:spPr>
          <a:xfrm>
            <a:off x="611560" y="1981200"/>
            <a:ext cx="8062664" cy="4400128"/>
          </a:xfrm>
        </p:spPr>
        <p:txBody>
          <a:bodyPr>
            <a:normAutofit/>
          </a:bodyPr>
          <a:lstStyle/>
          <a:p>
            <a:r>
              <a:rPr lang="en-US" sz="1800" dirty="0" smtClean="0"/>
              <a:t>Horizontal accuracy: &lt;0.5 m@90%, </a:t>
            </a:r>
          </a:p>
          <a:p>
            <a:r>
              <a:rPr lang="en-US" sz="1800" dirty="0" smtClean="0"/>
              <a:t>Vertical  accuracy: &lt;0.5m @90%</a:t>
            </a:r>
          </a:p>
          <a:p>
            <a:r>
              <a:rPr lang="en-US" sz="1800" u="sng" dirty="0" smtClean="0"/>
              <a:t>Angular accuracy: bearing error &lt; TBD@90%</a:t>
            </a:r>
          </a:p>
          <a:p>
            <a:r>
              <a:rPr lang="en-US" sz="1800" dirty="0" smtClean="0"/>
              <a:t>Latency: &lt;10ms</a:t>
            </a:r>
          </a:p>
          <a:p>
            <a:pPr lvl="1"/>
            <a:r>
              <a:rPr lang="en-US" sz="1600" dirty="0" smtClean="0"/>
              <a:t>The 3DRobotics Solo can reach top speed of 25m/s. An interval of 10ms translates to 0.25m</a:t>
            </a:r>
          </a:p>
          <a:p>
            <a:pPr lvl="1"/>
            <a:r>
              <a:rPr lang="en-US" sz="1600" dirty="0" smtClean="0"/>
              <a:t>The DJI Inspire 1 can reach top speed of 22m/s. An interval of 10ms translates to 0.22m.</a:t>
            </a:r>
          </a:p>
          <a:p>
            <a:r>
              <a:rPr lang="en-US" sz="1800" dirty="0" smtClean="0"/>
              <a:t>Refresh Rate: &lt;10ms</a:t>
            </a:r>
          </a:p>
          <a:p>
            <a:pPr lvl="1"/>
            <a:r>
              <a:rPr lang="en-US" sz="1600" dirty="0" smtClean="0"/>
              <a:t>This depends on the drone flying speed. For precise control, this can be made smaller.</a:t>
            </a:r>
          </a:p>
          <a:p>
            <a:r>
              <a:rPr lang="en-US" sz="1800" dirty="0" smtClean="0"/>
              <a:t>Number of Simultaneous Users</a:t>
            </a:r>
          </a:p>
          <a:p>
            <a:pPr lvl="1"/>
            <a:r>
              <a:rPr lang="en-US" sz="1600" dirty="0"/>
              <a:t>1</a:t>
            </a:r>
            <a:endParaRPr lang="en-US" sz="1600" dirty="0" smtClean="0"/>
          </a:p>
          <a:p>
            <a:r>
              <a:rPr lang="en-US" sz="1800" dirty="0" smtClean="0"/>
              <a:t>Impact on the Wireless Network</a:t>
            </a:r>
          </a:p>
          <a:p>
            <a:pPr lvl="1"/>
            <a:r>
              <a:rPr lang="en-US" sz="1600" dirty="0" smtClean="0"/>
              <a:t>No impact – The drone and the controller form their own network.</a:t>
            </a:r>
          </a:p>
          <a:p>
            <a:endParaRPr lang="en-US" sz="1800" dirty="0"/>
          </a:p>
        </p:txBody>
      </p:sp>
      <p:sp>
        <p:nvSpPr>
          <p:cNvPr id="4" name="Rectangle 5"/>
          <p:cNvSpPr txBox="1">
            <a:spLocks noChangeArrowheads="1"/>
          </p:cNvSpPr>
          <p:nvPr/>
        </p:nvSpPr>
        <p:spPr bwMode="auto">
          <a:xfrm>
            <a:off x="6444208" y="6498048"/>
            <a:ext cx="200946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Allan Zhu/</a:t>
            </a:r>
            <a:r>
              <a:rPr kumimoji="0" lang="en-GB" sz="1200" b="0" i="0" u="none" strike="noStrike" kern="1200" cap="none" spc="0" normalizeH="0" baseline="0" noProof="0" dirty="0" err="1" smtClean="0">
                <a:ln>
                  <a:noFill/>
                </a:ln>
                <a:solidFill>
                  <a:schemeClr val="tx1"/>
                </a:solidFill>
                <a:effectLst/>
                <a:uLnTx/>
                <a:uFillTx/>
                <a:latin typeface="Times New Roman" pitchFamily="18" charset="0"/>
                <a:ea typeface="+mn-ea"/>
                <a:cs typeface="+mn-cs"/>
              </a:rPr>
              <a:t>Huawei</a:t>
            </a:r>
            <a:r>
              <a:rPr kumimoji="0" lang="en-GB"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 Technologies</a:t>
            </a:r>
            <a:endParaRPr kumimoji="0" lang="en-GB" sz="12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5" name="Slide Number Placeholder 4"/>
          <p:cNvSpPr>
            <a:spLocks noGrp="1"/>
          </p:cNvSpPr>
          <p:nvPr>
            <p:ph type="sldNum" sz="quarter" idx="11"/>
          </p:nvPr>
        </p:nvSpPr>
        <p:spPr>
          <a:xfrm>
            <a:off x="4344988" y="6475413"/>
            <a:ext cx="530225" cy="182562"/>
          </a:xfr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dirty="0" smtClean="0"/>
              <a:t>Slide </a:t>
            </a:r>
            <a:fld id="{09260846-F612-4166-AE8A-DF99C3DBA102}" type="slidenum">
              <a:rPr lang="en-GB" smtClean="0"/>
              <a:pPr/>
              <a:t>15</a:t>
            </a:fld>
            <a:endParaRPr lang="en-GB" dirty="0" smtClean="0"/>
          </a:p>
        </p:txBody>
      </p:sp>
    </p:spTree>
    <p:extLst>
      <p:ext uri="{BB962C8B-B14F-4D97-AF65-F5344CB8AC3E}">
        <p14:creationId xmlns:p14="http://schemas.microsoft.com/office/powerpoint/2010/main" val="13908341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548680"/>
            <a:ext cx="7772400" cy="1066800"/>
          </a:xfrm>
        </p:spPr>
        <p:txBody>
          <a:bodyPr/>
          <a:lstStyle/>
          <a:p>
            <a:r>
              <a:rPr lang="en-US" sz="2400" dirty="0" smtClean="0"/>
              <a:t>9. Location services of underground mining</a:t>
            </a:r>
            <a:endParaRPr lang="en-US" sz="2400" dirty="0"/>
          </a:p>
        </p:txBody>
      </p:sp>
      <p:sp>
        <p:nvSpPr>
          <p:cNvPr id="3" name="内容占位符 2"/>
          <p:cNvSpPr>
            <a:spLocks noGrp="1"/>
          </p:cNvSpPr>
          <p:nvPr>
            <p:ph idx="1"/>
          </p:nvPr>
        </p:nvSpPr>
        <p:spPr>
          <a:xfrm>
            <a:off x="467544" y="1268760"/>
            <a:ext cx="8064896" cy="3672408"/>
          </a:xfrm>
        </p:spPr>
        <p:txBody>
          <a:bodyPr>
            <a:normAutofit fontScale="92500" lnSpcReduction="20000"/>
          </a:bodyPr>
          <a:lstStyle/>
          <a:p>
            <a:r>
              <a:rPr lang="en-US" sz="1600" dirty="0" smtClean="0"/>
              <a:t>User: </a:t>
            </a:r>
          </a:p>
          <a:p>
            <a:pPr lvl="1"/>
            <a:r>
              <a:rPr lang="en-US" sz="1500" b="0" dirty="0" smtClean="0"/>
              <a:t>The mining administrator tracks the personnel and valuable assets underground.</a:t>
            </a:r>
          </a:p>
          <a:p>
            <a:pPr lvl="1"/>
            <a:r>
              <a:rPr lang="en-US" sz="1500" b="0" dirty="0" smtClean="0"/>
              <a:t>The miners locate other personnel or equipment in the pits. </a:t>
            </a:r>
          </a:p>
          <a:p>
            <a:pPr lvl="1"/>
            <a:r>
              <a:rPr lang="en-US" sz="1500" b="0" dirty="0" smtClean="0"/>
              <a:t>Automated vehicles are navigated to the specified position.</a:t>
            </a:r>
          </a:p>
          <a:p>
            <a:pPr lvl="1"/>
            <a:r>
              <a:rPr lang="en-US" sz="1500" dirty="0" smtClean="0"/>
              <a:t>Mining machines use accurate under ground position information to make decision, for example, </a:t>
            </a:r>
            <a:r>
              <a:rPr lang="en-US" altLang="zh-CN" sz="1500" kern="1200" dirty="0" smtClean="0">
                <a:latin typeface="Times New Roman" pitchFamily="18" charset="0"/>
              </a:rPr>
              <a:t>heading positioning of bucket-wheel excavator machines.</a:t>
            </a:r>
            <a:r>
              <a:rPr lang="en-US" sz="1500" dirty="0" smtClean="0"/>
              <a:t> </a:t>
            </a:r>
            <a:endParaRPr lang="en-US" sz="1500" b="0" dirty="0" smtClean="0"/>
          </a:p>
          <a:p>
            <a:r>
              <a:rPr lang="en-US" sz="1600" dirty="0" smtClean="0"/>
              <a:t>Environment: </a:t>
            </a:r>
            <a:r>
              <a:rPr lang="en-US" sz="1400" b="0" dirty="0" smtClean="0"/>
              <a:t>Underground mines use </a:t>
            </a:r>
            <a:r>
              <a:rPr lang="en-US" sz="1400" b="0" dirty="0" err="1" smtClean="0"/>
              <a:t>WiFi</a:t>
            </a:r>
            <a:r>
              <a:rPr lang="en-US" sz="1400" b="0" dirty="0" smtClean="0"/>
              <a:t> networks for data transmission and personnel, vehicle and asset tracking. </a:t>
            </a:r>
          </a:p>
          <a:p>
            <a:pPr lvl="1"/>
            <a:r>
              <a:rPr lang="en-US" sz="1500" b="0" dirty="0" smtClean="0"/>
              <a:t>1 AP could cover 100~200 meters range</a:t>
            </a:r>
          </a:p>
          <a:p>
            <a:pPr lvl="1"/>
            <a:r>
              <a:rPr lang="en-US" sz="1500" b="0" dirty="0" smtClean="0"/>
              <a:t>APs support 11n, ac, ax, ay, </a:t>
            </a:r>
            <a:r>
              <a:rPr lang="en-US" sz="1500" b="0" dirty="0" err="1" smtClean="0"/>
              <a:t>az</a:t>
            </a:r>
            <a:endParaRPr lang="en-US" sz="1500" b="0" dirty="0" smtClean="0"/>
          </a:p>
          <a:p>
            <a:pPr lvl="1"/>
            <a:r>
              <a:rPr lang="en-US" sz="1500" b="0" dirty="0" smtClean="0"/>
              <a:t>1 AP could support &lt;50 STAs</a:t>
            </a:r>
          </a:p>
          <a:p>
            <a:r>
              <a:rPr lang="en-US" sz="1600" dirty="0" smtClean="0"/>
              <a:t>Use case:</a:t>
            </a:r>
          </a:p>
          <a:p>
            <a:pPr lvl="1"/>
            <a:r>
              <a:rPr lang="en-US" sz="1500" dirty="0" smtClean="0"/>
              <a:t>Mining administrator is alarmed that an underground machine is working abnormally.</a:t>
            </a:r>
          </a:p>
          <a:p>
            <a:pPr lvl="1"/>
            <a:r>
              <a:rPr lang="en-US" sz="1500" dirty="0" smtClean="0"/>
              <a:t>Administrator locates the specific machine on the central control station</a:t>
            </a:r>
          </a:p>
          <a:p>
            <a:pPr lvl="1"/>
            <a:r>
              <a:rPr lang="en-US" sz="1500" dirty="0" smtClean="0"/>
              <a:t>Administrator locates the engineer who is close to the machine and let him go to check.</a:t>
            </a:r>
          </a:p>
          <a:p>
            <a:pPr lvl="1"/>
            <a:r>
              <a:rPr lang="en-US" sz="1500" dirty="0" smtClean="0"/>
              <a:t>The engineer locates the machine on the display of his handset and is guided to the position.</a:t>
            </a:r>
          </a:p>
          <a:p>
            <a:pPr lvl="1"/>
            <a:r>
              <a:rPr lang="en-US" sz="1500" dirty="0" smtClean="0"/>
              <a:t>P2P cooperative positioning should be enabled to facilitate accurate positioning.</a:t>
            </a:r>
          </a:p>
          <a:p>
            <a:pPr lvl="1"/>
            <a:endParaRPr lang="en-US" sz="1200" dirty="0" smtClean="0"/>
          </a:p>
          <a:p>
            <a:pPr lvl="1"/>
            <a:endParaRPr lang="en-US" sz="1200" dirty="0"/>
          </a:p>
        </p:txBody>
      </p:sp>
      <p:sp>
        <p:nvSpPr>
          <p:cNvPr id="4" name="页脚占位符 3"/>
          <p:cNvSpPr>
            <a:spLocks noGrp="1"/>
          </p:cNvSpPr>
          <p:nvPr>
            <p:ph type="ftr" sz="quarter" idx="10"/>
          </p:nvPr>
        </p:nvSpPr>
        <p:spPr/>
        <p:txBody>
          <a:bodyPr/>
          <a:lstStyle/>
          <a:p>
            <a:pPr>
              <a:defRPr/>
            </a:pPr>
            <a:r>
              <a:rPr lang="en-GB" smtClean="0"/>
              <a:t>Xun Yang, Huawei</a:t>
            </a:r>
            <a:endParaRPr lang="en-GB" dirty="0"/>
          </a:p>
        </p:txBody>
      </p:sp>
      <p:sp>
        <p:nvSpPr>
          <p:cNvPr id="5" name="灯片编号占位符 4"/>
          <p:cNvSpPr>
            <a:spLocks noGrp="1"/>
          </p:cNvSpPr>
          <p:nvPr>
            <p:ph type="sldNum" sz="quarter" idx="11"/>
          </p:nvPr>
        </p:nvSpPr>
        <p:spPr/>
        <p:txBody>
          <a:bodyPr/>
          <a:lstStyle/>
          <a:p>
            <a:pPr>
              <a:defRPr/>
            </a:pPr>
            <a:r>
              <a:rPr lang="en-GB" smtClean="0"/>
              <a:t>Slide </a:t>
            </a:r>
            <a:fld id="{291230A6-1ED8-40C7-B3D0-82B1B9814FDB}" type="slidenum">
              <a:rPr lang="en-GB" smtClean="0"/>
              <a:pPr>
                <a:defRPr/>
              </a:pPr>
              <a:t>16</a:t>
            </a:fld>
            <a:endParaRPr lang="en-GB"/>
          </a:p>
        </p:txBody>
      </p:sp>
      <p:pic>
        <p:nvPicPr>
          <p:cNvPr id="13314" name="Picture 2"/>
          <p:cNvPicPr>
            <a:picLocks noChangeAspect="1" noChangeArrowheads="1"/>
          </p:cNvPicPr>
          <p:nvPr/>
        </p:nvPicPr>
        <p:blipFill>
          <a:blip r:embed="rId3" cstate="print"/>
          <a:srcRect/>
          <a:stretch>
            <a:fillRect/>
          </a:stretch>
        </p:blipFill>
        <p:spPr bwMode="auto">
          <a:xfrm>
            <a:off x="1259632" y="4914380"/>
            <a:ext cx="3111917" cy="1943620"/>
          </a:xfrm>
          <a:prstGeom prst="rect">
            <a:avLst/>
          </a:prstGeom>
          <a:noFill/>
          <a:ln w="9525">
            <a:noFill/>
            <a:miter lim="800000"/>
            <a:headEnd/>
            <a:tailEnd/>
          </a:ln>
        </p:spPr>
      </p:pic>
      <p:pic>
        <p:nvPicPr>
          <p:cNvPr id="9" name="图片 8" descr="maxwell-recruitment-underground-mining.jpg"/>
          <p:cNvPicPr>
            <a:picLocks noChangeAspect="1"/>
          </p:cNvPicPr>
          <p:nvPr/>
        </p:nvPicPr>
        <p:blipFill>
          <a:blip r:embed="rId4" cstate="print"/>
          <a:stretch>
            <a:fillRect/>
          </a:stretch>
        </p:blipFill>
        <p:spPr>
          <a:xfrm>
            <a:off x="5004048" y="4941168"/>
            <a:ext cx="3415444" cy="1916832"/>
          </a:xfrm>
          <a:prstGeom prst="rect">
            <a:avLst/>
          </a:prstGeom>
        </p:spPr>
      </p:pic>
    </p:spTree>
    <p:extLst>
      <p:ext uri="{BB962C8B-B14F-4D97-AF65-F5344CB8AC3E}">
        <p14:creationId xmlns:p14="http://schemas.microsoft.com/office/powerpoint/2010/main" val="25808684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9</a:t>
            </a:r>
            <a:r>
              <a:rPr lang="en-US" sz="2800" dirty="0"/>
              <a:t>. Location services of underground </a:t>
            </a:r>
            <a:r>
              <a:rPr lang="en-US" sz="2800" dirty="0" smtClean="0"/>
              <a:t>mining (</a:t>
            </a:r>
            <a:r>
              <a:rPr lang="en-US" sz="2800" dirty="0" err="1" smtClean="0"/>
              <a:t>cont</a:t>
            </a:r>
            <a:r>
              <a:rPr lang="en-US" sz="2800" dirty="0" smtClean="0"/>
              <a:t>)</a:t>
            </a:r>
            <a:endParaRPr lang="en-US" sz="2800" dirty="0"/>
          </a:p>
        </p:txBody>
      </p:sp>
      <p:sp>
        <p:nvSpPr>
          <p:cNvPr id="3" name="Content Placeholder 2"/>
          <p:cNvSpPr>
            <a:spLocks noGrp="1"/>
          </p:cNvSpPr>
          <p:nvPr>
            <p:ph idx="1"/>
          </p:nvPr>
        </p:nvSpPr>
        <p:spPr>
          <a:xfrm>
            <a:off x="685800" y="1981200"/>
            <a:ext cx="8206680" cy="4114800"/>
          </a:xfrm>
        </p:spPr>
        <p:txBody>
          <a:bodyPr/>
          <a:lstStyle/>
          <a:p>
            <a:r>
              <a:rPr lang="en-US" sz="2000" b="0" dirty="0" smtClean="0"/>
              <a:t>Linear accuracy along  a narrow tunnel</a:t>
            </a:r>
          </a:p>
          <a:p>
            <a:pPr lvl="1"/>
            <a:r>
              <a:rPr lang="en-US" sz="1600" dirty="0" smtClean="0"/>
              <a:t>For personnel: &lt;1m@90%</a:t>
            </a:r>
          </a:p>
          <a:p>
            <a:pPr lvl="1"/>
            <a:r>
              <a:rPr lang="en-US" sz="1600" b="0" dirty="0" smtClean="0"/>
              <a:t>For digging/drilling heads: TBD</a:t>
            </a:r>
          </a:p>
          <a:p>
            <a:r>
              <a:rPr lang="en-US" sz="2000" b="0" dirty="0" smtClean="0"/>
              <a:t>Horizontal accuracy with respect to local reference system (larger tunnels): </a:t>
            </a:r>
          </a:p>
          <a:p>
            <a:pPr lvl="1"/>
            <a:r>
              <a:rPr lang="en-US" sz="1600" b="0" dirty="0" smtClean="0"/>
              <a:t>For personnel: &lt;1 m@90%, </a:t>
            </a:r>
          </a:p>
          <a:p>
            <a:pPr lvl="1"/>
            <a:r>
              <a:rPr lang="en-US" sz="1600" dirty="0" smtClean="0"/>
              <a:t>For digging/drilling heads: TBD</a:t>
            </a:r>
            <a:endParaRPr lang="en-US" sz="1600" b="0" dirty="0" smtClean="0"/>
          </a:p>
          <a:p>
            <a:r>
              <a:rPr lang="en-US" sz="2000" b="0" dirty="0" smtClean="0"/>
              <a:t>Vertical  </a:t>
            </a:r>
            <a:r>
              <a:rPr lang="en-US" sz="2000" b="0" dirty="0"/>
              <a:t>accuracy</a:t>
            </a:r>
            <a:r>
              <a:rPr lang="en-US" sz="2000" b="0" dirty="0" smtClean="0"/>
              <a:t>: correct layer@99% in the pits</a:t>
            </a:r>
            <a:endParaRPr lang="en-US" sz="2000" b="0" dirty="0"/>
          </a:p>
          <a:p>
            <a:r>
              <a:rPr lang="en-US" sz="2000" b="0" dirty="0"/>
              <a:t>Latency: </a:t>
            </a:r>
            <a:r>
              <a:rPr lang="en-US" sz="2000" b="0" dirty="0" smtClean="0"/>
              <a:t>&lt;500ms </a:t>
            </a:r>
            <a:endParaRPr lang="en-US" sz="2000" b="0" dirty="0"/>
          </a:p>
          <a:p>
            <a:r>
              <a:rPr lang="en-US" sz="2000" b="0" dirty="0"/>
              <a:t>Refresh Rate: &gt; </a:t>
            </a:r>
            <a:r>
              <a:rPr lang="en-US" sz="2000" b="0" dirty="0" smtClean="0"/>
              <a:t>2-5 location/sec</a:t>
            </a:r>
            <a:endParaRPr lang="en-US" sz="2000" b="0" dirty="0"/>
          </a:p>
          <a:p>
            <a:r>
              <a:rPr lang="en-US" sz="2000" b="0" dirty="0"/>
              <a:t>Number of simultaneous users: </a:t>
            </a:r>
            <a:r>
              <a:rPr lang="en-US" sz="2000" b="0" dirty="0" smtClean="0"/>
              <a:t>&lt; 30 per AP</a:t>
            </a:r>
            <a:endParaRPr lang="en-US" sz="2000" b="0" dirty="0"/>
          </a:p>
          <a:p>
            <a:r>
              <a:rPr lang="en-US" sz="2000" b="0" dirty="0"/>
              <a:t>Impact on Network Bandwidth: &lt; 3 additional frames </a:t>
            </a:r>
            <a:r>
              <a:rPr lang="en-US" sz="2000" b="0" dirty="0" smtClean="0"/>
              <a:t>per device/location</a:t>
            </a:r>
            <a:endParaRPr lang="en-US" sz="2000" b="0" dirty="0"/>
          </a:p>
          <a:p>
            <a:pPr lvl="1"/>
            <a:endParaRPr lang="en-US" sz="1600" dirty="0">
              <a:solidFill>
                <a:srgbClr val="FF0000"/>
              </a:solidFill>
            </a:endParaRPr>
          </a:p>
          <a:p>
            <a:endParaRPr lang="en-US" sz="2800" dirty="0"/>
          </a:p>
        </p:txBody>
      </p:sp>
      <p:sp>
        <p:nvSpPr>
          <p:cNvPr id="5" name="Slide Number Placeholder 4"/>
          <p:cNvSpPr>
            <a:spLocks noGrp="1"/>
          </p:cNvSpPr>
          <p:nvPr>
            <p:ph type="sldNum" sz="quarter" idx="11"/>
          </p:nvPr>
        </p:nvSpPr>
        <p:spPr/>
        <p:txBody>
          <a:bodyPr/>
          <a:lstStyle/>
          <a:p>
            <a:pPr>
              <a:defRPr/>
            </a:pPr>
            <a:r>
              <a:rPr lang="en-GB" smtClean="0"/>
              <a:t>Slide </a:t>
            </a:r>
            <a:fld id="{291230A6-1ED8-40C7-B3D0-82B1B9814FDB}" type="slidenum">
              <a:rPr lang="en-GB" smtClean="0"/>
              <a:pPr>
                <a:defRPr/>
              </a:pPr>
              <a:t>17</a:t>
            </a:fld>
            <a:endParaRPr lang="en-GB"/>
          </a:p>
        </p:txBody>
      </p:sp>
      <p:sp>
        <p:nvSpPr>
          <p:cNvPr id="7" name="页脚占位符 3"/>
          <p:cNvSpPr>
            <a:spLocks noGrp="1"/>
          </p:cNvSpPr>
          <p:nvPr>
            <p:ph type="ftr" sz="quarter" idx="10"/>
          </p:nvPr>
        </p:nvSpPr>
        <p:spPr>
          <a:xfrm>
            <a:off x="7372386" y="6475413"/>
            <a:ext cx="1171539" cy="184666"/>
          </a:xfrm>
        </p:spPr>
        <p:txBody>
          <a:bodyPr/>
          <a:lstStyle/>
          <a:p>
            <a:pPr>
              <a:defRPr/>
            </a:pPr>
            <a:r>
              <a:rPr lang="en-GB" dirty="0" err="1" smtClean="0"/>
              <a:t>Xun</a:t>
            </a:r>
            <a:r>
              <a:rPr lang="en-GB" dirty="0" smtClean="0"/>
              <a:t> Yang, </a:t>
            </a:r>
            <a:r>
              <a:rPr lang="en-GB" dirty="0" err="1" smtClean="0"/>
              <a:t>Huawei</a:t>
            </a:r>
            <a:endParaRPr lang="en-GB" dirty="0"/>
          </a:p>
        </p:txBody>
      </p:sp>
    </p:spTree>
    <p:extLst>
      <p:ext uri="{BB962C8B-B14F-4D97-AF65-F5344CB8AC3E}">
        <p14:creationId xmlns:p14="http://schemas.microsoft.com/office/powerpoint/2010/main" val="11745054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10. Pipe/Vault Robot Positioning</a:t>
            </a:r>
            <a:endParaRPr lang="en-US" dirty="0"/>
          </a:p>
        </p:txBody>
      </p:sp>
      <p:sp>
        <p:nvSpPr>
          <p:cNvPr id="4" name="页脚占位符 3"/>
          <p:cNvSpPr>
            <a:spLocks noGrp="1"/>
          </p:cNvSpPr>
          <p:nvPr>
            <p:ph type="ftr" sz="quarter" idx="10"/>
          </p:nvPr>
        </p:nvSpPr>
        <p:spPr/>
        <p:txBody>
          <a:bodyPr/>
          <a:lstStyle/>
          <a:p>
            <a:pPr>
              <a:defRPr/>
            </a:pPr>
            <a:r>
              <a:rPr lang="en-GB" dirty="0" err="1" smtClean="0"/>
              <a:t>Xun</a:t>
            </a:r>
            <a:r>
              <a:rPr lang="en-GB" dirty="0" smtClean="0"/>
              <a:t> Yang, </a:t>
            </a:r>
            <a:r>
              <a:rPr lang="en-GB" dirty="0" err="1" smtClean="0"/>
              <a:t>Huawei</a:t>
            </a:r>
            <a:endParaRPr lang="en-GB" dirty="0"/>
          </a:p>
        </p:txBody>
      </p:sp>
      <p:sp>
        <p:nvSpPr>
          <p:cNvPr id="5" name="灯片编号占位符 4"/>
          <p:cNvSpPr>
            <a:spLocks noGrp="1"/>
          </p:cNvSpPr>
          <p:nvPr>
            <p:ph type="sldNum" sz="quarter" idx="11"/>
          </p:nvPr>
        </p:nvSpPr>
        <p:spPr/>
        <p:txBody>
          <a:bodyPr/>
          <a:lstStyle/>
          <a:p>
            <a:pPr>
              <a:defRPr/>
            </a:pPr>
            <a:r>
              <a:rPr lang="en-GB" smtClean="0"/>
              <a:t>Slide </a:t>
            </a:r>
            <a:fld id="{291230A6-1ED8-40C7-B3D0-82B1B9814FDB}" type="slidenum">
              <a:rPr lang="en-GB" smtClean="0"/>
              <a:pPr>
                <a:defRPr/>
              </a:pPr>
              <a:t>18</a:t>
            </a:fld>
            <a:endParaRPr lang="en-GB"/>
          </a:p>
        </p:txBody>
      </p:sp>
      <p:sp>
        <p:nvSpPr>
          <p:cNvPr id="6" name="コンテンツ プレースホルダー 2"/>
          <p:cNvSpPr>
            <a:spLocks noGrp="1"/>
          </p:cNvSpPr>
          <p:nvPr>
            <p:ph idx="1"/>
          </p:nvPr>
        </p:nvSpPr>
        <p:spPr>
          <a:xfrm>
            <a:off x="762000" y="1676400"/>
            <a:ext cx="7772400" cy="4724400"/>
          </a:xfrm>
        </p:spPr>
        <p:txBody>
          <a:bodyPr>
            <a:normAutofit fontScale="77500" lnSpcReduction="20000"/>
          </a:bodyPr>
          <a:lstStyle/>
          <a:p>
            <a:pPr algn="just"/>
            <a:r>
              <a:rPr kumimoji="1" lang="en-US" altLang="ja-JP" dirty="0" smtClean="0"/>
              <a:t>User: </a:t>
            </a:r>
            <a:r>
              <a:rPr kumimoji="1" lang="en-US" altLang="ja-JP" b="0" dirty="0" smtClean="0"/>
              <a:t>companies which maintain the pipes</a:t>
            </a:r>
          </a:p>
          <a:p>
            <a:pPr algn="just"/>
            <a:r>
              <a:rPr kumimoji="1" lang="en-US" altLang="ja-JP" dirty="0" smtClean="0"/>
              <a:t>Environment</a:t>
            </a:r>
            <a:r>
              <a:rPr kumimoji="1" lang="en-US" altLang="ja-JP" dirty="0"/>
              <a:t>: </a:t>
            </a:r>
            <a:r>
              <a:rPr kumimoji="1" lang="en-US" altLang="ja-JP" b="0" dirty="0" smtClean="0"/>
              <a:t>Pipe/vault is equipped with </a:t>
            </a:r>
            <a:r>
              <a:rPr kumimoji="1" lang="en-US" altLang="ja-JP" b="0" dirty="0" err="1" smtClean="0"/>
              <a:t>WiFi</a:t>
            </a:r>
            <a:r>
              <a:rPr kumimoji="1" lang="en-US" altLang="ja-JP" b="0" dirty="0" smtClean="0"/>
              <a:t> enabled sensors or APs. Pipe robots work in the pipes. </a:t>
            </a:r>
            <a:endParaRPr kumimoji="1" lang="en-US" altLang="ja-JP" b="0" dirty="0"/>
          </a:p>
          <a:p>
            <a:pPr lvl="1" algn="just"/>
            <a:r>
              <a:rPr kumimoji="1" lang="en-US" altLang="ja-JP" dirty="0"/>
              <a:t>1 AP </a:t>
            </a:r>
            <a:r>
              <a:rPr kumimoji="1" lang="en-US" altLang="ja-JP" dirty="0" smtClean="0"/>
              <a:t>per </a:t>
            </a:r>
            <a:r>
              <a:rPr kumimoji="1" lang="en-US" altLang="ja-JP" dirty="0"/>
              <a:t>&lt; </a:t>
            </a:r>
            <a:r>
              <a:rPr kumimoji="1" lang="en-US" altLang="ja-JP" dirty="0" smtClean="0"/>
              <a:t>10 users</a:t>
            </a:r>
            <a:endParaRPr kumimoji="1" lang="en-US" altLang="ja-JP" dirty="0"/>
          </a:p>
          <a:p>
            <a:pPr algn="just"/>
            <a:r>
              <a:rPr kumimoji="1" lang="en-US" altLang="ja-JP" dirty="0" smtClean="0"/>
              <a:t>Use case:</a:t>
            </a:r>
          </a:p>
          <a:p>
            <a:pPr marL="914400" lvl="1" indent="-457200">
              <a:buFont typeface="+mj-lt"/>
              <a:buAutoNum type="arabicPeriod"/>
            </a:pPr>
            <a:r>
              <a:rPr kumimoji="1" lang="en-US" altLang="ja-JP" dirty="0" smtClean="0"/>
              <a:t>Pipe /vault robots go through the pipe to detect leakage or breakage. It may carry cameras and sensors to record the status of pipes and the environmental conditions.</a:t>
            </a:r>
          </a:p>
          <a:p>
            <a:pPr marL="914400" lvl="1" indent="-457200">
              <a:buFont typeface="+mj-lt"/>
              <a:buAutoNum type="arabicPeriod"/>
            </a:pPr>
            <a:r>
              <a:rPr kumimoji="1" lang="en-US" altLang="ja-JP" dirty="0" smtClean="0"/>
              <a:t>When the robot detects a leakage or breakage point, it needs to locate the position and report the location to the AP directly or through </a:t>
            </a:r>
            <a:r>
              <a:rPr kumimoji="1" lang="en-US" altLang="ja-JP" dirty="0" err="1" smtClean="0"/>
              <a:t>wifi</a:t>
            </a:r>
            <a:r>
              <a:rPr kumimoji="1" lang="en-US" altLang="ja-JP" dirty="0" smtClean="0"/>
              <a:t> enabled sensors.</a:t>
            </a:r>
          </a:p>
          <a:p>
            <a:pPr marL="914400" lvl="1" indent="-457200">
              <a:buFont typeface="+mj-lt"/>
              <a:buAutoNum type="arabicPeriod"/>
            </a:pPr>
            <a:r>
              <a:rPr kumimoji="1" lang="en-US" altLang="ja-JP" dirty="0" smtClean="0"/>
              <a:t>The robots may need to exchange location information to facilitate positioning when APs or sensors are out of range.</a:t>
            </a:r>
          </a:p>
          <a:p>
            <a:pPr marL="357188" indent="-357188"/>
            <a:r>
              <a:rPr kumimoji="1" lang="en-US" altLang="ja-JP" dirty="0" smtClean="0"/>
              <a:t>Positioning </a:t>
            </a:r>
            <a:r>
              <a:rPr kumimoji="1" lang="en-US" altLang="ja-JP" dirty="0"/>
              <a:t>requirements:</a:t>
            </a:r>
          </a:p>
          <a:p>
            <a:pPr lvl="1"/>
            <a:r>
              <a:rPr kumimoji="1" lang="en-US" altLang="ja-JP" dirty="0" smtClean="0"/>
              <a:t>Linear accuracy (metal and buried pipes): &lt; 0.1m @ 90%</a:t>
            </a:r>
          </a:p>
          <a:p>
            <a:pPr lvl="1"/>
            <a:r>
              <a:rPr kumimoji="1" lang="en-US" altLang="ja-JP" dirty="0" smtClean="0"/>
              <a:t>Latency</a:t>
            </a:r>
            <a:r>
              <a:rPr kumimoji="1" lang="en-US" altLang="ja-JP" dirty="0"/>
              <a:t>: &lt; </a:t>
            </a:r>
            <a:r>
              <a:rPr kumimoji="1" lang="en-US" altLang="ja-JP" dirty="0" smtClean="0"/>
              <a:t>500ms</a:t>
            </a:r>
            <a:endParaRPr kumimoji="1" lang="en-US" altLang="ja-JP" dirty="0"/>
          </a:p>
          <a:p>
            <a:pPr lvl="1"/>
            <a:r>
              <a:rPr kumimoji="1" lang="en-US" altLang="ja-JP" dirty="0"/>
              <a:t>Refresh rate: </a:t>
            </a:r>
            <a:r>
              <a:rPr kumimoji="1" lang="en-US" altLang="ja-JP" dirty="0" smtClean="0"/>
              <a:t>&gt; 1 location/sec</a:t>
            </a:r>
          </a:p>
          <a:p>
            <a:pPr lvl="1"/>
            <a:r>
              <a:rPr kumimoji="1" lang="en-US" altLang="ja-JP" dirty="0"/>
              <a:t>Expected number of simultaneous users: &lt; </a:t>
            </a:r>
            <a:r>
              <a:rPr kumimoji="1" lang="en-US" altLang="ja-JP" dirty="0" smtClean="0"/>
              <a:t>10 </a:t>
            </a:r>
            <a:r>
              <a:rPr kumimoji="1" lang="en-US" altLang="ja-JP" dirty="0"/>
              <a:t>(within AP coverage area)</a:t>
            </a:r>
            <a:endParaRPr kumimoji="1" lang="en-US" altLang="ja-JP" dirty="0" smtClean="0"/>
          </a:p>
          <a:p>
            <a:pPr lvl="1"/>
            <a:r>
              <a:rPr kumimoji="1" lang="en-US" altLang="ja-JP" dirty="0" smtClean="0"/>
              <a:t>Impact on Network Bandwidth: very low</a:t>
            </a:r>
            <a:endParaRPr kumimoji="1" lang="en-US" altLang="ja-JP" noProof="0" dirty="0" smtClean="0"/>
          </a:p>
        </p:txBody>
      </p:sp>
    </p:spTree>
    <p:extLst>
      <p:ext uri="{BB962C8B-B14F-4D97-AF65-F5344CB8AC3E}">
        <p14:creationId xmlns:p14="http://schemas.microsoft.com/office/powerpoint/2010/main" val="23012854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a:t>
            </a:r>
            <a:r>
              <a:rPr lang="en-US" dirty="0" smtClean="0">
                <a:solidFill>
                  <a:schemeClr val="tx1"/>
                </a:solidFill>
              </a:rPr>
              <a:t>. Nano </a:t>
            </a:r>
            <a:r>
              <a:rPr lang="en-US" dirty="0" smtClean="0"/>
              <a:t>Location in store</a:t>
            </a:r>
            <a:endParaRPr lang="en-US" dirty="0"/>
          </a:p>
        </p:txBody>
      </p:sp>
      <p:sp>
        <p:nvSpPr>
          <p:cNvPr id="3" name="Content Placeholder 2"/>
          <p:cNvSpPr>
            <a:spLocks noGrp="1"/>
          </p:cNvSpPr>
          <p:nvPr>
            <p:ph idx="1"/>
          </p:nvPr>
        </p:nvSpPr>
        <p:spPr>
          <a:xfrm>
            <a:off x="685800" y="1628800"/>
            <a:ext cx="7918648" cy="4824536"/>
          </a:xfrm>
        </p:spPr>
        <p:txBody>
          <a:bodyPr>
            <a:normAutofit fontScale="77500" lnSpcReduction="20000"/>
          </a:bodyPr>
          <a:lstStyle/>
          <a:p>
            <a:r>
              <a:rPr lang="en-US" dirty="0" smtClean="0"/>
              <a:t>User: </a:t>
            </a:r>
            <a:r>
              <a:rPr lang="en-US" b="0" dirty="0" smtClean="0"/>
              <a:t>Person with a smartphone which has the store app installed </a:t>
            </a:r>
          </a:p>
          <a:p>
            <a:r>
              <a:rPr lang="en-US" dirty="0" smtClean="0"/>
              <a:t>Environment: </a:t>
            </a:r>
            <a:r>
              <a:rPr lang="en-US" b="0" dirty="0" smtClean="0"/>
              <a:t>A store has APs for 802.11ad/ay coverage. The store has an AP on every isle</a:t>
            </a:r>
          </a:p>
          <a:p>
            <a:r>
              <a:rPr lang="en-US" dirty="0" smtClean="0"/>
              <a:t>Use case:</a:t>
            </a:r>
          </a:p>
          <a:p>
            <a:pPr marL="914400" lvl="1" indent="-457200">
              <a:buFont typeface="+mj-lt"/>
              <a:buAutoNum type="arabicPeriod"/>
            </a:pPr>
            <a:r>
              <a:rPr lang="en-US" dirty="0" smtClean="0"/>
              <a:t>The user is going around in the store with their phone </a:t>
            </a:r>
          </a:p>
          <a:p>
            <a:pPr marL="914400" lvl="1" indent="-457200">
              <a:buFont typeface="+mj-lt"/>
              <a:buAutoNum type="arabicPeriod"/>
            </a:pPr>
            <a:r>
              <a:rPr lang="en-US" dirty="0" smtClean="0"/>
              <a:t>Phone location indicates whether the user is moving, or whether he stopped in front of some product</a:t>
            </a:r>
          </a:p>
          <a:p>
            <a:pPr marL="914400" lvl="1" indent="-457200">
              <a:buFont typeface="+mj-lt"/>
              <a:buAutoNum type="arabicPeriod"/>
            </a:pPr>
            <a:r>
              <a:rPr lang="en-US" dirty="0" smtClean="0"/>
              <a:t>The AP determines that the user is facing a specific product, and can offer promotional ad for competition (e.g. Pepsi instead of Coca-Cola machine)</a:t>
            </a:r>
          </a:p>
          <a:p>
            <a:pPr marL="914400" lvl="1" indent="-457200">
              <a:buFont typeface="+mj-lt"/>
              <a:buAutoNum type="arabicPeriod"/>
            </a:pPr>
            <a:r>
              <a:rPr lang="en-US" dirty="0" smtClean="0"/>
              <a:t>Locate specific item (e.g. specific size/model in clothes department)</a:t>
            </a:r>
          </a:p>
          <a:p>
            <a:pPr marL="914400" lvl="1" indent="-457200">
              <a:buFont typeface="+mj-lt"/>
              <a:buAutoNum type="arabicPeriod"/>
            </a:pPr>
            <a:r>
              <a:rPr lang="en-US" dirty="0"/>
              <a:t>Power consumption profile: foreground for positioning determination, background for positioning services discovery.</a:t>
            </a:r>
          </a:p>
          <a:p>
            <a:pPr marL="914400" lvl="1" indent="-457200">
              <a:buFont typeface="+mj-lt"/>
              <a:buAutoNum type="arabicPeriod"/>
            </a:pPr>
            <a:r>
              <a:rPr lang="en-US" dirty="0"/>
              <a:t>Operating mode: AP2STA	</a:t>
            </a:r>
          </a:p>
          <a:p>
            <a:pPr marL="914400" lvl="1" indent="-457200">
              <a:buFont typeface="+mj-lt"/>
              <a:buAutoNum type="arabicPeriod"/>
            </a:pPr>
            <a:r>
              <a:rPr lang="en-US" dirty="0"/>
              <a:t>Usage duration: 1 hour (10 minutes of foreground  activity).</a:t>
            </a:r>
          </a:p>
          <a:p>
            <a:r>
              <a:rPr lang="en-US" dirty="0" smtClean="0"/>
              <a:t>Expected:</a:t>
            </a:r>
          </a:p>
          <a:p>
            <a:pPr lvl="1"/>
            <a:r>
              <a:rPr lang="en-US" dirty="0" smtClean="0"/>
              <a:t>Horizontal + vertical accuracy: &lt;1 cm@90%</a:t>
            </a:r>
          </a:p>
          <a:p>
            <a:pPr lvl="1"/>
            <a:r>
              <a:rPr lang="en-US" dirty="0" smtClean="0"/>
              <a:t>Pointing angles (AZ, EL &amp; Roll) accuracy: &lt;10deg</a:t>
            </a:r>
          </a:p>
          <a:p>
            <a:pPr lvl="1"/>
            <a:r>
              <a:rPr lang="en-US" dirty="0" smtClean="0"/>
              <a:t>Latency: &lt;10ms, for motion estimation, &lt;100ms for static estimation </a:t>
            </a:r>
          </a:p>
          <a:p>
            <a:pPr lvl="1"/>
            <a:r>
              <a:rPr lang="en-US" dirty="0" smtClean="0"/>
              <a:t>Refresh Rate: 10-100Hz (same as GPS)</a:t>
            </a:r>
            <a:endParaRPr lang="en-US" dirty="0"/>
          </a:p>
        </p:txBody>
      </p:sp>
      <p:sp>
        <p:nvSpPr>
          <p:cNvPr id="4" name="Footer Placeholder 3"/>
          <p:cNvSpPr>
            <a:spLocks noGrp="1"/>
          </p:cNvSpPr>
          <p:nvPr>
            <p:ph type="ftr" sz="quarter" idx="10"/>
          </p:nvPr>
        </p:nvSpPr>
        <p:spPr>
          <a:xfrm>
            <a:off x="7376939" y="6475413"/>
            <a:ext cx="1166986" cy="184666"/>
          </a:xfrm>
        </p:spPr>
        <p:txBody>
          <a:bodyPr/>
          <a:lstStyle/>
          <a:p>
            <a:pPr>
              <a:defRPr/>
            </a:pPr>
            <a:r>
              <a:rPr lang="en-GB" dirty="0"/>
              <a:t>Qualcomm &amp; </a:t>
            </a:r>
            <a:r>
              <a:rPr lang="en-GB" dirty="0" smtClean="0"/>
              <a:t>Intel</a:t>
            </a:r>
            <a:endParaRPr lang="en-GB" dirty="0"/>
          </a:p>
        </p:txBody>
      </p:sp>
      <p:sp>
        <p:nvSpPr>
          <p:cNvPr id="5" name="Slide Number Placeholder 4"/>
          <p:cNvSpPr>
            <a:spLocks noGrp="1"/>
          </p:cNvSpPr>
          <p:nvPr>
            <p:ph type="sldNum" sz="quarter" idx="11"/>
          </p:nvPr>
        </p:nvSpPr>
        <p:spPr/>
        <p:txBody>
          <a:bodyPr/>
          <a:lstStyle/>
          <a:p>
            <a:pPr>
              <a:defRPr/>
            </a:pPr>
            <a:r>
              <a:rPr lang="en-GB" smtClean="0"/>
              <a:t>Slide </a:t>
            </a:r>
            <a:fld id="{291230A6-1ED8-40C7-B3D0-82B1B9814FDB}" type="slidenum">
              <a:rPr lang="en-GB" smtClean="0"/>
              <a:pPr>
                <a:defRPr/>
              </a:pPr>
              <a:t>19</a:t>
            </a:fld>
            <a:endParaRPr lang="en-GB"/>
          </a:p>
        </p:txBody>
      </p:sp>
    </p:spTree>
    <p:extLst>
      <p:ext uri="{BB962C8B-B14F-4D97-AF65-F5344CB8AC3E}">
        <p14:creationId xmlns:p14="http://schemas.microsoft.com/office/powerpoint/2010/main" val="23436492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This document is a proposed template to describe use cases, and some location requirements per use case, for Next Generation Positioning</a:t>
            </a:r>
          </a:p>
          <a:p>
            <a:r>
              <a:rPr lang="en-US" dirty="0" smtClean="0"/>
              <a:t>In this initial version, only one sample use case is included. Additional use cases are expected to be added in future versions of this document</a:t>
            </a:r>
          </a:p>
          <a:p>
            <a:endParaRPr lang="en-US" dirty="0"/>
          </a:p>
          <a:p>
            <a:r>
              <a:rPr lang="en-US" dirty="0" smtClean="0"/>
              <a:t>Location requirements are included with each use case to drive focus for the study group</a:t>
            </a:r>
            <a:endParaRPr lang="en-US" strike="sngStrike" dirty="0" smtClean="0"/>
          </a:p>
          <a:p>
            <a:r>
              <a:rPr lang="en-US" dirty="0" smtClean="0"/>
              <a:t>The goal is to come up with a superset of everything potentially needed and then narrow down the field from there on</a:t>
            </a:r>
          </a:p>
          <a:p>
            <a:endParaRPr lang="en-US" dirty="0"/>
          </a:p>
        </p:txBody>
      </p:sp>
      <p:sp>
        <p:nvSpPr>
          <p:cNvPr id="4" name="Footer Placeholder 3"/>
          <p:cNvSpPr>
            <a:spLocks noGrp="1"/>
          </p:cNvSpPr>
          <p:nvPr>
            <p:ph type="ftr" sz="quarter" idx="10"/>
          </p:nvPr>
        </p:nvSpPr>
        <p:spPr/>
        <p:txBody>
          <a:bodyPr/>
          <a:lstStyle/>
          <a:p>
            <a:pPr>
              <a:defRPr/>
            </a:pPr>
            <a:r>
              <a:rPr lang="en-GB" smtClean="0"/>
              <a:t>Santosh Pandey, Cisco</a:t>
            </a:r>
            <a:endParaRPr lang="en-GB" dirty="0"/>
          </a:p>
        </p:txBody>
      </p:sp>
      <p:sp>
        <p:nvSpPr>
          <p:cNvPr id="5" name="Slide Number Placeholder 4"/>
          <p:cNvSpPr>
            <a:spLocks noGrp="1"/>
          </p:cNvSpPr>
          <p:nvPr>
            <p:ph type="sldNum" sz="quarter" idx="11"/>
          </p:nvPr>
        </p:nvSpPr>
        <p:spPr/>
        <p:txBody>
          <a:bodyPr/>
          <a:lstStyle/>
          <a:p>
            <a:pPr>
              <a:defRPr/>
            </a:pPr>
            <a:r>
              <a:rPr lang="en-GB" smtClean="0"/>
              <a:t>Slide </a:t>
            </a:r>
            <a:fld id="{291230A6-1ED8-40C7-B3D0-82B1B9814FDB}" type="slidenum">
              <a:rPr lang="en-GB" smtClean="0"/>
              <a:pPr>
                <a:defRPr/>
              </a:pPr>
              <a:t>2</a:t>
            </a:fld>
            <a:endParaRPr lang="en-GB"/>
          </a:p>
        </p:txBody>
      </p:sp>
    </p:spTree>
    <p:extLst>
      <p:ext uri="{BB962C8B-B14F-4D97-AF65-F5344CB8AC3E}">
        <p14:creationId xmlns:p14="http://schemas.microsoft.com/office/powerpoint/2010/main" val="2441129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 Augmented reality</a:t>
            </a:r>
            <a:endParaRPr lang="en-US" dirty="0"/>
          </a:p>
        </p:txBody>
      </p:sp>
      <p:sp>
        <p:nvSpPr>
          <p:cNvPr id="3" name="Content Placeholder 2"/>
          <p:cNvSpPr>
            <a:spLocks noGrp="1"/>
          </p:cNvSpPr>
          <p:nvPr>
            <p:ph idx="1"/>
          </p:nvPr>
        </p:nvSpPr>
        <p:spPr>
          <a:xfrm>
            <a:off x="685800" y="1628800"/>
            <a:ext cx="7918648" cy="4824536"/>
          </a:xfrm>
        </p:spPr>
        <p:txBody>
          <a:bodyPr>
            <a:normAutofit fontScale="85000" lnSpcReduction="10000"/>
          </a:bodyPr>
          <a:lstStyle/>
          <a:p>
            <a:r>
              <a:rPr lang="en-US" dirty="0" smtClean="0"/>
              <a:t>User: </a:t>
            </a:r>
            <a:r>
              <a:rPr lang="en-US" b="0" dirty="0" smtClean="0"/>
              <a:t>High-end wearable devices</a:t>
            </a:r>
          </a:p>
          <a:p>
            <a:r>
              <a:rPr lang="en-US" dirty="0" smtClean="0"/>
              <a:t>Environment: </a:t>
            </a:r>
            <a:r>
              <a:rPr lang="en-US" b="0" dirty="0" smtClean="0"/>
              <a:t>User wearing glasses with augmented reality features </a:t>
            </a:r>
          </a:p>
          <a:p>
            <a:r>
              <a:rPr lang="en-US" dirty="0" smtClean="0"/>
              <a:t>Use case:</a:t>
            </a:r>
          </a:p>
          <a:p>
            <a:pPr marL="914400" lvl="1" indent="-457200">
              <a:buFont typeface="+mj-lt"/>
              <a:buAutoNum type="arabicPeriod"/>
            </a:pPr>
            <a:r>
              <a:rPr lang="en-US" dirty="0" smtClean="0"/>
              <a:t>The user is wandering around, wearing glass with augmented reality features </a:t>
            </a:r>
          </a:p>
          <a:p>
            <a:pPr marL="914400" lvl="1" indent="-457200">
              <a:buFont typeface="+mj-lt"/>
              <a:buAutoNum type="arabicPeriod"/>
            </a:pPr>
            <a:r>
              <a:rPr lang="en-US" dirty="0" smtClean="0"/>
              <a:t>Exact location of the glasses is used for exact augmentation at each eye, per location</a:t>
            </a:r>
            <a:r>
              <a:rPr lang="en-US" dirty="0"/>
              <a:t>.</a:t>
            </a:r>
            <a:r>
              <a:rPr lang="en-US" dirty="0" smtClean="0"/>
              <a:t> </a:t>
            </a:r>
            <a:r>
              <a:rPr lang="en-US" dirty="0"/>
              <a:t>E</a:t>
            </a:r>
            <a:r>
              <a:rPr lang="en-US" dirty="0" smtClean="0"/>
              <a:t>ach door which is looked at, is supplemented with an image showing behind the door scene</a:t>
            </a:r>
          </a:p>
          <a:p>
            <a:pPr marL="914400" lvl="1" indent="-457200">
              <a:buFont typeface="+mj-lt"/>
              <a:buAutoNum type="arabicPeriod"/>
            </a:pPr>
            <a:r>
              <a:rPr lang="en-US" dirty="0"/>
              <a:t>Power consumption profile: foreground for positioning determination</a:t>
            </a:r>
          </a:p>
          <a:p>
            <a:pPr marL="914400" lvl="1" indent="-457200">
              <a:buFont typeface="+mj-lt"/>
              <a:buAutoNum type="arabicPeriod"/>
            </a:pPr>
            <a:r>
              <a:rPr lang="en-US" dirty="0"/>
              <a:t>Operating mode: AP2STA</a:t>
            </a:r>
            <a:r>
              <a:rPr lang="en-US" dirty="0" smtClean="0">
                <a:solidFill>
                  <a:srgbClr val="0000FF"/>
                </a:solidFill>
              </a:rPr>
              <a:t>	</a:t>
            </a:r>
          </a:p>
          <a:p>
            <a:r>
              <a:rPr lang="en-US" dirty="0" smtClean="0"/>
              <a:t>Expected:</a:t>
            </a:r>
          </a:p>
          <a:p>
            <a:pPr lvl="1"/>
            <a:r>
              <a:rPr lang="en-US" dirty="0" smtClean="0"/>
              <a:t>Horizontal + vertical accuracy: &lt;1 cm@90%</a:t>
            </a:r>
          </a:p>
          <a:p>
            <a:pPr lvl="1"/>
            <a:r>
              <a:rPr lang="en-US" dirty="0"/>
              <a:t>Pointing angles (AZ, EL &amp; Roll) accuracy: &lt;2deg</a:t>
            </a:r>
          </a:p>
          <a:p>
            <a:pPr lvl="1"/>
            <a:r>
              <a:rPr lang="en-US" dirty="0" smtClean="0"/>
              <a:t>Latency: &lt;10ms: augmentation data is required to be tagged with the exact location</a:t>
            </a:r>
          </a:p>
          <a:p>
            <a:pPr lvl="1"/>
            <a:r>
              <a:rPr lang="en-US" dirty="0" smtClean="0"/>
              <a:t>Refresh Rate: 0.5Hz-100Hz</a:t>
            </a:r>
            <a:endParaRPr lang="en-US" dirty="0"/>
          </a:p>
        </p:txBody>
      </p:sp>
      <p:sp>
        <p:nvSpPr>
          <p:cNvPr id="4" name="Footer Placeholder 3"/>
          <p:cNvSpPr>
            <a:spLocks noGrp="1"/>
          </p:cNvSpPr>
          <p:nvPr>
            <p:ph type="ftr" sz="quarter" idx="10"/>
          </p:nvPr>
        </p:nvSpPr>
        <p:spPr>
          <a:xfrm>
            <a:off x="7376939" y="6475413"/>
            <a:ext cx="1166986" cy="184666"/>
          </a:xfrm>
        </p:spPr>
        <p:txBody>
          <a:bodyPr/>
          <a:lstStyle/>
          <a:p>
            <a:pPr>
              <a:defRPr/>
            </a:pPr>
            <a:r>
              <a:rPr lang="en-GB" dirty="0"/>
              <a:t>Qualcomm &amp; </a:t>
            </a:r>
            <a:r>
              <a:rPr lang="en-GB" dirty="0" smtClean="0"/>
              <a:t>Intel</a:t>
            </a:r>
            <a:endParaRPr lang="en-GB" dirty="0"/>
          </a:p>
        </p:txBody>
      </p:sp>
      <p:sp>
        <p:nvSpPr>
          <p:cNvPr id="5" name="Slide Number Placeholder 4"/>
          <p:cNvSpPr>
            <a:spLocks noGrp="1"/>
          </p:cNvSpPr>
          <p:nvPr>
            <p:ph type="sldNum" sz="quarter" idx="11"/>
          </p:nvPr>
        </p:nvSpPr>
        <p:spPr/>
        <p:txBody>
          <a:bodyPr/>
          <a:lstStyle/>
          <a:p>
            <a:pPr>
              <a:defRPr/>
            </a:pPr>
            <a:r>
              <a:rPr lang="en-GB" smtClean="0"/>
              <a:t>Slide </a:t>
            </a:r>
            <a:fld id="{291230A6-1ED8-40C7-B3D0-82B1B9814FDB}" type="slidenum">
              <a:rPr lang="en-GB" smtClean="0"/>
              <a:pPr>
                <a:defRPr/>
              </a:pPr>
              <a:t>20</a:t>
            </a:fld>
            <a:endParaRPr lang="en-GB"/>
          </a:p>
        </p:txBody>
      </p:sp>
    </p:spTree>
    <p:extLst>
      <p:ext uri="{BB962C8B-B14F-4D97-AF65-F5344CB8AC3E}">
        <p14:creationId xmlns:p14="http://schemas.microsoft.com/office/powerpoint/2010/main" val="19210317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92696"/>
            <a:ext cx="8854752" cy="1066800"/>
          </a:xfrm>
        </p:spPr>
        <p:txBody>
          <a:bodyPr/>
          <a:lstStyle/>
          <a:p>
            <a:r>
              <a:rPr lang="en-US" dirty="0" smtClean="0"/>
              <a:t>13</a:t>
            </a:r>
            <a:r>
              <a:rPr lang="en-US" dirty="0"/>
              <a:t>. Determine dynamic (conference) room setup</a:t>
            </a:r>
          </a:p>
        </p:txBody>
      </p:sp>
      <p:sp>
        <p:nvSpPr>
          <p:cNvPr id="3" name="Content Placeholder 2"/>
          <p:cNvSpPr>
            <a:spLocks noGrp="1"/>
          </p:cNvSpPr>
          <p:nvPr>
            <p:ph idx="1"/>
          </p:nvPr>
        </p:nvSpPr>
        <p:spPr>
          <a:xfrm>
            <a:off x="685800" y="1628800"/>
            <a:ext cx="7918648" cy="4824536"/>
          </a:xfrm>
        </p:spPr>
        <p:txBody>
          <a:bodyPr>
            <a:normAutofit/>
          </a:bodyPr>
          <a:lstStyle/>
          <a:p>
            <a:r>
              <a:rPr lang="en-US" sz="2000" dirty="0"/>
              <a:t>User: </a:t>
            </a:r>
            <a:r>
              <a:rPr lang="en-US" sz="2000" b="0" dirty="0"/>
              <a:t>Presenters in a conference room</a:t>
            </a:r>
          </a:p>
          <a:p>
            <a:r>
              <a:rPr lang="en-US" sz="2000" dirty="0"/>
              <a:t>Environment: </a:t>
            </a:r>
            <a:r>
              <a:rPr lang="en-US" sz="2000" b="0" dirty="0"/>
              <a:t>Conference room</a:t>
            </a:r>
          </a:p>
          <a:p>
            <a:r>
              <a:rPr lang="en-US" sz="2000" dirty="0"/>
              <a:t>Use case:</a:t>
            </a:r>
          </a:p>
          <a:p>
            <a:pPr marL="914400" lvl="1" indent="-457200">
              <a:buFont typeface="+mj-lt"/>
              <a:buAutoNum type="arabicPeriod"/>
            </a:pPr>
            <a:r>
              <a:rPr lang="en-US" sz="1800" dirty="0"/>
              <a:t>Determine and track the physical setup of the Laptops  and Displays in the room, and make it available to the users in the room.</a:t>
            </a:r>
          </a:p>
          <a:p>
            <a:pPr marL="914400" lvl="1" indent="-457200">
              <a:buFont typeface="+mj-lt"/>
              <a:buAutoNum type="arabicPeriod"/>
            </a:pPr>
            <a:r>
              <a:rPr lang="en-US" sz="1800" dirty="0"/>
              <a:t>Use the setup to move windows or other display elements between different laptops display and the room displays</a:t>
            </a:r>
          </a:p>
          <a:p>
            <a:r>
              <a:rPr lang="en-US" sz="2000" dirty="0"/>
              <a:t>Expected:</a:t>
            </a:r>
          </a:p>
          <a:p>
            <a:pPr lvl="1"/>
            <a:r>
              <a:rPr lang="en-US" sz="1800" dirty="0"/>
              <a:t>Horizontal + vertical accuracy: &lt;20 cm@90%</a:t>
            </a:r>
          </a:p>
          <a:p>
            <a:pPr lvl="1"/>
            <a:r>
              <a:rPr lang="en-US" sz="1800" dirty="0"/>
              <a:t>Pointing angles (AZ, EL &amp; Roll) accuracy: &lt; 20deg</a:t>
            </a:r>
          </a:p>
          <a:p>
            <a:pPr lvl="1"/>
            <a:r>
              <a:rPr lang="en-US" sz="1800" dirty="0"/>
              <a:t>Latency: &lt;0.5s: </a:t>
            </a:r>
            <a:endParaRPr lang="he-IL" sz="1800" dirty="0"/>
          </a:p>
          <a:p>
            <a:pPr lvl="1"/>
            <a:r>
              <a:rPr lang="en-US" sz="1800" dirty="0"/>
              <a:t>Refresh Rate: &lt;2Hz </a:t>
            </a:r>
          </a:p>
          <a:p>
            <a:pPr lvl="1"/>
            <a:r>
              <a:rPr lang="en-US" sz="1800" dirty="0"/>
              <a:t>Number of users – up to 30 users, ≥3 APs</a:t>
            </a:r>
          </a:p>
          <a:p>
            <a:pPr marL="0" indent="0">
              <a:buNone/>
            </a:pPr>
            <a:endParaRPr lang="en-US" sz="2000" dirty="0"/>
          </a:p>
        </p:txBody>
      </p:sp>
      <p:sp>
        <p:nvSpPr>
          <p:cNvPr id="4" name="Footer Placeholder 3"/>
          <p:cNvSpPr>
            <a:spLocks noGrp="1"/>
          </p:cNvSpPr>
          <p:nvPr>
            <p:ph type="ftr" sz="quarter" idx="10"/>
          </p:nvPr>
        </p:nvSpPr>
        <p:spPr>
          <a:xfrm>
            <a:off x="7376939" y="6475413"/>
            <a:ext cx="1166986" cy="184666"/>
          </a:xfrm>
        </p:spPr>
        <p:txBody>
          <a:bodyPr/>
          <a:lstStyle/>
          <a:p>
            <a:pPr>
              <a:defRPr/>
            </a:pPr>
            <a:r>
              <a:rPr lang="en-GB" dirty="0"/>
              <a:t>Qualcomm &amp; </a:t>
            </a:r>
            <a:r>
              <a:rPr lang="en-GB" dirty="0" smtClean="0"/>
              <a:t>Intel</a:t>
            </a:r>
            <a:endParaRPr lang="en-GB" dirty="0"/>
          </a:p>
        </p:txBody>
      </p:sp>
      <p:sp>
        <p:nvSpPr>
          <p:cNvPr id="5" name="Slide Number Placeholder 4"/>
          <p:cNvSpPr>
            <a:spLocks noGrp="1"/>
          </p:cNvSpPr>
          <p:nvPr>
            <p:ph type="sldNum" sz="quarter" idx="11"/>
          </p:nvPr>
        </p:nvSpPr>
        <p:spPr/>
        <p:txBody>
          <a:bodyPr/>
          <a:lstStyle/>
          <a:p>
            <a:pPr>
              <a:defRPr/>
            </a:pPr>
            <a:r>
              <a:rPr lang="en-GB" smtClean="0"/>
              <a:t>Slide </a:t>
            </a:r>
            <a:fld id="{291230A6-1ED8-40C7-B3D0-82B1B9814FDB}" type="slidenum">
              <a:rPr lang="en-GB" smtClean="0"/>
              <a:pPr>
                <a:defRPr/>
              </a:pPr>
              <a:t>21</a:t>
            </a:fld>
            <a:endParaRPr lang="en-GB"/>
          </a:p>
        </p:txBody>
      </p:sp>
    </p:spTree>
    <p:extLst>
      <p:ext uri="{BB962C8B-B14F-4D97-AF65-F5344CB8AC3E}">
        <p14:creationId xmlns:p14="http://schemas.microsoft.com/office/powerpoint/2010/main" val="4585716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 </a:t>
            </a:r>
            <a:r>
              <a:rPr lang="en-US" dirty="0"/>
              <a:t>Proximity Detection</a:t>
            </a:r>
          </a:p>
        </p:txBody>
      </p:sp>
      <p:sp>
        <p:nvSpPr>
          <p:cNvPr id="3" name="Content Placeholder 2"/>
          <p:cNvSpPr>
            <a:spLocks noGrp="1"/>
          </p:cNvSpPr>
          <p:nvPr>
            <p:ph idx="1"/>
          </p:nvPr>
        </p:nvSpPr>
        <p:spPr>
          <a:xfrm>
            <a:off x="685800" y="1628800"/>
            <a:ext cx="7918648" cy="4824536"/>
          </a:xfrm>
        </p:spPr>
        <p:txBody>
          <a:bodyPr>
            <a:normAutofit/>
          </a:bodyPr>
          <a:lstStyle/>
          <a:p>
            <a:r>
              <a:rPr lang="en-US" sz="2000" dirty="0"/>
              <a:t>User: </a:t>
            </a:r>
            <a:r>
              <a:rPr lang="en-US" sz="2000" b="0" dirty="0"/>
              <a:t>Any 60GHz device</a:t>
            </a:r>
          </a:p>
          <a:p>
            <a:r>
              <a:rPr lang="en-US" sz="2000" dirty="0"/>
              <a:t>Environment: </a:t>
            </a:r>
            <a:r>
              <a:rPr lang="en-US" sz="2000" b="0" dirty="0"/>
              <a:t>Any environment</a:t>
            </a:r>
          </a:p>
          <a:p>
            <a:r>
              <a:rPr lang="en-US" sz="2000" dirty="0"/>
              <a:t>Use case:</a:t>
            </a:r>
          </a:p>
          <a:p>
            <a:pPr marL="914400" lvl="1" indent="-457200">
              <a:buFont typeface="+mj-lt"/>
              <a:buAutoNum type="arabicPeriod"/>
            </a:pPr>
            <a:r>
              <a:rPr lang="en-US" sz="1800" dirty="0"/>
              <a:t>The user connects the device to the other device.</a:t>
            </a:r>
          </a:p>
          <a:p>
            <a:pPr marL="914400" lvl="1" indent="-457200">
              <a:buFont typeface="+mj-lt"/>
              <a:buAutoNum type="arabicPeriod"/>
            </a:pPr>
            <a:r>
              <a:rPr lang="en-US" sz="1800" dirty="0"/>
              <a:t>Distance between devices is measured.</a:t>
            </a:r>
          </a:p>
          <a:p>
            <a:pPr marL="914400" lvl="1" indent="-457200">
              <a:buFont typeface="+mj-lt"/>
              <a:buAutoNum type="arabicPeriod"/>
            </a:pPr>
            <a:r>
              <a:rPr lang="en-US" sz="1800" dirty="0"/>
              <a:t>If the distance is less than a predefined distance (10cm -100cm) special medium access rules may be applied</a:t>
            </a:r>
          </a:p>
          <a:p>
            <a:pPr marL="1257300" lvl="2" indent="-457200"/>
            <a:r>
              <a:rPr lang="en-US" sz="1600" dirty="0"/>
              <a:t>For example – relaxed CCA requirements</a:t>
            </a:r>
          </a:p>
          <a:p>
            <a:pPr marL="914400" lvl="1" indent="-457200">
              <a:buFont typeface="+mj-lt"/>
              <a:buAutoNum type="arabicPeriod"/>
            </a:pPr>
            <a:r>
              <a:rPr lang="en-US" sz="1800" dirty="0"/>
              <a:t>Operating mode: STA2STA or AP2STA</a:t>
            </a:r>
            <a:endParaRPr lang="en-US" sz="1800" dirty="0">
              <a:solidFill>
                <a:srgbClr val="0000FF"/>
              </a:solidFill>
            </a:endParaRPr>
          </a:p>
          <a:p>
            <a:r>
              <a:rPr lang="en-US" sz="2000" dirty="0"/>
              <a:t>Expected:</a:t>
            </a:r>
          </a:p>
          <a:p>
            <a:pPr lvl="1"/>
            <a:r>
              <a:rPr lang="en-US" sz="1800" dirty="0"/>
              <a:t>Ranging accuracy: &lt;5 cm@90%</a:t>
            </a:r>
          </a:p>
          <a:p>
            <a:pPr lvl="1"/>
            <a:r>
              <a:rPr lang="en-US" sz="1800" dirty="0"/>
              <a:t>Pointing angles (AZ, EL &amp; Roll) accuracy: &lt;</a:t>
            </a:r>
            <a:r>
              <a:rPr lang="en-US" sz="1800" dirty="0" smtClean="0"/>
              <a:t>15deg (optional)</a:t>
            </a:r>
            <a:endParaRPr lang="en-US" sz="1800" dirty="0"/>
          </a:p>
          <a:p>
            <a:pPr lvl="1"/>
            <a:r>
              <a:rPr lang="en-US" sz="1800" dirty="0"/>
              <a:t>Latency: &lt;200ms: </a:t>
            </a:r>
          </a:p>
          <a:p>
            <a:pPr lvl="1"/>
            <a:r>
              <a:rPr lang="en-US" sz="1800" dirty="0"/>
              <a:t>Refresh Rate: &lt;2Hz</a:t>
            </a:r>
          </a:p>
        </p:txBody>
      </p:sp>
      <p:sp>
        <p:nvSpPr>
          <p:cNvPr id="4" name="Footer Placeholder 3"/>
          <p:cNvSpPr>
            <a:spLocks noGrp="1"/>
          </p:cNvSpPr>
          <p:nvPr>
            <p:ph type="ftr" sz="quarter" idx="10"/>
          </p:nvPr>
        </p:nvSpPr>
        <p:spPr>
          <a:xfrm>
            <a:off x="7376939" y="6475413"/>
            <a:ext cx="1166986" cy="184666"/>
          </a:xfrm>
        </p:spPr>
        <p:txBody>
          <a:bodyPr/>
          <a:lstStyle/>
          <a:p>
            <a:pPr>
              <a:defRPr/>
            </a:pPr>
            <a:r>
              <a:rPr lang="en-GB" dirty="0"/>
              <a:t>Qualcomm &amp; </a:t>
            </a:r>
            <a:r>
              <a:rPr lang="en-GB" dirty="0" smtClean="0"/>
              <a:t>Intel</a:t>
            </a:r>
            <a:endParaRPr lang="en-GB" dirty="0"/>
          </a:p>
        </p:txBody>
      </p:sp>
      <p:sp>
        <p:nvSpPr>
          <p:cNvPr id="5" name="Slide Number Placeholder 4"/>
          <p:cNvSpPr>
            <a:spLocks noGrp="1"/>
          </p:cNvSpPr>
          <p:nvPr>
            <p:ph type="sldNum" sz="quarter" idx="11"/>
          </p:nvPr>
        </p:nvSpPr>
        <p:spPr/>
        <p:txBody>
          <a:bodyPr/>
          <a:lstStyle/>
          <a:p>
            <a:pPr>
              <a:defRPr/>
            </a:pPr>
            <a:r>
              <a:rPr lang="en-GB" smtClean="0"/>
              <a:t>Slide </a:t>
            </a:r>
            <a:fld id="{291230A6-1ED8-40C7-B3D0-82B1B9814FDB}" type="slidenum">
              <a:rPr lang="en-GB" smtClean="0"/>
              <a:pPr>
                <a:defRPr/>
              </a:pPr>
              <a:t>22</a:t>
            </a:fld>
            <a:endParaRPr lang="en-GB"/>
          </a:p>
        </p:txBody>
      </p:sp>
    </p:spTree>
    <p:extLst>
      <p:ext uri="{BB962C8B-B14F-4D97-AF65-F5344CB8AC3E}">
        <p14:creationId xmlns:p14="http://schemas.microsoft.com/office/powerpoint/2010/main" val="14312065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85800"/>
            <a:ext cx="8496944" cy="1015008"/>
          </a:xfrm>
        </p:spPr>
        <p:txBody>
          <a:bodyPr/>
          <a:lstStyle/>
          <a:p>
            <a:r>
              <a:rPr lang="en-US" dirty="0" smtClean="0">
                <a:solidFill>
                  <a:schemeClr val="tx1"/>
                </a:solidFill>
              </a:rPr>
              <a:t>15. </a:t>
            </a:r>
            <a:r>
              <a:rPr lang="en-US" dirty="0">
                <a:solidFill>
                  <a:schemeClr val="tx1"/>
                </a:solidFill>
              </a:rPr>
              <a:t>Determining Relative Location to Dock(s)</a:t>
            </a:r>
            <a:endParaRPr lang="en-US" dirty="0"/>
          </a:p>
        </p:txBody>
      </p:sp>
      <p:sp>
        <p:nvSpPr>
          <p:cNvPr id="3" name="Content Placeholder 2"/>
          <p:cNvSpPr>
            <a:spLocks noGrp="1"/>
          </p:cNvSpPr>
          <p:nvPr>
            <p:ph idx="1"/>
          </p:nvPr>
        </p:nvSpPr>
        <p:spPr>
          <a:xfrm>
            <a:off x="683568" y="1700808"/>
            <a:ext cx="7860357" cy="4752528"/>
          </a:xfrm>
        </p:spPr>
        <p:txBody>
          <a:bodyPr>
            <a:noAutofit/>
          </a:bodyPr>
          <a:lstStyle/>
          <a:p>
            <a:pPr>
              <a:spcBef>
                <a:spcPts val="0"/>
              </a:spcBef>
            </a:pPr>
            <a:r>
              <a:rPr lang="en-US" sz="2000" dirty="0"/>
              <a:t>User: </a:t>
            </a:r>
            <a:r>
              <a:rPr lang="en-US" sz="2000" b="0" dirty="0"/>
              <a:t>Person with a Laptop/Tablet looking for docking</a:t>
            </a:r>
          </a:p>
          <a:p>
            <a:pPr>
              <a:spcBef>
                <a:spcPts val="0"/>
              </a:spcBef>
            </a:pPr>
            <a:r>
              <a:rPr lang="en-US" sz="2000" dirty="0"/>
              <a:t>Environment: </a:t>
            </a:r>
            <a:r>
              <a:rPr lang="en-US" sz="2000" b="0" dirty="0"/>
              <a:t>Enterprise cubicle environment</a:t>
            </a:r>
          </a:p>
          <a:p>
            <a:pPr>
              <a:spcBef>
                <a:spcPts val="0"/>
              </a:spcBef>
            </a:pPr>
            <a:r>
              <a:rPr lang="en-US" sz="2000" dirty="0"/>
              <a:t>Use case:</a:t>
            </a:r>
          </a:p>
          <a:p>
            <a:pPr marL="914400" lvl="1" indent="-457200">
              <a:spcBef>
                <a:spcPts val="0"/>
              </a:spcBef>
              <a:buFont typeface="+mj-lt"/>
              <a:buAutoNum type="arabicPeriod"/>
            </a:pPr>
            <a:r>
              <a:rPr lang="en-US" sz="1800" dirty="0"/>
              <a:t>The user is walking in an enterprise environment</a:t>
            </a:r>
          </a:p>
          <a:p>
            <a:pPr marL="914400" lvl="1" indent="-457200">
              <a:spcBef>
                <a:spcPts val="0"/>
              </a:spcBef>
              <a:buFont typeface="+mj-lt"/>
              <a:buAutoNum type="arabicPeriod"/>
            </a:pPr>
            <a:r>
              <a:rPr lang="en-US" sz="1800" dirty="0"/>
              <a:t>User is presented with a list of docks, with the direction to each dock, and </a:t>
            </a:r>
            <a:r>
              <a:rPr lang="en-US" sz="1800" dirty="0" smtClean="0"/>
              <a:t>the distance</a:t>
            </a:r>
            <a:r>
              <a:rPr lang="en-US" sz="1800" dirty="0"/>
              <a:t>.</a:t>
            </a:r>
          </a:p>
          <a:p>
            <a:pPr marL="914400" lvl="1" indent="-457200">
              <a:spcBef>
                <a:spcPts val="0"/>
              </a:spcBef>
              <a:buFont typeface="+mj-lt"/>
              <a:buAutoNum type="arabicPeriod"/>
            </a:pPr>
            <a:r>
              <a:rPr lang="en-US" sz="1800" dirty="0"/>
              <a:t>Only docks within effective docking range are presented</a:t>
            </a:r>
          </a:p>
          <a:p>
            <a:pPr marL="914400" lvl="1" indent="-457200">
              <a:spcBef>
                <a:spcPts val="0"/>
              </a:spcBef>
              <a:buFont typeface="+mj-lt"/>
              <a:buAutoNum type="arabicPeriod"/>
            </a:pPr>
            <a:r>
              <a:rPr lang="en-US" sz="1800" dirty="0"/>
              <a:t>If the user takes the laptop and walks away, the docking disconnects</a:t>
            </a:r>
          </a:p>
          <a:p>
            <a:pPr>
              <a:spcBef>
                <a:spcPts val="0"/>
              </a:spcBef>
            </a:pPr>
            <a:r>
              <a:rPr lang="en-US" sz="2000" dirty="0"/>
              <a:t>Expected:</a:t>
            </a:r>
          </a:p>
          <a:p>
            <a:pPr lvl="1">
              <a:spcBef>
                <a:spcPts val="0"/>
              </a:spcBef>
            </a:pPr>
            <a:r>
              <a:rPr lang="en-US" sz="1800" dirty="0"/>
              <a:t>Horizontal + vertical accuracy: &lt;30 cm@90%</a:t>
            </a:r>
          </a:p>
          <a:p>
            <a:pPr lvl="1">
              <a:spcBef>
                <a:spcPts val="0"/>
              </a:spcBef>
            </a:pPr>
            <a:r>
              <a:rPr lang="en-US" sz="1800" dirty="0"/>
              <a:t>Pointing angles (AZ, EL &amp; Roll) accuracy: &lt;20deg</a:t>
            </a:r>
          </a:p>
          <a:p>
            <a:pPr lvl="1">
              <a:spcBef>
                <a:spcPts val="0"/>
              </a:spcBef>
            </a:pPr>
            <a:r>
              <a:rPr lang="en-US" sz="1800" dirty="0"/>
              <a:t>Latency: &lt;100ms</a:t>
            </a:r>
          </a:p>
          <a:p>
            <a:pPr lvl="1">
              <a:spcBef>
                <a:spcPts val="0"/>
              </a:spcBef>
            </a:pPr>
            <a:r>
              <a:rPr lang="en-US" sz="1800" dirty="0"/>
              <a:t>Refresh Rate: 1-10Hz </a:t>
            </a:r>
          </a:p>
          <a:p>
            <a:pPr lvl="1">
              <a:spcBef>
                <a:spcPts val="0"/>
              </a:spcBef>
            </a:pPr>
            <a:r>
              <a:rPr lang="en-US" sz="1800" dirty="0"/>
              <a:t>Mobility – up to 1meter/sec</a:t>
            </a:r>
          </a:p>
          <a:p>
            <a:pPr lvl="1">
              <a:spcBef>
                <a:spcPts val="0"/>
              </a:spcBef>
            </a:pPr>
            <a:r>
              <a:rPr lang="en-US" sz="1800" dirty="0"/>
              <a:t>Number of simultaneous users – up to 12 users to 7 docking stations.</a:t>
            </a:r>
          </a:p>
        </p:txBody>
      </p:sp>
      <p:sp>
        <p:nvSpPr>
          <p:cNvPr id="4" name="Footer Placeholder 3"/>
          <p:cNvSpPr>
            <a:spLocks noGrp="1"/>
          </p:cNvSpPr>
          <p:nvPr>
            <p:ph type="ftr" sz="quarter" idx="10"/>
          </p:nvPr>
        </p:nvSpPr>
        <p:spPr>
          <a:xfrm>
            <a:off x="7376939" y="6475413"/>
            <a:ext cx="1166986" cy="184666"/>
          </a:xfrm>
        </p:spPr>
        <p:txBody>
          <a:bodyPr/>
          <a:lstStyle/>
          <a:p>
            <a:pPr>
              <a:defRPr/>
            </a:pPr>
            <a:r>
              <a:rPr lang="en-GB" dirty="0"/>
              <a:t>Qualcomm &amp; </a:t>
            </a:r>
            <a:r>
              <a:rPr lang="en-GB" dirty="0" smtClean="0"/>
              <a:t>Intel</a:t>
            </a:r>
            <a:endParaRPr lang="en-GB" dirty="0"/>
          </a:p>
        </p:txBody>
      </p:sp>
      <p:sp>
        <p:nvSpPr>
          <p:cNvPr id="5" name="Slide Number Placeholder 4"/>
          <p:cNvSpPr>
            <a:spLocks noGrp="1"/>
          </p:cNvSpPr>
          <p:nvPr>
            <p:ph type="sldNum" sz="quarter" idx="11"/>
          </p:nvPr>
        </p:nvSpPr>
        <p:spPr/>
        <p:txBody>
          <a:bodyPr/>
          <a:lstStyle/>
          <a:p>
            <a:pPr>
              <a:defRPr/>
            </a:pPr>
            <a:r>
              <a:rPr lang="en-GB" smtClean="0"/>
              <a:t>Slide </a:t>
            </a:r>
            <a:fld id="{291230A6-1ED8-40C7-B3D0-82B1B9814FDB}" type="slidenum">
              <a:rPr lang="en-GB" smtClean="0"/>
              <a:pPr>
                <a:defRPr/>
              </a:pPr>
              <a:t>23</a:t>
            </a:fld>
            <a:endParaRPr lang="en-GB"/>
          </a:p>
        </p:txBody>
      </p:sp>
    </p:spTree>
    <p:extLst>
      <p:ext uri="{BB962C8B-B14F-4D97-AF65-F5344CB8AC3E}">
        <p14:creationId xmlns:p14="http://schemas.microsoft.com/office/powerpoint/2010/main" val="10435486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16. Wearable devices</a:t>
            </a:r>
            <a:endParaRPr lang="en-US" dirty="0"/>
          </a:p>
        </p:txBody>
      </p:sp>
      <p:sp>
        <p:nvSpPr>
          <p:cNvPr id="3" name="Content Placeholder 2"/>
          <p:cNvSpPr>
            <a:spLocks noGrp="1"/>
          </p:cNvSpPr>
          <p:nvPr>
            <p:ph idx="1"/>
          </p:nvPr>
        </p:nvSpPr>
        <p:spPr>
          <a:xfrm>
            <a:off x="685800" y="1628800"/>
            <a:ext cx="7918648" cy="4824536"/>
          </a:xfrm>
        </p:spPr>
        <p:txBody>
          <a:bodyPr>
            <a:normAutofit fontScale="77500" lnSpcReduction="20000"/>
          </a:bodyPr>
          <a:lstStyle/>
          <a:p>
            <a:r>
              <a:rPr lang="en-US" dirty="0" smtClean="0"/>
              <a:t>User: </a:t>
            </a:r>
            <a:r>
              <a:rPr lang="en-US" b="0" dirty="0"/>
              <a:t>User </a:t>
            </a:r>
            <a:r>
              <a:rPr lang="en-US" b="0" dirty="0" smtClean="0"/>
              <a:t>during sport activity</a:t>
            </a:r>
          </a:p>
          <a:p>
            <a:r>
              <a:rPr lang="en-US" dirty="0" smtClean="0"/>
              <a:t>Environment: </a:t>
            </a:r>
            <a:r>
              <a:rPr lang="en-US" b="0" dirty="0" smtClean="0"/>
              <a:t>Wearable sensors on the person, connected to the mobile phone </a:t>
            </a:r>
          </a:p>
          <a:p>
            <a:r>
              <a:rPr lang="en-US" dirty="0" smtClean="0"/>
              <a:t>Use case:</a:t>
            </a:r>
          </a:p>
          <a:p>
            <a:pPr marL="914400" lvl="1" indent="-457200">
              <a:buFont typeface="+mj-lt"/>
              <a:buAutoNum type="arabicPeriod"/>
            </a:pPr>
            <a:r>
              <a:rPr lang="en-US" sz="2100" dirty="0" smtClean="0"/>
              <a:t>Monitor movement-trajectory with location-tagging to avoid injury  and improve performance</a:t>
            </a:r>
          </a:p>
          <a:p>
            <a:pPr marL="914400" lvl="1" indent="-457200">
              <a:buFont typeface="+mj-lt"/>
              <a:buAutoNum type="arabicPeriod"/>
            </a:pPr>
            <a:r>
              <a:rPr lang="en-US" sz="2100" dirty="0" smtClean="0"/>
              <a:t>Monitor additional physical data such as heart-rate and electrical activity</a:t>
            </a:r>
          </a:p>
          <a:p>
            <a:pPr marL="914400" lvl="1" indent="-457200">
              <a:buFont typeface="+mj-lt"/>
              <a:buAutoNum type="arabicPeriod"/>
            </a:pPr>
            <a:r>
              <a:rPr lang="en-US" sz="2100" dirty="0" smtClean="0"/>
              <a:t>Power </a:t>
            </a:r>
            <a:r>
              <a:rPr lang="en-US" sz="2100" dirty="0"/>
              <a:t>consumption profile: foreground for positioning determination</a:t>
            </a:r>
          </a:p>
          <a:p>
            <a:pPr marL="914400" lvl="1" indent="-457200">
              <a:buFont typeface="+mj-lt"/>
              <a:buAutoNum type="arabicPeriod"/>
            </a:pPr>
            <a:r>
              <a:rPr lang="en-US" sz="2100" dirty="0"/>
              <a:t>Operating mode: </a:t>
            </a:r>
            <a:r>
              <a:rPr lang="en-US" sz="2100" dirty="0" smtClean="0"/>
              <a:t>AP2STA</a:t>
            </a:r>
            <a:r>
              <a:rPr lang="en-US" sz="2100" dirty="0"/>
              <a:t>	</a:t>
            </a:r>
          </a:p>
          <a:p>
            <a:pPr marL="914400" lvl="1" indent="-457200">
              <a:buFont typeface="+mj-lt"/>
              <a:buAutoNum type="arabicPeriod"/>
            </a:pPr>
            <a:r>
              <a:rPr lang="en-US" sz="2100" dirty="0"/>
              <a:t>Usage duration: 1-24 hour, low duty cycle </a:t>
            </a:r>
            <a:r>
              <a:rPr lang="en-US" sz="2100" dirty="0" smtClean="0"/>
              <a:t>activity</a:t>
            </a:r>
          </a:p>
          <a:p>
            <a:pPr marL="914400" lvl="1" indent="-457200">
              <a:buFont typeface="+mj-lt"/>
              <a:buAutoNum type="arabicPeriod"/>
            </a:pPr>
            <a:r>
              <a:rPr lang="en-US" sz="2100" dirty="0" smtClean="0"/>
              <a:t>Up to 8 attached devices</a:t>
            </a:r>
          </a:p>
          <a:p>
            <a:r>
              <a:rPr lang="en-US" dirty="0" smtClean="0"/>
              <a:t>Expected:</a:t>
            </a:r>
          </a:p>
          <a:p>
            <a:pPr lvl="1"/>
            <a:r>
              <a:rPr lang="en-US" dirty="0" smtClean="0"/>
              <a:t>Horizontal + vertical accuracy: &lt;1 cm@90%</a:t>
            </a:r>
          </a:p>
          <a:p>
            <a:pPr lvl="1"/>
            <a:r>
              <a:rPr lang="en-US" dirty="0"/>
              <a:t>Pointing angles (AZ, EL &amp; Roll) accuracy: </a:t>
            </a:r>
            <a:r>
              <a:rPr lang="en-US" dirty="0" smtClean="0"/>
              <a:t>&lt;</a:t>
            </a:r>
            <a:r>
              <a:rPr lang="en-US" dirty="0"/>
              <a:t>5</a:t>
            </a:r>
            <a:r>
              <a:rPr lang="en-US" dirty="0" smtClean="0"/>
              <a:t>deg</a:t>
            </a:r>
            <a:endParaRPr lang="en-US" dirty="0"/>
          </a:p>
          <a:p>
            <a:pPr lvl="1"/>
            <a:r>
              <a:rPr lang="en-US" dirty="0" smtClean="0"/>
              <a:t>Latency: &lt;10ms: sensory data is required to be tagged with the exact location</a:t>
            </a:r>
          </a:p>
          <a:p>
            <a:pPr lvl="1"/>
            <a:r>
              <a:rPr lang="en-US" dirty="0" smtClean="0"/>
              <a:t>Refresh Rate: 0.5Hz-100Hz</a:t>
            </a:r>
          </a:p>
          <a:p>
            <a:r>
              <a:rPr lang="en-US" dirty="0" smtClean="0"/>
              <a:t>Note:</a:t>
            </a:r>
          </a:p>
          <a:p>
            <a:pPr lvl="1"/>
            <a:r>
              <a:rPr lang="en-US"/>
              <a:t>Configuration of usage duration, refresh rate and battery are application specific and linked</a:t>
            </a:r>
            <a:endParaRPr lang="en-US" dirty="0"/>
          </a:p>
        </p:txBody>
      </p:sp>
      <p:sp>
        <p:nvSpPr>
          <p:cNvPr id="4" name="Footer Placeholder 3"/>
          <p:cNvSpPr>
            <a:spLocks noGrp="1"/>
          </p:cNvSpPr>
          <p:nvPr>
            <p:ph type="ftr" sz="quarter" idx="10"/>
          </p:nvPr>
        </p:nvSpPr>
        <p:spPr>
          <a:xfrm>
            <a:off x="7376939" y="6475413"/>
            <a:ext cx="1166986" cy="184666"/>
          </a:xfrm>
        </p:spPr>
        <p:txBody>
          <a:bodyPr/>
          <a:lstStyle/>
          <a:p>
            <a:pPr>
              <a:defRPr/>
            </a:pPr>
            <a:r>
              <a:rPr lang="en-GB" dirty="0"/>
              <a:t>Qualcomm &amp; </a:t>
            </a:r>
            <a:r>
              <a:rPr lang="en-GB" dirty="0" smtClean="0"/>
              <a:t>Intel</a:t>
            </a:r>
            <a:endParaRPr lang="en-GB" dirty="0"/>
          </a:p>
        </p:txBody>
      </p:sp>
      <p:sp>
        <p:nvSpPr>
          <p:cNvPr id="5" name="Slide Number Placeholder 4"/>
          <p:cNvSpPr>
            <a:spLocks noGrp="1"/>
          </p:cNvSpPr>
          <p:nvPr>
            <p:ph type="sldNum" sz="quarter" idx="11"/>
          </p:nvPr>
        </p:nvSpPr>
        <p:spPr/>
        <p:txBody>
          <a:bodyPr/>
          <a:lstStyle/>
          <a:p>
            <a:pPr>
              <a:defRPr/>
            </a:pPr>
            <a:r>
              <a:rPr lang="en-GB" smtClean="0"/>
              <a:t>Slide </a:t>
            </a:r>
            <a:fld id="{291230A6-1ED8-40C7-B3D0-82B1B9814FDB}" type="slidenum">
              <a:rPr lang="en-GB" smtClean="0"/>
              <a:pPr>
                <a:defRPr/>
              </a:pPr>
              <a:t>24</a:t>
            </a:fld>
            <a:endParaRPr lang="en-GB"/>
          </a:p>
        </p:txBody>
      </p:sp>
    </p:spTree>
    <p:extLst>
      <p:ext uri="{BB962C8B-B14F-4D97-AF65-F5344CB8AC3E}">
        <p14:creationId xmlns:p14="http://schemas.microsoft.com/office/powerpoint/2010/main" val="8918619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 Control consoles </a:t>
            </a:r>
            <a:endParaRPr lang="en-US" dirty="0"/>
          </a:p>
        </p:txBody>
      </p:sp>
      <p:sp>
        <p:nvSpPr>
          <p:cNvPr id="3" name="Content Placeholder 2"/>
          <p:cNvSpPr>
            <a:spLocks noGrp="1"/>
          </p:cNvSpPr>
          <p:nvPr>
            <p:ph idx="1"/>
          </p:nvPr>
        </p:nvSpPr>
        <p:spPr>
          <a:xfrm>
            <a:off x="685800" y="1628800"/>
            <a:ext cx="7918648" cy="4824536"/>
          </a:xfrm>
        </p:spPr>
        <p:txBody>
          <a:bodyPr>
            <a:normAutofit fontScale="92500" lnSpcReduction="10000"/>
          </a:bodyPr>
          <a:lstStyle/>
          <a:p>
            <a:r>
              <a:rPr lang="en-US" dirty="0" smtClean="0"/>
              <a:t>User: </a:t>
            </a:r>
            <a:r>
              <a:rPr lang="en-US" b="0" dirty="0" smtClean="0"/>
              <a:t>User controls TV, or a gaming console by using his phone, using location instead of gestures</a:t>
            </a:r>
          </a:p>
          <a:p>
            <a:r>
              <a:rPr lang="en-US" dirty="0" smtClean="0"/>
              <a:t>Environment: </a:t>
            </a:r>
            <a:r>
              <a:rPr lang="en-US" b="0" dirty="0" smtClean="0"/>
              <a:t>Living room   </a:t>
            </a:r>
          </a:p>
          <a:p>
            <a:r>
              <a:rPr lang="en-US" dirty="0" smtClean="0"/>
              <a:t>Use case:</a:t>
            </a:r>
          </a:p>
          <a:p>
            <a:pPr marL="914400" lvl="1" indent="-457200">
              <a:buFont typeface="+mj-lt"/>
              <a:buAutoNum type="arabicPeriod"/>
            </a:pPr>
            <a:r>
              <a:rPr lang="en-US" dirty="0" smtClean="0"/>
              <a:t>Using the mobile phone to control the TV menus, w/o using its screen</a:t>
            </a:r>
            <a:endParaRPr lang="en-US" dirty="0"/>
          </a:p>
          <a:p>
            <a:pPr marL="914400" lvl="1" indent="-457200">
              <a:buFont typeface="+mj-lt"/>
              <a:buAutoNum type="arabicPeriod"/>
            </a:pPr>
            <a:r>
              <a:rPr lang="en-US" dirty="0" smtClean="0"/>
              <a:t>Using the mobile phone as control for gaming</a:t>
            </a:r>
          </a:p>
          <a:p>
            <a:pPr marL="914400" lvl="1" indent="-457200">
              <a:buFont typeface="+mj-lt"/>
              <a:buAutoNum type="arabicPeriod"/>
            </a:pPr>
            <a:r>
              <a:rPr lang="en-US" dirty="0" smtClean="0"/>
              <a:t>Exact location of the phone is used for game control</a:t>
            </a:r>
          </a:p>
          <a:p>
            <a:pPr marL="914400" lvl="1" indent="-457200">
              <a:buFont typeface="+mj-lt"/>
              <a:buAutoNum type="arabicPeriod"/>
            </a:pPr>
            <a:r>
              <a:rPr lang="en-US" sz="2100" dirty="0"/>
              <a:t>Operating mode: </a:t>
            </a:r>
            <a:r>
              <a:rPr lang="en-US" sz="2100" dirty="0" smtClean="0"/>
              <a:t>AP2STA</a:t>
            </a:r>
          </a:p>
          <a:p>
            <a:pPr marL="1257300" lvl="2" indent="-457200">
              <a:buFont typeface="+mj-lt"/>
              <a:buAutoNum type="arabicPeriod"/>
            </a:pPr>
            <a:r>
              <a:rPr lang="en-US" dirty="0" smtClean="0"/>
              <a:t>Optional operating mode: STA2STA	</a:t>
            </a:r>
          </a:p>
          <a:p>
            <a:r>
              <a:rPr lang="en-US" dirty="0" smtClean="0"/>
              <a:t>Expected:</a:t>
            </a:r>
          </a:p>
          <a:p>
            <a:pPr lvl="1"/>
            <a:r>
              <a:rPr lang="en-US" dirty="0" smtClean="0"/>
              <a:t>Horizontal + vertical accuracy: &lt;1 cm@90%</a:t>
            </a:r>
          </a:p>
          <a:p>
            <a:pPr lvl="1"/>
            <a:r>
              <a:rPr lang="en-US" dirty="0"/>
              <a:t>Pointing angles (AZ, EL &amp; Roll) accuracy: </a:t>
            </a:r>
            <a:r>
              <a:rPr lang="en-US" dirty="0" smtClean="0"/>
              <a:t>&lt;2deg</a:t>
            </a:r>
            <a:endParaRPr lang="en-US" dirty="0"/>
          </a:p>
          <a:p>
            <a:pPr lvl="1"/>
            <a:r>
              <a:rPr lang="en-US" dirty="0" smtClean="0"/>
              <a:t>Latency: &lt;100ms: </a:t>
            </a:r>
          </a:p>
          <a:p>
            <a:pPr lvl="1"/>
            <a:r>
              <a:rPr lang="en-US" dirty="0" smtClean="0"/>
              <a:t>Refresh Rate: 10Hz-100Hz  </a:t>
            </a:r>
            <a:endParaRPr lang="en-US" dirty="0"/>
          </a:p>
        </p:txBody>
      </p:sp>
      <p:sp>
        <p:nvSpPr>
          <p:cNvPr id="4" name="Footer Placeholder 3"/>
          <p:cNvSpPr>
            <a:spLocks noGrp="1"/>
          </p:cNvSpPr>
          <p:nvPr>
            <p:ph type="ftr" sz="quarter" idx="10"/>
          </p:nvPr>
        </p:nvSpPr>
        <p:spPr>
          <a:xfrm>
            <a:off x="7376939" y="6475413"/>
            <a:ext cx="1166986" cy="184666"/>
          </a:xfrm>
        </p:spPr>
        <p:txBody>
          <a:bodyPr/>
          <a:lstStyle/>
          <a:p>
            <a:pPr>
              <a:defRPr/>
            </a:pPr>
            <a:r>
              <a:rPr lang="en-GB" dirty="0"/>
              <a:t>Qualcomm &amp; </a:t>
            </a:r>
            <a:r>
              <a:rPr lang="en-GB" dirty="0" smtClean="0"/>
              <a:t>Intel</a:t>
            </a:r>
            <a:endParaRPr lang="en-GB" dirty="0"/>
          </a:p>
        </p:txBody>
      </p:sp>
      <p:sp>
        <p:nvSpPr>
          <p:cNvPr id="5" name="Slide Number Placeholder 4"/>
          <p:cNvSpPr>
            <a:spLocks noGrp="1"/>
          </p:cNvSpPr>
          <p:nvPr>
            <p:ph type="sldNum" sz="quarter" idx="11"/>
          </p:nvPr>
        </p:nvSpPr>
        <p:spPr/>
        <p:txBody>
          <a:bodyPr/>
          <a:lstStyle/>
          <a:p>
            <a:pPr>
              <a:defRPr/>
            </a:pPr>
            <a:r>
              <a:rPr lang="en-GB" smtClean="0"/>
              <a:t>Slide </a:t>
            </a:r>
            <a:fld id="{291230A6-1ED8-40C7-B3D0-82B1B9814FDB}" type="slidenum">
              <a:rPr lang="en-GB" smtClean="0"/>
              <a:pPr>
                <a:defRPr/>
              </a:pPr>
              <a:t>25</a:t>
            </a:fld>
            <a:endParaRPr lang="en-GB"/>
          </a:p>
        </p:txBody>
      </p:sp>
    </p:spTree>
    <p:extLst>
      <p:ext uri="{BB962C8B-B14F-4D97-AF65-F5344CB8AC3E}">
        <p14:creationId xmlns:p14="http://schemas.microsoft.com/office/powerpoint/2010/main" val="14322056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404664"/>
            <a:ext cx="7772400" cy="1066800"/>
          </a:xfrm>
        </p:spPr>
        <p:txBody>
          <a:bodyPr/>
          <a:lstStyle/>
          <a:p>
            <a:r>
              <a:rPr lang="en-US" dirty="0" smtClean="0"/>
              <a:t>18. Agricultural IOT</a:t>
            </a:r>
            <a:endParaRPr lang="en-US" dirty="0"/>
          </a:p>
        </p:txBody>
      </p:sp>
      <p:sp>
        <p:nvSpPr>
          <p:cNvPr id="3" name="Content Placeholder 2"/>
          <p:cNvSpPr>
            <a:spLocks noGrp="1"/>
          </p:cNvSpPr>
          <p:nvPr>
            <p:ph idx="1"/>
          </p:nvPr>
        </p:nvSpPr>
        <p:spPr>
          <a:xfrm>
            <a:off x="483411" y="1304385"/>
            <a:ext cx="7918648" cy="2328006"/>
          </a:xfrm>
        </p:spPr>
        <p:txBody>
          <a:bodyPr>
            <a:noAutofit/>
          </a:bodyPr>
          <a:lstStyle/>
          <a:p>
            <a:r>
              <a:rPr lang="en-US" sz="1600" dirty="0" smtClean="0"/>
              <a:t>User</a:t>
            </a:r>
            <a:r>
              <a:rPr lang="en-US" sz="1400" dirty="0" smtClean="0"/>
              <a:t>: </a:t>
            </a:r>
            <a:r>
              <a:rPr lang="en-US" sz="1400" b="0" dirty="0" smtClean="0"/>
              <a:t>Owner</a:t>
            </a:r>
            <a:r>
              <a:rPr lang="en-US" sz="1400" dirty="0" smtClean="0"/>
              <a:t> </a:t>
            </a:r>
            <a:r>
              <a:rPr lang="en-US" sz="1400" b="0" dirty="0" smtClean="0"/>
              <a:t>of an agricultural land of 100 acres monitors the sprinkler efficiency in irrigation, crop yield, and labor efficiency in his smartphone that has the smart field app installed </a:t>
            </a:r>
          </a:p>
          <a:p>
            <a:pPr algn="just"/>
            <a:r>
              <a:rPr lang="en-US" sz="1600" dirty="0" smtClean="0"/>
              <a:t>Environment:</a:t>
            </a:r>
            <a:r>
              <a:rPr lang="en-US" sz="1400" dirty="0" smtClean="0"/>
              <a:t> </a:t>
            </a:r>
            <a:r>
              <a:rPr lang="en-US" sz="1400" b="0" dirty="0" smtClean="0"/>
              <a:t>The agricultural land has sprinklers installed every 2 square feet as shown in the figure</a:t>
            </a:r>
            <a:r>
              <a:rPr lang="en-US" sz="1400" b="0" dirty="0"/>
              <a:t>. The expected AP density is about 1 AP per 1000 sq. ft</a:t>
            </a:r>
            <a:r>
              <a:rPr lang="en-US" sz="1400" b="0" dirty="0" smtClean="0"/>
              <a:t>. </a:t>
            </a:r>
            <a:r>
              <a:rPr lang="en-US" sz="1400" b="0" dirty="0"/>
              <a:t>B</a:t>
            </a:r>
            <a:r>
              <a:rPr lang="en-US" sz="1400" b="0" dirty="0" smtClean="0"/>
              <a:t>attery-operated smart </a:t>
            </a:r>
            <a:r>
              <a:rPr lang="en-US" sz="1400" b="0" dirty="0"/>
              <a:t>sensors are deployed in the field </a:t>
            </a:r>
            <a:r>
              <a:rPr lang="en-US" sz="1400" b="0" dirty="0" smtClean="0"/>
              <a:t>distributed in a uniformly random manner for </a:t>
            </a:r>
            <a:r>
              <a:rPr lang="en-US" sz="1400" b="0" dirty="0"/>
              <a:t>monitoring </a:t>
            </a:r>
            <a:r>
              <a:rPr lang="en-US" sz="1400" b="0" dirty="0" smtClean="0"/>
              <a:t>various parameters of soil/plants </a:t>
            </a:r>
            <a:r>
              <a:rPr lang="en-US" sz="1400" b="0" dirty="0"/>
              <a:t>health (e.g. crop yield status, soil conditions, </a:t>
            </a:r>
            <a:r>
              <a:rPr lang="en-US" sz="1400" b="0" dirty="0" smtClean="0"/>
              <a:t>moisture/water content/deposition, temperature</a:t>
            </a:r>
            <a:r>
              <a:rPr lang="en-US" sz="1400" b="0" dirty="0"/>
              <a:t>, heat </a:t>
            </a:r>
            <a:r>
              <a:rPr lang="en-US" sz="1400" b="0" dirty="0" smtClean="0"/>
              <a:t>risks, etc.) </a:t>
            </a:r>
            <a:r>
              <a:rPr lang="en-US" sz="1400" b="0" dirty="0"/>
              <a:t>and support HT, </a:t>
            </a:r>
            <a:r>
              <a:rPr lang="en-US" sz="1400" b="0" dirty="0" smtClean="0"/>
              <a:t>VHT, </a:t>
            </a:r>
            <a:r>
              <a:rPr lang="en-US" sz="1400" b="0" dirty="0"/>
              <a:t>and NGP; </a:t>
            </a:r>
            <a:r>
              <a:rPr lang="en-US" sz="1400" b="0" dirty="0" smtClean="0"/>
              <a:t>number of sensors is larger than the number of sprinklers in the agricultural land; the farmer </a:t>
            </a:r>
            <a:r>
              <a:rPr lang="en-US" sz="1400" b="0" dirty="0"/>
              <a:t>walking through the field with his smartphone </a:t>
            </a:r>
            <a:r>
              <a:rPr lang="en-US" sz="1400" b="0" dirty="0" smtClean="0"/>
              <a:t>notes </a:t>
            </a:r>
            <a:r>
              <a:rPr lang="en-US" sz="1400" b="0" dirty="0"/>
              <a:t>soil/plant health parameters </a:t>
            </a:r>
            <a:r>
              <a:rPr lang="en-US" sz="1400" b="0" dirty="0" smtClean="0"/>
              <a:t>from the sensors, paying special attention to locations where the sensors detected anomalous data.</a:t>
            </a:r>
          </a:p>
        </p:txBody>
      </p:sp>
      <p:sp>
        <p:nvSpPr>
          <p:cNvPr id="5" name="Slide Number Placeholder 4"/>
          <p:cNvSpPr>
            <a:spLocks noGrp="1"/>
          </p:cNvSpPr>
          <p:nvPr>
            <p:ph type="sldNum" sz="quarter" idx="11"/>
          </p:nvPr>
        </p:nvSpPr>
        <p:spPr/>
        <p:txBody>
          <a:bodyPr/>
          <a:lstStyle/>
          <a:p>
            <a:pPr>
              <a:defRPr/>
            </a:pPr>
            <a:r>
              <a:rPr lang="en-GB" smtClean="0"/>
              <a:t>Slide </a:t>
            </a:r>
            <a:fld id="{291230A6-1ED8-40C7-B3D0-82B1B9814FDB}" type="slidenum">
              <a:rPr lang="en-GB" smtClean="0"/>
              <a:pPr>
                <a:defRPr/>
              </a:pPr>
              <a:t>26</a:t>
            </a:fld>
            <a:endParaRPr lang="en-GB"/>
          </a:p>
        </p:txBody>
      </p:sp>
      <p:pic>
        <p:nvPicPr>
          <p:cNvPr id="4098" name="Picture 2" descr="Image result for sprinkle in agricul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3933056"/>
            <a:ext cx="2061398" cy="18362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3528" y="3501008"/>
            <a:ext cx="5760640" cy="2923877"/>
          </a:xfrm>
          <a:prstGeom prst="rect">
            <a:avLst/>
          </a:prstGeom>
          <a:noFill/>
        </p:spPr>
        <p:txBody>
          <a:bodyPr wrap="square" rtlCol="0">
            <a:spAutoFit/>
          </a:bodyPr>
          <a:lstStyle/>
          <a:p>
            <a:r>
              <a:rPr lang="en-US" sz="1800" b="1" dirty="0"/>
              <a:t>Use case</a:t>
            </a:r>
            <a:r>
              <a:rPr lang="en-US" sz="1800" dirty="0"/>
              <a:t>:</a:t>
            </a:r>
          </a:p>
          <a:p>
            <a:pPr marL="914400" lvl="1" indent="-457200">
              <a:buFont typeface="+mj-lt"/>
              <a:buAutoNum type="arabicPeriod"/>
            </a:pPr>
            <a:r>
              <a:rPr lang="en-US" sz="1400" dirty="0"/>
              <a:t>Sensors report data at periodic intervals to the AP from where the data is entered into a database.</a:t>
            </a:r>
          </a:p>
          <a:p>
            <a:pPr marL="914400" lvl="1" indent="-457200">
              <a:buFont typeface="+mj-lt"/>
              <a:buAutoNum type="arabicPeriod"/>
            </a:pPr>
            <a:r>
              <a:rPr lang="en-US" sz="1400" dirty="0"/>
              <a:t>Sensors send alarms when thresholds for each observed parameter are breached. The alarm is then relayed by the AP to the farmer.</a:t>
            </a:r>
          </a:p>
          <a:p>
            <a:pPr marL="914400" lvl="1" indent="-457200">
              <a:buFont typeface="+mj-lt"/>
              <a:buAutoNum type="arabicPeriod"/>
            </a:pPr>
            <a:r>
              <a:rPr lang="en-US" sz="1400" dirty="0"/>
              <a:t>The farmer then uses a smartphone application that guides him through the farm to the sensors that raised an alarm and/or reported anomalous data. </a:t>
            </a:r>
          </a:p>
          <a:p>
            <a:pPr marL="914400" lvl="1" indent="-457200">
              <a:buFont typeface="+mj-lt"/>
              <a:buAutoNum type="arabicPeriod"/>
            </a:pPr>
            <a:r>
              <a:rPr lang="en-US" sz="1400" dirty="0"/>
              <a:t>The farmer then takes appropriate corrective action, fix broken sprinklers, </a:t>
            </a:r>
            <a:r>
              <a:rPr lang="en-US" sz="1400" dirty="0" smtClean="0"/>
              <a:t>selectively spray </a:t>
            </a:r>
            <a:r>
              <a:rPr lang="en-US" sz="1400" dirty="0"/>
              <a:t>certain areas for pest/disease control, fix leaks in the greenhouse</a:t>
            </a:r>
            <a:r>
              <a:rPr lang="en-US" sz="1400" dirty="0" smtClean="0"/>
              <a:t>., </a:t>
            </a:r>
            <a:r>
              <a:rPr lang="en-US" sz="1400" i="1" dirty="0" smtClean="0"/>
              <a:t>etc.</a:t>
            </a:r>
            <a:endParaRPr lang="en-US" sz="1400" i="1" dirty="0"/>
          </a:p>
          <a:p>
            <a:endParaRPr lang="en-US" dirty="0"/>
          </a:p>
        </p:txBody>
      </p:sp>
      <p:sp>
        <p:nvSpPr>
          <p:cNvPr id="8" name="Footer Placeholder 3"/>
          <p:cNvSpPr>
            <a:spLocks noGrp="1"/>
          </p:cNvSpPr>
          <p:nvPr>
            <p:ph type="ftr" sz="quarter" idx="10"/>
          </p:nvPr>
        </p:nvSpPr>
        <p:spPr>
          <a:xfrm>
            <a:off x="6716502" y="6475413"/>
            <a:ext cx="1827423" cy="184666"/>
          </a:xfrm>
        </p:spPr>
        <p:txBody>
          <a:bodyPr/>
          <a:lstStyle/>
          <a:p>
            <a:pPr>
              <a:defRPr/>
            </a:pPr>
            <a:r>
              <a:rPr lang="en-GB" dirty="0" smtClean="0"/>
              <a:t>Chittabrata Ghosh et.al., Intel</a:t>
            </a:r>
            <a:endParaRPr lang="en-GB" dirty="0"/>
          </a:p>
        </p:txBody>
      </p:sp>
    </p:spTree>
    <p:extLst>
      <p:ext uri="{BB962C8B-B14F-4D97-AF65-F5344CB8AC3E}">
        <p14:creationId xmlns:p14="http://schemas.microsoft.com/office/powerpoint/2010/main" val="10475975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 Agricultural IOT. </a:t>
            </a:r>
            <a:r>
              <a:rPr lang="en-US" smtClean="0"/>
              <a:t>(cont)</a:t>
            </a:r>
            <a:br>
              <a:rPr lang="en-US" smtClean="0"/>
            </a:br>
            <a:r>
              <a:rPr lang="en-US" dirty="0" smtClean="0"/>
              <a:t>Key </a:t>
            </a:r>
            <a:r>
              <a:rPr lang="en-US" dirty="0"/>
              <a:t>Performance and </a:t>
            </a:r>
            <a:r>
              <a:rPr lang="en-US" dirty="0" smtClean="0"/>
              <a:t>Attributes</a:t>
            </a:r>
            <a:endParaRPr lang="en-US" dirty="0"/>
          </a:p>
        </p:txBody>
      </p:sp>
      <p:sp>
        <p:nvSpPr>
          <p:cNvPr id="3" name="Content Placeholder 2"/>
          <p:cNvSpPr>
            <a:spLocks noGrp="1"/>
          </p:cNvSpPr>
          <p:nvPr>
            <p:ph idx="1"/>
          </p:nvPr>
        </p:nvSpPr>
        <p:spPr/>
        <p:txBody>
          <a:bodyPr/>
          <a:lstStyle/>
          <a:p>
            <a:pPr marL="0" indent="0">
              <a:buNone/>
            </a:pPr>
            <a:r>
              <a:rPr lang="en-US" sz="1800" b="0" dirty="0" smtClean="0"/>
              <a:t>Applies only when the farmer is guided to the problem spots via an application running on his/her handheld device</a:t>
            </a:r>
          </a:p>
          <a:p>
            <a:r>
              <a:rPr lang="en-US" sz="1800" b="0" dirty="0" smtClean="0"/>
              <a:t>Horizontal </a:t>
            </a:r>
            <a:r>
              <a:rPr lang="en-US" sz="1800" b="0" dirty="0"/>
              <a:t>accuracy: &lt;0.5 m@90%, </a:t>
            </a:r>
            <a:endParaRPr lang="en-US" sz="1800" b="0" dirty="0" smtClean="0"/>
          </a:p>
          <a:p>
            <a:r>
              <a:rPr lang="en-US" sz="1800" b="0" dirty="0" smtClean="0"/>
              <a:t>Vertical  </a:t>
            </a:r>
            <a:r>
              <a:rPr lang="en-US" sz="1800" b="0" dirty="0"/>
              <a:t>accuracy</a:t>
            </a:r>
            <a:r>
              <a:rPr lang="en-US" sz="1800" b="0" dirty="0" smtClean="0"/>
              <a:t>: does not apply for open farms; correct rack@99% in greenhouse cases</a:t>
            </a:r>
            <a:endParaRPr lang="en-US" sz="1800" b="0" dirty="0"/>
          </a:p>
          <a:p>
            <a:r>
              <a:rPr lang="en-US" sz="1800" b="0" dirty="0"/>
              <a:t>Latency: &lt;500ms </a:t>
            </a:r>
          </a:p>
          <a:p>
            <a:r>
              <a:rPr lang="en-US" sz="1800" b="0" dirty="0"/>
              <a:t>Refresh Rate: &gt; 1 </a:t>
            </a:r>
            <a:r>
              <a:rPr lang="en-US" sz="1800" b="0" dirty="0" smtClean="0"/>
              <a:t>location/sec</a:t>
            </a:r>
            <a:endParaRPr lang="en-US" sz="1800" b="0" dirty="0"/>
          </a:p>
          <a:p>
            <a:r>
              <a:rPr lang="en-US" sz="1800" b="0" dirty="0"/>
              <a:t>Number of simultaneous users: </a:t>
            </a:r>
            <a:r>
              <a:rPr lang="en-US" sz="1800" b="0" dirty="0" smtClean="0"/>
              <a:t>&lt; 5 depending on the size of the farm and the type of crop</a:t>
            </a:r>
            <a:endParaRPr lang="en-US" sz="1800" b="0" dirty="0"/>
          </a:p>
          <a:p>
            <a:r>
              <a:rPr lang="en-US" sz="1800" b="0" dirty="0"/>
              <a:t>Impact on Network Bandwidth: &lt; 3 additional frames per </a:t>
            </a:r>
            <a:r>
              <a:rPr lang="en-US" sz="1800" b="0" dirty="0" smtClean="0"/>
              <a:t>handheld device/location estimate</a:t>
            </a:r>
            <a:endParaRPr lang="en-US" sz="1800" b="0" dirty="0"/>
          </a:p>
          <a:p>
            <a:pPr lvl="1"/>
            <a:endParaRPr lang="en-US" sz="1400" dirty="0">
              <a:solidFill>
                <a:srgbClr val="FF0000"/>
              </a:solidFill>
            </a:endParaRPr>
          </a:p>
          <a:p>
            <a:endParaRPr lang="en-US" dirty="0"/>
          </a:p>
        </p:txBody>
      </p:sp>
      <p:sp>
        <p:nvSpPr>
          <p:cNvPr id="5" name="Slide Number Placeholder 4"/>
          <p:cNvSpPr>
            <a:spLocks noGrp="1"/>
          </p:cNvSpPr>
          <p:nvPr>
            <p:ph type="sldNum" sz="quarter" idx="11"/>
          </p:nvPr>
        </p:nvSpPr>
        <p:spPr/>
        <p:txBody>
          <a:bodyPr/>
          <a:lstStyle/>
          <a:p>
            <a:pPr>
              <a:defRPr/>
            </a:pPr>
            <a:r>
              <a:rPr lang="en-GB" smtClean="0"/>
              <a:t>Slide </a:t>
            </a:r>
            <a:fld id="{291230A6-1ED8-40C7-B3D0-82B1B9814FDB}" type="slidenum">
              <a:rPr lang="en-GB" smtClean="0"/>
              <a:pPr>
                <a:defRPr/>
              </a:pPr>
              <a:t>27</a:t>
            </a:fld>
            <a:endParaRPr lang="en-GB"/>
          </a:p>
        </p:txBody>
      </p:sp>
      <p:sp>
        <p:nvSpPr>
          <p:cNvPr id="6" name="Footer Placeholder 3"/>
          <p:cNvSpPr>
            <a:spLocks noGrp="1"/>
          </p:cNvSpPr>
          <p:nvPr>
            <p:ph type="ftr" sz="quarter" idx="10"/>
          </p:nvPr>
        </p:nvSpPr>
        <p:spPr>
          <a:xfrm>
            <a:off x="6716502" y="6475413"/>
            <a:ext cx="1827423" cy="184666"/>
          </a:xfrm>
        </p:spPr>
        <p:txBody>
          <a:bodyPr/>
          <a:lstStyle/>
          <a:p>
            <a:pPr>
              <a:defRPr/>
            </a:pPr>
            <a:r>
              <a:rPr lang="en-GB" dirty="0" smtClean="0"/>
              <a:t>Chittabrata Ghosh et.al., Intel</a:t>
            </a:r>
            <a:endParaRPr lang="en-GB" dirty="0"/>
          </a:p>
        </p:txBody>
      </p:sp>
    </p:spTree>
    <p:extLst>
      <p:ext uri="{BB962C8B-B14F-4D97-AF65-F5344CB8AC3E}">
        <p14:creationId xmlns:p14="http://schemas.microsoft.com/office/powerpoint/2010/main" val="30338255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4294967295"/>
          </p:nvPr>
        </p:nvSpPr>
        <p:spPr>
          <a:xfrm>
            <a:off x="5105400" y="6475413"/>
            <a:ext cx="3436938" cy="153987"/>
          </a:xfrm>
          <a:prstGeom prst="rect">
            <a:avLst/>
          </a:prstGeom>
        </p:spPr>
        <p:txBody>
          <a:bodyPr/>
          <a:lstStyle/>
          <a:p>
            <a:r>
              <a:rPr lang="sv-SE" dirty="0" smtClean="0"/>
              <a:t>Stuart Strickland, Hewlett Packard Enterprise</a:t>
            </a:r>
            <a:endParaRPr lang="en-GB" dirty="0"/>
          </a:p>
        </p:txBody>
      </p:sp>
      <p:sp>
        <p:nvSpPr>
          <p:cNvPr id="9217" name="Rectangle 1"/>
          <p:cNvSpPr>
            <a:spLocks noGrp="1" noChangeArrowheads="1"/>
          </p:cNvSpPr>
          <p:nvPr>
            <p:ph type="title"/>
          </p:nvPr>
        </p:nvSpPr>
        <p:spPr>
          <a:xfrm>
            <a:off x="1219200" y="684213"/>
            <a:ext cx="7239000" cy="534987"/>
          </a:xfrm>
          <a:ln/>
        </p:spPr>
        <p:txBody>
          <a:bodyPr lIns="90000" tIns="46800" rIns="90000" bIns="46800"/>
          <a:lstStyle/>
          <a:p>
            <a:r>
              <a:rPr lang="en-US" sz="2800" dirty="0" smtClean="0"/>
              <a:t>19. Location Based Network Management</a:t>
            </a:r>
            <a:endParaRPr lang="en-US" sz="2800" dirty="0"/>
          </a:p>
        </p:txBody>
      </p:sp>
      <p:sp>
        <p:nvSpPr>
          <p:cNvPr id="9218" name="Rectangle 2"/>
          <p:cNvSpPr>
            <a:spLocks noGrp="1" noChangeArrowheads="1"/>
          </p:cNvSpPr>
          <p:nvPr>
            <p:ph type="body" idx="1"/>
          </p:nvPr>
        </p:nvSpPr>
        <p:spPr>
          <a:xfrm>
            <a:off x="685800" y="1219200"/>
            <a:ext cx="7772400" cy="5257800"/>
          </a:xfrm>
          <a:ln/>
        </p:spPr>
        <p:txBody>
          <a:bodyPr/>
          <a:lstStyle/>
          <a:p>
            <a:pPr>
              <a:buFont typeface="Arial" panose="020B0604020202020204" pitchFamily="34" charset="0"/>
              <a:buChar char="•"/>
            </a:pPr>
            <a:r>
              <a:rPr lang="en-US" sz="1200" dirty="0"/>
              <a:t>User: </a:t>
            </a:r>
            <a:r>
              <a:rPr lang="en-US" sz="1200" b="0" dirty="0"/>
              <a:t>Venue owner, network administrator, or software system responsible for allocating and managing network resources, authenticating access, and configuring network parameters</a:t>
            </a:r>
          </a:p>
          <a:p>
            <a:pPr>
              <a:buFont typeface="Arial" panose="020B0604020202020204" pitchFamily="34" charset="0"/>
              <a:buChar char="•"/>
            </a:pPr>
            <a:r>
              <a:rPr lang="en-US" sz="1200" dirty="0"/>
              <a:t>Environment: </a:t>
            </a:r>
            <a:r>
              <a:rPr lang="en-US" sz="1200" b="0" dirty="0"/>
              <a:t>A constellation of 802.11 APs has been deployed throughout a venue according to standard network coverage and capacity guidelines for AP density and channel configuration.  Each AP supports up to 512 associated STAs in each band (2.4GHz and 5GHz).  The venue may be either accessible to the public or restricted to authorized visitors.  Some STAs associated with or otherwise visible to the network may be capable of supporting NGP; others may not.  Some may have single antennas; others may have multiple antennas.  No assumptions are made about any venue-specific applications running on the STA or whether the STA or its user has any awareness of its own location.</a:t>
            </a:r>
          </a:p>
          <a:p>
            <a:pPr>
              <a:buFont typeface="Arial" panose="020B0604020202020204" pitchFamily="34" charset="0"/>
              <a:buChar char="•"/>
            </a:pPr>
            <a:r>
              <a:rPr lang="en-US" sz="1200" dirty="0"/>
              <a:t>Use case:</a:t>
            </a:r>
          </a:p>
          <a:p>
            <a:pPr marL="914400" lvl="1" indent="-457200">
              <a:lnSpc>
                <a:spcPct val="80000"/>
              </a:lnSpc>
              <a:spcBef>
                <a:spcPts val="288"/>
              </a:spcBef>
              <a:buFont typeface="+mj-lt"/>
              <a:buAutoNum type="arabicPeriod"/>
            </a:pPr>
            <a:r>
              <a:rPr lang="en-US" sz="1200" dirty="0"/>
              <a:t>STAs are distributed throughout the venue, entering and leaving the venue continuously.  STAs may be mobile phones carried by visitors, mobile or stationary wireless appliances, or tags attached to other </a:t>
            </a:r>
            <a:r>
              <a:rPr lang="en-US" sz="1200" dirty="0" smtClean="0"/>
              <a:t>assets.</a:t>
            </a:r>
          </a:p>
          <a:p>
            <a:pPr marL="914400" lvl="1" indent="-457200">
              <a:lnSpc>
                <a:spcPct val="80000"/>
              </a:lnSpc>
              <a:spcBef>
                <a:spcPts val="288"/>
              </a:spcBef>
              <a:buFont typeface="+mj-lt"/>
              <a:buAutoNum type="arabicPeriod"/>
            </a:pPr>
            <a:r>
              <a:rPr lang="en-US" sz="1200" dirty="0" smtClean="0"/>
              <a:t>APs detect each STA as it enters or departs the venue or a region of the venue, triggering the network to coordinate measurements among proximate APs, which may be operating on other channels, to determine and continuously monitor the location of each STA. </a:t>
            </a:r>
          </a:p>
          <a:p>
            <a:pPr marL="914400" lvl="1" indent="-457200">
              <a:lnSpc>
                <a:spcPct val="80000"/>
              </a:lnSpc>
              <a:spcBef>
                <a:spcPts val="288"/>
              </a:spcBef>
              <a:buFont typeface="+mj-lt"/>
              <a:buAutoNum type="arabicPeriod"/>
            </a:pPr>
            <a:r>
              <a:rPr lang="en-US" sz="1200" dirty="0" smtClean="0"/>
              <a:t>The </a:t>
            </a:r>
            <a:r>
              <a:rPr lang="en-US" sz="1200" dirty="0"/>
              <a:t>network maintains information about the location of each associated STA, its path through the venue, its network activity, resource consumption, credentials, </a:t>
            </a:r>
            <a:r>
              <a:rPr lang="en-US" sz="1200" dirty="0" err="1"/>
              <a:t>QoS</a:t>
            </a:r>
            <a:r>
              <a:rPr lang="en-US" sz="1200" dirty="0"/>
              <a:t> requirements, and other information the network user deems relevant to its </a:t>
            </a:r>
            <a:r>
              <a:rPr lang="en-US" sz="1200" dirty="0" smtClean="0"/>
              <a:t>objectives.</a:t>
            </a:r>
            <a:endParaRPr lang="en-US" sz="1200" dirty="0"/>
          </a:p>
          <a:p>
            <a:pPr marL="914400" lvl="1" indent="-457200">
              <a:lnSpc>
                <a:spcPct val="80000"/>
              </a:lnSpc>
              <a:spcBef>
                <a:spcPts val="288"/>
              </a:spcBef>
              <a:buFont typeface="+mj-lt"/>
              <a:buAutoNum type="arabicPeriod"/>
            </a:pPr>
            <a:r>
              <a:rPr lang="en-US" sz="1200" dirty="0"/>
              <a:t>Based upon this information, the network user allocates resources, configures network parameters, and generates alerts in real time, and may create off-line recommendations to modify the physical configuration of the network or take other </a:t>
            </a:r>
            <a:r>
              <a:rPr lang="en-US" sz="1200" dirty="0" smtClean="0"/>
              <a:t>action.</a:t>
            </a:r>
          </a:p>
          <a:p>
            <a:pPr marL="914400" lvl="1" indent="-457200">
              <a:lnSpc>
                <a:spcPct val="80000"/>
              </a:lnSpc>
              <a:spcBef>
                <a:spcPts val="288"/>
              </a:spcBef>
              <a:buFont typeface="+mj-lt"/>
              <a:buAutoNum type="arabicPeriod"/>
            </a:pPr>
            <a:r>
              <a:rPr lang="en-US" sz="1200" dirty="0" smtClean="0">
                <a:solidFill>
                  <a:schemeClr val="tx1"/>
                </a:solidFill>
              </a:rPr>
              <a:t>The network may forward the location information to the APs, which may use that information to improve link quality.</a:t>
            </a:r>
          </a:p>
          <a:p>
            <a:pPr>
              <a:lnSpc>
                <a:spcPct val="80000"/>
              </a:lnSpc>
              <a:buFont typeface="Arial" panose="020B0604020202020204" pitchFamily="34" charset="0"/>
              <a:buChar char="•"/>
            </a:pPr>
            <a:r>
              <a:rPr lang="en-US" sz="1200" dirty="0"/>
              <a:t>Expected:</a:t>
            </a:r>
          </a:p>
          <a:p>
            <a:pPr marL="914400" lvl="1" indent="-457200" eaLnBrk="0" hangingPunct="0">
              <a:lnSpc>
                <a:spcPct val="80000"/>
              </a:lnSpc>
              <a:spcBef>
                <a:spcPct val="20000"/>
              </a:spcBef>
              <a:buChar char="–"/>
            </a:pPr>
            <a:r>
              <a:rPr lang="en-US" sz="1200" dirty="0">
                <a:solidFill>
                  <a:schemeClr val="tx1"/>
                </a:solidFill>
              </a:rPr>
              <a:t>A</a:t>
            </a:r>
            <a:r>
              <a:rPr lang="en-US" sz="1200" dirty="0" smtClean="0">
                <a:solidFill>
                  <a:schemeClr val="tx1"/>
                </a:solidFill>
              </a:rPr>
              <a:t>ll associated STAs may be located and concurrently tracked</a:t>
            </a:r>
          </a:p>
          <a:p>
            <a:pPr marL="914400" lvl="1" indent="-457200" eaLnBrk="0" hangingPunct="0">
              <a:lnSpc>
                <a:spcPct val="80000"/>
              </a:lnSpc>
              <a:spcBef>
                <a:spcPct val="20000"/>
              </a:spcBef>
              <a:buChar char="–"/>
            </a:pPr>
            <a:r>
              <a:rPr lang="en-US" sz="1200" dirty="0" smtClean="0">
                <a:solidFill>
                  <a:schemeClr val="tx1"/>
                </a:solidFill>
              </a:rPr>
              <a:t>Horizontal </a:t>
            </a:r>
            <a:r>
              <a:rPr lang="en-US" sz="1200" dirty="0">
                <a:solidFill>
                  <a:schemeClr val="tx1"/>
                </a:solidFill>
              </a:rPr>
              <a:t>accuracy: ≤ 2 m @ 90% in open space; resolvable to a specific room in enclosed space @ 99%</a:t>
            </a:r>
          </a:p>
          <a:p>
            <a:pPr marL="914400" lvl="1" indent="-457200" eaLnBrk="0" hangingPunct="0">
              <a:lnSpc>
                <a:spcPct val="80000"/>
              </a:lnSpc>
              <a:spcBef>
                <a:spcPct val="20000"/>
              </a:spcBef>
              <a:buChar char="–"/>
            </a:pPr>
            <a:r>
              <a:rPr lang="en-US" sz="1200" dirty="0">
                <a:solidFill>
                  <a:schemeClr val="tx1"/>
                </a:solidFill>
              </a:rPr>
              <a:t>Vertical  accuracy: ≤ 2 m @ 90% in open space; resolvable to floor level in enclosed space @ 99%</a:t>
            </a:r>
          </a:p>
          <a:p>
            <a:pPr marL="914400" lvl="1" indent="-457200" eaLnBrk="0" hangingPunct="0">
              <a:lnSpc>
                <a:spcPct val="80000"/>
              </a:lnSpc>
              <a:spcBef>
                <a:spcPct val="20000"/>
              </a:spcBef>
              <a:buChar char="–"/>
            </a:pPr>
            <a:r>
              <a:rPr lang="en-US" sz="1200" dirty="0">
                <a:solidFill>
                  <a:schemeClr val="tx1"/>
                </a:solidFill>
              </a:rPr>
              <a:t>Latency: ≤ 500 </a:t>
            </a:r>
            <a:r>
              <a:rPr lang="en-US" sz="1200" dirty="0" err="1" smtClean="0">
                <a:solidFill>
                  <a:schemeClr val="tx1"/>
                </a:solidFill>
              </a:rPr>
              <a:t>ms</a:t>
            </a:r>
            <a:r>
              <a:rPr lang="en-US" sz="1200" dirty="0" smtClean="0">
                <a:solidFill>
                  <a:schemeClr val="tx1"/>
                </a:solidFill>
              </a:rPr>
              <a:t> (post association)</a:t>
            </a:r>
            <a:endParaRPr lang="en-US" sz="1200" dirty="0">
              <a:solidFill>
                <a:schemeClr val="tx1"/>
              </a:solidFill>
            </a:endParaRPr>
          </a:p>
          <a:p>
            <a:pPr marL="914400" lvl="1" indent="-457200" eaLnBrk="0" hangingPunct="0">
              <a:lnSpc>
                <a:spcPct val="80000"/>
              </a:lnSpc>
              <a:spcBef>
                <a:spcPct val="20000"/>
              </a:spcBef>
              <a:buChar char="–"/>
            </a:pPr>
            <a:r>
              <a:rPr lang="en-US" sz="1200" dirty="0">
                <a:solidFill>
                  <a:schemeClr val="tx1"/>
                </a:solidFill>
              </a:rPr>
              <a:t>Frequency: ≥ 1 Hz</a:t>
            </a:r>
          </a:p>
          <a:p>
            <a:pPr marL="914400" lvl="1" indent="-457200" eaLnBrk="0" hangingPunct="0">
              <a:lnSpc>
                <a:spcPct val="80000"/>
              </a:lnSpc>
              <a:spcBef>
                <a:spcPct val="20000"/>
              </a:spcBef>
              <a:buChar char="–"/>
            </a:pPr>
            <a:r>
              <a:rPr lang="en-US" sz="1200" dirty="0">
                <a:solidFill>
                  <a:schemeClr val="tx1"/>
                </a:solidFill>
              </a:rPr>
              <a:t>Impact on network resources: &lt; 10% of available airtime (Note: The frequency and number of STAs tracked must be configurable by the network user to accommodate venue-specific requirements and manage the availability of network resources)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noFill/>
          <a:ln>
            <a:miter lim="800000"/>
            <a:headEnd/>
            <a:tailEnd/>
          </a:ln>
        </p:spPr>
        <p:txBody>
          <a:bodyPr/>
          <a:lstStyle/>
          <a:p>
            <a:r>
              <a:rPr lang="en-US" altLang="sv-SE" smtClean="0"/>
              <a:t>March 2016</a:t>
            </a:r>
          </a:p>
        </p:txBody>
      </p:sp>
      <p:sp>
        <p:nvSpPr>
          <p:cNvPr id="4099" name="Footer Placeholder 4"/>
          <p:cNvSpPr>
            <a:spLocks noGrp="1"/>
          </p:cNvSpPr>
          <p:nvPr>
            <p:ph type="ftr" sz="quarter" idx="11"/>
          </p:nvPr>
        </p:nvSpPr>
        <p:spPr>
          <a:xfrm>
            <a:off x="6804248" y="6486798"/>
            <a:ext cx="530225" cy="182562"/>
          </a:xfrm>
          <a:noFill/>
          <a:ln>
            <a:miter lim="800000"/>
            <a:headEnd/>
            <a:tailEnd/>
          </a:ln>
        </p:spPr>
        <p:txBody>
          <a:bodyPr/>
          <a:lstStyle/>
          <a:p>
            <a:r>
              <a:rPr lang="en-US" altLang="sv-SE" dirty="0" err="1" smtClean="0"/>
              <a:t>Meng</a:t>
            </a:r>
            <a:r>
              <a:rPr lang="en-US" altLang="sv-SE" dirty="0" smtClean="0"/>
              <a:t> Wang (Ericsson)</a:t>
            </a:r>
          </a:p>
        </p:txBody>
      </p:sp>
      <p:sp>
        <p:nvSpPr>
          <p:cNvPr id="4100" name="Slide Number Placeholder 5"/>
          <p:cNvSpPr>
            <a:spLocks noGrp="1"/>
          </p:cNvSpPr>
          <p:nvPr>
            <p:ph type="sldNum" sz="quarter" idx="4294967295"/>
          </p:nvPr>
        </p:nvSpPr>
        <p:spPr>
          <a:xfrm>
            <a:off x="4344988" y="6475413"/>
            <a:ext cx="530225" cy="182562"/>
          </a:xfrm>
          <a:prstGeom prst="rect">
            <a:avLst/>
          </a:prstGeom>
          <a:noFill/>
          <a:ln>
            <a:miter lim="800000"/>
            <a:headEnd/>
            <a:tailEnd/>
          </a:ln>
        </p:spPr>
        <p:txBody>
          <a:bodyPr/>
          <a:lstStyle/>
          <a:p>
            <a:r>
              <a:rPr lang="en-US" altLang="sv-SE" dirty="0"/>
              <a:t>Slide </a:t>
            </a:r>
            <a:fld id="{D43C3267-0C94-417A-9800-657C94DA8B25}" type="slidenum">
              <a:rPr lang="en-US" altLang="sv-SE"/>
              <a:pPr/>
              <a:t>29</a:t>
            </a:fld>
            <a:endParaRPr lang="en-US" altLang="sv-SE" dirty="0"/>
          </a:p>
        </p:txBody>
      </p:sp>
      <p:sp>
        <p:nvSpPr>
          <p:cNvPr id="4101" name="Rectangle 2"/>
          <p:cNvSpPr>
            <a:spLocks noGrp="1" noChangeArrowheads="1"/>
          </p:cNvSpPr>
          <p:nvPr>
            <p:ph type="title"/>
          </p:nvPr>
        </p:nvSpPr>
        <p:spPr/>
        <p:txBody>
          <a:bodyPr/>
          <a:lstStyle/>
          <a:p>
            <a:r>
              <a:rPr lang="en-US" altLang="sv-SE" dirty="0" smtClean="0"/>
              <a:t>20 Smart buildings</a:t>
            </a:r>
          </a:p>
        </p:txBody>
      </p:sp>
      <p:sp>
        <p:nvSpPr>
          <p:cNvPr id="4102" name="Rectangle 3"/>
          <p:cNvSpPr>
            <a:spLocks noGrp="1" noChangeArrowheads="1"/>
          </p:cNvSpPr>
          <p:nvPr>
            <p:ph type="body" idx="1"/>
          </p:nvPr>
        </p:nvSpPr>
        <p:spPr>
          <a:xfrm>
            <a:off x="685800" y="1676400"/>
            <a:ext cx="7772400" cy="4114800"/>
          </a:xfrm>
        </p:spPr>
        <p:txBody>
          <a:bodyPr/>
          <a:lstStyle/>
          <a:p>
            <a:pPr marL="342900" lvl="1" indent="-342900">
              <a:buFontTx/>
              <a:buChar char="•"/>
            </a:pPr>
            <a:r>
              <a:rPr lang="en-US" altLang="en-US" sz="1700" b="1" dirty="0" smtClean="0"/>
              <a:t>User –  </a:t>
            </a:r>
            <a:r>
              <a:rPr lang="en-US" altLang="en-US" sz="1700" dirty="0" smtClean="0"/>
              <a:t>Enterprise/private venue owners with WLAN connectivity in the venues.  </a:t>
            </a:r>
          </a:p>
          <a:p>
            <a:pPr marL="342900" lvl="1" indent="-342900">
              <a:buFontTx/>
              <a:buChar char="•"/>
            </a:pPr>
            <a:r>
              <a:rPr lang="en-US" altLang="en-US" sz="1700" b="1" dirty="0" smtClean="0"/>
              <a:t>Use cases for smart buildings</a:t>
            </a:r>
            <a:endParaRPr lang="en-US" altLang="en-US" sz="1700" dirty="0" smtClean="0"/>
          </a:p>
          <a:p>
            <a:pPr marL="628650" lvl="2" indent="-285750">
              <a:buFontTx/>
              <a:buChar char="-"/>
            </a:pPr>
            <a:r>
              <a:rPr lang="en-US" altLang="en-US" sz="1500" dirty="0" smtClean="0"/>
              <a:t>Asset tracking: tracking whereabouts of valuable assets or equipment</a:t>
            </a:r>
          </a:p>
          <a:p>
            <a:pPr marL="971550" lvl="3" indent="-285750">
              <a:buFontTx/>
              <a:buChar char="-"/>
            </a:pPr>
            <a:r>
              <a:rPr lang="en-US" altLang="en-US" sz="1500" dirty="0" smtClean="0"/>
              <a:t>Locate the target asset in the venue</a:t>
            </a:r>
          </a:p>
          <a:p>
            <a:pPr marL="971550" lvl="3" indent="-285750">
              <a:buFontTx/>
              <a:buChar char="-"/>
            </a:pPr>
            <a:r>
              <a:rPr lang="en-US" altLang="en-US" sz="1500" dirty="0" smtClean="0"/>
              <a:t>Ability to alarm when the target asset moves outside a predefined area</a:t>
            </a:r>
          </a:p>
          <a:p>
            <a:pPr marL="628650" lvl="2" indent="-285750">
              <a:buFontTx/>
              <a:buChar char="-"/>
            </a:pPr>
            <a:r>
              <a:rPr lang="en-US" altLang="en-US" sz="1500" dirty="0" smtClean="0"/>
              <a:t>Industrial management: tracking </a:t>
            </a:r>
            <a:r>
              <a:rPr lang="sv-SE" altLang="sv-SE" sz="1500" dirty="0" smtClean="0"/>
              <a:t>manufacturing processes in factories </a:t>
            </a:r>
            <a:r>
              <a:rPr lang="en-US" altLang="en-US" sz="1500" dirty="0" smtClean="0"/>
              <a:t>and inventory management in warehouses</a:t>
            </a:r>
          </a:p>
          <a:p>
            <a:pPr marL="971550" lvl="3" indent="-285750">
              <a:buFontTx/>
              <a:buChar char="-"/>
            </a:pPr>
            <a:r>
              <a:rPr lang="en-US" altLang="en-US" sz="1500" dirty="0" smtClean="0"/>
              <a:t>Track the target objects in </a:t>
            </a:r>
            <a:r>
              <a:rPr lang="sv-SE" altLang="sv-SE" sz="1500" dirty="0" smtClean="0"/>
              <a:t>manufacturing processes, e.g., machine parts</a:t>
            </a:r>
            <a:endParaRPr lang="en-US" altLang="en-US" sz="1500" dirty="0" smtClean="0"/>
          </a:p>
          <a:p>
            <a:pPr marL="971550" lvl="3" indent="-285750">
              <a:buFontTx/>
              <a:buChar char="-"/>
            </a:pPr>
            <a:r>
              <a:rPr lang="en-US" altLang="en-US" sz="1500" dirty="0" smtClean="0"/>
              <a:t>Track goods in warehouses</a:t>
            </a:r>
          </a:p>
          <a:p>
            <a:pPr marL="342900" lvl="1" indent="-342900">
              <a:buFontTx/>
              <a:buChar char="•"/>
            </a:pPr>
            <a:r>
              <a:rPr lang="en-US" altLang="en-US" sz="1700" b="1" dirty="0" smtClean="0"/>
              <a:t>Environment – </a:t>
            </a:r>
            <a:r>
              <a:rPr lang="en-US" altLang="en-US" sz="1700" dirty="0" smtClean="0"/>
              <a:t>Smart buildings with WLAN coverage</a:t>
            </a:r>
          </a:p>
          <a:p>
            <a:pPr marL="628650" lvl="2" indent="-285750"/>
            <a:r>
              <a:rPr lang="en-US" altLang="en-US" sz="1500" dirty="0" smtClean="0"/>
              <a:t>Support 2.4GHz and 5GHz bands. Also consider other frequency bands where available.  </a:t>
            </a:r>
          </a:p>
          <a:p>
            <a:pPr marL="628650" lvl="2" indent="-285750"/>
            <a:r>
              <a:rPr lang="en-US" altLang="en-US" sz="1500" dirty="0" smtClean="0"/>
              <a:t>Several APs per floor to cover a large area </a:t>
            </a:r>
          </a:p>
          <a:p>
            <a:pPr marL="628650" lvl="2" indent="-285750"/>
            <a:r>
              <a:rPr lang="en-US" altLang="en-US" sz="1500" dirty="0" smtClean="0"/>
              <a:t>One AP may need to support a large number (e.g. &gt;1000) of devices for industrial use cases</a:t>
            </a:r>
          </a:p>
          <a:p>
            <a:pPr marL="628650" lvl="2" indent="-285750"/>
            <a:r>
              <a:rPr kumimoji="1" lang="en-US" altLang="ja-JP" sz="1600" dirty="0" smtClean="0">
                <a:ea typeface="MS PGothic" pitchFamily="34" charset="-128"/>
              </a:rPr>
              <a:t>APs support .11ac, .11ax and .11az</a:t>
            </a:r>
          </a:p>
          <a:p>
            <a:pPr marL="628650" lvl="2" indent="-285750">
              <a:buFontTx/>
              <a:buNone/>
            </a:pPr>
            <a:endParaRPr lang="en-US" altLang="en-US" sz="1500" dirty="0" smtClean="0"/>
          </a:p>
          <a:p>
            <a:endParaRPr lang="en-US" altLang="sv-SE"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6"/>
            <a:ext cx="7772400" cy="1066800"/>
          </a:xfrm>
        </p:spPr>
        <p:txBody>
          <a:bodyPr/>
          <a:lstStyle/>
          <a:p>
            <a:r>
              <a:rPr lang="en-US" dirty="0" smtClean="0"/>
              <a:t>Terminology</a:t>
            </a:r>
            <a:endParaRPr lang="en-US" dirty="0"/>
          </a:p>
        </p:txBody>
      </p:sp>
      <p:sp>
        <p:nvSpPr>
          <p:cNvPr id="3" name="Content Placeholder 2"/>
          <p:cNvSpPr>
            <a:spLocks noGrp="1"/>
          </p:cNvSpPr>
          <p:nvPr>
            <p:ph idx="1"/>
          </p:nvPr>
        </p:nvSpPr>
        <p:spPr>
          <a:xfrm>
            <a:off x="685800" y="1268760"/>
            <a:ext cx="7772400" cy="5040560"/>
          </a:xfrm>
        </p:spPr>
        <p:txBody>
          <a:bodyPr>
            <a:normAutofit fontScale="85000" lnSpcReduction="20000"/>
          </a:bodyPr>
          <a:lstStyle/>
          <a:p>
            <a:pPr marL="342900" lvl="1" indent="-342900">
              <a:buFontTx/>
              <a:buChar char="•"/>
            </a:pPr>
            <a:r>
              <a:rPr lang="en-US" altLang="en-US" sz="1700" b="1" dirty="0" smtClean="0"/>
              <a:t>User – </a:t>
            </a:r>
            <a:r>
              <a:rPr lang="en-US" altLang="en-US" sz="1700" dirty="0" smtClean="0"/>
              <a:t>The end </a:t>
            </a:r>
            <a:r>
              <a:rPr lang="en-US" altLang="en-US" sz="1700" dirty="0"/>
              <a:t>entity (human) who </a:t>
            </a:r>
            <a:r>
              <a:rPr lang="en-US" altLang="en-US" sz="1700" dirty="0" smtClean="0"/>
              <a:t>would use this technology </a:t>
            </a:r>
            <a:endParaRPr lang="en-US" altLang="en-US" sz="1700" b="1" dirty="0" smtClean="0"/>
          </a:p>
          <a:p>
            <a:pPr marL="342900" lvl="1" indent="-342900">
              <a:buFontTx/>
              <a:buChar char="•"/>
            </a:pPr>
            <a:r>
              <a:rPr lang="en-US" altLang="en-US" sz="1700" b="1" dirty="0" smtClean="0"/>
              <a:t>Use </a:t>
            </a:r>
            <a:r>
              <a:rPr lang="en-US" altLang="en-US" sz="1700" b="1" dirty="0"/>
              <a:t>case</a:t>
            </a:r>
            <a:r>
              <a:rPr lang="en-US" altLang="en-US" sz="1700" dirty="0"/>
              <a:t> – A use case is task oriented. It describes the specific  step by step actions performed by a user or device. One use case example is a user starting and stopping a video stream. </a:t>
            </a:r>
            <a:endParaRPr lang="en-US" altLang="en-US" sz="1700" dirty="0" smtClean="0"/>
          </a:p>
          <a:p>
            <a:pPr marL="342900" lvl="1" indent="-342900">
              <a:buFontTx/>
              <a:buChar char="•"/>
            </a:pPr>
            <a:r>
              <a:rPr lang="en-US" altLang="en-US" sz="1700" b="1" dirty="0"/>
              <a:t>Environment – </a:t>
            </a:r>
            <a:r>
              <a:rPr lang="en-US" altLang="en-US" sz="1700" dirty="0"/>
              <a:t>The type of place in which a network is deployed, such as home, outdoor, hot spot, enterprise, metropolitan area, etc</a:t>
            </a:r>
            <a:r>
              <a:rPr lang="en-US" altLang="en-US" sz="1700" dirty="0" smtClean="0"/>
              <a:t>.</a:t>
            </a:r>
          </a:p>
          <a:p>
            <a:pPr marL="685800" lvl="2" indent="-342900"/>
            <a:r>
              <a:rPr lang="en-US" altLang="en-US" sz="1500" dirty="0" smtClean="0"/>
              <a:t>Frequency bands of interest (</a:t>
            </a:r>
            <a:r>
              <a:rPr lang="en-US" altLang="en-US" sz="1500" dirty="0" err="1" smtClean="0"/>
              <a:t>FBoI</a:t>
            </a:r>
            <a:r>
              <a:rPr lang="en-US" altLang="en-US" sz="1500" dirty="0" smtClean="0"/>
              <a:t>): The 802.11 operating frequency bands relevant to this use case. </a:t>
            </a:r>
            <a:r>
              <a:rPr lang="en-US" altLang="en-US" sz="1500" dirty="0" err="1" smtClean="0"/>
              <a:t>Eg</a:t>
            </a:r>
            <a:r>
              <a:rPr lang="en-US" altLang="en-US" sz="1500" dirty="0" smtClean="0"/>
              <a:t>. for a shopping mall’s enterprise wireless it will be 2.4GHz and 5GHz</a:t>
            </a:r>
          </a:p>
          <a:p>
            <a:pPr marL="685800" lvl="2" indent="-342900"/>
            <a:r>
              <a:rPr lang="en-US" altLang="en-US" sz="1500" dirty="0" smtClean="0"/>
              <a:t>AP density: Density of AP deployment, e.g. APs deployed every 4000 </a:t>
            </a:r>
            <a:r>
              <a:rPr lang="en-US" altLang="en-US" sz="1500" dirty="0" err="1" smtClean="0"/>
              <a:t>sq.ft</a:t>
            </a:r>
            <a:r>
              <a:rPr lang="en-US" altLang="en-US" sz="1500" dirty="0" smtClean="0"/>
              <a:t>.</a:t>
            </a:r>
          </a:p>
          <a:p>
            <a:pPr marL="685800" lvl="2" indent="-342900"/>
            <a:r>
              <a:rPr lang="en-US" altLang="en-US" sz="1500" dirty="0" smtClean="0"/>
              <a:t>AP height: Height, above the floor, at which the APs are deployed, e.g. for shopping mall APs deployed approximately 15-25 </a:t>
            </a:r>
            <a:r>
              <a:rPr lang="en-US" altLang="en-US" sz="1500" dirty="0" err="1" smtClean="0"/>
              <a:t>ft</a:t>
            </a:r>
            <a:r>
              <a:rPr lang="en-US" altLang="en-US" sz="1500" dirty="0" smtClean="0"/>
              <a:t> above the floor</a:t>
            </a:r>
          </a:p>
          <a:p>
            <a:pPr marL="0" indent="-400050"/>
            <a:r>
              <a:rPr lang="en-US" altLang="en-US" sz="1700" dirty="0" smtClean="0"/>
              <a:t>Key Location Requirement- </a:t>
            </a:r>
          </a:p>
          <a:p>
            <a:pPr marL="742950" lvl="2" indent="-400050"/>
            <a:r>
              <a:rPr lang="en-US" altLang="en-US" sz="1500" b="0" dirty="0" smtClean="0"/>
              <a:t>Expected Horizontal Accuracy: XY accuracy expected for the use case to succeed, &lt;1m@90% is a requirement is that the </a:t>
            </a:r>
            <a:r>
              <a:rPr lang="en-US" altLang="en-US" sz="1500" dirty="0"/>
              <a:t>computed location </a:t>
            </a:r>
            <a:r>
              <a:rPr lang="en-US" altLang="en-US" sz="1500" b="0" dirty="0" smtClean="0"/>
              <a:t>be within 1m horizontally of the actual location 90% of the time</a:t>
            </a:r>
          </a:p>
          <a:p>
            <a:pPr marL="742950" lvl="2" indent="-400050"/>
            <a:r>
              <a:rPr lang="en-US" altLang="en-US" sz="1500" dirty="0"/>
              <a:t>Expected </a:t>
            </a:r>
            <a:r>
              <a:rPr lang="en-US" altLang="en-US" sz="1500" dirty="0" smtClean="0"/>
              <a:t>Vertical Accuracy</a:t>
            </a:r>
            <a:r>
              <a:rPr lang="en-US" altLang="en-US" sz="1500" dirty="0"/>
              <a:t>: </a:t>
            </a:r>
            <a:r>
              <a:rPr lang="en-US" altLang="en-US" sz="1500" dirty="0" smtClean="0"/>
              <a:t>Z accuracy </a:t>
            </a:r>
            <a:r>
              <a:rPr lang="en-US" altLang="en-US" sz="1500" dirty="0"/>
              <a:t>expected for the use case to succeed, </a:t>
            </a:r>
            <a:r>
              <a:rPr lang="en-US" altLang="en-US" sz="1500" dirty="0" smtClean="0"/>
              <a:t>“same floor@99%” is a requirement </a:t>
            </a:r>
            <a:r>
              <a:rPr lang="en-US" altLang="en-US" sz="1500" dirty="0"/>
              <a:t>is that the computed location be </a:t>
            </a:r>
            <a:r>
              <a:rPr lang="en-US" altLang="en-US" sz="1500" dirty="0" smtClean="0"/>
              <a:t>on the same floor as the </a:t>
            </a:r>
            <a:r>
              <a:rPr lang="en-US" altLang="en-US" sz="1500" dirty="0"/>
              <a:t>actual location </a:t>
            </a:r>
            <a:r>
              <a:rPr lang="en-US" altLang="en-US" sz="1500" dirty="0" smtClean="0"/>
              <a:t>99% </a:t>
            </a:r>
            <a:r>
              <a:rPr lang="en-US" altLang="en-US" sz="1500" dirty="0"/>
              <a:t>of the </a:t>
            </a:r>
            <a:r>
              <a:rPr lang="en-US" altLang="en-US" sz="1500" dirty="0" smtClean="0"/>
              <a:t>time. “0.5m@90%” </a:t>
            </a:r>
            <a:r>
              <a:rPr lang="en-US" altLang="en-US" sz="1500" dirty="0"/>
              <a:t>is a requirement is that the computed location be </a:t>
            </a:r>
            <a:r>
              <a:rPr lang="en-US" altLang="en-US" sz="1500" dirty="0" smtClean="0"/>
              <a:t>within 0.5m vertically of the </a:t>
            </a:r>
            <a:r>
              <a:rPr lang="en-US" altLang="en-US" sz="1500" dirty="0"/>
              <a:t>actual location </a:t>
            </a:r>
            <a:r>
              <a:rPr lang="en-US" altLang="en-US" sz="1500" dirty="0" smtClean="0"/>
              <a:t>90% </a:t>
            </a:r>
            <a:r>
              <a:rPr lang="en-US" altLang="en-US" sz="1500" dirty="0"/>
              <a:t>of the time</a:t>
            </a:r>
          </a:p>
          <a:p>
            <a:pPr marL="742950" lvl="2" indent="-400050"/>
            <a:r>
              <a:rPr lang="en-US" altLang="en-US" sz="1500" dirty="0" smtClean="0"/>
              <a:t>Expected Latency: Expected time taken to complete a single atomic location process. The location process begins with initiating a location request, then computing location, and ends with returning the computed location. E.g. 10 </a:t>
            </a:r>
            <a:r>
              <a:rPr lang="en-US" altLang="en-US" sz="1500" dirty="0" err="1" smtClean="0"/>
              <a:t>ms</a:t>
            </a:r>
            <a:r>
              <a:rPr lang="en-US" altLang="en-US" sz="1500" dirty="0" smtClean="0"/>
              <a:t> latency would indicate that it takes 10 </a:t>
            </a:r>
            <a:r>
              <a:rPr lang="en-US" altLang="en-US" sz="1500" dirty="0" err="1" smtClean="0"/>
              <a:t>ms</a:t>
            </a:r>
            <a:r>
              <a:rPr lang="en-US" altLang="en-US" sz="1500" dirty="0" smtClean="0"/>
              <a:t> after the request is transmitted to gather measurements, compute a location, and transfer any parameters such that the requester has a location within 10 </a:t>
            </a:r>
            <a:r>
              <a:rPr lang="en-US" altLang="en-US" sz="1500" dirty="0" err="1" smtClean="0"/>
              <a:t>ms.</a:t>
            </a:r>
            <a:endParaRPr lang="en-US" altLang="en-US" sz="1500" dirty="0" smtClean="0"/>
          </a:p>
          <a:p>
            <a:pPr marL="742950" lvl="2" indent="-400050"/>
            <a:r>
              <a:rPr lang="en-US" altLang="en-US" sz="1500" dirty="0" smtClean="0"/>
              <a:t>Expected Refresh Rate: This defines how frequently is the computation expected when client moving. E.g. a refresh rate of 10 locations per second would indicate that location needs to be refreshed 10 times in a second</a:t>
            </a:r>
          </a:p>
          <a:p>
            <a:pPr marL="742950" lvl="2" indent="-400050"/>
            <a:r>
              <a:rPr lang="en-US" altLang="en-US" sz="1500" dirty="0" smtClean="0"/>
              <a:t>Expected number of simultaneous users</a:t>
            </a:r>
            <a:endParaRPr lang="en-US" altLang="en-US" sz="1500" dirty="0"/>
          </a:p>
          <a:p>
            <a:pPr marL="342900" lvl="1" indent="-342900">
              <a:buFontTx/>
              <a:buChar char="•"/>
            </a:pPr>
            <a:endParaRPr lang="en-US" altLang="en-US" sz="1700" dirty="0"/>
          </a:p>
          <a:p>
            <a:endParaRPr lang="en-US" dirty="0"/>
          </a:p>
        </p:txBody>
      </p:sp>
      <p:sp>
        <p:nvSpPr>
          <p:cNvPr id="4" name="Footer Placeholder 3"/>
          <p:cNvSpPr>
            <a:spLocks noGrp="1"/>
          </p:cNvSpPr>
          <p:nvPr>
            <p:ph type="ftr" sz="quarter" idx="10"/>
          </p:nvPr>
        </p:nvSpPr>
        <p:spPr/>
        <p:txBody>
          <a:bodyPr/>
          <a:lstStyle/>
          <a:p>
            <a:pPr>
              <a:defRPr/>
            </a:pPr>
            <a:r>
              <a:rPr lang="en-GB" smtClean="0"/>
              <a:t>Santosh Pandey, Cisco</a:t>
            </a:r>
            <a:endParaRPr lang="en-GB" dirty="0"/>
          </a:p>
        </p:txBody>
      </p:sp>
      <p:sp>
        <p:nvSpPr>
          <p:cNvPr id="5" name="Slide Number Placeholder 4"/>
          <p:cNvSpPr>
            <a:spLocks noGrp="1"/>
          </p:cNvSpPr>
          <p:nvPr>
            <p:ph type="sldNum" sz="quarter" idx="11"/>
          </p:nvPr>
        </p:nvSpPr>
        <p:spPr/>
        <p:txBody>
          <a:bodyPr/>
          <a:lstStyle/>
          <a:p>
            <a:pPr>
              <a:defRPr/>
            </a:pPr>
            <a:r>
              <a:rPr lang="en-GB" smtClean="0"/>
              <a:t>Slide </a:t>
            </a:r>
            <a:fld id="{291230A6-1ED8-40C7-B3D0-82B1B9814FDB}" type="slidenum">
              <a:rPr lang="en-GB" smtClean="0"/>
              <a:pPr>
                <a:defRPr/>
              </a:pPr>
              <a:t>3</a:t>
            </a:fld>
            <a:endParaRPr lang="en-GB"/>
          </a:p>
        </p:txBody>
      </p:sp>
    </p:spTree>
    <p:extLst>
      <p:ext uri="{BB962C8B-B14F-4D97-AF65-F5344CB8AC3E}">
        <p14:creationId xmlns:p14="http://schemas.microsoft.com/office/powerpoint/2010/main" val="42085586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a:noFill/>
          <a:ln>
            <a:miter lim="800000"/>
            <a:headEnd/>
            <a:tailEnd/>
          </a:ln>
        </p:spPr>
        <p:txBody>
          <a:bodyPr/>
          <a:lstStyle/>
          <a:p>
            <a:r>
              <a:rPr lang="en-US" altLang="sv-SE" smtClean="0"/>
              <a:t>March 2016</a:t>
            </a:r>
          </a:p>
        </p:txBody>
      </p:sp>
      <p:sp>
        <p:nvSpPr>
          <p:cNvPr id="5123" name="Footer Placeholder 4"/>
          <p:cNvSpPr>
            <a:spLocks noGrp="1"/>
          </p:cNvSpPr>
          <p:nvPr>
            <p:ph type="ftr" sz="quarter" idx="11"/>
          </p:nvPr>
        </p:nvSpPr>
        <p:spPr>
          <a:noFill/>
          <a:ln>
            <a:miter lim="800000"/>
            <a:headEnd/>
            <a:tailEnd/>
          </a:ln>
        </p:spPr>
        <p:txBody>
          <a:bodyPr/>
          <a:lstStyle/>
          <a:p>
            <a:r>
              <a:rPr lang="en-US" altLang="sv-SE" smtClean="0"/>
              <a:t>Meng Wang (Ericsson)</a:t>
            </a:r>
          </a:p>
        </p:txBody>
      </p:sp>
      <p:sp>
        <p:nvSpPr>
          <p:cNvPr id="5124" name="Slide Number Placeholder 5"/>
          <p:cNvSpPr>
            <a:spLocks noGrp="1"/>
          </p:cNvSpPr>
          <p:nvPr>
            <p:ph type="sldNum" sz="quarter" idx="4294967295"/>
          </p:nvPr>
        </p:nvSpPr>
        <p:spPr>
          <a:xfrm>
            <a:off x="4344988" y="6475413"/>
            <a:ext cx="530225" cy="182562"/>
          </a:xfrm>
          <a:prstGeom prst="rect">
            <a:avLst/>
          </a:prstGeom>
          <a:noFill/>
          <a:ln>
            <a:miter lim="800000"/>
            <a:headEnd/>
            <a:tailEnd/>
          </a:ln>
        </p:spPr>
        <p:txBody>
          <a:bodyPr/>
          <a:lstStyle/>
          <a:p>
            <a:r>
              <a:rPr lang="en-US" altLang="sv-SE"/>
              <a:t>Slide </a:t>
            </a:r>
            <a:fld id="{866E06DC-3AA5-4CF4-A735-27E031A7132B}" type="slidenum">
              <a:rPr lang="en-US" altLang="sv-SE"/>
              <a:pPr/>
              <a:t>30</a:t>
            </a:fld>
            <a:endParaRPr lang="en-US" altLang="sv-SE"/>
          </a:p>
        </p:txBody>
      </p:sp>
      <p:sp>
        <p:nvSpPr>
          <p:cNvPr id="5125" name="Rectangle 2"/>
          <p:cNvSpPr>
            <a:spLocks noGrp="1" noChangeArrowheads="1"/>
          </p:cNvSpPr>
          <p:nvPr>
            <p:ph type="title"/>
          </p:nvPr>
        </p:nvSpPr>
        <p:spPr/>
        <p:txBody>
          <a:bodyPr/>
          <a:lstStyle/>
          <a:p>
            <a:r>
              <a:rPr lang="en-US" altLang="sv-SE" dirty="0" smtClean="0"/>
              <a:t>20. Smart buildings</a:t>
            </a:r>
          </a:p>
        </p:txBody>
      </p:sp>
      <p:sp>
        <p:nvSpPr>
          <p:cNvPr id="5126" name="Rectangle 3"/>
          <p:cNvSpPr>
            <a:spLocks noGrp="1" noChangeArrowheads="1"/>
          </p:cNvSpPr>
          <p:nvPr>
            <p:ph type="body" idx="1"/>
          </p:nvPr>
        </p:nvSpPr>
        <p:spPr>
          <a:xfrm>
            <a:off x="685800" y="1676400"/>
            <a:ext cx="7772400" cy="4114800"/>
          </a:xfrm>
        </p:spPr>
        <p:txBody>
          <a:bodyPr/>
          <a:lstStyle/>
          <a:p>
            <a:pPr marL="0" indent="-400050"/>
            <a:r>
              <a:rPr lang="en-US" altLang="en-US" sz="1700" smtClean="0"/>
              <a:t>Key Location Requirements: smart  building and manufacturing floor</a:t>
            </a:r>
          </a:p>
          <a:p>
            <a:pPr marL="742950" lvl="2" indent="-400050"/>
            <a:r>
              <a:rPr lang="en-US" altLang="en-US" sz="1500" smtClean="0"/>
              <a:t>Expected Horizontal Accuracy: &lt;1m@90% for asset tracking use cases, &lt;0.5m@90% for industrial use cases</a:t>
            </a:r>
          </a:p>
          <a:p>
            <a:pPr marL="742950" lvl="2" indent="-400050"/>
            <a:r>
              <a:rPr lang="en-US" altLang="en-US" sz="1500" smtClean="0"/>
              <a:t>Expected Vertical Accuracy: &lt;1m@90% </a:t>
            </a:r>
          </a:p>
          <a:p>
            <a:pPr marL="742950" lvl="2" indent="-400050"/>
            <a:r>
              <a:rPr lang="en-US" altLang="en-US" sz="1500" smtClean="0"/>
              <a:t>Expected Latency: &lt;500ms</a:t>
            </a:r>
          </a:p>
          <a:p>
            <a:pPr marL="742950" lvl="2" indent="-400050"/>
            <a:r>
              <a:rPr lang="en-US" altLang="en-US" sz="1500" smtClean="0"/>
              <a:t>Expected Refresh Rate: 0.2 to 5 locations per second </a:t>
            </a:r>
          </a:p>
          <a:p>
            <a:pPr marL="742950" lvl="2" indent="-400050"/>
            <a:r>
              <a:rPr lang="en-US" altLang="en-US" sz="1500" smtClean="0"/>
              <a:t>Expected number of simultaneous users: between 1000 and 100 per AP</a:t>
            </a:r>
          </a:p>
          <a:p>
            <a:pPr marL="0" indent="-400050"/>
            <a:endParaRPr lang="en-US" altLang="sv-SE"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260648"/>
            <a:ext cx="7772400" cy="1066800"/>
          </a:xfrm>
        </p:spPr>
        <p:txBody>
          <a:bodyPr/>
          <a:lstStyle/>
          <a:p>
            <a:r>
              <a:rPr lang="en-US" sz="2400" dirty="0" smtClean="0"/>
              <a:t>Use case 21 : </a:t>
            </a:r>
            <a:r>
              <a:rPr lang="en-US" altLang="zh-CN" sz="2400" dirty="0" smtClean="0"/>
              <a:t>Position for traffic tracking in shopping mall </a:t>
            </a:r>
            <a:endParaRPr lang="en-US" sz="2400" dirty="0"/>
          </a:p>
        </p:txBody>
      </p:sp>
      <p:sp>
        <p:nvSpPr>
          <p:cNvPr id="3" name="内容占位符 2"/>
          <p:cNvSpPr>
            <a:spLocks noGrp="1"/>
          </p:cNvSpPr>
          <p:nvPr>
            <p:ph idx="1"/>
          </p:nvPr>
        </p:nvSpPr>
        <p:spPr>
          <a:xfrm>
            <a:off x="395536" y="836712"/>
            <a:ext cx="8208912" cy="5256584"/>
          </a:xfrm>
        </p:spPr>
        <p:txBody>
          <a:bodyPr>
            <a:noAutofit/>
          </a:bodyPr>
          <a:lstStyle/>
          <a:p>
            <a:r>
              <a:rPr lang="en-US" sz="2000" dirty="0" smtClean="0"/>
              <a:t>User: </a:t>
            </a:r>
          </a:p>
          <a:p>
            <a:pPr lvl="1"/>
            <a:r>
              <a:rPr lang="en-US" sz="1600" dirty="0" smtClean="0"/>
              <a:t>The shopping mall administrator tracks the clients in the mall, collects position data, and analyzes to improve business and network performance.</a:t>
            </a:r>
          </a:p>
          <a:p>
            <a:pPr lvl="1"/>
            <a:r>
              <a:rPr lang="en-US" altLang="zh-CN" sz="1600" dirty="0" smtClean="0"/>
              <a:t>Clients</a:t>
            </a:r>
            <a:r>
              <a:rPr lang="en-US" sz="1600" dirty="0" smtClean="0"/>
              <a:t> with </a:t>
            </a:r>
            <a:r>
              <a:rPr lang="en-US" sz="1600" dirty="0" err="1" smtClean="0"/>
              <a:t>wifi</a:t>
            </a:r>
            <a:r>
              <a:rPr lang="en-US" sz="1600" dirty="0" smtClean="0"/>
              <a:t> devices, such as </a:t>
            </a:r>
            <a:r>
              <a:rPr lang="en-US" sz="1600" dirty="0" err="1" smtClean="0"/>
              <a:t>smartphone</a:t>
            </a:r>
            <a:r>
              <a:rPr lang="en-US" sz="1600" dirty="0" smtClean="0"/>
              <a:t>, smart wear.</a:t>
            </a:r>
            <a:endParaRPr lang="en-US" sz="1600" b="0" dirty="0" smtClean="0"/>
          </a:p>
          <a:p>
            <a:r>
              <a:rPr lang="en-US" sz="2000" dirty="0" smtClean="0"/>
              <a:t>Environment: </a:t>
            </a:r>
            <a:r>
              <a:rPr lang="en-US" sz="1600" b="0" dirty="0" smtClean="0"/>
              <a:t>shopping mall use </a:t>
            </a:r>
            <a:r>
              <a:rPr lang="en-US" sz="1600" b="0" dirty="0" err="1" smtClean="0"/>
              <a:t>WiFi</a:t>
            </a:r>
            <a:r>
              <a:rPr lang="en-US" sz="1600" b="0" dirty="0" smtClean="0"/>
              <a:t> networks for data transmission and personnel tracking.</a:t>
            </a:r>
          </a:p>
          <a:p>
            <a:pPr lvl="1"/>
            <a:r>
              <a:rPr lang="en-US" sz="1600" dirty="0" smtClean="0"/>
              <a:t>1 </a:t>
            </a:r>
            <a:r>
              <a:rPr lang="en-US" sz="1600" b="0" dirty="0" smtClean="0"/>
              <a:t>AP  could cover 10~20 meters range</a:t>
            </a:r>
          </a:p>
          <a:p>
            <a:pPr lvl="1"/>
            <a:r>
              <a:rPr lang="en-US" altLang="zh-CN" sz="1600" dirty="0" smtClean="0"/>
              <a:t>APs support 11n,ax,az, ac</a:t>
            </a:r>
          </a:p>
          <a:p>
            <a:pPr lvl="1"/>
            <a:r>
              <a:rPr lang="en-US" altLang="zh-CN" sz="1600" dirty="0" smtClean="0"/>
              <a:t>1 AP could support 200 STAs</a:t>
            </a:r>
            <a:endParaRPr lang="en-US" sz="1600" b="0" dirty="0" smtClean="0"/>
          </a:p>
          <a:p>
            <a:r>
              <a:rPr lang="en-US" sz="2000" dirty="0" smtClean="0"/>
              <a:t>Use case:</a:t>
            </a:r>
          </a:p>
          <a:p>
            <a:pPr marL="800100" lvl="1">
              <a:defRPr/>
            </a:pPr>
            <a:r>
              <a:rPr lang="en-US" altLang="zh-CN" sz="1600" dirty="0" smtClean="0"/>
              <a:t>Operating mode: AP2STA</a:t>
            </a:r>
          </a:p>
          <a:p>
            <a:pPr marL="800100" lvl="1">
              <a:defRPr/>
            </a:pPr>
            <a:r>
              <a:rPr lang="en-US" altLang="zh-CN" sz="1600" dirty="0" smtClean="0"/>
              <a:t>Clients wander in the different stores/counters of the shopping mall or underground shopping area. The minimum store/counter has a single 3-meter counter. </a:t>
            </a:r>
          </a:p>
          <a:p>
            <a:pPr marL="800100" lvl="1">
              <a:defRPr/>
            </a:pPr>
            <a:r>
              <a:rPr lang="en-US" altLang="zh-CN" sz="1600" dirty="0" smtClean="0"/>
              <a:t>Client has his/her </a:t>
            </a:r>
            <a:r>
              <a:rPr lang="en-US" altLang="zh-CN" sz="1600" dirty="0" err="1" smtClean="0"/>
              <a:t>WiFi</a:t>
            </a:r>
            <a:r>
              <a:rPr lang="en-US" altLang="zh-CN" sz="1600" dirty="0" smtClean="0"/>
              <a:t> device turned on, either associated or pre-associated to the network</a:t>
            </a:r>
          </a:p>
          <a:p>
            <a:pPr marL="800100" lvl="1">
              <a:defRPr/>
            </a:pPr>
            <a:r>
              <a:rPr lang="en-US" altLang="zh-CN" sz="1600" dirty="0" smtClean="0"/>
              <a:t>Administrator uses </a:t>
            </a:r>
            <a:r>
              <a:rPr lang="en-US" altLang="zh-CN" sz="1600" dirty="0" err="1" smtClean="0"/>
              <a:t>WiFi</a:t>
            </a:r>
            <a:r>
              <a:rPr lang="en-US" altLang="zh-CN" sz="1600" dirty="0" smtClean="0"/>
              <a:t> network to  locate </a:t>
            </a:r>
            <a:r>
              <a:rPr lang="en-US" altLang="zh-CN" sz="1600" dirty="0" err="1" smtClean="0"/>
              <a:t>WiFi</a:t>
            </a:r>
            <a:r>
              <a:rPr lang="en-US" altLang="zh-CN" sz="1600" dirty="0" smtClean="0"/>
              <a:t> devices to count the number of clients in different stores/counters. It can be used to </a:t>
            </a:r>
            <a:r>
              <a:rPr lang="en-US" sz="1600" dirty="0" smtClean="0"/>
              <a:t>identify the correlation between the user volume and time/location. Statistics is helpful in floor planning, security manpower arrangement, future </a:t>
            </a:r>
            <a:r>
              <a:rPr lang="en-US" sz="1600" dirty="0" err="1" smtClean="0"/>
              <a:t>wifi</a:t>
            </a:r>
            <a:r>
              <a:rPr lang="en-US" sz="1600" dirty="0" smtClean="0"/>
              <a:t> network design and adaption to accommodate enough connections.</a:t>
            </a:r>
            <a:endParaRPr lang="en-US" altLang="zh-CN" sz="1600" dirty="0" smtClean="0"/>
          </a:p>
          <a:p>
            <a:pPr marL="800100" lvl="1">
              <a:buNone/>
              <a:defRPr/>
            </a:pPr>
            <a:endParaRPr lang="en-US" altLang="zh-CN" sz="1600" dirty="0" smtClean="0"/>
          </a:p>
          <a:p>
            <a:pPr marL="800100" lvl="1">
              <a:defRPr/>
            </a:pPr>
            <a:endParaRPr lang="en-US" altLang="zh-CN" sz="1600" dirty="0" smtClean="0"/>
          </a:p>
          <a:p>
            <a:pPr lvl="1"/>
            <a:endParaRPr lang="en-US" dirty="0" smtClean="0"/>
          </a:p>
          <a:p>
            <a:pPr lvl="1"/>
            <a:endParaRPr lang="en-US" dirty="0"/>
          </a:p>
        </p:txBody>
      </p:sp>
      <p:sp>
        <p:nvSpPr>
          <p:cNvPr id="4" name="页脚占位符 3"/>
          <p:cNvSpPr>
            <a:spLocks noGrp="1"/>
          </p:cNvSpPr>
          <p:nvPr>
            <p:ph type="ftr" sz="quarter" idx="10"/>
          </p:nvPr>
        </p:nvSpPr>
        <p:spPr/>
        <p:txBody>
          <a:bodyPr/>
          <a:lstStyle/>
          <a:p>
            <a:pPr>
              <a:defRPr/>
            </a:pPr>
            <a:r>
              <a:rPr lang="en-GB" altLang="zh-CN" smtClean="0"/>
              <a:t>Wei Ruan, Huawei</a:t>
            </a:r>
            <a:endParaRPr lang="en-GB" altLang="zh-CN" dirty="0"/>
          </a:p>
        </p:txBody>
      </p:sp>
      <p:sp>
        <p:nvSpPr>
          <p:cNvPr id="5" name="灯片编号占位符 4"/>
          <p:cNvSpPr>
            <a:spLocks noGrp="1"/>
          </p:cNvSpPr>
          <p:nvPr>
            <p:ph type="sldNum" sz="quarter" idx="11"/>
          </p:nvPr>
        </p:nvSpPr>
        <p:spPr/>
        <p:txBody>
          <a:bodyPr/>
          <a:lstStyle/>
          <a:p>
            <a:pPr>
              <a:defRPr/>
            </a:pPr>
            <a:r>
              <a:rPr lang="en-GB" smtClean="0"/>
              <a:t>Slide </a:t>
            </a:r>
            <a:fld id="{291230A6-1ED8-40C7-B3D0-82B1B9814FDB}" type="slidenum">
              <a:rPr lang="en-GB" smtClean="0"/>
              <a:pPr>
                <a:defRPr/>
              </a:pPr>
              <a:t>31</a:t>
            </a:fld>
            <a:endParaRPr lang="en-GB"/>
          </a:p>
        </p:txBody>
      </p:sp>
      <p:pic>
        <p:nvPicPr>
          <p:cNvPr id="32" name="Picture 3"/>
          <p:cNvPicPr>
            <a:picLocks noChangeAspect="1" noChangeArrowheads="1"/>
          </p:cNvPicPr>
          <p:nvPr/>
        </p:nvPicPr>
        <p:blipFill>
          <a:blip r:embed="rId3" cstate="print"/>
          <a:srcRect/>
          <a:stretch>
            <a:fillRect/>
          </a:stretch>
        </p:blipFill>
        <p:spPr bwMode="auto">
          <a:xfrm>
            <a:off x="5868144" y="2564904"/>
            <a:ext cx="2458245" cy="15841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Key Performance and </a:t>
            </a:r>
            <a:r>
              <a:rPr lang="en-US" sz="2800" dirty="0" smtClean="0"/>
              <a:t>Attributes</a:t>
            </a:r>
            <a:endParaRPr lang="en-US" sz="2800" dirty="0"/>
          </a:p>
        </p:txBody>
      </p:sp>
      <p:sp>
        <p:nvSpPr>
          <p:cNvPr id="3" name="Content Placeholder 2"/>
          <p:cNvSpPr>
            <a:spLocks noGrp="1"/>
          </p:cNvSpPr>
          <p:nvPr>
            <p:ph idx="1"/>
          </p:nvPr>
        </p:nvSpPr>
        <p:spPr>
          <a:xfrm>
            <a:off x="755576" y="1772816"/>
            <a:ext cx="8206680" cy="4114800"/>
          </a:xfrm>
        </p:spPr>
        <p:txBody>
          <a:bodyPr/>
          <a:lstStyle/>
          <a:p>
            <a:r>
              <a:rPr kumimoji="1" lang="en-US" altLang="ja-JP" sz="2000" dirty="0" smtClean="0"/>
              <a:t>Performance requirements:</a:t>
            </a:r>
            <a:endParaRPr lang="en-US" altLang="zh-CN" sz="2000" b="0" dirty="0" smtClean="0"/>
          </a:p>
          <a:p>
            <a:pPr lvl="1"/>
            <a:r>
              <a:rPr lang="en-US" altLang="zh-CN" sz="1600" b="0" dirty="0" smtClean="0"/>
              <a:t>Horizontal accuracy </a:t>
            </a:r>
            <a:r>
              <a:rPr lang="en-US" sz="1600" b="0" dirty="0" smtClean="0"/>
              <a:t>&lt;=1m @90%</a:t>
            </a:r>
          </a:p>
          <a:p>
            <a:pPr lvl="1"/>
            <a:r>
              <a:rPr lang="en-US" sz="1600" b="0" dirty="0" smtClean="0"/>
              <a:t>Vertical  </a:t>
            </a:r>
            <a:r>
              <a:rPr lang="en-US" sz="1600" b="0" dirty="0"/>
              <a:t>accuracy</a:t>
            </a:r>
            <a:r>
              <a:rPr lang="en-US" sz="1600" b="0" dirty="0" smtClean="0"/>
              <a:t>: correct floor@99%</a:t>
            </a:r>
            <a:endParaRPr lang="en-US" sz="1600" b="0" dirty="0"/>
          </a:p>
          <a:p>
            <a:pPr lvl="1"/>
            <a:r>
              <a:rPr lang="en-US" sz="1600" b="0" dirty="0"/>
              <a:t>Latency: </a:t>
            </a:r>
            <a:r>
              <a:rPr lang="en-US" sz="1600" b="0" dirty="0" smtClean="0"/>
              <a:t>&lt;500ms </a:t>
            </a:r>
            <a:endParaRPr lang="en-US" sz="1600" b="0" dirty="0"/>
          </a:p>
          <a:p>
            <a:pPr lvl="1"/>
            <a:r>
              <a:rPr lang="en-US" sz="1600" b="0" dirty="0"/>
              <a:t>Refresh Rate: &gt; </a:t>
            </a:r>
            <a:r>
              <a:rPr lang="en-US" sz="1600" dirty="0" smtClean="0"/>
              <a:t>2</a:t>
            </a:r>
            <a:r>
              <a:rPr lang="en-US" sz="1600" b="0" dirty="0" smtClean="0"/>
              <a:t> location/sec</a:t>
            </a:r>
            <a:endParaRPr lang="en-US" sz="1600" b="0" dirty="0"/>
          </a:p>
          <a:p>
            <a:pPr lvl="1"/>
            <a:r>
              <a:rPr lang="en-US" sz="1600" b="0" dirty="0"/>
              <a:t>Number of simultaneous </a:t>
            </a:r>
            <a:r>
              <a:rPr lang="en-US" sz="1600" b="0" dirty="0" smtClean="0"/>
              <a:t>clients: &lt; 200 per AP</a:t>
            </a:r>
            <a:endParaRPr lang="en-US" sz="1600" b="0" dirty="0"/>
          </a:p>
          <a:p>
            <a:pPr lvl="1"/>
            <a:r>
              <a:rPr lang="en-US" sz="1600" b="0" dirty="0"/>
              <a:t>Impact on Network Bandwidth: </a:t>
            </a:r>
            <a:r>
              <a:rPr kumimoji="1" lang="en-US" altLang="ja-JP" sz="1600" dirty="0" smtClean="0"/>
              <a:t>low, the impact should be independent on the number of APs involved in single user positioning</a:t>
            </a:r>
            <a:endParaRPr lang="en-US" sz="1600" b="0" dirty="0" smtClean="0"/>
          </a:p>
          <a:p>
            <a:r>
              <a:rPr kumimoji="1" lang="en-US" altLang="ja-JP" sz="2000" dirty="0" smtClean="0"/>
              <a:t>Functional requirements:</a:t>
            </a:r>
          </a:p>
          <a:p>
            <a:pPr lvl="1"/>
            <a:r>
              <a:rPr lang="en-US" sz="1600" b="0" dirty="0" smtClean="0"/>
              <a:t>No special APP is required to be installed on STA</a:t>
            </a:r>
            <a:endParaRPr lang="en-US" sz="1600" dirty="0" smtClean="0"/>
          </a:p>
          <a:p>
            <a:pPr lvl="1"/>
            <a:r>
              <a:rPr lang="en-US" sz="1600" dirty="0" smtClean="0"/>
              <a:t>STA may opt in/opt out for this service</a:t>
            </a:r>
            <a:endParaRPr lang="en-US" sz="1600" b="0" dirty="0"/>
          </a:p>
          <a:p>
            <a:pPr lvl="1"/>
            <a:endParaRPr lang="en-US" sz="1600" dirty="0">
              <a:solidFill>
                <a:srgbClr val="FF0000"/>
              </a:solidFill>
            </a:endParaRPr>
          </a:p>
          <a:p>
            <a:endParaRPr lang="en-US" sz="2800" dirty="0"/>
          </a:p>
        </p:txBody>
      </p:sp>
      <p:sp>
        <p:nvSpPr>
          <p:cNvPr id="5" name="Slide Number Placeholder 4"/>
          <p:cNvSpPr>
            <a:spLocks noGrp="1"/>
          </p:cNvSpPr>
          <p:nvPr>
            <p:ph type="sldNum" sz="quarter" idx="11"/>
          </p:nvPr>
        </p:nvSpPr>
        <p:spPr/>
        <p:txBody>
          <a:bodyPr/>
          <a:lstStyle/>
          <a:p>
            <a:pPr>
              <a:defRPr/>
            </a:pPr>
            <a:r>
              <a:rPr lang="en-GB" smtClean="0"/>
              <a:t>Slide </a:t>
            </a:r>
            <a:fld id="{291230A6-1ED8-40C7-B3D0-82B1B9814FDB}" type="slidenum">
              <a:rPr lang="en-GB" smtClean="0"/>
              <a:pPr>
                <a:defRPr/>
              </a:pPr>
              <a:t>32</a:t>
            </a:fld>
            <a:endParaRPr lang="en-GB"/>
          </a:p>
        </p:txBody>
      </p:sp>
      <p:sp>
        <p:nvSpPr>
          <p:cNvPr id="7" name="页脚占位符 3"/>
          <p:cNvSpPr>
            <a:spLocks noGrp="1"/>
          </p:cNvSpPr>
          <p:nvPr>
            <p:ph type="ftr" sz="quarter" idx="10"/>
          </p:nvPr>
        </p:nvSpPr>
        <p:spPr>
          <a:xfrm>
            <a:off x="7372386" y="6475413"/>
            <a:ext cx="1171539" cy="184666"/>
          </a:xfrm>
        </p:spPr>
        <p:txBody>
          <a:bodyPr/>
          <a:lstStyle/>
          <a:p>
            <a:pPr>
              <a:defRPr/>
            </a:pPr>
            <a:r>
              <a:rPr lang="en-GB" altLang="zh-CN" smtClean="0"/>
              <a:t>Wei Ruan, Huawei</a:t>
            </a:r>
            <a:endParaRPr lang="en-GB" altLang="zh-CN" dirty="0"/>
          </a:p>
        </p:txBody>
      </p:sp>
    </p:spTree>
    <p:extLst>
      <p:ext uri="{BB962C8B-B14F-4D97-AF65-F5344CB8AC3E}">
        <p14:creationId xmlns:p14="http://schemas.microsoft.com/office/powerpoint/2010/main" val="30338255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260648"/>
            <a:ext cx="7772400" cy="1066800"/>
          </a:xfrm>
        </p:spPr>
        <p:txBody>
          <a:bodyPr/>
          <a:lstStyle/>
          <a:p>
            <a:r>
              <a:rPr lang="en-US" sz="2400" dirty="0" smtClean="0"/>
              <a:t>Use case 22: </a:t>
            </a:r>
            <a:r>
              <a:rPr lang="en-US" altLang="zh-CN" sz="2400" dirty="0" smtClean="0"/>
              <a:t>Position for electronic tag </a:t>
            </a:r>
            <a:endParaRPr lang="en-US" sz="2400" dirty="0"/>
          </a:p>
        </p:txBody>
      </p:sp>
      <p:sp>
        <p:nvSpPr>
          <p:cNvPr id="3" name="内容占位符 2"/>
          <p:cNvSpPr>
            <a:spLocks noGrp="1"/>
          </p:cNvSpPr>
          <p:nvPr>
            <p:ph idx="1"/>
          </p:nvPr>
        </p:nvSpPr>
        <p:spPr>
          <a:xfrm>
            <a:off x="395536" y="980728"/>
            <a:ext cx="7344816" cy="5256584"/>
          </a:xfrm>
        </p:spPr>
        <p:txBody>
          <a:bodyPr>
            <a:noAutofit/>
          </a:bodyPr>
          <a:lstStyle/>
          <a:p>
            <a:r>
              <a:rPr lang="en-US" sz="2000" dirty="0" smtClean="0"/>
              <a:t>User: </a:t>
            </a:r>
          </a:p>
          <a:p>
            <a:pPr lvl="1"/>
            <a:r>
              <a:rPr lang="en-US" sz="1600" dirty="0" smtClean="0"/>
              <a:t>Person or device with </a:t>
            </a:r>
            <a:r>
              <a:rPr lang="en-US" sz="1600" dirty="0" err="1" smtClean="0"/>
              <a:t>WiFi</a:t>
            </a:r>
            <a:r>
              <a:rPr lang="en-US" sz="1600" dirty="0" smtClean="0"/>
              <a:t> electronic tag powered by coin battery. </a:t>
            </a:r>
          </a:p>
          <a:p>
            <a:pPr lvl="1"/>
            <a:r>
              <a:rPr lang="en-US" sz="1600" b="0" dirty="0" smtClean="0"/>
              <a:t>Administrator tracks personnel and valuable devices.</a:t>
            </a:r>
          </a:p>
          <a:p>
            <a:r>
              <a:rPr lang="en-US" sz="2000" dirty="0" smtClean="0"/>
              <a:t>Environment: </a:t>
            </a:r>
            <a:r>
              <a:rPr lang="en-US" sz="1600" b="0" dirty="0" smtClean="0"/>
              <a:t>hospital, factory, office tracks personnel and valuable devices.</a:t>
            </a:r>
          </a:p>
          <a:p>
            <a:pPr lvl="1"/>
            <a:r>
              <a:rPr lang="en-US" sz="1600" dirty="0" smtClean="0"/>
              <a:t>1 </a:t>
            </a:r>
            <a:r>
              <a:rPr lang="en-US" sz="1600" b="0" dirty="0" smtClean="0"/>
              <a:t>AP  could cover 10~20 meters range</a:t>
            </a:r>
          </a:p>
          <a:p>
            <a:pPr lvl="1"/>
            <a:r>
              <a:rPr lang="en-US" altLang="zh-CN" sz="1600" dirty="0" smtClean="0"/>
              <a:t>APs support 11n,ax,az, ac</a:t>
            </a:r>
          </a:p>
          <a:p>
            <a:pPr lvl="1"/>
            <a:r>
              <a:rPr lang="en-US" altLang="zh-CN" sz="1600" dirty="0" smtClean="0"/>
              <a:t>1 AP could support 500 Tags</a:t>
            </a:r>
            <a:endParaRPr lang="en-US" sz="1600" b="0" dirty="0" smtClean="0"/>
          </a:p>
          <a:p>
            <a:r>
              <a:rPr lang="en-US" sz="2000" dirty="0" smtClean="0"/>
              <a:t>Use case:</a:t>
            </a:r>
            <a:endParaRPr lang="en-US" altLang="zh-CN" sz="1600" dirty="0" smtClean="0"/>
          </a:p>
          <a:p>
            <a:pPr marL="800100" lvl="1">
              <a:defRPr/>
            </a:pPr>
            <a:r>
              <a:rPr lang="en-US" altLang="zh-CN" sz="1600" dirty="0" smtClean="0"/>
              <a:t>Operating mode: AP2STA</a:t>
            </a:r>
            <a:endParaRPr lang="en-US" altLang="zh-CN" dirty="0" smtClean="0"/>
          </a:p>
          <a:p>
            <a:pPr marL="800100" lvl="1">
              <a:defRPr/>
            </a:pPr>
            <a:r>
              <a:rPr lang="en-US" altLang="zh-CN" sz="1600" dirty="0" smtClean="0"/>
              <a:t>Administrator tracks person’s position with electronic tag to provide service or help, or control access of area.</a:t>
            </a:r>
          </a:p>
          <a:p>
            <a:pPr marL="800100" lvl="1">
              <a:defRPr/>
            </a:pPr>
            <a:r>
              <a:rPr lang="en-US" altLang="zh-CN" sz="1600" dirty="0" smtClean="0"/>
              <a:t>Administrator tracks devices or goods with electronic tag to help manage asset and logistics. </a:t>
            </a:r>
          </a:p>
          <a:p>
            <a:pPr marL="800100" lvl="1">
              <a:defRPr/>
            </a:pPr>
            <a:r>
              <a:rPr lang="en-US" altLang="zh-CN" sz="1600" dirty="0" smtClean="0"/>
              <a:t>Tag may send packets periodically in seconds, or AP informs the Tag to send packets periodically</a:t>
            </a:r>
          </a:p>
          <a:p>
            <a:pPr lvl="1"/>
            <a:endParaRPr lang="en-US" dirty="0" smtClean="0"/>
          </a:p>
          <a:p>
            <a:pPr lvl="1"/>
            <a:endParaRPr lang="en-US" dirty="0"/>
          </a:p>
        </p:txBody>
      </p:sp>
      <p:sp>
        <p:nvSpPr>
          <p:cNvPr id="4" name="页脚占位符 3"/>
          <p:cNvSpPr>
            <a:spLocks noGrp="1"/>
          </p:cNvSpPr>
          <p:nvPr>
            <p:ph type="ftr" sz="quarter" idx="10"/>
          </p:nvPr>
        </p:nvSpPr>
        <p:spPr/>
        <p:txBody>
          <a:bodyPr/>
          <a:lstStyle/>
          <a:p>
            <a:pPr>
              <a:defRPr/>
            </a:pPr>
            <a:r>
              <a:rPr lang="en-GB" altLang="zh-CN" smtClean="0"/>
              <a:t>Wei Ruan, Huawei</a:t>
            </a:r>
            <a:endParaRPr lang="en-GB" altLang="zh-CN" dirty="0"/>
          </a:p>
        </p:txBody>
      </p:sp>
      <p:sp>
        <p:nvSpPr>
          <p:cNvPr id="5" name="灯片编号占位符 4"/>
          <p:cNvSpPr>
            <a:spLocks noGrp="1"/>
          </p:cNvSpPr>
          <p:nvPr>
            <p:ph type="sldNum" sz="quarter" idx="11"/>
          </p:nvPr>
        </p:nvSpPr>
        <p:spPr/>
        <p:txBody>
          <a:bodyPr/>
          <a:lstStyle/>
          <a:p>
            <a:pPr>
              <a:defRPr/>
            </a:pPr>
            <a:r>
              <a:rPr lang="en-GB" smtClean="0"/>
              <a:t>Slide </a:t>
            </a:r>
            <a:fld id="{291230A6-1ED8-40C7-B3D0-82B1B9814FDB}" type="slidenum">
              <a:rPr lang="en-GB" smtClean="0"/>
              <a:pPr>
                <a:defRPr/>
              </a:pPr>
              <a:t>33</a:t>
            </a:fld>
            <a:endParaRPr lang="en-GB"/>
          </a:p>
        </p:txBody>
      </p:sp>
      <p:pic>
        <p:nvPicPr>
          <p:cNvPr id="6147" name="Picture 3"/>
          <p:cNvPicPr>
            <a:picLocks noChangeAspect="1" noChangeArrowheads="1"/>
          </p:cNvPicPr>
          <p:nvPr/>
        </p:nvPicPr>
        <p:blipFill>
          <a:blip r:embed="rId3" cstate="print"/>
          <a:srcRect/>
          <a:stretch>
            <a:fillRect/>
          </a:stretch>
        </p:blipFill>
        <p:spPr bwMode="auto">
          <a:xfrm>
            <a:off x="3131840" y="5301208"/>
            <a:ext cx="1944216" cy="1368152"/>
          </a:xfrm>
          <a:prstGeom prst="rect">
            <a:avLst/>
          </a:prstGeom>
          <a:noFill/>
          <a:ln w="9525">
            <a:noFill/>
            <a:miter lim="800000"/>
            <a:headEnd/>
            <a:tailEnd/>
          </a:ln>
        </p:spPr>
      </p:pic>
      <p:pic>
        <p:nvPicPr>
          <p:cNvPr id="6148" name="Picture 4"/>
          <p:cNvPicPr>
            <a:picLocks noChangeAspect="1" noChangeArrowheads="1"/>
          </p:cNvPicPr>
          <p:nvPr/>
        </p:nvPicPr>
        <p:blipFill>
          <a:blip r:embed="rId4" cstate="print"/>
          <a:srcRect/>
          <a:stretch>
            <a:fillRect/>
          </a:stretch>
        </p:blipFill>
        <p:spPr bwMode="auto">
          <a:xfrm>
            <a:off x="5148064" y="5301208"/>
            <a:ext cx="2128900" cy="12961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Key Performance and </a:t>
            </a:r>
            <a:r>
              <a:rPr lang="en-US" sz="2800" dirty="0" smtClean="0"/>
              <a:t>Attributes</a:t>
            </a:r>
            <a:endParaRPr lang="en-US" sz="2800" dirty="0"/>
          </a:p>
        </p:txBody>
      </p:sp>
      <p:sp>
        <p:nvSpPr>
          <p:cNvPr id="3" name="Content Placeholder 2"/>
          <p:cNvSpPr>
            <a:spLocks noGrp="1"/>
          </p:cNvSpPr>
          <p:nvPr>
            <p:ph idx="1"/>
          </p:nvPr>
        </p:nvSpPr>
        <p:spPr>
          <a:xfrm>
            <a:off x="755576" y="1772816"/>
            <a:ext cx="8206680" cy="4114800"/>
          </a:xfrm>
        </p:spPr>
        <p:txBody>
          <a:bodyPr/>
          <a:lstStyle/>
          <a:p>
            <a:r>
              <a:rPr lang="en-US" altLang="zh-CN" sz="2000" b="0" dirty="0" smtClean="0"/>
              <a:t>Horizontal accuracy </a:t>
            </a:r>
            <a:r>
              <a:rPr lang="en-US" sz="2000" b="0" dirty="0" smtClean="0"/>
              <a:t>&lt;1m @90%</a:t>
            </a:r>
          </a:p>
          <a:p>
            <a:r>
              <a:rPr lang="en-US" sz="2000" b="0" dirty="0" smtClean="0"/>
              <a:t>Vertical  </a:t>
            </a:r>
            <a:r>
              <a:rPr lang="en-US" sz="2000" b="0" dirty="0"/>
              <a:t>accuracy</a:t>
            </a:r>
            <a:r>
              <a:rPr lang="en-US" sz="2000" b="0" dirty="0" smtClean="0"/>
              <a:t>: correct floor@99%</a:t>
            </a:r>
            <a:endParaRPr lang="en-US" sz="2000" b="0" dirty="0"/>
          </a:p>
          <a:p>
            <a:r>
              <a:rPr lang="en-US" sz="2000" b="0" dirty="0"/>
              <a:t>Latency: </a:t>
            </a:r>
            <a:r>
              <a:rPr lang="en-US" sz="2000" b="0" dirty="0" smtClean="0"/>
              <a:t>&lt;500ms </a:t>
            </a:r>
            <a:endParaRPr lang="en-US" sz="2000" b="0" dirty="0"/>
          </a:p>
          <a:p>
            <a:r>
              <a:rPr lang="en-US" sz="2000" b="0" dirty="0"/>
              <a:t>Refresh Rate: &gt; </a:t>
            </a:r>
            <a:r>
              <a:rPr lang="en-US" sz="2000" b="0" dirty="0" smtClean="0"/>
              <a:t>2 location/sec when tag device moves</a:t>
            </a:r>
            <a:endParaRPr lang="en-US" sz="2000" b="0" dirty="0"/>
          </a:p>
          <a:p>
            <a:r>
              <a:rPr lang="en-US" sz="2000" b="0" dirty="0"/>
              <a:t>Number of simultaneous </a:t>
            </a:r>
            <a:r>
              <a:rPr lang="en-US" sz="2000" b="0" dirty="0" smtClean="0"/>
              <a:t>clients: &lt; 500 per AP</a:t>
            </a:r>
          </a:p>
          <a:p>
            <a:r>
              <a:rPr lang="en-US" altLang="zh-CN" sz="2000" b="0" dirty="0" smtClean="0"/>
              <a:t>Support power conscious device</a:t>
            </a:r>
          </a:p>
          <a:p>
            <a:pPr lvl="1"/>
            <a:endParaRPr lang="en-US" sz="1600" dirty="0">
              <a:solidFill>
                <a:srgbClr val="FF0000"/>
              </a:solidFill>
            </a:endParaRPr>
          </a:p>
          <a:p>
            <a:endParaRPr lang="en-US" sz="2800" dirty="0"/>
          </a:p>
        </p:txBody>
      </p:sp>
      <p:sp>
        <p:nvSpPr>
          <p:cNvPr id="5" name="Slide Number Placeholder 4"/>
          <p:cNvSpPr>
            <a:spLocks noGrp="1"/>
          </p:cNvSpPr>
          <p:nvPr>
            <p:ph type="sldNum" sz="quarter" idx="11"/>
          </p:nvPr>
        </p:nvSpPr>
        <p:spPr/>
        <p:txBody>
          <a:bodyPr/>
          <a:lstStyle/>
          <a:p>
            <a:pPr>
              <a:defRPr/>
            </a:pPr>
            <a:r>
              <a:rPr lang="en-GB" smtClean="0"/>
              <a:t>Slide </a:t>
            </a:r>
            <a:fld id="{291230A6-1ED8-40C7-B3D0-82B1B9814FDB}" type="slidenum">
              <a:rPr lang="en-GB" smtClean="0"/>
              <a:pPr>
                <a:defRPr/>
              </a:pPr>
              <a:t>34</a:t>
            </a:fld>
            <a:endParaRPr lang="en-GB"/>
          </a:p>
        </p:txBody>
      </p:sp>
      <p:sp>
        <p:nvSpPr>
          <p:cNvPr id="7" name="页脚占位符 3"/>
          <p:cNvSpPr>
            <a:spLocks noGrp="1"/>
          </p:cNvSpPr>
          <p:nvPr>
            <p:ph type="ftr" sz="quarter" idx="10"/>
          </p:nvPr>
        </p:nvSpPr>
        <p:spPr>
          <a:xfrm>
            <a:off x="7372386" y="6475413"/>
            <a:ext cx="1171539" cy="184666"/>
          </a:xfrm>
        </p:spPr>
        <p:txBody>
          <a:bodyPr/>
          <a:lstStyle/>
          <a:p>
            <a:pPr>
              <a:defRPr/>
            </a:pPr>
            <a:r>
              <a:rPr lang="en-GB" altLang="zh-CN" smtClean="0"/>
              <a:t>Wei Ruan, Huawei</a:t>
            </a:r>
            <a:endParaRPr lang="en-GB" altLang="zh-CN" dirty="0"/>
          </a:p>
        </p:txBody>
      </p:sp>
    </p:spTree>
    <p:extLst>
      <p:ext uri="{BB962C8B-B14F-4D97-AF65-F5344CB8AC3E}">
        <p14:creationId xmlns:p14="http://schemas.microsoft.com/office/powerpoint/2010/main" val="30338255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11-07-2988-04-0000-liaison-from-wi-fi-alliance-to-802-11-regarding-wfa-vht-study-group-consolidation-of-usage-models.ppt</a:t>
            </a:r>
          </a:p>
          <a:p>
            <a:r>
              <a:rPr lang="en-US" dirty="0" smtClean="0"/>
              <a:t>11-14-1464-02-0wng-ng-positioning-overview-and-chalanges.pptx</a:t>
            </a:r>
          </a:p>
          <a:p>
            <a:endParaRPr lang="en-US" dirty="0"/>
          </a:p>
          <a:p>
            <a:r>
              <a:rPr lang="en-US" dirty="0" smtClean="0"/>
              <a:t>Use case 2 and 3: 11-15-561r2</a:t>
            </a:r>
          </a:p>
          <a:p>
            <a:r>
              <a:rPr lang="en-US" dirty="0" smtClean="0"/>
              <a:t>Use case 4: 11-15-902r0</a:t>
            </a:r>
          </a:p>
          <a:p>
            <a:r>
              <a:rPr lang="en-US" dirty="0" smtClean="0"/>
              <a:t>Use case 5,6,7: 11-15-1061r0</a:t>
            </a:r>
          </a:p>
          <a:p>
            <a:r>
              <a:rPr lang="en-US" dirty="0" smtClean="0"/>
              <a:t>Use case 8: 11-15-907r4 </a:t>
            </a:r>
          </a:p>
          <a:p>
            <a:r>
              <a:rPr lang="en-US" dirty="0" smtClean="0"/>
              <a:t>Use case 9, 10: 11-15-1159r2</a:t>
            </a:r>
            <a:endParaRPr lang="pt-BR" dirty="0"/>
          </a:p>
          <a:p>
            <a:r>
              <a:rPr lang="en-US" dirty="0" smtClean="0"/>
              <a:t>Use </a:t>
            </a:r>
            <a:r>
              <a:rPr lang="en-US" dirty="0"/>
              <a:t>case </a:t>
            </a:r>
            <a:r>
              <a:rPr lang="en-US" dirty="0" smtClean="0"/>
              <a:t>11-17: 11-16-0019r0</a:t>
            </a:r>
          </a:p>
          <a:p>
            <a:r>
              <a:rPr lang="en-US" dirty="0" smtClean="0"/>
              <a:t>Use case 12: 11-15-0919r2 </a:t>
            </a:r>
          </a:p>
          <a:p>
            <a:r>
              <a:rPr lang="en-US" dirty="0" smtClean="0"/>
              <a:t>Use case 18: 11-15-919r2</a:t>
            </a:r>
          </a:p>
          <a:p>
            <a:r>
              <a:rPr lang="en-US" dirty="0" smtClean="0"/>
              <a:t>Use case 19:</a:t>
            </a:r>
            <a:r>
              <a:rPr lang="pt-BR" dirty="0" smtClean="0"/>
              <a:t>11-16-227r3</a:t>
            </a:r>
            <a:endParaRPr lang="en-US" dirty="0" smtClean="0"/>
          </a:p>
          <a:p>
            <a:r>
              <a:rPr lang="en-US" dirty="0" smtClean="0"/>
              <a:t>Use case 20:</a:t>
            </a:r>
            <a:r>
              <a:rPr lang="pt-BR" dirty="0"/>
              <a:t>11-16-315r2 </a:t>
            </a:r>
            <a:endParaRPr lang="en-US" dirty="0" smtClean="0"/>
          </a:p>
          <a:p>
            <a:r>
              <a:rPr lang="en-US" dirty="0" smtClean="0"/>
              <a:t>Use cases 21-22:</a:t>
            </a:r>
            <a:r>
              <a:rPr lang="pt-BR" dirty="0"/>
              <a:t>11-16-433r2 </a:t>
            </a:r>
            <a:endParaRPr lang="en-US" dirty="0"/>
          </a:p>
          <a:p>
            <a:endParaRPr lang="en-US" dirty="0"/>
          </a:p>
        </p:txBody>
      </p:sp>
      <p:sp>
        <p:nvSpPr>
          <p:cNvPr id="4" name="Footer Placeholder 3"/>
          <p:cNvSpPr>
            <a:spLocks noGrp="1"/>
          </p:cNvSpPr>
          <p:nvPr>
            <p:ph type="ftr" sz="quarter" idx="10"/>
          </p:nvPr>
        </p:nvSpPr>
        <p:spPr/>
        <p:txBody>
          <a:bodyPr/>
          <a:lstStyle/>
          <a:p>
            <a:pPr>
              <a:defRPr/>
            </a:pPr>
            <a:r>
              <a:rPr lang="en-GB" smtClean="0"/>
              <a:t>Santosh Pandey, Cisco</a:t>
            </a:r>
            <a:endParaRPr lang="en-GB" dirty="0"/>
          </a:p>
        </p:txBody>
      </p:sp>
      <p:sp>
        <p:nvSpPr>
          <p:cNvPr id="5" name="Slide Number Placeholder 4"/>
          <p:cNvSpPr>
            <a:spLocks noGrp="1"/>
          </p:cNvSpPr>
          <p:nvPr>
            <p:ph type="sldNum" sz="quarter" idx="11"/>
          </p:nvPr>
        </p:nvSpPr>
        <p:spPr/>
        <p:txBody>
          <a:bodyPr/>
          <a:lstStyle/>
          <a:p>
            <a:pPr>
              <a:defRPr/>
            </a:pPr>
            <a:r>
              <a:rPr lang="en-GB" smtClean="0"/>
              <a:t>Slide </a:t>
            </a:r>
            <a:fld id="{291230A6-1ED8-40C7-B3D0-82B1B9814FDB}" type="slidenum">
              <a:rPr lang="en-GB" smtClean="0"/>
              <a:pPr>
                <a:defRPr/>
              </a:pPr>
              <a:t>35</a:t>
            </a:fld>
            <a:endParaRPr lang="en-GB"/>
          </a:p>
        </p:txBody>
      </p:sp>
    </p:spTree>
    <p:extLst>
      <p:ext uri="{BB962C8B-B14F-4D97-AF65-F5344CB8AC3E}">
        <p14:creationId xmlns:p14="http://schemas.microsoft.com/office/powerpoint/2010/main" val="36107240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Micro location in store</a:t>
            </a:r>
            <a:endParaRPr lang="en-US" dirty="0"/>
          </a:p>
        </p:txBody>
      </p:sp>
      <p:sp>
        <p:nvSpPr>
          <p:cNvPr id="3" name="Content Placeholder 2"/>
          <p:cNvSpPr>
            <a:spLocks noGrp="1"/>
          </p:cNvSpPr>
          <p:nvPr>
            <p:ph idx="1"/>
          </p:nvPr>
        </p:nvSpPr>
        <p:spPr>
          <a:xfrm>
            <a:off x="685800" y="1628800"/>
            <a:ext cx="7918648" cy="4824536"/>
          </a:xfrm>
        </p:spPr>
        <p:txBody>
          <a:bodyPr>
            <a:normAutofit fontScale="85000" lnSpcReduction="10000"/>
          </a:bodyPr>
          <a:lstStyle/>
          <a:p>
            <a:r>
              <a:rPr lang="en-US" dirty="0" smtClean="0"/>
              <a:t>User: </a:t>
            </a:r>
            <a:r>
              <a:rPr lang="en-US" b="0" dirty="0" smtClean="0"/>
              <a:t>Person with a smartphone which has the store app installed </a:t>
            </a:r>
          </a:p>
          <a:p>
            <a:r>
              <a:rPr lang="en-US" dirty="0" smtClean="0"/>
              <a:t>Environment: </a:t>
            </a:r>
            <a:r>
              <a:rPr lang="en-US" b="0" dirty="0" smtClean="0"/>
              <a:t>A store has APs for 802.11 coverage. The store may have APs at the store entrance. The expected AP density is about 1 AP per 4000 sq. ft. with APs supporting HT, VHT and NGP</a:t>
            </a:r>
          </a:p>
          <a:p>
            <a:r>
              <a:rPr lang="en-US" dirty="0" smtClean="0"/>
              <a:t>Use case:</a:t>
            </a:r>
          </a:p>
          <a:p>
            <a:pPr marL="914400" lvl="1" indent="-457200">
              <a:buFont typeface="+mj-lt"/>
              <a:buAutoNum type="arabicPeriod"/>
            </a:pPr>
            <a:r>
              <a:rPr lang="en-US" dirty="0" smtClean="0"/>
              <a:t>The user enters the store with their phone </a:t>
            </a:r>
          </a:p>
          <a:p>
            <a:pPr marL="914400" lvl="1" indent="-457200">
              <a:buFont typeface="+mj-lt"/>
              <a:buAutoNum type="arabicPeriod"/>
            </a:pPr>
            <a:r>
              <a:rPr lang="en-US" dirty="0" smtClean="0"/>
              <a:t>As soon as user enters, the phone notifies the user about the store promotions</a:t>
            </a:r>
          </a:p>
          <a:p>
            <a:pPr marL="914400" lvl="1" indent="-457200">
              <a:buFont typeface="+mj-lt"/>
              <a:buAutoNum type="arabicPeriod"/>
            </a:pPr>
            <a:r>
              <a:rPr lang="en-US" dirty="0" smtClean="0"/>
              <a:t>The user can query details about a product on the app </a:t>
            </a:r>
          </a:p>
          <a:p>
            <a:pPr marL="914400" lvl="1" indent="-457200">
              <a:buFont typeface="+mj-lt"/>
              <a:buAutoNum type="arabicPeriod"/>
            </a:pPr>
            <a:r>
              <a:rPr lang="en-US" dirty="0" smtClean="0"/>
              <a:t>The app and smartphone can then help the user navigate to the particular shelf containing the product</a:t>
            </a:r>
          </a:p>
          <a:p>
            <a:pPr marL="914400" lvl="1" indent="-457200">
              <a:buFont typeface="+mj-lt"/>
              <a:buAutoNum type="arabicPeriod"/>
            </a:pPr>
            <a:r>
              <a:rPr lang="en-US" dirty="0" smtClean="0"/>
              <a:t>The user stands in queue and as they reaches the checkout counter, their loyalty number  is brought up on the system </a:t>
            </a:r>
          </a:p>
          <a:p>
            <a:r>
              <a:rPr lang="en-US" dirty="0" smtClean="0"/>
              <a:t>Expected:</a:t>
            </a:r>
          </a:p>
          <a:p>
            <a:pPr lvl="1"/>
            <a:r>
              <a:rPr lang="en-US" dirty="0" smtClean="0"/>
              <a:t>Horizontal accuracy: &lt;0.5 m@90%, vertical  accuracy: same floor@99%</a:t>
            </a:r>
          </a:p>
          <a:p>
            <a:pPr lvl="1"/>
            <a:r>
              <a:rPr lang="en-US" dirty="0" smtClean="0"/>
              <a:t>Latency: &lt;500ms </a:t>
            </a:r>
          </a:p>
          <a:p>
            <a:pPr lvl="1"/>
            <a:r>
              <a:rPr lang="en-US" dirty="0" smtClean="0"/>
              <a:t>Refresh Rate: &gt; 1 location/sec</a:t>
            </a:r>
            <a:endParaRPr lang="en-US" dirty="0"/>
          </a:p>
        </p:txBody>
      </p:sp>
      <p:sp>
        <p:nvSpPr>
          <p:cNvPr id="4" name="Footer Placeholder 3"/>
          <p:cNvSpPr>
            <a:spLocks noGrp="1"/>
          </p:cNvSpPr>
          <p:nvPr>
            <p:ph type="ftr" sz="quarter" idx="10"/>
          </p:nvPr>
        </p:nvSpPr>
        <p:spPr/>
        <p:txBody>
          <a:bodyPr/>
          <a:lstStyle/>
          <a:p>
            <a:pPr>
              <a:defRPr/>
            </a:pPr>
            <a:r>
              <a:rPr lang="en-GB" smtClean="0"/>
              <a:t>Santosh Pandey, Cisco</a:t>
            </a:r>
            <a:endParaRPr lang="en-GB" dirty="0"/>
          </a:p>
        </p:txBody>
      </p:sp>
      <p:sp>
        <p:nvSpPr>
          <p:cNvPr id="5" name="Slide Number Placeholder 4"/>
          <p:cNvSpPr>
            <a:spLocks noGrp="1"/>
          </p:cNvSpPr>
          <p:nvPr>
            <p:ph type="sldNum" sz="quarter" idx="11"/>
          </p:nvPr>
        </p:nvSpPr>
        <p:spPr/>
        <p:txBody>
          <a:bodyPr/>
          <a:lstStyle/>
          <a:p>
            <a:pPr>
              <a:defRPr/>
            </a:pPr>
            <a:r>
              <a:rPr lang="en-GB" smtClean="0"/>
              <a:t>Slide </a:t>
            </a:r>
            <a:fld id="{291230A6-1ED8-40C7-B3D0-82B1B9814FDB}" type="slidenum">
              <a:rPr lang="en-GB" smtClean="0"/>
              <a:pPr>
                <a:defRPr/>
              </a:pPr>
              <a:t>4</a:t>
            </a:fld>
            <a:endParaRPr lang="en-GB"/>
          </a:p>
        </p:txBody>
      </p:sp>
    </p:spTree>
    <p:extLst>
      <p:ext uri="{BB962C8B-B14F-4D97-AF65-F5344CB8AC3E}">
        <p14:creationId xmlns:p14="http://schemas.microsoft.com/office/powerpoint/2010/main" val="35735420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9756"/>
          <a:stretch/>
        </p:blipFill>
        <p:spPr>
          <a:xfrm>
            <a:off x="6226368" y="1851543"/>
            <a:ext cx="2917632" cy="2263257"/>
          </a:xfrm>
          <a:prstGeom prst="rect">
            <a:avLst/>
          </a:prstGeom>
        </p:spPr>
      </p:pic>
      <p:sp>
        <p:nvSpPr>
          <p:cNvPr id="2" name="タイトル 1"/>
          <p:cNvSpPr>
            <a:spLocks noGrp="1"/>
          </p:cNvSpPr>
          <p:nvPr>
            <p:ph type="title"/>
          </p:nvPr>
        </p:nvSpPr>
        <p:spPr/>
        <p:txBody>
          <a:bodyPr/>
          <a:lstStyle/>
          <a:p>
            <a:r>
              <a:rPr lang="en-US" altLang="ja-JP" dirty="0"/>
              <a:t>2</a:t>
            </a:r>
            <a:r>
              <a:rPr lang="en-US" altLang="ja-JP" noProof="0" dirty="0" smtClean="0"/>
              <a:t>. Positioning for Home Audio</a:t>
            </a:r>
            <a:endParaRPr kumimoji="1" lang="en-US" altLang="ja-JP" noProof="0" dirty="0"/>
          </a:p>
        </p:txBody>
      </p:sp>
      <p:sp>
        <p:nvSpPr>
          <p:cNvPr id="3" name="コンテンツ プレースホルダー 2"/>
          <p:cNvSpPr>
            <a:spLocks noGrp="1"/>
          </p:cNvSpPr>
          <p:nvPr>
            <p:ph idx="1"/>
          </p:nvPr>
        </p:nvSpPr>
        <p:spPr>
          <a:xfrm>
            <a:off x="762000" y="1676400"/>
            <a:ext cx="7772400" cy="4724400"/>
          </a:xfrm>
        </p:spPr>
        <p:txBody>
          <a:bodyPr>
            <a:normAutofit fontScale="77500" lnSpcReduction="20000"/>
          </a:bodyPr>
          <a:lstStyle/>
          <a:p>
            <a:pPr algn="just"/>
            <a:r>
              <a:rPr kumimoji="1" lang="en-US" altLang="ja-JP" noProof="0" dirty="0" smtClean="0"/>
              <a:t>Background: </a:t>
            </a:r>
            <a:r>
              <a:rPr kumimoji="1" lang="en-US" altLang="ja-JP" b="0" noProof="0" dirty="0" smtClean="0"/>
              <a:t>Advanced audio formats with immersive sound experience require exact position estimates of listener and speakers</a:t>
            </a:r>
          </a:p>
          <a:p>
            <a:pPr algn="just"/>
            <a:r>
              <a:rPr kumimoji="1" lang="en-US" altLang="ja-JP" noProof="0" dirty="0" smtClean="0"/>
              <a:t>User: </a:t>
            </a:r>
            <a:r>
              <a:rPr kumimoji="1" lang="en-US" altLang="ja-JP" b="0" noProof="0" dirty="0" smtClean="0"/>
              <a:t>Person with </a:t>
            </a:r>
            <a:r>
              <a:rPr kumimoji="1" lang="en-US" altLang="ja-JP" b="0" dirty="0" smtClean="0"/>
              <a:t>WLAN based home audio system</a:t>
            </a:r>
          </a:p>
          <a:p>
            <a:pPr lvl="1" algn="just"/>
            <a:r>
              <a:rPr kumimoji="1" lang="en-US" altLang="ja-JP" dirty="0" smtClean="0"/>
              <a:t>WLAN is employed for both sound transfer and positioning</a:t>
            </a:r>
            <a:endParaRPr kumimoji="1" lang="en-US" altLang="ja-JP" b="0" dirty="0" smtClean="0"/>
          </a:p>
          <a:p>
            <a:r>
              <a:rPr kumimoji="1" lang="en-US" altLang="ja-JP" noProof="0" dirty="0" smtClean="0"/>
              <a:t>Environment: </a:t>
            </a:r>
            <a:r>
              <a:rPr kumimoji="1" lang="en-US" altLang="ja-JP" b="0" noProof="0" dirty="0" smtClean="0"/>
              <a:t>Smart home with 802.11 coverage. </a:t>
            </a:r>
          </a:p>
          <a:p>
            <a:pPr lvl="1"/>
            <a:r>
              <a:rPr kumimoji="1" lang="en-US" altLang="ja-JP" noProof="0" dirty="0" smtClean="0"/>
              <a:t>1 AP per floor supporting .11n, .11ac, and NGP</a:t>
            </a:r>
          </a:p>
          <a:p>
            <a:pPr lvl="1" algn="just"/>
            <a:r>
              <a:rPr kumimoji="1" lang="en-US" altLang="ja-JP" noProof="0" dirty="0" smtClean="0"/>
              <a:t>1 AP in close vicinity supporting .11ad, .11ay, and NGP</a:t>
            </a:r>
          </a:p>
          <a:p>
            <a:pPr lvl="1" algn="just"/>
            <a:r>
              <a:rPr kumimoji="1" lang="en-US" altLang="ja-JP" dirty="0" smtClean="0"/>
              <a:t>Optional: multiple APs from neighboring apartments</a:t>
            </a:r>
          </a:p>
          <a:p>
            <a:pPr marL="457200" indent="-457200" algn="just">
              <a:buFont typeface="+mj-lt"/>
              <a:buAutoNum type="alphaUcPeriod"/>
            </a:pPr>
            <a:r>
              <a:rPr kumimoji="1" lang="en-US" altLang="ja-JP" dirty="0" smtClean="0"/>
              <a:t>Use case “speaker system calibration”</a:t>
            </a:r>
          </a:p>
          <a:p>
            <a:pPr marL="914400" lvl="1" indent="-457200" algn="just">
              <a:buFont typeface="+mj-lt"/>
              <a:buAutoNum type="arabicPeriod"/>
            </a:pPr>
            <a:r>
              <a:rPr kumimoji="1" lang="en-US" altLang="ja-JP" dirty="0" smtClean="0"/>
              <a:t>The user installs his home audio system including various WLAN speakers</a:t>
            </a:r>
          </a:p>
          <a:p>
            <a:pPr marL="914400" lvl="1" indent="-457200" algn="just">
              <a:buFont typeface="+mj-lt"/>
              <a:buAutoNum type="arabicPeriod"/>
            </a:pPr>
            <a:r>
              <a:rPr kumimoji="1" lang="en-US" altLang="ja-JP" dirty="0" smtClean="0"/>
              <a:t>The speaker placement and position is automatically determined</a:t>
            </a:r>
          </a:p>
          <a:p>
            <a:pPr marL="914400" lvl="1" indent="-457200" algn="just">
              <a:buFont typeface="+mj-lt"/>
              <a:buAutoNum type="arabicPeriod"/>
            </a:pPr>
            <a:r>
              <a:rPr kumimoji="1" lang="en-US" altLang="ja-JP" dirty="0" smtClean="0"/>
              <a:t>The home audio system adjusts the speaker settings for best sound experience</a:t>
            </a:r>
          </a:p>
          <a:p>
            <a:pPr marL="457200" indent="-457200" algn="just">
              <a:buFont typeface="+mj-lt"/>
              <a:buAutoNum type="alphaUcPeriod"/>
            </a:pPr>
            <a:r>
              <a:rPr kumimoji="1" lang="en-US" altLang="ja-JP" dirty="0"/>
              <a:t>Use case </a:t>
            </a:r>
            <a:r>
              <a:rPr kumimoji="1" lang="en-US" altLang="ja-JP" dirty="0" smtClean="0"/>
              <a:t>“follow-me </a:t>
            </a:r>
            <a:r>
              <a:rPr kumimoji="1" lang="en-US" altLang="ja-JP" dirty="0"/>
              <a:t>sound”</a:t>
            </a:r>
          </a:p>
          <a:p>
            <a:pPr marL="914400" lvl="1" indent="-457200" algn="just">
              <a:buFont typeface="+mj-lt"/>
              <a:buAutoNum type="arabicPeriod"/>
            </a:pPr>
            <a:r>
              <a:rPr kumimoji="1" lang="en-US" altLang="ja-JP" dirty="0"/>
              <a:t>The user has a wearable WLAN device</a:t>
            </a:r>
          </a:p>
          <a:p>
            <a:pPr marL="914400" lvl="1" indent="-457200" algn="just">
              <a:buFont typeface="+mj-lt"/>
              <a:buAutoNum type="arabicPeriod"/>
            </a:pPr>
            <a:r>
              <a:rPr kumimoji="1" lang="en-US" altLang="ja-JP" dirty="0"/>
              <a:t>The device’s position is continuously monitored</a:t>
            </a:r>
          </a:p>
          <a:p>
            <a:pPr marL="914400" lvl="1" indent="-457200" algn="just">
              <a:buFont typeface="+mj-lt"/>
              <a:buAutoNum type="arabicPeriod"/>
            </a:pPr>
            <a:r>
              <a:rPr kumimoji="1" lang="en-US" altLang="ja-JP" dirty="0"/>
              <a:t>The home audio system adjusts the speaker settings according to the user’s position </a:t>
            </a:r>
            <a:r>
              <a:rPr kumimoji="1" lang="en-US" altLang="ja-JP" dirty="0" smtClean="0"/>
              <a:t>and movement for immersive sound experience</a:t>
            </a:r>
          </a:p>
          <a:p>
            <a:pPr marL="914400" lvl="1" indent="-457200" algn="just">
              <a:buFont typeface="+mj-lt"/>
              <a:buAutoNum type="arabicPeriod"/>
            </a:pPr>
            <a:r>
              <a:rPr kumimoji="1" lang="en-US" altLang="ja-JP" dirty="0" smtClean="0"/>
              <a:t>In a simple case, the sound may only follow in neighboring rooms</a:t>
            </a:r>
            <a:endParaRPr kumimoji="1" lang="en-US" altLang="ja-JP" dirty="0"/>
          </a:p>
        </p:txBody>
      </p:sp>
      <p:sp>
        <p:nvSpPr>
          <p:cNvPr id="6" name="スライド番号プレースホルダー 5"/>
          <p:cNvSpPr>
            <a:spLocks noGrp="1"/>
          </p:cNvSpPr>
          <p:nvPr>
            <p:ph type="sldNum" sz="quarter" idx="4294967295"/>
          </p:nvPr>
        </p:nvSpPr>
        <p:spPr>
          <a:xfrm>
            <a:off x="4344988" y="6475413"/>
            <a:ext cx="731068" cy="182562"/>
          </a:xfrm>
          <a:prstGeom prst="rect">
            <a:avLst/>
          </a:prstGeom>
        </p:spPr>
        <p:txBody>
          <a:bodyPr/>
          <a:lstStyle/>
          <a:p>
            <a:r>
              <a:rPr lang="en-US" dirty="0" smtClean="0"/>
              <a:t>Slide </a:t>
            </a:r>
            <a:fld id="{07349522-3CCF-4D3D-9CA8-1D6EF64D9202}" type="slidenum">
              <a:rPr lang="en-US" smtClean="0"/>
              <a:pPr/>
              <a:t>5</a:t>
            </a:fld>
            <a:endParaRPr lang="en-US" dirty="0"/>
          </a:p>
        </p:txBody>
      </p:sp>
      <p:sp>
        <p:nvSpPr>
          <p:cNvPr id="10" name="Footer Placeholder 4"/>
          <p:cNvSpPr>
            <a:spLocks noGrp="1"/>
          </p:cNvSpPr>
          <p:nvPr>
            <p:ph type="ftr" sz="quarter" idx="11"/>
          </p:nvPr>
        </p:nvSpPr>
        <p:spPr>
          <a:xfrm>
            <a:off x="7170152" y="6475413"/>
            <a:ext cx="1373773" cy="184666"/>
          </a:xfrm>
        </p:spPr>
        <p:txBody>
          <a:bodyPr/>
          <a:lstStyle/>
          <a:p>
            <a:r>
              <a:rPr lang="en-US" dirty="0"/>
              <a:t>Thomas Handte, Sony</a:t>
            </a:r>
          </a:p>
        </p:txBody>
      </p:sp>
    </p:spTree>
    <p:extLst>
      <p:ext uri="{BB962C8B-B14F-4D97-AF65-F5344CB8AC3E}">
        <p14:creationId xmlns:p14="http://schemas.microsoft.com/office/powerpoint/2010/main" val="36931500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2</a:t>
            </a:r>
            <a:r>
              <a:rPr lang="en-US" altLang="ja-JP" noProof="0" dirty="0" smtClean="0"/>
              <a:t>. Positioning for Home Audio (cont.)</a:t>
            </a:r>
            <a:endParaRPr kumimoji="1" lang="en-US" altLang="ja-JP" noProof="0" dirty="0"/>
          </a:p>
        </p:txBody>
      </p:sp>
      <p:sp>
        <p:nvSpPr>
          <p:cNvPr id="3" name="コンテンツ プレースホルダー 2"/>
          <p:cNvSpPr>
            <a:spLocks noGrp="1"/>
          </p:cNvSpPr>
          <p:nvPr>
            <p:ph idx="1"/>
          </p:nvPr>
        </p:nvSpPr>
        <p:spPr>
          <a:xfrm>
            <a:off x="762000" y="1676400"/>
            <a:ext cx="7772400" cy="4724400"/>
          </a:xfrm>
        </p:spPr>
        <p:txBody>
          <a:bodyPr>
            <a:noAutofit/>
          </a:bodyPr>
          <a:lstStyle/>
          <a:p>
            <a:pPr algn="just"/>
            <a:r>
              <a:rPr kumimoji="1" lang="en-US" altLang="ja-JP" dirty="0" smtClean="0"/>
              <a:t>Positioning requirements</a:t>
            </a:r>
            <a:endParaRPr kumimoji="1" lang="en-US" altLang="ja-JP" noProof="0" dirty="0" smtClean="0"/>
          </a:p>
          <a:p>
            <a:pPr algn="just"/>
            <a:endParaRPr kumimoji="1" lang="en-US" altLang="ja-JP" dirty="0"/>
          </a:p>
          <a:p>
            <a:pPr algn="just"/>
            <a:endParaRPr kumimoji="1" lang="en-US" altLang="ja-JP" noProof="0" dirty="0" smtClean="0"/>
          </a:p>
          <a:p>
            <a:pPr algn="just"/>
            <a:endParaRPr kumimoji="1" lang="en-US" altLang="ja-JP" dirty="0"/>
          </a:p>
          <a:p>
            <a:pPr algn="just"/>
            <a:endParaRPr kumimoji="1" lang="en-US" altLang="ja-JP" noProof="0" dirty="0" smtClean="0"/>
          </a:p>
          <a:p>
            <a:pPr algn="just"/>
            <a:endParaRPr kumimoji="1" lang="en-US" altLang="ja-JP" dirty="0"/>
          </a:p>
          <a:p>
            <a:pPr algn="just"/>
            <a:endParaRPr kumimoji="1" lang="en-US" altLang="ja-JP" noProof="0" dirty="0" smtClean="0"/>
          </a:p>
          <a:p>
            <a:pPr algn="just"/>
            <a:endParaRPr kumimoji="1" lang="en-US" altLang="ja-JP" dirty="0"/>
          </a:p>
          <a:p>
            <a:pPr lvl="2" algn="just"/>
            <a:endParaRPr kumimoji="1" lang="en-US" altLang="ja-JP" noProof="0" dirty="0" smtClean="0"/>
          </a:p>
          <a:p>
            <a:pPr lvl="1" algn="just"/>
            <a:endParaRPr kumimoji="1" lang="en-US" altLang="ja-JP" sz="1800" noProof="0" dirty="0" smtClean="0"/>
          </a:p>
          <a:p>
            <a:pPr lvl="1" algn="just"/>
            <a:r>
              <a:rPr kumimoji="1" lang="en-US" altLang="ja-JP" sz="1600" noProof="0" dirty="0" smtClean="0"/>
              <a:t>The user may accept further APs for high fidelity</a:t>
            </a:r>
          </a:p>
          <a:p>
            <a:pPr marL="457200" lvl="1" indent="0" algn="just">
              <a:buNone/>
            </a:pPr>
            <a:r>
              <a:rPr kumimoji="1" lang="en-US" altLang="ja-JP" sz="1600" b="0" baseline="30000" dirty="0" smtClean="0"/>
              <a:t>1</a:t>
            </a:r>
            <a:r>
              <a:rPr kumimoji="1" lang="en-US" altLang="ja-JP" sz="1600" b="0" dirty="0" smtClean="0"/>
              <a:t>) orientation between wearable device and ear must be known </a:t>
            </a:r>
            <a:r>
              <a:rPr kumimoji="1" lang="en-US" altLang="ja-JP" sz="1600" b="0" dirty="0"/>
              <a:t>(e.g. smart </a:t>
            </a:r>
            <a:r>
              <a:rPr kumimoji="1" lang="en-US" altLang="ja-JP" sz="1600" b="0" dirty="0" smtClean="0"/>
              <a:t>eyeglasses)</a:t>
            </a:r>
            <a:endParaRPr kumimoji="1" lang="en-US" altLang="ja-JP" sz="2800" noProof="0" dirty="0" smtClean="0"/>
          </a:p>
        </p:txBody>
      </p:sp>
      <p:sp>
        <p:nvSpPr>
          <p:cNvPr id="6" name="スライド番号プレースホルダー 5"/>
          <p:cNvSpPr>
            <a:spLocks noGrp="1"/>
          </p:cNvSpPr>
          <p:nvPr>
            <p:ph type="sldNum" sz="quarter" idx="4294967295"/>
          </p:nvPr>
        </p:nvSpPr>
        <p:spPr>
          <a:xfrm>
            <a:off x="4344988" y="6475413"/>
            <a:ext cx="731068" cy="182562"/>
          </a:xfrm>
          <a:prstGeom prst="rect">
            <a:avLst/>
          </a:prstGeom>
        </p:spPr>
        <p:txBody>
          <a:bodyPr/>
          <a:lstStyle/>
          <a:p>
            <a:r>
              <a:rPr lang="en-US" dirty="0" smtClean="0"/>
              <a:t>Slide </a:t>
            </a:r>
            <a:fld id="{07349522-3CCF-4D3D-9CA8-1D6EF64D9202}" type="slidenum">
              <a:rPr lang="en-US" smtClean="0"/>
              <a:pPr/>
              <a:t>6</a:t>
            </a:fld>
            <a:endParaRPr lang="en-US" dirty="0"/>
          </a:p>
        </p:txBody>
      </p:sp>
      <p:sp>
        <p:nvSpPr>
          <p:cNvPr id="10" name="Footer Placeholder 4"/>
          <p:cNvSpPr>
            <a:spLocks noGrp="1"/>
          </p:cNvSpPr>
          <p:nvPr>
            <p:ph type="ftr" sz="quarter" idx="11"/>
          </p:nvPr>
        </p:nvSpPr>
        <p:spPr>
          <a:xfrm>
            <a:off x="7170152" y="6475413"/>
            <a:ext cx="1373773" cy="184666"/>
          </a:xfrm>
        </p:spPr>
        <p:txBody>
          <a:bodyPr/>
          <a:lstStyle/>
          <a:p>
            <a:r>
              <a:rPr lang="en-US" dirty="0"/>
              <a:t>Thomas Handte, Sony</a:t>
            </a:r>
          </a:p>
        </p:txBody>
      </p:sp>
      <p:graphicFrame>
        <p:nvGraphicFramePr>
          <p:cNvPr id="5" name="Table 4"/>
          <p:cNvGraphicFramePr>
            <a:graphicFrameLocks noGrp="1"/>
          </p:cNvGraphicFramePr>
          <p:nvPr>
            <p:extLst>
              <p:ext uri="{D42A27DB-BD31-4B8C-83A1-F6EECF244321}">
                <p14:modId xmlns:p14="http://schemas.microsoft.com/office/powerpoint/2010/main" val="3778648077"/>
              </p:ext>
            </p:extLst>
          </p:nvPr>
        </p:nvGraphicFramePr>
        <p:xfrm>
          <a:off x="1123950" y="2153920"/>
          <a:ext cx="6896100" cy="3684357"/>
        </p:xfrm>
        <a:graphic>
          <a:graphicData uri="http://schemas.openxmlformats.org/drawingml/2006/table">
            <a:tbl>
              <a:tblPr firstRow="1">
                <a:tableStyleId>{21E4AEA4-8DFA-4A89-87EB-49C32662AFE0}</a:tableStyleId>
              </a:tblPr>
              <a:tblGrid>
                <a:gridCol w="1638300"/>
                <a:gridCol w="2590800"/>
                <a:gridCol w="2667000"/>
              </a:tblGrid>
              <a:tr h="318855">
                <a:tc>
                  <a:txBody>
                    <a:bodyPr/>
                    <a:lstStyle/>
                    <a:p>
                      <a:pPr algn="l"/>
                      <a:r>
                        <a:rPr lang="en-US" sz="1500" dirty="0" smtClean="0"/>
                        <a:t>Use</a:t>
                      </a:r>
                      <a:r>
                        <a:rPr lang="en-US" sz="1500" baseline="0" dirty="0" smtClean="0"/>
                        <a:t> case</a:t>
                      </a:r>
                      <a:endParaRPr lang="en-US" sz="1500" dirty="0"/>
                    </a:p>
                  </a:txBody>
                  <a:tcPr anchor="ctr"/>
                </a:tc>
                <a:tc>
                  <a:txBody>
                    <a:bodyPr/>
                    <a:lstStyle/>
                    <a:p>
                      <a:pPr algn="ctr"/>
                      <a:r>
                        <a:rPr lang="en-US" sz="1500" baseline="0" dirty="0" smtClean="0"/>
                        <a:t>”speaker system calibration”</a:t>
                      </a:r>
                      <a:endParaRPr lang="en-US" sz="1500" dirty="0"/>
                    </a:p>
                  </a:txBody>
                  <a:tcPr anchor="ctr"/>
                </a:tc>
                <a:tc>
                  <a:txBody>
                    <a:bodyPr/>
                    <a:lstStyle/>
                    <a:p>
                      <a:pPr algn="ctr"/>
                      <a:r>
                        <a:rPr lang="en-US" sz="1500" dirty="0" smtClean="0"/>
                        <a:t>“follow-me</a:t>
                      </a:r>
                      <a:r>
                        <a:rPr lang="en-US" sz="1500" baseline="0" dirty="0" smtClean="0"/>
                        <a:t> sound”</a:t>
                      </a:r>
                      <a:endParaRPr lang="en-US" sz="1500" dirty="0"/>
                    </a:p>
                  </a:txBody>
                  <a:tcPr anchor="ctr"/>
                </a:tc>
              </a:tr>
              <a:tr h="318855">
                <a:tc rowSpan="3">
                  <a:txBody>
                    <a:bodyPr/>
                    <a:lstStyle/>
                    <a:p>
                      <a:pPr algn="l"/>
                      <a:r>
                        <a:rPr lang="en-US" sz="1500" dirty="0" smtClean="0"/>
                        <a:t>Horizontal</a:t>
                      </a:r>
                      <a:r>
                        <a:rPr lang="en-US" sz="1500" baseline="0" dirty="0" smtClean="0"/>
                        <a:t> accuracy</a:t>
                      </a:r>
                      <a:endParaRPr lang="en-US" sz="1500" dirty="0"/>
                    </a:p>
                  </a:txBody>
                  <a:tcPr anchor="ctr">
                    <a:lnB w="28575" cap="flat" cmpd="sng" algn="ctr">
                      <a:solidFill>
                        <a:schemeClr val="bg1"/>
                      </a:solidFill>
                      <a:prstDash val="solid"/>
                      <a:round/>
                      <a:headEnd type="none" w="med" len="med"/>
                      <a:tailEnd type="none" w="med" len="med"/>
                    </a:lnB>
                    <a:solidFill>
                      <a:srgbClr val="E8E8F6"/>
                    </a:solidFill>
                  </a:tcPr>
                </a:tc>
                <a:tc rowSpan="3">
                  <a:txBody>
                    <a:bodyPr/>
                    <a:lstStyle/>
                    <a:p>
                      <a:pPr algn="ctr"/>
                      <a:r>
                        <a:rPr lang="en-US" sz="1500" dirty="0" smtClean="0"/>
                        <a:t>&lt; 10cm @</a:t>
                      </a:r>
                      <a:r>
                        <a:rPr lang="en-US" sz="1500" baseline="0" dirty="0" smtClean="0"/>
                        <a:t> 90%</a:t>
                      </a:r>
                      <a:endParaRPr lang="en-US" sz="1500" dirty="0"/>
                    </a:p>
                  </a:txBody>
                  <a:tcPr anchor="ctr">
                    <a:lnB w="28575" cap="flat" cmpd="sng" algn="ctr">
                      <a:solidFill>
                        <a:schemeClr val="bg1"/>
                      </a:solidFill>
                      <a:prstDash val="solid"/>
                      <a:round/>
                      <a:headEnd type="none" w="med" len="med"/>
                      <a:tailEnd type="none" w="med" len="med"/>
                    </a:lnB>
                    <a:solidFill>
                      <a:srgbClr val="E8E8F6"/>
                    </a:solidFill>
                  </a:tcPr>
                </a:tc>
                <a:tc>
                  <a:txBody>
                    <a:bodyPr/>
                    <a:lstStyle/>
                    <a:p>
                      <a:pPr algn="ctr"/>
                      <a:r>
                        <a:rPr lang="en-US" sz="1500" dirty="0" smtClean="0"/>
                        <a:t>same room @ 99%</a:t>
                      </a:r>
                      <a:r>
                        <a:rPr lang="en-US" sz="1500" baseline="0" dirty="0" smtClean="0"/>
                        <a:t> </a:t>
                      </a:r>
                      <a:r>
                        <a:rPr lang="en-US" sz="1500" dirty="0" smtClean="0"/>
                        <a:t>(simple)</a:t>
                      </a:r>
                    </a:p>
                  </a:txBody>
                  <a:tcPr anchor="ctr">
                    <a:solidFill>
                      <a:srgbClr val="E8E8F6"/>
                    </a:solidFill>
                  </a:tcPr>
                </a:tc>
              </a:tr>
              <a:tr h="318855">
                <a:tc vMerge="1">
                  <a:txBody>
                    <a:bodyPr/>
                    <a:lstStyle/>
                    <a:p>
                      <a:endParaRPr lang="en-US"/>
                    </a:p>
                  </a:txBody>
                  <a:tcPr/>
                </a:tc>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&lt; 50cm @ 90% (typ.)</a:t>
                      </a:r>
                      <a:endParaRPr lang="en-US" sz="1500" dirty="0"/>
                    </a:p>
                  </a:txBody>
                  <a:tcPr anchor="ctr">
                    <a:solidFill>
                      <a:srgbClr val="E8E8F6"/>
                    </a:solidFill>
                  </a:tcPr>
                </a:tc>
              </a:tr>
              <a:tr h="318855">
                <a:tc vMerge="1">
                  <a:txBody>
                    <a:bodyPr/>
                    <a:lstStyle/>
                    <a:p>
                      <a:endParaRPr lang="en-US"/>
                    </a:p>
                  </a:txBody>
                  <a:tcPr/>
                </a:tc>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&lt;</a:t>
                      </a:r>
                      <a:r>
                        <a:rPr lang="en-US" sz="1500" baseline="0" dirty="0" smtClean="0"/>
                        <a:t> 10cm @ 90% (high fidelity) </a:t>
                      </a:r>
                      <a:r>
                        <a:rPr lang="en-US" sz="1500" baseline="30000" dirty="0" smtClean="0"/>
                        <a:t>1</a:t>
                      </a:r>
                      <a:endParaRPr lang="en-US" sz="1500" dirty="0"/>
                    </a:p>
                  </a:txBody>
                  <a:tcPr anchor="ctr">
                    <a:lnB w="28575" cap="flat" cmpd="sng" algn="ctr">
                      <a:solidFill>
                        <a:schemeClr val="bg1"/>
                      </a:solidFill>
                      <a:prstDash val="solid"/>
                      <a:round/>
                      <a:headEnd type="none" w="med" len="med"/>
                      <a:tailEnd type="none" w="med" len="med"/>
                    </a:lnB>
                    <a:solidFill>
                      <a:srgbClr val="E8E8F6"/>
                    </a:solidFill>
                  </a:tcPr>
                </a:tc>
              </a:tr>
              <a:tr h="318855">
                <a:tc rowSpan="3">
                  <a:txBody>
                    <a:bodyPr/>
                    <a:lstStyle/>
                    <a:p>
                      <a:pPr algn="l"/>
                      <a:r>
                        <a:rPr lang="en-US" sz="1500" dirty="0" smtClean="0"/>
                        <a:t>Vertical accuracy</a:t>
                      </a:r>
                      <a:endParaRPr lang="en-US" sz="1500" dirty="0"/>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20000"/>
                        <a:lumOff val="80000"/>
                      </a:schemeClr>
                    </a:solidFill>
                  </a:tcPr>
                </a:tc>
                <a:tc rowSpan="2">
                  <a:txBody>
                    <a:bodyPr/>
                    <a:lstStyle/>
                    <a:p>
                      <a:pPr algn="ctr"/>
                      <a:r>
                        <a:rPr lang="en-US" sz="1500" dirty="0" smtClean="0"/>
                        <a:t>not required</a:t>
                      </a:r>
                      <a:endParaRPr lang="en-US" sz="1500" baseline="0" dirty="0" smtClean="0"/>
                    </a:p>
                  </a:txBody>
                  <a:tcPr anchor="ctr">
                    <a:lnT w="28575" cap="flat" cmpd="sng" algn="ctr">
                      <a:solidFill>
                        <a:schemeClr val="bg1"/>
                      </a:solidFill>
                      <a:prstDash val="solid"/>
                      <a:round/>
                      <a:headEnd type="none" w="med" len="med"/>
                      <a:tailEnd type="none" w="med" len="med"/>
                    </a:lnT>
                    <a:solidFill>
                      <a:schemeClr val="accent2">
                        <a:lumMod val="20000"/>
                        <a:lumOff val="80000"/>
                      </a:schemeClr>
                    </a:solidFill>
                  </a:tcPr>
                </a:tc>
                <a:tc>
                  <a:txBody>
                    <a:bodyPr/>
                    <a:lstStyle/>
                    <a:p>
                      <a:pPr algn="ctr"/>
                      <a:r>
                        <a:rPr lang="en-US" sz="1500" dirty="0" smtClean="0"/>
                        <a:t>same</a:t>
                      </a:r>
                      <a:r>
                        <a:rPr lang="en-US" sz="1500" baseline="0" dirty="0" smtClean="0"/>
                        <a:t> floor @ 99% (simple)</a:t>
                      </a:r>
                    </a:p>
                  </a:txBody>
                  <a:tcPr anchor="ctr">
                    <a:lnT w="28575" cap="flat" cmpd="sng" algn="ctr">
                      <a:solidFill>
                        <a:schemeClr val="bg1"/>
                      </a:solidFill>
                      <a:prstDash val="solid"/>
                      <a:round/>
                      <a:headEnd type="none" w="med" len="med"/>
                      <a:tailEnd type="none" w="med" len="med"/>
                    </a:lnT>
                    <a:solidFill>
                      <a:schemeClr val="accent2">
                        <a:lumMod val="20000"/>
                        <a:lumOff val="80000"/>
                      </a:schemeClr>
                    </a:solidFill>
                  </a:tcPr>
                </a:tc>
              </a:tr>
              <a:tr h="318855">
                <a:tc vMerge="1">
                  <a:txBody>
                    <a:bodyPr/>
                    <a:lstStyle/>
                    <a:p>
                      <a:endParaRPr lang="en-US"/>
                    </a:p>
                  </a:txBody>
                  <a:tcPr/>
                </a:tc>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aseline="0" dirty="0" smtClean="0"/>
                        <a:t>&lt; 50cm @ 90% (typ.) </a:t>
                      </a:r>
                      <a:r>
                        <a:rPr lang="en-US" sz="1500" baseline="30000" dirty="0" smtClean="0"/>
                        <a:t>1</a:t>
                      </a:r>
                      <a:endParaRPr lang="en-US" sz="1500" baseline="0" dirty="0" smtClean="0"/>
                    </a:p>
                  </a:txBody>
                  <a:tcPr anchor="ctr">
                    <a:solidFill>
                      <a:schemeClr val="accent2">
                        <a:lumMod val="20000"/>
                        <a:lumOff val="80000"/>
                      </a:schemeClr>
                    </a:solidFill>
                  </a:tcPr>
                </a:tc>
              </a:tr>
              <a:tr h="346797">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&lt;</a:t>
                      </a:r>
                      <a:r>
                        <a:rPr lang="en-US" sz="1500" baseline="0" dirty="0" smtClean="0"/>
                        <a:t> 10cm @ 90% (high fidelity)</a:t>
                      </a:r>
                      <a:endParaRPr lang="en-US" sz="1500" dirty="0" smtClean="0"/>
                    </a:p>
                  </a:txBody>
                  <a:tcPr anchor="ctr">
                    <a:lnB w="2857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&lt; 10cm @ 90% (high</a:t>
                      </a:r>
                      <a:r>
                        <a:rPr lang="en-US" sz="1500" baseline="0" dirty="0" smtClean="0"/>
                        <a:t> fidelity) </a:t>
                      </a:r>
                      <a:r>
                        <a:rPr lang="en-US" sz="1500" baseline="30000" dirty="0" smtClean="0"/>
                        <a:t>1</a:t>
                      </a:r>
                      <a:endParaRPr lang="en-US" sz="1500" dirty="0"/>
                    </a:p>
                  </a:txBody>
                  <a:tcPr anchor="ctr">
                    <a:lnB w="28575" cap="flat" cmpd="sng" algn="ctr">
                      <a:solidFill>
                        <a:schemeClr val="bg1"/>
                      </a:solidFill>
                      <a:prstDash val="solid"/>
                      <a:round/>
                      <a:headEnd type="none" w="med" len="med"/>
                      <a:tailEnd type="none" w="med" len="med"/>
                    </a:lnB>
                    <a:solidFill>
                      <a:schemeClr val="accent2">
                        <a:lumMod val="20000"/>
                        <a:lumOff val="80000"/>
                      </a:schemeClr>
                    </a:solidFill>
                  </a:tcPr>
                </a:tc>
              </a:tr>
              <a:tr h="318855">
                <a:tc>
                  <a:txBody>
                    <a:bodyPr/>
                    <a:lstStyle/>
                    <a:p>
                      <a:pPr algn="l"/>
                      <a:r>
                        <a:rPr lang="en-US" sz="1500" dirty="0" smtClean="0"/>
                        <a:t>Latency</a:t>
                      </a:r>
                      <a:endParaRPr lang="en-US" sz="1500" dirty="0"/>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1500" dirty="0" smtClean="0"/>
                        <a:t>&lt; 10ms</a:t>
                      </a:r>
                      <a:endParaRPr lang="en-US" sz="1500" dirty="0"/>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1500" dirty="0" smtClean="0"/>
                        <a:t>&lt; 10ms</a:t>
                      </a:r>
                      <a:endParaRPr lang="en-US" sz="1500" dirty="0"/>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546609">
                <a:tc>
                  <a:txBody>
                    <a:bodyPr/>
                    <a:lstStyle/>
                    <a:p>
                      <a:pPr algn="l"/>
                      <a:r>
                        <a:rPr lang="en-US" sz="1500" dirty="0" smtClean="0"/>
                        <a:t>Refresh rate</a:t>
                      </a:r>
                      <a:endParaRPr lang="en-US" sz="1500" dirty="0"/>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r>
                        <a:rPr lang="en-US" sz="1500" dirty="0" smtClean="0"/>
                        <a:t>&lt; 0.1 locations/s</a:t>
                      </a:r>
                      <a:endParaRPr lang="en-US" sz="1500" dirty="0"/>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r>
                        <a:rPr lang="en-US" sz="1500" dirty="0" smtClean="0"/>
                        <a:t>&gt; 2 … &gt; 10 locations/s </a:t>
                      </a:r>
                    </a:p>
                    <a:p>
                      <a:pPr algn="ctr"/>
                      <a:r>
                        <a:rPr lang="en-US" sz="1500" dirty="0" smtClean="0"/>
                        <a:t>(depending on accuracy)</a:t>
                      </a:r>
                      <a:endParaRPr lang="en-US" sz="1500" dirty="0"/>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20000"/>
                        <a:lumOff val="80000"/>
                      </a:schemeClr>
                    </a:solidFill>
                  </a:tcPr>
                </a:tc>
              </a:tr>
              <a:tr h="546609">
                <a:tc>
                  <a:txBody>
                    <a:bodyPr/>
                    <a:lstStyle/>
                    <a:p>
                      <a:pPr algn="l"/>
                      <a:r>
                        <a:rPr lang="en-US" sz="1500" dirty="0" smtClean="0"/>
                        <a:t>Exp. number of simultaneous users</a:t>
                      </a:r>
                      <a:endParaRPr lang="en-US" sz="1500" dirty="0"/>
                    </a:p>
                  </a:txBody>
                  <a:tcPr anchor="ctr">
                    <a:lnT w="28575" cap="flat" cmpd="sng" algn="ctr">
                      <a:solidFill>
                        <a:schemeClr val="bg1"/>
                      </a:solidFill>
                      <a:prstDash val="solid"/>
                      <a:round/>
                      <a:headEnd type="none" w="med" len="med"/>
                      <a:tailEnd type="none" w="med" len="med"/>
                    </a:lnT>
                    <a:solidFill>
                      <a:srgbClr val="E8E8F6"/>
                    </a:solidFill>
                  </a:tcPr>
                </a:tc>
                <a:tc>
                  <a:txBody>
                    <a:bodyPr/>
                    <a:lstStyle/>
                    <a:p>
                      <a:pPr algn="ctr"/>
                      <a:r>
                        <a:rPr lang="en-US" sz="1500" dirty="0" smtClean="0"/>
                        <a:t>1</a:t>
                      </a:r>
                      <a:endParaRPr lang="en-US" sz="1500" dirty="0"/>
                    </a:p>
                  </a:txBody>
                  <a:tcPr anchor="ctr">
                    <a:lnT w="28575" cap="flat" cmpd="sng" algn="ctr">
                      <a:solidFill>
                        <a:schemeClr val="bg1"/>
                      </a:solidFill>
                      <a:prstDash val="solid"/>
                      <a:round/>
                      <a:headEnd type="none" w="med" len="med"/>
                      <a:tailEnd type="none" w="med" len="med"/>
                    </a:lnT>
                    <a:solidFill>
                      <a:srgbClr val="E8E8F6"/>
                    </a:solidFill>
                  </a:tcPr>
                </a:tc>
                <a:tc>
                  <a:txBody>
                    <a:bodyPr/>
                    <a:lstStyle/>
                    <a:p>
                      <a:pPr algn="ctr"/>
                      <a:r>
                        <a:rPr lang="en-US" sz="1500" dirty="0" smtClean="0"/>
                        <a:t>&lt;= 5</a:t>
                      </a:r>
                      <a:endParaRPr lang="en-US" sz="1500" dirty="0"/>
                    </a:p>
                  </a:txBody>
                  <a:tcPr anchor="ctr">
                    <a:lnT w="28575" cap="flat" cmpd="sng" algn="ctr">
                      <a:solidFill>
                        <a:schemeClr val="bg1"/>
                      </a:solidFill>
                      <a:prstDash val="solid"/>
                      <a:round/>
                      <a:headEnd type="none" w="med" len="med"/>
                      <a:tailEnd type="none" w="med" len="med"/>
                    </a:lnT>
                    <a:solidFill>
                      <a:srgbClr val="E8E8F6"/>
                    </a:solidFill>
                  </a:tcPr>
                </a:tc>
              </a:tr>
            </a:tbl>
          </a:graphicData>
        </a:graphic>
      </p:graphicFrame>
    </p:spTree>
    <p:extLst>
      <p:ext uri="{BB962C8B-B14F-4D97-AF65-F5344CB8AC3E}">
        <p14:creationId xmlns:p14="http://schemas.microsoft.com/office/powerpoint/2010/main" val="1548665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3</a:t>
            </a:r>
            <a:r>
              <a:rPr lang="en-US" altLang="ja-JP" noProof="0" dirty="0" smtClean="0"/>
              <a:t>. Navigation in Public Buildings</a:t>
            </a:r>
            <a:endParaRPr kumimoji="1" lang="en-US" altLang="ja-JP" noProof="0" dirty="0"/>
          </a:p>
        </p:txBody>
      </p:sp>
      <p:sp>
        <p:nvSpPr>
          <p:cNvPr id="3" name="コンテンツ プレースホルダー 2"/>
          <p:cNvSpPr>
            <a:spLocks noGrp="1"/>
          </p:cNvSpPr>
          <p:nvPr>
            <p:ph idx="1"/>
          </p:nvPr>
        </p:nvSpPr>
        <p:spPr>
          <a:xfrm>
            <a:off x="762000" y="1676400"/>
            <a:ext cx="7772400" cy="3352800"/>
          </a:xfrm>
        </p:spPr>
        <p:txBody>
          <a:bodyPr>
            <a:normAutofit fontScale="92500" lnSpcReduction="20000"/>
          </a:bodyPr>
          <a:lstStyle/>
          <a:p>
            <a:pPr algn="just"/>
            <a:r>
              <a:rPr kumimoji="1" lang="en-US" altLang="ja-JP" dirty="0" smtClean="0"/>
              <a:t>User: </a:t>
            </a:r>
            <a:r>
              <a:rPr kumimoji="1" lang="en-US" altLang="ja-JP" b="0" dirty="0" smtClean="0"/>
              <a:t>Person with smartphone, smart wear, </a:t>
            </a:r>
            <a:r>
              <a:rPr kumimoji="1" lang="en-US" altLang="ja-JP" b="0" dirty="0"/>
              <a:t>smart eyeglasses </a:t>
            </a:r>
            <a:r>
              <a:rPr kumimoji="1" lang="en-US" altLang="ja-JP" b="0" dirty="0" smtClean="0"/>
              <a:t>with navigation app</a:t>
            </a:r>
          </a:p>
          <a:p>
            <a:pPr algn="just"/>
            <a:r>
              <a:rPr kumimoji="1" lang="en-US" altLang="ja-JP" dirty="0"/>
              <a:t>Environment: </a:t>
            </a:r>
            <a:r>
              <a:rPr kumimoji="1" lang="en-US" altLang="ja-JP" b="0" dirty="0" smtClean="0"/>
              <a:t>Public building with 802.11 </a:t>
            </a:r>
            <a:r>
              <a:rPr kumimoji="1" lang="en-US" altLang="ja-JP" b="0" dirty="0"/>
              <a:t>coverage. The expected AP environment is</a:t>
            </a:r>
          </a:p>
          <a:p>
            <a:pPr lvl="1" algn="just"/>
            <a:r>
              <a:rPr kumimoji="1" lang="en-US" altLang="ja-JP" dirty="0"/>
              <a:t>1 AP per </a:t>
            </a:r>
            <a:r>
              <a:rPr kumimoji="1" lang="en-US" altLang="ja-JP" dirty="0" smtClean="0"/>
              <a:t>&lt; 200 users or &lt; 400m² / 4000 sq. ft.</a:t>
            </a:r>
            <a:endParaRPr kumimoji="1" lang="en-US" altLang="ja-JP" dirty="0"/>
          </a:p>
          <a:p>
            <a:pPr lvl="1" algn="just"/>
            <a:r>
              <a:rPr kumimoji="1" lang="en-US" altLang="ja-JP" dirty="0" smtClean="0"/>
              <a:t>APs support .11n, .11ac, .11ax, </a:t>
            </a:r>
            <a:r>
              <a:rPr kumimoji="1" lang="en-US" altLang="ja-JP" dirty="0"/>
              <a:t>and NGP</a:t>
            </a:r>
          </a:p>
          <a:p>
            <a:pPr algn="just"/>
            <a:r>
              <a:rPr kumimoji="1" lang="en-US" altLang="ja-JP" dirty="0" smtClean="0"/>
              <a:t>Use case</a:t>
            </a:r>
          </a:p>
          <a:p>
            <a:pPr marL="914400" lvl="1" indent="-457200">
              <a:buFont typeface="+mj-lt"/>
              <a:buAutoNum type="arabicPeriod"/>
            </a:pPr>
            <a:r>
              <a:rPr kumimoji="1" lang="en-US" altLang="ja-JP" dirty="0" smtClean="0"/>
              <a:t>The </a:t>
            </a:r>
            <a:r>
              <a:rPr kumimoji="1" lang="en-US" altLang="ja-JP" dirty="0"/>
              <a:t>user </a:t>
            </a:r>
            <a:r>
              <a:rPr kumimoji="1" lang="en-US" altLang="ja-JP" dirty="0" smtClean="0"/>
              <a:t>enters a public building like</a:t>
            </a:r>
            <a:br>
              <a:rPr kumimoji="1" lang="en-US" altLang="ja-JP" dirty="0" smtClean="0"/>
            </a:br>
            <a:r>
              <a:rPr kumimoji="1" lang="en-US" altLang="ja-JP" dirty="0" smtClean="0"/>
              <a:t>stadium, concert hall, airport,</a:t>
            </a:r>
            <a:r>
              <a:rPr kumimoji="1" lang="en-US" altLang="ja-JP" dirty="0"/>
              <a:t> </a:t>
            </a:r>
            <a:r>
              <a:rPr kumimoji="1" lang="en-US" altLang="ja-JP" dirty="0" smtClean="0"/>
              <a:t>museum, fair, parking deck</a:t>
            </a:r>
          </a:p>
          <a:p>
            <a:pPr marL="914400" lvl="1" indent="-457200">
              <a:buFont typeface="+mj-lt"/>
              <a:buAutoNum type="arabicPeriod"/>
            </a:pPr>
            <a:r>
              <a:rPr kumimoji="1" lang="en-US" altLang="ja-JP" dirty="0" smtClean="0"/>
              <a:t>The smart device navigates the user to a particular</a:t>
            </a:r>
            <a:br>
              <a:rPr kumimoji="1" lang="en-US" altLang="ja-JP" dirty="0" smtClean="0"/>
            </a:br>
            <a:r>
              <a:rPr kumimoji="1" lang="en-US" altLang="ja-JP" dirty="0" smtClean="0"/>
              <a:t>seat, gate, point of interest, contact person, or empty parking spot</a:t>
            </a:r>
            <a:endParaRPr kumimoji="1" lang="en-US" altLang="ja-JP" dirty="0"/>
          </a:p>
          <a:p>
            <a:pPr algn="just"/>
            <a:endParaRPr kumimoji="1" lang="en-US" altLang="ja-JP" noProof="0" dirty="0" smtClean="0"/>
          </a:p>
          <a:p>
            <a:pPr algn="just"/>
            <a:endParaRPr kumimoji="1" lang="en-US" altLang="ja-JP" noProof="0" dirty="0" smtClean="0"/>
          </a:p>
        </p:txBody>
      </p:sp>
      <p:sp>
        <p:nvSpPr>
          <p:cNvPr id="6" name="スライド番号プレースホルダー 5"/>
          <p:cNvSpPr>
            <a:spLocks noGrp="1"/>
          </p:cNvSpPr>
          <p:nvPr>
            <p:ph type="sldNum" sz="quarter" idx="4294967295"/>
          </p:nvPr>
        </p:nvSpPr>
        <p:spPr>
          <a:xfrm>
            <a:off x="4344988" y="6475413"/>
            <a:ext cx="659060" cy="182562"/>
          </a:xfrm>
          <a:prstGeom prst="rect">
            <a:avLst/>
          </a:prstGeom>
        </p:spPr>
        <p:txBody>
          <a:bodyPr/>
          <a:lstStyle/>
          <a:p>
            <a:r>
              <a:rPr lang="en-US" dirty="0" smtClean="0"/>
              <a:t>Slide </a:t>
            </a:r>
            <a:fld id="{07349522-3CCF-4D3D-9CA8-1D6EF64D9202}" type="slidenum">
              <a:rPr lang="en-US" smtClean="0"/>
              <a:pPr/>
              <a:t>7</a:t>
            </a:fld>
            <a:endParaRPr lang="en-US" dirty="0"/>
          </a:p>
        </p:txBody>
      </p:sp>
      <p:sp>
        <p:nvSpPr>
          <p:cNvPr id="10" name="Footer Placeholder 4"/>
          <p:cNvSpPr>
            <a:spLocks noGrp="1"/>
          </p:cNvSpPr>
          <p:nvPr>
            <p:ph type="ftr" sz="quarter" idx="11"/>
          </p:nvPr>
        </p:nvSpPr>
        <p:spPr>
          <a:xfrm>
            <a:off x="7170152" y="6475413"/>
            <a:ext cx="1373773" cy="184666"/>
          </a:xfrm>
        </p:spPr>
        <p:txBody>
          <a:bodyPr/>
          <a:lstStyle/>
          <a:p>
            <a:r>
              <a:rPr lang="en-US" dirty="0"/>
              <a:t>Thomas Handte, Sony</a:t>
            </a: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3349" y="4876800"/>
            <a:ext cx="2593473" cy="1476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8152" y="4864872"/>
            <a:ext cx="2402848" cy="1488721"/>
          </a:xfrm>
          <a:prstGeom prst="rect">
            <a:avLst/>
          </a:prstGeom>
        </p:spPr>
      </p:pic>
    </p:spTree>
    <p:extLst>
      <p:ext uri="{BB962C8B-B14F-4D97-AF65-F5344CB8AC3E}">
        <p14:creationId xmlns:p14="http://schemas.microsoft.com/office/powerpoint/2010/main" val="41106500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3</a:t>
            </a:r>
            <a:r>
              <a:rPr lang="en-US" altLang="ja-JP" noProof="0" dirty="0" smtClean="0"/>
              <a:t>. Navigation in Public Buildings (cont.)</a:t>
            </a:r>
            <a:endParaRPr kumimoji="1" lang="en-US" altLang="ja-JP" noProof="0" dirty="0"/>
          </a:p>
        </p:txBody>
      </p:sp>
      <p:sp>
        <p:nvSpPr>
          <p:cNvPr id="3" name="コンテンツ プレースホルダー 2"/>
          <p:cNvSpPr>
            <a:spLocks noGrp="1"/>
          </p:cNvSpPr>
          <p:nvPr>
            <p:ph idx="1"/>
          </p:nvPr>
        </p:nvSpPr>
        <p:spPr>
          <a:xfrm>
            <a:off x="762000" y="1676400"/>
            <a:ext cx="7772400" cy="4724400"/>
          </a:xfrm>
        </p:spPr>
        <p:txBody>
          <a:bodyPr>
            <a:normAutofit/>
          </a:bodyPr>
          <a:lstStyle/>
          <a:p>
            <a:pPr algn="just"/>
            <a:r>
              <a:rPr kumimoji="1" lang="en-US" altLang="ja-JP" dirty="0" smtClean="0"/>
              <a:t>Positioning requirements:</a:t>
            </a:r>
            <a:endParaRPr kumimoji="1" lang="en-US" altLang="ja-JP" dirty="0"/>
          </a:p>
          <a:p>
            <a:pPr lvl="1" algn="just"/>
            <a:r>
              <a:rPr kumimoji="1" lang="en-US" altLang="ja-JP" dirty="0"/>
              <a:t>Horizontal </a:t>
            </a:r>
            <a:r>
              <a:rPr kumimoji="1" lang="en-US" altLang="ja-JP" dirty="0" smtClean="0"/>
              <a:t>accuracy</a:t>
            </a:r>
            <a:r>
              <a:rPr kumimoji="1" lang="en-US" altLang="ja-JP" dirty="0"/>
              <a:t>: </a:t>
            </a:r>
            <a:r>
              <a:rPr kumimoji="1" lang="en-US" altLang="ja-JP" dirty="0" smtClean="0"/>
              <a:t>&lt; 1m @ 90%</a:t>
            </a:r>
          </a:p>
          <a:p>
            <a:pPr lvl="1" algn="just"/>
            <a:r>
              <a:rPr kumimoji="1" lang="en-US" altLang="ja-JP" dirty="0" smtClean="0"/>
              <a:t>Vertical </a:t>
            </a:r>
            <a:r>
              <a:rPr kumimoji="1" lang="en-US" altLang="ja-JP" dirty="0"/>
              <a:t>accuracy: same </a:t>
            </a:r>
            <a:r>
              <a:rPr kumimoji="1" lang="en-US" altLang="ja-JP" dirty="0" smtClean="0"/>
              <a:t>floor/tier @ 99%</a:t>
            </a:r>
          </a:p>
          <a:p>
            <a:pPr lvl="1" algn="just"/>
            <a:r>
              <a:rPr kumimoji="1" lang="en-US" altLang="ja-JP" dirty="0" smtClean="0"/>
              <a:t>Latency</a:t>
            </a:r>
            <a:r>
              <a:rPr kumimoji="1" lang="en-US" altLang="ja-JP" dirty="0"/>
              <a:t>: &lt; </a:t>
            </a:r>
            <a:r>
              <a:rPr kumimoji="1" lang="en-US" altLang="ja-JP" dirty="0" smtClean="0"/>
              <a:t>250ms</a:t>
            </a:r>
          </a:p>
          <a:p>
            <a:pPr lvl="1" algn="just"/>
            <a:r>
              <a:rPr kumimoji="1" lang="en-US" altLang="ja-JP" dirty="0" smtClean="0"/>
              <a:t>Refresh </a:t>
            </a:r>
            <a:r>
              <a:rPr kumimoji="1" lang="en-US" altLang="ja-JP" dirty="0"/>
              <a:t>rate: </a:t>
            </a:r>
            <a:r>
              <a:rPr kumimoji="1" lang="en-US" altLang="ja-JP" dirty="0" smtClean="0"/>
              <a:t>&gt; 1 locations/s</a:t>
            </a:r>
          </a:p>
          <a:p>
            <a:pPr lvl="1"/>
            <a:r>
              <a:rPr kumimoji="1" lang="en-US" altLang="ja-JP" dirty="0" smtClean="0"/>
              <a:t>Expected number of simultaneous users: &lt; 1000</a:t>
            </a:r>
            <a:br>
              <a:rPr kumimoji="1" lang="en-US" altLang="ja-JP" dirty="0" smtClean="0"/>
            </a:br>
            <a:r>
              <a:rPr kumimoji="1" lang="en-US" altLang="ja-JP" dirty="0" smtClean="0"/>
              <a:t>(within </a:t>
            </a:r>
            <a:r>
              <a:rPr kumimoji="1" lang="en-US" altLang="ja-JP" dirty="0"/>
              <a:t>AP coverage </a:t>
            </a:r>
            <a:r>
              <a:rPr kumimoji="1" lang="en-US" altLang="ja-JP" dirty="0" smtClean="0"/>
              <a:t>area)</a:t>
            </a:r>
          </a:p>
          <a:p>
            <a:pPr lvl="1"/>
            <a:r>
              <a:rPr kumimoji="1" lang="en-US" altLang="ja-JP" dirty="0"/>
              <a:t>Impact on Network </a:t>
            </a:r>
            <a:r>
              <a:rPr kumimoji="1" lang="en-US" altLang="ja-JP" dirty="0" smtClean="0"/>
              <a:t>Bandwidth: low, the impact should be independent on the number of users</a:t>
            </a:r>
          </a:p>
          <a:p>
            <a:pPr lvl="1" algn="just"/>
            <a:endParaRPr kumimoji="1" lang="en-US" altLang="ja-JP" dirty="0"/>
          </a:p>
          <a:p>
            <a:pPr algn="just"/>
            <a:endParaRPr kumimoji="1" lang="en-US" altLang="ja-JP" noProof="0" dirty="0" smtClean="0"/>
          </a:p>
          <a:p>
            <a:pPr algn="just"/>
            <a:endParaRPr kumimoji="1" lang="en-US" altLang="ja-JP" noProof="0" dirty="0" smtClean="0"/>
          </a:p>
        </p:txBody>
      </p:sp>
      <p:sp>
        <p:nvSpPr>
          <p:cNvPr id="6" name="スライド番号プレースホルダー 5"/>
          <p:cNvSpPr>
            <a:spLocks noGrp="1"/>
          </p:cNvSpPr>
          <p:nvPr>
            <p:ph type="sldNum" sz="quarter" idx="4294967295"/>
          </p:nvPr>
        </p:nvSpPr>
        <p:spPr>
          <a:xfrm>
            <a:off x="4344988" y="6475413"/>
            <a:ext cx="731068" cy="182562"/>
          </a:xfrm>
          <a:prstGeom prst="rect">
            <a:avLst/>
          </a:prstGeom>
        </p:spPr>
        <p:txBody>
          <a:bodyPr/>
          <a:lstStyle/>
          <a:p>
            <a:r>
              <a:rPr lang="en-US" dirty="0" smtClean="0"/>
              <a:t>Slide </a:t>
            </a:r>
            <a:fld id="{07349522-3CCF-4D3D-9CA8-1D6EF64D9202}" type="slidenum">
              <a:rPr lang="en-US" smtClean="0"/>
              <a:pPr/>
              <a:t>8</a:t>
            </a:fld>
            <a:endParaRPr lang="en-US" dirty="0"/>
          </a:p>
        </p:txBody>
      </p:sp>
      <p:sp>
        <p:nvSpPr>
          <p:cNvPr id="10" name="Footer Placeholder 4"/>
          <p:cNvSpPr>
            <a:spLocks noGrp="1"/>
          </p:cNvSpPr>
          <p:nvPr>
            <p:ph type="ftr" sz="quarter" idx="11"/>
          </p:nvPr>
        </p:nvSpPr>
        <p:spPr>
          <a:xfrm>
            <a:off x="7170152" y="6475413"/>
            <a:ext cx="1373773" cy="184666"/>
          </a:xfrm>
        </p:spPr>
        <p:txBody>
          <a:bodyPr/>
          <a:lstStyle/>
          <a:p>
            <a:r>
              <a:rPr lang="en-US" dirty="0"/>
              <a:t>Thomas Handte, Sony</a:t>
            </a:r>
          </a:p>
        </p:txBody>
      </p:sp>
    </p:spTree>
    <p:extLst>
      <p:ext uri="{BB962C8B-B14F-4D97-AF65-F5344CB8AC3E}">
        <p14:creationId xmlns:p14="http://schemas.microsoft.com/office/powerpoint/2010/main" val="6055554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3" cstate="print"/>
          <a:srcRect/>
          <a:stretch>
            <a:fillRect/>
          </a:stretch>
        </p:blipFill>
        <p:spPr bwMode="auto">
          <a:xfrm>
            <a:off x="107504" y="2060848"/>
            <a:ext cx="2964420" cy="3096344"/>
          </a:xfrm>
          <a:prstGeom prst="rect">
            <a:avLst/>
          </a:prstGeom>
          <a:noFill/>
          <a:ln w="9525">
            <a:noFill/>
            <a:miter lim="800000"/>
            <a:headEnd/>
            <a:tailEnd/>
          </a:ln>
        </p:spPr>
      </p:pic>
      <p:sp>
        <p:nvSpPr>
          <p:cNvPr id="4" name="页脚占位符 3"/>
          <p:cNvSpPr>
            <a:spLocks noGrp="1"/>
          </p:cNvSpPr>
          <p:nvPr>
            <p:ph type="ftr" sz="quarter" idx="10"/>
          </p:nvPr>
        </p:nvSpPr>
        <p:spPr/>
        <p:txBody>
          <a:bodyPr/>
          <a:lstStyle/>
          <a:p>
            <a:pPr>
              <a:defRPr/>
            </a:pPr>
            <a:r>
              <a:rPr lang="en-GB" altLang="zh-CN" smtClean="0"/>
              <a:t>Chenchen LIU, Huawei</a:t>
            </a:r>
            <a:endParaRPr lang="en-GB" altLang="zh-CN" dirty="0"/>
          </a:p>
        </p:txBody>
      </p:sp>
      <p:sp>
        <p:nvSpPr>
          <p:cNvPr id="5" name="灯片编号占位符 4"/>
          <p:cNvSpPr>
            <a:spLocks noGrp="1"/>
          </p:cNvSpPr>
          <p:nvPr>
            <p:ph type="sldNum" sz="quarter" idx="11"/>
          </p:nvPr>
        </p:nvSpPr>
        <p:spPr/>
        <p:txBody>
          <a:bodyPr/>
          <a:lstStyle/>
          <a:p>
            <a:pPr>
              <a:defRPr/>
            </a:pPr>
            <a:r>
              <a:rPr lang="en-GB" smtClean="0"/>
              <a:t>Slide </a:t>
            </a:r>
            <a:fld id="{291230A6-1ED8-40C7-B3D0-82B1B9814FDB}" type="slidenum">
              <a:rPr lang="en-GB" smtClean="0"/>
              <a:pPr>
                <a:defRPr/>
              </a:pPr>
              <a:t>9</a:t>
            </a:fld>
            <a:endParaRPr lang="en-GB"/>
          </a:p>
        </p:txBody>
      </p:sp>
      <p:sp>
        <p:nvSpPr>
          <p:cNvPr id="6" name="Title 1"/>
          <p:cNvSpPr>
            <a:spLocks noGrp="1"/>
          </p:cNvSpPr>
          <p:nvPr>
            <p:ph type="title"/>
          </p:nvPr>
        </p:nvSpPr>
        <p:spPr/>
        <p:txBody>
          <a:bodyPr/>
          <a:lstStyle/>
          <a:p>
            <a:r>
              <a:rPr lang="en-US" dirty="0" smtClean="0"/>
              <a:t>4. Positioning for Spectrum Management</a:t>
            </a:r>
          </a:p>
        </p:txBody>
      </p:sp>
      <p:sp>
        <p:nvSpPr>
          <p:cNvPr id="7" name="Content Placeholder 2"/>
          <p:cNvSpPr>
            <a:spLocks noGrp="1"/>
          </p:cNvSpPr>
          <p:nvPr>
            <p:ph idx="1"/>
          </p:nvPr>
        </p:nvSpPr>
        <p:spPr>
          <a:xfrm>
            <a:off x="3059832" y="1752600"/>
            <a:ext cx="5940152" cy="5105400"/>
          </a:xfrm>
        </p:spPr>
        <p:txBody>
          <a:bodyPr/>
          <a:lstStyle/>
          <a:p>
            <a:r>
              <a:rPr lang="en-US" altLang="zh-CN" sz="1500" smtClean="0"/>
              <a:t>User: </a:t>
            </a:r>
            <a:r>
              <a:rPr lang="en-US" altLang="zh-CN" sz="1500" b="0" smtClean="0"/>
              <a:t>Persons with a WiFi-device which has the corresponding app installed.</a:t>
            </a:r>
          </a:p>
          <a:p>
            <a:r>
              <a:rPr lang="en-US" altLang="zh-CN" sz="1500" smtClean="0"/>
              <a:t>Environment: </a:t>
            </a:r>
            <a:r>
              <a:rPr lang="en-US" altLang="zh-CN" sz="1500" b="0" smtClean="0"/>
              <a:t>An areas (e.g. a large office, an university…) where there multi-APs for 802.11 coverage. The expected AP density is about 1 AP per TBD sq. ft. The APs providing data service to the STAs within their  coverage supporting HT, VHT, DMG and NGP. </a:t>
            </a:r>
          </a:p>
          <a:p>
            <a:r>
              <a:rPr lang="en-US" altLang="zh-CN" sz="1500" smtClean="0"/>
              <a:t>Use case:</a:t>
            </a:r>
          </a:p>
          <a:p>
            <a:pPr marL="914400" lvl="1" indent="-457200">
              <a:buFont typeface="+mj-lt"/>
              <a:buAutoNum type="arabicPeriod"/>
            </a:pPr>
            <a:r>
              <a:rPr lang="en-US" altLang="zh-CN" sz="1500" smtClean="0"/>
              <a:t>The user enters the area with their WiFi-device. </a:t>
            </a:r>
          </a:p>
          <a:p>
            <a:pPr marL="914400" lvl="1" indent="-457200">
              <a:buFont typeface="+mj-lt"/>
              <a:buAutoNum type="arabicPeriod"/>
            </a:pPr>
            <a:r>
              <a:rPr lang="en-US" altLang="zh-CN" sz="1500" smtClean="0"/>
              <a:t>As soon as user enters this area, the position of the user is determined through the NGP.</a:t>
            </a:r>
          </a:p>
          <a:p>
            <a:pPr marL="914400" lvl="1" indent="-457200">
              <a:buFont typeface="+mj-lt"/>
              <a:buAutoNum type="arabicPeriod"/>
            </a:pPr>
            <a:r>
              <a:rPr lang="en-US" altLang="zh-CN" sz="1500" smtClean="0"/>
              <a:t>With the position information of the user, the APs can suggest the user which AP to associate with and which channel to use, a.k.a. the </a:t>
            </a:r>
            <a:r>
              <a:rPr lang="en-US" altLang="zh-CN" sz="1500" b="1" smtClean="0">
                <a:solidFill>
                  <a:srgbClr val="FF0000"/>
                </a:solidFill>
              </a:rPr>
              <a:t>load balance </a:t>
            </a:r>
            <a:r>
              <a:rPr lang="en-US" altLang="zh-CN" sz="1500" smtClean="0"/>
              <a:t>process, which can greatly improve the user experience especially in high density case.</a:t>
            </a:r>
          </a:p>
          <a:p>
            <a:pPr marL="914400" lvl="1" indent="-457200">
              <a:buFont typeface="+mj-lt"/>
              <a:buAutoNum type="arabicPeriod"/>
            </a:pPr>
            <a:r>
              <a:rPr lang="en-US" altLang="zh-CN" sz="1500" smtClean="0"/>
              <a:t>As the user travels in this area, the APs keep on tracking the position of the user. The traveling path of the user can help a lot in the </a:t>
            </a:r>
            <a:r>
              <a:rPr lang="en-US" altLang="zh-CN" sz="1500" b="1" smtClean="0">
                <a:solidFill>
                  <a:srgbClr val="FF0000"/>
                </a:solidFill>
              </a:rPr>
              <a:t>hand over </a:t>
            </a:r>
            <a:r>
              <a:rPr lang="en-US" altLang="zh-CN" sz="1500" smtClean="0"/>
              <a:t>process, so the service(such as WiFi call, facetime etc.) is not interrupted when user is traveling.</a:t>
            </a:r>
          </a:p>
          <a:p>
            <a:pPr>
              <a:buNone/>
            </a:pPr>
            <a:endParaRPr lang="en-US" sz="1500" b="0" dirty="0" smtClean="0"/>
          </a:p>
        </p:txBody>
      </p:sp>
    </p:spTree>
    <p:extLst>
      <p:ext uri="{BB962C8B-B14F-4D97-AF65-F5344CB8AC3E}">
        <p14:creationId xmlns:p14="http://schemas.microsoft.com/office/powerpoint/2010/main" val="451191768"/>
      </p:ext>
    </p:extLst>
  </p:cSld>
  <p:clrMapOvr>
    <a:masterClrMapping/>
  </p:clrMapOvr>
  <p:timing>
    <p:tnLst>
      <p:par>
        <p:cTn id="1" dur="indefinite" restart="never" nodeType="tmRoot"/>
      </p:par>
    </p:tnLst>
  </p:timing>
</p:sld>
</file>

<file path=ppt/theme/theme1.xml><?xml version="1.0" encoding="utf-8"?>
<a:theme xmlns:a="http://schemas.openxmlformats.org/drawingml/2006/main" name="ACcord-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ACcord-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Ccord-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Ccord-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ACcord-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Ccord-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Ccord-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Ccord-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ACcord-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33850</TotalTime>
  <Words>5259</Words>
  <Application>Microsoft Office PowerPoint</Application>
  <PresentationFormat>On-screen Show (4:3)</PresentationFormat>
  <Paragraphs>593</Paragraphs>
  <Slides>35</Slides>
  <Notes>17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2" baseType="lpstr">
      <vt:lpstr>MS PGothic</vt:lpstr>
      <vt:lpstr>MS PGothic</vt:lpstr>
      <vt:lpstr>宋体</vt:lpstr>
      <vt:lpstr>Arial</vt:lpstr>
      <vt:lpstr>Times New Roman</vt:lpstr>
      <vt:lpstr>ACcord-Submission</vt:lpstr>
      <vt:lpstr>Document</vt:lpstr>
      <vt:lpstr>NGP Use Case Template</vt:lpstr>
      <vt:lpstr>Abstract</vt:lpstr>
      <vt:lpstr>Terminology</vt:lpstr>
      <vt:lpstr>1. Micro location in store</vt:lpstr>
      <vt:lpstr>2. Positioning for Home Audio</vt:lpstr>
      <vt:lpstr>2. Positioning for Home Audio (cont.)</vt:lpstr>
      <vt:lpstr>3. Navigation in Public Buildings</vt:lpstr>
      <vt:lpstr>3. Navigation in Public Buildings (cont.)</vt:lpstr>
      <vt:lpstr>4. Positioning for Spectrum Management</vt:lpstr>
      <vt:lpstr>4. Positioning for Spectrum Management(Cont’d)</vt:lpstr>
      <vt:lpstr>5. Positioning for Medical Applications</vt:lpstr>
      <vt:lpstr>6. Indoor Geotagging</vt:lpstr>
      <vt:lpstr>7. Positioning for Video Cameras</vt:lpstr>
      <vt:lpstr>8. UAV Use Case Description</vt:lpstr>
      <vt:lpstr>8. UAV Use Case Description (cont.)</vt:lpstr>
      <vt:lpstr>9. Location services of underground mining</vt:lpstr>
      <vt:lpstr>9. Location services of underground mining (cont)</vt:lpstr>
      <vt:lpstr>10. Pipe/Vault Robot Positioning</vt:lpstr>
      <vt:lpstr>11. Nano Location in store</vt:lpstr>
      <vt:lpstr>12. Augmented reality</vt:lpstr>
      <vt:lpstr>13. Determine dynamic (conference) room setup</vt:lpstr>
      <vt:lpstr>14. Proximity Detection</vt:lpstr>
      <vt:lpstr>15. Determining Relative Location to Dock(s)</vt:lpstr>
      <vt:lpstr>16. Wearable devices</vt:lpstr>
      <vt:lpstr>17. Control consoles </vt:lpstr>
      <vt:lpstr>18. Agricultural IOT</vt:lpstr>
      <vt:lpstr>18. Agricultural IOT. (cont) Key Performance and Attributes</vt:lpstr>
      <vt:lpstr>19. Location Based Network Management</vt:lpstr>
      <vt:lpstr>20 Smart buildings</vt:lpstr>
      <vt:lpstr>20. Smart buildings</vt:lpstr>
      <vt:lpstr>Use case 21 : Position for traffic tracking in shopping mall </vt:lpstr>
      <vt:lpstr>Key Performance and Attributes</vt:lpstr>
      <vt:lpstr>Use case 22: Position for electronic tag </vt:lpstr>
      <vt:lpstr>Key Performance and Attributes</vt:lpstr>
      <vt:lpstr>References</vt:lpstr>
    </vt:vector>
  </TitlesOfParts>
  <Company>Cisco Systems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Renegotiation etc</dc:title>
  <dc:creator>Brian Hart</dc:creator>
  <cp:keywords>CTPClassification=CTP_PUBLIC:VisualMarkings=</cp:keywords>
  <cp:lastModifiedBy>Segev, Jonathan</cp:lastModifiedBy>
  <cp:revision>441</cp:revision>
  <cp:lastPrinted>2013-07-10T22:27:23Z</cp:lastPrinted>
  <dcterms:created xsi:type="dcterms:W3CDTF">2009-11-13T19:11:16Z</dcterms:created>
  <dcterms:modified xsi:type="dcterms:W3CDTF">2016-03-17T08:53:48Z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-913349954</vt:i4>
  </property>
  <property fmtid="{D5CDD505-2E9C-101B-9397-08002B2CF9AE}" pid="4" name="_EmailSubject">
    <vt:lpwstr>FYI</vt:lpwstr>
  </property>
  <property fmtid="{D5CDD505-2E9C-101B-9397-08002B2CF9AE}" pid="5" name="_AuthorEmail">
    <vt:lpwstr>chaochun.wang@mediatek.com</vt:lpwstr>
  </property>
  <property fmtid="{D5CDD505-2E9C-101B-9397-08002B2CF9AE}" pid="6" name="_AuthorEmailDisplayName">
    <vt:lpwstr>ChaoChun Wang</vt:lpwstr>
  </property>
  <property fmtid="{D5CDD505-2E9C-101B-9397-08002B2CF9AE}" pid="7" name="_PreviousAdHocReviewCycleID">
    <vt:i4>481213532</vt:i4>
  </property>
  <property fmtid="{D5CDD505-2E9C-101B-9397-08002B2CF9AE}" pid="8" name="TitusGUID">
    <vt:lpwstr>11c030af-c04b-42fb-9821-fb9a0b2d8bca</vt:lpwstr>
  </property>
  <property fmtid="{D5CDD505-2E9C-101B-9397-08002B2CF9AE}" pid="9" name="CTP_TimeStamp">
    <vt:lpwstr>2016-03-17 08:53:39Z</vt:lpwstr>
  </property>
  <property fmtid="{D5CDD505-2E9C-101B-9397-08002B2CF9AE}" pid="10" name="CTP_BU">
    <vt:lpwstr>NA</vt:lpwstr>
  </property>
  <property fmtid="{D5CDD505-2E9C-101B-9397-08002B2CF9AE}" pid="11" name="CTP_IDSID">
    <vt:lpwstr>NA</vt:lpwstr>
  </property>
  <property fmtid="{D5CDD505-2E9C-101B-9397-08002B2CF9AE}" pid="12" name="CTP_WWID">
    <vt:lpwstr>NA</vt:lpwstr>
  </property>
  <property fmtid="{D5CDD505-2E9C-101B-9397-08002B2CF9AE}" pid="13" name="CTPClassification">
    <vt:lpwstr>CTP_PUBLIC</vt:lpwstr>
  </property>
</Properties>
</file>