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77" r:id="rId16"/>
    <p:sldId id="476" r:id="rId17"/>
    <p:sldId id="478" r:id="rId18"/>
    <p:sldId id="479" r:id="rId19"/>
    <p:sldId id="480" r:id="rId20"/>
    <p:sldId id="482" r:id="rId21"/>
    <p:sldId id="483" r:id="rId22"/>
    <p:sldId id="484" r:id="rId23"/>
    <p:sldId id="481" r:id="rId24"/>
    <p:sldId id="485" r:id="rId25"/>
    <p:sldId id="486" r:id="rId26"/>
    <p:sldId id="487" r:id="rId27"/>
    <p:sldId id="488" r:id="rId28"/>
    <p:sldId id="491" r:id="rId29"/>
    <p:sldId id="492" r:id="rId30"/>
    <p:sldId id="493" r:id="rId31"/>
    <p:sldId id="490" r:id="rId32"/>
    <p:sldId id="496" r:id="rId33"/>
    <p:sldId id="497" r:id="rId34"/>
    <p:sldId id="498" r:id="rId35"/>
    <p:sldId id="499" r:id="rId36"/>
    <p:sldId id="500" r:id="rId37"/>
    <p:sldId id="501" r:id="rId38"/>
    <p:sldId id="502" r:id="rId39"/>
    <p:sldId id="503" r:id="rId40"/>
    <p:sldId id="504" r:id="rId41"/>
    <p:sldId id="505" r:id="rId42"/>
    <p:sldId id="506" r:id="rId43"/>
    <p:sldId id="507" r:id="rId44"/>
    <p:sldId id="508" r:id="rId45"/>
    <p:sldId id="509" r:id="rId46"/>
    <p:sldId id="510" r:id="rId47"/>
    <p:sldId id="511" r:id="rId48"/>
    <p:sldId id="512" r:id="rId4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82" d="100"/>
          <a:sy n="82" d="100"/>
        </p:scale>
        <p:origin x="-118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35124" y="6475413"/>
            <a:ext cx="17088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2016</a:t>
            </a:r>
            <a:endParaRPr lang="en-US" dirty="0"/>
          </a:p>
        </p:txBody>
      </p:sp>
      <p:sp>
        <p:nvSpPr>
          <p:cNvPr id="102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45494" y="330575"/>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802.11-16/0108r3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2016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2016-01-18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1866429318"/>
              </p:ext>
            </p:extLst>
          </p:nvPr>
        </p:nvGraphicFramePr>
        <p:xfrm>
          <a:off x="520700" y="2854325"/>
          <a:ext cx="7756525" cy="2568575"/>
        </p:xfrm>
        <a:graphic>
          <a:graphicData uri="http://schemas.openxmlformats.org/presentationml/2006/ole">
            <p:oleObj spid="_x0000_s1107" name="Document" r:id="rId4" imgW="8669044" imgH="289170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ChangeArrowheads="1"/>
          </p:cNvSpPr>
          <p:nvPr/>
        </p:nvSpPr>
        <p:spPr bwMode="auto">
          <a:xfrm>
            <a:off x="533400" y="1524000"/>
            <a:ext cx="8229600" cy="4343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Arial" pitchFamily="34" charset="0"/>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pitchFamily="34" charset="0"/>
              <a:buChar char="•"/>
            </a:pPr>
            <a:r>
              <a:rPr lang="en-US" alt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dirty="0">
                <a:solidFill>
                  <a:srgbClr val="000099"/>
                </a:solidFill>
                <a:latin typeface="Arial" pitchFamily="34" charset="0"/>
              </a:rPr>
              <a:t>See </a:t>
            </a:r>
            <a:r>
              <a:rPr lang="en-US" altLang="en-US" b="1" i="1" dirty="0">
                <a:solidFill>
                  <a:srgbClr val="000099"/>
                </a:solidFill>
                <a:latin typeface="Arial" pitchFamily="34" charset="0"/>
              </a:rPr>
              <a:t>IEEE-SA Standards Board Operations Manual</a:t>
            </a:r>
            <a:r>
              <a:rPr lang="en-US" altLang="en-US" b="1" dirty="0">
                <a:solidFill>
                  <a:srgbClr val="000099"/>
                </a:solidFill>
                <a:latin typeface="Arial" pitchFamily="34" charset="0"/>
              </a:rPr>
              <a:t>, clause 5.3.10 and </a:t>
            </a:r>
            <a:r>
              <a:rPr lang="en-GB" altLang="en-US" b="1" dirty="0">
                <a:solidFill>
                  <a:srgbClr val="000099"/>
                </a:solidFill>
                <a:latin typeface="Arial" pitchFamily="34" charset="0"/>
              </a:rPr>
              <a:t>“Promoting Competition and Innovation: What You Need to Know about the IEEE Standards Association's Antitrust and Competition Policy”</a:t>
            </a:r>
            <a:r>
              <a:rPr lang="en-US" altLang="en-US" b="1" dirty="0">
                <a:solidFill>
                  <a:srgbClr val="000099"/>
                </a:solidFill>
                <a:latin typeface="Arial" pitchFamily="34" charset="0"/>
              </a:rPr>
              <a:t> for more details.</a:t>
            </a:r>
          </a:p>
        </p:txBody>
      </p:sp>
      <p:sp>
        <p:nvSpPr>
          <p:cNvPr id="9"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MAC(SR)</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4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09600"/>
          </a:xfrm>
        </p:spPr>
        <p:txBody>
          <a:bodyPr/>
          <a:lstStyle/>
          <a:p>
            <a:r>
              <a:rPr lang="en-US" dirty="0" smtClean="0"/>
              <a:t>Submissions</a:t>
            </a:r>
            <a:endParaRPr lang="en-US"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10" name="Table 6"/>
          <p:cNvGraphicFramePr>
            <a:graphicFrameLocks noGrp="1"/>
          </p:cNvGraphicFramePr>
          <p:nvPr/>
        </p:nvGraphicFramePr>
        <p:xfrm>
          <a:off x="685800" y="1600200"/>
          <a:ext cx="8077199" cy="4375842"/>
        </p:xfrm>
        <a:graphic>
          <a:graphicData uri="http://schemas.openxmlformats.org/drawingml/2006/table">
            <a:tbl>
              <a:tblPr/>
              <a:tblGrid>
                <a:gridCol w="1025030"/>
                <a:gridCol w="4537570"/>
                <a:gridCol w="1676400"/>
                <a:gridCol w="838199"/>
              </a:tblGrid>
              <a:tr h="147484">
                <a:tc>
                  <a:txBody>
                    <a:bodyPr/>
                    <a:lstStyle/>
                    <a:p>
                      <a:pPr algn="ctr" fontAlgn="b"/>
                      <a:r>
                        <a:rPr lang="en-CA" sz="1200" b="1" i="0" u="none" strike="noStrike" dirty="0">
                          <a:solidFill>
                            <a:srgbClr val="FFFFFF"/>
                          </a:solidFill>
                          <a:latin typeface="Calibri"/>
                        </a:rPr>
                        <a:t>DCN</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a:solidFill>
                            <a:srgbClr val="FFFFFF"/>
                          </a:solidFill>
                          <a:latin typeface="Calibri"/>
                        </a:rPr>
                        <a:t>Title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a:solidFill>
                            <a:srgbClr val="FFFFFF"/>
                          </a:solidFill>
                          <a:latin typeface="Calibri"/>
                        </a:rPr>
                        <a:t>Name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c>
                  <a:txBody>
                    <a:bodyPr/>
                    <a:lstStyle/>
                    <a:p>
                      <a:pPr algn="ctr" fontAlgn="b"/>
                      <a:r>
                        <a:rPr lang="en-CA" sz="1200" b="1" i="0" u="none" strike="noStrike" dirty="0">
                          <a:solidFill>
                            <a:srgbClr val="FFFFFF"/>
                          </a:solidFill>
                          <a:latin typeface="Calibri"/>
                        </a:rPr>
                        <a:t>Ad Hoc</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79646"/>
                    </a:solidFill>
                  </a:tcPr>
                </a:tc>
              </a:tr>
              <a:tr h="154858">
                <a:tc>
                  <a:txBody>
                    <a:bodyPr/>
                    <a:lstStyle/>
                    <a:p>
                      <a:pPr algn="l" fontAlgn="b"/>
                      <a:r>
                        <a:rPr lang="en-CA" sz="1200" b="0" i="0" u="none" strike="noStrike">
                          <a:solidFill>
                            <a:srgbClr val="00B050"/>
                          </a:solidFill>
                          <a:latin typeface="Calibri"/>
                        </a:rPr>
                        <a:t>11-16/0030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Maximum Tone Grouping Size for 802.11ax Feedback with 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Kome Oteri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1x HE-LTF for ULMUMIMO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Beamforming with HE-LTF Compression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Hongyuan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11-16/0036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CRC Generation for HE-SIG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11-16/0037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Continuous Puncturing for HE-SIGB Encoding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Yakun Sun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dirty="0">
                          <a:solidFill>
                            <a:srgbClr val="00B050"/>
                          </a:solidFill>
                          <a:latin typeface="Calibri"/>
                        </a:rPr>
                        <a:t>11-16/0038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Sequence for 1x LTF</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B050"/>
                          </a:solidFill>
                          <a:latin typeface="Calibri"/>
                        </a:rPr>
                        <a:t>Daewon</a:t>
                      </a:r>
                      <a:r>
                        <a:rPr lang="en-CA" sz="1200" b="0" i="0" u="none" strike="noStrike" dirty="0">
                          <a:solidFill>
                            <a:srgbClr val="00B050"/>
                          </a:solidFill>
                          <a:latin typeface="Calibri"/>
                        </a:rPr>
                        <a:t>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B050"/>
                          </a:solidFill>
                          <a:latin typeface="Calibri"/>
                        </a:rPr>
                        <a:t>11-16/0039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RU Allocation in 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11-16/0040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smtClean="0">
                          <a:solidFill>
                            <a:srgbClr val="00B050"/>
                          </a:solidFill>
                          <a:latin typeface="Calibri"/>
                        </a:rPr>
                        <a:t>Issues </a:t>
                      </a:r>
                      <a:r>
                        <a:rPr lang="en-CA" sz="1200" b="0" i="0" u="none" strike="noStrike" dirty="0">
                          <a:solidFill>
                            <a:srgbClr val="00B050"/>
                          </a:solidFill>
                          <a:latin typeface="Calibri"/>
                        </a:rPr>
                        <a:t>with Compressed SIG-B Mode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11-16/0041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Link Adaptation for HE WLAN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B050"/>
                          </a:solidFill>
                          <a:latin typeface="Calibri"/>
                        </a:rPr>
                        <a:t>Yujin Noh</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11-16/0044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MCS Levels and TX EVM Requirement for 1024 QAM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Eunsung Park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B050"/>
                          </a:solidFill>
                          <a:latin typeface="Calibri"/>
                        </a:rPr>
                        <a:t>11-16/0045</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Flexible Wider Bandwidth Transmission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John Son</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11-16/0046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Content for the extra tones in LSIG and RLSIG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Jiayin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B050"/>
                          </a:solidFill>
                          <a:latin typeface="Calibri"/>
                        </a:rPr>
                        <a:t>11-16/0047</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Discussion on the HE Extended Range SU PPDU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B050"/>
                          </a:solidFill>
                          <a:latin typeface="Calibri"/>
                        </a:rPr>
                        <a:t>Jiayin</a:t>
                      </a:r>
                      <a:r>
                        <a:rPr lang="en-CA" sz="1200" b="0" i="0" u="none" strike="noStrike" dirty="0">
                          <a:solidFill>
                            <a:srgbClr val="00B050"/>
                          </a:solidFill>
                          <a:latin typeface="Calibri"/>
                        </a:rPr>
                        <a:t> Zhang</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dirty="0">
                          <a:solidFill>
                            <a:srgbClr val="00B050"/>
                          </a:solidFill>
                          <a:latin typeface="Calibri"/>
                        </a:rPr>
                        <a:t>11-16/0052</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Remaining HE-LTF Sequence Design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Le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dirty="0">
                          <a:solidFill>
                            <a:srgbClr val="00B050"/>
                          </a:solidFill>
                          <a:latin typeface="Calibri"/>
                        </a:rPr>
                        <a:t>11-16/0053</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Requirements for UL MU Transmissions</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B050"/>
                          </a:solidFill>
                          <a:latin typeface="Calibri"/>
                        </a:rPr>
                        <a:t>Arjun</a:t>
                      </a:r>
                      <a:endParaRPr lang="en-CA" sz="1200" b="0" i="0" u="none" strike="noStrike" dirty="0">
                        <a:solidFill>
                          <a:srgbClr val="00B05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11-16/0056</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On QPSK DCM Modulation and LDPC Tone Mapper for DCM</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0000"/>
                          </a:solidFill>
                          <a:latin typeface="Calibri"/>
                        </a:rPr>
                        <a:t>Jianhan</a:t>
                      </a:r>
                      <a:r>
                        <a:rPr lang="en-CA" sz="1200" b="0" i="0" u="none" strike="noStrike" dirty="0">
                          <a:solidFill>
                            <a:srgbClr val="000000"/>
                          </a:solidFill>
                          <a:latin typeface="Calibri"/>
                        </a:rPr>
                        <a:t> Liu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11-16/0071</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Packet Extension Follow Up</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Andrew </a:t>
                      </a:r>
                      <a:r>
                        <a:rPr lang="en-CA" sz="1200" b="0" i="0" u="none" strike="noStrike" dirty="0" err="1">
                          <a:solidFill>
                            <a:srgbClr val="000000"/>
                          </a:solidFill>
                          <a:latin typeface="Calibri"/>
                        </a:rPr>
                        <a:t>Blanksby</a:t>
                      </a:r>
                      <a:endParaRPr lang="en-CA" sz="1200" b="0" i="0" u="none" strike="noStrike" dirty="0">
                        <a:solidFill>
                          <a:srgbClr val="000000"/>
                        </a:solidFill>
                        <a:latin typeface="Calibri"/>
                      </a:endParaRP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0000"/>
                          </a:solidFill>
                          <a:latin typeface="Calibri"/>
                        </a:rPr>
                        <a:t>11-16/0079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Allocation sizes for BCC in OFDMA</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0000"/>
                          </a:solidFill>
                          <a:latin typeface="Calibri"/>
                        </a:rPr>
                        <a:t>Ken Taniguchi</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54858">
                <a:tc>
                  <a:txBody>
                    <a:bodyPr/>
                    <a:lstStyle/>
                    <a:p>
                      <a:pPr algn="l" fontAlgn="b"/>
                      <a:r>
                        <a:rPr lang="en-CA" sz="1200" b="0" i="0" u="none" strike="noStrike">
                          <a:solidFill>
                            <a:srgbClr val="000000"/>
                          </a:solidFill>
                          <a:latin typeface="Calibri"/>
                        </a:rPr>
                        <a:t>11-16/0080</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1x/2x/4x OFDM Symbol in HE SU PPDU with BCC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a:solidFill>
                            <a:srgbClr val="000000"/>
                          </a:solidFill>
                          <a:latin typeface="Calibri"/>
                        </a:rPr>
                        <a:t>Heejung Yu</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7320">
                <a:tc>
                  <a:txBody>
                    <a:bodyPr/>
                    <a:lstStyle/>
                    <a:p>
                      <a:pPr algn="l" fontAlgn="b"/>
                      <a:r>
                        <a:rPr lang="en-CA" sz="1200" b="0" i="0" u="none" strike="noStrike" dirty="0">
                          <a:solidFill>
                            <a:srgbClr val="00B050"/>
                          </a:solidFill>
                          <a:latin typeface="Calibri"/>
                        </a:rPr>
                        <a:t>11-16/0088</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Ng for Compressed </a:t>
                      </a:r>
                      <a:r>
                        <a:rPr lang="en-CA" sz="1200" b="0" i="0" u="none" strike="noStrike" dirty="0" err="1">
                          <a:solidFill>
                            <a:srgbClr val="00B050"/>
                          </a:solidFill>
                          <a:latin typeface="Calibri"/>
                        </a:rPr>
                        <a:t>Beamforming</a:t>
                      </a:r>
                      <a:r>
                        <a:rPr lang="en-CA" sz="1200" b="0" i="0" u="none" strike="noStrike" dirty="0">
                          <a:solidFill>
                            <a:srgbClr val="00B050"/>
                          </a:solidFill>
                          <a:latin typeface="Calibri"/>
                        </a:rPr>
                        <a:t> feedback</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err="1">
                          <a:solidFill>
                            <a:srgbClr val="00B050"/>
                          </a:solidFill>
                          <a:latin typeface="Calibri"/>
                        </a:rPr>
                        <a:t>Sriram</a:t>
                      </a:r>
                      <a:r>
                        <a:rPr lang="en-CA" sz="1200" b="0" i="0" u="none" strike="noStrike" dirty="0">
                          <a:solidFill>
                            <a:srgbClr val="00B050"/>
                          </a:solidFill>
                          <a:latin typeface="Calibri"/>
                        </a:rPr>
                        <a:t> </a:t>
                      </a:r>
                      <a:r>
                        <a:rPr lang="en-CA" sz="1200" b="0" i="0" u="none" strike="noStrike" dirty="0" err="1">
                          <a:solidFill>
                            <a:srgbClr val="00B050"/>
                          </a:solidFill>
                          <a:latin typeface="Calibri"/>
                        </a:rPr>
                        <a:t>Venkateswaran</a:t>
                      </a:r>
                      <a:r>
                        <a:rPr lang="en-CA" sz="1200" b="0" i="0" u="none" strike="noStrike" dirty="0">
                          <a:solidFill>
                            <a:srgbClr val="00B050"/>
                          </a:solidFill>
                          <a:latin typeface="Calibri"/>
                        </a:rPr>
                        <a:t>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r h="171577">
                <a:tc>
                  <a:txBody>
                    <a:bodyPr/>
                    <a:lstStyle/>
                    <a:p>
                      <a:pPr algn="l" fontAlgn="b"/>
                      <a:r>
                        <a:rPr lang="en-CA" sz="1200" b="0" i="0" u="none" strike="noStrike" dirty="0">
                          <a:solidFill>
                            <a:srgbClr val="000000"/>
                          </a:solidFill>
                          <a:latin typeface="Calibri"/>
                        </a:rPr>
                        <a:t>11-16/0089</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Single Stream Pilots in UL MU MIMO</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err="1">
                          <a:solidFill>
                            <a:srgbClr val="000000"/>
                          </a:solidFill>
                          <a:latin typeface="Calibri"/>
                        </a:rPr>
                        <a:t>Sriram</a:t>
                      </a:r>
                      <a:r>
                        <a:rPr lang="en-CA" sz="1200" b="0" i="0" u="none" strike="noStrike" dirty="0">
                          <a:solidFill>
                            <a:srgbClr val="000000"/>
                          </a:solidFill>
                          <a:latin typeface="Calibri"/>
                        </a:rPr>
                        <a:t> </a:t>
                      </a:r>
                      <a:r>
                        <a:rPr lang="en-CA" sz="1200" b="0" i="0" u="none" strike="noStrike" dirty="0" err="1">
                          <a:solidFill>
                            <a:srgbClr val="000000"/>
                          </a:solidFill>
                          <a:latin typeface="Calibri"/>
                        </a:rPr>
                        <a:t>Venkateswaran</a:t>
                      </a:r>
                      <a:r>
                        <a:rPr lang="en-CA" sz="1200" b="0" i="0" u="none" strike="noStrike" dirty="0">
                          <a:solidFill>
                            <a:srgbClr val="000000"/>
                          </a:solidFill>
                          <a:latin typeface="Calibri"/>
                        </a:rPr>
                        <a:t> </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c>
                  <a:txBody>
                    <a:bodyPr/>
                    <a:lstStyle/>
                    <a:p>
                      <a:pPr algn="l" fontAlgn="b"/>
                      <a:r>
                        <a:rPr lang="en-CA" sz="1200" b="0" i="0" u="none" strike="noStrike" dirty="0">
                          <a:solidFill>
                            <a:srgbClr val="00000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solidFill>
                      <a:srgbClr val="FDE9D9"/>
                    </a:solidFill>
                  </a:tcPr>
                </a:tc>
              </a:tr>
              <a:tr h="154858">
                <a:tc>
                  <a:txBody>
                    <a:bodyPr/>
                    <a:lstStyle/>
                    <a:p>
                      <a:pPr algn="l" fontAlgn="b"/>
                      <a:r>
                        <a:rPr lang="en-CA" sz="1200" b="0" i="0" u="none" strike="noStrike">
                          <a:solidFill>
                            <a:srgbClr val="00B050"/>
                          </a:solidFill>
                          <a:latin typeface="Calibri"/>
                        </a:rPr>
                        <a:t>11-16/0104</a:t>
                      </a:r>
                    </a:p>
                  </a:txBody>
                  <a:tcPr marL="7374" marR="7374" marT="7374" marB="0" anchor="b">
                    <a:lnL w="6350" cap="flat" cmpd="sng" algn="ctr">
                      <a:solidFill>
                        <a:srgbClr val="FAC090"/>
                      </a:solidFill>
                      <a:prstDash val="solid"/>
                      <a:round/>
                      <a:headEnd type="none" w="med" len="med"/>
                      <a:tailEnd type="none" w="med" len="med"/>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Rate Matching for HE-SIG-B</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a:solidFill>
                            <a:srgbClr val="00B050"/>
                          </a:solidFill>
                          <a:latin typeface="Calibri"/>
                        </a:rPr>
                        <a:t>Daewon Lee</a:t>
                      </a:r>
                    </a:p>
                  </a:txBody>
                  <a:tcPr marL="7374" marR="7374" marT="7374" marB="0" anchor="b">
                    <a:lnL>
                      <a:noFill/>
                    </a:lnL>
                    <a:lnR>
                      <a:noFill/>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c>
                  <a:txBody>
                    <a:bodyPr/>
                    <a:lstStyle/>
                    <a:p>
                      <a:pPr algn="l" fontAlgn="b"/>
                      <a:r>
                        <a:rPr lang="en-CA" sz="1200" b="0" i="0" u="none" strike="noStrike" dirty="0">
                          <a:solidFill>
                            <a:srgbClr val="00B050"/>
                          </a:solidFill>
                          <a:latin typeface="Calibri"/>
                        </a:rPr>
                        <a:t>PHY</a:t>
                      </a:r>
                    </a:p>
                  </a:txBody>
                  <a:tcPr marL="7374" marR="7374" marT="7374" marB="0" anchor="b">
                    <a:lnL>
                      <a:noFill/>
                    </a:lnL>
                    <a:lnR w="6350" cap="flat" cmpd="sng" algn="ctr">
                      <a:noFill/>
                      <a:prstDash val="solid"/>
                      <a:round/>
                      <a:headEnd type="none" w="med" len="med"/>
                      <a:tailEnd type="none" w="med" len="med"/>
                    </a:lnR>
                    <a:lnT w="6350" cap="flat" cmpd="sng" algn="ctr">
                      <a:solidFill>
                        <a:srgbClr val="FAC090"/>
                      </a:solidFill>
                      <a:prstDash val="solid"/>
                      <a:round/>
                      <a:headEnd type="none" w="med" len="med"/>
                      <a:tailEnd type="none" w="med" len="med"/>
                    </a:lnT>
                    <a:lnB w="6350" cap="flat" cmpd="sng" algn="ctr">
                      <a:solidFill>
                        <a:srgbClr val="FAC09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PM2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9" name="Table 6"/>
          <p:cNvGraphicFramePr>
            <a:graphicFrameLocks noGrp="1"/>
          </p:cNvGraphicFramePr>
          <p:nvPr/>
        </p:nvGraphicFramePr>
        <p:xfrm>
          <a:off x="838200" y="2286002"/>
          <a:ext cx="7620000" cy="2413326"/>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400" u="none" strike="noStrike" dirty="0"/>
                        <a:t>DCN</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Title</a:t>
                      </a:r>
                      <a:endParaRPr lang="en-CA" sz="1400" b="1" i="0" u="none" strike="noStrike" dirty="0">
                        <a:solidFill>
                          <a:srgbClr val="FFFFFF"/>
                        </a:solidFill>
                        <a:latin typeface="Calibri"/>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Name</a:t>
                      </a:r>
                      <a:endParaRPr lang="en-CA" sz="1400" b="1" i="0" u="none" strike="noStrike" dirty="0">
                        <a:solidFill>
                          <a:srgbClr val="FFFFFF"/>
                        </a:solidFill>
                        <a:latin typeface="Calibri"/>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400" u="none" strike="noStrike" dirty="0"/>
                        <a:t>Ad Hoc</a:t>
                      </a:r>
                      <a:endParaRPr lang="en-CA" sz="1400" b="1" i="0" u="none" strike="noStrike" dirty="0">
                        <a:solidFill>
                          <a:srgbClr val="FFFFFF"/>
                        </a:solidFill>
                        <a:latin typeface="Calibri"/>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400" u="none" strike="noStrike" dirty="0">
                          <a:solidFill>
                            <a:srgbClr val="00B050"/>
                          </a:solidFill>
                        </a:rPr>
                        <a:t>11-16/0030</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Maximum Tone Grouping Size for 802.11ax Feedback with MU-MIMO</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err="1">
                          <a:solidFill>
                            <a:srgbClr val="00B050"/>
                          </a:solidFill>
                        </a:rPr>
                        <a:t>Kome</a:t>
                      </a:r>
                      <a:r>
                        <a:rPr lang="en-CA" sz="1400" u="none" strike="noStrike" dirty="0">
                          <a:solidFill>
                            <a:srgbClr val="00B050"/>
                          </a:solidFill>
                        </a:rPr>
                        <a:t> </a:t>
                      </a:r>
                      <a:r>
                        <a:rPr lang="en-CA" sz="1400" u="none" strike="noStrike" dirty="0" err="1">
                          <a:solidFill>
                            <a:srgbClr val="00B050"/>
                          </a:solidFill>
                        </a:rPr>
                        <a:t>Oteri</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400" u="none" strike="noStrike" dirty="0">
                          <a:solidFill>
                            <a:srgbClr val="00B050"/>
                          </a:solidFill>
                        </a:rPr>
                        <a:t>11-16/0088</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Ng for Compressed </a:t>
                      </a:r>
                      <a:r>
                        <a:rPr lang="en-CA" sz="1400" u="none" strike="noStrike" dirty="0" err="1">
                          <a:solidFill>
                            <a:srgbClr val="00B050"/>
                          </a:solidFill>
                        </a:rPr>
                        <a:t>Beamforming</a:t>
                      </a:r>
                      <a:r>
                        <a:rPr lang="en-CA" sz="1400" u="none" strike="noStrike" dirty="0">
                          <a:solidFill>
                            <a:srgbClr val="00B050"/>
                          </a:solidFill>
                        </a:rPr>
                        <a:t> feedback</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Sriram</a:t>
                      </a:r>
                      <a:r>
                        <a:rPr lang="en-CA" sz="1400" u="none" strike="noStrike" dirty="0">
                          <a:solidFill>
                            <a:srgbClr val="00B050"/>
                          </a:solidFill>
                        </a:rPr>
                        <a:t> </a:t>
                      </a:r>
                      <a:r>
                        <a:rPr lang="en-CA" sz="1400" u="none" strike="noStrike" dirty="0" err="1">
                          <a:solidFill>
                            <a:srgbClr val="00B050"/>
                          </a:solidFill>
                        </a:rPr>
                        <a:t>Venkateswaran</a:t>
                      </a:r>
                      <a:r>
                        <a:rPr lang="en-CA" sz="1400" u="none" strike="noStrike" dirty="0">
                          <a:solidFill>
                            <a:srgbClr val="00B050"/>
                          </a:solidFill>
                        </a:rPr>
                        <a:t> </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87927">
                <a:tc>
                  <a:txBody>
                    <a:bodyPr/>
                    <a:lstStyle/>
                    <a:p>
                      <a:pPr algn="l" fontAlgn="b"/>
                      <a:r>
                        <a:rPr lang="en-CA" sz="1400" u="none" strike="noStrike" dirty="0">
                          <a:solidFill>
                            <a:srgbClr val="00B050"/>
                          </a:solidFill>
                        </a:rPr>
                        <a:t>11-16/0033</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1x HE-LTF for ULMUMIMO</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Beamforming</a:t>
                      </a:r>
                      <a:r>
                        <a:rPr lang="en-CA" sz="1400" u="none" strike="noStrike" dirty="0">
                          <a:solidFill>
                            <a:srgbClr val="00B050"/>
                          </a:solidFill>
                        </a:rPr>
                        <a:t> with HE-LTF Compression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Hongyuan</a:t>
                      </a:r>
                      <a:r>
                        <a:rPr lang="en-CA" sz="1400" u="none" strike="noStrike" dirty="0">
                          <a:solidFill>
                            <a:srgbClr val="00B050"/>
                          </a:solidFill>
                        </a:rPr>
                        <a:t> Zhang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11-16/0036</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CRC Generation for HE-SIG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11-16/0037</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Continuous Puncturing for HE-SIGB Encoding</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Yakun</a:t>
                      </a:r>
                      <a:r>
                        <a:rPr lang="en-CA" sz="1400" u="none" strike="noStrike" dirty="0">
                          <a:solidFill>
                            <a:srgbClr val="00B050"/>
                          </a:solidFill>
                        </a:rPr>
                        <a:t> Sun</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solidFill>
                            <a:srgbClr val="00B050"/>
                          </a:solidFill>
                        </a:rPr>
                        <a:t>11-16/0104</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Rate Matching for HE-SIG-B</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err="1">
                          <a:solidFill>
                            <a:srgbClr val="00B050"/>
                          </a:solidFill>
                        </a:rPr>
                        <a:t>Daewon</a:t>
                      </a:r>
                      <a:r>
                        <a:rPr lang="en-CA" sz="1400" u="none" strike="noStrike" dirty="0">
                          <a:solidFill>
                            <a:srgbClr val="00B050"/>
                          </a:solidFill>
                        </a:rPr>
                        <a:t> Lee</a:t>
                      </a:r>
                      <a:endParaRPr lang="en-CA" sz="1400" b="0" i="0" u="none" strike="noStrike" dirty="0">
                        <a:solidFill>
                          <a:srgbClr val="00B050"/>
                        </a:solidFill>
                        <a:latin typeface="Calibri"/>
                      </a:endParaRPr>
                    </a:p>
                  </a:txBody>
                  <a:tcPr marL="7374" marR="7374" marT="7374" marB="0" anchor="ctr"/>
                </a:tc>
                <a:tc>
                  <a:txBody>
                    <a:bodyPr/>
                    <a:lstStyle/>
                    <a:p>
                      <a:pPr algn="l" fontAlgn="b"/>
                      <a:r>
                        <a:rPr lang="en-CA" sz="1400" u="none" strike="noStrike" dirty="0">
                          <a:solidFill>
                            <a:srgbClr val="00B050"/>
                          </a:solidFill>
                        </a:rPr>
                        <a:t>PHY</a:t>
                      </a:r>
                      <a:endParaRPr lang="en-CA" sz="1400" b="0" i="0" u="none" strike="noStrike" dirty="0">
                        <a:solidFill>
                          <a:srgbClr val="00B050"/>
                        </a:solidFill>
                        <a:latin typeface="Calibri"/>
                      </a:endParaRPr>
                    </a:p>
                  </a:txBody>
                  <a:tcPr marL="7374" marR="7374" marT="7374" marB="0" anchor="ctr"/>
                </a:tc>
              </a:tr>
              <a:tr h="131532">
                <a:tc>
                  <a:txBody>
                    <a:bodyPr/>
                    <a:lstStyle/>
                    <a:p>
                      <a:pPr algn="l" fontAlgn="b"/>
                      <a:r>
                        <a:rPr lang="en-CA" sz="1400" u="none" strike="noStrike" dirty="0"/>
                        <a:t>11-16/0038</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Sequence for 1x LTF</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err="1"/>
                        <a:t>Daewon</a:t>
                      </a:r>
                      <a:r>
                        <a:rPr lang="en-CA" sz="1400" u="none" strike="noStrike" dirty="0"/>
                        <a:t> Lee</a:t>
                      </a:r>
                      <a:endParaRPr lang="en-CA" sz="1400" b="0" i="0" u="none" strike="noStrike" dirty="0">
                        <a:solidFill>
                          <a:srgbClr val="000000"/>
                        </a:solidFill>
                        <a:latin typeface="Calibri"/>
                      </a:endParaRPr>
                    </a:p>
                  </a:txBody>
                  <a:tcPr marL="7374" marR="7374" marT="7374" marB="0" anchor="ctr"/>
                </a:tc>
                <a:tc>
                  <a:txBody>
                    <a:bodyPr/>
                    <a:lstStyle/>
                    <a:p>
                      <a:pPr algn="l" fontAlgn="b"/>
                      <a:r>
                        <a:rPr lang="en-CA" sz="1400" u="none" strike="noStrike" dirty="0"/>
                        <a:t>PHY</a:t>
                      </a:r>
                      <a:endParaRPr lang="en-CA" sz="1400" b="0" i="0" u="none" strike="noStrike" dirty="0">
                        <a:solidFill>
                          <a:srgbClr val="000000"/>
                        </a:solidFill>
                        <a:latin typeface="Calibri"/>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#1</a:t>
            </a:r>
            <a:endParaRPr lang="en-US" dirty="0"/>
          </a:p>
        </p:txBody>
      </p:sp>
      <p:sp>
        <p:nvSpPr>
          <p:cNvPr id="3" name="Content Placeholder 2"/>
          <p:cNvSpPr>
            <a:spLocks noGrp="1"/>
          </p:cNvSpPr>
          <p:nvPr>
            <p:ph idx="1"/>
          </p:nvPr>
        </p:nvSpPr>
        <p:spPr/>
        <p:txBody>
          <a:bodyPr/>
          <a:lstStyle/>
          <a:p>
            <a:pPr marL="0" indent="0">
              <a:buNone/>
            </a:pPr>
            <a:r>
              <a:rPr lang="en-US" b="1" dirty="0"/>
              <a:t>Do you agree </a:t>
            </a:r>
            <a:r>
              <a:rPr lang="en-US" b="1" dirty="0" smtClean="0"/>
              <a:t>to add the following to Section 7.3 of the </a:t>
            </a:r>
            <a:r>
              <a:rPr lang="en-US" b="1" dirty="0" err="1" smtClean="0"/>
              <a:t>Tgax</a:t>
            </a:r>
            <a:r>
              <a:rPr lang="en-US" b="1" dirty="0" smtClean="0"/>
              <a:t> SFD ?</a:t>
            </a:r>
            <a:endParaRPr lang="en-US" b="1" dirty="0"/>
          </a:p>
          <a:p>
            <a:r>
              <a:rPr lang="en-GB" dirty="0"/>
              <a:t>802.11ax spec shall </a:t>
            </a:r>
            <a:r>
              <a:rPr lang="en-GB" dirty="0" smtClean="0"/>
              <a:t>support </a:t>
            </a:r>
            <a:r>
              <a:rPr lang="en-GB" i="1" dirty="0"/>
              <a:t>Ng = </a:t>
            </a:r>
            <a:r>
              <a:rPr lang="en-GB" i="1" dirty="0" smtClean="0"/>
              <a:t>4  and 16  </a:t>
            </a:r>
            <a:r>
              <a:rPr lang="en-GB" dirty="0" smtClean="0"/>
              <a:t>for </a:t>
            </a:r>
            <a:r>
              <a:rPr lang="en-GB" dirty="0"/>
              <a:t>sounding </a:t>
            </a:r>
            <a:r>
              <a:rPr lang="en-GB" dirty="0" smtClean="0"/>
              <a:t>feedback with SU/MU-MIMO-OFDM(A).</a:t>
            </a:r>
            <a:endParaRPr lang="en-US" dirty="0"/>
          </a:p>
          <a:p>
            <a:r>
              <a:rPr lang="en-GB" i="1" dirty="0"/>
              <a:t>NOTE</a:t>
            </a:r>
            <a:r>
              <a:rPr lang="en-GB" dirty="0"/>
              <a:t>—</a:t>
            </a:r>
            <a:r>
              <a:rPr lang="en-GB" i="1" dirty="0"/>
              <a:t>The tone grouping factor, Ng is defined with respect to data tones of the HE PPDU.</a:t>
            </a:r>
            <a:endParaRPr lang="en-US" dirty="0"/>
          </a:p>
          <a:p>
            <a:endParaRPr lang="en-US" dirty="0"/>
          </a:p>
          <a:p>
            <a:r>
              <a:rPr lang="en-US" dirty="0" smtClean="0"/>
              <a:t>36Y/0N/8A</a:t>
            </a:r>
            <a:endParaRPr lang="en-US" dirty="0"/>
          </a:p>
          <a:p>
            <a:pPr marL="0" indent="0">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11-16/0030r1 Straw </a:t>
            </a:r>
            <a:r>
              <a:rPr lang="en-US" dirty="0"/>
              <a:t>Poll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Do you agree to add the following to Section 7.3 of the </a:t>
            </a:r>
            <a:r>
              <a:rPr lang="en-US" dirty="0" err="1" smtClean="0"/>
              <a:t>Tgax</a:t>
            </a:r>
            <a:r>
              <a:rPr lang="en-US" dirty="0" smtClean="0"/>
              <a:t> SFD ?</a:t>
            </a:r>
          </a:p>
          <a:p>
            <a:r>
              <a:rPr lang="en-GB" dirty="0" smtClean="0"/>
              <a:t>802.11ax spec shall support </a:t>
            </a:r>
            <a:r>
              <a:rPr lang="en-GB" i="1" dirty="0" smtClean="0"/>
              <a:t>Ng = 2 and 8   </a:t>
            </a:r>
            <a:r>
              <a:rPr lang="en-GB" dirty="0" smtClean="0"/>
              <a:t>for sounding feedback with SU/MU-MIMO-OFDM(A).</a:t>
            </a:r>
            <a:endParaRPr lang="en-US" dirty="0" smtClean="0"/>
          </a:p>
          <a:p>
            <a:r>
              <a:rPr lang="en-GB" i="1" dirty="0" smtClean="0"/>
              <a:t>NOTE</a:t>
            </a:r>
            <a:r>
              <a:rPr lang="en-GB" dirty="0" smtClean="0"/>
              <a:t>—</a:t>
            </a:r>
            <a:r>
              <a:rPr lang="en-GB" i="1" dirty="0" smtClean="0"/>
              <a:t>The tone grouping factor, Ng is defined with respect to data tones of the HE PPDU.</a:t>
            </a:r>
            <a:endParaRPr lang="en-US" dirty="0" smtClean="0"/>
          </a:p>
          <a:p>
            <a:endParaRPr lang="en-US" dirty="0" smtClean="0"/>
          </a:p>
          <a:p>
            <a:r>
              <a:rPr lang="en-US" dirty="0" smtClean="0"/>
              <a:t>6Y/17N/19A</a:t>
            </a:r>
          </a:p>
          <a:p>
            <a:pPr marL="0" indent="0">
              <a:buNone/>
            </a:pPr>
            <a:r>
              <a:rPr lang="en-US" dirty="0" smtClean="0">
                <a:solidFill>
                  <a:srgbClr val="FF0000"/>
                </a:solidFill>
              </a:rPr>
              <a:t>SP Failed</a:t>
            </a:r>
            <a:endParaRPr lang="en-US" dirty="0">
              <a:solidFill>
                <a:srgbClr val="FF000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11-16/0088r0 Straw </a:t>
            </a:r>
            <a:r>
              <a:rPr lang="en-US" dirty="0"/>
              <a:t>Poll </a:t>
            </a:r>
            <a:r>
              <a:rPr lang="en-US" dirty="0" smtClean="0"/>
              <a:t>#2</a:t>
            </a:r>
            <a:endParaRPr lang="en-US" dirty="0"/>
          </a:p>
        </p:txBody>
      </p:sp>
      <p:sp>
        <p:nvSpPr>
          <p:cNvPr id="3" name="Content Placeholder 2"/>
          <p:cNvSpPr>
            <a:spLocks noGrp="1"/>
          </p:cNvSpPr>
          <p:nvPr>
            <p:ph idx="1"/>
          </p:nvPr>
        </p:nvSpPr>
        <p:spPr/>
        <p:txBody>
          <a:bodyPr>
            <a:normAutofit fontScale="92500"/>
          </a:bodyPr>
          <a:lstStyle/>
          <a:p>
            <a:pPr marL="285750" indent="-285750">
              <a:buFont typeface="Arial" panose="020B0604020202020204" pitchFamily="34" charset="0"/>
              <a:buChar char="•"/>
            </a:pPr>
            <a:r>
              <a:rPr lang="en-US" dirty="0" smtClean="0"/>
              <a:t>Do you support adding to the TG Specification Framework:</a:t>
            </a:r>
          </a:p>
          <a:p>
            <a:endParaRPr lang="en-US" dirty="0" smtClean="0"/>
          </a:p>
          <a:p>
            <a:pPr>
              <a:buNone/>
            </a:pPr>
            <a:r>
              <a:rPr lang="en-US" dirty="0" smtClean="0"/>
              <a:t>	In the MU Exclusive </a:t>
            </a:r>
            <a:r>
              <a:rPr lang="en-US" dirty="0" err="1" smtClean="0"/>
              <a:t>Beamforming</a:t>
            </a:r>
            <a:r>
              <a:rPr lang="en-US" dirty="0" smtClean="0"/>
              <a:t> Report for the delta SNR, the locations of the feedback tones shall be identical to the tone locations of the compressed V matrices fed back</a:t>
            </a:r>
          </a:p>
          <a:p>
            <a:endParaRPr lang="en-US" dirty="0" smtClean="0"/>
          </a:p>
          <a:p>
            <a:r>
              <a:rPr lang="en-US" dirty="0" smtClean="0"/>
              <a:t>Yes: 34</a:t>
            </a:r>
          </a:p>
          <a:p>
            <a:r>
              <a:rPr lang="en-US" dirty="0" smtClean="0"/>
              <a:t>No : 0</a:t>
            </a:r>
          </a:p>
          <a:p>
            <a:r>
              <a:rPr lang="en-US" dirty="0" smtClean="0"/>
              <a:t>Abstain: 11</a:t>
            </a:r>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11-16/0033r0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a:bodyPr>
          <a:lstStyle/>
          <a:p>
            <a:pPr marL="0" indent="0"/>
            <a:r>
              <a:rPr lang="en-US" b="0" dirty="0" smtClean="0"/>
              <a:t>Do you agree to add the following text in SFD?</a:t>
            </a:r>
          </a:p>
          <a:p>
            <a:pPr lvl="1"/>
            <a:r>
              <a:rPr lang="en-US" dirty="0" smtClean="0"/>
              <a:t> 11ax allows 1xLTF as an optional mode in the following cases:</a:t>
            </a:r>
          </a:p>
          <a:p>
            <a:pPr lvl="2"/>
            <a:r>
              <a:rPr lang="en-US" dirty="0" smtClean="0"/>
              <a:t>SU, with GI = 0.8us only</a:t>
            </a:r>
          </a:p>
          <a:p>
            <a:pPr lvl="2"/>
            <a:r>
              <a:rPr lang="en-US" dirty="0" smtClean="0"/>
              <a:t>Full-BW UL-MUMIMO, with GI=1.6us only?</a:t>
            </a:r>
          </a:p>
          <a:p>
            <a:pPr lvl="2"/>
            <a:r>
              <a:rPr lang="en-US" dirty="0" smtClean="0"/>
              <a:t>Full BW DL-MUMIMO, with GI=0.8us TBD</a:t>
            </a:r>
          </a:p>
          <a:p>
            <a:pPr marL="0" indent="0">
              <a:buNone/>
            </a:pPr>
            <a:endParaRPr lang="en-US" dirty="0" smtClean="0"/>
          </a:p>
          <a:p>
            <a:pPr marL="0" indent="0"/>
            <a:r>
              <a:rPr lang="en-US" dirty="0" smtClean="0"/>
              <a:t>Y 38</a:t>
            </a:r>
          </a:p>
          <a:p>
            <a:pPr marL="0" indent="0"/>
            <a:r>
              <a:rPr lang="en-US" dirty="0" smtClean="0"/>
              <a:t>N 0</a:t>
            </a:r>
          </a:p>
          <a:p>
            <a:pPr marL="0" indent="0"/>
            <a:r>
              <a:rPr lang="en-US" dirty="0" smtClean="0"/>
              <a:t>A 10</a:t>
            </a:r>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11-16/0034r0 Straw </a:t>
            </a:r>
            <a:r>
              <a:rPr lang="en-US" dirty="0"/>
              <a:t>Poll </a:t>
            </a:r>
            <a:r>
              <a:rPr lang="en-US" dirty="0" smtClean="0"/>
              <a:t>#1</a:t>
            </a:r>
            <a:endParaRPr lang="en-US" dirty="0"/>
          </a:p>
        </p:txBody>
      </p:sp>
      <p:sp>
        <p:nvSpPr>
          <p:cNvPr id="3" name="Content Placeholder 2"/>
          <p:cNvSpPr>
            <a:spLocks noGrp="1"/>
          </p:cNvSpPr>
          <p:nvPr>
            <p:ph idx="1"/>
          </p:nvPr>
        </p:nvSpPr>
        <p:spPr/>
        <p:txBody>
          <a:bodyPr>
            <a:normAutofit fontScale="92500" lnSpcReduction="10000"/>
          </a:bodyPr>
          <a:lstStyle/>
          <a:p>
            <a:pPr marL="0" indent="0"/>
            <a:r>
              <a:rPr lang="en-US" b="0" dirty="0" smtClean="0"/>
              <a:t> Do you agree to add the following text in SFD?</a:t>
            </a:r>
          </a:p>
          <a:p>
            <a:pPr lvl="1"/>
            <a:r>
              <a:rPr lang="en-US" i="1" dirty="0" smtClean="0"/>
              <a:t>When 1x/2x HE-LTF is transmitted, it is recommended that the spatial mapping matrix applied to HE-STF and beyond is chosen such that it preserves the smoothness of the physical channel, achieved by limiting the variation of each element’s real and imaginary values in the spatial mapping matrix across successive tones. </a:t>
            </a:r>
          </a:p>
          <a:p>
            <a:pPr lvl="1"/>
            <a:endParaRPr lang="en-US" dirty="0" smtClean="0"/>
          </a:p>
          <a:p>
            <a:pPr marL="0" indent="0"/>
            <a:r>
              <a:rPr lang="en-US" dirty="0" smtClean="0"/>
              <a:t>Y 35</a:t>
            </a:r>
          </a:p>
          <a:p>
            <a:pPr marL="0" indent="0"/>
            <a:r>
              <a:rPr lang="en-US" dirty="0" smtClean="0"/>
              <a:t>N 0</a:t>
            </a:r>
          </a:p>
          <a:p>
            <a:pPr marL="0" indent="0"/>
            <a:r>
              <a:rPr lang="en-US" dirty="0" smtClean="0"/>
              <a:t>A 10</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11-16/0036r0 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in the current SFD:</a:t>
            </a:r>
          </a:p>
          <a:p>
            <a:pPr lvl="1"/>
            <a:r>
              <a:rPr lang="en-US" dirty="0" smtClean="0"/>
              <a:t>The CRC bits of HE-SIG-A and each coding group of HE-SIG-B are generated as 4 LSB of HT CRC generator output?</a:t>
            </a:r>
            <a:endParaRPr lang="en-US" i="1" dirty="0" smtClean="0"/>
          </a:p>
          <a:p>
            <a:pPr lvl="1"/>
            <a:endParaRPr lang="en-US" dirty="0" smtClean="0"/>
          </a:p>
          <a:p>
            <a:pPr marL="0" indent="0"/>
            <a:r>
              <a:rPr lang="en-US" dirty="0" smtClean="0"/>
              <a:t>Y 38</a:t>
            </a:r>
          </a:p>
          <a:p>
            <a:pPr marL="0" indent="0"/>
            <a:r>
              <a:rPr lang="en-US" dirty="0" smtClean="0"/>
              <a:t>N 3</a:t>
            </a:r>
          </a:p>
          <a:p>
            <a:pPr marL="0" indent="0"/>
            <a:r>
              <a:rPr lang="en-US" dirty="0" smtClean="0"/>
              <a:t>A 10</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11-16/0037r1 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to the current SFD: </a:t>
            </a:r>
          </a:p>
          <a:p>
            <a:pPr lvl="1"/>
            <a:r>
              <a:rPr lang="en-US" dirty="0" smtClean="0"/>
              <a:t>SIGB bits for each SIGB content channel are continuously encoded with 1 BCC encoder?</a:t>
            </a:r>
          </a:p>
          <a:p>
            <a:pPr lvl="1"/>
            <a:endParaRPr lang="en-US" dirty="0" smtClean="0"/>
          </a:p>
          <a:p>
            <a:pPr marL="0" indent="0"/>
            <a:r>
              <a:rPr lang="en-US" dirty="0" smtClean="0"/>
              <a:t>Y 36</a:t>
            </a:r>
          </a:p>
          <a:p>
            <a:pPr marL="0" indent="0"/>
            <a:r>
              <a:rPr lang="en-US" dirty="0" smtClean="0"/>
              <a:t>N 0</a:t>
            </a:r>
          </a:p>
          <a:p>
            <a:pPr marL="0" indent="0"/>
            <a:r>
              <a:rPr lang="en-US" dirty="0" smtClean="0"/>
              <a:t>A 14</a:t>
            </a:r>
          </a:p>
          <a:p>
            <a:pPr marL="0" indent="0"/>
            <a:endParaRPr lang="en-US" dirty="0" smtClean="0"/>
          </a:p>
          <a:p>
            <a:pPr marL="0" indent="0">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11-16/0104r0 Straw Poll</a:t>
            </a:r>
            <a:endParaRPr lang="en-US" dirty="0"/>
          </a:p>
        </p:txBody>
      </p:sp>
      <p:sp>
        <p:nvSpPr>
          <p:cNvPr id="3" name="Content Placeholder 2"/>
          <p:cNvSpPr>
            <a:spLocks noGrp="1"/>
          </p:cNvSpPr>
          <p:nvPr>
            <p:ph idx="1"/>
          </p:nvPr>
        </p:nvSpPr>
        <p:spPr>
          <a:xfrm>
            <a:off x="685800" y="1981200"/>
            <a:ext cx="7772400" cy="4419600"/>
          </a:xfrm>
        </p:spPr>
        <p:txBody>
          <a:bodyPr>
            <a:normAutofit fontScale="77500" lnSpcReduction="20000"/>
          </a:bodyPr>
          <a:lstStyle/>
          <a:p>
            <a:pPr>
              <a:buNone/>
            </a:pPr>
            <a:r>
              <a:rPr lang="en-US" dirty="0" smtClean="0"/>
              <a:t>Do you agree to add the following text to SFD</a:t>
            </a:r>
          </a:p>
          <a:p>
            <a:pPr>
              <a:buFont typeface="Arial" panose="020B0604020202020204" pitchFamily="34" charset="0"/>
              <a:buChar char="•"/>
            </a:pPr>
            <a:r>
              <a:rPr lang="en-US" dirty="0" smtClean="0"/>
              <a:t>When MCS 2, 4, or 6 is configured for HE-SIGB, up to 2 (zero valued) filler bits are added after each tail bits of HE-SIG-B encoding block (i.e. common field and STA-specific information field) such that length of an encoding block (including the filler bits) is multiple of 3.</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When MCS 5 is configured for HE-SIGB, up to 1 (zero valued) filler bits are added after each tail bits of HE-SIG-B encoding block (i.e. common field and STA-specific information field) such that length of an encoding block (including the filler bits) is multiple of 2.</a:t>
            </a:r>
          </a:p>
          <a:p>
            <a:pPr lvl="1"/>
            <a:endParaRPr lang="en-US" dirty="0" smtClean="0"/>
          </a:p>
          <a:p>
            <a:pPr marL="0" indent="0"/>
            <a:r>
              <a:rPr lang="en-US" dirty="0" smtClean="0"/>
              <a:t>Y 6</a:t>
            </a:r>
          </a:p>
          <a:p>
            <a:pPr marL="0" indent="0"/>
            <a:r>
              <a:rPr lang="en-US" dirty="0" smtClean="0"/>
              <a:t>N 22</a:t>
            </a:r>
          </a:p>
          <a:p>
            <a:pPr marL="0" indent="0"/>
            <a:r>
              <a:rPr lang="en-US" dirty="0" smtClean="0"/>
              <a:t>A 13</a:t>
            </a:r>
          </a:p>
          <a:p>
            <a:pPr marL="0" indent="0">
              <a:buNone/>
            </a:pPr>
            <a:endParaRPr lang="en-US" dirty="0" smtClean="0"/>
          </a:p>
          <a:p>
            <a:pPr marL="0" indent="0">
              <a:buNone/>
            </a:pPr>
            <a:r>
              <a:rPr lang="en-US" dirty="0" smtClean="0">
                <a:solidFill>
                  <a:srgbClr val="FF0000"/>
                </a:solidFill>
              </a:rPr>
              <a:t>SP FAILED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1902540"/>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87927">
                <a:tc>
                  <a:txBody>
                    <a:bodyPr/>
                    <a:lstStyle/>
                    <a:p>
                      <a:pPr algn="l" fontAlgn="b"/>
                      <a:r>
                        <a:rPr lang="en-CA" sz="1200" u="none" strike="noStrike" dirty="0">
                          <a:solidFill>
                            <a:srgbClr val="00B050"/>
                          </a:solidFill>
                          <a:latin typeface="+mn-lt"/>
                        </a:rPr>
                        <a:t>11-16/0038</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l" fontAlgn="b"/>
                      <a:r>
                        <a:rPr lang="en-CA" sz="1200" u="none" strike="noStrike" dirty="0">
                          <a:solidFill>
                            <a:srgbClr val="00B050"/>
                          </a:solidFill>
                          <a:latin typeface="+mn-lt"/>
                        </a:rPr>
                        <a:t>Sequence for 1x LTF</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err="1">
                          <a:solidFill>
                            <a:srgbClr val="00B050"/>
                          </a:solidFill>
                          <a:latin typeface="+mn-lt"/>
                        </a:rPr>
                        <a:t>Daewon</a:t>
                      </a:r>
                      <a:r>
                        <a:rPr lang="en-CA" sz="1200" u="none" strike="noStrike" dirty="0">
                          <a:solidFill>
                            <a:srgbClr val="00B050"/>
                          </a:solidFill>
                          <a:latin typeface="+mn-lt"/>
                        </a:rPr>
                        <a:t> Lee</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c>
                  <a:txBody>
                    <a:bodyPr/>
                    <a:lstStyle/>
                    <a:p>
                      <a:pPr algn="ctr" fontAlgn="b"/>
                      <a:r>
                        <a:rPr lang="en-CA" sz="1200" u="none" strike="noStrike" dirty="0">
                          <a:solidFill>
                            <a:srgbClr val="00B050"/>
                          </a:solidFill>
                          <a:latin typeface="+mn-lt"/>
                        </a:rPr>
                        <a:t>PHY</a:t>
                      </a:r>
                      <a:endParaRPr lang="en-CA" sz="1200" b="0" i="0" u="none" strike="noStrike" dirty="0">
                        <a:solidFill>
                          <a:srgbClr val="00B050"/>
                        </a:solidFill>
                        <a:latin typeface="+mn-lt"/>
                      </a:endParaRPr>
                    </a:p>
                  </a:txBody>
                  <a:tcPr marL="7374" marR="7374" marT="7374" marB="0" anchor="ctr">
                    <a:lnT w="12700" cap="flat" cmpd="sng" algn="ctr">
                      <a:solidFill>
                        <a:schemeClr val="tx1"/>
                      </a:solidFill>
                      <a:prstDash val="solid"/>
                      <a:round/>
                      <a:headEnd type="none" w="med" len="med"/>
                      <a:tailEnd type="none" w="med" len="med"/>
                    </a:lnT>
                  </a:tcPr>
                </a:tc>
              </a:tr>
              <a:tr h="80884">
                <a:tc>
                  <a:txBody>
                    <a:bodyPr/>
                    <a:lstStyle/>
                    <a:p>
                      <a:pPr algn="l" fontAlgn="b"/>
                      <a:r>
                        <a:rPr lang="en-CA" sz="1200" b="0" i="0" u="none" strike="noStrike" dirty="0">
                          <a:solidFill>
                            <a:srgbClr val="00B050"/>
                          </a:solidFill>
                          <a:latin typeface="+mn-lt"/>
                        </a:rPr>
                        <a:t>11-16/0052</a:t>
                      </a:r>
                    </a:p>
                  </a:txBody>
                  <a:tcPr marL="7374" marR="7374" marT="7374" marB="0" anchor="b"/>
                </a:tc>
                <a:tc>
                  <a:txBody>
                    <a:bodyPr/>
                    <a:lstStyle/>
                    <a:p>
                      <a:pPr algn="l" fontAlgn="b"/>
                      <a:r>
                        <a:rPr lang="en-CA" sz="1200" b="0" i="0" u="none" strike="noStrike" dirty="0">
                          <a:solidFill>
                            <a:srgbClr val="00B050"/>
                          </a:solidFill>
                          <a:latin typeface="+mn-lt"/>
                        </a:rPr>
                        <a:t>Remaining HE-LTF Sequence Design  </a:t>
                      </a:r>
                    </a:p>
                  </a:txBody>
                  <a:tcPr marL="7374" marR="7374" marT="7374" marB="0" anchor="b"/>
                </a:tc>
                <a:tc>
                  <a:txBody>
                    <a:bodyPr/>
                    <a:lstStyle/>
                    <a:p>
                      <a:pPr algn="ctr" fontAlgn="b"/>
                      <a:r>
                        <a:rPr lang="en-CA" sz="1200" b="0" i="0" u="none" strike="noStrike" dirty="0">
                          <a:solidFill>
                            <a:srgbClr val="00B050"/>
                          </a:solidFill>
                          <a:latin typeface="+mn-lt"/>
                        </a:rPr>
                        <a:t>Le Liu</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80884">
                <a:tc>
                  <a:txBody>
                    <a:bodyPr/>
                    <a:lstStyle/>
                    <a:p>
                      <a:pPr algn="l" fontAlgn="b"/>
                      <a:r>
                        <a:rPr lang="en-CA" sz="1200" b="0" i="0" u="none" strike="noStrike" dirty="0">
                          <a:solidFill>
                            <a:srgbClr val="00B050"/>
                          </a:solidFill>
                          <a:latin typeface="+mn-lt"/>
                        </a:rPr>
                        <a:t>11-16/0039</a:t>
                      </a:r>
                    </a:p>
                  </a:txBody>
                  <a:tcPr marL="7374" marR="7374" marT="7374" marB="0" anchor="b"/>
                </a:tc>
                <a:tc>
                  <a:txBody>
                    <a:bodyPr/>
                    <a:lstStyle/>
                    <a:p>
                      <a:pPr algn="l" fontAlgn="b"/>
                      <a:r>
                        <a:rPr lang="en-CA" sz="1200" b="0" i="0" u="none" strike="noStrike" dirty="0">
                          <a:solidFill>
                            <a:srgbClr val="00B050"/>
                          </a:solidFill>
                          <a:latin typeface="+mn-lt"/>
                        </a:rPr>
                        <a:t>RU Allocation in SIG-B</a:t>
                      </a:r>
                    </a:p>
                  </a:txBody>
                  <a:tcPr marL="7374" marR="7374" marT="7374" marB="0" anchor="b"/>
                </a:tc>
                <a:tc>
                  <a:txBody>
                    <a:bodyPr/>
                    <a:lstStyle/>
                    <a:p>
                      <a:pPr algn="ctr" fontAlgn="b"/>
                      <a:r>
                        <a:rPr lang="en-CA" sz="1200" b="0" i="0" u="none" strike="noStrike" dirty="0" err="1">
                          <a:solidFill>
                            <a:srgbClr val="00B050"/>
                          </a:solidFill>
                          <a:latin typeface="+mn-lt"/>
                        </a:rPr>
                        <a:t>Daewon</a:t>
                      </a:r>
                      <a:r>
                        <a:rPr lang="en-CA" sz="1200" b="0" i="0" u="none" strike="noStrike" dirty="0">
                          <a:solidFill>
                            <a:srgbClr val="00B050"/>
                          </a:solidFill>
                          <a:latin typeface="+mn-lt"/>
                        </a:rPr>
                        <a:t> Lee</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87927">
                <a:tc>
                  <a:txBody>
                    <a:bodyPr/>
                    <a:lstStyle/>
                    <a:p>
                      <a:pPr algn="l" fontAlgn="b"/>
                      <a:r>
                        <a:rPr lang="en-CA" sz="1200" b="0" i="0" u="none" strike="noStrike">
                          <a:solidFill>
                            <a:srgbClr val="00B050"/>
                          </a:solidFill>
                          <a:latin typeface="+mn-lt"/>
                        </a:rPr>
                        <a:t>11-16/0040</a:t>
                      </a:r>
                    </a:p>
                  </a:txBody>
                  <a:tcPr marL="7374" marR="7374" marT="7374" marB="0" anchor="b"/>
                </a:tc>
                <a:tc>
                  <a:txBody>
                    <a:bodyPr/>
                    <a:lstStyle/>
                    <a:p>
                      <a:pPr algn="l" fontAlgn="b"/>
                      <a:r>
                        <a:rPr lang="en-CA" sz="1200" b="0" i="0" u="none" strike="noStrike" dirty="0" smtClean="0">
                          <a:solidFill>
                            <a:srgbClr val="00B050"/>
                          </a:solidFill>
                          <a:latin typeface="+mn-lt"/>
                        </a:rPr>
                        <a:t>Issues </a:t>
                      </a:r>
                      <a:r>
                        <a:rPr lang="en-CA" sz="1200" b="0" i="0" u="none" strike="noStrike" dirty="0">
                          <a:solidFill>
                            <a:srgbClr val="00B050"/>
                          </a:solidFill>
                          <a:latin typeface="+mn-lt"/>
                        </a:rPr>
                        <a:t>with Compressed SIG-B Mode</a:t>
                      </a:r>
                    </a:p>
                  </a:txBody>
                  <a:tcPr marL="7374" marR="7374" marT="7374" marB="0" anchor="b"/>
                </a:tc>
                <a:tc>
                  <a:txBody>
                    <a:bodyPr/>
                    <a:lstStyle/>
                    <a:p>
                      <a:pPr algn="ctr" fontAlgn="b"/>
                      <a:r>
                        <a:rPr lang="en-CA" sz="1200" b="0" i="0" u="none" strike="noStrike" dirty="0" err="1">
                          <a:solidFill>
                            <a:srgbClr val="00B050"/>
                          </a:solidFill>
                          <a:latin typeface="+mn-lt"/>
                        </a:rPr>
                        <a:t>Yujin</a:t>
                      </a:r>
                      <a:r>
                        <a:rPr lang="en-CA" sz="1200" b="0" i="0" u="none" strike="noStrike" dirty="0">
                          <a:solidFill>
                            <a:srgbClr val="00B050"/>
                          </a:solidFill>
                          <a:latin typeface="+mn-lt"/>
                        </a:rPr>
                        <a:t> Noh</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a:solidFill>
                            <a:srgbClr val="00B050"/>
                          </a:solidFill>
                          <a:latin typeface="+mn-lt"/>
                        </a:rPr>
                        <a:t>11-16/0041</a:t>
                      </a:r>
                    </a:p>
                  </a:txBody>
                  <a:tcPr marL="7374" marR="7374" marT="7374" marB="0" anchor="b"/>
                </a:tc>
                <a:tc>
                  <a:txBody>
                    <a:bodyPr/>
                    <a:lstStyle/>
                    <a:p>
                      <a:pPr algn="l" fontAlgn="b"/>
                      <a:r>
                        <a:rPr lang="en-CA" sz="1200" b="0" i="0" u="none" strike="noStrike" dirty="0">
                          <a:solidFill>
                            <a:srgbClr val="00B050"/>
                          </a:solidFill>
                          <a:latin typeface="+mn-lt"/>
                        </a:rPr>
                        <a:t>Link Adaptation for HE WLAN</a:t>
                      </a:r>
                    </a:p>
                  </a:txBody>
                  <a:tcPr marL="7374" marR="7374" marT="7374" marB="0" anchor="b"/>
                </a:tc>
                <a:tc>
                  <a:txBody>
                    <a:bodyPr/>
                    <a:lstStyle/>
                    <a:p>
                      <a:pPr algn="ctr" fontAlgn="b"/>
                      <a:r>
                        <a:rPr lang="en-CA" sz="1200" b="0" i="0" u="none" strike="noStrike" dirty="0" err="1">
                          <a:solidFill>
                            <a:srgbClr val="00B050"/>
                          </a:solidFill>
                          <a:latin typeface="+mn-lt"/>
                        </a:rPr>
                        <a:t>Yujin</a:t>
                      </a:r>
                      <a:r>
                        <a:rPr lang="en-CA" sz="1200" b="0" i="0" u="none" strike="noStrike" dirty="0">
                          <a:solidFill>
                            <a:srgbClr val="00B050"/>
                          </a:solidFill>
                          <a:latin typeface="+mn-lt"/>
                        </a:rPr>
                        <a:t> Noh</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a:solidFill>
                            <a:srgbClr val="002060"/>
                          </a:solidFill>
                          <a:latin typeface="+mn-lt"/>
                        </a:rPr>
                        <a:t>11-16/0044</a:t>
                      </a:r>
                    </a:p>
                  </a:txBody>
                  <a:tcPr marL="7374" marR="7374" marT="7374" marB="0" anchor="b"/>
                </a:tc>
                <a:tc>
                  <a:txBody>
                    <a:bodyPr/>
                    <a:lstStyle/>
                    <a:p>
                      <a:pPr algn="l" fontAlgn="b"/>
                      <a:r>
                        <a:rPr lang="en-CA" sz="1200" b="0" i="0" u="none" strike="noStrike" dirty="0">
                          <a:solidFill>
                            <a:srgbClr val="002060"/>
                          </a:solidFill>
                          <a:latin typeface="+mn-lt"/>
                        </a:rPr>
                        <a:t>MCS Levels and TX EVM Requirement for 1024 QAM</a:t>
                      </a:r>
                    </a:p>
                  </a:txBody>
                  <a:tcPr marL="7374" marR="7374" marT="7374" marB="0" anchor="b"/>
                </a:tc>
                <a:tc>
                  <a:txBody>
                    <a:bodyPr/>
                    <a:lstStyle/>
                    <a:p>
                      <a:pPr algn="ctr" fontAlgn="b"/>
                      <a:r>
                        <a:rPr lang="en-CA" sz="1200" b="0" i="0" u="none" strike="noStrike">
                          <a:solidFill>
                            <a:srgbClr val="002060"/>
                          </a:solidFill>
                          <a:latin typeface="+mn-lt"/>
                        </a:rPr>
                        <a:t>Eunsung Park</a:t>
                      </a:r>
                    </a:p>
                  </a:txBody>
                  <a:tcPr marL="7374" marR="7374" marT="7374" marB="0" anchor="b"/>
                </a:tc>
                <a:tc>
                  <a:txBody>
                    <a:bodyPr/>
                    <a:lstStyle/>
                    <a:p>
                      <a:pPr algn="ctr" fontAlgn="b"/>
                      <a:r>
                        <a:rPr lang="en-CA" sz="1200" b="0" i="0" u="none" strike="noStrike" dirty="0">
                          <a:solidFill>
                            <a:srgbClr val="00206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11-16/0045</a:t>
                      </a:r>
                    </a:p>
                  </a:txBody>
                  <a:tcPr marL="7374" marR="7374" marT="7374" marB="0" anchor="b"/>
                </a:tc>
                <a:tc>
                  <a:txBody>
                    <a:bodyPr/>
                    <a:lstStyle/>
                    <a:p>
                      <a:pPr algn="l" fontAlgn="b"/>
                      <a:r>
                        <a:rPr lang="en-CA" sz="1200" b="0" i="0" u="none" strike="noStrike" dirty="0">
                          <a:solidFill>
                            <a:srgbClr val="000000"/>
                          </a:solidFill>
                          <a:latin typeface="+mn-lt"/>
                        </a:rPr>
                        <a:t>Flexible Wider Bandwidth Transmission</a:t>
                      </a:r>
                    </a:p>
                  </a:txBody>
                  <a:tcPr marL="7374" marR="7374" marT="7374" marB="0" anchor="b"/>
                </a:tc>
                <a:tc>
                  <a:txBody>
                    <a:bodyPr/>
                    <a:lstStyle/>
                    <a:p>
                      <a:pPr algn="ctr" fontAlgn="b"/>
                      <a:r>
                        <a:rPr lang="en-CA" sz="1200" b="0" i="0" u="none" strike="noStrike" dirty="0">
                          <a:solidFill>
                            <a:srgbClr val="000000"/>
                          </a:solidFill>
                          <a:latin typeface="+mn-lt"/>
                        </a:rPr>
                        <a:t>John Son</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11-16/0046</a:t>
                      </a:r>
                    </a:p>
                  </a:txBody>
                  <a:tcPr marL="7374" marR="7374" marT="7374" marB="0" anchor="b"/>
                </a:tc>
                <a:tc>
                  <a:txBody>
                    <a:bodyPr/>
                    <a:lstStyle/>
                    <a:p>
                      <a:pPr algn="l" fontAlgn="b"/>
                      <a:r>
                        <a:rPr lang="en-CA" sz="1200" b="0" i="0" u="none" strike="noStrike" dirty="0">
                          <a:solidFill>
                            <a:srgbClr val="000000"/>
                          </a:solidFill>
                          <a:latin typeface="+mn-lt"/>
                        </a:rPr>
                        <a:t>Content for the extra tones in LSIG and RLSIG</a:t>
                      </a:r>
                    </a:p>
                  </a:txBody>
                  <a:tcPr marL="7374" marR="7374" marT="7374" marB="0" anchor="b"/>
                </a:tc>
                <a:tc>
                  <a:txBody>
                    <a:bodyPr/>
                    <a:lstStyle/>
                    <a:p>
                      <a:pPr algn="ctr" fontAlgn="b"/>
                      <a:r>
                        <a:rPr lang="en-CA" sz="1200" b="0" i="0" u="none" strike="noStrike">
                          <a:solidFill>
                            <a:srgbClr val="000000"/>
                          </a:solidFill>
                          <a:latin typeface="+mn-lt"/>
                        </a:rPr>
                        <a:t>Jiayin Zhang</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l"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c>
                  <a:txBody>
                    <a:bodyPr/>
                    <a:lstStyle/>
                    <a:p>
                      <a:pPr algn="ctr" fontAlgn="b"/>
                      <a:endParaRPr lang="en-CA" sz="1200" b="0" i="0" u="none" strike="noStrike" dirty="0">
                        <a:solidFill>
                          <a:srgbClr val="000000"/>
                        </a:solidFill>
                        <a:latin typeface="+mn-lt"/>
                      </a:endParaRPr>
                    </a:p>
                  </a:txBody>
                  <a:tcPr marL="7374" marR="7374" marT="7374" marB="0" anchor="ctr"/>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#1</a:t>
            </a:r>
            <a:endParaRPr lang="en-US" dirty="0"/>
          </a:p>
        </p:txBody>
      </p:sp>
      <p:sp>
        <p:nvSpPr>
          <p:cNvPr id="3" name="Content Placeholder 2"/>
          <p:cNvSpPr>
            <a:spLocks noGrp="1"/>
          </p:cNvSpPr>
          <p:nvPr>
            <p:ph idx="1"/>
          </p:nvPr>
        </p:nvSpPr>
        <p:spPr>
          <a:xfrm>
            <a:off x="685800" y="1981200"/>
            <a:ext cx="7772400" cy="4419600"/>
          </a:xfrm>
        </p:spPr>
        <p:txBody>
          <a:bodyPr>
            <a:normAutofit fontScale="92500" lnSpcReduction="20000"/>
          </a:bodyPr>
          <a:lstStyle/>
          <a:p>
            <a:r>
              <a:rPr lang="en-US" sz="2000" dirty="0" smtClean="0"/>
              <a:t>Do you agree</a:t>
            </a:r>
          </a:p>
          <a:p>
            <a:pPr lvl="1"/>
            <a:r>
              <a:rPr lang="en-US" altLang="zh-CN" dirty="0" smtClean="0"/>
              <a:t>4x HE-LTF</a:t>
            </a:r>
            <a:r>
              <a:rPr lang="en-US" altLang="zh-CN" baseline="-25000" dirty="0" smtClean="0"/>
              <a:t>160MHz</a:t>
            </a:r>
            <a:r>
              <a:rPr lang="en-US" altLang="zh-CN" dirty="0" smtClean="0"/>
              <a:t>(-1012:1:1012) =[ 4x LTF</a:t>
            </a:r>
            <a:r>
              <a:rPr lang="en-US" altLang="zh-CN" baseline="-25000" dirty="0" smtClean="0"/>
              <a:t>80MHz_primary </a:t>
            </a:r>
            <a:r>
              <a:rPr lang="en-US" altLang="zh-CN" dirty="0" smtClean="0"/>
              <a:t>, zeros(1,23), 4x LTF</a:t>
            </a:r>
            <a:r>
              <a:rPr lang="en-US" altLang="zh-CN" baseline="-25000" dirty="0" smtClean="0"/>
              <a:t>80MHz_secondary </a:t>
            </a:r>
            <a:r>
              <a:rPr lang="en-US" altLang="zh-CN" dirty="0" smtClean="0"/>
              <a:t>] </a:t>
            </a:r>
            <a:endParaRPr lang="zh-CN" altLang="zh-CN" sz="1200" dirty="0" smtClean="0"/>
          </a:p>
          <a:p>
            <a:pPr lvl="2"/>
            <a:r>
              <a:rPr lang="en-US" altLang="zh-CN" dirty="0" smtClean="0"/>
              <a:t>4x LTF</a:t>
            </a:r>
            <a:r>
              <a:rPr lang="en-US" altLang="zh-CN" baseline="-25000" dirty="0" smtClean="0"/>
              <a:t>80MHz_primary </a:t>
            </a:r>
            <a:r>
              <a:rPr lang="en-US" altLang="zh-CN" dirty="0" smtClean="0"/>
              <a:t>= [L-LTF</a:t>
            </a:r>
            <a:r>
              <a:rPr lang="en-US" altLang="zh-CN" baseline="-25000" dirty="0" smtClean="0"/>
              <a:t>80M</a:t>
            </a:r>
            <a:r>
              <a:rPr lang="en-US" altLang="zh-CN" dirty="0" smtClean="0"/>
              <a:t>, 0, R-LTF</a:t>
            </a:r>
            <a:r>
              <a:rPr lang="en-US" altLang="zh-CN" baseline="-25000" dirty="0" smtClean="0"/>
              <a:t>80M</a:t>
            </a:r>
            <a:r>
              <a:rPr lang="en-US" altLang="zh-CN" dirty="0" smtClean="0"/>
              <a:t>] as agreed for 80MHz 4x HE-LTF;</a:t>
            </a:r>
            <a:endParaRPr lang="zh-CN" altLang="zh-CN" sz="1100" dirty="0" smtClean="0"/>
          </a:p>
          <a:p>
            <a:pPr lvl="2"/>
            <a:r>
              <a:rPr lang="en-US" altLang="zh-CN" dirty="0" smtClean="0"/>
              <a:t>4x LTF</a:t>
            </a:r>
            <a:r>
              <a:rPr lang="en-US" altLang="zh-CN" baseline="-25000" dirty="0" smtClean="0"/>
              <a:t>80MHz_secondary </a:t>
            </a:r>
            <a:r>
              <a:rPr lang="en-US" altLang="zh-CN" dirty="0" smtClean="0"/>
              <a:t>= [L-LTF</a:t>
            </a:r>
            <a:r>
              <a:rPr lang="en-US" altLang="zh-CN" baseline="-25000" dirty="0" smtClean="0"/>
              <a:t>80M</a:t>
            </a:r>
            <a:r>
              <a:rPr lang="en-US" altLang="zh-CN" dirty="0" smtClean="0"/>
              <a:t>, 0, (-1)* R-LTF</a:t>
            </a:r>
            <a:r>
              <a:rPr lang="en-US" altLang="zh-CN" baseline="-25000" dirty="0" smtClean="0"/>
              <a:t>80M</a:t>
            </a:r>
            <a:r>
              <a:rPr lang="en-US" altLang="zh-CN" dirty="0" smtClean="0"/>
              <a:t>] </a:t>
            </a:r>
            <a:endParaRPr lang="zh-CN" altLang="zh-CN" sz="1100" dirty="0" smtClean="0"/>
          </a:p>
          <a:p>
            <a:pPr lvl="1"/>
            <a:r>
              <a:rPr lang="en-US" altLang="zh-CN" dirty="0" smtClean="0"/>
              <a:t>4x HE-LTF</a:t>
            </a:r>
            <a:r>
              <a:rPr lang="en-US" altLang="zh-CN" baseline="-25000" dirty="0" smtClean="0"/>
              <a:t>80+80MHz</a:t>
            </a:r>
            <a:r>
              <a:rPr lang="en-US" altLang="zh-CN" dirty="0" smtClean="0"/>
              <a:t> = [4x LTF</a:t>
            </a:r>
            <a:r>
              <a:rPr lang="en-US" altLang="zh-CN" baseline="-25000" dirty="0" smtClean="0"/>
              <a:t>80MHz_primary </a:t>
            </a:r>
            <a:r>
              <a:rPr lang="en-US" altLang="zh-CN" dirty="0" smtClean="0"/>
              <a:t>, 4x LTF</a:t>
            </a:r>
            <a:r>
              <a:rPr lang="en-US" altLang="zh-CN" baseline="-25000" dirty="0" smtClean="0"/>
              <a:t>80MHz_secondary</a:t>
            </a:r>
            <a:r>
              <a:rPr lang="en-US" altLang="zh-CN" dirty="0" smtClean="0"/>
              <a:t>]</a:t>
            </a:r>
            <a:endParaRPr lang="zh-CN" altLang="zh-CN" sz="1200" dirty="0" smtClean="0"/>
          </a:p>
          <a:p>
            <a:endParaRPr lang="en-US" dirty="0" smtClean="0"/>
          </a:p>
          <a:p>
            <a:endParaRPr lang="en-US" dirty="0" smtClean="0"/>
          </a:p>
          <a:p>
            <a:r>
              <a:rPr lang="en-US" dirty="0" smtClean="0"/>
              <a:t>Y 35</a:t>
            </a:r>
          </a:p>
          <a:p>
            <a:r>
              <a:rPr lang="en-US" dirty="0" smtClean="0"/>
              <a:t>N 0</a:t>
            </a:r>
          </a:p>
          <a:p>
            <a:r>
              <a:rPr lang="en-US" dirty="0" smtClean="0"/>
              <a:t>A 14</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#2</a:t>
            </a:r>
            <a:endParaRPr lang="en-US" dirty="0"/>
          </a:p>
        </p:txBody>
      </p:sp>
      <p:sp>
        <p:nvSpPr>
          <p:cNvPr id="3" name="Content Placeholder 2"/>
          <p:cNvSpPr>
            <a:spLocks noGrp="1"/>
          </p:cNvSpPr>
          <p:nvPr>
            <p:ph idx="1"/>
          </p:nvPr>
        </p:nvSpPr>
        <p:spPr>
          <a:xfrm>
            <a:off x="685800" y="1981200"/>
            <a:ext cx="7772400" cy="4419600"/>
          </a:xfrm>
        </p:spPr>
        <p:txBody>
          <a:bodyPr>
            <a:normAutofit fontScale="85000" lnSpcReduction="20000"/>
          </a:bodyPr>
          <a:lstStyle/>
          <a:p>
            <a:r>
              <a:rPr lang="en-US" sz="2000" dirty="0" smtClean="0"/>
              <a:t>Do you agree</a:t>
            </a:r>
          </a:p>
          <a:p>
            <a:pPr lvl="1"/>
            <a:r>
              <a:rPr lang="en-US" altLang="zh-CN" dirty="0" smtClean="0"/>
              <a:t>2x HE-LTF</a:t>
            </a:r>
            <a:r>
              <a:rPr lang="en-US" altLang="zh-CN" baseline="-25000" dirty="0" smtClean="0"/>
              <a:t>160MHz</a:t>
            </a:r>
            <a:r>
              <a:rPr lang="en-US" altLang="zh-CN" dirty="0" smtClean="0"/>
              <a:t>(-1012:2:1012) = [ 2x LTF</a:t>
            </a:r>
            <a:r>
              <a:rPr lang="en-US" altLang="zh-CN" baseline="-25000" dirty="0" smtClean="0"/>
              <a:t>80MHz_primary </a:t>
            </a:r>
            <a:r>
              <a:rPr lang="en-US" altLang="zh-CN" dirty="0" smtClean="0"/>
              <a:t>, zeros(1,11), 2x LTF</a:t>
            </a:r>
            <a:r>
              <a:rPr lang="en-US" altLang="zh-CN" baseline="-25000" dirty="0" smtClean="0"/>
              <a:t>80MHz_secondary</a:t>
            </a:r>
            <a:r>
              <a:rPr lang="en-US" altLang="zh-CN" dirty="0" smtClean="0"/>
              <a:t> ]</a:t>
            </a:r>
            <a:endParaRPr lang="zh-CN" altLang="zh-CN" sz="1200" dirty="0" smtClean="0"/>
          </a:p>
          <a:p>
            <a:pPr lvl="2"/>
            <a:r>
              <a:rPr lang="en-US" altLang="zh-CN" dirty="0" smtClean="0"/>
              <a:t>2x LTF</a:t>
            </a:r>
            <a:r>
              <a:rPr lang="en-US" altLang="zh-CN" baseline="-25000" dirty="0" smtClean="0"/>
              <a:t>80MHz_primary</a:t>
            </a:r>
            <a:r>
              <a:rPr lang="en-US" altLang="zh-CN" dirty="0" smtClean="0"/>
              <a:t>  as agreed for 80MHz 2x HE-LTF</a:t>
            </a:r>
            <a:br>
              <a:rPr lang="en-US" altLang="zh-CN" dirty="0" smtClean="0"/>
            </a:br>
            <a:r>
              <a:rPr lang="en-US" altLang="zh-CN" dirty="0" smtClean="0"/>
              <a:t>= [{1</a:t>
            </a:r>
            <a:r>
              <a:rPr lang="en-US" altLang="zh-CN" baseline="30000" dirty="0" smtClean="0"/>
              <a:t>st</a:t>
            </a:r>
            <a:r>
              <a:rPr lang="en-US" altLang="zh-CN" dirty="0" smtClean="0"/>
              <a:t> 242-RU}, {2</a:t>
            </a:r>
            <a:r>
              <a:rPr lang="en-US" altLang="zh-CN" baseline="30000" dirty="0" smtClean="0"/>
              <a:t>nd</a:t>
            </a:r>
            <a:r>
              <a:rPr lang="en-US" altLang="zh-CN" dirty="0" smtClean="0"/>
              <a:t> 242-RU}, {central 26-RU}, {3</a:t>
            </a:r>
            <a:r>
              <a:rPr lang="en-US" altLang="zh-CN" baseline="30000" dirty="0" smtClean="0"/>
              <a:t>rd</a:t>
            </a:r>
            <a:r>
              <a:rPr lang="en-US" altLang="zh-CN" dirty="0" smtClean="0"/>
              <a:t> 242-RU}, {4</a:t>
            </a:r>
            <a:r>
              <a:rPr lang="en-US" altLang="zh-CN" baseline="30000" dirty="0" smtClean="0"/>
              <a:t>th</a:t>
            </a:r>
            <a:r>
              <a:rPr lang="en-US" altLang="zh-CN" dirty="0" smtClean="0"/>
              <a:t> 242-RU}]; </a:t>
            </a:r>
            <a:endParaRPr lang="zh-CN" altLang="zh-CN" sz="1100" dirty="0" smtClean="0"/>
          </a:p>
          <a:p>
            <a:pPr lvl="2"/>
            <a:r>
              <a:rPr lang="en-US" altLang="zh-CN" dirty="0" smtClean="0"/>
              <a:t>2x LTF</a:t>
            </a:r>
            <a:r>
              <a:rPr lang="en-US" altLang="zh-CN" baseline="-25000" dirty="0" smtClean="0"/>
              <a:t>80MHz_secondary</a:t>
            </a:r>
            <a:r>
              <a:rPr lang="en-US" altLang="zh-CN" dirty="0" smtClean="0"/>
              <a:t> </a:t>
            </a:r>
            <a:br>
              <a:rPr lang="en-US" altLang="zh-CN" dirty="0" smtClean="0"/>
            </a:br>
            <a:r>
              <a:rPr lang="en-US" altLang="zh-CN" dirty="0" smtClean="0"/>
              <a:t>= [{1</a:t>
            </a:r>
            <a:r>
              <a:rPr lang="en-US" altLang="zh-CN" baseline="30000" dirty="0" smtClean="0"/>
              <a:t>st</a:t>
            </a:r>
            <a:r>
              <a:rPr lang="en-US" altLang="zh-CN" dirty="0" smtClean="0"/>
              <a:t> 242-RU}, (-1)*{2</a:t>
            </a:r>
            <a:r>
              <a:rPr lang="en-US" altLang="zh-CN" baseline="30000" dirty="0" smtClean="0"/>
              <a:t>nd</a:t>
            </a:r>
            <a:r>
              <a:rPr lang="en-US" altLang="zh-CN" dirty="0" smtClean="0"/>
              <a:t> 242-RU}, {central 26-RU}, {3</a:t>
            </a:r>
            <a:r>
              <a:rPr lang="en-US" altLang="zh-CN" baseline="30000" dirty="0" smtClean="0"/>
              <a:t>rd</a:t>
            </a:r>
            <a:r>
              <a:rPr lang="en-US" altLang="zh-CN" dirty="0" smtClean="0"/>
              <a:t> 242-RU}, (-1)*{4</a:t>
            </a:r>
            <a:r>
              <a:rPr lang="en-US" altLang="zh-CN" baseline="30000" dirty="0" smtClean="0"/>
              <a:t>th</a:t>
            </a:r>
            <a:r>
              <a:rPr lang="en-US" altLang="zh-CN" dirty="0" smtClean="0"/>
              <a:t> 242-RU} ];</a:t>
            </a:r>
            <a:endParaRPr lang="zh-CN" altLang="zh-CN" sz="1100" dirty="0" smtClean="0"/>
          </a:p>
          <a:p>
            <a:pPr lvl="1"/>
            <a:r>
              <a:rPr lang="en-US" altLang="zh-CN" dirty="0" smtClean="0"/>
              <a:t>2x HE-LTF</a:t>
            </a:r>
            <a:r>
              <a:rPr lang="en-US" altLang="zh-CN" baseline="-25000" dirty="0" smtClean="0"/>
              <a:t>80+80MHz</a:t>
            </a:r>
            <a:r>
              <a:rPr lang="en-US" altLang="zh-CN" dirty="0" smtClean="0"/>
              <a:t>= [2x LTF</a:t>
            </a:r>
            <a:r>
              <a:rPr lang="en-US" altLang="zh-CN" baseline="-25000" dirty="0" smtClean="0"/>
              <a:t>80MHz_primary</a:t>
            </a:r>
            <a:r>
              <a:rPr lang="en-US" altLang="zh-CN" dirty="0" smtClean="0"/>
              <a:t> , 2x LTF</a:t>
            </a:r>
            <a:r>
              <a:rPr lang="en-US" altLang="zh-CN" baseline="-25000" dirty="0" smtClean="0"/>
              <a:t>80MHz_secondary</a:t>
            </a:r>
            <a:r>
              <a:rPr lang="en-US" altLang="zh-CN" dirty="0" smtClean="0"/>
              <a:t>]</a:t>
            </a:r>
            <a:endParaRPr lang="zh-CN" altLang="zh-CN" sz="1200" dirty="0" smtClean="0"/>
          </a:p>
          <a:p>
            <a:endParaRPr lang="en-US" dirty="0" smtClean="0"/>
          </a:p>
          <a:p>
            <a:endParaRPr lang="en-US" dirty="0" smtClean="0"/>
          </a:p>
          <a:p>
            <a:r>
              <a:rPr lang="en-US" dirty="0" smtClean="0"/>
              <a:t>Y 38</a:t>
            </a:r>
          </a:p>
          <a:p>
            <a:r>
              <a:rPr lang="en-US" dirty="0" smtClean="0"/>
              <a:t>N 0</a:t>
            </a:r>
          </a:p>
          <a:p>
            <a:r>
              <a:rPr lang="en-US" dirty="0" smtClean="0"/>
              <a:t>A 16</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#3</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r>
              <a:rPr lang="en-US" sz="2000" dirty="0" smtClean="0"/>
              <a:t>Do you agree to use the 20/40/80/160/80+80MHz 1x</a:t>
            </a:r>
            <a:r>
              <a:rPr lang="en-US" altLang="zh-CN" sz="2000" dirty="0" smtClean="0"/>
              <a:t> </a:t>
            </a:r>
            <a:r>
              <a:rPr lang="en-US" sz="2000" dirty="0" smtClean="0"/>
              <a:t>HE-LTF sequences in slide </a:t>
            </a:r>
            <a:r>
              <a:rPr lang="en-US" altLang="zh-CN" sz="2000" dirty="0" smtClean="0"/>
              <a:t>21-24 of 11-16/0053r0</a:t>
            </a:r>
            <a:r>
              <a:rPr lang="en-US" sz="2000" dirty="0" smtClean="0"/>
              <a:t>?</a:t>
            </a:r>
          </a:p>
          <a:p>
            <a:pPr lvl="1"/>
            <a:endParaRPr lang="en-US" dirty="0" smtClean="0"/>
          </a:p>
          <a:p>
            <a:endParaRPr lang="en-US" dirty="0" smtClean="0"/>
          </a:p>
          <a:p>
            <a:endParaRPr lang="en-US" dirty="0" smtClean="0"/>
          </a:p>
          <a:p>
            <a:r>
              <a:rPr lang="en-US" dirty="0" smtClean="0"/>
              <a:t>Y 35</a:t>
            </a:r>
          </a:p>
          <a:p>
            <a:r>
              <a:rPr lang="en-US" dirty="0" smtClean="0"/>
              <a:t>N 0</a:t>
            </a:r>
          </a:p>
          <a:p>
            <a:r>
              <a:rPr lang="en-US" dirty="0" smtClean="0"/>
              <a:t>A 15</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with to not support dynamic split (not precluding equal split) of MU-MIMO STA specific information for 2x996 RU (</a:t>
            </a:r>
            <a:r>
              <a:rPr lang="en-US" sz="2000" dirty="0" err="1" smtClean="0"/>
              <a:t>i.e</a:t>
            </a:r>
            <a:r>
              <a:rPr lang="en-US" sz="2000" dirty="0" smtClean="0"/>
              <a:t> 160MHz MU-MIMO).  </a:t>
            </a:r>
            <a:endParaRPr lang="en-US" sz="1800" dirty="0" smtClean="0"/>
          </a:p>
          <a:p>
            <a:pPr lvl="1">
              <a:buFont typeface="Arial" panose="020B0604020202020204" pitchFamily="34" charset="0"/>
              <a:buChar char="•"/>
            </a:pPr>
            <a:endParaRPr lang="en-US" sz="1800" dirty="0" smtClean="0"/>
          </a:p>
          <a:p>
            <a:pPr lvl="1">
              <a:buFont typeface="Arial" panose="020B0604020202020204" pitchFamily="34" charset="0"/>
              <a:buChar char="•"/>
            </a:pPr>
            <a:endParaRPr lang="en-US" sz="1800" dirty="0" smtClean="0"/>
          </a:p>
          <a:p>
            <a:pPr>
              <a:buNone/>
            </a:pPr>
            <a:r>
              <a:rPr lang="en-US" sz="2200" dirty="0" smtClean="0"/>
              <a:t>8Y/6N/Many A</a:t>
            </a:r>
          </a:p>
          <a:p>
            <a:pPr>
              <a:buNone/>
            </a:pPr>
            <a:endParaRPr lang="en-US" dirty="0" smtClean="0"/>
          </a:p>
          <a:p>
            <a:pPr>
              <a:buNone/>
            </a:pPr>
            <a:r>
              <a:rPr lang="en-US" dirty="0" smtClean="0">
                <a:solidFill>
                  <a:srgbClr val="00B050"/>
                </a:solidFill>
              </a:rPr>
              <a:t>Informative</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#2</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with support equal split and no split (all STA information in one SIG-B channel) of MU-MIMO STA specific information for 2x996 RU (i.e. 160MHz MU-MIMO).</a:t>
            </a:r>
          </a:p>
          <a:p>
            <a:pPr lvl="1">
              <a:buFont typeface="Arial" panose="020B0604020202020204" pitchFamily="34" charset="0"/>
              <a:buChar char="•"/>
            </a:pPr>
            <a:endParaRPr lang="en-US" sz="1800" dirty="0" smtClean="0"/>
          </a:p>
          <a:p>
            <a:pPr lvl="1">
              <a:buFont typeface="Arial" panose="020B0604020202020204" pitchFamily="34" charset="0"/>
              <a:buChar char="•"/>
            </a:pPr>
            <a:endParaRPr lang="en-US" sz="1800" dirty="0" smtClean="0"/>
          </a:p>
          <a:p>
            <a:pPr>
              <a:buNone/>
            </a:pPr>
            <a:r>
              <a:rPr lang="en-US" sz="2200" dirty="0" smtClean="0"/>
              <a:t>9Y/0N/Many A</a:t>
            </a:r>
          </a:p>
          <a:p>
            <a:pPr>
              <a:buNone/>
            </a:pPr>
            <a:endParaRPr lang="en-US" dirty="0" smtClean="0"/>
          </a:p>
          <a:p>
            <a:pPr>
              <a:buNone/>
            </a:pPr>
            <a:r>
              <a:rPr lang="en-US" dirty="0" smtClean="0">
                <a:solidFill>
                  <a:srgbClr val="00B050"/>
                </a:solidFill>
              </a:rPr>
              <a:t>Informative</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11-16/0039r1 Straw Poll #3</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dirty="0" smtClean="0"/>
              <a:t>Do you agree to include the following text to SFD?</a:t>
            </a:r>
          </a:p>
          <a:p>
            <a:r>
              <a:rPr lang="en-US" sz="2000" dirty="0" smtClean="0"/>
              <a:t>At least 1 state is reserved in the 8 bit RU allocation subfield of the HE-SIG-B common field for “no STA-specific information field assigned by the RU allocation subfield’.</a:t>
            </a:r>
          </a:p>
          <a:p>
            <a:pPr lvl="1"/>
            <a:r>
              <a:rPr lang="en-US" sz="1600" dirty="0" smtClean="0"/>
              <a:t>Details TBD</a:t>
            </a:r>
            <a:endParaRPr lang="en-US" sz="1800" dirty="0" smtClean="0"/>
          </a:p>
          <a:p>
            <a:pPr lvl="1">
              <a:buFont typeface="Arial" panose="020B0604020202020204" pitchFamily="34" charset="0"/>
              <a:buChar char="•"/>
            </a:pPr>
            <a:endParaRPr lang="en-US" sz="1800" dirty="0" smtClean="0"/>
          </a:p>
          <a:p>
            <a:pPr>
              <a:buNone/>
            </a:pPr>
            <a:r>
              <a:rPr lang="en-US" sz="2200" dirty="0" smtClean="0"/>
              <a:t>21 Y/1 N/19A</a:t>
            </a:r>
          </a:p>
          <a:p>
            <a:pPr>
              <a:buNone/>
            </a:pPr>
            <a:endParaRPr lang="en-US" dirty="0" smtClean="0"/>
          </a:p>
          <a:p>
            <a:pPr>
              <a:buNone/>
            </a:pPr>
            <a:r>
              <a:rPr lang="en-US" dirty="0" smtClean="0">
                <a:solidFill>
                  <a:srgbClr val="00B050"/>
                </a:solidFill>
              </a:rPr>
              <a:t>SP PASSED</a:t>
            </a: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11-16/0040r0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dirty="0" smtClean="0"/>
              <a:t>Do you agree to include the following text to </a:t>
            </a:r>
            <a:r>
              <a:rPr lang="en-US" dirty="0" err="1" smtClean="0"/>
              <a:t>TGax</a:t>
            </a:r>
            <a:r>
              <a:rPr lang="en-US" dirty="0" smtClean="0"/>
              <a:t> SFD:</a:t>
            </a:r>
          </a:p>
          <a:p>
            <a:pPr>
              <a:buFont typeface="Arial" panose="020B0604020202020204" pitchFamily="34" charset="0"/>
              <a:buChar char="•"/>
            </a:pPr>
            <a:r>
              <a:rPr lang="en-US" dirty="0" smtClean="0"/>
              <a:t>In MU PPDU, the SIG-A shall indicate the number of STAs when compressed SIG-B mode is indicated (i.e. full bandwidth MU-MIMO indicated).</a:t>
            </a:r>
          </a:p>
          <a:p>
            <a:pPr lvl="1">
              <a:buFont typeface="Arial" panose="020B0604020202020204" pitchFamily="34" charset="0"/>
              <a:buChar char="•"/>
            </a:pPr>
            <a:r>
              <a:rPr lang="en-US" dirty="0" smtClean="0"/>
              <a:t>Details TBD</a:t>
            </a:r>
          </a:p>
          <a:p>
            <a:endParaRPr lang="en-US" dirty="0" smtClean="0"/>
          </a:p>
          <a:p>
            <a:pPr>
              <a:buNone/>
            </a:pPr>
            <a:r>
              <a:rPr lang="en-US" dirty="0" smtClean="0"/>
              <a:t>13Y/0N/31A</a:t>
            </a:r>
          </a:p>
          <a:p>
            <a:pPr>
              <a:buNone/>
            </a:pPr>
            <a:endParaRPr lang="en-US" dirty="0" smtClean="0"/>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11-16/0041r1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sz="2000" b="0" dirty="0" smtClean="0"/>
              <a:t>Do you agree to include the following text to </a:t>
            </a:r>
            <a:r>
              <a:rPr lang="en-US" sz="2000" b="0" dirty="0" err="1" smtClean="0"/>
              <a:t>TGax</a:t>
            </a:r>
            <a:r>
              <a:rPr lang="en-US" sz="2000" b="0" dirty="0" smtClean="0"/>
              <a:t> SFD:</a:t>
            </a:r>
          </a:p>
          <a:p>
            <a:pPr>
              <a:buFont typeface="Arial" panose="020B0604020202020204" pitchFamily="34" charset="0"/>
              <a:buChar char="•"/>
            </a:pPr>
            <a:r>
              <a:rPr lang="en-US" sz="2000" dirty="0" smtClean="0"/>
              <a:t>HE link adaptation shall define a fixed reference payload size as MPDU length of Y octets in specifications</a:t>
            </a:r>
          </a:p>
          <a:p>
            <a:pPr lvl="1">
              <a:buFont typeface="Arial" panose="020B0604020202020204" pitchFamily="34" charset="0"/>
              <a:buChar char="•"/>
            </a:pPr>
            <a:r>
              <a:rPr lang="en-US" sz="1600" dirty="0" smtClean="0"/>
              <a:t>“Y” is TBC</a:t>
            </a:r>
            <a:endParaRPr lang="en-US" sz="1800" dirty="0" smtClean="0"/>
          </a:p>
          <a:p>
            <a:pPr>
              <a:buNone/>
            </a:pPr>
            <a:endParaRPr lang="en-US" sz="2200" dirty="0" smtClean="0"/>
          </a:p>
          <a:p>
            <a:pPr>
              <a:buNone/>
            </a:pPr>
            <a:r>
              <a:rPr lang="en-US" sz="2200" dirty="0" smtClean="0"/>
              <a:t>10Y/5N/26A</a:t>
            </a:r>
          </a:p>
          <a:p>
            <a:pPr>
              <a:buNone/>
            </a:pPr>
            <a:endParaRPr lang="en-US" dirty="0" smtClean="0"/>
          </a:p>
          <a:p>
            <a:pPr>
              <a:buNone/>
            </a:pPr>
            <a:r>
              <a:rPr lang="en-US" dirty="0" smtClean="0">
                <a:solidFill>
                  <a:srgbClr val="FF3300"/>
                </a:solidFill>
              </a:rPr>
              <a:t>SP FAILED</a:t>
            </a:r>
            <a:endParaRPr lang="en-US" dirty="0">
              <a:solidFill>
                <a:srgbClr val="FF330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PM1</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2092794"/>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131532">
                <a:tc>
                  <a:txBody>
                    <a:bodyPr/>
                    <a:lstStyle/>
                    <a:p>
                      <a:pPr marL="0" algn="l" defTabSz="914400" rtl="0" eaLnBrk="1" fontAlgn="b" latinLnBrk="0" hangingPunct="1"/>
                      <a:r>
                        <a:rPr lang="en-CA" sz="1200" b="0" i="0" u="none" strike="noStrike" kern="1200" dirty="0">
                          <a:solidFill>
                            <a:srgbClr val="00B050"/>
                          </a:solidFill>
                          <a:latin typeface="+mn-lt"/>
                          <a:ea typeface="+mn-ea"/>
                          <a:cs typeface="+mn-cs"/>
                        </a:rPr>
                        <a:t>11-16/0044</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CA" sz="1200" b="0" i="0" u="none" strike="noStrike" kern="1200" dirty="0">
                          <a:solidFill>
                            <a:srgbClr val="00B050"/>
                          </a:solidFill>
                          <a:latin typeface="+mn-lt"/>
                          <a:ea typeface="+mn-ea"/>
                          <a:cs typeface="+mn-cs"/>
                        </a:rPr>
                        <a:t>MCS Levels and TX EVM Requirement for 1024 QAM</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CA" sz="1200" b="0" i="0" u="none" strike="noStrike" kern="1200" dirty="0" err="1">
                          <a:solidFill>
                            <a:srgbClr val="00B050"/>
                          </a:solidFill>
                          <a:latin typeface="+mn-lt"/>
                          <a:ea typeface="+mn-ea"/>
                          <a:cs typeface="+mn-cs"/>
                        </a:rPr>
                        <a:t>Eunsung</a:t>
                      </a:r>
                      <a:r>
                        <a:rPr lang="en-CA" sz="1200" b="0" i="0" u="none" strike="noStrike" kern="1200" dirty="0">
                          <a:solidFill>
                            <a:srgbClr val="00B050"/>
                          </a:solidFill>
                          <a:latin typeface="+mn-lt"/>
                          <a:ea typeface="+mn-ea"/>
                          <a:cs typeface="+mn-cs"/>
                        </a:rPr>
                        <a:t> Park</a:t>
                      </a:r>
                    </a:p>
                  </a:txBody>
                  <a:tcPr marL="7374" marR="7374" marT="7374" marB="0" anchor="b">
                    <a:lnT w="127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CA" sz="1200" b="0" i="0" u="none" strike="noStrike" kern="1200" dirty="0">
                          <a:solidFill>
                            <a:srgbClr val="00B050"/>
                          </a:solidFill>
                          <a:latin typeface="+mn-lt"/>
                          <a:ea typeface="+mn-ea"/>
                          <a:cs typeface="+mn-cs"/>
                        </a:rPr>
                        <a:t>PHY</a:t>
                      </a:r>
                    </a:p>
                  </a:txBody>
                  <a:tcPr marL="7374" marR="7374" marT="7374" marB="0" anchor="b">
                    <a:lnT w="12700" cap="flat" cmpd="sng" algn="ctr">
                      <a:solidFill>
                        <a:schemeClr val="tx1"/>
                      </a:solidFill>
                      <a:prstDash val="solid"/>
                      <a:round/>
                      <a:headEnd type="none" w="med" len="med"/>
                      <a:tailEnd type="none" w="med" len="med"/>
                    </a:lnT>
                  </a:tcPr>
                </a:tc>
              </a:tr>
              <a:tr h="131532">
                <a:tc>
                  <a:txBody>
                    <a:bodyPr/>
                    <a:lstStyle/>
                    <a:p>
                      <a:pPr algn="l" fontAlgn="b"/>
                      <a:r>
                        <a:rPr lang="en-CA" sz="1200" b="0" i="0" u="none" strike="noStrike" dirty="0">
                          <a:solidFill>
                            <a:srgbClr val="00B050"/>
                          </a:solidFill>
                          <a:latin typeface="+mn-lt"/>
                        </a:rPr>
                        <a:t>11-16/0046</a:t>
                      </a:r>
                    </a:p>
                  </a:txBody>
                  <a:tcPr marL="7374" marR="7374" marT="7374" marB="0" anchor="b"/>
                </a:tc>
                <a:tc>
                  <a:txBody>
                    <a:bodyPr/>
                    <a:lstStyle/>
                    <a:p>
                      <a:pPr algn="l" fontAlgn="b"/>
                      <a:r>
                        <a:rPr lang="en-CA" sz="1200" b="0" i="0" u="none" strike="noStrike" dirty="0">
                          <a:solidFill>
                            <a:srgbClr val="00B050"/>
                          </a:solidFill>
                          <a:latin typeface="+mn-lt"/>
                        </a:rPr>
                        <a:t>Content for the extra tones in LSIG and RLSIG</a:t>
                      </a:r>
                    </a:p>
                  </a:txBody>
                  <a:tcPr marL="7374" marR="7374" marT="7374" marB="0" anchor="b"/>
                </a:tc>
                <a:tc>
                  <a:txBody>
                    <a:bodyPr/>
                    <a:lstStyle/>
                    <a:p>
                      <a:pPr algn="ctr" fontAlgn="b"/>
                      <a:r>
                        <a:rPr lang="en-CA" sz="1200" b="0" i="0" u="none" strike="noStrike" dirty="0" err="1">
                          <a:solidFill>
                            <a:srgbClr val="00B050"/>
                          </a:solidFill>
                          <a:latin typeface="+mn-lt"/>
                        </a:rPr>
                        <a:t>Jiayin</a:t>
                      </a:r>
                      <a:r>
                        <a:rPr lang="en-CA" sz="1200" b="0" i="0" u="none" strike="noStrike" dirty="0">
                          <a:solidFill>
                            <a:srgbClr val="00B050"/>
                          </a:solidFill>
                          <a:latin typeface="+mn-lt"/>
                        </a:rPr>
                        <a:t> Zhang</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dirty="0">
                          <a:solidFill>
                            <a:srgbClr val="00B050"/>
                          </a:solidFill>
                          <a:latin typeface="+mn-lt"/>
                        </a:rPr>
                        <a:t>11-16/0047</a:t>
                      </a:r>
                    </a:p>
                  </a:txBody>
                  <a:tcPr marL="7374" marR="7374" marT="7374" marB="0" anchor="b"/>
                </a:tc>
                <a:tc>
                  <a:txBody>
                    <a:bodyPr/>
                    <a:lstStyle/>
                    <a:p>
                      <a:pPr algn="l" fontAlgn="b"/>
                      <a:r>
                        <a:rPr lang="en-CA" sz="1200" b="0" i="0" u="none" strike="noStrike" dirty="0">
                          <a:solidFill>
                            <a:srgbClr val="00B050"/>
                          </a:solidFill>
                          <a:latin typeface="+mn-lt"/>
                        </a:rPr>
                        <a:t>Discussion on the HE Extended Range SU PPDU</a:t>
                      </a:r>
                    </a:p>
                  </a:txBody>
                  <a:tcPr marL="7374" marR="7374" marT="7374" marB="0" anchor="b"/>
                </a:tc>
                <a:tc>
                  <a:txBody>
                    <a:bodyPr/>
                    <a:lstStyle/>
                    <a:p>
                      <a:pPr algn="ctr" fontAlgn="b"/>
                      <a:r>
                        <a:rPr lang="en-CA" sz="1200" b="0" i="0" u="none" strike="noStrike" dirty="0" err="1">
                          <a:solidFill>
                            <a:srgbClr val="00B050"/>
                          </a:solidFill>
                          <a:latin typeface="+mn-lt"/>
                        </a:rPr>
                        <a:t>Jiayin</a:t>
                      </a:r>
                      <a:r>
                        <a:rPr lang="en-CA" sz="1200" b="0" i="0" u="none" strike="noStrike" dirty="0">
                          <a:solidFill>
                            <a:srgbClr val="00B050"/>
                          </a:solidFill>
                          <a:latin typeface="+mn-lt"/>
                        </a:rPr>
                        <a:t> Zhang</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dirty="0">
                          <a:solidFill>
                            <a:srgbClr val="00B050"/>
                          </a:solidFill>
                          <a:latin typeface="+mn-lt"/>
                        </a:rPr>
                        <a:t>11-16/0045</a:t>
                      </a:r>
                    </a:p>
                  </a:txBody>
                  <a:tcPr marL="7374" marR="7374" marT="7374" marB="0" anchor="b"/>
                </a:tc>
                <a:tc>
                  <a:txBody>
                    <a:bodyPr/>
                    <a:lstStyle/>
                    <a:p>
                      <a:pPr algn="l" fontAlgn="b"/>
                      <a:r>
                        <a:rPr lang="en-CA" sz="1200" b="0" i="0" u="none" strike="noStrike" dirty="0">
                          <a:solidFill>
                            <a:srgbClr val="00B050"/>
                          </a:solidFill>
                          <a:latin typeface="+mn-lt"/>
                        </a:rPr>
                        <a:t>Flexible Wider Bandwidth Transmission</a:t>
                      </a:r>
                    </a:p>
                  </a:txBody>
                  <a:tcPr marL="7374" marR="7374" marT="7374" marB="0" anchor="b"/>
                </a:tc>
                <a:tc>
                  <a:txBody>
                    <a:bodyPr/>
                    <a:lstStyle/>
                    <a:p>
                      <a:pPr algn="ctr" fontAlgn="b"/>
                      <a:r>
                        <a:rPr lang="en-CA" sz="1200" b="0" i="0" u="none" strike="noStrike" dirty="0">
                          <a:solidFill>
                            <a:srgbClr val="00B050"/>
                          </a:solidFill>
                          <a:latin typeface="+mn-lt"/>
                        </a:rPr>
                        <a:t>John Son</a:t>
                      </a: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dirty="0">
                          <a:solidFill>
                            <a:srgbClr val="00B050"/>
                          </a:solidFill>
                          <a:latin typeface="+mn-lt"/>
                        </a:rPr>
                        <a:t>11-16/0053</a:t>
                      </a:r>
                    </a:p>
                  </a:txBody>
                  <a:tcPr marL="7374" marR="7374" marT="7374" marB="0" anchor="b"/>
                </a:tc>
                <a:tc>
                  <a:txBody>
                    <a:bodyPr/>
                    <a:lstStyle/>
                    <a:p>
                      <a:pPr algn="l" fontAlgn="b"/>
                      <a:r>
                        <a:rPr lang="en-CA" sz="1200" b="0" i="0" u="none" strike="noStrike" dirty="0">
                          <a:solidFill>
                            <a:srgbClr val="00B050"/>
                          </a:solidFill>
                          <a:latin typeface="+mn-lt"/>
                        </a:rPr>
                        <a:t>Requirements for UL MU Transmissions</a:t>
                      </a:r>
                    </a:p>
                  </a:txBody>
                  <a:tcPr marL="7374" marR="7374" marT="7374" marB="0" anchor="b"/>
                </a:tc>
                <a:tc>
                  <a:txBody>
                    <a:bodyPr/>
                    <a:lstStyle/>
                    <a:p>
                      <a:pPr algn="ctr" fontAlgn="b"/>
                      <a:r>
                        <a:rPr lang="en-CA" sz="1200" b="0" i="0" u="none" strike="noStrike" dirty="0" err="1">
                          <a:solidFill>
                            <a:srgbClr val="00B050"/>
                          </a:solidFill>
                          <a:latin typeface="+mn-lt"/>
                        </a:rPr>
                        <a:t>Arjun</a:t>
                      </a:r>
                      <a:endParaRPr lang="en-CA" sz="1200" b="0" i="0" u="none" strike="noStrike" dirty="0">
                        <a:solidFill>
                          <a:srgbClr val="00B050"/>
                        </a:solidFill>
                        <a:latin typeface="+mn-lt"/>
                      </a:endParaRPr>
                    </a:p>
                  </a:txBody>
                  <a:tcPr marL="7374" marR="7374" marT="7374" marB="0" anchor="b"/>
                </a:tc>
                <a:tc>
                  <a:txBody>
                    <a:bodyPr/>
                    <a:lstStyle/>
                    <a:p>
                      <a:pPr algn="ctr" fontAlgn="b"/>
                      <a:r>
                        <a:rPr lang="en-CA" sz="1200" b="0" i="0" u="none" strike="noStrike" dirty="0">
                          <a:solidFill>
                            <a:srgbClr val="00B05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11-16/0056</a:t>
                      </a:r>
                    </a:p>
                  </a:txBody>
                  <a:tcPr marL="7374" marR="7374" marT="7374" marB="0" anchor="b"/>
                </a:tc>
                <a:tc>
                  <a:txBody>
                    <a:bodyPr/>
                    <a:lstStyle/>
                    <a:p>
                      <a:pPr algn="l" fontAlgn="b"/>
                      <a:r>
                        <a:rPr lang="en-CA" sz="1200" b="0" i="0" u="none" strike="noStrike">
                          <a:solidFill>
                            <a:srgbClr val="000000"/>
                          </a:solidFill>
                          <a:latin typeface="+mn-lt"/>
                        </a:rPr>
                        <a:t>On QPSK DCM Modulation and LDPC Tone Mapper for DCM</a:t>
                      </a:r>
                    </a:p>
                  </a:txBody>
                  <a:tcPr marL="7374" marR="7374" marT="7374" marB="0" anchor="b"/>
                </a:tc>
                <a:tc>
                  <a:txBody>
                    <a:bodyPr/>
                    <a:lstStyle/>
                    <a:p>
                      <a:pPr algn="ctr" fontAlgn="b"/>
                      <a:r>
                        <a:rPr lang="en-CA" sz="1200" b="0" i="0" u="none" strike="noStrike" dirty="0" err="1">
                          <a:solidFill>
                            <a:srgbClr val="000000"/>
                          </a:solidFill>
                          <a:latin typeface="+mn-lt"/>
                        </a:rPr>
                        <a:t>Jianhan</a:t>
                      </a:r>
                      <a:r>
                        <a:rPr lang="en-CA" sz="1200" b="0" i="0" u="none" strike="noStrike" dirty="0">
                          <a:solidFill>
                            <a:srgbClr val="000000"/>
                          </a:solidFill>
                          <a:latin typeface="+mn-lt"/>
                        </a:rPr>
                        <a:t> Liu</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11-16/0071</a:t>
                      </a:r>
                    </a:p>
                  </a:txBody>
                  <a:tcPr marL="7374" marR="7374" marT="7374" marB="0" anchor="b"/>
                </a:tc>
                <a:tc>
                  <a:txBody>
                    <a:bodyPr/>
                    <a:lstStyle/>
                    <a:p>
                      <a:pPr algn="l" fontAlgn="b"/>
                      <a:r>
                        <a:rPr lang="en-CA" sz="1200" b="0" i="0" u="none" strike="noStrike">
                          <a:solidFill>
                            <a:srgbClr val="000000"/>
                          </a:solidFill>
                          <a:latin typeface="+mn-lt"/>
                        </a:rPr>
                        <a:t>Packet Extension Follow Up</a:t>
                      </a:r>
                    </a:p>
                  </a:txBody>
                  <a:tcPr marL="7374" marR="7374" marT="7374" marB="0" anchor="b"/>
                </a:tc>
                <a:tc>
                  <a:txBody>
                    <a:bodyPr/>
                    <a:lstStyle/>
                    <a:p>
                      <a:pPr algn="ctr" fontAlgn="b"/>
                      <a:r>
                        <a:rPr lang="en-CA" sz="1200" b="0" i="0" u="none" strike="noStrike" dirty="0">
                          <a:solidFill>
                            <a:srgbClr val="000000"/>
                          </a:solidFill>
                          <a:latin typeface="+mn-lt"/>
                        </a:rPr>
                        <a:t>Andrew </a:t>
                      </a:r>
                      <a:r>
                        <a:rPr lang="en-CA" sz="1200" b="0" i="0" u="none" strike="noStrike" dirty="0" err="1">
                          <a:solidFill>
                            <a:srgbClr val="000000"/>
                          </a:solidFill>
                          <a:latin typeface="+mn-lt"/>
                        </a:rPr>
                        <a:t>Blanksby</a:t>
                      </a:r>
                      <a:endParaRPr lang="en-CA" sz="1200" b="0" i="0" u="none" strike="noStrike" dirty="0">
                        <a:solidFill>
                          <a:srgbClr val="000000"/>
                        </a:solidFill>
                        <a:latin typeface="+mn-lt"/>
                      </a:endParaRP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11-16/0079</a:t>
                      </a:r>
                    </a:p>
                  </a:txBody>
                  <a:tcPr marL="7374" marR="7374" marT="7374" marB="0" anchor="b"/>
                </a:tc>
                <a:tc>
                  <a:txBody>
                    <a:bodyPr/>
                    <a:lstStyle/>
                    <a:p>
                      <a:pPr algn="l" fontAlgn="b"/>
                      <a:r>
                        <a:rPr lang="en-CA" sz="1200" b="0" i="0" u="none" strike="noStrike">
                          <a:solidFill>
                            <a:srgbClr val="000000"/>
                          </a:solidFill>
                          <a:latin typeface="+mn-lt"/>
                        </a:rPr>
                        <a:t>Allocation sizes for BCC in OFDMA</a:t>
                      </a:r>
                    </a:p>
                  </a:txBody>
                  <a:tcPr marL="7374" marR="7374" marT="7374" marB="0" anchor="b"/>
                </a:tc>
                <a:tc>
                  <a:txBody>
                    <a:bodyPr/>
                    <a:lstStyle/>
                    <a:p>
                      <a:pPr algn="ctr" fontAlgn="b"/>
                      <a:r>
                        <a:rPr lang="en-CA" sz="1200" b="0" i="0" u="none" strike="noStrike">
                          <a:solidFill>
                            <a:srgbClr val="000000"/>
                          </a:solidFill>
                          <a:latin typeface="+mn-lt"/>
                        </a:rPr>
                        <a:t>Ken Taniguchi</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11-16/0080</a:t>
                      </a:r>
                    </a:p>
                  </a:txBody>
                  <a:tcPr marL="7374" marR="7374" marT="7374" marB="0" anchor="b"/>
                </a:tc>
                <a:tc>
                  <a:txBody>
                    <a:bodyPr/>
                    <a:lstStyle/>
                    <a:p>
                      <a:pPr algn="l" fontAlgn="b"/>
                      <a:r>
                        <a:rPr lang="en-CA" sz="1200" b="0" i="0" u="none" strike="noStrike" dirty="0">
                          <a:solidFill>
                            <a:srgbClr val="000000"/>
                          </a:solidFill>
                          <a:latin typeface="+mn-lt"/>
                        </a:rPr>
                        <a:t>1x/2x/4x OFDM Symbol in HE SU PPDU with BCC </a:t>
                      </a:r>
                    </a:p>
                  </a:txBody>
                  <a:tcPr marL="7374" marR="7374" marT="7374" marB="0" anchor="b"/>
                </a:tc>
                <a:tc>
                  <a:txBody>
                    <a:bodyPr/>
                    <a:lstStyle/>
                    <a:p>
                      <a:pPr algn="ctr" fontAlgn="b"/>
                      <a:r>
                        <a:rPr lang="en-CA" sz="1200" b="0" i="0" u="none" strike="noStrike" dirty="0" err="1">
                          <a:solidFill>
                            <a:srgbClr val="000000"/>
                          </a:solidFill>
                          <a:latin typeface="+mn-lt"/>
                        </a:rPr>
                        <a:t>Heejung</a:t>
                      </a:r>
                      <a:r>
                        <a:rPr lang="en-CA" sz="1200" b="0" i="0" u="none" strike="noStrike" dirty="0">
                          <a:solidFill>
                            <a:srgbClr val="000000"/>
                          </a:solidFill>
                          <a:latin typeface="+mn-lt"/>
                        </a:rPr>
                        <a:t> Yu</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11-16/0089</a:t>
                      </a:r>
                    </a:p>
                  </a:txBody>
                  <a:tcPr marL="7374" marR="7374" marT="7374" marB="0" anchor="b"/>
                </a:tc>
                <a:tc>
                  <a:txBody>
                    <a:bodyPr/>
                    <a:lstStyle/>
                    <a:p>
                      <a:pPr algn="l" fontAlgn="b"/>
                      <a:r>
                        <a:rPr lang="en-CA" sz="1200" b="0" i="0" u="none" strike="noStrike" dirty="0">
                          <a:solidFill>
                            <a:srgbClr val="000000"/>
                          </a:solidFill>
                          <a:latin typeface="+mn-lt"/>
                        </a:rPr>
                        <a:t>Single Stream Pilots in UL MU MIMO</a:t>
                      </a:r>
                    </a:p>
                  </a:txBody>
                  <a:tcPr marL="7374" marR="7374" marT="7374" marB="0" anchor="b"/>
                </a:tc>
                <a:tc>
                  <a:txBody>
                    <a:bodyPr/>
                    <a:lstStyle/>
                    <a:p>
                      <a:pPr algn="ctr" fontAlgn="b"/>
                      <a:r>
                        <a:rPr lang="en-CA" sz="1200" b="0" i="0" u="none" strike="noStrike" dirty="0" err="1">
                          <a:solidFill>
                            <a:srgbClr val="000000"/>
                          </a:solidFill>
                          <a:latin typeface="+mn-lt"/>
                        </a:rPr>
                        <a:t>Sriram</a:t>
                      </a:r>
                      <a:r>
                        <a:rPr lang="en-CA" sz="1200" b="0" i="0" u="none" strike="noStrike" dirty="0">
                          <a:solidFill>
                            <a:srgbClr val="000000"/>
                          </a:solidFill>
                          <a:latin typeface="+mn-lt"/>
                        </a:rPr>
                        <a:t> </a:t>
                      </a:r>
                      <a:r>
                        <a:rPr lang="en-CA" sz="1200" b="0" i="0" u="none" strike="noStrike" dirty="0" err="1">
                          <a:solidFill>
                            <a:srgbClr val="000000"/>
                          </a:solidFill>
                          <a:latin typeface="+mn-lt"/>
                        </a:rPr>
                        <a:t>Venkateswaran</a:t>
                      </a:r>
                      <a:r>
                        <a:rPr lang="en-CA" sz="1200" b="0" i="0" u="none" strike="noStrike" dirty="0">
                          <a:solidFill>
                            <a:srgbClr val="000000"/>
                          </a:solidFill>
                          <a:latin typeface="+mn-lt"/>
                        </a:rPr>
                        <a:t> </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11-16/0044r0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ko-KR" dirty="0" smtClean="0">
                <a:ea typeface="굴림" charset="-127"/>
              </a:rPr>
              <a:t>Do you agree to add the following new MCS levels as an optional feature to the 11ax SFD:</a:t>
            </a:r>
          </a:p>
          <a:p>
            <a:pPr lvl="1"/>
            <a:r>
              <a:rPr lang="en-US" altLang="ko-KR" dirty="0" smtClean="0">
                <a:ea typeface="굴림" charset="-127"/>
              </a:rPr>
              <a:t>MCS10: 1024 QAM with 3/4 code rate</a:t>
            </a:r>
          </a:p>
          <a:p>
            <a:pPr lvl="1"/>
            <a:r>
              <a:rPr lang="en-US" altLang="ko-KR" dirty="0" smtClean="0">
                <a:ea typeface="굴림" charset="-127"/>
              </a:rPr>
              <a:t>MCS11: 1024 QAM with 5/6 code rate</a:t>
            </a:r>
            <a:endParaRPr lang="ko-KR" altLang="en-US" dirty="0" smtClean="0">
              <a:ea typeface="굴림" charset="-127"/>
            </a:endParaRPr>
          </a:p>
          <a:p>
            <a:pPr>
              <a:buNone/>
            </a:pPr>
            <a:endParaRPr lang="en-US" sz="2200" dirty="0" smtClean="0"/>
          </a:p>
          <a:p>
            <a:r>
              <a:rPr lang="en-US" sz="2200" dirty="0" smtClean="0"/>
              <a:t>Y: 23</a:t>
            </a:r>
          </a:p>
          <a:p>
            <a:r>
              <a:rPr lang="en-US" sz="2200" dirty="0" smtClean="0"/>
              <a:t>N: 1</a:t>
            </a:r>
          </a:p>
          <a:p>
            <a:r>
              <a:rPr lang="en-US" sz="2200" dirty="0" smtClean="0"/>
              <a:t>A: 10</a:t>
            </a:r>
          </a:p>
          <a:p>
            <a:endParaRPr lang="en-US" sz="2200" dirty="0" smtClean="0"/>
          </a:p>
          <a:p>
            <a:pPr>
              <a:buNone/>
            </a:pPr>
            <a:r>
              <a:rPr lang="en-US" sz="2200" dirty="0" smtClean="0">
                <a:solidFill>
                  <a:srgbClr val="00B050"/>
                </a:solidFill>
              </a:rPr>
              <a:t>SP PASSED</a:t>
            </a:r>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11-16/0044r0 Straw Poll #2</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ko-KR" dirty="0" smtClean="0">
                <a:ea typeface="굴림" charset="-127"/>
              </a:rPr>
              <a:t>Do you agree to add the following text to the 11ax SFD:</a:t>
            </a:r>
          </a:p>
          <a:p>
            <a:pPr lvl="1"/>
            <a:r>
              <a:rPr lang="en-US" altLang="ko-KR" dirty="0" smtClean="0">
                <a:ea typeface="굴림" charset="-127"/>
              </a:rPr>
              <a:t>TX EVM requirement of -35dB is used for MCS 10 and 11</a:t>
            </a:r>
          </a:p>
          <a:p>
            <a:pPr>
              <a:buNone/>
            </a:pPr>
            <a:endParaRPr lang="en-US" sz="2200" dirty="0" smtClean="0"/>
          </a:p>
          <a:p>
            <a:r>
              <a:rPr lang="en-US" sz="2200" dirty="0" smtClean="0"/>
              <a:t>Y: 24</a:t>
            </a:r>
          </a:p>
          <a:p>
            <a:r>
              <a:rPr lang="en-US" sz="2200" dirty="0" smtClean="0"/>
              <a:t>N: 2</a:t>
            </a:r>
          </a:p>
          <a:p>
            <a:r>
              <a:rPr lang="en-US" sz="2200" dirty="0" smtClean="0"/>
              <a:t>A: 11</a:t>
            </a:r>
          </a:p>
          <a:p>
            <a:pPr>
              <a:buNone/>
            </a:pPr>
            <a:endParaRPr lang="en-US" dirty="0" smtClean="0"/>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11-16/0046r0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zh-CN" dirty="0" smtClean="0"/>
              <a:t>Do you support to add to the SFD</a:t>
            </a:r>
          </a:p>
          <a:p>
            <a:pPr marL="800100" lvl="1" indent="-342900">
              <a:buFont typeface="Arial" panose="020B0604020202020204" pitchFamily="34" charset="0"/>
              <a:buChar char="•"/>
            </a:pPr>
            <a:r>
              <a:rPr lang="en-US" altLang="zh-CN" dirty="0" smtClean="0"/>
              <a:t>The content of 4 extra tones </a:t>
            </a:r>
            <a:r>
              <a:rPr lang="en-US" altLang="zh-CN" b="1" dirty="0" smtClean="0">
                <a:solidFill>
                  <a:srgbClr val="3333FF"/>
                </a:solidFill>
              </a:rPr>
              <a:t>[-28,-27,27,28]</a:t>
            </a:r>
            <a:r>
              <a:rPr lang="en-US" altLang="zh-CN" dirty="0" smtClean="0"/>
              <a:t> of L-SIG and RL-SIG in 20MHz HE PPDU is </a:t>
            </a:r>
            <a:r>
              <a:rPr lang="en-US" altLang="zh-CN" b="1" dirty="0" smtClean="0"/>
              <a:t>[-1,-1,-1,1]</a:t>
            </a:r>
          </a:p>
          <a:p>
            <a:pPr>
              <a:buNone/>
            </a:pPr>
            <a:endParaRPr lang="en-US" sz="2200" dirty="0" smtClean="0"/>
          </a:p>
          <a:p>
            <a:r>
              <a:rPr lang="en-US" sz="2200" dirty="0" smtClean="0"/>
              <a:t>Y: 33</a:t>
            </a:r>
          </a:p>
          <a:p>
            <a:r>
              <a:rPr lang="en-US" sz="2200" dirty="0" smtClean="0"/>
              <a:t>N: 0</a:t>
            </a:r>
          </a:p>
          <a:p>
            <a:r>
              <a:rPr lang="en-US" sz="2200" dirty="0" smtClean="0"/>
              <a:t>A: 11</a:t>
            </a:r>
          </a:p>
          <a:p>
            <a:pPr>
              <a:buNone/>
            </a:pPr>
            <a:endParaRPr lang="en-US" dirty="0" smtClean="0"/>
          </a:p>
          <a:p>
            <a:pPr>
              <a:buNone/>
            </a:pPr>
            <a:r>
              <a:rPr lang="en-US" dirty="0" smtClean="0">
                <a:solidFill>
                  <a:srgbClr val="00B050"/>
                </a:solidFill>
              </a:rPr>
              <a:t>SP PASSED</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11-16/0047r0 Straw Poll #1</a:t>
            </a:r>
            <a:endParaRPr lang="en-US" dirty="0"/>
          </a:p>
        </p:txBody>
      </p:sp>
      <p:sp>
        <p:nvSpPr>
          <p:cNvPr id="3" name="Content Placeholder 2"/>
          <p:cNvSpPr>
            <a:spLocks noGrp="1"/>
          </p:cNvSpPr>
          <p:nvPr>
            <p:ph idx="1"/>
          </p:nvPr>
        </p:nvSpPr>
        <p:spPr>
          <a:xfrm>
            <a:off x="685800" y="1981200"/>
            <a:ext cx="7772400" cy="4419600"/>
          </a:xfrm>
        </p:spPr>
        <p:txBody>
          <a:bodyPr>
            <a:normAutofit lnSpcReduction="10000"/>
          </a:bodyPr>
          <a:lstStyle/>
          <a:p>
            <a:pPr>
              <a:buNone/>
            </a:pPr>
            <a:r>
              <a:rPr lang="en-US" altLang="zh-CN" dirty="0" smtClean="0"/>
              <a:t>Do you support to modify the SFD as the red text</a:t>
            </a:r>
          </a:p>
          <a:p>
            <a:pPr lvl="1">
              <a:spcAft>
                <a:spcPts val="0"/>
              </a:spcAft>
            </a:pPr>
            <a:r>
              <a:rPr lang="en-GB" altLang="zh-CN" i="1" dirty="0" smtClean="0">
                <a:latin typeface="Times New Roman" panose="02020603050405020304" pitchFamily="18" charset="0"/>
                <a:ea typeface="宋体" panose="02010600030101010101" pitchFamily="2" charset="-122"/>
              </a:rPr>
              <a:t>There are only three pre-HE-STF preamble formats defined: </a:t>
            </a:r>
            <a:endParaRPr lang="zh-CN" altLang="zh-CN" i="1" dirty="0" smtClean="0">
              <a:latin typeface="Times New Roman" panose="02020603050405020304" pitchFamily="18" charset="0"/>
              <a:ea typeface="宋体" panose="02010600030101010101" pitchFamily="2" charset="-122"/>
            </a:endParaRPr>
          </a:p>
          <a:p>
            <a:pPr lvl="2">
              <a:spcAft>
                <a:spcPts val="0"/>
              </a:spcAft>
              <a:buFont typeface="Symbol" panose="05050102010706020507" pitchFamily="18" charset="2"/>
              <a:buChar char=""/>
            </a:pPr>
            <a:r>
              <a:rPr lang="en-GB" altLang="zh-CN" i="1" dirty="0" smtClean="0">
                <a:latin typeface="Times New Roman" panose="02020603050405020304" pitchFamily="18" charset="0"/>
                <a:ea typeface="宋体" panose="02010600030101010101" pitchFamily="2" charset="-122"/>
              </a:rPr>
              <a:t>SU format (mandatory) / Trigger based UL</a:t>
            </a:r>
            <a:endParaRPr lang="zh-CN" altLang="zh-CN" i="1" dirty="0" smtClean="0">
              <a:latin typeface="Times New Roman" panose="02020603050405020304" pitchFamily="18" charset="0"/>
              <a:ea typeface="宋体" panose="02010600030101010101" pitchFamily="2" charset="-122"/>
            </a:endParaRPr>
          </a:p>
          <a:p>
            <a:pPr lvl="2">
              <a:spcAft>
                <a:spcPts val="0"/>
              </a:spcAft>
              <a:buFont typeface="Symbol" panose="05050102010706020507" pitchFamily="18" charset="2"/>
              <a:buChar char=""/>
            </a:pPr>
            <a:r>
              <a:rPr lang="en-GB" altLang="zh-CN" i="1" dirty="0" smtClean="0">
                <a:latin typeface="Times New Roman" panose="02020603050405020304" pitchFamily="18" charset="0"/>
                <a:ea typeface="宋体" panose="02010600030101010101" pitchFamily="2" charset="-122"/>
              </a:rPr>
              <a:t>MU format (mandatory)</a:t>
            </a:r>
            <a:endParaRPr lang="zh-CN" altLang="zh-CN" i="1" dirty="0" smtClean="0">
              <a:latin typeface="Times New Roman" panose="02020603050405020304" pitchFamily="18" charset="0"/>
              <a:ea typeface="宋体" panose="02010600030101010101" pitchFamily="2" charset="-122"/>
            </a:endParaRPr>
          </a:p>
          <a:p>
            <a:pPr lvl="2">
              <a:spcAft>
                <a:spcPts val="0"/>
              </a:spcAft>
              <a:buFont typeface="Symbol" panose="05050102010706020507" pitchFamily="18" charset="2"/>
              <a:buChar char=""/>
            </a:pPr>
            <a:r>
              <a:rPr lang="en-GB" altLang="zh-CN" i="1" dirty="0" smtClean="0">
                <a:latin typeface="Times New Roman" panose="02020603050405020304" pitchFamily="18" charset="0"/>
                <a:ea typeface="宋体" panose="02010600030101010101" pitchFamily="2" charset="-122"/>
              </a:rPr>
              <a:t>Extended range SU format </a:t>
            </a:r>
            <a:r>
              <a:rPr lang="en-GB" altLang="zh-CN" i="1" dirty="0" smtClean="0">
                <a:solidFill>
                  <a:srgbClr val="FF0000"/>
                </a:solidFill>
                <a:latin typeface="Times New Roman" panose="02020603050405020304" pitchFamily="18" charset="0"/>
                <a:ea typeface="宋体" panose="02010600030101010101" pitchFamily="2" charset="-122"/>
              </a:rPr>
              <a:t>(mandatory)</a:t>
            </a:r>
            <a:endParaRPr lang="zh-CN" altLang="zh-CN" i="1" dirty="0" smtClean="0">
              <a:solidFill>
                <a:srgbClr val="FF0000"/>
              </a:solidFill>
              <a:latin typeface="Times New Roman" panose="02020603050405020304" pitchFamily="18" charset="0"/>
              <a:ea typeface="宋体" panose="02010600030101010101" pitchFamily="2" charset="-122"/>
            </a:endParaRPr>
          </a:p>
          <a:p>
            <a:pPr lvl="2">
              <a:spcAft>
                <a:spcPts val="0"/>
              </a:spcAft>
              <a:buNone/>
            </a:pPr>
            <a:r>
              <a:rPr lang="en-GB" altLang="zh-CN" i="1" dirty="0" smtClean="0">
                <a:latin typeface="Times New Roman" panose="02020603050405020304" pitchFamily="18" charset="0"/>
                <a:ea typeface="宋体" panose="02010600030101010101" pitchFamily="2" charset="-122"/>
              </a:rPr>
              <a:t>[PHY Motion 68, November 2015, see </a:t>
            </a:r>
            <a:r>
              <a:rPr lang="en-US" altLang="zh-CN" i="1" dirty="0" smtClean="0">
                <a:latin typeface="Times New Roman" panose="02020603050405020304" pitchFamily="18" charset="0"/>
                <a:ea typeface="宋体" panose="02010600030101010101" pitchFamily="2" charset="-122"/>
              </a:rPr>
              <a:t>[6]</a:t>
            </a:r>
            <a:r>
              <a:rPr lang="en-GB" altLang="zh-CN" i="1" dirty="0" smtClean="0">
                <a:latin typeface="Times New Roman" panose="02020603050405020304" pitchFamily="18" charset="0"/>
                <a:ea typeface="宋体" panose="02010600030101010101" pitchFamily="2" charset="-122"/>
              </a:rPr>
              <a:t>]</a:t>
            </a:r>
            <a:endParaRPr lang="zh-CN" altLang="zh-CN" i="1" dirty="0" smtClean="0">
              <a:latin typeface="Times New Roman" panose="02020603050405020304" pitchFamily="18" charset="0"/>
              <a:ea typeface="宋体" panose="02010600030101010101" pitchFamily="2" charset="-122"/>
            </a:endParaRPr>
          </a:p>
          <a:p>
            <a:pPr>
              <a:buNone/>
            </a:pPr>
            <a:endParaRPr lang="en-US" sz="2200" dirty="0" smtClean="0"/>
          </a:p>
          <a:p>
            <a:r>
              <a:rPr lang="en-US" sz="2200" dirty="0" smtClean="0"/>
              <a:t>Y: 32</a:t>
            </a:r>
          </a:p>
          <a:p>
            <a:r>
              <a:rPr lang="en-US" sz="2200" dirty="0" smtClean="0"/>
              <a:t>N: 9</a:t>
            </a:r>
          </a:p>
          <a:p>
            <a:r>
              <a:rPr lang="en-US" sz="2200" dirty="0" smtClean="0"/>
              <a:t>A: 10</a:t>
            </a:r>
          </a:p>
          <a:p>
            <a:pPr>
              <a:buNone/>
            </a:pPr>
            <a:endParaRPr lang="en-US" sz="2200" dirty="0" smtClean="0"/>
          </a:p>
          <a:p>
            <a:pPr>
              <a:buNone/>
            </a:pPr>
            <a:r>
              <a:rPr lang="en-US" sz="2200" dirty="0" smtClean="0">
                <a:solidFill>
                  <a:srgbClr val="00B050"/>
                </a:solidFill>
              </a:rPr>
              <a:t>SP PASSED</a:t>
            </a:r>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11-16/0047r0 Straw Poll #2</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zh-CN" dirty="0" smtClean="0"/>
              <a:t>Do you support to add to SFD</a:t>
            </a:r>
          </a:p>
          <a:p>
            <a:pPr lvl="1">
              <a:buFont typeface="Arial" panose="020B0604020202020204" pitchFamily="34" charset="0"/>
              <a:buChar char="•"/>
            </a:pPr>
            <a:r>
              <a:rPr lang="en-US" altLang="zh-CN" dirty="0" smtClean="0"/>
              <a:t>The HE Extended Range SU PPDU is transmitted only on the primary 20Mhz. </a:t>
            </a:r>
          </a:p>
          <a:p>
            <a:pPr>
              <a:buNone/>
            </a:pPr>
            <a:endParaRPr lang="en-US" sz="2200" dirty="0" smtClean="0"/>
          </a:p>
          <a:p>
            <a:r>
              <a:rPr lang="en-US" sz="2200" dirty="0" smtClean="0"/>
              <a:t>Y: 38</a:t>
            </a:r>
          </a:p>
          <a:p>
            <a:r>
              <a:rPr lang="en-US" sz="2200" dirty="0" smtClean="0"/>
              <a:t>N: 0</a:t>
            </a:r>
          </a:p>
          <a:p>
            <a:r>
              <a:rPr lang="en-US" sz="2200" dirty="0" smtClean="0"/>
              <a:t>A: 13</a:t>
            </a:r>
          </a:p>
          <a:p>
            <a:pPr>
              <a:buNone/>
            </a:pPr>
            <a:endParaRPr lang="en-US" sz="2200" dirty="0" smtClean="0"/>
          </a:p>
          <a:p>
            <a:pPr>
              <a:buNone/>
            </a:pPr>
            <a:r>
              <a:rPr lang="en-US" sz="2200" dirty="0" smtClean="0">
                <a:solidFill>
                  <a:srgbClr val="00B050"/>
                </a:solidFill>
              </a:rPr>
              <a:t>SP PASSED</a:t>
            </a:r>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11-16/0047r0 Straw Poll #3</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zh-CN" dirty="0" smtClean="0"/>
              <a:t>Do you support to add to SFD</a:t>
            </a:r>
          </a:p>
          <a:p>
            <a:pPr lvl="1">
              <a:buFont typeface="Arial" panose="020B0604020202020204" pitchFamily="34" charset="0"/>
              <a:buChar char="•"/>
            </a:pPr>
            <a:r>
              <a:rPr lang="en-US" altLang="zh-CN" dirty="0" smtClean="0"/>
              <a:t>The HE Extended Range SU PPDU can only be transmitted with MCS0, MCS1, MCS2 and only with 1 spatial stream. </a:t>
            </a:r>
          </a:p>
          <a:p>
            <a:pPr>
              <a:buNone/>
            </a:pPr>
            <a:endParaRPr lang="en-US" sz="2200" dirty="0" smtClean="0"/>
          </a:p>
          <a:p>
            <a:r>
              <a:rPr lang="en-US" sz="2200" dirty="0" smtClean="0"/>
              <a:t>Y: 37</a:t>
            </a:r>
          </a:p>
          <a:p>
            <a:r>
              <a:rPr lang="en-US" sz="2200" dirty="0" smtClean="0"/>
              <a:t>N: 0</a:t>
            </a:r>
          </a:p>
          <a:p>
            <a:r>
              <a:rPr lang="en-US" sz="2200" dirty="0" smtClean="0"/>
              <a:t>A: 16</a:t>
            </a:r>
          </a:p>
          <a:p>
            <a:pPr>
              <a:buNone/>
            </a:pPr>
            <a:endParaRPr lang="en-US" sz="2200" dirty="0" smtClean="0"/>
          </a:p>
          <a:p>
            <a:pPr>
              <a:buNone/>
            </a:pPr>
            <a:r>
              <a:rPr lang="en-US" sz="2200" dirty="0" smtClean="0">
                <a:solidFill>
                  <a:srgbClr val="00B050"/>
                </a:solidFill>
              </a:rPr>
              <a:t>SP PASSED</a:t>
            </a:r>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11-16/0047r0 Straw Poll #4</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zh-CN" dirty="0" smtClean="0"/>
              <a:t>Do you support to add to SFD</a:t>
            </a:r>
          </a:p>
          <a:p>
            <a:pPr lvl="1">
              <a:buFont typeface="Arial" panose="020B0604020202020204" pitchFamily="34" charset="0"/>
              <a:buChar char="•"/>
            </a:pPr>
            <a:r>
              <a:rPr lang="en-GB" altLang="zh-CN" dirty="0" smtClean="0"/>
              <a:t>HE-LTF/HE-STF power is boosted 3dB for BPSK and QPSK including DCM in the HE Extended Range SU PPDU preamble. </a:t>
            </a:r>
            <a:endParaRPr lang="en-US" altLang="zh-CN" dirty="0" smtClean="0"/>
          </a:p>
          <a:p>
            <a:pPr>
              <a:buNone/>
            </a:pPr>
            <a:endParaRPr lang="en-US" sz="2200" dirty="0" smtClean="0"/>
          </a:p>
          <a:p>
            <a:r>
              <a:rPr lang="en-US" sz="2200" dirty="0" smtClean="0"/>
              <a:t>Y: 40</a:t>
            </a:r>
          </a:p>
          <a:p>
            <a:r>
              <a:rPr lang="en-US" sz="2200" dirty="0" smtClean="0"/>
              <a:t>N: 6</a:t>
            </a:r>
          </a:p>
          <a:p>
            <a:r>
              <a:rPr lang="en-US" sz="2200" dirty="0" smtClean="0"/>
              <a:t>A: 12</a:t>
            </a:r>
          </a:p>
          <a:p>
            <a:endParaRPr lang="en-US" sz="2200" dirty="0" smtClean="0"/>
          </a:p>
          <a:p>
            <a:pPr>
              <a:buNone/>
            </a:pPr>
            <a:r>
              <a:rPr lang="en-US" sz="2200" dirty="0" smtClean="0">
                <a:solidFill>
                  <a:srgbClr val="00B050"/>
                </a:solidFill>
              </a:rPr>
              <a:t>SP PASSED</a:t>
            </a:r>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11-16/0045r2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altLang="ko-KR" dirty="0" smtClean="0"/>
              <a:t>Do you agree to add the following text into 11ax SFD?</a:t>
            </a:r>
          </a:p>
          <a:p>
            <a:pPr lvl="1">
              <a:buFont typeface="Arial" charset="0"/>
              <a:buChar char="•"/>
            </a:pPr>
            <a:r>
              <a:rPr lang="en-US" altLang="ko-KR" dirty="0" smtClean="0"/>
              <a:t>3.x.x The spec shall support occupied bandwidth of HE PPDU other than 20/40/80/160(80+80)MHz for HE MU PPDU format.</a:t>
            </a:r>
          </a:p>
          <a:p>
            <a:pPr>
              <a:buNone/>
            </a:pPr>
            <a:endParaRPr lang="en-US" sz="2200" dirty="0" smtClean="0"/>
          </a:p>
          <a:p>
            <a:r>
              <a:rPr lang="en-US" sz="2200" dirty="0" smtClean="0"/>
              <a:t>Y: 22</a:t>
            </a:r>
          </a:p>
          <a:p>
            <a:r>
              <a:rPr lang="en-US" sz="2200" dirty="0" smtClean="0"/>
              <a:t>N: 17</a:t>
            </a:r>
          </a:p>
          <a:p>
            <a:r>
              <a:rPr lang="en-US" sz="2200" dirty="0" smtClean="0"/>
              <a:t>A: 19</a:t>
            </a:r>
          </a:p>
          <a:p>
            <a:endParaRPr lang="en-US" sz="2200" dirty="0" smtClean="0"/>
          </a:p>
          <a:p>
            <a:pPr>
              <a:buNone/>
            </a:pPr>
            <a:r>
              <a:rPr lang="en-US" sz="2200" dirty="0" smtClean="0">
                <a:solidFill>
                  <a:srgbClr val="FF3300"/>
                </a:solidFill>
              </a:rPr>
              <a:t>SP FAILED</a:t>
            </a:r>
          </a:p>
          <a:p>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#1</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dirty="0" smtClean="0"/>
              <a:t>Do you agree to add the following text in SFD?</a:t>
            </a:r>
          </a:p>
          <a:p>
            <a:pPr lvl="1"/>
            <a:r>
              <a:rPr lang="en-US" dirty="0" smtClean="0"/>
              <a:t>There are two STA classes that support HE trigger-based PPDU with information exchanged as part of the device capability</a:t>
            </a:r>
          </a:p>
          <a:p>
            <a:pPr lvl="2"/>
            <a:r>
              <a:rPr lang="en-US" dirty="0" smtClean="0"/>
              <a:t>Class A: STAs that are high capability devices and </a:t>
            </a:r>
          </a:p>
          <a:p>
            <a:pPr lvl="2"/>
            <a:r>
              <a:rPr lang="en-US" dirty="0" smtClean="0"/>
              <a:t>Class B: STAs that are low capability devices</a:t>
            </a:r>
          </a:p>
          <a:p>
            <a:pPr>
              <a:buNone/>
            </a:pPr>
            <a:endParaRPr lang="en-US" sz="2200" dirty="0" smtClean="0"/>
          </a:p>
          <a:p>
            <a:r>
              <a:rPr lang="en-US" sz="2200" dirty="0" smtClean="0"/>
              <a:t>Y: 40</a:t>
            </a:r>
          </a:p>
          <a:p>
            <a:r>
              <a:rPr lang="en-US" sz="2200" dirty="0" smtClean="0"/>
              <a:t>N: 2</a:t>
            </a:r>
          </a:p>
          <a:p>
            <a:r>
              <a:rPr lang="en-US" sz="2200" dirty="0" smtClean="0"/>
              <a:t>A: 13</a:t>
            </a:r>
          </a:p>
          <a:p>
            <a:pPr>
              <a:buNone/>
            </a:pPr>
            <a:endParaRPr lang="en-US" sz="2200" dirty="0" smtClean="0"/>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#2</a:t>
            </a:r>
            <a:endParaRPr lang="en-US" dirty="0"/>
          </a:p>
        </p:txBody>
      </p:sp>
      <p:sp>
        <p:nvSpPr>
          <p:cNvPr id="3" name="Content Placeholder 2"/>
          <p:cNvSpPr>
            <a:spLocks noGrp="1"/>
          </p:cNvSpPr>
          <p:nvPr>
            <p:ph idx="1"/>
          </p:nvPr>
        </p:nvSpPr>
        <p:spPr>
          <a:xfrm>
            <a:off x="685800" y="1981200"/>
            <a:ext cx="7772400" cy="4038600"/>
          </a:xfrm>
        </p:spPr>
        <p:txBody>
          <a:bodyPr>
            <a:normAutofit fontScale="92500" lnSpcReduction="10000"/>
          </a:bodyPr>
          <a:lstStyle/>
          <a:p>
            <a:pPr>
              <a:buNone/>
            </a:pPr>
            <a:r>
              <a:rPr lang="en-US" dirty="0" smtClean="0"/>
              <a:t>Do you agree to add the following text in SFD?</a:t>
            </a:r>
          </a:p>
          <a:p>
            <a:pPr lvl="1"/>
            <a:r>
              <a:rPr lang="en-US" dirty="0" smtClean="0"/>
              <a:t>STAs that participate in HE trigger-based PPDU shall support per chain max(P-32,-10dBm) as the min </a:t>
            </a:r>
            <a:r>
              <a:rPr lang="en-US" dirty="0" err="1" smtClean="0"/>
              <a:t>Tx</a:t>
            </a:r>
            <a:r>
              <a:rPr lang="en-US" dirty="0" smtClean="0"/>
              <a:t> power, with P the max power the STA can transmit at the antenna connector of that chain using MCS0 while meeting the TX EVM and spectral mask requirements. A STA transmitting at and above the min power shall support the EVM requirements for TBD MCS (but at least MCS7)</a:t>
            </a:r>
            <a:endParaRPr lang="en-US" sz="1400" dirty="0" smtClean="0"/>
          </a:p>
          <a:p>
            <a:pPr>
              <a:buNone/>
            </a:pPr>
            <a:endParaRPr lang="en-US" sz="2200" dirty="0" smtClean="0"/>
          </a:p>
          <a:p>
            <a:r>
              <a:rPr lang="en-US" sz="2200" dirty="0" smtClean="0"/>
              <a:t>Y: 39</a:t>
            </a:r>
          </a:p>
          <a:p>
            <a:r>
              <a:rPr lang="en-US" sz="2200" dirty="0" smtClean="0"/>
              <a:t>N: 2</a:t>
            </a:r>
          </a:p>
          <a:p>
            <a:r>
              <a:rPr lang="en-US" sz="2200" dirty="0" smtClean="0"/>
              <a:t>A: 13</a:t>
            </a:r>
          </a:p>
          <a:p>
            <a:pPr>
              <a:buNone/>
            </a:pPr>
            <a:endParaRPr lang="en-US" sz="2200" dirty="0" smtClean="0"/>
          </a:p>
          <a:p>
            <a:pPr>
              <a:buNone/>
            </a:pPr>
            <a:r>
              <a:rPr lang="en-US" sz="2200" dirty="0" smtClean="0">
                <a:solidFill>
                  <a:srgbClr val="00B050"/>
                </a:solidFill>
              </a:rPr>
              <a:t>SP PASSED</a:t>
            </a:r>
          </a:p>
          <a:p>
            <a:pPr>
              <a:buNone/>
            </a:pPr>
            <a:endParaRPr lang="en-US" sz="2200" dirty="0" smtClean="0"/>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#3</a:t>
            </a:r>
            <a:endParaRPr lang="en-US" dirty="0"/>
          </a:p>
        </p:txBody>
      </p:sp>
      <p:sp>
        <p:nvSpPr>
          <p:cNvPr id="3" name="Content Placeholder 2"/>
          <p:cNvSpPr>
            <a:spLocks noGrp="1"/>
          </p:cNvSpPr>
          <p:nvPr>
            <p:ph idx="1"/>
          </p:nvPr>
        </p:nvSpPr>
        <p:spPr>
          <a:xfrm>
            <a:off x="609600" y="1600200"/>
            <a:ext cx="7772400" cy="4800600"/>
          </a:xfrm>
        </p:spPr>
        <p:txBody>
          <a:bodyPr>
            <a:normAutofit fontScale="70000" lnSpcReduction="20000"/>
          </a:bodyPr>
          <a:lstStyle/>
          <a:p>
            <a:r>
              <a:rPr lang="en-US" dirty="0" smtClean="0"/>
              <a:t> Do you agree to add the following text in SFD?</a:t>
            </a:r>
          </a:p>
          <a:p>
            <a:pPr lvl="1"/>
            <a:r>
              <a:rPr lang="en-US" dirty="0" smtClean="0"/>
              <a:t>STAs that participate in HE trigger-based PPDU shall support the following absolute </a:t>
            </a:r>
            <a:r>
              <a:rPr lang="en-US" dirty="0" err="1" smtClean="0"/>
              <a:t>Tx</a:t>
            </a:r>
            <a:r>
              <a:rPr lang="en-US" dirty="0" smtClean="0"/>
              <a:t> power requirements and the RSSI measurement accuracy requirements for the two device classes</a:t>
            </a:r>
            <a:endParaRPr lang="en-US" sz="14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pPr>
              <a:buNone/>
            </a:pPr>
            <a:endParaRPr lang="en-US" sz="2200" dirty="0" smtClean="0"/>
          </a:p>
          <a:p>
            <a:r>
              <a:rPr lang="en-US" sz="2200" dirty="0" smtClean="0"/>
              <a:t>Y: 41</a:t>
            </a:r>
          </a:p>
          <a:p>
            <a:r>
              <a:rPr lang="en-US" sz="2200" dirty="0" smtClean="0"/>
              <a:t>N: 1</a:t>
            </a:r>
          </a:p>
          <a:p>
            <a:r>
              <a:rPr lang="en-US" sz="2200" dirty="0" smtClean="0"/>
              <a:t>A: 14</a:t>
            </a:r>
          </a:p>
          <a:p>
            <a:pPr>
              <a:buNone/>
            </a:pPr>
            <a:endParaRPr lang="en-US" sz="2200" dirty="0" smtClean="0">
              <a:solidFill>
                <a:srgbClr val="00B050"/>
              </a:solidFill>
            </a:endParaRPr>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43</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graphicFrame>
        <p:nvGraphicFramePr>
          <p:cNvPr id="9" name="Table 6"/>
          <p:cNvGraphicFramePr>
            <a:graphicFrameLocks noGrp="1"/>
          </p:cNvGraphicFramePr>
          <p:nvPr>
            <p:extLst>
              <p:ext uri="{D42A27DB-BD31-4B8C-83A1-F6EECF244321}">
                <p14:modId xmlns="" xmlns:p14="http://schemas.microsoft.com/office/powerpoint/2010/main" val="920159848"/>
              </p:ext>
            </p:extLst>
          </p:nvPr>
        </p:nvGraphicFramePr>
        <p:xfrm>
          <a:off x="838200" y="2590800"/>
          <a:ext cx="8077200" cy="2286000"/>
        </p:xfrm>
        <a:graphic>
          <a:graphicData uri="http://schemas.openxmlformats.org/drawingml/2006/table">
            <a:tbl>
              <a:tblPr firstRow="1" bandRow="1">
                <a:tableStyleId>{5940675A-B579-460E-94D1-54222C63F5DA}</a:tableStyleId>
              </a:tblPr>
              <a:tblGrid>
                <a:gridCol w="1600200"/>
                <a:gridCol w="1295400"/>
                <a:gridCol w="1447800"/>
                <a:gridCol w="3733800"/>
              </a:tblGrid>
              <a:tr h="239924">
                <a:tc rowSpan="2">
                  <a:txBody>
                    <a:bodyPr/>
                    <a:lstStyle/>
                    <a:p>
                      <a:pPr algn="ctr"/>
                      <a:r>
                        <a:rPr lang="en-US" sz="1400" b="1" dirty="0" smtClean="0">
                          <a:solidFill>
                            <a:schemeClr val="tx1"/>
                          </a:solidFill>
                        </a:rPr>
                        <a:t>Parameter</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400" b="1" dirty="0" smtClean="0"/>
                        <a:t>11ax Minimum Requirements</a:t>
                      </a:r>
                      <a:endParaRPr lang="en-US" sz="1400" b="1"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800" baseline="0" dirty="0" smtClean="0">
                        <a:solidFill>
                          <a:schemeClr val="tx1"/>
                        </a:solidFill>
                      </a:endParaRPr>
                    </a:p>
                  </a:txBody>
                  <a:tcPr anchor="ctr"/>
                </a:tc>
                <a:tc rowSpan="2">
                  <a:txBody>
                    <a:bodyPr/>
                    <a:lstStyle/>
                    <a:p>
                      <a:pPr algn="ctr"/>
                      <a:r>
                        <a:rPr lang="en-US" sz="1400" b="1" baseline="0" dirty="0" smtClean="0">
                          <a:solidFill>
                            <a:schemeClr val="tx1"/>
                          </a:solidFill>
                        </a:rPr>
                        <a:t>Comments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924">
                <a:tc vMerge="1">
                  <a:txBody>
                    <a:bodyPr/>
                    <a:lstStyle/>
                    <a:p>
                      <a:endParaRPr lang="en-US" sz="1800" dirty="0">
                        <a:solidFill>
                          <a:schemeClr val="tx1"/>
                        </a:solidFill>
                      </a:endParaRPr>
                    </a:p>
                  </a:txBody>
                  <a:tcPr anchor="ctr"/>
                </a:tc>
                <a:tc>
                  <a:txBody>
                    <a:bodyPr/>
                    <a:lstStyle/>
                    <a:p>
                      <a:pPr algn="ctr"/>
                      <a:r>
                        <a:rPr lang="en-US" sz="1400" b="1" baseline="0" dirty="0" smtClean="0">
                          <a:solidFill>
                            <a:schemeClr val="tx1"/>
                          </a:solidFill>
                        </a:rPr>
                        <a:t>Class A devices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baseline="0" dirty="0" smtClean="0">
                          <a:solidFill>
                            <a:schemeClr val="tx1"/>
                          </a:solidFill>
                        </a:rPr>
                        <a:t>Class  B devices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800" baseline="0" dirty="0" smtClean="0">
                        <a:solidFill>
                          <a:schemeClr val="tx1"/>
                        </a:solidFill>
                      </a:endParaRPr>
                    </a:p>
                  </a:txBody>
                  <a:tcPr anchor="ctr"/>
                </a:tc>
              </a:tr>
              <a:tr h="369804">
                <a:tc>
                  <a:txBody>
                    <a:bodyPr/>
                    <a:lstStyle/>
                    <a:p>
                      <a:pPr algn="ctr"/>
                      <a:r>
                        <a:rPr lang="en-US" sz="1400" b="0" dirty="0" smtClean="0">
                          <a:solidFill>
                            <a:schemeClr val="tx1"/>
                          </a:solidFill>
                        </a:rPr>
                        <a:t>Absolute Transmit P</a:t>
                      </a:r>
                      <a:r>
                        <a:rPr lang="en-US" sz="1400" b="0" baseline="0" dirty="0" smtClean="0">
                          <a:solidFill>
                            <a:schemeClr val="tx1"/>
                          </a:solidFill>
                        </a:rPr>
                        <a:t>ower accuracy</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smtClean="0">
                          <a:solidFill>
                            <a:schemeClr val="tx1"/>
                          </a:solidFill>
                        </a:rPr>
                        <a:t>+/-3dB</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+/-9dB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Accuracy of achieving a specified transmit power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4348">
                <a:tc>
                  <a:txBody>
                    <a:bodyPr/>
                    <a:lstStyle/>
                    <a:p>
                      <a:pPr marL="0" marR="0" algn="ctr">
                        <a:spcBef>
                          <a:spcPts val="0"/>
                        </a:spcBef>
                        <a:spcAft>
                          <a:spcPts val="0"/>
                        </a:spcAft>
                      </a:pPr>
                      <a:r>
                        <a:rPr lang="en-US" sz="1400" b="0" dirty="0" smtClean="0">
                          <a:solidFill>
                            <a:schemeClr val="tx1"/>
                          </a:solidFill>
                          <a:effectLst/>
                          <a:latin typeface="+mn-lt"/>
                          <a:ea typeface="Calibri" panose="020F0502020204030204" pitchFamily="34" charset="0"/>
                          <a:cs typeface="Times New Roman" panose="02020603050405020304" pitchFamily="18" charset="0"/>
                        </a:rPr>
                        <a:t>RSSI Measurement Accuracy</a:t>
                      </a:r>
                      <a:endParaRPr lang="en-US" sz="1400" b="0" dirty="0">
                        <a:solidFill>
                          <a:schemeClr val="tx1"/>
                        </a:solidFill>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chemeClr val="tx1"/>
                          </a:solidFill>
                          <a:effectLst/>
                          <a:latin typeface="+mn-lt"/>
                          <a:ea typeface="Calibri" panose="020F0502020204030204" pitchFamily="34" charset="0"/>
                          <a:cs typeface="Times New Roman" panose="02020603050405020304" pitchFamily="18" charset="0"/>
                        </a:rPr>
                        <a:t>+/- 2 dB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latin typeface="+mn-lt"/>
                          <a:ea typeface="Calibri" panose="020F0502020204030204" pitchFamily="34" charset="0"/>
                          <a:cs typeface="Times New Roman" panose="02020603050405020304" pitchFamily="18" charset="0"/>
                        </a:rPr>
                        <a:t>+/- 5 dB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0" dirty="0">
                          <a:solidFill>
                            <a:schemeClr val="tx1"/>
                          </a:solidFill>
                          <a:effectLst/>
                          <a:latin typeface="+mn-lt"/>
                          <a:ea typeface="Calibri" panose="020F0502020204030204" pitchFamily="34" charset="0"/>
                          <a:cs typeface="Times New Roman" panose="02020603050405020304" pitchFamily="18" charset="0"/>
                        </a:rPr>
                        <a:t>Difference between the actual RSSI and the measured </a:t>
                      </a:r>
                      <a:r>
                        <a:rPr lang="en-US" sz="1400" b="0" dirty="0" smtClean="0">
                          <a:solidFill>
                            <a:schemeClr val="tx1"/>
                          </a:solidFill>
                          <a:effectLst/>
                          <a:latin typeface="+mn-lt"/>
                          <a:ea typeface="Calibri" panose="020F0502020204030204" pitchFamily="34" charset="0"/>
                          <a:cs typeface="Times New Roman" panose="02020603050405020304" pitchFamily="18" charset="0"/>
                        </a:rPr>
                        <a:t>RSSI</a:t>
                      </a:r>
                    </a:p>
                    <a:p>
                      <a:pPr marL="0" marR="0">
                        <a:spcBef>
                          <a:spcPts val="0"/>
                        </a:spcBef>
                        <a:spcAft>
                          <a:spcPts val="0"/>
                        </a:spcAft>
                      </a:pPr>
                      <a:r>
                        <a:rPr lang="en-US" sz="1400" b="0" dirty="0" smtClean="0">
                          <a:solidFill>
                            <a:schemeClr val="tx1"/>
                          </a:solidFill>
                          <a:ea typeface="Calibri" panose="020F0502020204030204" pitchFamily="34" charset="0"/>
                          <a:cs typeface="Times New Roman" panose="02020603050405020304" pitchFamily="18" charset="0"/>
                        </a:rPr>
                        <a:t>Requirements are valid from </a:t>
                      </a:r>
                      <a:r>
                        <a:rPr lang="en-US" sz="1400" b="0" dirty="0" smtClean="0">
                          <a:solidFill>
                            <a:schemeClr val="tx1"/>
                          </a:solidFill>
                        </a:rPr>
                        <a:t>minimum RX </a:t>
                      </a:r>
                      <a:r>
                        <a:rPr lang="en-US" sz="1400" b="0" dirty="0" smtClean="0">
                          <a:solidFill>
                            <a:schemeClr val="tx1"/>
                          </a:solidFill>
                          <a:ea typeface="Calibri" panose="020F0502020204030204" pitchFamily="34" charset="0"/>
                          <a:cs typeface="Times New Roman" panose="02020603050405020304" pitchFamily="18" charset="0"/>
                        </a:rPr>
                        <a:t>to maximum RX input power</a:t>
                      </a:r>
                      <a:endParaRPr lang="en-US" sz="1400" b="0" dirty="0">
                        <a:solidFill>
                          <a:schemeClr val="tx1"/>
                        </a:solidFill>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#4</a:t>
            </a:r>
            <a:endParaRPr lang="en-US" dirty="0"/>
          </a:p>
        </p:txBody>
      </p:sp>
      <p:sp>
        <p:nvSpPr>
          <p:cNvPr id="3" name="Content Placeholder 2"/>
          <p:cNvSpPr>
            <a:spLocks noGrp="1"/>
          </p:cNvSpPr>
          <p:nvPr>
            <p:ph idx="1"/>
          </p:nvPr>
        </p:nvSpPr>
        <p:spPr>
          <a:xfrm>
            <a:off x="685800" y="1981200"/>
            <a:ext cx="7772400" cy="4343400"/>
          </a:xfrm>
        </p:spPr>
        <p:txBody>
          <a:bodyPr>
            <a:normAutofit fontScale="92500" lnSpcReduction="20000"/>
          </a:bodyPr>
          <a:lstStyle/>
          <a:p>
            <a:pPr>
              <a:buNone/>
            </a:pPr>
            <a:r>
              <a:rPr lang="en-US" dirty="0" smtClean="0"/>
              <a:t>Do you agree to add the following text in SFD?</a:t>
            </a:r>
          </a:p>
          <a:p>
            <a:pPr lvl="1"/>
            <a:r>
              <a:rPr lang="en-US" dirty="0" smtClean="0"/>
              <a:t>STAs that participate in HE trigger-based PPDU shall pre-compensate for carrier frequency offset (CFO) error and timing drift.  After  compensation, the absolute value of residual CFO error with respect to the corresponding Trigger frame shall not exceed </a:t>
            </a:r>
            <a:r>
              <a:rPr lang="en-US" b="1" dirty="0" smtClean="0"/>
              <a:t>350Hz</a:t>
            </a:r>
            <a:r>
              <a:rPr lang="en-US" dirty="0" smtClean="0"/>
              <a:t> for data subcarriers when measured as the 10% point of CCDF of CFO errors in AWGN at a received power of -60dBm in the primary 20MHz. The residual CFO error measurement shall be made on the HE trigger-based PPDU packet after HE-SIGA.</a:t>
            </a:r>
            <a:endParaRPr lang="en-US" sz="1400" dirty="0" smtClean="0"/>
          </a:p>
          <a:p>
            <a:pPr>
              <a:buNone/>
            </a:pPr>
            <a:endParaRPr lang="en-US" sz="2200" dirty="0" smtClean="0"/>
          </a:p>
          <a:p>
            <a:r>
              <a:rPr lang="en-US" sz="2200" dirty="0" smtClean="0"/>
              <a:t>Y: 39</a:t>
            </a:r>
          </a:p>
          <a:p>
            <a:r>
              <a:rPr lang="en-US" sz="2200" dirty="0" smtClean="0"/>
              <a:t>N: 0</a:t>
            </a:r>
          </a:p>
          <a:p>
            <a:r>
              <a:rPr lang="en-US" sz="2200" dirty="0" smtClean="0"/>
              <a:t>A: 17</a:t>
            </a:r>
          </a:p>
          <a:p>
            <a:pPr>
              <a:buNone/>
            </a:pPr>
            <a:endParaRPr lang="en-US" sz="2200" dirty="0" smtClean="0"/>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44</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#5</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dirty="0" smtClean="0"/>
              <a:t>Do you agree to add the following text in SFD?</a:t>
            </a:r>
          </a:p>
          <a:p>
            <a:pPr lvl="1"/>
            <a:r>
              <a:rPr lang="en-US" dirty="0" smtClean="0"/>
              <a:t>STA that participate in HE Trigger based PPDU transmission shall have timing accuracy of </a:t>
            </a:r>
            <a:r>
              <a:rPr lang="en-US" b="1" dirty="0" smtClean="0"/>
              <a:t>+/-0.4</a:t>
            </a:r>
            <a:r>
              <a:rPr lang="en-US" b="1" dirty="0" smtClean="0">
                <a:latin typeface="Times New Roman" panose="02020603050405020304" pitchFamily="18" charset="0"/>
                <a:cs typeface="Times New Roman" panose="02020603050405020304" pitchFamily="18" charset="0"/>
              </a:rPr>
              <a:t>µ</a:t>
            </a:r>
            <a:r>
              <a:rPr lang="en-US" b="1" dirty="0" smtClean="0"/>
              <a:t>s </a:t>
            </a:r>
            <a:r>
              <a:rPr lang="en-US" dirty="0" smtClean="0"/>
              <a:t>relative to the Trigger frame. This requirement does not include round trip delay.</a:t>
            </a:r>
          </a:p>
          <a:p>
            <a:pPr>
              <a:buNone/>
            </a:pPr>
            <a:endParaRPr lang="en-US" sz="2200" dirty="0" smtClean="0"/>
          </a:p>
          <a:p>
            <a:r>
              <a:rPr lang="en-US" sz="2200" dirty="0" smtClean="0"/>
              <a:t>Y: 39</a:t>
            </a:r>
          </a:p>
          <a:p>
            <a:r>
              <a:rPr lang="en-US" sz="2200" dirty="0" smtClean="0"/>
              <a:t>N: 0</a:t>
            </a:r>
          </a:p>
          <a:p>
            <a:r>
              <a:rPr lang="en-US" sz="2200" dirty="0" smtClean="0"/>
              <a:t>A: 10</a:t>
            </a:r>
          </a:p>
          <a:p>
            <a:endParaRPr lang="en-US" sz="2200" dirty="0" smtClean="0"/>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45</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#6</a:t>
            </a:r>
            <a:endParaRPr lang="en-US" dirty="0"/>
          </a:p>
        </p:txBody>
      </p:sp>
      <p:sp>
        <p:nvSpPr>
          <p:cNvPr id="3" name="Content Placeholder 2"/>
          <p:cNvSpPr>
            <a:spLocks noGrp="1"/>
          </p:cNvSpPr>
          <p:nvPr>
            <p:ph idx="1"/>
          </p:nvPr>
        </p:nvSpPr>
        <p:spPr>
          <a:xfrm>
            <a:off x="685800" y="1981200"/>
            <a:ext cx="7772400" cy="4419600"/>
          </a:xfrm>
        </p:spPr>
        <p:txBody>
          <a:bodyPr>
            <a:normAutofit fontScale="92500" lnSpcReduction="10000"/>
          </a:bodyPr>
          <a:lstStyle/>
          <a:p>
            <a:pPr>
              <a:buNone/>
            </a:pPr>
            <a:r>
              <a:rPr lang="en-US" dirty="0" smtClean="0"/>
              <a:t>Do you agree to add the following text in SFD?</a:t>
            </a:r>
          </a:p>
          <a:p>
            <a:pPr lvl="1"/>
            <a:r>
              <a:rPr lang="en-US" dirty="0" smtClean="0"/>
              <a:t>The following TX LO leakage requirements are supported for all transmission modes in 11ax:</a:t>
            </a:r>
            <a:endParaRPr lang="en-US" sz="1400" dirty="0" smtClean="0"/>
          </a:p>
          <a:p>
            <a:pPr lvl="2"/>
            <a:r>
              <a:rPr lang="en-US" dirty="0" smtClean="0"/>
              <a:t>The power measured at the location of the RF LO using resolution BW 78.125 kHz shall not exceed the maximum of –32 dB relative to the total transmit power and -20 </a:t>
            </a:r>
            <a:r>
              <a:rPr lang="en-US" dirty="0" err="1" smtClean="0"/>
              <a:t>dBm</a:t>
            </a:r>
            <a:r>
              <a:rPr lang="en-US" dirty="0" smtClean="0"/>
              <a:t>, or equivalently max(P-32,-20), where </a:t>
            </a:r>
            <a:r>
              <a:rPr lang="en-US" i="1" dirty="0" smtClean="0"/>
              <a:t>P </a:t>
            </a:r>
            <a:r>
              <a:rPr lang="en-US" dirty="0" smtClean="0"/>
              <a:t>is the transmit </a:t>
            </a:r>
            <a:r>
              <a:rPr lang="it-IT" dirty="0" smtClean="0"/>
              <a:t>power per antenna in dBm</a:t>
            </a:r>
            <a:r>
              <a:rPr lang="en-US" sz="1200" dirty="0" smtClean="0"/>
              <a:t>. </a:t>
            </a:r>
            <a:r>
              <a:rPr lang="en-US" dirty="0" smtClean="0"/>
              <a:t>The transmit center frequency leakage is specified per antenna.</a:t>
            </a:r>
            <a:endParaRPr lang="en-US" sz="1600" dirty="0" smtClean="0"/>
          </a:p>
          <a:p>
            <a:pPr>
              <a:buNone/>
            </a:pPr>
            <a:endParaRPr lang="en-US" sz="2200" dirty="0" smtClean="0"/>
          </a:p>
          <a:p>
            <a:r>
              <a:rPr lang="en-US" sz="2200" dirty="0" smtClean="0"/>
              <a:t>Y: 38</a:t>
            </a:r>
          </a:p>
          <a:p>
            <a:r>
              <a:rPr lang="en-US" sz="2200" dirty="0" smtClean="0"/>
              <a:t>N: 0</a:t>
            </a:r>
          </a:p>
          <a:p>
            <a:r>
              <a:rPr lang="en-US" sz="2200" dirty="0" smtClean="0"/>
              <a:t>A: 10</a:t>
            </a:r>
          </a:p>
          <a:p>
            <a:pPr>
              <a:buNone/>
            </a:pPr>
            <a:endParaRPr lang="en-US" sz="2200" dirty="0" smtClean="0"/>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46</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11-16/0053r0 Straw Poll #7</a:t>
            </a:r>
            <a:endParaRPr lang="en-US" dirty="0"/>
          </a:p>
        </p:txBody>
      </p:sp>
      <p:sp>
        <p:nvSpPr>
          <p:cNvPr id="3" name="Content Placeholder 2"/>
          <p:cNvSpPr>
            <a:spLocks noGrp="1"/>
          </p:cNvSpPr>
          <p:nvPr>
            <p:ph idx="1"/>
          </p:nvPr>
        </p:nvSpPr>
        <p:spPr>
          <a:xfrm>
            <a:off x="685800" y="1981200"/>
            <a:ext cx="7772400" cy="4419600"/>
          </a:xfrm>
        </p:spPr>
        <p:txBody>
          <a:bodyPr>
            <a:normAutofit/>
          </a:bodyPr>
          <a:lstStyle/>
          <a:p>
            <a:pPr>
              <a:buNone/>
            </a:pPr>
            <a:r>
              <a:rPr lang="en-US" dirty="0" smtClean="0"/>
              <a:t>Do you agree to add the following text in SFD?</a:t>
            </a:r>
          </a:p>
          <a:p>
            <a:pPr lvl="1"/>
            <a:r>
              <a:rPr lang="en-US" dirty="0" smtClean="0"/>
              <a:t>Transmit center frequency and the symbol clock frequency for all transmit antennas and frequency segments shall be derived from the same reference oscillator</a:t>
            </a:r>
            <a:endParaRPr lang="en-US" sz="1600" dirty="0" smtClean="0"/>
          </a:p>
          <a:p>
            <a:pPr>
              <a:buNone/>
            </a:pPr>
            <a:endParaRPr lang="en-US" sz="2200" dirty="0" smtClean="0"/>
          </a:p>
          <a:p>
            <a:r>
              <a:rPr lang="en-US" sz="2200" dirty="0" smtClean="0"/>
              <a:t>Y: 41</a:t>
            </a:r>
          </a:p>
          <a:p>
            <a:r>
              <a:rPr lang="en-US" sz="2200" dirty="0" smtClean="0"/>
              <a:t>N: 0</a:t>
            </a:r>
          </a:p>
          <a:p>
            <a:r>
              <a:rPr lang="en-US" sz="2200" dirty="0" smtClean="0"/>
              <a:t>A: 10</a:t>
            </a:r>
          </a:p>
          <a:p>
            <a:pPr>
              <a:buNone/>
            </a:pPr>
            <a:endParaRPr lang="en-US" sz="2200" dirty="0" smtClean="0"/>
          </a:p>
          <a:p>
            <a:pPr>
              <a:buNone/>
            </a:pPr>
            <a:r>
              <a:rPr lang="en-US" sz="2200" dirty="0" smtClean="0">
                <a:solidFill>
                  <a:srgbClr val="00B050"/>
                </a:solidFill>
              </a:rPr>
              <a:t>SP PASSED</a:t>
            </a:r>
          </a:p>
          <a:p>
            <a:endParaRPr lang="en-US" sz="2200" dirty="0" smtClean="0"/>
          </a:p>
          <a:p>
            <a:pPr>
              <a:buNone/>
            </a:pPr>
            <a:endParaRPr lang="en-US" sz="2200" dirty="0" smtClean="0"/>
          </a:p>
          <a:p>
            <a:pPr>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47</a:t>
            </a:fld>
            <a:endParaRPr lang="en-US" dirty="0"/>
          </a:p>
        </p:txBody>
      </p:sp>
      <p:sp>
        <p:nvSpPr>
          <p:cNvPr id="7" name="Date Placeholder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8" name="页脚占位符 5"/>
          <p:cNvSpPr>
            <a:spLocks noGrp="1"/>
          </p:cNvSpPr>
          <p:nvPr>
            <p:ph type="ftr" sz="quarter" idx="3"/>
          </p:nvPr>
        </p:nvSpPr>
        <p:spPr>
          <a:xfrm>
            <a:off x="6835124" y="6475413"/>
            <a:ext cx="1708801" cy="184666"/>
          </a:xfrm>
        </p:spPr>
        <p:txBody>
          <a:bodyPr/>
          <a:lstStyle/>
          <a:p>
            <a:pPr>
              <a:defRPr/>
            </a:pPr>
            <a:r>
              <a:rPr lang="en-US" dirty="0" smtClean="0"/>
              <a:t>Bo Sun (ZTE Corporation)</a:t>
            </a:r>
            <a:endParaRPr lang="en-US" dirty="0"/>
          </a:p>
        </p:txBody>
      </p:sp>
    </p:spTree>
    <p:extLst>
      <p:ext uri="{BB962C8B-B14F-4D97-AF65-F5344CB8AC3E}">
        <p14:creationId xmlns:p14="http://schemas.microsoft.com/office/powerpoint/2010/main" xmlns="" val="9888695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a:t>
            </a:r>
            <a:r>
              <a:rPr lang="en-US" dirty="0" smtClean="0"/>
              <a:t>PM</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graphicFrame>
        <p:nvGraphicFramePr>
          <p:cNvPr id="8" name="Table 6"/>
          <p:cNvGraphicFramePr>
            <a:graphicFrameLocks noGrp="1"/>
          </p:cNvGraphicFramePr>
          <p:nvPr/>
        </p:nvGraphicFramePr>
        <p:xfrm>
          <a:off x="838200" y="2286002"/>
          <a:ext cx="7620000" cy="1141524"/>
        </p:xfrm>
        <a:graphic>
          <a:graphicData uri="http://schemas.openxmlformats.org/drawingml/2006/table">
            <a:tbl>
              <a:tblPr>
                <a:tableStyleId>{EB9631B5-78F2-41C9-869B-9F39066F8104}</a:tableStyleId>
              </a:tblPr>
              <a:tblGrid>
                <a:gridCol w="977521"/>
                <a:gridCol w="4419979"/>
                <a:gridCol w="1536700"/>
                <a:gridCol w="685800"/>
              </a:tblGrid>
              <a:tr h="131532">
                <a:tc>
                  <a:txBody>
                    <a:bodyPr/>
                    <a:lstStyle/>
                    <a:p>
                      <a:pPr algn="ctr" fontAlgn="b"/>
                      <a:r>
                        <a:rPr lang="en-CA" sz="1200" u="none" strike="noStrike" dirty="0">
                          <a:latin typeface="+mn-lt"/>
                        </a:rPr>
                        <a:t>DCN</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Title</a:t>
                      </a:r>
                      <a:endParaRPr lang="en-CA" sz="1200" b="1" i="0" u="none" strike="noStrike" dirty="0">
                        <a:solidFill>
                          <a:srgbClr val="FFFFFF"/>
                        </a:solidFill>
                        <a:latin typeface="+mn-lt"/>
                      </a:endParaRPr>
                    </a:p>
                  </a:txBody>
                  <a:tcPr marL="7374" marR="7374" marT="7374" marB="0">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Name</a:t>
                      </a:r>
                      <a:endParaRPr lang="en-CA" sz="1200" b="1" i="0" u="none" strike="noStrike" dirty="0">
                        <a:solidFill>
                          <a:srgbClr val="FFFFFF"/>
                        </a:solidFill>
                        <a:latin typeface="+mn-lt"/>
                      </a:endParaRPr>
                    </a:p>
                  </a:txBody>
                  <a:tcPr marL="7374" marR="7374" marT="7374" marB="0" anchor="ctr">
                    <a:lnB w="12700" cap="flat" cmpd="sng" algn="ctr">
                      <a:solidFill>
                        <a:schemeClr val="tx1"/>
                      </a:solidFill>
                      <a:prstDash val="solid"/>
                      <a:round/>
                      <a:headEnd type="none" w="med" len="med"/>
                      <a:tailEnd type="none" w="med" len="med"/>
                    </a:lnB>
                  </a:tcPr>
                </a:tc>
                <a:tc>
                  <a:txBody>
                    <a:bodyPr/>
                    <a:lstStyle/>
                    <a:p>
                      <a:pPr algn="ctr" fontAlgn="b"/>
                      <a:r>
                        <a:rPr lang="en-CA" sz="1200" u="none" strike="noStrike" dirty="0">
                          <a:latin typeface="+mn-lt"/>
                        </a:rPr>
                        <a:t>Ad Hoc</a:t>
                      </a:r>
                      <a:endParaRPr lang="en-CA" sz="1200" b="1" i="0" u="none" strike="noStrike" dirty="0">
                        <a:solidFill>
                          <a:srgbClr val="FFFFFF"/>
                        </a:solidFill>
                        <a:latin typeface="+mn-lt"/>
                      </a:endParaRPr>
                    </a:p>
                  </a:txBody>
                  <a:tcPr marL="7374" marR="7374" marT="7374" marB="0" anchor="b">
                    <a:lnB w="12700" cap="flat" cmpd="sng" algn="ctr">
                      <a:solidFill>
                        <a:schemeClr val="tx1"/>
                      </a:solidFill>
                      <a:prstDash val="solid"/>
                      <a:round/>
                      <a:headEnd type="none" w="med" len="med"/>
                      <a:tailEnd type="none" w="med" len="med"/>
                    </a:lnB>
                  </a:tcPr>
                </a:tc>
              </a:tr>
              <a:tr h="131532">
                <a:tc>
                  <a:txBody>
                    <a:bodyPr/>
                    <a:lstStyle/>
                    <a:p>
                      <a:pPr algn="l" fontAlgn="b"/>
                      <a:r>
                        <a:rPr lang="en-CA" sz="1200" b="0" i="0" u="none" strike="noStrike" dirty="0">
                          <a:solidFill>
                            <a:srgbClr val="000000"/>
                          </a:solidFill>
                          <a:latin typeface="+mn-lt"/>
                        </a:rPr>
                        <a:t>11-16/0056</a:t>
                      </a:r>
                    </a:p>
                  </a:txBody>
                  <a:tcPr marL="7374" marR="7374" marT="7374" marB="0" anchor="b">
                    <a:lnT w="12700" cap="flat" cmpd="sng" algn="ctr">
                      <a:solidFill>
                        <a:schemeClr val="tx1"/>
                      </a:solidFill>
                      <a:prstDash val="solid"/>
                      <a:round/>
                      <a:headEnd type="none" w="med" len="med"/>
                      <a:tailEnd type="none" w="med" len="med"/>
                    </a:lnT>
                  </a:tcPr>
                </a:tc>
                <a:tc>
                  <a:txBody>
                    <a:bodyPr/>
                    <a:lstStyle/>
                    <a:p>
                      <a:pPr algn="l" fontAlgn="b"/>
                      <a:r>
                        <a:rPr lang="en-CA" sz="1200" b="0" i="0" u="none" strike="noStrike">
                          <a:solidFill>
                            <a:srgbClr val="000000"/>
                          </a:solidFill>
                          <a:latin typeface="+mn-lt"/>
                        </a:rPr>
                        <a:t>On QPSK DCM Modulation and LDPC Tone Mapper for DCM</a:t>
                      </a:r>
                    </a:p>
                  </a:txBody>
                  <a:tcPr marL="7374" marR="7374" marT="7374" marB="0" anchor="b">
                    <a:lnT w="12700" cap="flat" cmpd="sng" algn="ctr">
                      <a:solidFill>
                        <a:schemeClr val="tx1"/>
                      </a:solidFill>
                      <a:prstDash val="solid"/>
                      <a:round/>
                      <a:headEnd type="none" w="med" len="med"/>
                      <a:tailEnd type="none" w="med" len="med"/>
                    </a:lnT>
                  </a:tcPr>
                </a:tc>
                <a:tc>
                  <a:txBody>
                    <a:bodyPr/>
                    <a:lstStyle/>
                    <a:p>
                      <a:pPr algn="ctr" fontAlgn="b"/>
                      <a:r>
                        <a:rPr lang="en-CA" sz="1200" b="0" i="0" u="none" strike="noStrike" dirty="0" err="1">
                          <a:solidFill>
                            <a:srgbClr val="000000"/>
                          </a:solidFill>
                          <a:latin typeface="+mn-lt"/>
                        </a:rPr>
                        <a:t>Jianhan</a:t>
                      </a:r>
                      <a:r>
                        <a:rPr lang="en-CA" sz="1200" b="0" i="0" u="none" strike="noStrike" dirty="0">
                          <a:solidFill>
                            <a:srgbClr val="000000"/>
                          </a:solidFill>
                          <a:latin typeface="+mn-lt"/>
                        </a:rPr>
                        <a:t> Liu</a:t>
                      </a:r>
                    </a:p>
                  </a:txBody>
                  <a:tcPr marL="7374" marR="7374" marT="7374" marB="0" anchor="b">
                    <a:lnT w="12700" cap="flat" cmpd="sng" algn="ctr">
                      <a:solidFill>
                        <a:schemeClr val="tx1"/>
                      </a:solidFill>
                      <a:prstDash val="solid"/>
                      <a:round/>
                      <a:headEnd type="none" w="med" len="med"/>
                      <a:tailEnd type="none" w="med" len="med"/>
                    </a:lnT>
                  </a:tcPr>
                </a:tc>
                <a:tc>
                  <a:txBody>
                    <a:bodyPr/>
                    <a:lstStyle/>
                    <a:p>
                      <a:pPr algn="ctr" fontAlgn="b"/>
                      <a:r>
                        <a:rPr lang="en-CA" sz="1200" b="0" i="0" u="none" strike="noStrike" dirty="0">
                          <a:solidFill>
                            <a:srgbClr val="000000"/>
                          </a:solidFill>
                          <a:latin typeface="+mn-lt"/>
                        </a:rPr>
                        <a:t>PHY</a:t>
                      </a:r>
                    </a:p>
                  </a:txBody>
                  <a:tcPr marL="7374" marR="7374" marT="7374" marB="0" anchor="b">
                    <a:lnT w="12700" cap="flat" cmpd="sng" algn="ctr">
                      <a:solidFill>
                        <a:schemeClr val="tx1"/>
                      </a:solidFill>
                      <a:prstDash val="solid"/>
                      <a:round/>
                      <a:headEnd type="none" w="med" len="med"/>
                      <a:tailEnd type="none" w="med" len="med"/>
                    </a:lnT>
                  </a:tcPr>
                </a:tc>
              </a:tr>
              <a:tr h="131532">
                <a:tc>
                  <a:txBody>
                    <a:bodyPr/>
                    <a:lstStyle/>
                    <a:p>
                      <a:pPr algn="l" fontAlgn="b"/>
                      <a:r>
                        <a:rPr lang="en-CA" sz="1200" b="0" i="0" u="none" strike="noStrike">
                          <a:solidFill>
                            <a:srgbClr val="000000"/>
                          </a:solidFill>
                          <a:latin typeface="+mn-lt"/>
                        </a:rPr>
                        <a:t>11-16/0071</a:t>
                      </a:r>
                    </a:p>
                  </a:txBody>
                  <a:tcPr marL="7374" marR="7374" marT="7374" marB="0" anchor="b"/>
                </a:tc>
                <a:tc>
                  <a:txBody>
                    <a:bodyPr/>
                    <a:lstStyle/>
                    <a:p>
                      <a:pPr algn="l" fontAlgn="b"/>
                      <a:r>
                        <a:rPr lang="en-CA" sz="1200" b="0" i="0" u="none" strike="noStrike">
                          <a:solidFill>
                            <a:srgbClr val="000000"/>
                          </a:solidFill>
                          <a:latin typeface="+mn-lt"/>
                        </a:rPr>
                        <a:t>Packet Extension Follow Up</a:t>
                      </a:r>
                    </a:p>
                  </a:txBody>
                  <a:tcPr marL="7374" marR="7374" marT="7374" marB="0" anchor="b"/>
                </a:tc>
                <a:tc>
                  <a:txBody>
                    <a:bodyPr/>
                    <a:lstStyle/>
                    <a:p>
                      <a:pPr algn="ctr" fontAlgn="b"/>
                      <a:r>
                        <a:rPr lang="en-CA" sz="1200" b="0" i="0" u="none" strike="noStrike" dirty="0">
                          <a:solidFill>
                            <a:srgbClr val="000000"/>
                          </a:solidFill>
                          <a:latin typeface="+mn-lt"/>
                        </a:rPr>
                        <a:t>Andrew </a:t>
                      </a:r>
                      <a:r>
                        <a:rPr lang="en-CA" sz="1200" b="0" i="0" u="none" strike="noStrike" dirty="0" err="1">
                          <a:solidFill>
                            <a:srgbClr val="000000"/>
                          </a:solidFill>
                          <a:latin typeface="+mn-lt"/>
                        </a:rPr>
                        <a:t>Blanksby</a:t>
                      </a:r>
                      <a:endParaRPr lang="en-CA" sz="1200" b="0" i="0" u="none" strike="noStrike" dirty="0">
                        <a:solidFill>
                          <a:srgbClr val="000000"/>
                        </a:solidFill>
                        <a:latin typeface="+mn-lt"/>
                      </a:endParaRP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a:solidFill>
                            <a:srgbClr val="000000"/>
                          </a:solidFill>
                          <a:latin typeface="+mn-lt"/>
                        </a:rPr>
                        <a:t>11-16/0079</a:t>
                      </a:r>
                    </a:p>
                  </a:txBody>
                  <a:tcPr marL="7374" marR="7374" marT="7374" marB="0" anchor="b"/>
                </a:tc>
                <a:tc>
                  <a:txBody>
                    <a:bodyPr/>
                    <a:lstStyle/>
                    <a:p>
                      <a:pPr algn="l" fontAlgn="b"/>
                      <a:r>
                        <a:rPr lang="en-CA" sz="1200" b="0" i="0" u="none" strike="noStrike">
                          <a:solidFill>
                            <a:srgbClr val="000000"/>
                          </a:solidFill>
                          <a:latin typeface="+mn-lt"/>
                        </a:rPr>
                        <a:t>Allocation sizes for BCC in OFDMA</a:t>
                      </a:r>
                    </a:p>
                  </a:txBody>
                  <a:tcPr marL="7374" marR="7374" marT="7374" marB="0" anchor="b"/>
                </a:tc>
                <a:tc>
                  <a:txBody>
                    <a:bodyPr/>
                    <a:lstStyle/>
                    <a:p>
                      <a:pPr algn="ctr" fontAlgn="b"/>
                      <a:r>
                        <a:rPr lang="en-CA" sz="1200" b="0" i="0" u="none" strike="noStrike">
                          <a:solidFill>
                            <a:srgbClr val="000000"/>
                          </a:solidFill>
                          <a:latin typeface="+mn-lt"/>
                        </a:rPr>
                        <a:t>Ken Taniguchi</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11-16/0080</a:t>
                      </a:r>
                    </a:p>
                  </a:txBody>
                  <a:tcPr marL="7374" marR="7374" marT="7374" marB="0" anchor="b"/>
                </a:tc>
                <a:tc>
                  <a:txBody>
                    <a:bodyPr/>
                    <a:lstStyle/>
                    <a:p>
                      <a:pPr algn="l" fontAlgn="b"/>
                      <a:r>
                        <a:rPr lang="en-CA" sz="1200" b="0" i="0" u="none" strike="noStrike" dirty="0">
                          <a:solidFill>
                            <a:srgbClr val="000000"/>
                          </a:solidFill>
                          <a:latin typeface="+mn-lt"/>
                        </a:rPr>
                        <a:t>1x/2x/4x OFDM Symbol in HE SU PPDU with BCC </a:t>
                      </a:r>
                    </a:p>
                  </a:txBody>
                  <a:tcPr marL="7374" marR="7374" marT="7374" marB="0" anchor="b"/>
                </a:tc>
                <a:tc>
                  <a:txBody>
                    <a:bodyPr/>
                    <a:lstStyle/>
                    <a:p>
                      <a:pPr algn="ctr" fontAlgn="b"/>
                      <a:r>
                        <a:rPr lang="en-CA" sz="1200" b="0" i="0" u="none" strike="noStrike" dirty="0" err="1">
                          <a:solidFill>
                            <a:srgbClr val="000000"/>
                          </a:solidFill>
                          <a:latin typeface="+mn-lt"/>
                        </a:rPr>
                        <a:t>Heejung</a:t>
                      </a:r>
                      <a:r>
                        <a:rPr lang="en-CA" sz="1200" b="0" i="0" u="none" strike="noStrike" dirty="0">
                          <a:solidFill>
                            <a:srgbClr val="000000"/>
                          </a:solidFill>
                          <a:latin typeface="+mn-lt"/>
                        </a:rPr>
                        <a:t> Yu</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r h="131532">
                <a:tc>
                  <a:txBody>
                    <a:bodyPr/>
                    <a:lstStyle/>
                    <a:p>
                      <a:pPr algn="l" fontAlgn="b"/>
                      <a:r>
                        <a:rPr lang="en-CA" sz="1200" b="0" i="0" u="none" strike="noStrike" dirty="0">
                          <a:solidFill>
                            <a:srgbClr val="000000"/>
                          </a:solidFill>
                          <a:latin typeface="+mn-lt"/>
                        </a:rPr>
                        <a:t>11-16/0089</a:t>
                      </a:r>
                    </a:p>
                  </a:txBody>
                  <a:tcPr marL="7374" marR="7374" marT="7374" marB="0" anchor="b"/>
                </a:tc>
                <a:tc>
                  <a:txBody>
                    <a:bodyPr/>
                    <a:lstStyle/>
                    <a:p>
                      <a:pPr algn="l" fontAlgn="b"/>
                      <a:r>
                        <a:rPr lang="en-CA" sz="1200" b="0" i="0" u="none" strike="noStrike" dirty="0">
                          <a:solidFill>
                            <a:srgbClr val="000000"/>
                          </a:solidFill>
                          <a:latin typeface="+mn-lt"/>
                        </a:rPr>
                        <a:t>Single Stream Pilots in UL MU MIMO</a:t>
                      </a:r>
                    </a:p>
                  </a:txBody>
                  <a:tcPr marL="7374" marR="7374" marT="7374" marB="0" anchor="b"/>
                </a:tc>
                <a:tc>
                  <a:txBody>
                    <a:bodyPr/>
                    <a:lstStyle/>
                    <a:p>
                      <a:pPr algn="ctr" fontAlgn="b"/>
                      <a:r>
                        <a:rPr lang="en-CA" sz="1200" b="0" i="0" u="none" strike="noStrike" dirty="0" err="1">
                          <a:solidFill>
                            <a:srgbClr val="000000"/>
                          </a:solidFill>
                          <a:latin typeface="+mn-lt"/>
                        </a:rPr>
                        <a:t>Sriram</a:t>
                      </a:r>
                      <a:r>
                        <a:rPr lang="en-CA" sz="1200" b="0" i="0" u="none" strike="noStrike" dirty="0">
                          <a:solidFill>
                            <a:srgbClr val="000000"/>
                          </a:solidFill>
                          <a:latin typeface="+mn-lt"/>
                        </a:rPr>
                        <a:t> </a:t>
                      </a:r>
                      <a:r>
                        <a:rPr lang="en-CA" sz="1200" b="0" i="0" u="none" strike="noStrike" dirty="0" err="1">
                          <a:solidFill>
                            <a:srgbClr val="000000"/>
                          </a:solidFill>
                          <a:latin typeface="+mn-lt"/>
                        </a:rPr>
                        <a:t>Venkateswaran</a:t>
                      </a:r>
                      <a:r>
                        <a:rPr lang="en-CA" sz="1200" b="0" i="0" u="none" strike="noStrike" dirty="0">
                          <a:solidFill>
                            <a:srgbClr val="000000"/>
                          </a:solidFill>
                          <a:latin typeface="+mn-lt"/>
                        </a:rPr>
                        <a:t> </a:t>
                      </a:r>
                    </a:p>
                  </a:txBody>
                  <a:tcPr marL="7374" marR="7374" marT="7374" marB="0" anchor="b"/>
                </a:tc>
                <a:tc>
                  <a:txBody>
                    <a:bodyPr/>
                    <a:lstStyle/>
                    <a:p>
                      <a:pPr algn="ctr" fontAlgn="b"/>
                      <a:r>
                        <a:rPr lang="en-CA" sz="1200" b="0" i="0" u="none" strike="noStrike" dirty="0">
                          <a:solidFill>
                            <a:srgbClr val="000000"/>
                          </a:solidFill>
                          <a:latin typeface="+mn-lt"/>
                        </a:rPr>
                        <a:t>PHY</a:t>
                      </a:r>
                    </a:p>
                  </a:txBody>
                  <a:tcPr marL="7374" marR="7374" marT="7374" marB="0" anchor="b"/>
                </a:tc>
              </a:tr>
            </a:tbl>
          </a:graphicData>
        </a:graphic>
      </p:graphicFrame>
    </p:spTree>
    <p:extLst>
      <p:ext uri="{BB962C8B-B14F-4D97-AF65-F5344CB8AC3E}">
        <p14:creationId xmlns="" xmlns:p14="http://schemas.microsoft.com/office/powerpoint/2010/main" val="3261520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2016</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5022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dirty="0">
                <a:solidFill>
                  <a:srgbClr val="000099"/>
                </a:solidFill>
                <a:latin typeface="Arial" pitchFamily="34" charset="0"/>
              </a:rPr>
              <a:t>This slide set is available at http://standards.ieee.org/board/pat/pat-slideset.ppt </a:t>
            </a:r>
          </a:p>
        </p:txBody>
      </p:sp>
      <p:sp>
        <p:nvSpPr>
          <p:cNvPr id="9" name="Rectangle 3"/>
          <p:cNvSpPr txBox="1">
            <a:spLocks noChangeArrowheads="1"/>
          </p:cNvSpPr>
          <p:nvPr/>
        </p:nvSpPr>
        <p:spPr>
          <a:xfrm>
            <a:off x="0" y="1828800"/>
            <a:ext cx="8991600" cy="35814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0"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3"/>
          </p:nvPr>
        </p:nvSpPr>
        <p:spPr bwMode="auto">
          <a:xfrm>
            <a:off x="6878404" y="6475413"/>
            <a:ext cx="16655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Corporation)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27141</TotalTime>
  <Words>3646</Words>
  <Application>Microsoft Office PowerPoint</Application>
  <PresentationFormat>全屏显示(4:3)</PresentationFormat>
  <Paragraphs>842</Paragraphs>
  <Slides>48</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48</vt:i4>
      </vt:variant>
    </vt:vector>
  </HeadingPairs>
  <TitlesOfParts>
    <vt:vector size="50" baseType="lpstr">
      <vt:lpstr>802-11-Submission</vt:lpstr>
      <vt:lpstr>Document</vt:lpstr>
      <vt:lpstr>TGax PHY Ad Hoc Jan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Monday PM2</vt:lpstr>
      <vt:lpstr>11-16/0030r1 Straw Poll #1</vt:lpstr>
      <vt:lpstr>11-16/0030r1 Straw Poll #2</vt:lpstr>
      <vt:lpstr>11-16/0088r0 Straw Poll #2</vt:lpstr>
      <vt:lpstr>11-16/0033r0 Straw Poll #1</vt:lpstr>
      <vt:lpstr>11-16/0034r0 Straw Poll #1</vt:lpstr>
      <vt:lpstr>11-16/0036r0 Straw Poll</vt:lpstr>
      <vt:lpstr>11-16/0037r1 Straw Poll</vt:lpstr>
      <vt:lpstr>11-16/0104r0 Straw Poll</vt:lpstr>
      <vt:lpstr>Tuesday AM2</vt:lpstr>
      <vt:lpstr>11-16/0053r0 Straw Poll #1</vt:lpstr>
      <vt:lpstr>11-16/0053r0 Straw Poll #2</vt:lpstr>
      <vt:lpstr>11-16/0053r0 Straw Poll #3</vt:lpstr>
      <vt:lpstr>11-16/0039r1 Straw Poll #1</vt:lpstr>
      <vt:lpstr>11-16/0039r1 Straw Poll #2</vt:lpstr>
      <vt:lpstr>11-16/0039r1 Straw Poll #3</vt:lpstr>
      <vt:lpstr>11-16/0040r0 Straw Poll #1</vt:lpstr>
      <vt:lpstr>11-16/0041r1 Straw Poll #1</vt:lpstr>
      <vt:lpstr>Tuesday PM1</vt:lpstr>
      <vt:lpstr>11-16/0044r0 Straw Poll #1</vt:lpstr>
      <vt:lpstr>11-16/0044r0 Straw Poll #2</vt:lpstr>
      <vt:lpstr>11-16/0046r0 Straw Poll #1</vt:lpstr>
      <vt:lpstr>11-16/0047r0 Straw Poll #1</vt:lpstr>
      <vt:lpstr>11-16/0047r0 Straw Poll #2</vt:lpstr>
      <vt:lpstr>11-16/0047r0 Straw Poll #3</vt:lpstr>
      <vt:lpstr>11-16/0047r0 Straw Poll #4</vt:lpstr>
      <vt:lpstr>11-16/0045r2 Straw Poll #1</vt:lpstr>
      <vt:lpstr>11-16/0053r0 Straw Poll #1</vt:lpstr>
      <vt:lpstr>11-16/0053r0 Straw Poll #2</vt:lpstr>
      <vt:lpstr>11-16/0053r0 Straw Poll #3</vt:lpstr>
      <vt:lpstr>11-16/0053r0 Straw Poll #4</vt:lpstr>
      <vt:lpstr>11-16/0053r0 Straw Poll #5</vt:lpstr>
      <vt:lpstr>11-16/0053r0 Straw Poll #6</vt:lpstr>
      <vt:lpstr>11-16/0053r0 Straw Poll #7</vt:lpstr>
      <vt:lpstr>Wednesday PM</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Bo Sun</cp:lastModifiedBy>
  <cp:revision>1524</cp:revision>
  <cp:lastPrinted>1998-02-10T13:28:06Z</cp:lastPrinted>
  <dcterms:created xsi:type="dcterms:W3CDTF">2007-04-17T18:10:23Z</dcterms:created>
  <dcterms:modified xsi:type="dcterms:W3CDTF">2016-01-20T00:35:30Z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