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393" r:id="rId3"/>
    <p:sldId id="324" r:id="rId4"/>
    <p:sldId id="352" r:id="rId5"/>
    <p:sldId id="317" r:id="rId6"/>
    <p:sldId id="318" r:id="rId7"/>
    <p:sldId id="319" r:id="rId8"/>
    <p:sldId id="320" r:id="rId9"/>
    <p:sldId id="321" r:id="rId10"/>
    <p:sldId id="322" r:id="rId11"/>
    <p:sldId id="433" r:id="rId12"/>
    <p:sldId id="473" r:id="rId13"/>
    <p:sldId id="459" r:id="rId14"/>
    <p:sldId id="455" r:id="rId15"/>
    <p:sldId id="477" r:id="rId16"/>
    <p:sldId id="476" r:id="rId17"/>
    <p:sldId id="478" r:id="rId18"/>
    <p:sldId id="479" r:id="rId19"/>
    <p:sldId id="480" r:id="rId20"/>
    <p:sldId id="482" r:id="rId21"/>
    <p:sldId id="483" r:id="rId22"/>
    <p:sldId id="484" r:id="rId23"/>
    <p:sldId id="481" r:id="rId24"/>
    <p:sldId id="485" r:id="rId25"/>
    <p:sldId id="486" r:id="rId26"/>
    <p:sldId id="487" r:id="rId27"/>
    <p:sldId id="488" r:id="rId28"/>
    <p:sldId id="491" r:id="rId29"/>
    <p:sldId id="492" r:id="rId30"/>
    <p:sldId id="493" r:id="rId31"/>
    <p:sldId id="490" r:id="rId32"/>
    <p:sldId id="496"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3" autoAdjust="0"/>
    <p:restoredTop sz="94660"/>
  </p:normalViewPr>
  <p:slideViewPr>
    <p:cSldViewPr>
      <p:cViewPr varScale="1">
        <p:scale>
          <a:sx n="82" d="100"/>
          <a:sy n="82" d="100"/>
        </p:scale>
        <p:origin x="-118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2016</a:t>
            </a:r>
            <a:endParaRPr lang="en-US" dirty="0"/>
          </a:p>
        </p:txBody>
      </p:sp>
      <p:sp>
        <p:nvSpPr>
          <p:cNvPr id="102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60910" y="330575"/>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802.11-16/0108r2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Jan 2016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2016-01-18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1866429318"/>
              </p:ext>
            </p:extLst>
          </p:nvPr>
        </p:nvGraphicFramePr>
        <p:xfrm>
          <a:off x="520700" y="2854325"/>
          <a:ext cx="7756525" cy="2568575"/>
        </p:xfrm>
        <a:graphic>
          <a:graphicData uri="http://schemas.openxmlformats.org/presentationml/2006/ole">
            <p:oleObj spid="_x0000_s1107" name="Document" r:id="rId4" imgW="8669044" imgH="2891700"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ChangeArrowheads="1"/>
          </p:cNvSpPr>
          <p:nvPr/>
        </p:nvSpPr>
        <p:spPr bwMode="auto">
          <a:xfrm>
            <a:off x="533400" y="1524000"/>
            <a:ext cx="8229600" cy="4343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Arial" pitchFamily="34" charset="0"/>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pitchFamily="34" charset="0"/>
              <a:buChar char="•"/>
            </a:pPr>
            <a:r>
              <a:rPr lang="en-US" alt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dirty="0">
                <a:solidFill>
                  <a:srgbClr val="000099"/>
                </a:solidFill>
                <a:latin typeface="Arial" pitchFamily="34" charset="0"/>
              </a:rPr>
              <a:t>See </a:t>
            </a:r>
            <a:r>
              <a:rPr lang="en-US" altLang="en-US" b="1" i="1" dirty="0">
                <a:solidFill>
                  <a:srgbClr val="000099"/>
                </a:solidFill>
                <a:latin typeface="Arial" pitchFamily="34" charset="0"/>
              </a:rPr>
              <a:t>IEEE-SA Standards Board Operations Manual</a:t>
            </a:r>
            <a:r>
              <a:rPr lang="en-US" altLang="en-US" b="1" dirty="0">
                <a:solidFill>
                  <a:srgbClr val="000099"/>
                </a:solidFill>
                <a:latin typeface="Arial" pitchFamily="34" charset="0"/>
              </a:rPr>
              <a:t>, clause 5.3.10 and </a:t>
            </a:r>
            <a:r>
              <a:rPr lang="en-GB" altLang="en-US" b="1" dirty="0">
                <a:solidFill>
                  <a:srgbClr val="000099"/>
                </a:solidFill>
                <a:latin typeface="Arial" pitchFamily="34" charset="0"/>
              </a:rPr>
              <a:t>“Promoting Competition and Innovation: What You Need to Know about the IEEE Standards Association's Antitrust and Competition Policy”</a:t>
            </a:r>
            <a:r>
              <a:rPr lang="en-US" altLang="en-US" b="1" dirty="0">
                <a:solidFill>
                  <a:srgbClr val="000099"/>
                </a:solidFill>
                <a:latin typeface="Arial" pitchFamily="34" charset="0"/>
              </a:rPr>
              <a:t> for more details.</a:t>
            </a:r>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52488" y="2209800"/>
          <a:ext cx="7529512" cy="2855914"/>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MAC(SR)</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4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 xmlns:p14="http://schemas.microsoft.com/office/powerpoint/2010/main" val="230839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09600"/>
          </a:xfrm>
        </p:spPr>
        <p:txBody>
          <a:bodyPr/>
          <a:lstStyle/>
          <a:p>
            <a:r>
              <a:rPr lang="en-US" dirty="0" smtClean="0"/>
              <a:t>Submissions</a:t>
            </a:r>
            <a:endParaRPr lang="en-US"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10" name="Table 6"/>
          <p:cNvGraphicFramePr>
            <a:graphicFrameLocks noGrp="1"/>
          </p:cNvGraphicFramePr>
          <p:nvPr/>
        </p:nvGraphicFramePr>
        <p:xfrm>
          <a:off x="685800" y="1600200"/>
          <a:ext cx="8077199" cy="4375842"/>
        </p:xfrm>
        <a:graphic>
          <a:graphicData uri="http://schemas.openxmlformats.org/drawingml/2006/table">
            <a:tbl>
              <a:tblPr/>
              <a:tblGrid>
                <a:gridCol w="1025030"/>
                <a:gridCol w="4659228"/>
                <a:gridCol w="1677322"/>
                <a:gridCol w="715619"/>
              </a:tblGrid>
              <a:tr h="147484">
                <a:tc>
                  <a:txBody>
                    <a:bodyPr/>
                    <a:lstStyle/>
                    <a:p>
                      <a:pPr algn="ctr" fontAlgn="b"/>
                      <a:r>
                        <a:rPr lang="en-CA" sz="12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dirty="0">
                          <a:solidFill>
                            <a:srgbClr val="FFFFFF"/>
                          </a:solidFill>
                          <a:latin typeface="Calibri"/>
                        </a:rPr>
                        <a:t>Ad Hoc</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54858">
                <a:tc>
                  <a:txBody>
                    <a:bodyPr/>
                    <a:lstStyle/>
                    <a:p>
                      <a:pPr algn="l" fontAlgn="b"/>
                      <a:r>
                        <a:rPr lang="en-CA" sz="1200" b="0" i="0" u="none" strike="noStrike">
                          <a:solidFill>
                            <a:srgbClr val="00B050"/>
                          </a:solidFill>
                          <a:latin typeface="Calibri"/>
                        </a:rPr>
                        <a:t>11-16/0030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Maximum Tone Grouping Size for 802.11ax Feedback with 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Kome Oteri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11-16/0033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1x HE-LTF for ULMUMIMO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11-16/0034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Beamforming with HE-LTF Compression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11-16/0036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CRC Generation for HE-SIG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11-16/0037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Continuous Puncturing for HE-SIGB Encoding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dirty="0">
                          <a:solidFill>
                            <a:srgbClr val="00B050"/>
                          </a:solidFill>
                          <a:latin typeface="Calibri"/>
                        </a:rPr>
                        <a:t>11-16/0038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Sequence for 1x LTF</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B050"/>
                          </a:solidFill>
                          <a:latin typeface="Calibri"/>
                        </a:rPr>
                        <a:t>Daewon</a:t>
                      </a:r>
                      <a:r>
                        <a:rPr lang="en-CA" sz="1200" b="0" i="0" u="none" strike="noStrike" dirty="0">
                          <a:solidFill>
                            <a:srgbClr val="00B050"/>
                          </a:solidFill>
                          <a:latin typeface="Calibri"/>
                        </a:rPr>
                        <a:t>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dirty="0">
                          <a:solidFill>
                            <a:srgbClr val="00B050"/>
                          </a:solidFill>
                          <a:latin typeface="Calibri"/>
                        </a:rPr>
                        <a:t>11-16/0039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RU Allocation in 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11-16/0040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smtClean="0">
                          <a:solidFill>
                            <a:srgbClr val="00B050"/>
                          </a:solidFill>
                          <a:latin typeface="Calibri"/>
                        </a:rPr>
                        <a:t>Issues </a:t>
                      </a:r>
                      <a:r>
                        <a:rPr lang="en-CA" sz="1200" b="0" i="0" u="none" strike="noStrike" dirty="0">
                          <a:solidFill>
                            <a:srgbClr val="00B050"/>
                          </a:solidFill>
                          <a:latin typeface="Calibri"/>
                        </a:rPr>
                        <a:t>with Compressed SIG-B Mode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11-16/0041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Link Adaptation for HE WLAN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chemeClr val="tx1"/>
                          </a:solidFill>
                          <a:latin typeface="Calibri"/>
                        </a:rPr>
                        <a:t>11-16/0044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chemeClr val="tx1"/>
                          </a:solidFill>
                          <a:latin typeface="Calibri"/>
                        </a:rPr>
                        <a:t>MCS Levels and TX EVM Requirement for 1024 QAM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chemeClr val="tx1"/>
                          </a:solidFill>
                          <a:latin typeface="Calibri"/>
                        </a:rPr>
                        <a:t>Eunsung Park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chemeClr val="tx1"/>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11-16/0045</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Flexible Wider Bandwidth Transmission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John Son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11-16/0046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Content for the extra tones in LSIG and RLSIG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Jiayin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dirty="0">
                          <a:solidFill>
                            <a:srgbClr val="000000"/>
                          </a:solidFill>
                          <a:latin typeface="Calibri"/>
                        </a:rPr>
                        <a:t>11-16/0047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Discussion on the HE Extended Range SU PPDU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0000"/>
                          </a:solidFill>
                          <a:latin typeface="Calibri"/>
                        </a:rPr>
                        <a:t>Jiayin</a:t>
                      </a:r>
                      <a:r>
                        <a:rPr lang="en-CA" sz="1200" b="0" i="0" u="none" strike="noStrike" dirty="0">
                          <a:solidFill>
                            <a:srgbClr val="000000"/>
                          </a:solidFill>
                          <a:latin typeface="Calibri"/>
                        </a:rPr>
                        <a:t>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dirty="0">
                          <a:solidFill>
                            <a:srgbClr val="00B050"/>
                          </a:solidFill>
                          <a:latin typeface="Calibri"/>
                        </a:rPr>
                        <a:t>11-16/0052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Remaining HE-LTF Sequence Design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Le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dirty="0">
                          <a:solidFill>
                            <a:srgbClr val="000000"/>
                          </a:solidFill>
                          <a:latin typeface="Calibri"/>
                        </a:rPr>
                        <a:t>11-16/0053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Requirements for UL MU Transmissions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0000"/>
                          </a:solidFill>
                          <a:latin typeface="Calibri"/>
                        </a:rPr>
                        <a:t>Arjun</a:t>
                      </a:r>
                      <a:endParaRPr lang="en-CA" sz="1200" b="0" i="0" u="none" strike="noStrike" dirty="0">
                        <a:solidFill>
                          <a:srgbClr val="00000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11-16/0056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On QPSK DCM Modulation and LDPC Tone Mapper for DCM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0000"/>
                          </a:solidFill>
                          <a:latin typeface="Calibri"/>
                        </a:rPr>
                        <a:t>Jianhan</a:t>
                      </a:r>
                      <a:r>
                        <a:rPr lang="en-CA" sz="1200" b="0" i="0" u="none" strike="noStrike" dirty="0">
                          <a:solidFill>
                            <a:srgbClr val="000000"/>
                          </a:solidFill>
                          <a:latin typeface="Calibri"/>
                        </a:rPr>
                        <a:t>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11-16/0071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Packet Extension Follow Up</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Andrew </a:t>
                      </a:r>
                      <a:r>
                        <a:rPr lang="en-CA" sz="1200" b="0" i="0" u="none" strike="noStrike" dirty="0" err="1">
                          <a:solidFill>
                            <a:srgbClr val="000000"/>
                          </a:solidFill>
                          <a:latin typeface="Calibri"/>
                        </a:rPr>
                        <a:t>Blanksby</a:t>
                      </a:r>
                      <a:endParaRPr lang="en-CA" sz="1200" b="0" i="0" u="none" strike="noStrike" dirty="0">
                        <a:solidFill>
                          <a:srgbClr val="00000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11-16/0079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Allocation sizes for BCC in OFDMA</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Ken Taniguchi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11-16/0080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1x/2x/4x OFDM Symbol in HE SU PPDU with BCC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Heejung Yu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7320">
                <a:tc>
                  <a:txBody>
                    <a:bodyPr/>
                    <a:lstStyle/>
                    <a:p>
                      <a:pPr algn="l" fontAlgn="b"/>
                      <a:r>
                        <a:rPr lang="en-CA" sz="1200" b="0" i="0" u="none" strike="noStrike" dirty="0">
                          <a:solidFill>
                            <a:srgbClr val="00B050"/>
                          </a:solidFill>
                          <a:latin typeface="Calibri"/>
                        </a:rPr>
                        <a:t>11-16/0088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Ng for Compressed </a:t>
                      </a:r>
                      <a:r>
                        <a:rPr lang="en-CA" sz="1200" b="0" i="0" u="none" strike="noStrike" dirty="0" err="1">
                          <a:solidFill>
                            <a:srgbClr val="00B050"/>
                          </a:solidFill>
                          <a:latin typeface="Calibri"/>
                        </a:rPr>
                        <a:t>Beamforming</a:t>
                      </a:r>
                      <a:r>
                        <a:rPr lang="en-CA" sz="1200" b="0" i="0" u="none" strike="noStrike" dirty="0">
                          <a:solidFill>
                            <a:srgbClr val="00B050"/>
                          </a:solidFill>
                          <a:latin typeface="Calibri"/>
                        </a:rPr>
                        <a:t> feedback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B050"/>
                          </a:solidFill>
                          <a:latin typeface="Calibri"/>
                        </a:rPr>
                        <a:t>Sriram</a:t>
                      </a:r>
                      <a:r>
                        <a:rPr lang="en-CA" sz="1200" b="0" i="0" u="none" strike="noStrike" dirty="0">
                          <a:solidFill>
                            <a:srgbClr val="00B050"/>
                          </a:solidFill>
                          <a:latin typeface="Calibri"/>
                        </a:rPr>
                        <a:t> </a:t>
                      </a:r>
                      <a:r>
                        <a:rPr lang="en-CA" sz="1200" b="0" i="0" u="none" strike="noStrike" dirty="0" err="1">
                          <a:solidFill>
                            <a:srgbClr val="00B050"/>
                          </a:solidFill>
                          <a:latin typeface="Calibri"/>
                        </a:rPr>
                        <a:t>Venkateswaran</a:t>
                      </a:r>
                      <a:r>
                        <a:rPr lang="en-CA" sz="1200" b="0" i="0" u="none" strike="noStrike" dirty="0">
                          <a:solidFill>
                            <a:srgbClr val="00B050"/>
                          </a:solidFill>
                          <a:latin typeface="Calibri"/>
                        </a:rPr>
                        <a:t>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71577">
                <a:tc>
                  <a:txBody>
                    <a:bodyPr/>
                    <a:lstStyle/>
                    <a:p>
                      <a:pPr algn="l" fontAlgn="b"/>
                      <a:r>
                        <a:rPr lang="en-CA" sz="1200" b="0" i="0" u="none" strike="noStrike" dirty="0">
                          <a:solidFill>
                            <a:srgbClr val="000000"/>
                          </a:solidFill>
                          <a:latin typeface="Calibri"/>
                        </a:rPr>
                        <a:t>11-16/0089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Single Stream Pilots in UL MU 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0000"/>
                          </a:solidFill>
                          <a:latin typeface="Calibri"/>
                        </a:rPr>
                        <a:t>Sriram</a:t>
                      </a:r>
                      <a:r>
                        <a:rPr lang="en-CA" sz="1200" b="0" i="0" u="none" strike="noStrike" dirty="0">
                          <a:solidFill>
                            <a:srgbClr val="000000"/>
                          </a:solidFill>
                          <a:latin typeface="Calibri"/>
                        </a:rPr>
                        <a:t> </a:t>
                      </a:r>
                      <a:r>
                        <a:rPr lang="en-CA" sz="1200" b="0" i="0" u="none" strike="noStrike" dirty="0" err="1">
                          <a:solidFill>
                            <a:srgbClr val="000000"/>
                          </a:solidFill>
                          <a:latin typeface="Calibri"/>
                        </a:rPr>
                        <a:t>Venkateswaran</a:t>
                      </a:r>
                      <a:r>
                        <a:rPr lang="en-CA" sz="1200" b="0" i="0" u="none" strike="noStrike" dirty="0">
                          <a:solidFill>
                            <a:srgbClr val="000000"/>
                          </a:solidFill>
                          <a:latin typeface="Calibri"/>
                        </a:rPr>
                        <a:t>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11-16/0104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Rate Matching for HE-SIG-B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3138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PM2</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38200" y="2286002"/>
          <a:ext cx="7620000" cy="2413326"/>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400" u="none" strike="noStrike" dirty="0"/>
                        <a:t>DCN</a:t>
                      </a:r>
                      <a:endParaRPr lang="en-CA" sz="1400" b="1" i="0" u="none" strike="noStrike" dirty="0">
                        <a:solidFill>
                          <a:srgbClr val="FFFFFF"/>
                        </a:solidFill>
                        <a:latin typeface="Calibri"/>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Title</a:t>
                      </a:r>
                      <a:endParaRPr lang="en-CA" sz="1400" b="1" i="0" u="none" strike="noStrike" dirty="0">
                        <a:solidFill>
                          <a:srgbClr val="FFFFFF"/>
                        </a:solidFill>
                        <a:latin typeface="Calibri"/>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Name</a:t>
                      </a:r>
                      <a:endParaRPr lang="en-CA" sz="1400" b="1" i="0" u="none" strike="noStrike" dirty="0">
                        <a:solidFill>
                          <a:srgbClr val="FFFFFF"/>
                        </a:solidFill>
                        <a:latin typeface="Calibri"/>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Ad Hoc</a:t>
                      </a:r>
                      <a:endParaRPr lang="en-CA" sz="1400" b="1" i="0" u="none" strike="noStrike" dirty="0">
                        <a:solidFill>
                          <a:srgbClr val="FFFFFF"/>
                        </a:solidFill>
                        <a:latin typeface="Calibri"/>
                      </a:endParaRPr>
                    </a:p>
                  </a:txBody>
                  <a:tcPr marL="7374" marR="7374" marT="7374" marB="0" anchor="b">
                    <a:lnB w="12700" cap="flat" cmpd="sng" algn="ctr">
                      <a:solidFill>
                        <a:schemeClr val="tx1"/>
                      </a:solidFill>
                      <a:prstDash val="solid"/>
                      <a:round/>
                      <a:headEnd type="none" w="med" len="med"/>
                      <a:tailEnd type="none" w="med" len="med"/>
                    </a:lnB>
                  </a:tcPr>
                </a:tc>
              </a:tr>
              <a:tr h="87927">
                <a:tc>
                  <a:txBody>
                    <a:bodyPr/>
                    <a:lstStyle/>
                    <a:p>
                      <a:pPr algn="l" fontAlgn="b"/>
                      <a:r>
                        <a:rPr lang="en-CA" sz="1400" u="none" strike="noStrike" dirty="0">
                          <a:solidFill>
                            <a:srgbClr val="00B050"/>
                          </a:solidFill>
                        </a:rPr>
                        <a:t>11-16/0030</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solidFill>
                            <a:srgbClr val="00B050"/>
                          </a:solidFill>
                        </a:rPr>
                        <a:t>Maximum Tone Grouping Size for 802.11ax Feedback with MU-MIMO</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err="1">
                          <a:solidFill>
                            <a:srgbClr val="00B050"/>
                          </a:solidFill>
                        </a:rPr>
                        <a:t>Kome</a:t>
                      </a:r>
                      <a:r>
                        <a:rPr lang="en-CA" sz="1400" u="none" strike="noStrike" dirty="0">
                          <a:solidFill>
                            <a:srgbClr val="00B050"/>
                          </a:solidFill>
                        </a:rPr>
                        <a:t> </a:t>
                      </a:r>
                      <a:r>
                        <a:rPr lang="en-CA" sz="1400" u="none" strike="noStrike" dirty="0" err="1">
                          <a:solidFill>
                            <a:srgbClr val="00B050"/>
                          </a:solidFill>
                        </a:rPr>
                        <a:t>Oteri</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r>
              <a:tr h="80884">
                <a:tc>
                  <a:txBody>
                    <a:bodyPr/>
                    <a:lstStyle/>
                    <a:p>
                      <a:pPr algn="l" fontAlgn="b"/>
                      <a:r>
                        <a:rPr lang="en-CA" sz="1400" u="none" strike="noStrike" dirty="0">
                          <a:solidFill>
                            <a:srgbClr val="00B050"/>
                          </a:solidFill>
                        </a:rPr>
                        <a:t>11-16/0088</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Ng for Compressed </a:t>
                      </a:r>
                      <a:r>
                        <a:rPr lang="en-CA" sz="1400" u="none" strike="noStrike" dirty="0" err="1">
                          <a:solidFill>
                            <a:srgbClr val="00B050"/>
                          </a:solidFill>
                        </a:rPr>
                        <a:t>Beamforming</a:t>
                      </a:r>
                      <a:r>
                        <a:rPr lang="en-CA" sz="1400" u="none" strike="noStrike" dirty="0">
                          <a:solidFill>
                            <a:srgbClr val="00B050"/>
                          </a:solidFill>
                        </a:rPr>
                        <a:t> feedback</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Sriram</a:t>
                      </a:r>
                      <a:r>
                        <a:rPr lang="en-CA" sz="1400" u="none" strike="noStrike" dirty="0">
                          <a:solidFill>
                            <a:srgbClr val="00B050"/>
                          </a:solidFill>
                        </a:rPr>
                        <a:t> </a:t>
                      </a:r>
                      <a:r>
                        <a:rPr lang="en-CA" sz="1400" u="none" strike="noStrike" dirty="0" err="1">
                          <a:solidFill>
                            <a:srgbClr val="00B050"/>
                          </a:solidFill>
                        </a:rPr>
                        <a:t>Venkateswaran</a:t>
                      </a:r>
                      <a:r>
                        <a:rPr lang="en-CA" sz="1400" u="none" strike="noStrike" dirty="0">
                          <a:solidFill>
                            <a:srgbClr val="00B050"/>
                          </a:solidFill>
                        </a:rPr>
                        <a:t> </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87927">
                <a:tc>
                  <a:txBody>
                    <a:bodyPr/>
                    <a:lstStyle/>
                    <a:p>
                      <a:pPr algn="l" fontAlgn="b"/>
                      <a:r>
                        <a:rPr lang="en-CA" sz="1400" u="none" strike="noStrike" dirty="0">
                          <a:solidFill>
                            <a:srgbClr val="00B050"/>
                          </a:solidFill>
                        </a:rPr>
                        <a:t>11-16/0033</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1x HE-LTF for ULMUMIMO</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Hongyuan</a:t>
                      </a:r>
                      <a:r>
                        <a:rPr lang="en-CA" sz="1400" u="none" strike="noStrike" dirty="0">
                          <a:solidFill>
                            <a:srgbClr val="00B050"/>
                          </a:solidFill>
                        </a:rPr>
                        <a:t> Zhang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11-16/0034</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Beamforming</a:t>
                      </a:r>
                      <a:r>
                        <a:rPr lang="en-CA" sz="1400" u="none" strike="noStrike" dirty="0">
                          <a:solidFill>
                            <a:srgbClr val="00B050"/>
                          </a:solidFill>
                        </a:rPr>
                        <a:t> with HE-LTF Compression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Hongyuan</a:t>
                      </a:r>
                      <a:r>
                        <a:rPr lang="en-CA" sz="1400" u="none" strike="noStrike" dirty="0">
                          <a:solidFill>
                            <a:srgbClr val="00B050"/>
                          </a:solidFill>
                        </a:rPr>
                        <a:t> Zhang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11-16/0036</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CRC Generation for HE-SIG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Yakun</a:t>
                      </a:r>
                      <a:r>
                        <a:rPr lang="en-CA" sz="1400" u="none" strike="noStrike" dirty="0">
                          <a:solidFill>
                            <a:srgbClr val="00B050"/>
                          </a:solidFill>
                        </a:rPr>
                        <a:t> Sun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11-16/0037</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Continuous Puncturing for HE-SIGB Encoding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Yakun</a:t>
                      </a:r>
                      <a:r>
                        <a:rPr lang="en-CA" sz="1400" u="none" strike="noStrike" dirty="0">
                          <a:solidFill>
                            <a:srgbClr val="00B050"/>
                          </a:solidFill>
                        </a:rPr>
                        <a:t> Sun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11-16/0104</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Rate Matching for HE-SIG-B</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Daewon</a:t>
                      </a:r>
                      <a:r>
                        <a:rPr lang="en-CA" sz="1400" u="none" strike="noStrike" dirty="0">
                          <a:solidFill>
                            <a:srgbClr val="00B050"/>
                          </a:solidFill>
                        </a:rPr>
                        <a:t> Lee</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t>11-16/0038</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a:t>Sequence for 1x LTF</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err="1"/>
                        <a:t>Daewon</a:t>
                      </a:r>
                      <a:r>
                        <a:rPr lang="en-CA" sz="1400" u="none" strike="noStrike" dirty="0"/>
                        <a:t> Lee</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a:t>PHY</a:t>
                      </a:r>
                      <a:endParaRPr lang="en-CA" sz="1400" b="0" i="0" u="none" strike="noStrike" dirty="0">
                        <a:solidFill>
                          <a:srgbClr val="000000"/>
                        </a:solidFill>
                        <a:latin typeface="Calibri"/>
                      </a:endParaRPr>
                    </a:p>
                  </a:txBody>
                  <a:tcPr marL="7374" marR="7374" marT="7374" marB="0" anchor="ctr"/>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11-16/0030r1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pPr marL="0" indent="0">
              <a:buNone/>
            </a:pPr>
            <a:r>
              <a:rPr lang="en-US" b="1" dirty="0"/>
              <a:t>Do you agree </a:t>
            </a:r>
            <a:r>
              <a:rPr lang="en-US" b="1" dirty="0" smtClean="0"/>
              <a:t>to add the following to Section 7.3 of the </a:t>
            </a:r>
            <a:r>
              <a:rPr lang="en-US" b="1" dirty="0" err="1" smtClean="0"/>
              <a:t>Tgax</a:t>
            </a:r>
            <a:r>
              <a:rPr lang="en-US" b="1" dirty="0" smtClean="0"/>
              <a:t> SFD ?</a:t>
            </a:r>
            <a:endParaRPr lang="en-US" b="1" dirty="0"/>
          </a:p>
          <a:p>
            <a:r>
              <a:rPr lang="en-GB" dirty="0"/>
              <a:t>802.11ax spec shall </a:t>
            </a:r>
            <a:r>
              <a:rPr lang="en-GB" dirty="0" smtClean="0"/>
              <a:t>support </a:t>
            </a:r>
            <a:r>
              <a:rPr lang="en-GB" i="1" dirty="0"/>
              <a:t>Ng = </a:t>
            </a:r>
            <a:r>
              <a:rPr lang="en-GB" i="1" dirty="0" smtClean="0"/>
              <a:t>4  and 16  </a:t>
            </a:r>
            <a:r>
              <a:rPr lang="en-GB" dirty="0" smtClean="0"/>
              <a:t>for </a:t>
            </a:r>
            <a:r>
              <a:rPr lang="en-GB" dirty="0"/>
              <a:t>sounding </a:t>
            </a:r>
            <a:r>
              <a:rPr lang="en-GB" dirty="0" smtClean="0"/>
              <a:t>feedback with SU/MU-MIMO-OFDM(A).</a:t>
            </a:r>
            <a:endParaRPr lang="en-US" dirty="0"/>
          </a:p>
          <a:p>
            <a:r>
              <a:rPr lang="en-GB" i="1" dirty="0"/>
              <a:t>NOTE</a:t>
            </a:r>
            <a:r>
              <a:rPr lang="en-GB" dirty="0"/>
              <a:t>—</a:t>
            </a:r>
            <a:r>
              <a:rPr lang="en-GB" i="1" dirty="0"/>
              <a:t>The tone grouping factor, Ng is defined with respect to data tones of the HE PPDU.</a:t>
            </a:r>
            <a:endParaRPr lang="en-US" dirty="0"/>
          </a:p>
          <a:p>
            <a:endParaRPr lang="en-US" dirty="0"/>
          </a:p>
          <a:p>
            <a:r>
              <a:rPr lang="en-US" dirty="0" smtClean="0"/>
              <a:t>36Y/0N/8A</a:t>
            </a:r>
            <a:endParaRPr lang="en-US" dirty="0"/>
          </a:p>
          <a:p>
            <a:pPr marL="0" indent="0">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11-16/0030r1 Straw </a:t>
            </a:r>
            <a:r>
              <a:rPr lang="en-US" dirty="0"/>
              <a:t>Poll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dirty="0" smtClean="0"/>
              <a:t>Do you agree to add the following to Section 7.3 of the </a:t>
            </a:r>
            <a:r>
              <a:rPr lang="en-US" dirty="0" err="1" smtClean="0"/>
              <a:t>Tgax</a:t>
            </a:r>
            <a:r>
              <a:rPr lang="en-US" dirty="0" smtClean="0"/>
              <a:t> SFD ?</a:t>
            </a:r>
          </a:p>
          <a:p>
            <a:r>
              <a:rPr lang="en-GB" dirty="0" smtClean="0"/>
              <a:t>802.11ax spec shall support </a:t>
            </a:r>
            <a:r>
              <a:rPr lang="en-GB" i="1" dirty="0" smtClean="0"/>
              <a:t>Ng = 2 and 8   </a:t>
            </a:r>
            <a:r>
              <a:rPr lang="en-GB" dirty="0" smtClean="0"/>
              <a:t>for sounding feedback with SU/MU-MIMO-OFDM(A).</a:t>
            </a:r>
            <a:endParaRPr lang="en-US" dirty="0" smtClean="0"/>
          </a:p>
          <a:p>
            <a:r>
              <a:rPr lang="en-GB" i="1" dirty="0" smtClean="0"/>
              <a:t>NOTE</a:t>
            </a:r>
            <a:r>
              <a:rPr lang="en-GB" dirty="0" smtClean="0"/>
              <a:t>—</a:t>
            </a:r>
            <a:r>
              <a:rPr lang="en-GB" i="1" dirty="0" smtClean="0"/>
              <a:t>The tone grouping factor, Ng is defined with respect to data tones of the HE PPDU.</a:t>
            </a:r>
            <a:endParaRPr lang="en-US" dirty="0" smtClean="0"/>
          </a:p>
          <a:p>
            <a:endParaRPr lang="en-US" dirty="0" smtClean="0"/>
          </a:p>
          <a:p>
            <a:r>
              <a:rPr lang="en-US" dirty="0" smtClean="0"/>
              <a:t>6Y/17N/19A</a:t>
            </a:r>
          </a:p>
          <a:p>
            <a:pPr marL="0" indent="0">
              <a:buNone/>
            </a:pPr>
            <a:r>
              <a:rPr lang="en-US" dirty="0" smtClean="0">
                <a:solidFill>
                  <a:srgbClr val="FF0000"/>
                </a:solidFill>
              </a:rPr>
              <a:t>SP Failed</a:t>
            </a:r>
            <a:endParaRPr lang="en-US" dirty="0">
              <a:solidFill>
                <a:srgbClr val="FF000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11-16/0088r0 Straw </a:t>
            </a:r>
            <a:r>
              <a:rPr lang="en-US" dirty="0"/>
              <a:t>Poll </a:t>
            </a:r>
            <a:r>
              <a:rPr lang="en-US" dirty="0" smtClean="0"/>
              <a:t>#2</a:t>
            </a:r>
            <a:endParaRPr lang="en-US" dirty="0"/>
          </a:p>
        </p:txBody>
      </p:sp>
      <p:sp>
        <p:nvSpPr>
          <p:cNvPr id="3" name="Content Placeholder 2"/>
          <p:cNvSpPr>
            <a:spLocks noGrp="1"/>
          </p:cNvSpPr>
          <p:nvPr>
            <p:ph idx="1"/>
          </p:nvPr>
        </p:nvSpPr>
        <p:spPr/>
        <p:txBody>
          <a:bodyPr>
            <a:normAutofit fontScale="92500"/>
          </a:bodyPr>
          <a:lstStyle/>
          <a:p>
            <a:pPr marL="285750" indent="-285750">
              <a:buFont typeface="Arial" panose="020B0604020202020204" pitchFamily="34" charset="0"/>
              <a:buChar char="•"/>
            </a:pPr>
            <a:r>
              <a:rPr lang="en-US" dirty="0" smtClean="0"/>
              <a:t>Do you support adding to the TG Specification Framework:</a:t>
            </a:r>
          </a:p>
          <a:p>
            <a:endParaRPr lang="en-US" dirty="0" smtClean="0"/>
          </a:p>
          <a:p>
            <a:pPr>
              <a:buNone/>
            </a:pPr>
            <a:r>
              <a:rPr lang="en-US" dirty="0" smtClean="0"/>
              <a:t>	In the MU Exclusive </a:t>
            </a:r>
            <a:r>
              <a:rPr lang="en-US" dirty="0" err="1" smtClean="0"/>
              <a:t>Beamforming</a:t>
            </a:r>
            <a:r>
              <a:rPr lang="en-US" dirty="0" smtClean="0"/>
              <a:t> Report for the delta SNR, the locations of the feedback tones shall be identical to the tone locations of the compressed V matrices fed back</a:t>
            </a:r>
          </a:p>
          <a:p>
            <a:endParaRPr lang="en-US" dirty="0" smtClean="0"/>
          </a:p>
          <a:p>
            <a:r>
              <a:rPr lang="en-US" dirty="0" smtClean="0"/>
              <a:t>Yes: 34</a:t>
            </a:r>
          </a:p>
          <a:p>
            <a:r>
              <a:rPr lang="en-US" dirty="0" smtClean="0"/>
              <a:t>No : 0</a:t>
            </a:r>
          </a:p>
          <a:p>
            <a:r>
              <a:rPr lang="en-US" dirty="0" smtClean="0"/>
              <a:t>Abstain: 11</a:t>
            </a:r>
          </a:p>
          <a:p>
            <a:pPr>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11-16/0033r0 Straw </a:t>
            </a:r>
            <a:r>
              <a:rPr lang="en-US" dirty="0"/>
              <a:t>Poll </a:t>
            </a:r>
            <a:r>
              <a:rPr lang="en-US" dirty="0" smtClean="0"/>
              <a:t>#1</a:t>
            </a:r>
            <a:endParaRPr lang="en-US" dirty="0"/>
          </a:p>
        </p:txBody>
      </p:sp>
      <p:sp>
        <p:nvSpPr>
          <p:cNvPr id="3" name="Content Placeholder 2"/>
          <p:cNvSpPr>
            <a:spLocks noGrp="1"/>
          </p:cNvSpPr>
          <p:nvPr>
            <p:ph idx="1"/>
          </p:nvPr>
        </p:nvSpPr>
        <p:spPr/>
        <p:txBody>
          <a:bodyPr>
            <a:normAutofit/>
          </a:bodyPr>
          <a:lstStyle/>
          <a:p>
            <a:pPr marL="0" indent="0"/>
            <a:r>
              <a:rPr lang="en-US" b="0" dirty="0" smtClean="0"/>
              <a:t>Do you agree to add the following text in SFD?</a:t>
            </a:r>
          </a:p>
          <a:p>
            <a:pPr lvl="1"/>
            <a:r>
              <a:rPr lang="en-US" dirty="0" smtClean="0"/>
              <a:t> 11ax allows 1xLTF as an optional mode in the following cases:</a:t>
            </a:r>
          </a:p>
          <a:p>
            <a:pPr lvl="2"/>
            <a:r>
              <a:rPr lang="en-US" dirty="0" smtClean="0"/>
              <a:t>SU, with GI = 0.8us only</a:t>
            </a:r>
          </a:p>
          <a:p>
            <a:pPr lvl="2"/>
            <a:r>
              <a:rPr lang="en-US" dirty="0" smtClean="0"/>
              <a:t>Full-BW UL-MUMIMO, with GI=1.6us only?</a:t>
            </a:r>
          </a:p>
          <a:p>
            <a:pPr lvl="2"/>
            <a:r>
              <a:rPr lang="en-US" dirty="0" smtClean="0"/>
              <a:t>Full BW DL-MUMIMO, with GI=0.8us TBD</a:t>
            </a:r>
          </a:p>
          <a:p>
            <a:pPr marL="0" indent="0">
              <a:buNone/>
            </a:pPr>
            <a:endParaRPr lang="en-US" dirty="0" smtClean="0"/>
          </a:p>
          <a:p>
            <a:pPr marL="0" indent="0"/>
            <a:r>
              <a:rPr lang="en-US" dirty="0" smtClean="0"/>
              <a:t>Y 38</a:t>
            </a:r>
          </a:p>
          <a:p>
            <a:pPr marL="0" indent="0"/>
            <a:r>
              <a:rPr lang="en-US" dirty="0" smtClean="0"/>
              <a:t>N 0</a:t>
            </a:r>
          </a:p>
          <a:p>
            <a:pPr marL="0" indent="0"/>
            <a:r>
              <a:rPr lang="en-US" dirty="0" smtClean="0"/>
              <a:t>A 10</a:t>
            </a:r>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11-16/0034r0 Straw </a:t>
            </a:r>
            <a:r>
              <a:rPr lang="en-US" dirty="0"/>
              <a:t>Poll </a:t>
            </a:r>
            <a:r>
              <a:rPr lang="en-US" dirty="0" smtClean="0"/>
              <a:t>#1</a:t>
            </a:r>
            <a:endParaRPr lang="en-US" dirty="0"/>
          </a:p>
        </p:txBody>
      </p:sp>
      <p:sp>
        <p:nvSpPr>
          <p:cNvPr id="3" name="Content Placeholder 2"/>
          <p:cNvSpPr>
            <a:spLocks noGrp="1"/>
          </p:cNvSpPr>
          <p:nvPr>
            <p:ph idx="1"/>
          </p:nvPr>
        </p:nvSpPr>
        <p:spPr/>
        <p:txBody>
          <a:bodyPr>
            <a:normAutofit fontScale="92500" lnSpcReduction="10000"/>
          </a:bodyPr>
          <a:lstStyle/>
          <a:p>
            <a:pPr marL="0" indent="0"/>
            <a:r>
              <a:rPr lang="en-US" b="0" dirty="0" smtClean="0"/>
              <a:t> Do you agree to add the following text in SFD?</a:t>
            </a:r>
          </a:p>
          <a:p>
            <a:pPr lvl="1"/>
            <a:r>
              <a:rPr lang="en-US" i="1" dirty="0" smtClean="0"/>
              <a:t>When 1x/2x HE-LTF is transmitted, it is recommended that the spatial mapping matrix applied to HE-STF and beyond is chosen such that it preserves the smoothness of the physical channel, achieved by limiting the variation of each element’s real and imaginary values in the spatial mapping matrix across successive tones. </a:t>
            </a:r>
          </a:p>
          <a:p>
            <a:pPr lvl="1"/>
            <a:endParaRPr lang="en-US" dirty="0" smtClean="0"/>
          </a:p>
          <a:p>
            <a:pPr marL="0" indent="0"/>
            <a:r>
              <a:rPr lang="en-US" dirty="0" smtClean="0"/>
              <a:t>Y 35</a:t>
            </a:r>
          </a:p>
          <a:p>
            <a:pPr marL="0" indent="0"/>
            <a:r>
              <a:rPr lang="en-US" dirty="0" smtClean="0"/>
              <a:t>N 0</a:t>
            </a:r>
          </a:p>
          <a:p>
            <a:pPr marL="0" indent="0"/>
            <a:r>
              <a:rPr lang="en-US" dirty="0" smtClean="0"/>
              <a:t>A 10</a:t>
            </a:r>
          </a:p>
          <a:p>
            <a:pPr marL="0" indent="0"/>
            <a:endParaRPr lang="en-US" dirty="0" smtClean="0"/>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11-16/0036r0 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in the current SFD:</a:t>
            </a:r>
          </a:p>
          <a:p>
            <a:pPr lvl="1"/>
            <a:r>
              <a:rPr lang="en-US" dirty="0" smtClean="0"/>
              <a:t>The CRC bits of HE-SIG-A and each coding group of HE-SIG-B are generated as 4 LSB of HT CRC generator output?</a:t>
            </a:r>
            <a:endParaRPr lang="en-US" i="1" dirty="0" smtClean="0"/>
          </a:p>
          <a:p>
            <a:pPr lvl="1"/>
            <a:endParaRPr lang="en-US" dirty="0" smtClean="0"/>
          </a:p>
          <a:p>
            <a:pPr marL="0" indent="0"/>
            <a:r>
              <a:rPr lang="en-US" dirty="0" smtClean="0"/>
              <a:t>Y 38</a:t>
            </a:r>
          </a:p>
          <a:p>
            <a:pPr marL="0" indent="0"/>
            <a:r>
              <a:rPr lang="en-US" dirty="0" smtClean="0"/>
              <a:t>N 3</a:t>
            </a:r>
          </a:p>
          <a:p>
            <a:pPr marL="0" indent="0"/>
            <a:r>
              <a:rPr lang="en-US" dirty="0" smtClean="0"/>
              <a:t>A 10</a:t>
            </a:r>
          </a:p>
          <a:p>
            <a:pPr marL="0" indent="0"/>
            <a:endParaRPr lang="en-US" dirty="0" smtClean="0"/>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11-16/0037r1 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to the current SFD: </a:t>
            </a:r>
          </a:p>
          <a:p>
            <a:pPr lvl="1"/>
            <a:r>
              <a:rPr lang="en-US" dirty="0" smtClean="0"/>
              <a:t>SIGB bits for each SIGB content channel are continuously encoded with 1 BCC encoder?</a:t>
            </a:r>
          </a:p>
          <a:p>
            <a:pPr lvl="1"/>
            <a:endParaRPr lang="en-US" dirty="0" smtClean="0"/>
          </a:p>
          <a:p>
            <a:pPr marL="0" indent="0"/>
            <a:r>
              <a:rPr lang="en-US" dirty="0" smtClean="0"/>
              <a:t>Y 36</a:t>
            </a:r>
          </a:p>
          <a:p>
            <a:pPr marL="0" indent="0"/>
            <a:r>
              <a:rPr lang="en-US" dirty="0" smtClean="0"/>
              <a:t>N 0</a:t>
            </a:r>
          </a:p>
          <a:p>
            <a:pPr marL="0" indent="0"/>
            <a:r>
              <a:rPr lang="en-US" dirty="0" smtClean="0"/>
              <a:t>A 14</a:t>
            </a:r>
          </a:p>
          <a:p>
            <a:pPr marL="0" indent="0"/>
            <a:endParaRPr lang="en-US" dirty="0" smtClean="0"/>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11-16/0104r0 Straw Poll</a:t>
            </a:r>
            <a:endParaRPr lang="en-US" dirty="0"/>
          </a:p>
        </p:txBody>
      </p:sp>
      <p:sp>
        <p:nvSpPr>
          <p:cNvPr id="3" name="Content Placeholder 2"/>
          <p:cNvSpPr>
            <a:spLocks noGrp="1"/>
          </p:cNvSpPr>
          <p:nvPr>
            <p:ph idx="1"/>
          </p:nvPr>
        </p:nvSpPr>
        <p:spPr>
          <a:xfrm>
            <a:off x="685800" y="1981200"/>
            <a:ext cx="7772400" cy="4419600"/>
          </a:xfrm>
        </p:spPr>
        <p:txBody>
          <a:bodyPr>
            <a:normAutofit fontScale="77500" lnSpcReduction="20000"/>
          </a:bodyPr>
          <a:lstStyle/>
          <a:p>
            <a:pPr>
              <a:buNone/>
            </a:pPr>
            <a:r>
              <a:rPr lang="en-US" dirty="0" smtClean="0"/>
              <a:t>Do you agree to add the following text to SFD</a:t>
            </a:r>
          </a:p>
          <a:p>
            <a:pPr>
              <a:buFont typeface="Arial" panose="020B0604020202020204" pitchFamily="34" charset="0"/>
              <a:buChar char="•"/>
            </a:pPr>
            <a:r>
              <a:rPr lang="en-US" dirty="0" smtClean="0"/>
              <a:t>When MCS 2, 4, or 6 is configured for HE-SIGB, up to 2 (zero valued) filler bits are added after each tail bits of HE-SIG-B encoding block (i.e. common field and STA-specific information field) such that length of an encoding block (including the filler bits) is multiple of 3.</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When MCS 5 is configured for HE-SIGB, up to 1 (zero valued) filler bits are added after each tail bits of HE-SIG-B encoding block (i.e. common field and STA-specific information field) such that length of an encoding block (including the filler bits) is multiple of 2.</a:t>
            </a:r>
          </a:p>
          <a:p>
            <a:pPr lvl="1"/>
            <a:endParaRPr lang="en-US" dirty="0" smtClean="0"/>
          </a:p>
          <a:p>
            <a:pPr marL="0" indent="0"/>
            <a:r>
              <a:rPr lang="en-US" dirty="0" smtClean="0"/>
              <a:t>Y 6</a:t>
            </a:r>
          </a:p>
          <a:p>
            <a:pPr marL="0" indent="0"/>
            <a:r>
              <a:rPr lang="en-US" dirty="0" smtClean="0"/>
              <a:t>N 22</a:t>
            </a:r>
          </a:p>
          <a:p>
            <a:pPr marL="0" indent="0"/>
            <a:r>
              <a:rPr lang="en-US" dirty="0" smtClean="0"/>
              <a:t>A 13</a:t>
            </a:r>
          </a:p>
          <a:p>
            <a:pPr marL="0" indent="0">
              <a:buNone/>
            </a:pPr>
            <a:endParaRPr lang="en-US" dirty="0" smtClean="0"/>
          </a:p>
          <a:p>
            <a:pPr marL="0" indent="0">
              <a:buNone/>
            </a:pPr>
            <a:r>
              <a:rPr lang="en-US" dirty="0" smtClean="0">
                <a:solidFill>
                  <a:srgbClr val="FF0000"/>
                </a:solidFill>
              </a:rPr>
              <a:t>SP FAILED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8" name="Table 6"/>
          <p:cNvGraphicFramePr>
            <a:graphicFrameLocks noGrp="1"/>
          </p:cNvGraphicFramePr>
          <p:nvPr/>
        </p:nvGraphicFramePr>
        <p:xfrm>
          <a:off x="838200" y="2286002"/>
          <a:ext cx="7620000" cy="1902540"/>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200" u="none" strike="noStrike" dirty="0">
                          <a:latin typeface="+mn-lt"/>
                        </a:rPr>
                        <a:t>DCN</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Title</a:t>
                      </a:r>
                      <a:endParaRPr lang="en-CA" sz="1200" b="1" i="0" u="none" strike="noStrike" dirty="0">
                        <a:solidFill>
                          <a:srgbClr val="FFFFFF"/>
                        </a:solidFill>
                        <a:latin typeface="+mn-lt"/>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Name</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Ad Hoc</a:t>
                      </a:r>
                      <a:endParaRPr lang="en-CA" sz="1200" b="1" i="0" u="none" strike="noStrike" dirty="0">
                        <a:solidFill>
                          <a:srgbClr val="FFFFFF"/>
                        </a:solidFill>
                        <a:latin typeface="+mn-lt"/>
                      </a:endParaRPr>
                    </a:p>
                  </a:txBody>
                  <a:tcPr marL="7374" marR="7374" marT="7374" marB="0" anchor="b">
                    <a:lnB w="12700" cap="flat" cmpd="sng" algn="ctr">
                      <a:solidFill>
                        <a:schemeClr val="tx1"/>
                      </a:solidFill>
                      <a:prstDash val="solid"/>
                      <a:round/>
                      <a:headEnd type="none" w="med" len="med"/>
                      <a:tailEnd type="none" w="med" len="med"/>
                    </a:lnB>
                  </a:tcPr>
                </a:tc>
              </a:tr>
              <a:tr h="87927">
                <a:tc>
                  <a:txBody>
                    <a:bodyPr/>
                    <a:lstStyle/>
                    <a:p>
                      <a:pPr algn="l" fontAlgn="b"/>
                      <a:r>
                        <a:rPr lang="en-CA" sz="1200" u="none" strike="noStrike" dirty="0">
                          <a:solidFill>
                            <a:srgbClr val="00B050"/>
                          </a:solidFill>
                          <a:latin typeface="+mn-lt"/>
                        </a:rPr>
                        <a:t>11-16/0038</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200" u="none" strike="noStrike" dirty="0">
                          <a:solidFill>
                            <a:srgbClr val="00B050"/>
                          </a:solidFill>
                          <a:latin typeface="+mn-lt"/>
                        </a:rPr>
                        <a:t>Sequence for 1x LTF</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ctr" fontAlgn="b"/>
                      <a:r>
                        <a:rPr lang="en-CA" sz="1200" u="none" strike="noStrike" dirty="0" err="1">
                          <a:solidFill>
                            <a:srgbClr val="00B050"/>
                          </a:solidFill>
                          <a:latin typeface="+mn-lt"/>
                        </a:rPr>
                        <a:t>Daewon</a:t>
                      </a:r>
                      <a:r>
                        <a:rPr lang="en-CA" sz="1200" u="none" strike="noStrike" dirty="0">
                          <a:solidFill>
                            <a:srgbClr val="00B050"/>
                          </a:solidFill>
                          <a:latin typeface="+mn-lt"/>
                        </a:rPr>
                        <a:t> Lee</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ctr" fontAlgn="b"/>
                      <a:r>
                        <a:rPr lang="en-CA" sz="1200" u="none" strike="noStrike" dirty="0">
                          <a:solidFill>
                            <a:srgbClr val="00B050"/>
                          </a:solidFill>
                          <a:latin typeface="+mn-lt"/>
                        </a:rPr>
                        <a:t>PHY</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r>
              <a:tr h="80884">
                <a:tc>
                  <a:txBody>
                    <a:bodyPr/>
                    <a:lstStyle/>
                    <a:p>
                      <a:pPr algn="l" fontAlgn="b"/>
                      <a:r>
                        <a:rPr lang="en-CA" sz="1200" b="0" i="0" u="none" strike="noStrike" dirty="0">
                          <a:solidFill>
                            <a:srgbClr val="00B050"/>
                          </a:solidFill>
                          <a:latin typeface="+mn-lt"/>
                        </a:rPr>
                        <a:t>11-16/0052</a:t>
                      </a:r>
                    </a:p>
                  </a:txBody>
                  <a:tcPr marL="7374" marR="7374" marT="7374" marB="0" anchor="b"/>
                </a:tc>
                <a:tc>
                  <a:txBody>
                    <a:bodyPr/>
                    <a:lstStyle/>
                    <a:p>
                      <a:pPr algn="l" fontAlgn="b"/>
                      <a:r>
                        <a:rPr lang="en-CA" sz="1200" b="0" i="0" u="none" strike="noStrike" dirty="0">
                          <a:solidFill>
                            <a:srgbClr val="00B050"/>
                          </a:solidFill>
                          <a:latin typeface="+mn-lt"/>
                        </a:rPr>
                        <a:t>Remaining HE-LTF Sequence Design  </a:t>
                      </a:r>
                    </a:p>
                  </a:txBody>
                  <a:tcPr marL="7374" marR="7374" marT="7374" marB="0" anchor="b"/>
                </a:tc>
                <a:tc>
                  <a:txBody>
                    <a:bodyPr/>
                    <a:lstStyle/>
                    <a:p>
                      <a:pPr algn="ctr" fontAlgn="b"/>
                      <a:r>
                        <a:rPr lang="en-CA" sz="1200" b="0" i="0" u="none" strike="noStrike" dirty="0">
                          <a:solidFill>
                            <a:srgbClr val="00B050"/>
                          </a:solidFill>
                          <a:latin typeface="+mn-lt"/>
                        </a:rPr>
                        <a:t>Le Liu</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80884">
                <a:tc>
                  <a:txBody>
                    <a:bodyPr/>
                    <a:lstStyle/>
                    <a:p>
                      <a:pPr algn="l" fontAlgn="b"/>
                      <a:r>
                        <a:rPr lang="en-CA" sz="1200" b="0" i="0" u="none" strike="noStrike" dirty="0">
                          <a:solidFill>
                            <a:srgbClr val="00B050"/>
                          </a:solidFill>
                          <a:latin typeface="+mn-lt"/>
                        </a:rPr>
                        <a:t>11-16/0039</a:t>
                      </a:r>
                    </a:p>
                  </a:txBody>
                  <a:tcPr marL="7374" marR="7374" marT="7374" marB="0" anchor="b"/>
                </a:tc>
                <a:tc>
                  <a:txBody>
                    <a:bodyPr/>
                    <a:lstStyle/>
                    <a:p>
                      <a:pPr algn="l" fontAlgn="b"/>
                      <a:r>
                        <a:rPr lang="en-CA" sz="1200" b="0" i="0" u="none" strike="noStrike" dirty="0">
                          <a:solidFill>
                            <a:srgbClr val="00B050"/>
                          </a:solidFill>
                          <a:latin typeface="+mn-lt"/>
                        </a:rPr>
                        <a:t>RU Allocation in SIG-B</a:t>
                      </a:r>
                    </a:p>
                  </a:txBody>
                  <a:tcPr marL="7374" marR="7374" marT="7374" marB="0" anchor="b"/>
                </a:tc>
                <a:tc>
                  <a:txBody>
                    <a:bodyPr/>
                    <a:lstStyle/>
                    <a:p>
                      <a:pPr algn="ctr" fontAlgn="b"/>
                      <a:r>
                        <a:rPr lang="en-CA" sz="1200" b="0" i="0" u="none" strike="noStrike" dirty="0" err="1">
                          <a:solidFill>
                            <a:srgbClr val="00B050"/>
                          </a:solidFill>
                          <a:latin typeface="+mn-lt"/>
                        </a:rPr>
                        <a:t>Daewon</a:t>
                      </a:r>
                      <a:r>
                        <a:rPr lang="en-CA" sz="1200" b="0" i="0" u="none" strike="noStrike" dirty="0">
                          <a:solidFill>
                            <a:srgbClr val="00B050"/>
                          </a:solidFill>
                          <a:latin typeface="+mn-lt"/>
                        </a:rPr>
                        <a:t> Lee</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87927">
                <a:tc>
                  <a:txBody>
                    <a:bodyPr/>
                    <a:lstStyle/>
                    <a:p>
                      <a:pPr algn="l" fontAlgn="b"/>
                      <a:r>
                        <a:rPr lang="en-CA" sz="1200" b="0" i="0" u="none" strike="noStrike">
                          <a:solidFill>
                            <a:srgbClr val="00B050"/>
                          </a:solidFill>
                          <a:latin typeface="+mn-lt"/>
                        </a:rPr>
                        <a:t>11-16/0040</a:t>
                      </a:r>
                    </a:p>
                  </a:txBody>
                  <a:tcPr marL="7374" marR="7374" marT="7374" marB="0" anchor="b"/>
                </a:tc>
                <a:tc>
                  <a:txBody>
                    <a:bodyPr/>
                    <a:lstStyle/>
                    <a:p>
                      <a:pPr algn="l" fontAlgn="b"/>
                      <a:r>
                        <a:rPr lang="en-CA" sz="1200" b="0" i="0" u="none" strike="noStrike" dirty="0" smtClean="0">
                          <a:solidFill>
                            <a:srgbClr val="00B050"/>
                          </a:solidFill>
                          <a:latin typeface="+mn-lt"/>
                        </a:rPr>
                        <a:t>Issues </a:t>
                      </a:r>
                      <a:r>
                        <a:rPr lang="en-CA" sz="1200" b="0" i="0" u="none" strike="noStrike" dirty="0">
                          <a:solidFill>
                            <a:srgbClr val="00B050"/>
                          </a:solidFill>
                          <a:latin typeface="+mn-lt"/>
                        </a:rPr>
                        <a:t>with Compressed SIG-B Mode</a:t>
                      </a:r>
                    </a:p>
                  </a:txBody>
                  <a:tcPr marL="7374" marR="7374" marT="7374" marB="0" anchor="b"/>
                </a:tc>
                <a:tc>
                  <a:txBody>
                    <a:bodyPr/>
                    <a:lstStyle/>
                    <a:p>
                      <a:pPr algn="ctr" fontAlgn="b"/>
                      <a:r>
                        <a:rPr lang="en-CA" sz="1200" b="0" i="0" u="none" strike="noStrike" dirty="0" err="1">
                          <a:solidFill>
                            <a:srgbClr val="00B050"/>
                          </a:solidFill>
                          <a:latin typeface="+mn-lt"/>
                        </a:rPr>
                        <a:t>Yujin</a:t>
                      </a:r>
                      <a:r>
                        <a:rPr lang="en-CA" sz="1200" b="0" i="0" u="none" strike="noStrike" dirty="0">
                          <a:solidFill>
                            <a:srgbClr val="00B050"/>
                          </a:solidFill>
                          <a:latin typeface="+mn-lt"/>
                        </a:rPr>
                        <a:t> Noh</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a:solidFill>
                            <a:srgbClr val="00B050"/>
                          </a:solidFill>
                          <a:latin typeface="+mn-lt"/>
                        </a:rPr>
                        <a:t>11-16/0041</a:t>
                      </a:r>
                    </a:p>
                  </a:txBody>
                  <a:tcPr marL="7374" marR="7374" marT="7374" marB="0" anchor="b"/>
                </a:tc>
                <a:tc>
                  <a:txBody>
                    <a:bodyPr/>
                    <a:lstStyle/>
                    <a:p>
                      <a:pPr algn="l" fontAlgn="b"/>
                      <a:r>
                        <a:rPr lang="en-CA" sz="1200" b="0" i="0" u="none" strike="noStrike" dirty="0">
                          <a:solidFill>
                            <a:srgbClr val="00B050"/>
                          </a:solidFill>
                          <a:latin typeface="+mn-lt"/>
                        </a:rPr>
                        <a:t>Link Adaptation for HE WLAN</a:t>
                      </a:r>
                    </a:p>
                  </a:txBody>
                  <a:tcPr marL="7374" marR="7374" marT="7374" marB="0" anchor="b"/>
                </a:tc>
                <a:tc>
                  <a:txBody>
                    <a:bodyPr/>
                    <a:lstStyle/>
                    <a:p>
                      <a:pPr algn="ctr" fontAlgn="b"/>
                      <a:r>
                        <a:rPr lang="en-CA" sz="1200" b="0" i="0" u="none" strike="noStrike" dirty="0" err="1">
                          <a:solidFill>
                            <a:srgbClr val="00B050"/>
                          </a:solidFill>
                          <a:latin typeface="+mn-lt"/>
                        </a:rPr>
                        <a:t>Yujin</a:t>
                      </a:r>
                      <a:r>
                        <a:rPr lang="en-CA" sz="1200" b="0" i="0" u="none" strike="noStrike" dirty="0">
                          <a:solidFill>
                            <a:srgbClr val="00B050"/>
                          </a:solidFill>
                          <a:latin typeface="+mn-lt"/>
                        </a:rPr>
                        <a:t> Noh</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a:solidFill>
                            <a:srgbClr val="002060"/>
                          </a:solidFill>
                          <a:latin typeface="+mn-lt"/>
                        </a:rPr>
                        <a:t>11-16/0044</a:t>
                      </a:r>
                    </a:p>
                  </a:txBody>
                  <a:tcPr marL="7374" marR="7374" marT="7374" marB="0" anchor="b"/>
                </a:tc>
                <a:tc>
                  <a:txBody>
                    <a:bodyPr/>
                    <a:lstStyle/>
                    <a:p>
                      <a:pPr algn="l" fontAlgn="b"/>
                      <a:r>
                        <a:rPr lang="en-CA" sz="1200" b="0" i="0" u="none" strike="noStrike" dirty="0">
                          <a:solidFill>
                            <a:srgbClr val="002060"/>
                          </a:solidFill>
                          <a:latin typeface="+mn-lt"/>
                        </a:rPr>
                        <a:t>MCS Levels and TX EVM Requirement for 1024 QAM</a:t>
                      </a:r>
                    </a:p>
                  </a:txBody>
                  <a:tcPr marL="7374" marR="7374" marT="7374" marB="0" anchor="b"/>
                </a:tc>
                <a:tc>
                  <a:txBody>
                    <a:bodyPr/>
                    <a:lstStyle/>
                    <a:p>
                      <a:pPr algn="ctr" fontAlgn="b"/>
                      <a:r>
                        <a:rPr lang="en-CA" sz="1200" b="0" i="0" u="none" strike="noStrike">
                          <a:solidFill>
                            <a:srgbClr val="002060"/>
                          </a:solidFill>
                          <a:latin typeface="+mn-lt"/>
                        </a:rPr>
                        <a:t>Eunsung Park</a:t>
                      </a:r>
                    </a:p>
                  </a:txBody>
                  <a:tcPr marL="7374" marR="7374" marT="7374" marB="0" anchor="b"/>
                </a:tc>
                <a:tc>
                  <a:txBody>
                    <a:bodyPr/>
                    <a:lstStyle/>
                    <a:p>
                      <a:pPr algn="ctr" fontAlgn="b"/>
                      <a:r>
                        <a:rPr lang="en-CA" sz="1200" b="0" i="0" u="none" strike="noStrike" dirty="0">
                          <a:solidFill>
                            <a:srgbClr val="00206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11-16/0045</a:t>
                      </a:r>
                    </a:p>
                  </a:txBody>
                  <a:tcPr marL="7374" marR="7374" marT="7374" marB="0" anchor="b"/>
                </a:tc>
                <a:tc>
                  <a:txBody>
                    <a:bodyPr/>
                    <a:lstStyle/>
                    <a:p>
                      <a:pPr algn="l" fontAlgn="b"/>
                      <a:r>
                        <a:rPr lang="en-CA" sz="1200" b="0" i="0" u="none" strike="noStrike" dirty="0">
                          <a:solidFill>
                            <a:srgbClr val="000000"/>
                          </a:solidFill>
                          <a:latin typeface="+mn-lt"/>
                        </a:rPr>
                        <a:t>Flexible Wider Bandwidth Transmission</a:t>
                      </a:r>
                    </a:p>
                  </a:txBody>
                  <a:tcPr marL="7374" marR="7374" marT="7374" marB="0" anchor="b"/>
                </a:tc>
                <a:tc>
                  <a:txBody>
                    <a:bodyPr/>
                    <a:lstStyle/>
                    <a:p>
                      <a:pPr algn="ctr" fontAlgn="b"/>
                      <a:r>
                        <a:rPr lang="en-CA" sz="1200" b="0" i="0" u="none" strike="noStrike" dirty="0">
                          <a:solidFill>
                            <a:srgbClr val="000000"/>
                          </a:solidFill>
                          <a:latin typeface="+mn-lt"/>
                        </a:rPr>
                        <a:t>John Son</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11-16/0046</a:t>
                      </a:r>
                    </a:p>
                  </a:txBody>
                  <a:tcPr marL="7374" marR="7374" marT="7374" marB="0" anchor="b"/>
                </a:tc>
                <a:tc>
                  <a:txBody>
                    <a:bodyPr/>
                    <a:lstStyle/>
                    <a:p>
                      <a:pPr algn="l" fontAlgn="b"/>
                      <a:r>
                        <a:rPr lang="en-CA" sz="1200" b="0" i="0" u="none" strike="noStrike" dirty="0">
                          <a:solidFill>
                            <a:srgbClr val="000000"/>
                          </a:solidFill>
                          <a:latin typeface="+mn-lt"/>
                        </a:rPr>
                        <a:t>Content for the extra tones in LSIG and RLSIG</a:t>
                      </a:r>
                    </a:p>
                  </a:txBody>
                  <a:tcPr marL="7374" marR="7374" marT="7374" marB="0" anchor="b"/>
                </a:tc>
                <a:tc>
                  <a:txBody>
                    <a:bodyPr/>
                    <a:lstStyle/>
                    <a:p>
                      <a:pPr algn="ctr" fontAlgn="b"/>
                      <a:r>
                        <a:rPr lang="en-CA" sz="1200" b="0" i="0" u="none" strike="noStrike">
                          <a:solidFill>
                            <a:srgbClr val="000000"/>
                          </a:solidFill>
                          <a:latin typeface="+mn-lt"/>
                        </a:rPr>
                        <a:t>Jiayin Zhang</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endParaRPr lang="en-CA" sz="1200" b="0" i="0" u="none" strike="noStrike" dirty="0">
                        <a:solidFill>
                          <a:srgbClr val="000000"/>
                        </a:solidFill>
                        <a:latin typeface="+mn-lt"/>
                      </a:endParaRPr>
                    </a:p>
                  </a:txBody>
                  <a:tcPr marL="7374" marR="7374" marT="7374" marB="0" anchor="ctr"/>
                </a:tc>
                <a:tc>
                  <a:txBody>
                    <a:bodyPr/>
                    <a:lstStyle/>
                    <a:p>
                      <a:pPr algn="l" fontAlgn="b"/>
                      <a:endParaRPr lang="en-CA" sz="1200" b="0" i="0" u="none" strike="noStrike" dirty="0">
                        <a:solidFill>
                          <a:srgbClr val="000000"/>
                        </a:solidFill>
                        <a:latin typeface="+mn-lt"/>
                      </a:endParaRPr>
                    </a:p>
                  </a:txBody>
                  <a:tcPr marL="7374" marR="7374" marT="7374" marB="0" anchor="ctr"/>
                </a:tc>
                <a:tc>
                  <a:txBody>
                    <a:bodyPr/>
                    <a:lstStyle/>
                    <a:p>
                      <a:pPr algn="ctr" fontAlgn="b"/>
                      <a:endParaRPr lang="en-CA" sz="1200" b="0" i="0" u="none" strike="noStrike" dirty="0">
                        <a:solidFill>
                          <a:srgbClr val="000000"/>
                        </a:solidFill>
                        <a:latin typeface="+mn-lt"/>
                      </a:endParaRPr>
                    </a:p>
                  </a:txBody>
                  <a:tcPr marL="7374" marR="7374" marT="7374" marB="0" anchor="ctr"/>
                </a:tc>
                <a:tc>
                  <a:txBody>
                    <a:bodyPr/>
                    <a:lstStyle/>
                    <a:p>
                      <a:pPr algn="ctr" fontAlgn="b"/>
                      <a:endParaRPr lang="en-CA" sz="1200" b="0" i="0" u="none" strike="noStrike" dirty="0">
                        <a:solidFill>
                          <a:srgbClr val="000000"/>
                        </a:solidFill>
                        <a:latin typeface="+mn-lt"/>
                      </a:endParaRPr>
                    </a:p>
                  </a:txBody>
                  <a:tcPr marL="7374" marR="7374" marT="7374" marB="0" anchor="ctr"/>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#1</a:t>
            </a:r>
            <a:endParaRPr lang="en-US" dirty="0"/>
          </a:p>
        </p:txBody>
      </p:sp>
      <p:sp>
        <p:nvSpPr>
          <p:cNvPr id="3" name="Content Placeholder 2"/>
          <p:cNvSpPr>
            <a:spLocks noGrp="1"/>
          </p:cNvSpPr>
          <p:nvPr>
            <p:ph idx="1"/>
          </p:nvPr>
        </p:nvSpPr>
        <p:spPr>
          <a:xfrm>
            <a:off x="685800" y="1981200"/>
            <a:ext cx="7772400" cy="4419600"/>
          </a:xfrm>
        </p:spPr>
        <p:txBody>
          <a:bodyPr>
            <a:normAutofit fontScale="92500" lnSpcReduction="20000"/>
          </a:bodyPr>
          <a:lstStyle/>
          <a:p>
            <a:r>
              <a:rPr lang="en-US" sz="2000" dirty="0" smtClean="0"/>
              <a:t>Do you agree</a:t>
            </a:r>
          </a:p>
          <a:p>
            <a:pPr lvl="1"/>
            <a:r>
              <a:rPr lang="en-US" altLang="zh-CN" dirty="0" smtClean="0"/>
              <a:t>4x HE-LTF</a:t>
            </a:r>
            <a:r>
              <a:rPr lang="en-US" altLang="zh-CN" baseline="-25000" dirty="0" smtClean="0"/>
              <a:t>160MHz</a:t>
            </a:r>
            <a:r>
              <a:rPr lang="en-US" altLang="zh-CN" dirty="0" smtClean="0"/>
              <a:t>(-1012:1:1012) =[ 4x LTF</a:t>
            </a:r>
            <a:r>
              <a:rPr lang="en-US" altLang="zh-CN" baseline="-25000" dirty="0" smtClean="0"/>
              <a:t>80MHz_primary </a:t>
            </a:r>
            <a:r>
              <a:rPr lang="en-US" altLang="zh-CN" dirty="0" smtClean="0"/>
              <a:t>, zeros(1,23), 4x LTF</a:t>
            </a:r>
            <a:r>
              <a:rPr lang="en-US" altLang="zh-CN" baseline="-25000" dirty="0" smtClean="0"/>
              <a:t>80MHz_secondary </a:t>
            </a:r>
            <a:r>
              <a:rPr lang="en-US" altLang="zh-CN" dirty="0" smtClean="0"/>
              <a:t>] </a:t>
            </a:r>
            <a:endParaRPr lang="zh-CN" altLang="zh-CN" sz="1200" dirty="0" smtClean="0"/>
          </a:p>
          <a:p>
            <a:pPr lvl="2"/>
            <a:r>
              <a:rPr lang="en-US" altLang="zh-CN" dirty="0" smtClean="0"/>
              <a:t>4x LTF</a:t>
            </a:r>
            <a:r>
              <a:rPr lang="en-US" altLang="zh-CN" baseline="-25000" dirty="0" smtClean="0"/>
              <a:t>80MHz_primary </a:t>
            </a:r>
            <a:r>
              <a:rPr lang="en-US" altLang="zh-CN" dirty="0" smtClean="0"/>
              <a:t>= [L-LTF</a:t>
            </a:r>
            <a:r>
              <a:rPr lang="en-US" altLang="zh-CN" baseline="-25000" dirty="0" smtClean="0"/>
              <a:t>80M</a:t>
            </a:r>
            <a:r>
              <a:rPr lang="en-US" altLang="zh-CN" dirty="0" smtClean="0"/>
              <a:t>, 0, R-LTF</a:t>
            </a:r>
            <a:r>
              <a:rPr lang="en-US" altLang="zh-CN" baseline="-25000" dirty="0" smtClean="0"/>
              <a:t>80M</a:t>
            </a:r>
            <a:r>
              <a:rPr lang="en-US" altLang="zh-CN" dirty="0" smtClean="0"/>
              <a:t>] as agreed for 80MHz 4x HE-LTF;</a:t>
            </a:r>
            <a:endParaRPr lang="zh-CN" altLang="zh-CN" sz="1100" dirty="0" smtClean="0"/>
          </a:p>
          <a:p>
            <a:pPr lvl="2"/>
            <a:r>
              <a:rPr lang="en-US" altLang="zh-CN" dirty="0" smtClean="0"/>
              <a:t>4x LTF</a:t>
            </a:r>
            <a:r>
              <a:rPr lang="en-US" altLang="zh-CN" baseline="-25000" dirty="0" smtClean="0"/>
              <a:t>80MHz_secondary </a:t>
            </a:r>
            <a:r>
              <a:rPr lang="en-US" altLang="zh-CN" dirty="0" smtClean="0"/>
              <a:t>= [L-LTF</a:t>
            </a:r>
            <a:r>
              <a:rPr lang="en-US" altLang="zh-CN" baseline="-25000" dirty="0" smtClean="0"/>
              <a:t>80M</a:t>
            </a:r>
            <a:r>
              <a:rPr lang="en-US" altLang="zh-CN" dirty="0" smtClean="0"/>
              <a:t>, 0, (-1)* R-LTF</a:t>
            </a:r>
            <a:r>
              <a:rPr lang="en-US" altLang="zh-CN" baseline="-25000" dirty="0" smtClean="0"/>
              <a:t>80M</a:t>
            </a:r>
            <a:r>
              <a:rPr lang="en-US" altLang="zh-CN" dirty="0" smtClean="0"/>
              <a:t>] </a:t>
            </a:r>
            <a:endParaRPr lang="zh-CN" altLang="zh-CN" sz="1100" dirty="0" smtClean="0"/>
          </a:p>
          <a:p>
            <a:pPr lvl="1"/>
            <a:r>
              <a:rPr lang="en-US" altLang="zh-CN" dirty="0" smtClean="0"/>
              <a:t>4x HE-LTF</a:t>
            </a:r>
            <a:r>
              <a:rPr lang="en-US" altLang="zh-CN" baseline="-25000" dirty="0" smtClean="0"/>
              <a:t>80+80MHz</a:t>
            </a:r>
            <a:r>
              <a:rPr lang="en-US" altLang="zh-CN" dirty="0" smtClean="0"/>
              <a:t> = [4x LTF</a:t>
            </a:r>
            <a:r>
              <a:rPr lang="en-US" altLang="zh-CN" baseline="-25000" dirty="0" smtClean="0"/>
              <a:t>80MHz_primary </a:t>
            </a:r>
            <a:r>
              <a:rPr lang="en-US" altLang="zh-CN" dirty="0" smtClean="0"/>
              <a:t>, 4x LTF</a:t>
            </a:r>
            <a:r>
              <a:rPr lang="en-US" altLang="zh-CN" baseline="-25000" dirty="0" smtClean="0"/>
              <a:t>80MHz_secondary</a:t>
            </a:r>
            <a:r>
              <a:rPr lang="en-US" altLang="zh-CN" dirty="0" smtClean="0"/>
              <a:t>]</a:t>
            </a:r>
            <a:endParaRPr lang="zh-CN" altLang="zh-CN" sz="1200" dirty="0" smtClean="0"/>
          </a:p>
          <a:p>
            <a:endParaRPr lang="en-US" dirty="0" smtClean="0"/>
          </a:p>
          <a:p>
            <a:endParaRPr lang="en-US" dirty="0" smtClean="0"/>
          </a:p>
          <a:p>
            <a:r>
              <a:rPr lang="en-US" dirty="0" smtClean="0"/>
              <a:t>Y 35</a:t>
            </a:r>
          </a:p>
          <a:p>
            <a:r>
              <a:rPr lang="en-US" dirty="0" smtClean="0"/>
              <a:t>N 0</a:t>
            </a:r>
          </a:p>
          <a:p>
            <a:r>
              <a:rPr lang="en-US" dirty="0" smtClean="0"/>
              <a:t>A 14</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#2</a:t>
            </a:r>
            <a:endParaRPr lang="en-US" dirty="0"/>
          </a:p>
        </p:txBody>
      </p:sp>
      <p:sp>
        <p:nvSpPr>
          <p:cNvPr id="3" name="Content Placeholder 2"/>
          <p:cNvSpPr>
            <a:spLocks noGrp="1"/>
          </p:cNvSpPr>
          <p:nvPr>
            <p:ph idx="1"/>
          </p:nvPr>
        </p:nvSpPr>
        <p:spPr>
          <a:xfrm>
            <a:off x="685800" y="1981200"/>
            <a:ext cx="7772400" cy="4419600"/>
          </a:xfrm>
        </p:spPr>
        <p:txBody>
          <a:bodyPr>
            <a:normAutofit fontScale="85000" lnSpcReduction="20000"/>
          </a:bodyPr>
          <a:lstStyle/>
          <a:p>
            <a:r>
              <a:rPr lang="en-US" sz="2000" dirty="0" smtClean="0"/>
              <a:t>Do you agree</a:t>
            </a:r>
          </a:p>
          <a:p>
            <a:pPr lvl="1"/>
            <a:r>
              <a:rPr lang="en-US" altLang="zh-CN" dirty="0" smtClean="0"/>
              <a:t>2x HE-LTF</a:t>
            </a:r>
            <a:r>
              <a:rPr lang="en-US" altLang="zh-CN" baseline="-25000" dirty="0" smtClean="0"/>
              <a:t>160MHz</a:t>
            </a:r>
            <a:r>
              <a:rPr lang="en-US" altLang="zh-CN" dirty="0" smtClean="0"/>
              <a:t>(-1012:2:1012) = [ 2x LTF</a:t>
            </a:r>
            <a:r>
              <a:rPr lang="en-US" altLang="zh-CN" baseline="-25000" dirty="0" smtClean="0"/>
              <a:t>80MHz_primary </a:t>
            </a:r>
            <a:r>
              <a:rPr lang="en-US" altLang="zh-CN" dirty="0" smtClean="0"/>
              <a:t>, zeros(1,11), 2x LTF</a:t>
            </a:r>
            <a:r>
              <a:rPr lang="en-US" altLang="zh-CN" baseline="-25000" dirty="0" smtClean="0"/>
              <a:t>80MHz_secondary</a:t>
            </a:r>
            <a:r>
              <a:rPr lang="en-US" altLang="zh-CN" dirty="0" smtClean="0"/>
              <a:t> ]</a:t>
            </a:r>
            <a:endParaRPr lang="zh-CN" altLang="zh-CN" sz="1200" dirty="0" smtClean="0"/>
          </a:p>
          <a:p>
            <a:pPr lvl="2"/>
            <a:r>
              <a:rPr lang="en-US" altLang="zh-CN" dirty="0" smtClean="0"/>
              <a:t>2x LTF</a:t>
            </a:r>
            <a:r>
              <a:rPr lang="en-US" altLang="zh-CN" baseline="-25000" dirty="0" smtClean="0"/>
              <a:t>80MHz_primary</a:t>
            </a:r>
            <a:r>
              <a:rPr lang="en-US" altLang="zh-CN" dirty="0" smtClean="0"/>
              <a:t>  as agreed for 80MHz 2x HE-LTF</a:t>
            </a:r>
            <a:br>
              <a:rPr lang="en-US" altLang="zh-CN" dirty="0" smtClean="0"/>
            </a:br>
            <a:r>
              <a:rPr lang="en-US" altLang="zh-CN" dirty="0" smtClean="0"/>
              <a:t>= [{1</a:t>
            </a:r>
            <a:r>
              <a:rPr lang="en-US" altLang="zh-CN" baseline="30000" dirty="0" smtClean="0"/>
              <a:t>st</a:t>
            </a:r>
            <a:r>
              <a:rPr lang="en-US" altLang="zh-CN" dirty="0" smtClean="0"/>
              <a:t> 242-RU}, {2</a:t>
            </a:r>
            <a:r>
              <a:rPr lang="en-US" altLang="zh-CN" baseline="30000" dirty="0" smtClean="0"/>
              <a:t>nd</a:t>
            </a:r>
            <a:r>
              <a:rPr lang="en-US" altLang="zh-CN" dirty="0" smtClean="0"/>
              <a:t> 242-RU}, {central 26-RU}, {3</a:t>
            </a:r>
            <a:r>
              <a:rPr lang="en-US" altLang="zh-CN" baseline="30000" dirty="0" smtClean="0"/>
              <a:t>rd</a:t>
            </a:r>
            <a:r>
              <a:rPr lang="en-US" altLang="zh-CN" dirty="0" smtClean="0"/>
              <a:t> 242-RU}, {4</a:t>
            </a:r>
            <a:r>
              <a:rPr lang="en-US" altLang="zh-CN" baseline="30000" dirty="0" smtClean="0"/>
              <a:t>th</a:t>
            </a:r>
            <a:r>
              <a:rPr lang="en-US" altLang="zh-CN" dirty="0" smtClean="0"/>
              <a:t> 242-RU}]; </a:t>
            </a:r>
            <a:endParaRPr lang="zh-CN" altLang="zh-CN" sz="1100" dirty="0" smtClean="0"/>
          </a:p>
          <a:p>
            <a:pPr lvl="2"/>
            <a:r>
              <a:rPr lang="en-US" altLang="zh-CN" dirty="0" smtClean="0"/>
              <a:t>2x LTF</a:t>
            </a:r>
            <a:r>
              <a:rPr lang="en-US" altLang="zh-CN" baseline="-25000" dirty="0" smtClean="0"/>
              <a:t>80MHz_secondary</a:t>
            </a:r>
            <a:r>
              <a:rPr lang="en-US" altLang="zh-CN" dirty="0" smtClean="0"/>
              <a:t> </a:t>
            </a:r>
            <a:br>
              <a:rPr lang="en-US" altLang="zh-CN" dirty="0" smtClean="0"/>
            </a:br>
            <a:r>
              <a:rPr lang="en-US" altLang="zh-CN" dirty="0" smtClean="0"/>
              <a:t>= [{1</a:t>
            </a:r>
            <a:r>
              <a:rPr lang="en-US" altLang="zh-CN" baseline="30000" dirty="0" smtClean="0"/>
              <a:t>st</a:t>
            </a:r>
            <a:r>
              <a:rPr lang="en-US" altLang="zh-CN" dirty="0" smtClean="0"/>
              <a:t> 242-RU}, (-1)*{2</a:t>
            </a:r>
            <a:r>
              <a:rPr lang="en-US" altLang="zh-CN" baseline="30000" dirty="0" smtClean="0"/>
              <a:t>nd</a:t>
            </a:r>
            <a:r>
              <a:rPr lang="en-US" altLang="zh-CN" dirty="0" smtClean="0"/>
              <a:t> 242-RU}, {central 26-RU}, {3</a:t>
            </a:r>
            <a:r>
              <a:rPr lang="en-US" altLang="zh-CN" baseline="30000" dirty="0" smtClean="0"/>
              <a:t>rd</a:t>
            </a:r>
            <a:r>
              <a:rPr lang="en-US" altLang="zh-CN" dirty="0" smtClean="0"/>
              <a:t> 242-RU}, (-1)*{4</a:t>
            </a:r>
            <a:r>
              <a:rPr lang="en-US" altLang="zh-CN" baseline="30000" dirty="0" smtClean="0"/>
              <a:t>th</a:t>
            </a:r>
            <a:r>
              <a:rPr lang="en-US" altLang="zh-CN" dirty="0" smtClean="0"/>
              <a:t> 242-RU} ];</a:t>
            </a:r>
            <a:endParaRPr lang="zh-CN" altLang="zh-CN" sz="1100" dirty="0" smtClean="0"/>
          </a:p>
          <a:p>
            <a:pPr lvl="1"/>
            <a:r>
              <a:rPr lang="en-US" altLang="zh-CN" dirty="0" smtClean="0"/>
              <a:t>2x HE-LTF</a:t>
            </a:r>
            <a:r>
              <a:rPr lang="en-US" altLang="zh-CN" baseline="-25000" dirty="0" smtClean="0"/>
              <a:t>80+80MHz</a:t>
            </a:r>
            <a:r>
              <a:rPr lang="en-US" altLang="zh-CN" dirty="0" smtClean="0"/>
              <a:t>= [2x LTF</a:t>
            </a:r>
            <a:r>
              <a:rPr lang="en-US" altLang="zh-CN" baseline="-25000" dirty="0" smtClean="0"/>
              <a:t>80MHz_primary</a:t>
            </a:r>
            <a:r>
              <a:rPr lang="en-US" altLang="zh-CN" dirty="0" smtClean="0"/>
              <a:t> , 2x LTF</a:t>
            </a:r>
            <a:r>
              <a:rPr lang="en-US" altLang="zh-CN" baseline="-25000" dirty="0" smtClean="0"/>
              <a:t>80MHz_secondary</a:t>
            </a:r>
            <a:r>
              <a:rPr lang="en-US" altLang="zh-CN" dirty="0" smtClean="0"/>
              <a:t>]</a:t>
            </a:r>
            <a:endParaRPr lang="zh-CN" altLang="zh-CN" sz="1200" dirty="0" smtClean="0"/>
          </a:p>
          <a:p>
            <a:endParaRPr lang="en-US" dirty="0" smtClean="0"/>
          </a:p>
          <a:p>
            <a:endParaRPr lang="en-US" dirty="0" smtClean="0"/>
          </a:p>
          <a:p>
            <a:r>
              <a:rPr lang="en-US" dirty="0" smtClean="0"/>
              <a:t>Y 38</a:t>
            </a:r>
          </a:p>
          <a:p>
            <a:r>
              <a:rPr lang="en-US" dirty="0" smtClean="0"/>
              <a:t>N 0</a:t>
            </a:r>
          </a:p>
          <a:p>
            <a:r>
              <a:rPr lang="en-US" dirty="0" smtClean="0"/>
              <a:t>A 16</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#3</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r>
              <a:rPr lang="en-US" sz="2000" dirty="0" smtClean="0"/>
              <a:t>Do you agree to use the 20/40/80/160/80+80MHz 1x</a:t>
            </a:r>
            <a:r>
              <a:rPr lang="en-US" altLang="zh-CN" sz="2000" dirty="0" smtClean="0"/>
              <a:t> </a:t>
            </a:r>
            <a:r>
              <a:rPr lang="en-US" sz="2000" dirty="0" smtClean="0"/>
              <a:t>HE-LTF sequences in slide </a:t>
            </a:r>
            <a:r>
              <a:rPr lang="en-US" altLang="zh-CN" sz="2000" dirty="0" smtClean="0"/>
              <a:t>21-24 of 11-16/0053r0</a:t>
            </a:r>
            <a:r>
              <a:rPr lang="en-US" sz="2000" dirty="0" smtClean="0"/>
              <a:t>?</a:t>
            </a:r>
          </a:p>
          <a:p>
            <a:pPr lvl="1"/>
            <a:endParaRPr lang="en-US" dirty="0" smtClean="0"/>
          </a:p>
          <a:p>
            <a:endParaRPr lang="en-US" dirty="0" smtClean="0"/>
          </a:p>
          <a:p>
            <a:endParaRPr lang="en-US" dirty="0" smtClean="0"/>
          </a:p>
          <a:p>
            <a:r>
              <a:rPr lang="en-US" dirty="0" smtClean="0"/>
              <a:t>Y 35</a:t>
            </a:r>
          </a:p>
          <a:p>
            <a:r>
              <a:rPr lang="en-US" dirty="0" smtClean="0"/>
              <a:t>N 0</a:t>
            </a:r>
          </a:p>
          <a:p>
            <a:r>
              <a:rPr lang="en-US" dirty="0" smtClean="0"/>
              <a:t>A 15</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11-16/0039r1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dirty="0" smtClean="0"/>
              <a:t>Do you agree with to not support dynamic split (not precluding equal split) of MU-MIMO STA specific information for 2x996 RU (</a:t>
            </a:r>
            <a:r>
              <a:rPr lang="en-US" sz="2000" dirty="0" err="1" smtClean="0"/>
              <a:t>i.e</a:t>
            </a:r>
            <a:r>
              <a:rPr lang="en-US" sz="2000" dirty="0" smtClean="0"/>
              <a:t> 160MHz MU-MIMO).  </a:t>
            </a:r>
            <a:endParaRPr lang="en-US" sz="1800" dirty="0" smtClean="0"/>
          </a:p>
          <a:p>
            <a:pPr lvl="1">
              <a:buFont typeface="Arial" panose="020B0604020202020204" pitchFamily="34" charset="0"/>
              <a:buChar char="•"/>
            </a:pPr>
            <a:endParaRPr lang="en-US" sz="1800" dirty="0" smtClean="0"/>
          </a:p>
          <a:p>
            <a:pPr lvl="1">
              <a:buFont typeface="Arial" panose="020B0604020202020204" pitchFamily="34" charset="0"/>
              <a:buChar char="•"/>
            </a:pPr>
            <a:endParaRPr lang="en-US" sz="1800" dirty="0" smtClean="0"/>
          </a:p>
          <a:p>
            <a:pPr>
              <a:buNone/>
            </a:pPr>
            <a:r>
              <a:rPr lang="en-US" sz="2200" dirty="0" smtClean="0"/>
              <a:t>8Y/6N/Many A</a:t>
            </a:r>
          </a:p>
          <a:p>
            <a:pPr>
              <a:buNone/>
            </a:pPr>
            <a:endParaRPr lang="en-US" dirty="0" smtClean="0"/>
          </a:p>
          <a:p>
            <a:pPr>
              <a:buNone/>
            </a:pPr>
            <a:r>
              <a:rPr lang="en-US" dirty="0" smtClean="0">
                <a:solidFill>
                  <a:srgbClr val="00B050"/>
                </a:solidFill>
              </a:rPr>
              <a:t>Informative</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11-16/0039r1 Straw Poll #2</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dirty="0" smtClean="0"/>
              <a:t>Do you agree with support equal split and no split (all STA information in one SIG-B channel) of MU-MIMO STA specific information for 2x996 RU (i.e. 160MHz MU-MIMO).</a:t>
            </a:r>
          </a:p>
          <a:p>
            <a:pPr lvl="1">
              <a:buFont typeface="Arial" panose="020B0604020202020204" pitchFamily="34" charset="0"/>
              <a:buChar char="•"/>
            </a:pPr>
            <a:endParaRPr lang="en-US" sz="1800" dirty="0" smtClean="0"/>
          </a:p>
          <a:p>
            <a:pPr lvl="1">
              <a:buFont typeface="Arial" panose="020B0604020202020204" pitchFamily="34" charset="0"/>
              <a:buChar char="•"/>
            </a:pPr>
            <a:endParaRPr lang="en-US" sz="1800" dirty="0" smtClean="0"/>
          </a:p>
          <a:p>
            <a:pPr>
              <a:buNone/>
            </a:pPr>
            <a:r>
              <a:rPr lang="en-US" sz="2200" dirty="0" smtClean="0"/>
              <a:t>9Y/0N/Many A</a:t>
            </a:r>
          </a:p>
          <a:p>
            <a:pPr>
              <a:buNone/>
            </a:pPr>
            <a:endParaRPr lang="en-US" dirty="0" smtClean="0"/>
          </a:p>
          <a:p>
            <a:pPr>
              <a:buNone/>
            </a:pPr>
            <a:r>
              <a:rPr lang="en-US" dirty="0" smtClean="0">
                <a:solidFill>
                  <a:srgbClr val="00B050"/>
                </a:solidFill>
              </a:rPr>
              <a:t>Informative</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11-16/0039r1 Straw Poll #3</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dirty="0" smtClean="0"/>
              <a:t>Do you agree to include the following text to SFD?</a:t>
            </a:r>
          </a:p>
          <a:p>
            <a:r>
              <a:rPr lang="en-US" sz="2000" dirty="0" smtClean="0"/>
              <a:t>At least 1 state is reserved in the 8 bit RU allocation subfield of the HE-SIG-B common field for “no STA-specific information field assigned by the RU allocation subfield’.</a:t>
            </a:r>
          </a:p>
          <a:p>
            <a:pPr lvl="1"/>
            <a:r>
              <a:rPr lang="en-US" sz="1600" dirty="0" smtClean="0"/>
              <a:t>Details TBD</a:t>
            </a:r>
            <a:endParaRPr lang="en-US" sz="1800" dirty="0" smtClean="0"/>
          </a:p>
          <a:p>
            <a:pPr lvl="1">
              <a:buFont typeface="Arial" panose="020B0604020202020204" pitchFamily="34" charset="0"/>
              <a:buChar char="•"/>
            </a:pPr>
            <a:endParaRPr lang="en-US" sz="1800" dirty="0" smtClean="0"/>
          </a:p>
          <a:p>
            <a:pPr>
              <a:buNone/>
            </a:pPr>
            <a:r>
              <a:rPr lang="en-US" sz="2200" dirty="0" smtClean="0"/>
              <a:t>21 Y/1 N/19A</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11-16/0040r0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dirty="0" smtClean="0"/>
              <a:t>Do you agree to include the following text to </a:t>
            </a:r>
            <a:r>
              <a:rPr lang="en-US" dirty="0" err="1" smtClean="0"/>
              <a:t>TGax</a:t>
            </a:r>
            <a:r>
              <a:rPr lang="en-US" dirty="0" smtClean="0"/>
              <a:t> SFD:</a:t>
            </a:r>
          </a:p>
          <a:p>
            <a:pPr>
              <a:buFont typeface="Arial" panose="020B0604020202020204" pitchFamily="34" charset="0"/>
              <a:buChar char="•"/>
            </a:pPr>
            <a:r>
              <a:rPr lang="en-US" dirty="0" smtClean="0"/>
              <a:t>In MU PPDU, the SIG-A shall indicate the number of STAs when compressed SIG-B mode is indicated (i.e. full bandwidth MU-MIMO indicated).</a:t>
            </a:r>
          </a:p>
          <a:p>
            <a:pPr lvl="1">
              <a:buFont typeface="Arial" panose="020B0604020202020204" pitchFamily="34" charset="0"/>
              <a:buChar char="•"/>
            </a:pPr>
            <a:r>
              <a:rPr lang="en-US" dirty="0" smtClean="0"/>
              <a:t>Details TBD</a:t>
            </a:r>
          </a:p>
          <a:p>
            <a:endParaRPr lang="en-US" dirty="0" smtClean="0"/>
          </a:p>
          <a:p>
            <a:pPr>
              <a:buNone/>
            </a:pPr>
            <a:r>
              <a:rPr lang="en-US" dirty="0" smtClean="0"/>
              <a:t>13Y/0N/31A</a:t>
            </a:r>
          </a:p>
          <a:p>
            <a:pPr>
              <a:buNone/>
            </a:pPr>
            <a:endParaRPr lang="en-US" dirty="0" smtClean="0"/>
          </a:p>
          <a:p>
            <a:pPr>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11-16/0041r1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b="0" dirty="0" smtClean="0"/>
              <a:t>Do you agree to include the following text to </a:t>
            </a:r>
            <a:r>
              <a:rPr lang="en-US" sz="2000" b="0" dirty="0" err="1" smtClean="0"/>
              <a:t>TGax</a:t>
            </a:r>
            <a:r>
              <a:rPr lang="en-US" sz="2000" b="0" dirty="0" smtClean="0"/>
              <a:t> SFD:</a:t>
            </a:r>
          </a:p>
          <a:p>
            <a:pPr>
              <a:buFont typeface="Arial" panose="020B0604020202020204" pitchFamily="34" charset="0"/>
              <a:buChar char="•"/>
            </a:pPr>
            <a:r>
              <a:rPr lang="en-US" sz="2000" dirty="0" smtClean="0"/>
              <a:t>HE link adaptation shall define a fixed reference payload size as MPDU length of Y octets in specifications</a:t>
            </a:r>
          </a:p>
          <a:p>
            <a:pPr lvl="1">
              <a:buFont typeface="Arial" panose="020B0604020202020204" pitchFamily="34" charset="0"/>
              <a:buChar char="•"/>
            </a:pPr>
            <a:r>
              <a:rPr lang="en-US" sz="1600" dirty="0" smtClean="0"/>
              <a:t>“Y” is TBC</a:t>
            </a:r>
            <a:endParaRPr lang="en-US" sz="1800" dirty="0" smtClean="0"/>
          </a:p>
          <a:p>
            <a:pPr>
              <a:buNone/>
            </a:pPr>
            <a:endParaRPr lang="en-US" sz="2200" dirty="0" smtClean="0"/>
          </a:p>
          <a:p>
            <a:pPr>
              <a:buNone/>
            </a:pPr>
            <a:r>
              <a:rPr lang="en-US" sz="2200" dirty="0" smtClean="0"/>
              <a:t>10Y/5N/26A</a:t>
            </a:r>
          </a:p>
          <a:p>
            <a:pPr>
              <a:buNone/>
            </a:pPr>
            <a:endParaRPr lang="en-US" dirty="0" smtClean="0"/>
          </a:p>
          <a:p>
            <a:pPr>
              <a:buNone/>
            </a:pPr>
            <a:r>
              <a:rPr lang="en-US" dirty="0" smtClean="0">
                <a:solidFill>
                  <a:srgbClr val="FF3300"/>
                </a:solidFill>
              </a:rPr>
              <a:t>SP FAILED</a:t>
            </a:r>
            <a:endParaRPr lang="en-US" dirty="0">
              <a:solidFill>
                <a:srgbClr val="FF330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PM1</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8" name="Table 6"/>
          <p:cNvGraphicFramePr>
            <a:graphicFrameLocks noGrp="1"/>
          </p:cNvGraphicFramePr>
          <p:nvPr/>
        </p:nvGraphicFramePr>
        <p:xfrm>
          <a:off x="838200" y="2286002"/>
          <a:ext cx="7620000" cy="2092794"/>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200" u="none" strike="noStrike" dirty="0">
                          <a:latin typeface="+mn-lt"/>
                        </a:rPr>
                        <a:t>DCN</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Title</a:t>
                      </a:r>
                      <a:endParaRPr lang="en-CA" sz="1200" b="1" i="0" u="none" strike="noStrike" dirty="0">
                        <a:solidFill>
                          <a:srgbClr val="FFFFFF"/>
                        </a:solidFill>
                        <a:latin typeface="+mn-lt"/>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Name</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Ad Hoc</a:t>
                      </a:r>
                      <a:endParaRPr lang="en-CA" sz="1200" b="1" i="0" u="none" strike="noStrike" dirty="0">
                        <a:solidFill>
                          <a:srgbClr val="FFFFFF"/>
                        </a:solidFill>
                        <a:latin typeface="+mn-lt"/>
                      </a:endParaRPr>
                    </a:p>
                  </a:txBody>
                  <a:tcPr marL="7374" marR="7374" marT="7374" marB="0" anchor="b">
                    <a:lnB w="12700" cap="flat" cmpd="sng" algn="ctr">
                      <a:solidFill>
                        <a:schemeClr val="tx1"/>
                      </a:solidFill>
                      <a:prstDash val="solid"/>
                      <a:round/>
                      <a:headEnd type="none" w="med" len="med"/>
                      <a:tailEnd type="none" w="med" len="med"/>
                    </a:lnB>
                  </a:tcPr>
                </a:tc>
              </a:tr>
              <a:tr h="131532">
                <a:tc>
                  <a:txBody>
                    <a:bodyPr/>
                    <a:lstStyle/>
                    <a:p>
                      <a:pPr marL="0" algn="l" defTabSz="914400" rtl="0" eaLnBrk="1" fontAlgn="b" latinLnBrk="0" hangingPunct="1"/>
                      <a:r>
                        <a:rPr lang="en-CA" sz="1200" b="0" i="0" u="none" strike="noStrike" kern="1200" dirty="0">
                          <a:solidFill>
                            <a:srgbClr val="000000"/>
                          </a:solidFill>
                          <a:latin typeface="+mn-lt"/>
                          <a:ea typeface="+mn-ea"/>
                          <a:cs typeface="+mn-cs"/>
                        </a:rPr>
                        <a:t>11-16/0044</a:t>
                      </a:r>
                    </a:p>
                  </a:txBody>
                  <a:tcPr marL="7374" marR="7374" marT="7374" marB="0" anchor="b">
                    <a:lnT w="127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CA" sz="1200" b="0" i="0" u="none" strike="noStrike" kern="1200" dirty="0">
                          <a:solidFill>
                            <a:srgbClr val="000000"/>
                          </a:solidFill>
                          <a:latin typeface="+mn-lt"/>
                          <a:ea typeface="+mn-ea"/>
                          <a:cs typeface="+mn-cs"/>
                        </a:rPr>
                        <a:t>MCS Levels and TX EVM Requirement for 1024 QAM</a:t>
                      </a:r>
                    </a:p>
                  </a:txBody>
                  <a:tcPr marL="7374" marR="7374" marT="7374" marB="0" anchor="b">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CA" sz="1200" b="0" i="0" u="none" strike="noStrike" kern="1200" dirty="0" err="1">
                          <a:solidFill>
                            <a:srgbClr val="000000"/>
                          </a:solidFill>
                          <a:latin typeface="+mn-lt"/>
                          <a:ea typeface="+mn-ea"/>
                          <a:cs typeface="+mn-cs"/>
                        </a:rPr>
                        <a:t>Eunsung</a:t>
                      </a:r>
                      <a:r>
                        <a:rPr lang="en-CA" sz="1200" b="0" i="0" u="none" strike="noStrike" kern="1200" dirty="0">
                          <a:solidFill>
                            <a:srgbClr val="000000"/>
                          </a:solidFill>
                          <a:latin typeface="+mn-lt"/>
                          <a:ea typeface="+mn-ea"/>
                          <a:cs typeface="+mn-cs"/>
                        </a:rPr>
                        <a:t> Park</a:t>
                      </a:r>
                    </a:p>
                  </a:txBody>
                  <a:tcPr marL="7374" marR="7374" marT="7374" marB="0" anchor="b">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CA" sz="1200" b="0" i="0" u="none" strike="noStrike" kern="1200" dirty="0">
                          <a:solidFill>
                            <a:srgbClr val="000000"/>
                          </a:solidFill>
                          <a:latin typeface="+mn-lt"/>
                          <a:ea typeface="+mn-ea"/>
                          <a:cs typeface="+mn-cs"/>
                        </a:rPr>
                        <a:t>PHY</a:t>
                      </a:r>
                    </a:p>
                  </a:txBody>
                  <a:tcPr marL="7374" marR="7374" marT="7374" marB="0" anchor="b">
                    <a:lnT w="12700" cap="flat" cmpd="sng" algn="ctr">
                      <a:solidFill>
                        <a:schemeClr val="tx1"/>
                      </a:solidFill>
                      <a:prstDash val="solid"/>
                      <a:round/>
                      <a:headEnd type="none" w="med" len="med"/>
                      <a:tailEnd type="none" w="med" len="med"/>
                    </a:lnT>
                  </a:tcPr>
                </a:tc>
              </a:tr>
              <a:tr h="131532">
                <a:tc>
                  <a:txBody>
                    <a:bodyPr/>
                    <a:lstStyle/>
                    <a:p>
                      <a:pPr algn="l" fontAlgn="b"/>
                      <a:r>
                        <a:rPr lang="en-CA" sz="1200" b="0" i="0" u="none" strike="noStrike" dirty="0">
                          <a:solidFill>
                            <a:srgbClr val="000000"/>
                          </a:solidFill>
                          <a:latin typeface="+mn-lt"/>
                        </a:rPr>
                        <a:t>11-16/0045</a:t>
                      </a:r>
                    </a:p>
                  </a:txBody>
                  <a:tcPr marL="7374" marR="7374" marT="7374" marB="0" anchor="b"/>
                </a:tc>
                <a:tc>
                  <a:txBody>
                    <a:bodyPr/>
                    <a:lstStyle/>
                    <a:p>
                      <a:pPr algn="l" fontAlgn="b"/>
                      <a:r>
                        <a:rPr lang="en-CA" sz="1200" b="0" i="0" u="none" strike="noStrike" dirty="0">
                          <a:solidFill>
                            <a:srgbClr val="000000"/>
                          </a:solidFill>
                          <a:latin typeface="+mn-lt"/>
                        </a:rPr>
                        <a:t>Flexible Wider Bandwidth Transmission</a:t>
                      </a:r>
                    </a:p>
                  </a:txBody>
                  <a:tcPr marL="7374" marR="7374" marT="7374" marB="0" anchor="b"/>
                </a:tc>
                <a:tc>
                  <a:txBody>
                    <a:bodyPr/>
                    <a:lstStyle/>
                    <a:p>
                      <a:pPr algn="ctr" fontAlgn="b"/>
                      <a:r>
                        <a:rPr lang="en-CA" sz="1200" b="0" i="0" u="none" strike="noStrike" dirty="0">
                          <a:solidFill>
                            <a:srgbClr val="000000"/>
                          </a:solidFill>
                          <a:latin typeface="+mn-lt"/>
                        </a:rPr>
                        <a:t>John Son</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11-16/0046</a:t>
                      </a:r>
                    </a:p>
                  </a:txBody>
                  <a:tcPr marL="7374" marR="7374" marT="7374" marB="0" anchor="b"/>
                </a:tc>
                <a:tc>
                  <a:txBody>
                    <a:bodyPr/>
                    <a:lstStyle/>
                    <a:p>
                      <a:pPr algn="l" fontAlgn="b"/>
                      <a:r>
                        <a:rPr lang="en-CA" sz="1200" b="0" i="0" u="none" strike="noStrike" dirty="0">
                          <a:solidFill>
                            <a:srgbClr val="000000"/>
                          </a:solidFill>
                          <a:latin typeface="+mn-lt"/>
                        </a:rPr>
                        <a:t>Content for the extra tones in LSIG and RLSIG</a:t>
                      </a:r>
                    </a:p>
                  </a:txBody>
                  <a:tcPr marL="7374" marR="7374" marT="7374" marB="0" anchor="b"/>
                </a:tc>
                <a:tc>
                  <a:txBody>
                    <a:bodyPr/>
                    <a:lstStyle/>
                    <a:p>
                      <a:pPr algn="ctr" fontAlgn="b"/>
                      <a:r>
                        <a:rPr lang="en-CA" sz="1200" b="0" i="0" u="none" strike="noStrike" dirty="0" err="1">
                          <a:solidFill>
                            <a:srgbClr val="000000"/>
                          </a:solidFill>
                          <a:latin typeface="+mn-lt"/>
                        </a:rPr>
                        <a:t>Jiayin</a:t>
                      </a:r>
                      <a:r>
                        <a:rPr lang="en-CA" sz="1200" b="0" i="0" u="none" strike="noStrike" dirty="0">
                          <a:solidFill>
                            <a:srgbClr val="000000"/>
                          </a:solidFill>
                          <a:latin typeface="+mn-lt"/>
                        </a:rPr>
                        <a:t> Zhang</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11-16/0047</a:t>
                      </a:r>
                    </a:p>
                  </a:txBody>
                  <a:tcPr marL="7374" marR="7374" marT="7374" marB="0" anchor="b"/>
                </a:tc>
                <a:tc>
                  <a:txBody>
                    <a:bodyPr/>
                    <a:lstStyle/>
                    <a:p>
                      <a:pPr algn="l" fontAlgn="b"/>
                      <a:r>
                        <a:rPr lang="en-CA" sz="1200" b="0" i="0" u="none" strike="noStrike" dirty="0">
                          <a:solidFill>
                            <a:srgbClr val="000000"/>
                          </a:solidFill>
                          <a:latin typeface="+mn-lt"/>
                        </a:rPr>
                        <a:t>Discussion on the HE Extended Range SU PPDU</a:t>
                      </a:r>
                    </a:p>
                  </a:txBody>
                  <a:tcPr marL="7374" marR="7374" marT="7374" marB="0" anchor="b"/>
                </a:tc>
                <a:tc>
                  <a:txBody>
                    <a:bodyPr/>
                    <a:lstStyle/>
                    <a:p>
                      <a:pPr algn="ctr" fontAlgn="b"/>
                      <a:r>
                        <a:rPr lang="en-CA" sz="1200" b="0" i="0" u="none" strike="noStrike" dirty="0" err="1">
                          <a:solidFill>
                            <a:srgbClr val="000000"/>
                          </a:solidFill>
                          <a:latin typeface="+mn-lt"/>
                        </a:rPr>
                        <a:t>Jiayin</a:t>
                      </a:r>
                      <a:r>
                        <a:rPr lang="en-CA" sz="1200" b="0" i="0" u="none" strike="noStrike" dirty="0">
                          <a:solidFill>
                            <a:srgbClr val="000000"/>
                          </a:solidFill>
                          <a:latin typeface="+mn-lt"/>
                        </a:rPr>
                        <a:t> Zhang</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11-16/0053</a:t>
                      </a:r>
                    </a:p>
                  </a:txBody>
                  <a:tcPr marL="7374" marR="7374" marT="7374" marB="0" anchor="b"/>
                </a:tc>
                <a:tc>
                  <a:txBody>
                    <a:bodyPr/>
                    <a:lstStyle/>
                    <a:p>
                      <a:pPr algn="l" fontAlgn="b"/>
                      <a:r>
                        <a:rPr lang="en-CA" sz="1200" b="0" i="0" u="none" strike="noStrike" dirty="0">
                          <a:solidFill>
                            <a:srgbClr val="000000"/>
                          </a:solidFill>
                          <a:latin typeface="+mn-lt"/>
                        </a:rPr>
                        <a:t>Requirements for UL MU Transmissions</a:t>
                      </a:r>
                    </a:p>
                  </a:txBody>
                  <a:tcPr marL="7374" marR="7374" marT="7374" marB="0" anchor="b"/>
                </a:tc>
                <a:tc>
                  <a:txBody>
                    <a:bodyPr/>
                    <a:lstStyle/>
                    <a:p>
                      <a:pPr algn="ctr" fontAlgn="b"/>
                      <a:r>
                        <a:rPr lang="en-CA" sz="1200" b="0" i="0" u="none" strike="noStrike" dirty="0" err="1">
                          <a:solidFill>
                            <a:srgbClr val="000000"/>
                          </a:solidFill>
                          <a:latin typeface="+mn-lt"/>
                        </a:rPr>
                        <a:t>Arjun</a:t>
                      </a:r>
                      <a:endParaRPr lang="en-CA" sz="1200" b="0" i="0" u="none" strike="noStrike" dirty="0">
                        <a:solidFill>
                          <a:srgbClr val="000000"/>
                        </a:solidFill>
                        <a:latin typeface="+mn-lt"/>
                      </a:endParaRP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11-16/0056</a:t>
                      </a:r>
                    </a:p>
                  </a:txBody>
                  <a:tcPr marL="7374" marR="7374" marT="7374" marB="0" anchor="b"/>
                </a:tc>
                <a:tc>
                  <a:txBody>
                    <a:bodyPr/>
                    <a:lstStyle/>
                    <a:p>
                      <a:pPr algn="l" fontAlgn="b"/>
                      <a:r>
                        <a:rPr lang="en-CA" sz="1200" b="0" i="0" u="none" strike="noStrike">
                          <a:solidFill>
                            <a:srgbClr val="000000"/>
                          </a:solidFill>
                          <a:latin typeface="+mn-lt"/>
                        </a:rPr>
                        <a:t>On QPSK DCM Modulation and LDPC Tone Mapper for DCM</a:t>
                      </a:r>
                    </a:p>
                  </a:txBody>
                  <a:tcPr marL="7374" marR="7374" marT="7374" marB="0" anchor="b"/>
                </a:tc>
                <a:tc>
                  <a:txBody>
                    <a:bodyPr/>
                    <a:lstStyle/>
                    <a:p>
                      <a:pPr algn="ctr" fontAlgn="b"/>
                      <a:r>
                        <a:rPr lang="en-CA" sz="1200" b="0" i="0" u="none" strike="noStrike" dirty="0" err="1">
                          <a:solidFill>
                            <a:srgbClr val="000000"/>
                          </a:solidFill>
                          <a:latin typeface="+mn-lt"/>
                        </a:rPr>
                        <a:t>Jianhan</a:t>
                      </a:r>
                      <a:r>
                        <a:rPr lang="en-CA" sz="1200" b="0" i="0" u="none" strike="noStrike" dirty="0">
                          <a:solidFill>
                            <a:srgbClr val="000000"/>
                          </a:solidFill>
                          <a:latin typeface="+mn-lt"/>
                        </a:rPr>
                        <a:t> Liu</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11-16/0071</a:t>
                      </a:r>
                    </a:p>
                  </a:txBody>
                  <a:tcPr marL="7374" marR="7374" marT="7374" marB="0" anchor="b"/>
                </a:tc>
                <a:tc>
                  <a:txBody>
                    <a:bodyPr/>
                    <a:lstStyle/>
                    <a:p>
                      <a:pPr algn="l" fontAlgn="b"/>
                      <a:r>
                        <a:rPr lang="en-CA" sz="1200" b="0" i="0" u="none" strike="noStrike">
                          <a:solidFill>
                            <a:srgbClr val="000000"/>
                          </a:solidFill>
                          <a:latin typeface="+mn-lt"/>
                        </a:rPr>
                        <a:t>Packet Extension Follow Up</a:t>
                      </a:r>
                    </a:p>
                  </a:txBody>
                  <a:tcPr marL="7374" marR="7374" marT="7374" marB="0" anchor="b"/>
                </a:tc>
                <a:tc>
                  <a:txBody>
                    <a:bodyPr/>
                    <a:lstStyle/>
                    <a:p>
                      <a:pPr algn="ctr" fontAlgn="b"/>
                      <a:r>
                        <a:rPr lang="en-CA" sz="1200" b="0" i="0" u="none" strike="noStrike" dirty="0">
                          <a:solidFill>
                            <a:srgbClr val="000000"/>
                          </a:solidFill>
                          <a:latin typeface="+mn-lt"/>
                        </a:rPr>
                        <a:t>Andrew </a:t>
                      </a:r>
                      <a:r>
                        <a:rPr lang="en-CA" sz="1200" b="0" i="0" u="none" strike="noStrike" dirty="0" err="1">
                          <a:solidFill>
                            <a:srgbClr val="000000"/>
                          </a:solidFill>
                          <a:latin typeface="+mn-lt"/>
                        </a:rPr>
                        <a:t>Blanksby</a:t>
                      </a:r>
                      <a:endParaRPr lang="en-CA" sz="1200" b="0" i="0" u="none" strike="noStrike" dirty="0">
                        <a:solidFill>
                          <a:srgbClr val="000000"/>
                        </a:solidFill>
                        <a:latin typeface="+mn-lt"/>
                      </a:endParaRP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11-16/0079</a:t>
                      </a:r>
                    </a:p>
                  </a:txBody>
                  <a:tcPr marL="7374" marR="7374" marT="7374" marB="0" anchor="b"/>
                </a:tc>
                <a:tc>
                  <a:txBody>
                    <a:bodyPr/>
                    <a:lstStyle/>
                    <a:p>
                      <a:pPr algn="l" fontAlgn="b"/>
                      <a:r>
                        <a:rPr lang="en-CA" sz="1200" b="0" i="0" u="none" strike="noStrike">
                          <a:solidFill>
                            <a:srgbClr val="000000"/>
                          </a:solidFill>
                          <a:latin typeface="+mn-lt"/>
                        </a:rPr>
                        <a:t>Allocation sizes for BCC in OFDMA</a:t>
                      </a:r>
                    </a:p>
                  </a:txBody>
                  <a:tcPr marL="7374" marR="7374" marT="7374" marB="0" anchor="b"/>
                </a:tc>
                <a:tc>
                  <a:txBody>
                    <a:bodyPr/>
                    <a:lstStyle/>
                    <a:p>
                      <a:pPr algn="ctr" fontAlgn="b"/>
                      <a:r>
                        <a:rPr lang="en-CA" sz="1200" b="0" i="0" u="none" strike="noStrike">
                          <a:solidFill>
                            <a:srgbClr val="000000"/>
                          </a:solidFill>
                          <a:latin typeface="+mn-lt"/>
                        </a:rPr>
                        <a:t>Ken Taniguchi</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11-16/0080</a:t>
                      </a:r>
                    </a:p>
                  </a:txBody>
                  <a:tcPr marL="7374" marR="7374" marT="7374" marB="0" anchor="b"/>
                </a:tc>
                <a:tc>
                  <a:txBody>
                    <a:bodyPr/>
                    <a:lstStyle/>
                    <a:p>
                      <a:pPr algn="l" fontAlgn="b"/>
                      <a:r>
                        <a:rPr lang="en-CA" sz="1200" b="0" i="0" u="none" strike="noStrike" dirty="0">
                          <a:solidFill>
                            <a:srgbClr val="000000"/>
                          </a:solidFill>
                          <a:latin typeface="+mn-lt"/>
                        </a:rPr>
                        <a:t>1x/2x/4x OFDM Symbol in HE SU PPDU with BCC </a:t>
                      </a:r>
                    </a:p>
                  </a:txBody>
                  <a:tcPr marL="7374" marR="7374" marT="7374" marB="0" anchor="b"/>
                </a:tc>
                <a:tc>
                  <a:txBody>
                    <a:bodyPr/>
                    <a:lstStyle/>
                    <a:p>
                      <a:pPr algn="ctr" fontAlgn="b"/>
                      <a:r>
                        <a:rPr lang="en-CA" sz="1200" b="0" i="0" u="none" strike="noStrike" dirty="0" err="1">
                          <a:solidFill>
                            <a:srgbClr val="000000"/>
                          </a:solidFill>
                          <a:latin typeface="+mn-lt"/>
                        </a:rPr>
                        <a:t>Heejung</a:t>
                      </a:r>
                      <a:r>
                        <a:rPr lang="en-CA" sz="1200" b="0" i="0" u="none" strike="noStrike" dirty="0">
                          <a:solidFill>
                            <a:srgbClr val="000000"/>
                          </a:solidFill>
                          <a:latin typeface="+mn-lt"/>
                        </a:rPr>
                        <a:t> Yu</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11-16/0089</a:t>
                      </a:r>
                    </a:p>
                  </a:txBody>
                  <a:tcPr marL="7374" marR="7374" marT="7374" marB="0" anchor="b"/>
                </a:tc>
                <a:tc>
                  <a:txBody>
                    <a:bodyPr/>
                    <a:lstStyle/>
                    <a:p>
                      <a:pPr algn="l" fontAlgn="b"/>
                      <a:r>
                        <a:rPr lang="en-CA" sz="1200" b="0" i="0" u="none" strike="noStrike" dirty="0">
                          <a:solidFill>
                            <a:srgbClr val="000000"/>
                          </a:solidFill>
                          <a:latin typeface="+mn-lt"/>
                        </a:rPr>
                        <a:t>Single Stream Pilots in UL MU MIMO</a:t>
                      </a:r>
                    </a:p>
                  </a:txBody>
                  <a:tcPr marL="7374" marR="7374" marT="7374" marB="0" anchor="b"/>
                </a:tc>
                <a:tc>
                  <a:txBody>
                    <a:bodyPr/>
                    <a:lstStyle/>
                    <a:p>
                      <a:pPr algn="ctr" fontAlgn="b"/>
                      <a:r>
                        <a:rPr lang="en-CA" sz="1200" b="0" i="0" u="none" strike="noStrike" dirty="0" err="1">
                          <a:solidFill>
                            <a:srgbClr val="000000"/>
                          </a:solidFill>
                          <a:latin typeface="+mn-lt"/>
                        </a:rPr>
                        <a:t>Sriram</a:t>
                      </a:r>
                      <a:r>
                        <a:rPr lang="en-CA" sz="1200" b="0" i="0" u="none" strike="noStrike" dirty="0">
                          <a:solidFill>
                            <a:srgbClr val="000000"/>
                          </a:solidFill>
                          <a:latin typeface="+mn-lt"/>
                        </a:rPr>
                        <a:t> </a:t>
                      </a:r>
                      <a:r>
                        <a:rPr lang="en-CA" sz="1200" b="0" i="0" u="none" strike="noStrike" dirty="0" err="1">
                          <a:solidFill>
                            <a:srgbClr val="000000"/>
                          </a:solidFill>
                          <a:latin typeface="+mn-lt"/>
                        </a:rPr>
                        <a:t>Venkateswaran</a:t>
                      </a:r>
                      <a:r>
                        <a:rPr lang="en-CA" sz="1200" b="0" i="0" u="none" strike="noStrike" dirty="0">
                          <a:solidFill>
                            <a:srgbClr val="000000"/>
                          </a:solidFill>
                          <a:latin typeface="+mn-lt"/>
                        </a:rPr>
                        <a:t> </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dirty="0">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indent="-228600">
              <a:spcBef>
                <a:spcPct val="20000"/>
              </a:spcBef>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indent="-228600">
              <a:spcBef>
                <a:spcPct val="20000"/>
              </a:spcBef>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dirty="0">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dirty="0">
                <a:solidFill>
                  <a:srgbClr val="003399"/>
                </a:solidFill>
              </a:rPr>
              <a:t>No duty to perform a patent search</a:t>
            </a:r>
            <a:endParaRPr lang="en-US" altLang="en-US" sz="1600" dirty="0"/>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5022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dirty="0">
                <a:solidFill>
                  <a:srgbClr val="000099"/>
                </a:solidFill>
                <a:latin typeface="Arial" pitchFamily="34" charset="0"/>
              </a:rPr>
              <a:t>This slide set is available at http://standards.ieee.org/board/pat/pat-slideset.ppt </a:t>
            </a:r>
          </a:p>
        </p:txBody>
      </p:sp>
      <p:sp>
        <p:nvSpPr>
          <p:cNvPr id="9" name="Rectangle 3"/>
          <p:cNvSpPr txBox="1">
            <a:spLocks noChangeArrowheads="1"/>
          </p:cNvSpPr>
          <p:nvPr/>
        </p:nvSpPr>
        <p:spPr>
          <a:xfrm>
            <a:off x="0" y="1828800"/>
            <a:ext cx="8991600" cy="3581400"/>
          </a:xfrm>
          <a:prstGeom prst="rect">
            <a:avLst/>
          </a:prstGeom>
        </p:spPr>
        <p:txBody>
          <a:bodyPr/>
          <a:lstStyle/>
          <a:p>
            <a:pPr marL="742950" lvl="1" indent="-285750">
              <a:lnSpc>
                <a:spcPct val="90000"/>
              </a:lnSpc>
              <a:spcBef>
                <a:spcPct val="20000"/>
              </a:spcBef>
              <a:buFont typeface="Monotype Sorts"/>
              <a:buNone/>
            </a:pPr>
            <a:r>
              <a:rPr lang="en-US" altLang="en-US" sz="2400" dirty="0">
                <a:cs typeface="Times New Roman" pitchFamily="18" charset="0"/>
              </a:rPr>
              <a:t>	</a:t>
            </a: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dirty="0">
                <a:solidFill>
                  <a:srgbClr val="262699"/>
                </a:solidFill>
              </a:rPr>
              <a:t>		IEEE-SA Standards Boards Bylaws</a:t>
            </a:r>
          </a:p>
          <a:p>
            <a:pPr marL="742950" lvl="1" indent="-285750">
              <a:lnSpc>
                <a:spcPct val="90000"/>
              </a:lnSpc>
              <a:spcBef>
                <a:spcPct val="20000"/>
              </a:spcBef>
              <a:buFont typeface="Monotype Sorts"/>
              <a:buNone/>
            </a:pPr>
            <a:r>
              <a:rPr lang="en-US" altLang="en-US" sz="2100" dirty="0">
                <a:solidFill>
                  <a:srgbClr val="262699"/>
                </a:solidFill>
              </a:rPr>
              <a:t>		</a:t>
            </a:r>
            <a:r>
              <a:rPr lang="en-US" altLang="en-US" sz="2100" i="1" dirty="0">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dirty="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Material about the patent policy is available at</a:t>
            </a:r>
            <a:r>
              <a:rPr lang="en-US" altLang="en-US" sz="2400" dirty="0">
                <a:solidFill>
                  <a:srgbClr val="262699"/>
                </a:solidFill>
              </a:rPr>
              <a:t> </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http://standards.ieee.org/about/sasb/patcom/materials.html</a:t>
            </a:r>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26979</TotalTime>
  <Words>2513</Words>
  <Application>Microsoft Office PowerPoint</Application>
  <PresentationFormat>全屏显示(4:3)</PresentationFormat>
  <Paragraphs>592</Paragraphs>
  <Slides>32</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34" baseType="lpstr">
      <vt:lpstr>802-11-Submission</vt:lpstr>
      <vt:lpstr>Document</vt:lpstr>
      <vt:lpstr>TGax PHY Ad Hoc Jan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Meeting Schedule</vt:lpstr>
      <vt:lpstr>Submissions</vt:lpstr>
      <vt:lpstr>Monday PM2</vt:lpstr>
      <vt:lpstr>11-16/0030r1 Straw Poll #1</vt:lpstr>
      <vt:lpstr>11-16/0030r1 Straw Poll #2</vt:lpstr>
      <vt:lpstr>11-16/0088r0 Straw Poll #2</vt:lpstr>
      <vt:lpstr>11-16/0033r0 Straw Poll #1</vt:lpstr>
      <vt:lpstr>11-16/0034r0 Straw Poll #1</vt:lpstr>
      <vt:lpstr>11-16/0036r0 Straw Poll</vt:lpstr>
      <vt:lpstr>11-16/0037r1 Straw Poll</vt:lpstr>
      <vt:lpstr>11-16/0104r0 Straw Poll</vt:lpstr>
      <vt:lpstr>Tuesday AM2</vt:lpstr>
      <vt:lpstr>11-16/0053r0 Straw Poll #1</vt:lpstr>
      <vt:lpstr>11-16/0053r0 Straw Poll #2</vt:lpstr>
      <vt:lpstr>11-16/0053r0 Straw Poll #3</vt:lpstr>
      <vt:lpstr>11-16/0039r1 Straw Poll #1</vt:lpstr>
      <vt:lpstr>11-16/0039r1 Straw Poll #2</vt:lpstr>
      <vt:lpstr>11-16/0039r1 Straw Poll #3</vt:lpstr>
      <vt:lpstr>11-16/0040r0 Straw Poll #1</vt:lpstr>
      <vt:lpstr>11-16/0041r1 Straw Poll #1</vt:lpstr>
      <vt:lpstr>Tuesday PM1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Bo Sun</cp:lastModifiedBy>
  <cp:revision>1497</cp:revision>
  <cp:lastPrinted>1998-02-10T13:28:06Z</cp:lastPrinted>
  <dcterms:created xsi:type="dcterms:W3CDTF">2007-04-17T18:10:23Z</dcterms:created>
  <dcterms:modified xsi:type="dcterms:W3CDTF">2016-01-19T18:21:19Z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