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393" r:id="rId3"/>
    <p:sldId id="324" r:id="rId4"/>
    <p:sldId id="352" r:id="rId5"/>
    <p:sldId id="317" r:id="rId6"/>
    <p:sldId id="318" r:id="rId7"/>
    <p:sldId id="319" r:id="rId8"/>
    <p:sldId id="320" r:id="rId9"/>
    <p:sldId id="321" r:id="rId10"/>
    <p:sldId id="322" r:id="rId11"/>
    <p:sldId id="433" r:id="rId12"/>
    <p:sldId id="473" r:id="rId13"/>
    <p:sldId id="459" r:id="rId14"/>
    <p:sldId id="455"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83" autoAdjust="0"/>
    <p:restoredTop sz="94660"/>
  </p:normalViewPr>
  <p:slideViewPr>
    <p:cSldViewPr>
      <p:cViewPr varScale="1">
        <p:scale>
          <a:sx n="82" d="100"/>
          <a:sy n="82" d="100"/>
        </p:scale>
        <p:origin x="-1182" y="-7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 xmlns:p14="http://schemas.microsoft.com/office/powerpoint/2010/main" val="14673499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 xmlns:p14="http://schemas.microsoft.com/office/powerpoint/2010/main" val="32119490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 xmlns:p14="http://schemas.microsoft.com/office/powerpoint/2010/main" val="3959322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 xmlns:p14="http://schemas.microsoft.com/office/powerpoint/2010/main" val="41723163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 xmlns:p14="http://schemas.microsoft.com/office/powerpoint/2010/main" val="27095328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 xmlns:p14="http://schemas.microsoft.com/office/powerpoint/2010/main" val="5690710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 xmlns:p14="http://schemas.microsoft.com/office/powerpoint/2010/main" val="1950154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 xmlns:p14="http://schemas.microsoft.com/office/powerpoint/2010/main" val="3039483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6835124" y="6475413"/>
            <a:ext cx="17088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extLst>
      <p:ext uri="{BB962C8B-B14F-4D97-AF65-F5344CB8AC3E}">
        <p14:creationId xmlns=""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6835124" y="6475413"/>
            <a:ext cx="17088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extLst>
      <p:ext uri="{BB962C8B-B14F-4D97-AF65-F5344CB8AC3E}">
        <p14:creationId xmlns=""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extLst>
      <p:ext uri="{BB962C8B-B14F-4D97-AF65-F5344CB8AC3E}">
        <p14:creationId xmlns=""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9"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extLst>
      <p:ext uri="{BB962C8B-B14F-4D97-AF65-F5344CB8AC3E}">
        <p14:creationId xmlns=""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5"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Jan 2016</a:t>
            </a:r>
            <a:endParaRPr lang="en-US" dirty="0"/>
          </a:p>
        </p:txBody>
      </p:sp>
      <p:sp>
        <p:nvSpPr>
          <p:cNvPr id="1029"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145494" y="330575"/>
            <a:ext cx="3398431"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802.11-16/0108r0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2016</a:t>
            </a:r>
          </a:p>
        </p:txBody>
      </p:sp>
      <p:sp>
        <p:nvSpPr>
          <p:cNvPr id="1029"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PHY Ad Hoc Jan 2016 Meeting Agenda</a:t>
            </a:r>
          </a:p>
        </p:txBody>
      </p:sp>
      <p:sp>
        <p:nvSpPr>
          <p:cNvPr id="1031" name="Rectangle 6"/>
          <p:cNvSpPr>
            <a:spLocks noGrp="1" noChangeArrowheads="1"/>
          </p:cNvSpPr>
          <p:nvPr>
            <p:ph type="body" idx="1"/>
          </p:nvPr>
        </p:nvSpPr>
        <p:spPr>
          <a:xfrm>
            <a:off x="685800" y="1676400"/>
            <a:ext cx="7772400" cy="381000"/>
          </a:xfrm>
          <a:noFill/>
        </p:spPr>
        <p:txBody>
          <a:bodyPr/>
          <a:lstStyle/>
          <a:p>
            <a:pPr algn="ctr">
              <a:buFontTx/>
              <a:buNone/>
            </a:pPr>
            <a:r>
              <a:rPr lang="en-US" altLang="en-US" sz="2000" dirty="0" smtClean="0"/>
              <a:t>Date:</a:t>
            </a:r>
            <a:r>
              <a:rPr lang="en-US" altLang="en-US" sz="2000" b="0" dirty="0" smtClean="0"/>
              <a:t> 2016-01-18</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1866429318"/>
              </p:ext>
            </p:extLst>
          </p:nvPr>
        </p:nvGraphicFramePr>
        <p:xfrm>
          <a:off x="520700" y="2854325"/>
          <a:ext cx="7756525" cy="2568575"/>
        </p:xfrm>
        <a:graphic>
          <a:graphicData uri="http://schemas.openxmlformats.org/presentationml/2006/ole">
            <p:oleObj spid="_x0000_s1107" name="Document" r:id="rId4" imgW="8669044" imgH="2891700" progId="Word.Document.8">
              <p:embed/>
            </p:oleObj>
          </a:graphicData>
        </a:graphic>
      </p:graphicFrame>
      <p:sp>
        <p:nvSpPr>
          <p:cNvPr id="1032"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a:t>Authors:</a:t>
            </a:r>
            <a:endParaRPr lang="en-US" altLang="en-US" sz="2000"/>
          </a:p>
        </p:txBody>
      </p:sp>
      <p:sp>
        <p:nvSpPr>
          <p:cNvPr id="9"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18436"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8" name="Rectangle 4"/>
          <p:cNvSpPr>
            <a:spLocks noChangeArrowheads="1"/>
          </p:cNvSpPr>
          <p:nvPr/>
        </p:nvSpPr>
        <p:spPr bwMode="auto">
          <a:xfrm>
            <a:off x="533400" y="1524000"/>
            <a:ext cx="8229600" cy="4343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alt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Arial" pitchFamily="34" charset="0"/>
              <a:buChar char="•"/>
            </a:pPr>
            <a:r>
              <a:rPr lang="en-US" alt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pitchFamily="34" charset="0"/>
              <a:buChar char="•"/>
            </a:pPr>
            <a:r>
              <a:rPr lang="en-US" alt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pitchFamily="34" charset="0"/>
              <a:buChar char="•"/>
            </a:pPr>
            <a:r>
              <a:rPr lang="en-GB" altLang="en-US" sz="1400" dirty="0">
                <a:solidFill>
                  <a:srgbClr val="000099"/>
                </a:solidFill>
                <a:latin typeface="Arial" pitchFamily="34" charset="0"/>
              </a:rPr>
              <a:t>Technical considerations remain primary focus</a:t>
            </a:r>
            <a:endParaRPr lang="en-US" alt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altLang="en-US" sz="1000" b="1" dirty="0">
                <a:solidFill>
                  <a:srgbClr val="000099"/>
                </a:solidFill>
                <a:latin typeface="Arial" pitchFamily="34" charset="0"/>
              </a:rPr>
              <a:t>---------------------------------------------------------------   </a:t>
            </a:r>
            <a:endParaRPr lang="en-US" altLang="en-US"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altLang="en-US" b="1" dirty="0">
                <a:solidFill>
                  <a:srgbClr val="000099"/>
                </a:solidFill>
                <a:latin typeface="Arial" pitchFamily="34" charset="0"/>
              </a:rPr>
              <a:t>See </a:t>
            </a:r>
            <a:r>
              <a:rPr lang="en-US" altLang="en-US" b="1" i="1" dirty="0">
                <a:solidFill>
                  <a:srgbClr val="000099"/>
                </a:solidFill>
                <a:latin typeface="Arial" pitchFamily="34" charset="0"/>
              </a:rPr>
              <a:t>IEEE-SA Standards Board Operations Manual</a:t>
            </a:r>
            <a:r>
              <a:rPr lang="en-US" altLang="en-US" b="1" dirty="0">
                <a:solidFill>
                  <a:srgbClr val="000099"/>
                </a:solidFill>
                <a:latin typeface="Arial" pitchFamily="34" charset="0"/>
              </a:rPr>
              <a:t>, clause 5.3.10 and </a:t>
            </a:r>
            <a:r>
              <a:rPr lang="en-GB" altLang="en-US" b="1" dirty="0">
                <a:solidFill>
                  <a:srgbClr val="000099"/>
                </a:solidFill>
                <a:latin typeface="Arial" pitchFamily="34" charset="0"/>
              </a:rPr>
              <a:t>“Promoting Competition and Innovation: What You Need to Know about the IEEE Standards Association's Antitrust and Competition Policy”</a:t>
            </a:r>
            <a:r>
              <a:rPr lang="en-US" altLang="en-US" b="1" dirty="0">
                <a:solidFill>
                  <a:srgbClr val="000099"/>
                </a:solidFill>
                <a:latin typeface="Arial" pitchFamily="34" charset="0"/>
              </a:rPr>
              <a:t> for more details.</a:t>
            </a:r>
          </a:p>
        </p:txBody>
      </p:sp>
      <p:sp>
        <p:nvSpPr>
          <p:cNvPr id="9"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affecting the Spec Framework has to start with, </a:t>
            </a:r>
          </a:p>
          <a:p>
            <a:pPr lvl="1"/>
            <a:r>
              <a:rPr lang="en-US" altLang="en-US" dirty="0" smtClean="0">
                <a:solidFill>
                  <a:srgbClr val="FF0000"/>
                </a:solidFill>
              </a:rPr>
              <a:t>Do you agree to add to the TG Specification Frame work document?</a:t>
            </a:r>
          </a:p>
          <a:p>
            <a:r>
              <a:rPr lang="en-US" altLang="en-US" dirty="0" smtClean="0"/>
              <a:t>A straw poll needs to achieves at least 75% to be converted to a motion at the TG level.</a:t>
            </a:r>
          </a:p>
          <a:p>
            <a:r>
              <a:rPr lang="en-US" altLang="en-US" dirty="0" smtClean="0"/>
              <a:t>Each Presentation will be limited to 20 minutes.</a:t>
            </a:r>
          </a:p>
        </p:txBody>
      </p:sp>
      <p:sp>
        <p:nvSpPr>
          <p:cNvPr id="25604"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2560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
        <p:nvSpPr>
          <p:cNvPr id="7"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Schedule</a:t>
            </a:r>
            <a:endParaRPr lang="en-US" dirty="0"/>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8"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graphicFrame>
        <p:nvGraphicFramePr>
          <p:cNvPr id="9" name="Table 6"/>
          <p:cNvGraphicFramePr>
            <a:graphicFrameLocks noGrp="1"/>
          </p:cNvGraphicFramePr>
          <p:nvPr/>
        </p:nvGraphicFramePr>
        <p:xfrm>
          <a:off x="852488" y="2209800"/>
          <a:ext cx="7529512" cy="2855914"/>
        </p:xfrm>
        <a:graphic>
          <a:graphicData uri="http://schemas.openxmlformats.org/drawingml/2006/table">
            <a:tbl>
              <a:tblPr/>
              <a:tblGrid>
                <a:gridCol w="747712"/>
                <a:gridCol w="914400"/>
                <a:gridCol w="914400"/>
                <a:gridCol w="914400"/>
                <a:gridCol w="914400"/>
                <a:gridCol w="914400"/>
                <a:gridCol w="1219200"/>
                <a:gridCol w="990600"/>
              </a:tblGrid>
              <a:tr h="3921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Monday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Tuesday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Wednesday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Thursday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2619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AM1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5953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AM2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dirty="0" err="1" smtClean="0">
                          <a:ln>
                            <a:noFill/>
                          </a:ln>
                          <a:solidFill>
                            <a:srgbClr val="000000"/>
                          </a:solidFill>
                          <a:effectLst/>
                          <a:latin typeface="Times New Roman" pitchFamily="18" charset="0"/>
                          <a:ea typeface="MS PGothic" pitchFamily="34" charset="-128"/>
                        </a:rPr>
                        <a:t>TGax</a:t>
                      </a:r>
                      <a:endParaRPr kumimoji="0" lang="en-CA"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sz="11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MAC(SR)</a:t>
                      </a:r>
                      <a:endParaRPr kumimoji="0" lang="en-CA" sz="11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endParaRPr kumimoji="0" lang="en-CA" sz="1800" b="1" i="0" u="none" strike="noStrike" cap="none" normalizeH="0" baseline="0" smtClean="0">
                        <a:ln>
                          <a:noFill/>
                        </a:ln>
                        <a:solidFill>
                          <a:schemeClr val="tx1"/>
                        </a:solidFill>
                        <a:effectLst/>
                        <a:latin typeface="Times New Roman" pitchFamily="18"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4635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PM1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MU</a:t>
                      </a: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5445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PM2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endParaRPr kumimoji="0" lang="en-CA" sz="1800" b="1" i="0" u="none" strike="noStrike" cap="none" normalizeH="0" baseline="0" smtClean="0">
                        <a:ln>
                          <a:noFill/>
                        </a:ln>
                        <a:solidFill>
                          <a:schemeClr val="tx1"/>
                        </a:solidFill>
                        <a:effectLst/>
                        <a:latin typeface="Times New Roman" pitchFamily="18"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4905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EVE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MU</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bl>
          </a:graphicData>
        </a:graphic>
      </p:graphicFrame>
    </p:spTree>
    <p:extLst>
      <p:ext uri="{BB962C8B-B14F-4D97-AF65-F5344CB8AC3E}">
        <p14:creationId xmlns="" xmlns:p14="http://schemas.microsoft.com/office/powerpoint/2010/main" val="23083934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609600"/>
          </a:xfrm>
        </p:spPr>
        <p:txBody>
          <a:bodyPr/>
          <a:lstStyle/>
          <a:p>
            <a:r>
              <a:rPr lang="en-US" dirty="0" smtClean="0"/>
              <a:t>Submissions</a:t>
            </a:r>
            <a:endParaRPr lang="en-US" dirty="0"/>
          </a:p>
        </p:txBody>
      </p:sp>
      <p:sp>
        <p:nvSpPr>
          <p:cNvPr id="3" name="Date Placeholder 2"/>
          <p:cNvSpPr>
            <a:spLocks noGrp="1"/>
          </p:cNvSpPr>
          <p:nvPr>
            <p:ph type="dt" sz="half" idx="10"/>
          </p:nvPr>
        </p:nvSpPr>
        <p:spPr/>
        <p:txBody>
          <a:bodyPr/>
          <a:lstStyle/>
          <a:p>
            <a:pPr>
              <a:defRPr/>
            </a:pPr>
            <a:r>
              <a:rPr lang="en-US" smtClean="0"/>
              <a:t>Nov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13</a:t>
            </a:fld>
            <a:endParaRPr lang="en-US" altLang="en-US"/>
          </a:p>
        </p:txBody>
      </p:sp>
      <p:sp>
        <p:nvSpPr>
          <p:cNvPr id="8"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graphicFrame>
        <p:nvGraphicFramePr>
          <p:cNvPr id="10" name="Table 6"/>
          <p:cNvGraphicFramePr>
            <a:graphicFrameLocks noGrp="1"/>
          </p:cNvGraphicFramePr>
          <p:nvPr/>
        </p:nvGraphicFramePr>
        <p:xfrm>
          <a:off x="838200" y="1828800"/>
          <a:ext cx="7848601" cy="4256380"/>
        </p:xfrm>
        <a:graphic>
          <a:graphicData uri="http://schemas.openxmlformats.org/drawingml/2006/table">
            <a:tbl>
              <a:tblPr/>
              <a:tblGrid>
                <a:gridCol w="899319"/>
                <a:gridCol w="4087813"/>
                <a:gridCol w="1471613"/>
                <a:gridCol w="627855"/>
                <a:gridCol w="762001"/>
              </a:tblGrid>
              <a:tr h="147484">
                <a:tc>
                  <a:txBody>
                    <a:bodyPr/>
                    <a:lstStyle/>
                    <a:p>
                      <a:pPr algn="ctr" fontAlgn="b"/>
                      <a:r>
                        <a:rPr lang="en-CA" sz="1100" b="1" i="0" u="none" strike="noStrike" dirty="0">
                          <a:solidFill>
                            <a:srgbClr val="FFFFFF"/>
                          </a:solidFill>
                          <a:latin typeface="Calibri"/>
                        </a:rPr>
                        <a:t>DCN</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79646"/>
                    </a:solidFill>
                  </a:tcPr>
                </a:tc>
                <a:tc>
                  <a:txBody>
                    <a:bodyPr/>
                    <a:lstStyle/>
                    <a:p>
                      <a:pPr algn="ctr" fontAlgn="b"/>
                      <a:r>
                        <a:rPr lang="en-CA" sz="1100" b="1" i="0" u="none" strike="noStrike">
                          <a:solidFill>
                            <a:srgbClr val="FFFFFF"/>
                          </a:solidFill>
                          <a:latin typeface="Calibri"/>
                        </a:rPr>
                        <a:t>Title</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79646"/>
                    </a:solidFill>
                  </a:tcPr>
                </a:tc>
                <a:tc>
                  <a:txBody>
                    <a:bodyPr/>
                    <a:lstStyle/>
                    <a:p>
                      <a:pPr algn="ctr" fontAlgn="b"/>
                      <a:r>
                        <a:rPr lang="en-CA" sz="1100" b="1" i="0" u="none" strike="noStrike">
                          <a:solidFill>
                            <a:srgbClr val="FFFFFF"/>
                          </a:solidFill>
                          <a:latin typeface="Calibri"/>
                        </a:rPr>
                        <a:t>Name</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79646"/>
                    </a:solidFill>
                  </a:tcPr>
                </a:tc>
                <a:tc>
                  <a:txBody>
                    <a:bodyPr/>
                    <a:lstStyle/>
                    <a:p>
                      <a:pPr algn="ctr" fontAlgn="b"/>
                      <a:r>
                        <a:rPr lang="en-CA" sz="1100" b="1" i="0" u="none" strike="noStrike" dirty="0">
                          <a:solidFill>
                            <a:srgbClr val="FFFFFF"/>
                          </a:solidFill>
                          <a:latin typeface="Calibri"/>
                        </a:rPr>
                        <a:t>Ad Hoc</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79646"/>
                    </a:solidFill>
                  </a:tcPr>
                </a:tc>
                <a:tc>
                  <a:txBody>
                    <a:bodyPr/>
                    <a:lstStyle/>
                    <a:p>
                      <a:pPr algn="ctr" fontAlgn="b"/>
                      <a:r>
                        <a:rPr lang="en-CA" sz="1100" b="1" i="0" u="none" strike="noStrike" dirty="0" smtClean="0">
                          <a:solidFill>
                            <a:srgbClr val="FFFFFF"/>
                          </a:solidFill>
                          <a:latin typeface="Calibri"/>
                        </a:rPr>
                        <a:t>Presented?</a:t>
                      </a:r>
                      <a:endParaRPr lang="en-CA" sz="1100" b="1" i="0" u="none" strike="noStrike" dirty="0">
                        <a:solidFill>
                          <a:srgbClr val="FFFFFF"/>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79646"/>
                    </a:solidFill>
                  </a:tcPr>
                </a:tc>
              </a:tr>
              <a:tr h="154858">
                <a:tc>
                  <a:txBody>
                    <a:bodyPr/>
                    <a:lstStyle/>
                    <a:p>
                      <a:pPr algn="l" fontAlgn="b"/>
                      <a:r>
                        <a:rPr lang="en-CA" sz="1100" b="0" i="0" u="none" strike="noStrike">
                          <a:solidFill>
                            <a:srgbClr val="000000"/>
                          </a:solidFill>
                          <a:latin typeface="Calibri"/>
                        </a:rPr>
                        <a:t>11-16/0030</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100" b="0" i="0" u="none" strike="noStrike">
                          <a:solidFill>
                            <a:srgbClr val="000000"/>
                          </a:solidFill>
                          <a:latin typeface="Calibri"/>
                        </a:rPr>
                        <a:t>Maximum Tone Grouping Size for 802.11ax Feedback with MU-MIMO</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100" b="0" i="0" u="none" strike="noStrike">
                          <a:solidFill>
                            <a:srgbClr val="000000"/>
                          </a:solidFill>
                          <a:latin typeface="Calibri"/>
                        </a:rPr>
                        <a:t>Kome Oteri</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1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100" b="0" i="0" u="none" strike="noStrike" dirty="0" smtClean="0">
                          <a:solidFill>
                            <a:srgbClr val="000000"/>
                          </a:solidFill>
                          <a:latin typeface="Calibri"/>
                        </a:rPr>
                        <a:t>N</a:t>
                      </a:r>
                      <a:endParaRPr lang="en-CA" sz="1100" b="0" i="0" u="none" strike="noStrike" dirty="0">
                        <a:solidFill>
                          <a:srgbClr val="00000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54858">
                <a:tc>
                  <a:txBody>
                    <a:bodyPr/>
                    <a:lstStyle/>
                    <a:p>
                      <a:pPr algn="l" fontAlgn="b"/>
                      <a:r>
                        <a:rPr lang="en-CA" sz="1100" b="0" i="0" u="none" strike="noStrike">
                          <a:solidFill>
                            <a:srgbClr val="000000"/>
                          </a:solidFill>
                          <a:latin typeface="Calibri"/>
                        </a:rPr>
                        <a:t>11-16/0033</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100" b="0" i="0" u="none" strike="noStrike">
                          <a:solidFill>
                            <a:srgbClr val="000000"/>
                          </a:solidFill>
                          <a:latin typeface="Calibri"/>
                        </a:rPr>
                        <a:t>1x HE-LTF for ULMUMIMO</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100" b="0" i="0" u="none" strike="noStrike">
                          <a:solidFill>
                            <a:srgbClr val="000000"/>
                          </a:solidFill>
                          <a:latin typeface="Calibri"/>
                        </a:rPr>
                        <a:t>Hongyuan Zhang</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1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100" b="0" i="0" u="none" strike="noStrike" dirty="0" smtClean="0">
                          <a:solidFill>
                            <a:srgbClr val="000000"/>
                          </a:solidFill>
                          <a:latin typeface="Calibri"/>
                        </a:rPr>
                        <a:t>N</a:t>
                      </a:r>
                      <a:endParaRPr lang="en-CA" sz="1100" b="0" i="0" u="none" strike="noStrike" dirty="0">
                        <a:solidFill>
                          <a:srgbClr val="00000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54858">
                <a:tc>
                  <a:txBody>
                    <a:bodyPr/>
                    <a:lstStyle/>
                    <a:p>
                      <a:pPr algn="l" fontAlgn="b"/>
                      <a:r>
                        <a:rPr lang="en-CA" sz="1100" b="0" i="0" u="none" strike="noStrike">
                          <a:solidFill>
                            <a:srgbClr val="000000"/>
                          </a:solidFill>
                          <a:latin typeface="Calibri"/>
                        </a:rPr>
                        <a:t>11-16/0034</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100" b="0" i="0" u="none" strike="noStrike">
                          <a:solidFill>
                            <a:srgbClr val="000000"/>
                          </a:solidFill>
                          <a:latin typeface="Calibri"/>
                        </a:rPr>
                        <a:t>Beamforming with HE-LTF Compression</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100" b="0" i="0" u="none" strike="noStrike">
                          <a:solidFill>
                            <a:srgbClr val="000000"/>
                          </a:solidFill>
                          <a:latin typeface="Calibri"/>
                        </a:rPr>
                        <a:t>Hongyuan Zhang</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1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100" b="0" i="0" u="none" strike="noStrike" dirty="0" smtClean="0">
                          <a:solidFill>
                            <a:srgbClr val="000000"/>
                          </a:solidFill>
                          <a:latin typeface="Calibri"/>
                        </a:rPr>
                        <a:t>N</a:t>
                      </a:r>
                      <a:endParaRPr lang="en-CA" sz="1100" b="0" i="0" u="none" strike="noStrike" dirty="0">
                        <a:solidFill>
                          <a:srgbClr val="00000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54858">
                <a:tc>
                  <a:txBody>
                    <a:bodyPr/>
                    <a:lstStyle/>
                    <a:p>
                      <a:pPr algn="l" fontAlgn="b"/>
                      <a:r>
                        <a:rPr lang="en-CA" sz="1100" b="0" i="0" u="none" strike="noStrike">
                          <a:solidFill>
                            <a:srgbClr val="000000"/>
                          </a:solidFill>
                          <a:latin typeface="Calibri"/>
                        </a:rPr>
                        <a:t>11-16/0036</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100" b="0" i="0" u="none" strike="noStrike" dirty="0">
                          <a:solidFill>
                            <a:srgbClr val="000000"/>
                          </a:solidFill>
                          <a:latin typeface="Calibri"/>
                        </a:rPr>
                        <a:t>CRC Generation for HE-SIG</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100" b="0" i="0" u="none" strike="noStrike">
                          <a:solidFill>
                            <a:srgbClr val="000000"/>
                          </a:solidFill>
                          <a:latin typeface="Calibri"/>
                        </a:rPr>
                        <a:t>Yakun Sun</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1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100" b="0" i="0" u="none" strike="noStrike" dirty="0" smtClean="0">
                          <a:solidFill>
                            <a:srgbClr val="000000"/>
                          </a:solidFill>
                          <a:latin typeface="Calibri"/>
                        </a:rPr>
                        <a:t>N</a:t>
                      </a:r>
                      <a:endParaRPr lang="en-CA" sz="1100" b="0" i="0" u="none" strike="noStrike" dirty="0">
                        <a:solidFill>
                          <a:srgbClr val="00000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54858">
                <a:tc>
                  <a:txBody>
                    <a:bodyPr/>
                    <a:lstStyle/>
                    <a:p>
                      <a:pPr algn="l" fontAlgn="b"/>
                      <a:r>
                        <a:rPr lang="en-CA" sz="1100" b="0" i="0" u="none" strike="noStrike">
                          <a:solidFill>
                            <a:srgbClr val="000000"/>
                          </a:solidFill>
                          <a:latin typeface="Calibri"/>
                        </a:rPr>
                        <a:t>11-16/0037</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100" b="0" i="0" u="none" strike="noStrike">
                          <a:solidFill>
                            <a:srgbClr val="000000"/>
                          </a:solidFill>
                          <a:latin typeface="Calibri"/>
                        </a:rPr>
                        <a:t>Continuous Puncturing for HE-SIGB Encoding</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100" b="0" i="0" u="none" strike="noStrike">
                          <a:solidFill>
                            <a:srgbClr val="000000"/>
                          </a:solidFill>
                          <a:latin typeface="Calibri"/>
                        </a:rPr>
                        <a:t>Yakun Sun</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1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100" b="0" i="0" u="none" strike="noStrike" dirty="0" smtClean="0">
                          <a:solidFill>
                            <a:srgbClr val="000000"/>
                          </a:solidFill>
                          <a:latin typeface="Calibri"/>
                        </a:rPr>
                        <a:t>N</a:t>
                      </a:r>
                      <a:endParaRPr lang="en-CA" sz="1100" b="0" i="0" u="none" strike="noStrike" dirty="0">
                        <a:solidFill>
                          <a:srgbClr val="00000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54858">
                <a:tc>
                  <a:txBody>
                    <a:bodyPr/>
                    <a:lstStyle/>
                    <a:p>
                      <a:pPr algn="l" fontAlgn="b"/>
                      <a:r>
                        <a:rPr lang="en-CA" sz="1100" b="0" i="0" u="none" strike="noStrike">
                          <a:solidFill>
                            <a:srgbClr val="000000"/>
                          </a:solidFill>
                          <a:latin typeface="Calibri"/>
                        </a:rPr>
                        <a:t>11-16/0038</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100" b="0" i="0" u="none" strike="noStrike">
                          <a:solidFill>
                            <a:srgbClr val="000000"/>
                          </a:solidFill>
                          <a:latin typeface="Calibri"/>
                        </a:rPr>
                        <a:t>Sequence for 1x LTF</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100" b="0" i="0" u="none" strike="noStrike">
                          <a:solidFill>
                            <a:srgbClr val="000000"/>
                          </a:solidFill>
                          <a:latin typeface="Calibri"/>
                        </a:rPr>
                        <a:t>Daewon Lee</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1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100" b="0" i="0" u="none" strike="noStrike" dirty="0" smtClean="0">
                          <a:solidFill>
                            <a:srgbClr val="000000"/>
                          </a:solidFill>
                          <a:latin typeface="Calibri"/>
                        </a:rPr>
                        <a:t>N</a:t>
                      </a:r>
                      <a:endParaRPr lang="en-CA" sz="1100" b="0" i="0" u="none" strike="noStrike" dirty="0">
                        <a:solidFill>
                          <a:srgbClr val="00000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54858">
                <a:tc>
                  <a:txBody>
                    <a:bodyPr/>
                    <a:lstStyle/>
                    <a:p>
                      <a:pPr algn="l" fontAlgn="b"/>
                      <a:r>
                        <a:rPr lang="en-CA" sz="1100" b="0" i="0" u="none" strike="noStrike">
                          <a:solidFill>
                            <a:srgbClr val="000000"/>
                          </a:solidFill>
                          <a:latin typeface="Calibri"/>
                        </a:rPr>
                        <a:t>11-16/0039</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100" b="0" i="0" u="none" strike="noStrike">
                          <a:solidFill>
                            <a:srgbClr val="000000"/>
                          </a:solidFill>
                          <a:latin typeface="Calibri"/>
                        </a:rPr>
                        <a:t>RU Allocation in SIG-B</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100" b="0" i="0" u="none" strike="noStrike">
                          <a:solidFill>
                            <a:srgbClr val="000000"/>
                          </a:solidFill>
                          <a:latin typeface="Calibri"/>
                        </a:rPr>
                        <a:t>Daewon Lee</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1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100" b="0" i="0" u="none" strike="noStrike" dirty="0" smtClean="0">
                          <a:solidFill>
                            <a:srgbClr val="000000"/>
                          </a:solidFill>
                          <a:latin typeface="Calibri"/>
                        </a:rPr>
                        <a:t>N</a:t>
                      </a:r>
                      <a:endParaRPr lang="en-CA" sz="1100" b="0" i="0" u="none" strike="noStrike" dirty="0">
                        <a:solidFill>
                          <a:srgbClr val="00000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54858">
                <a:tc>
                  <a:txBody>
                    <a:bodyPr/>
                    <a:lstStyle/>
                    <a:p>
                      <a:pPr algn="l" fontAlgn="b"/>
                      <a:r>
                        <a:rPr lang="en-CA" sz="1100" b="0" i="0" u="none" strike="noStrike">
                          <a:solidFill>
                            <a:srgbClr val="000000"/>
                          </a:solidFill>
                          <a:latin typeface="Calibri"/>
                        </a:rPr>
                        <a:t>11-16/0040</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100" b="0" i="0" u="none" strike="noStrike">
                          <a:solidFill>
                            <a:srgbClr val="000000"/>
                          </a:solidFill>
                          <a:latin typeface="Calibri"/>
                        </a:rPr>
                        <a:t>ssues with Compressed SIG-B Mode</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100" b="0" i="0" u="none" strike="noStrike">
                          <a:solidFill>
                            <a:srgbClr val="000000"/>
                          </a:solidFill>
                          <a:latin typeface="Calibri"/>
                        </a:rPr>
                        <a:t>Yujin Noh</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1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100" b="0" i="0" u="none" strike="noStrike" dirty="0" smtClean="0">
                          <a:solidFill>
                            <a:srgbClr val="000000"/>
                          </a:solidFill>
                          <a:latin typeface="Calibri"/>
                        </a:rPr>
                        <a:t>N</a:t>
                      </a:r>
                      <a:endParaRPr lang="en-CA" sz="1100" b="0" i="0" u="none" strike="noStrike" dirty="0">
                        <a:solidFill>
                          <a:srgbClr val="00000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54858">
                <a:tc>
                  <a:txBody>
                    <a:bodyPr/>
                    <a:lstStyle/>
                    <a:p>
                      <a:pPr algn="l" fontAlgn="b"/>
                      <a:r>
                        <a:rPr lang="en-CA" sz="1100" b="0" i="0" u="none" strike="noStrike">
                          <a:solidFill>
                            <a:srgbClr val="000000"/>
                          </a:solidFill>
                          <a:latin typeface="Calibri"/>
                        </a:rPr>
                        <a:t>11-16/0041</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100" b="0" i="0" u="none" strike="noStrike">
                          <a:solidFill>
                            <a:srgbClr val="000000"/>
                          </a:solidFill>
                          <a:latin typeface="Calibri"/>
                        </a:rPr>
                        <a:t>Link Adaptation for HE WLAN</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100" b="0" i="0" u="none" strike="noStrike">
                          <a:solidFill>
                            <a:srgbClr val="000000"/>
                          </a:solidFill>
                          <a:latin typeface="Calibri"/>
                        </a:rPr>
                        <a:t>Yujin Noh</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1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100" b="0" i="0" u="none" strike="noStrike" dirty="0" smtClean="0">
                          <a:solidFill>
                            <a:srgbClr val="000000"/>
                          </a:solidFill>
                          <a:latin typeface="Calibri"/>
                        </a:rPr>
                        <a:t>N</a:t>
                      </a:r>
                      <a:endParaRPr lang="en-CA" sz="1100" b="0" i="0" u="none" strike="noStrike" dirty="0">
                        <a:solidFill>
                          <a:srgbClr val="00000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54858">
                <a:tc>
                  <a:txBody>
                    <a:bodyPr/>
                    <a:lstStyle/>
                    <a:p>
                      <a:pPr algn="l" fontAlgn="b"/>
                      <a:r>
                        <a:rPr lang="en-CA" sz="1100" b="0" i="0" u="none" strike="noStrike">
                          <a:solidFill>
                            <a:srgbClr val="000000"/>
                          </a:solidFill>
                          <a:latin typeface="Calibri"/>
                        </a:rPr>
                        <a:t>11-16/0044</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100" b="0" i="0" u="none" strike="noStrike">
                          <a:solidFill>
                            <a:srgbClr val="000000"/>
                          </a:solidFill>
                          <a:latin typeface="Calibri"/>
                        </a:rPr>
                        <a:t>MCS Levels and TX EVM Requirement for 1024 QAM</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100" b="0" i="0" u="none" strike="noStrike">
                          <a:solidFill>
                            <a:srgbClr val="000000"/>
                          </a:solidFill>
                          <a:latin typeface="Calibri"/>
                        </a:rPr>
                        <a:t>Eunsung Park</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1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100" b="0" i="0" u="none" strike="noStrike" dirty="0" smtClean="0">
                          <a:solidFill>
                            <a:srgbClr val="000000"/>
                          </a:solidFill>
                          <a:latin typeface="Calibri"/>
                        </a:rPr>
                        <a:t>N</a:t>
                      </a:r>
                      <a:endParaRPr lang="en-CA" sz="1100" b="0" i="0" u="none" strike="noStrike" dirty="0">
                        <a:solidFill>
                          <a:srgbClr val="00000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54858">
                <a:tc>
                  <a:txBody>
                    <a:bodyPr/>
                    <a:lstStyle/>
                    <a:p>
                      <a:pPr algn="l" fontAlgn="b"/>
                      <a:r>
                        <a:rPr lang="en-CA" sz="1100" b="0" i="0" u="none" strike="noStrike">
                          <a:solidFill>
                            <a:srgbClr val="000000"/>
                          </a:solidFill>
                          <a:latin typeface="Calibri"/>
                        </a:rPr>
                        <a:t>11-16/0045</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100" b="0" i="0" u="none" strike="noStrike" dirty="0">
                          <a:solidFill>
                            <a:srgbClr val="000000"/>
                          </a:solidFill>
                          <a:latin typeface="Calibri"/>
                        </a:rPr>
                        <a:t>Flexible Wider Bandwidth Transmission</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100" b="0" i="0" u="none" strike="noStrike">
                          <a:solidFill>
                            <a:srgbClr val="000000"/>
                          </a:solidFill>
                          <a:latin typeface="Calibri"/>
                        </a:rPr>
                        <a:t>John Son</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1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100" b="0" i="0" u="none" strike="noStrike" dirty="0" smtClean="0">
                          <a:solidFill>
                            <a:srgbClr val="000000"/>
                          </a:solidFill>
                          <a:latin typeface="Calibri"/>
                        </a:rPr>
                        <a:t>N</a:t>
                      </a:r>
                      <a:endParaRPr lang="en-CA" sz="1100" b="0" i="0" u="none" strike="noStrike" dirty="0">
                        <a:solidFill>
                          <a:srgbClr val="00000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54858">
                <a:tc>
                  <a:txBody>
                    <a:bodyPr/>
                    <a:lstStyle/>
                    <a:p>
                      <a:pPr algn="l" fontAlgn="b"/>
                      <a:r>
                        <a:rPr lang="en-CA" sz="1100" b="0" i="0" u="none" strike="noStrike">
                          <a:solidFill>
                            <a:srgbClr val="000000"/>
                          </a:solidFill>
                          <a:latin typeface="Calibri"/>
                        </a:rPr>
                        <a:t>11-16/0046</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100" b="0" i="0" u="none" strike="noStrike">
                          <a:solidFill>
                            <a:srgbClr val="000000"/>
                          </a:solidFill>
                          <a:latin typeface="Calibri"/>
                        </a:rPr>
                        <a:t>Content for the extra tones in LSIG and RLSIG</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100" b="0" i="0" u="none" strike="noStrike">
                          <a:solidFill>
                            <a:srgbClr val="000000"/>
                          </a:solidFill>
                          <a:latin typeface="Calibri"/>
                        </a:rPr>
                        <a:t>Jiayin Zhang</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1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100" b="0" i="0" u="none" strike="noStrike" dirty="0" smtClean="0">
                          <a:solidFill>
                            <a:srgbClr val="000000"/>
                          </a:solidFill>
                          <a:latin typeface="Calibri"/>
                        </a:rPr>
                        <a:t>N</a:t>
                      </a:r>
                      <a:endParaRPr lang="en-CA" sz="1100" b="0" i="0" u="none" strike="noStrike" dirty="0">
                        <a:solidFill>
                          <a:srgbClr val="00000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54858">
                <a:tc>
                  <a:txBody>
                    <a:bodyPr/>
                    <a:lstStyle/>
                    <a:p>
                      <a:pPr algn="l" fontAlgn="b"/>
                      <a:r>
                        <a:rPr lang="en-CA" sz="1100" b="0" i="0" u="none" strike="noStrike">
                          <a:solidFill>
                            <a:srgbClr val="000000"/>
                          </a:solidFill>
                          <a:latin typeface="Calibri"/>
                        </a:rPr>
                        <a:t>11-16/0047</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100" b="0" i="0" u="none" strike="noStrike">
                          <a:solidFill>
                            <a:srgbClr val="000000"/>
                          </a:solidFill>
                          <a:latin typeface="Calibri"/>
                        </a:rPr>
                        <a:t>Discussion on the HE Extended Range SU PPDU</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100" b="0" i="0" u="none" strike="noStrike">
                          <a:solidFill>
                            <a:srgbClr val="000000"/>
                          </a:solidFill>
                          <a:latin typeface="Calibri"/>
                        </a:rPr>
                        <a:t>Jiayin Zhang</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1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100" b="0" i="0" u="none" strike="noStrike" dirty="0" smtClean="0">
                          <a:solidFill>
                            <a:srgbClr val="000000"/>
                          </a:solidFill>
                          <a:latin typeface="Calibri"/>
                        </a:rPr>
                        <a:t>N</a:t>
                      </a:r>
                      <a:endParaRPr lang="en-CA" sz="1100" b="0" i="0" u="none" strike="noStrike" dirty="0">
                        <a:solidFill>
                          <a:srgbClr val="00000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54858">
                <a:tc>
                  <a:txBody>
                    <a:bodyPr/>
                    <a:lstStyle/>
                    <a:p>
                      <a:pPr algn="l" fontAlgn="b"/>
                      <a:r>
                        <a:rPr lang="en-CA" sz="1100" b="0" i="0" u="none" strike="noStrike">
                          <a:solidFill>
                            <a:srgbClr val="000000"/>
                          </a:solidFill>
                          <a:latin typeface="Calibri"/>
                        </a:rPr>
                        <a:t>11-16/0052</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100" b="0" i="0" u="none" strike="noStrike">
                          <a:solidFill>
                            <a:srgbClr val="000000"/>
                          </a:solidFill>
                          <a:latin typeface="Calibri"/>
                        </a:rPr>
                        <a:t>Remaining HE-LTF Sequence Design  </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100" b="0" i="0" u="none" strike="noStrike">
                          <a:solidFill>
                            <a:srgbClr val="000000"/>
                          </a:solidFill>
                          <a:latin typeface="Calibri"/>
                        </a:rPr>
                        <a:t>Le Liu</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1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100" b="0" i="0" u="none" strike="noStrike" dirty="0" smtClean="0">
                          <a:solidFill>
                            <a:srgbClr val="000000"/>
                          </a:solidFill>
                          <a:latin typeface="Calibri"/>
                        </a:rPr>
                        <a:t>N</a:t>
                      </a:r>
                      <a:endParaRPr lang="en-CA" sz="1100" b="0" i="0" u="none" strike="noStrike" dirty="0">
                        <a:solidFill>
                          <a:srgbClr val="00000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54858">
                <a:tc>
                  <a:txBody>
                    <a:bodyPr/>
                    <a:lstStyle/>
                    <a:p>
                      <a:pPr algn="l" fontAlgn="b"/>
                      <a:r>
                        <a:rPr lang="en-CA" sz="1100" b="0" i="0" u="none" strike="noStrike">
                          <a:solidFill>
                            <a:srgbClr val="000000"/>
                          </a:solidFill>
                          <a:latin typeface="Calibri"/>
                        </a:rPr>
                        <a:t>11-16/0053</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100" b="0" i="0" u="none" strike="noStrike">
                          <a:solidFill>
                            <a:srgbClr val="000000"/>
                          </a:solidFill>
                          <a:latin typeface="Calibri"/>
                        </a:rPr>
                        <a:t>Requirements for UL MU Transmissions</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100" b="0" i="0" u="none" strike="noStrike">
                          <a:solidFill>
                            <a:srgbClr val="000000"/>
                          </a:solidFill>
                          <a:latin typeface="Calibri"/>
                        </a:rPr>
                        <a:t>Arjun</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1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100" b="0" i="0" u="none" strike="noStrike" dirty="0" smtClean="0">
                          <a:solidFill>
                            <a:srgbClr val="000000"/>
                          </a:solidFill>
                          <a:latin typeface="Calibri"/>
                        </a:rPr>
                        <a:t>N</a:t>
                      </a:r>
                      <a:endParaRPr lang="en-CA" sz="1100" b="0" i="0" u="none" strike="noStrike" dirty="0">
                        <a:solidFill>
                          <a:srgbClr val="00000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54858">
                <a:tc>
                  <a:txBody>
                    <a:bodyPr/>
                    <a:lstStyle/>
                    <a:p>
                      <a:pPr algn="l" fontAlgn="b"/>
                      <a:r>
                        <a:rPr lang="en-CA" sz="1100" b="0" i="0" u="none" strike="noStrike">
                          <a:solidFill>
                            <a:srgbClr val="000000"/>
                          </a:solidFill>
                          <a:latin typeface="Calibri"/>
                        </a:rPr>
                        <a:t>11-16/0056</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100" b="0" i="0" u="none" strike="noStrike">
                          <a:solidFill>
                            <a:srgbClr val="000000"/>
                          </a:solidFill>
                          <a:latin typeface="Calibri"/>
                        </a:rPr>
                        <a:t>On QPSK DCM Modulation and LDPC Tone Mapper for DCM</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100" b="0" i="0" u="none" strike="noStrike">
                          <a:solidFill>
                            <a:srgbClr val="000000"/>
                          </a:solidFill>
                          <a:latin typeface="Calibri"/>
                        </a:rPr>
                        <a:t>Jianhan Liu</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1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100" b="0" i="0" u="none" strike="noStrike" dirty="0" smtClean="0">
                          <a:solidFill>
                            <a:srgbClr val="000000"/>
                          </a:solidFill>
                          <a:latin typeface="Calibri"/>
                        </a:rPr>
                        <a:t>N</a:t>
                      </a:r>
                      <a:endParaRPr lang="en-CA" sz="1100" b="0" i="0" u="none" strike="noStrike" dirty="0">
                        <a:solidFill>
                          <a:srgbClr val="00000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54858">
                <a:tc>
                  <a:txBody>
                    <a:bodyPr/>
                    <a:lstStyle/>
                    <a:p>
                      <a:pPr algn="l" fontAlgn="b"/>
                      <a:r>
                        <a:rPr lang="en-CA" sz="1100" b="0" i="0" u="none" strike="noStrike">
                          <a:solidFill>
                            <a:srgbClr val="000000"/>
                          </a:solidFill>
                          <a:latin typeface="Calibri"/>
                        </a:rPr>
                        <a:t>11-16/0071</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100" b="0" i="0" u="none" strike="noStrike">
                          <a:solidFill>
                            <a:srgbClr val="000000"/>
                          </a:solidFill>
                          <a:latin typeface="Calibri"/>
                        </a:rPr>
                        <a:t>Packet Extension Follow Up</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100" b="0" i="0" u="none" strike="noStrike">
                          <a:solidFill>
                            <a:srgbClr val="000000"/>
                          </a:solidFill>
                          <a:latin typeface="Calibri"/>
                        </a:rPr>
                        <a:t>Andrew Blanksby</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1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100" b="0" i="0" u="none" strike="noStrike" dirty="0" smtClean="0">
                          <a:solidFill>
                            <a:srgbClr val="000000"/>
                          </a:solidFill>
                          <a:latin typeface="Calibri"/>
                        </a:rPr>
                        <a:t>N</a:t>
                      </a:r>
                      <a:endParaRPr lang="en-CA" sz="1100" b="0" i="0" u="none" strike="noStrike" dirty="0">
                        <a:solidFill>
                          <a:srgbClr val="00000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54858">
                <a:tc>
                  <a:txBody>
                    <a:bodyPr/>
                    <a:lstStyle/>
                    <a:p>
                      <a:pPr algn="l" fontAlgn="b"/>
                      <a:r>
                        <a:rPr lang="en-CA" sz="1100" b="0" i="0" u="none" strike="noStrike">
                          <a:solidFill>
                            <a:srgbClr val="000000"/>
                          </a:solidFill>
                          <a:latin typeface="Calibri"/>
                        </a:rPr>
                        <a:t>11-16/0079</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100" b="0" i="0" u="none" strike="noStrike">
                          <a:solidFill>
                            <a:srgbClr val="000000"/>
                          </a:solidFill>
                          <a:latin typeface="Calibri"/>
                        </a:rPr>
                        <a:t>Allocation sizes for BCC in OFDMA</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100" b="0" i="0" u="none" strike="noStrike">
                          <a:solidFill>
                            <a:srgbClr val="000000"/>
                          </a:solidFill>
                          <a:latin typeface="Calibri"/>
                        </a:rPr>
                        <a:t>Ken Taniguchi</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1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100" b="0" i="0" u="none" strike="noStrike" dirty="0" smtClean="0">
                          <a:solidFill>
                            <a:srgbClr val="000000"/>
                          </a:solidFill>
                          <a:latin typeface="Calibri"/>
                        </a:rPr>
                        <a:t>N</a:t>
                      </a:r>
                      <a:endParaRPr lang="en-CA" sz="1100" b="0" i="0" u="none" strike="noStrike" dirty="0">
                        <a:solidFill>
                          <a:srgbClr val="00000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54858">
                <a:tc>
                  <a:txBody>
                    <a:bodyPr/>
                    <a:lstStyle/>
                    <a:p>
                      <a:pPr algn="l" fontAlgn="b"/>
                      <a:r>
                        <a:rPr lang="en-CA" sz="1100" b="0" i="0" u="none" strike="noStrike">
                          <a:solidFill>
                            <a:srgbClr val="000000"/>
                          </a:solidFill>
                          <a:latin typeface="Calibri"/>
                        </a:rPr>
                        <a:t>11-16/0080</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100" b="0" i="0" u="none" strike="noStrike">
                          <a:solidFill>
                            <a:srgbClr val="000000"/>
                          </a:solidFill>
                          <a:latin typeface="Calibri"/>
                        </a:rPr>
                        <a:t>1x/2x/4x OFDM Symbol in HE SU PPDU with BCC </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100" b="0" i="0" u="none" strike="noStrike">
                          <a:solidFill>
                            <a:srgbClr val="000000"/>
                          </a:solidFill>
                          <a:latin typeface="Calibri"/>
                        </a:rPr>
                        <a:t>Heejung Yu</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1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100" b="0" i="0" u="none" strike="noStrike" dirty="0" smtClean="0">
                          <a:solidFill>
                            <a:srgbClr val="000000"/>
                          </a:solidFill>
                          <a:latin typeface="Calibri"/>
                        </a:rPr>
                        <a:t>N</a:t>
                      </a:r>
                      <a:endParaRPr lang="en-CA" sz="1100" b="0" i="0" u="none" strike="noStrike" dirty="0">
                        <a:solidFill>
                          <a:srgbClr val="00000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290543">
                <a:tc>
                  <a:txBody>
                    <a:bodyPr/>
                    <a:lstStyle/>
                    <a:p>
                      <a:pPr algn="l" fontAlgn="b"/>
                      <a:r>
                        <a:rPr lang="en-CA" sz="1100" b="0" i="0" u="none" strike="noStrike">
                          <a:solidFill>
                            <a:srgbClr val="000000"/>
                          </a:solidFill>
                          <a:latin typeface="Calibri"/>
                        </a:rPr>
                        <a:t>11-16/0088</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100" b="0" i="0" u="none" strike="noStrike">
                          <a:solidFill>
                            <a:srgbClr val="000000"/>
                          </a:solidFill>
                          <a:latin typeface="Calibri"/>
                        </a:rPr>
                        <a:t>Ng for Compressed Beamforming feedback</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100" b="0" i="0" u="none" strike="noStrike">
                          <a:solidFill>
                            <a:srgbClr val="000000"/>
                          </a:solidFill>
                          <a:latin typeface="Calibri"/>
                        </a:rPr>
                        <a:t>Sriram Venkateswaran </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1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100" b="0" i="0" u="none" strike="noStrike" dirty="0" smtClean="0">
                          <a:solidFill>
                            <a:srgbClr val="000000"/>
                          </a:solidFill>
                          <a:latin typeface="Calibri"/>
                        </a:rPr>
                        <a:t>N</a:t>
                      </a:r>
                      <a:endParaRPr lang="en-CA" sz="1100" b="0" i="0" u="none" strike="noStrike" dirty="0">
                        <a:solidFill>
                          <a:srgbClr val="00000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290543">
                <a:tc>
                  <a:txBody>
                    <a:bodyPr/>
                    <a:lstStyle/>
                    <a:p>
                      <a:pPr algn="l" fontAlgn="b"/>
                      <a:r>
                        <a:rPr lang="en-CA" sz="1100" b="0" i="0" u="none" strike="noStrike">
                          <a:solidFill>
                            <a:srgbClr val="000000"/>
                          </a:solidFill>
                          <a:latin typeface="Calibri"/>
                        </a:rPr>
                        <a:t>11-16/0089</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100" b="0" i="0" u="none" strike="noStrike">
                          <a:solidFill>
                            <a:srgbClr val="000000"/>
                          </a:solidFill>
                          <a:latin typeface="Calibri"/>
                        </a:rPr>
                        <a:t>Single Stream Pilots in UL MU MIMO</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100" b="0" i="0" u="none" strike="noStrike">
                          <a:solidFill>
                            <a:srgbClr val="000000"/>
                          </a:solidFill>
                          <a:latin typeface="Calibri"/>
                        </a:rPr>
                        <a:t>Sriram Venkateswaran </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1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100" b="0" i="0" u="none" strike="noStrike" dirty="0" smtClean="0">
                          <a:solidFill>
                            <a:srgbClr val="000000"/>
                          </a:solidFill>
                          <a:latin typeface="Calibri"/>
                        </a:rPr>
                        <a:t>N</a:t>
                      </a:r>
                      <a:endParaRPr lang="en-CA" sz="1100" b="0" i="0" u="none" strike="noStrike" dirty="0">
                        <a:solidFill>
                          <a:srgbClr val="00000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54858">
                <a:tc>
                  <a:txBody>
                    <a:bodyPr/>
                    <a:lstStyle/>
                    <a:p>
                      <a:pPr algn="l" fontAlgn="b"/>
                      <a:r>
                        <a:rPr lang="en-CA" sz="1100" b="0" i="0" u="none" strike="noStrike">
                          <a:solidFill>
                            <a:srgbClr val="000000"/>
                          </a:solidFill>
                          <a:latin typeface="Calibri"/>
                        </a:rPr>
                        <a:t>11-16/0104</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100" b="0" i="0" u="none" strike="noStrike">
                          <a:solidFill>
                            <a:srgbClr val="000000"/>
                          </a:solidFill>
                          <a:latin typeface="Calibri"/>
                        </a:rPr>
                        <a:t>Rate Matching for HE-SIG-B</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100" b="0" i="0" u="none" strike="noStrike">
                          <a:solidFill>
                            <a:srgbClr val="000000"/>
                          </a:solidFill>
                          <a:latin typeface="Calibri"/>
                        </a:rPr>
                        <a:t>Daewon Lee</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1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100" b="0" i="0" u="none" strike="noStrike" dirty="0" smtClean="0">
                          <a:solidFill>
                            <a:srgbClr val="000000"/>
                          </a:solidFill>
                          <a:latin typeface="Calibri"/>
                        </a:rPr>
                        <a:t>N</a:t>
                      </a:r>
                      <a:endParaRPr lang="en-CA" sz="1100" b="0" i="0" u="none" strike="noStrike" dirty="0">
                        <a:solidFill>
                          <a:srgbClr val="00000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23138195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Monday PM2</a:t>
            </a:r>
            <a:endParaRPr lang="en-US" dirty="0"/>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7"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graphicFrame>
        <p:nvGraphicFramePr>
          <p:cNvPr id="9" name="Table 6"/>
          <p:cNvGraphicFramePr>
            <a:graphicFrameLocks noGrp="1"/>
          </p:cNvGraphicFramePr>
          <p:nvPr/>
        </p:nvGraphicFramePr>
        <p:xfrm>
          <a:off x="838200" y="2286002"/>
          <a:ext cx="7848601" cy="1981198"/>
        </p:xfrm>
        <a:graphic>
          <a:graphicData uri="http://schemas.openxmlformats.org/drawingml/2006/table">
            <a:tbl>
              <a:tblPr/>
              <a:tblGrid>
                <a:gridCol w="899319"/>
                <a:gridCol w="3825081"/>
                <a:gridCol w="1600200"/>
                <a:gridCol w="685800"/>
                <a:gridCol w="838201"/>
              </a:tblGrid>
              <a:tr h="284604">
                <a:tc>
                  <a:txBody>
                    <a:bodyPr/>
                    <a:lstStyle/>
                    <a:p>
                      <a:pPr algn="ctr" fontAlgn="b"/>
                      <a:r>
                        <a:rPr lang="en-CA" sz="1200" b="1" i="0" u="none" strike="noStrike" dirty="0">
                          <a:solidFill>
                            <a:srgbClr val="FFFFFF"/>
                          </a:solidFill>
                          <a:latin typeface="Calibri"/>
                        </a:rPr>
                        <a:t>DCN</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79646"/>
                    </a:solidFill>
                  </a:tcPr>
                </a:tc>
                <a:tc>
                  <a:txBody>
                    <a:bodyPr/>
                    <a:lstStyle/>
                    <a:p>
                      <a:pPr algn="ctr" fontAlgn="b"/>
                      <a:r>
                        <a:rPr lang="en-CA" sz="1200" b="1" i="0" u="none" strike="noStrike">
                          <a:solidFill>
                            <a:srgbClr val="FFFFFF"/>
                          </a:solidFill>
                          <a:latin typeface="Calibri"/>
                        </a:rPr>
                        <a:t>Title</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79646"/>
                    </a:solidFill>
                  </a:tcPr>
                </a:tc>
                <a:tc>
                  <a:txBody>
                    <a:bodyPr/>
                    <a:lstStyle/>
                    <a:p>
                      <a:pPr algn="ctr" fontAlgn="b"/>
                      <a:r>
                        <a:rPr lang="en-CA" sz="1200" b="1" i="0" u="none" strike="noStrike">
                          <a:solidFill>
                            <a:srgbClr val="FFFFFF"/>
                          </a:solidFill>
                          <a:latin typeface="Calibri"/>
                        </a:rPr>
                        <a:t>Name</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79646"/>
                    </a:solidFill>
                  </a:tcPr>
                </a:tc>
                <a:tc>
                  <a:txBody>
                    <a:bodyPr/>
                    <a:lstStyle/>
                    <a:p>
                      <a:pPr algn="ctr" fontAlgn="b"/>
                      <a:r>
                        <a:rPr lang="en-CA" sz="1200" b="1" i="0" u="none" strike="noStrike" dirty="0">
                          <a:solidFill>
                            <a:srgbClr val="FFFFFF"/>
                          </a:solidFill>
                          <a:latin typeface="Calibri"/>
                        </a:rPr>
                        <a:t>Ad Hoc</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79646"/>
                    </a:solidFill>
                  </a:tcPr>
                </a:tc>
                <a:tc>
                  <a:txBody>
                    <a:bodyPr/>
                    <a:lstStyle/>
                    <a:p>
                      <a:pPr algn="ctr" fontAlgn="b"/>
                      <a:r>
                        <a:rPr lang="en-CA" sz="1200" b="1" i="0" u="none" strike="noStrike" dirty="0" smtClean="0">
                          <a:solidFill>
                            <a:srgbClr val="FFFFFF"/>
                          </a:solidFill>
                          <a:latin typeface="Calibri"/>
                        </a:rPr>
                        <a:t>Presented?</a:t>
                      </a:r>
                      <a:endParaRPr lang="en-CA" sz="1200" b="1" i="0" u="none" strike="noStrike" dirty="0">
                        <a:solidFill>
                          <a:srgbClr val="FFFFFF"/>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79646"/>
                    </a:solidFill>
                  </a:tcPr>
                </a:tc>
              </a:tr>
              <a:tr h="558178">
                <a:tc>
                  <a:txBody>
                    <a:bodyPr/>
                    <a:lstStyle/>
                    <a:p>
                      <a:pPr algn="l" fontAlgn="b"/>
                      <a:r>
                        <a:rPr lang="en-CA" sz="1200" b="0" i="0" u="none" strike="noStrike">
                          <a:solidFill>
                            <a:srgbClr val="000000"/>
                          </a:solidFill>
                          <a:latin typeface="Calibri"/>
                        </a:rPr>
                        <a:t>11-16/0030</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a:solidFill>
                            <a:srgbClr val="000000"/>
                          </a:solidFill>
                          <a:latin typeface="Calibri"/>
                        </a:rPr>
                        <a:t>Maximum Tone Grouping Size for 802.11ax Feedback with MU-MIMO</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a:solidFill>
                            <a:srgbClr val="000000"/>
                          </a:solidFill>
                          <a:latin typeface="Calibri"/>
                        </a:rPr>
                        <a:t>Kome Oteri</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smtClean="0">
                          <a:solidFill>
                            <a:srgbClr val="000000"/>
                          </a:solidFill>
                          <a:latin typeface="Calibri"/>
                        </a:rPr>
                        <a:t>N</a:t>
                      </a:r>
                      <a:endParaRPr lang="en-CA" sz="1200" b="0" i="0" u="none" strike="noStrike" dirty="0">
                        <a:solidFill>
                          <a:srgbClr val="00000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284604">
                <a:tc>
                  <a:txBody>
                    <a:bodyPr/>
                    <a:lstStyle/>
                    <a:p>
                      <a:pPr algn="l" fontAlgn="b"/>
                      <a:r>
                        <a:rPr lang="en-CA" sz="1200" b="0" i="0" u="none" strike="noStrike">
                          <a:solidFill>
                            <a:srgbClr val="000000"/>
                          </a:solidFill>
                          <a:latin typeface="Calibri"/>
                        </a:rPr>
                        <a:t>11-16/0033</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a:solidFill>
                            <a:srgbClr val="000000"/>
                          </a:solidFill>
                          <a:latin typeface="Calibri"/>
                        </a:rPr>
                        <a:t>1x HE-LTF for ULMUMIMO</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a:solidFill>
                            <a:srgbClr val="000000"/>
                          </a:solidFill>
                          <a:latin typeface="Calibri"/>
                        </a:rPr>
                        <a:t>Hongyuan Zhang</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smtClean="0">
                          <a:solidFill>
                            <a:srgbClr val="000000"/>
                          </a:solidFill>
                          <a:latin typeface="Calibri"/>
                        </a:rPr>
                        <a:t>N</a:t>
                      </a:r>
                      <a:endParaRPr lang="en-CA" sz="1200" b="0" i="0" u="none" strike="noStrike" dirty="0">
                        <a:solidFill>
                          <a:srgbClr val="00000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284604">
                <a:tc>
                  <a:txBody>
                    <a:bodyPr/>
                    <a:lstStyle/>
                    <a:p>
                      <a:pPr algn="l" fontAlgn="b"/>
                      <a:r>
                        <a:rPr lang="en-CA" sz="1200" b="0" i="0" u="none" strike="noStrike">
                          <a:solidFill>
                            <a:srgbClr val="000000"/>
                          </a:solidFill>
                          <a:latin typeface="Calibri"/>
                        </a:rPr>
                        <a:t>11-16/0034</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a:solidFill>
                            <a:srgbClr val="000000"/>
                          </a:solidFill>
                          <a:latin typeface="Calibri"/>
                        </a:rPr>
                        <a:t>Beamforming with HE-LTF Compression</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a:solidFill>
                            <a:srgbClr val="000000"/>
                          </a:solidFill>
                          <a:latin typeface="Calibri"/>
                        </a:rPr>
                        <a:t>Hongyuan Zhang</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smtClean="0">
                          <a:solidFill>
                            <a:srgbClr val="000000"/>
                          </a:solidFill>
                          <a:latin typeface="Calibri"/>
                        </a:rPr>
                        <a:t>N</a:t>
                      </a:r>
                      <a:endParaRPr lang="en-CA" sz="1200" b="0" i="0" u="none" strike="noStrike" dirty="0">
                        <a:solidFill>
                          <a:srgbClr val="00000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284604">
                <a:tc>
                  <a:txBody>
                    <a:bodyPr/>
                    <a:lstStyle/>
                    <a:p>
                      <a:pPr algn="l" fontAlgn="b"/>
                      <a:r>
                        <a:rPr lang="en-CA" sz="1200" b="0" i="0" u="none" strike="noStrike">
                          <a:solidFill>
                            <a:srgbClr val="000000"/>
                          </a:solidFill>
                          <a:latin typeface="Calibri"/>
                        </a:rPr>
                        <a:t>11-16/0036</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0000"/>
                          </a:solidFill>
                          <a:latin typeface="Calibri"/>
                        </a:rPr>
                        <a:t>CRC Generation for HE-SIG</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a:solidFill>
                            <a:srgbClr val="000000"/>
                          </a:solidFill>
                          <a:latin typeface="Calibri"/>
                        </a:rPr>
                        <a:t>Yakun Sun</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smtClean="0">
                          <a:solidFill>
                            <a:srgbClr val="000000"/>
                          </a:solidFill>
                          <a:latin typeface="Calibri"/>
                        </a:rPr>
                        <a:t>N</a:t>
                      </a:r>
                      <a:endParaRPr lang="en-CA" sz="1200" b="0" i="0" u="none" strike="noStrike" dirty="0">
                        <a:solidFill>
                          <a:srgbClr val="00000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284604">
                <a:tc>
                  <a:txBody>
                    <a:bodyPr/>
                    <a:lstStyle/>
                    <a:p>
                      <a:pPr algn="l" fontAlgn="b"/>
                      <a:r>
                        <a:rPr lang="en-CA" sz="1200" b="0" i="0" u="none" strike="noStrike">
                          <a:solidFill>
                            <a:srgbClr val="000000"/>
                          </a:solidFill>
                          <a:latin typeface="Calibri"/>
                        </a:rPr>
                        <a:t>11-16/0037</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0000"/>
                          </a:solidFill>
                          <a:latin typeface="Calibri"/>
                        </a:rPr>
                        <a:t>Continuous Puncturing for HE-SIGB Encoding</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a:solidFill>
                            <a:srgbClr val="000000"/>
                          </a:solidFill>
                          <a:latin typeface="Calibri"/>
                        </a:rPr>
                        <a:t>Yakun Sun</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smtClean="0">
                          <a:solidFill>
                            <a:srgbClr val="000000"/>
                          </a:solidFill>
                          <a:latin typeface="Calibri"/>
                        </a:rPr>
                        <a:t>N</a:t>
                      </a:r>
                      <a:endParaRPr lang="en-CA" sz="1200" b="0" i="0" u="none" strike="noStrike" dirty="0">
                        <a:solidFill>
                          <a:srgbClr val="00000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bl>
          </a:graphicData>
        </a:graphic>
      </p:graphicFrame>
    </p:spTree>
    <p:extLst>
      <p:ext uri="{BB962C8B-B14F-4D97-AF65-F5344CB8AC3E}">
        <p14:creationId xmlns="" xmlns:p14="http://schemas.microsoft.com/office/powerpoint/2010/main" val="3261520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2016</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None/>
            </a:pPr>
            <a:r>
              <a:rPr lang="en-US" altLang="en-US" sz="2000" dirty="0" err="1" smtClean="0">
                <a:latin typeface="Arial" pitchFamily="34" charset="0"/>
              </a:rPr>
              <a:t>Yakun</a:t>
            </a:r>
            <a:r>
              <a:rPr lang="en-US" altLang="en-US" sz="2000" dirty="0" smtClean="0">
                <a:latin typeface="Arial" pitchFamily="34" charset="0"/>
              </a:rPr>
              <a:t> </a:t>
            </a:r>
            <a:r>
              <a:rPr lang="en-US" altLang="en-US" sz="2000" dirty="0">
                <a:latin typeface="Arial" pitchFamily="34" charset="0"/>
              </a:rPr>
              <a:t>Sun (Marvell)</a:t>
            </a:r>
          </a:p>
          <a:p>
            <a:pPr algn="ctr">
              <a:lnSpc>
                <a:spcPct val="90000"/>
              </a:lnSpc>
              <a:buFontTx/>
              <a:buNone/>
            </a:pPr>
            <a:r>
              <a:rPr lang="en-US" altLang="en-US" sz="2000" dirty="0" smtClean="0">
                <a:latin typeface="Arial" pitchFamily="34" charset="0"/>
              </a:rPr>
              <a:t>Jianhan Liu (</a:t>
            </a:r>
            <a:r>
              <a:rPr lang="en-US" altLang="en-US" sz="2000" dirty="0" err="1" smtClean="0">
                <a:latin typeface="Arial" pitchFamily="34" charset="0"/>
              </a:rPr>
              <a:t>Mediatek</a:t>
            </a:r>
            <a:r>
              <a:rPr lang="en-US" altLang="en-US" sz="2000" dirty="0" smtClean="0">
                <a:latin typeface="Arial" pitchFamily="34" charset="0"/>
              </a:rPr>
              <a:t>)</a:t>
            </a:r>
          </a:p>
        </p:txBody>
      </p:sp>
      <p:sp>
        <p:nvSpPr>
          <p:cNvPr id="922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7"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2016</a:t>
            </a:r>
          </a:p>
        </p:txBody>
      </p:sp>
      <p:sp>
        <p:nvSpPr>
          <p:cNvPr id="19460"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endParaRPr lang="en-US" altLang="en-US" sz="2000" dirty="0" smtClean="0"/>
          </a:p>
          <a:p>
            <a:r>
              <a:rPr lang="en-US" altLang="en-US" sz="2000" dirty="0" smtClean="0"/>
              <a:t>Review ad hoc rules </a:t>
            </a:r>
          </a:p>
          <a:p>
            <a:r>
              <a:rPr lang="en-CA" altLang="en-US" sz="2000" dirty="0" smtClean="0"/>
              <a:t>Technical Presentations approved by 802.11ax for presentation this week, and related straw polls</a:t>
            </a:r>
          </a:p>
          <a:p>
            <a:r>
              <a:rPr lang="en-CA" altLang="en-US" sz="2000" dirty="0" smtClean="0"/>
              <a:t>Any other technical presentations </a:t>
            </a:r>
          </a:p>
        </p:txBody>
      </p:sp>
      <p:sp>
        <p:nvSpPr>
          <p:cNvPr id="7"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2016</a:t>
            </a:r>
          </a:p>
        </p:txBody>
      </p:sp>
      <p:sp>
        <p:nvSpPr>
          <p:cNvPr id="1229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8"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2016</a:t>
            </a:r>
          </a:p>
        </p:txBody>
      </p:sp>
      <p:sp>
        <p:nvSpPr>
          <p:cNvPr id="1331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
        <p:nvSpPr>
          <p:cNvPr id="7"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14340"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15364"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9" name="Rectangle 1027"/>
          <p:cNvSpPr txBox="1">
            <a:spLocks noChangeArrowheads="1"/>
          </p:cNvSpPr>
          <p:nvPr/>
        </p:nvSpPr>
        <p:spPr>
          <a:xfrm>
            <a:off x="0" y="1524000"/>
            <a:ext cx="9144000" cy="4876800"/>
          </a:xfrm>
          <a:prstGeom prst="rect">
            <a:avLst/>
          </a:prstGeom>
        </p:spPr>
        <p:txBody>
          <a:bodyPr/>
          <a:lstStyle/>
          <a:p>
            <a:pPr marL="342900" indent="-342900" algn="ctr">
              <a:spcBef>
                <a:spcPct val="20000"/>
              </a:spcBef>
              <a:buFont typeface="Monotype Sorts"/>
              <a:buNone/>
            </a:pPr>
            <a:r>
              <a:rPr lang="en-US" altLang="en-US" sz="1600" b="1" dirty="0">
                <a:solidFill>
                  <a:schemeClr val="accent2"/>
                </a:solidFill>
              </a:rPr>
              <a:t>All participants in this meeting have certain obligations under the IEEE-SA Patent Policy. </a:t>
            </a:r>
          </a:p>
          <a:p>
            <a:pPr marL="742950" lvl="1" indent="-285750">
              <a:spcBef>
                <a:spcPct val="20000"/>
              </a:spcBef>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indent="-228600">
              <a:spcBef>
                <a:spcPct val="20000"/>
              </a:spcBef>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indent="-228600">
              <a:spcBef>
                <a:spcPct val="20000"/>
              </a:spcBef>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marL="742950" lvl="1" indent="-285750">
              <a:spcBef>
                <a:spcPct val="20000"/>
              </a:spcBef>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marL="742950" lvl="1" indent="-285750">
              <a:spcBef>
                <a:spcPct val="20000"/>
              </a:spcBef>
              <a:buFont typeface="Arial" pitchFamily="34" charset="0"/>
              <a:buChar char="•"/>
            </a:pPr>
            <a:r>
              <a:rPr lang="en-US" altLang="en-US" sz="1600" b="1" dirty="0">
                <a:solidFill>
                  <a:srgbClr val="003399"/>
                </a:solidFill>
              </a:rPr>
              <a:t>Early identification of holders of potential Essential Patent Claims is strongly encouraged</a:t>
            </a:r>
          </a:p>
          <a:p>
            <a:pPr marL="742950" lvl="1" indent="-285750">
              <a:spcBef>
                <a:spcPct val="20000"/>
              </a:spcBef>
              <a:buFont typeface="Arial" pitchFamily="34" charset="0"/>
              <a:buChar char="•"/>
            </a:pPr>
            <a:r>
              <a:rPr lang="en-US" altLang="en-US" sz="1600" b="1" dirty="0">
                <a:solidFill>
                  <a:srgbClr val="003399"/>
                </a:solidFill>
              </a:rPr>
              <a:t>No duty to perform a patent search</a:t>
            </a:r>
            <a:endParaRPr lang="en-US" altLang="en-US" sz="1600" dirty="0"/>
          </a:p>
        </p:txBody>
      </p:sp>
      <p:sp>
        <p:nvSpPr>
          <p:cNvPr id="10"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16388"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dirty="0"/>
              <a:t>Slide #2</a:t>
            </a:r>
            <a:endParaRPr lang="en-US" altLang="en-US" sz="2400" dirty="0"/>
          </a:p>
        </p:txBody>
      </p:sp>
      <p:sp>
        <p:nvSpPr>
          <p:cNvPr id="16392" name="Rectangle 5"/>
          <p:cNvSpPr>
            <a:spLocks noChangeArrowheads="1"/>
          </p:cNvSpPr>
          <p:nvPr/>
        </p:nvSpPr>
        <p:spPr bwMode="auto">
          <a:xfrm>
            <a:off x="1295400" y="5502275"/>
            <a:ext cx="6781800" cy="822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dirty="0">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dirty="0">
                <a:solidFill>
                  <a:srgbClr val="000099"/>
                </a:solidFill>
                <a:latin typeface="Arial" pitchFamily="34" charset="0"/>
              </a:rPr>
              <a:t>This slide set is available at http://standards.ieee.org/board/pat/pat-slideset.ppt </a:t>
            </a:r>
          </a:p>
        </p:txBody>
      </p:sp>
      <p:sp>
        <p:nvSpPr>
          <p:cNvPr id="9" name="Rectangle 3"/>
          <p:cNvSpPr txBox="1">
            <a:spLocks noChangeArrowheads="1"/>
          </p:cNvSpPr>
          <p:nvPr/>
        </p:nvSpPr>
        <p:spPr>
          <a:xfrm>
            <a:off x="0" y="1828800"/>
            <a:ext cx="8991600" cy="3581400"/>
          </a:xfrm>
          <a:prstGeom prst="rect">
            <a:avLst/>
          </a:prstGeom>
        </p:spPr>
        <p:txBody>
          <a:bodyPr/>
          <a:lstStyle/>
          <a:p>
            <a:pPr marL="742950" lvl="1" indent="-285750">
              <a:lnSpc>
                <a:spcPct val="90000"/>
              </a:lnSpc>
              <a:spcBef>
                <a:spcPct val="20000"/>
              </a:spcBef>
              <a:buFont typeface="Monotype Sorts"/>
              <a:buNone/>
            </a:pPr>
            <a:r>
              <a:rPr lang="en-US" altLang="en-US" sz="2400" dirty="0">
                <a:cs typeface="Times New Roman" pitchFamily="18" charset="0"/>
              </a:rPr>
              <a:t>	</a:t>
            </a:r>
            <a:r>
              <a:rPr lang="en-US" altLang="en-US" sz="2400" dirty="0">
                <a:solidFill>
                  <a:srgbClr val="262699"/>
                </a:solidFill>
                <a:cs typeface="Times New Roman" pitchFamily="18" charset="0"/>
              </a:rPr>
              <a:t>All participants should be familiar with their obligations under the IEEE-SA Policies &amp; Procedures for standards development.</a:t>
            </a:r>
          </a:p>
          <a:p>
            <a:pPr marL="742950" lvl="1" indent="-285750">
              <a:lnSpc>
                <a:spcPct val="90000"/>
              </a:lnSpc>
              <a:spcBef>
                <a:spcPct val="20000"/>
              </a:spcBef>
              <a:buFont typeface="Monotype Sorts"/>
              <a:buNone/>
            </a:pPr>
            <a:r>
              <a:rPr lang="en-US" altLang="en-US" sz="2400" dirty="0">
                <a:solidFill>
                  <a:srgbClr val="262699"/>
                </a:solidFill>
                <a:cs typeface="Times New Roman" pitchFamily="18" charset="0"/>
              </a:rPr>
              <a:t>	Patent Policy is stated in these sources:</a:t>
            </a:r>
          </a:p>
          <a:p>
            <a:pPr marL="742950" lvl="1" indent="-285750">
              <a:lnSpc>
                <a:spcPct val="90000"/>
              </a:lnSpc>
              <a:spcBef>
                <a:spcPct val="20000"/>
              </a:spcBef>
              <a:buFont typeface="Monotype Sorts"/>
              <a:buNone/>
            </a:pPr>
            <a:r>
              <a:rPr lang="en-GB" altLang="en-US" sz="2400" dirty="0">
                <a:solidFill>
                  <a:srgbClr val="262699"/>
                </a:solidFill>
              </a:rPr>
              <a:t>		IEEE-SA Standards Boards Bylaws</a:t>
            </a:r>
          </a:p>
          <a:p>
            <a:pPr marL="742950" lvl="1" indent="-285750">
              <a:lnSpc>
                <a:spcPct val="90000"/>
              </a:lnSpc>
              <a:spcBef>
                <a:spcPct val="20000"/>
              </a:spcBef>
              <a:buFont typeface="Monotype Sorts"/>
              <a:buNone/>
            </a:pPr>
            <a:r>
              <a:rPr lang="en-US" altLang="en-US" sz="2100" dirty="0">
                <a:solidFill>
                  <a:srgbClr val="262699"/>
                </a:solidFill>
              </a:rPr>
              <a:t>		</a:t>
            </a:r>
            <a:r>
              <a:rPr lang="en-US" altLang="en-US" sz="2100" i="1" dirty="0">
                <a:solidFill>
                  <a:srgbClr val="262699"/>
                </a:solidFill>
              </a:rPr>
              <a:t>http://standards.ieee.org/develop/policies/bylaws/sect6-7.html#6</a:t>
            </a:r>
          </a:p>
          <a:p>
            <a:pPr marL="742950" lvl="1" indent="-285750">
              <a:lnSpc>
                <a:spcPct val="90000"/>
              </a:lnSpc>
              <a:spcBef>
                <a:spcPct val="20000"/>
              </a:spcBef>
              <a:buFont typeface="Monotype Sorts"/>
              <a:buNone/>
            </a:pPr>
            <a:r>
              <a:rPr lang="en-GB" altLang="en-US" sz="2400" dirty="0">
                <a:solidFill>
                  <a:srgbClr val="262699"/>
                </a:solidFill>
              </a:rPr>
              <a:t>		IEEE-SA Standards Board Operations Manual</a:t>
            </a:r>
          </a:p>
          <a:p>
            <a:pPr marL="742950" lvl="1" indent="-285750">
              <a:lnSpc>
                <a:spcPct val="90000"/>
              </a:lnSpc>
              <a:spcBef>
                <a:spcPct val="20000"/>
              </a:spcBef>
              <a:buFont typeface="Monotype Sorts"/>
              <a:buNone/>
            </a:pPr>
            <a:r>
              <a:rPr lang="en-US" altLang="en-US" sz="2400" dirty="0">
                <a:solidFill>
                  <a:srgbClr val="262699"/>
                </a:solidFill>
              </a:rPr>
              <a:t>		</a:t>
            </a:r>
            <a:r>
              <a:rPr lang="en-US" altLang="en-US" sz="2100" i="1" dirty="0">
                <a:solidFill>
                  <a:srgbClr val="262699"/>
                </a:solidFill>
              </a:rPr>
              <a:t>http://standards.ieee.org/develop/policies/opman/sect6.html#6.3</a:t>
            </a:r>
            <a:endParaRPr lang="en-US" altLang="en-US" sz="2400" dirty="0">
              <a:solidFill>
                <a:srgbClr val="262699"/>
              </a:solidFill>
            </a:endParaRPr>
          </a:p>
          <a:p>
            <a:pPr marL="742950" lvl="1" indent="-285750">
              <a:lnSpc>
                <a:spcPct val="90000"/>
              </a:lnSpc>
              <a:spcBef>
                <a:spcPct val="20000"/>
              </a:spcBef>
              <a:buFont typeface="Monotype Sorts"/>
              <a:buNone/>
            </a:pPr>
            <a:r>
              <a:rPr lang="en-US" altLang="en-US" sz="2400" dirty="0">
                <a:solidFill>
                  <a:srgbClr val="262699"/>
                </a:solidFill>
                <a:cs typeface="Times New Roman" pitchFamily="18" charset="0"/>
              </a:rPr>
              <a:t>	Material about the patent policy is available at</a:t>
            </a:r>
            <a:r>
              <a:rPr lang="en-US" altLang="en-US" sz="2400" dirty="0">
                <a:solidFill>
                  <a:srgbClr val="262699"/>
                </a:solidFill>
              </a:rPr>
              <a:t> </a:t>
            </a:r>
          </a:p>
          <a:p>
            <a:pPr marL="742950" lvl="1" indent="-285750">
              <a:lnSpc>
                <a:spcPct val="90000"/>
              </a:lnSpc>
              <a:spcBef>
                <a:spcPct val="20000"/>
              </a:spcBef>
              <a:buFont typeface="Monotype Sorts"/>
              <a:buNone/>
            </a:pPr>
            <a:r>
              <a:rPr lang="en-US" altLang="en-US" sz="2400" dirty="0">
                <a:solidFill>
                  <a:srgbClr val="262699"/>
                </a:solidFill>
              </a:rPr>
              <a:t>		</a:t>
            </a:r>
            <a:r>
              <a:rPr lang="en-US" altLang="en-US" sz="2100" i="1" dirty="0">
                <a:solidFill>
                  <a:srgbClr val="262699"/>
                </a:solidFill>
              </a:rPr>
              <a:t>http://standards.ieee.org/about/sasb/patcom/materials.html</a:t>
            </a:r>
          </a:p>
        </p:txBody>
      </p:sp>
      <p:sp>
        <p:nvSpPr>
          <p:cNvPr id="10"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17412"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dirty="0" smtClean="0"/>
              <a:t>Either speak up now or</a:t>
            </a:r>
          </a:p>
          <a:p>
            <a:pPr lvl="1"/>
            <a:r>
              <a:rPr lang="en-US" altLang="en-US" sz="1600" dirty="0" smtClean="0"/>
              <a:t>Provide the chair of this group with the identity of the holder(s) of any and all such claims as soon as possible or</a:t>
            </a:r>
          </a:p>
          <a:p>
            <a:pPr lvl="1"/>
            <a:r>
              <a:rPr lang="en-US" altLang="en-US" sz="1600" dirty="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8"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26369</TotalTime>
  <Words>1311</Words>
  <Application>Microsoft Office PowerPoint</Application>
  <PresentationFormat>全屏显示(4:3)</PresentationFormat>
  <Paragraphs>327</Paragraphs>
  <Slides>14</Slides>
  <Notes>11</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14</vt:i4>
      </vt:variant>
    </vt:vector>
  </HeadingPairs>
  <TitlesOfParts>
    <vt:vector size="16" baseType="lpstr">
      <vt:lpstr>802-11-Submission</vt:lpstr>
      <vt:lpstr>Microsoft Office Word 97 - 2003 文档</vt:lpstr>
      <vt:lpstr>TGax PHY Ad Hoc Jan 2016 Meeting Agenda</vt:lpstr>
      <vt:lpstr>IEEE 802.11 TGax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Ad Hoc Groups Operation</vt:lpstr>
      <vt:lpstr>Meeting Schedule</vt:lpstr>
      <vt:lpstr>Submissions</vt:lpstr>
      <vt:lpstr>Monday PM2</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Bo Sun</cp:lastModifiedBy>
  <cp:revision>1455</cp:revision>
  <cp:lastPrinted>1998-02-10T13:28:06Z</cp:lastPrinted>
  <dcterms:created xsi:type="dcterms:W3CDTF">2007-04-17T18:10:23Z</dcterms:created>
  <dcterms:modified xsi:type="dcterms:W3CDTF">2016-01-18T18:47:30Z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