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81" r:id="rId3"/>
    <p:sldId id="282" r:id="rId4"/>
    <p:sldId id="283" r:id="rId5"/>
    <p:sldId id="286" r:id="rId6"/>
    <p:sldId id="285" r:id="rId7"/>
    <p:sldId id="271"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84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a:t>
            </a:r>
            <a:r>
              <a:rPr lang="en-US" smtClean="0"/>
              <a:t>0496r5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dirty="0" smtClean="0"/>
              <a:t>Carlos Cordeiro, Intel</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Carlos Cordeiro, Intel</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802.11-16/0105r0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rlos.Cordeiro@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en-US" dirty="0" smtClean="0"/>
              <a:t>Adding control trailer to control mode PPDUs</a:t>
            </a:r>
          </a:p>
        </p:txBody>
      </p:sp>
      <p:sp>
        <p:nvSpPr>
          <p:cNvPr id="13318" name="Rectangle 6"/>
          <p:cNvSpPr>
            <a:spLocks noGrp="1" noChangeArrowheads="1"/>
          </p:cNvSpPr>
          <p:nvPr>
            <p:ph type="body" idx="1"/>
          </p:nvPr>
        </p:nvSpPr>
        <p:spPr>
          <a:xfrm>
            <a:off x="685800" y="1524000"/>
            <a:ext cx="7772400" cy="381000"/>
          </a:xfrm>
        </p:spPr>
        <p:txBody>
          <a:bodyPr/>
          <a:lstStyle/>
          <a:p>
            <a:pPr algn="ctr">
              <a:buFontTx/>
              <a:buNone/>
            </a:pPr>
            <a:r>
              <a:rPr lang="en-US" altLang="en-US" sz="2000" smtClean="0"/>
              <a:t>Date:</a:t>
            </a:r>
            <a:r>
              <a:rPr lang="en-US" altLang="en-US" sz="2000" b="0" smtClean="0"/>
              <a:t> 2016-01-17</a:t>
            </a:r>
            <a:endParaRPr lang="en-US" altLang="en-US" sz="2000" b="0" dirty="0" smtClean="0"/>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2778026993"/>
              </p:ext>
            </p:extLst>
          </p:nvPr>
        </p:nvGraphicFramePr>
        <p:xfrm>
          <a:off x="773115" y="2534920"/>
          <a:ext cx="7532685" cy="1112520"/>
        </p:xfrm>
        <a:graphic>
          <a:graphicData uri="http://schemas.openxmlformats.org/drawingml/2006/table">
            <a:tbl>
              <a:tblPr>
                <a:tableStyleId>{5940675A-B579-460E-94D1-54222C63F5DA}</a:tableStyleId>
              </a:tblPr>
              <a:tblGrid>
                <a:gridCol w="1589085"/>
                <a:gridCol w="1135717"/>
                <a:gridCol w="1362401"/>
                <a:gridCol w="854682"/>
                <a:gridCol w="2590800"/>
              </a:tblGrid>
              <a:tr h="370840">
                <a:tc>
                  <a:txBody>
                    <a:bodyPr/>
                    <a:lstStyle/>
                    <a:p>
                      <a:r>
                        <a:rPr lang="en-US" sz="1600" dirty="0" smtClean="0"/>
                        <a:t>Name</a:t>
                      </a:r>
                      <a:endParaRPr lang="en-US" sz="1600" dirty="0"/>
                    </a:p>
                  </a:txBody>
                  <a:tcPr/>
                </a:tc>
                <a:tc>
                  <a:txBody>
                    <a:bodyPr/>
                    <a:lstStyle/>
                    <a:p>
                      <a:r>
                        <a:rPr lang="en-US" sz="1600" dirty="0" smtClean="0"/>
                        <a:t>Company</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600" dirty="0" smtClean="0"/>
                        <a:t>Carlos Cordeiro</a:t>
                      </a:r>
                      <a:endParaRPr lang="en-US" sz="1600" dirty="0"/>
                    </a:p>
                  </a:txBody>
                  <a:tcPr/>
                </a:tc>
                <a:tc>
                  <a:txBody>
                    <a:bodyPr/>
                    <a:lstStyle/>
                    <a:p>
                      <a:r>
                        <a:rPr lang="en-US" sz="1600" dirty="0" smtClean="0"/>
                        <a:t>Intel</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hlinkClick r:id="rId3"/>
                        </a:rPr>
                        <a:t>Carlos.Cordeiro@intel.com</a:t>
                      </a:r>
                      <a:endParaRPr lang="en-US" sz="1600" dirty="0"/>
                    </a:p>
                  </a:txBody>
                  <a:tcPr/>
                </a:tc>
              </a:tr>
              <a:tr h="370840">
                <a:tc>
                  <a:txBody>
                    <a:bodyPr/>
                    <a:lstStyle/>
                    <a:p>
                      <a:r>
                        <a:rPr lang="en-US" sz="1600" dirty="0" smtClean="0"/>
                        <a:t>Assaf Kasher</a:t>
                      </a:r>
                      <a:endParaRPr lang="en-US" sz="1600" dirty="0"/>
                    </a:p>
                  </a:txBody>
                  <a:tcPr/>
                </a:tc>
                <a:tc>
                  <a:txBody>
                    <a:bodyPr/>
                    <a:lstStyle/>
                    <a:p>
                      <a:r>
                        <a:rPr lang="en-US" sz="1600" dirty="0" smtClean="0"/>
                        <a:t>Intel</a:t>
                      </a:r>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10" name="Date Placeholder 5"/>
          <p:cNvSpPr>
            <a:spLocks noGrp="1"/>
          </p:cNvSpPr>
          <p:nvPr>
            <p:ph type="dt" sz="half" idx="2"/>
          </p:nvPr>
        </p:nvSpPr>
        <p:spPr>
          <a:xfrm>
            <a:off x="696913" y="332601"/>
            <a:ext cx="1340110" cy="276999"/>
          </a:xfrm>
        </p:spPr>
        <p:txBody>
          <a:bodyPr/>
          <a:lstStyle/>
          <a:p>
            <a:pPr>
              <a:defRPr/>
            </a:pPr>
            <a:r>
              <a:rPr lang="en-US" dirty="0" smtClean="0"/>
              <a:t>January 2016</a:t>
            </a:r>
            <a:endParaRPr lang="en-US" dirty="0"/>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dirty="0" smtClean="0"/>
              <a:t>Carlos Cordeiro,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Problem Statement</a:t>
            </a:r>
            <a:endParaRPr lang="en-US" dirty="0"/>
          </a:p>
        </p:txBody>
      </p:sp>
      <p:sp>
        <p:nvSpPr>
          <p:cNvPr id="5" name="Content Placeholder 4"/>
          <p:cNvSpPr>
            <a:spLocks noGrp="1"/>
          </p:cNvSpPr>
          <p:nvPr>
            <p:ph idx="1"/>
          </p:nvPr>
        </p:nvSpPr>
        <p:spPr>
          <a:xfrm>
            <a:off x="457200" y="1600200"/>
            <a:ext cx="8229600" cy="4781128"/>
          </a:xfrm>
        </p:spPr>
        <p:txBody>
          <a:bodyPr>
            <a:normAutofit fontScale="92500"/>
          </a:bodyPr>
          <a:lstStyle/>
          <a:p>
            <a:r>
              <a:rPr lang="en-US" dirty="0"/>
              <a:t>To </a:t>
            </a:r>
            <a:r>
              <a:rPr lang="en-US" dirty="0" smtClean="0"/>
              <a:t>enable </a:t>
            </a:r>
            <a:r>
              <a:rPr lang="en-US" dirty="0"/>
              <a:t>backward compatibility and simplify protocol </a:t>
            </a:r>
            <a:r>
              <a:rPr lang="en-US" dirty="0" smtClean="0"/>
              <a:t>design, it is highly desirable for EDMG STAs to transmit frames that use the Control mode (e.g., RTS, DMG CTS, CF-End) while:</a:t>
            </a:r>
          </a:p>
          <a:p>
            <a:pPr lvl="1"/>
            <a:r>
              <a:rPr lang="en-US" dirty="0" smtClean="0"/>
              <a:t>Providing the additional signaling required to support EDMG features (e.g., channel bonding, MIMO)</a:t>
            </a:r>
          </a:p>
          <a:p>
            <a:pPr lvl="1"/>
            <a:r>
              <a:rPr lang="en-US" dirty="0" smtClean="0"/>
              <a:t>Allowing legacy </a:t>
            </a:r>
            <a:r>
              <a:rPr lang="en-US" dirty="0"/>
              <a:t>devices to </a:t>
            </a:r>
            <a:r>
              <a:rPr lang="en-US" dirty="0" smtClean="0"/>
              <a:t>decode </a:t>
            </a:r>
            <a:r>
              <a:rPr lang="en-US" dirty="0"/>
              <a:t>these </a:t>
            </a:r>
            <a:r>
              <a:rPr lang="en-US" dirty="0" smtClean="0"/>
              <a:t>PPDUs</a:t>
            </a:r>
          </a:p>
          <a:p>
            <a:r>
              <a:rPr lang="en-US" dirty="0" smtClean="0"/>
              <a:t>For Management or Extension frames, this is easily done since such frames are often extensible</a:t>
            </a:r>
          </a:p>
          <a:p>
            <a:r>
              <a:rPr lang="en-US" dirty="0" smtClean="0"/>
              <a:t>For Control frames, however, several limitations exist:</a:t>
            </a:r>
          </a:p>
          <a:p>
            <a:pPr marL="971550" lvl="1" indent="-514350">
              <a:buFont typeface="+mj-lt"/>
              <a:buAutoNum type="alphaLcParenR"/>
            </a:pPr>
            <a:r>
              <a:rPr lang="en-US" dirty="0" smtClean="0"/>
              <a:t>Not enough reserved bits in Control mode header</a:t>
            </a:r>
          </a:p>
          <a:p>
            <a:pPr marL="971550" lvl="1" indent="-514350">
              <a:buFont typeface="+mj-lt"/>
              <a:buAutoNum type="alphaLcParenR"/>
            </a:pPr>
            <a:r>
              <a:rPr lang="en-US" dirty="0" smtClean="0"/>
              <a:t>No reserved bits in RTS, DMG CTS for bandwidth signaling</a:t>
            </a:r>
          </a:p>
          <a:p>
            <a:r>
              <a:rPr lang="en-US" dirty="0" smtClean="0"/>
              <a:t>Here we propose an alternative backward compatible solution that does not require using LDPC parity bits</a:t>
            </a:r>
          </a:p>
        </p:txBody>
      </p:sp>
      <p:sp>
        <p:nvSpPr>
          <p:cNvPr id="6" name="Date Placeholder 5"/>
          <p:cNvSpPr>
            <a:spLocks noGrp="1"/>
          </p:cNvSpPr>
          <p:nvPr>
            <p:ph type="dt" sz="half" idx="2"/>
          </p:nvPr>
        </p:nvSpPr>
        <p:spPr>
          <a:xfrm>
            <a:off x="696913" y="332601"/>
            <a:ext cx="1340110" cy="276999"/>
          </a:xfrm>
        </p:spPr>
        <p:txBody>
          <a:bodyPr/>
          <a:lstStyle/>
          <a:p>
            <a:pPr>
              <a:defRPr/>
            </a:pPr>
            <a:r>
              <a:rPr lang="en-US" dirty="0" smtClean="0"/>
              <a:t>January 2016</a:t>
            </a:r>
            <a:endParaRPr lang="en-US" dirty="0"/>
          </a:p>
        </p:txBody>
      </p:sp>
      <p:sp>
        <p:nvSpPr>
          <p:cNvPr id="7" name="Footer Placeholder 3"/>
          <p:cNvSpPr>
            <a:spLocks noGrp="1"/>
          </p:cNvSpPr>
          <p:nvPr>
            <p:ph type="ftr" sz="quarter" idx="11"/>
          </p:nvPr>
        </p:nvSpPr>
        <p:spPr>
          <a:xfrm>
            <a:off x="5791200" y="6475413"/>
            <a:ext cx="2752725" cy="184666"/>
          </a:xfrm>
        </p:spPr>
        <p:txBody>
          <a:bodyPr/>
          <a:lstStyle/>
          <a:p>
            <a:pPr>
              <a:defRPr/>
            </a:pPr>
            <a:r>
              <a:rPr lang="en-US" dirty="0" smtClean="0"/>
              <a:t>Carlos Cordeiro, Intel</a:t>
            </a:r>
          </a:p>
        </p:txBody>
      </p:sp>
    </p:spTree>
    <p:extLst>
      <p:ext uri="{BB962C8B-B14F-4D97-AF65-F5344CB8AC3E}">
        <p14:creationId xmlns:p14="http://schemas.microsoft.com/office/powerpoint/2010/main" val="160534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Proposal: Control Trailer via TRN-Units (1/2)</a:t>
            </a:r>
            <a:endParaRPr lang="en-US" dirty="0"/>
          </a:p>
        </p:txBody>
      </p:sp>
      <p:sp>
        <p:nvSpPr>
          <p:cNvPr id="3" name="Content Placeholder 2"/>
          <p:cNvSpPr>
            <a:spLocks noGrp="1"/>
          </p:cNvSpPr>
          <p:nvPr>
            <p:ph idx="1"/>
          </p:nvPr>
        </p:nvSpPr>
        <p:spPr>
          <a:xfrm>
            <a:off x="457200" y="1600200"/>
            <a:ext cx="8229600" cy="2721070"/>
          </a:xfrm>
        </p:spPr>
        <p:txBody>
          <a:bodyPr>
            <a:noAutofit/>
          </a:bodyPr>
          <a:lstStyle/>
          <a:p>
            <a:r>
              <a:rPr lang="en-US" sz="2000" dirty="0" smtClean="0"/>
              <a:t>Signal the presence of (fake) TRN-Units at the end of the PPDU to define a Control Trailer</a:t>
            </a:r>
          </a:p>
          <a:p>
            <a:pPr lvl="1"/>
            <a:r>
              <a:rPr lang="en-US" sz="1600" dirty="0" smtClean="0"/>
              <a:t>Set the Training Length (e.g., = 2) and Packet Type (= 1) fields in the Control mode header</a:t>
            </a:r>
          </a:p>
          <a:p>
            <a:pPr lvl="1"/>
            <a:r>
              <a:rPr lang="en-US" sz="1600" dirty="0" smtClean="0"/>
              <a:t>Use </a:t>
            </a:r>
            <a:r>
              <a:rPr lang="en-US" sz="1600" dirty="0"/>
              <a:t>one </a:t>
            </a:r>
            <a:r>
              <a:rPr lang="en-US" sz="1600" dirty="0" smtClean="0"/>
              <a:t>Reserved </a:t>
            </a:r>
            <a:r>
              <a:rPr lang="en-US" sz="1600" dirty="0"/>
              <a:t>bit at the </a:t>
            </a:r>
            <a:r>
              <a:rPr lang="en-US" sz="1600" dirty="0" smtClean="0"/>
              <a:t>Control mode </a:t>
            </a:r>
            <a:r>
              <a:rPr lang="en-US" sz="1600" dirty="0"/>
              <a:t>header to </a:t>
            </a:r>
            <a:r>
              <a:rPr lang="en-US" sz="1600" dirty="0" smtClean="0"/>
              <a:t>define Control Trailer Present field</a:t>
            </a:r>
          </a:p>
          <a:p>
            <a:pPr lvl="1"/>
            <a:r>
              <a:rPr lang="en-US" sz="1600" dirty="0" smtClean="0"/>
              <a:t>When set to 1, Control </a:t>
            </a:r>
            <a:r>
              <a:rPr lang="en-US" sz="1600" dirty="0"/>
              <a:t>Trailer Present </a:t>
            </a:r>
            <a:r>
              <a:rPr lang="en-US" sz="1600" dirty="0" smtClean="0"/>
              <a:t>field indicates </a:t>
            </a:r>
            <a:r>
              <a:rPr lang="en-US" sz="1600" dirty="0"/>
              <a:t>that </a:t>
            </a:r>
            <a:r>
              <a:rPr lang="en-US" sz="1600" dirty="0" smtClean="0"/>
              <a:t>the TRN-Units </a:t>
            </a:r>
            <a:r>
              <a:rPr lang="en-US" sz="1600" dirty="0"/>
              <a:t>are used </a:t>
            </a:r>
            <a:r>
              <a:rPr lang="en-US" sz="1600" dirty="0" smtClean="0"/>
              <a:t>as Control Trailer to </a:t>
            </a:r>
            <a:r>
              <a:rPr lang="en-US" sz="1600" dirty="0"/>
              <a:t>carry </a:t>
            </a:r>
            <a:r>
              <a:rPr lang="en-US" sz="1600" dirty="0" smtClean="0"/>
              <a:t>data (LDCP encoded)</a:t>
            </a:r>
          </a:p>
        </p:txBody>
      </p:sp>
      <p:sp>
        <p:nvSpPr>
          <p:cNvPr id="4" name="Slide Number Placeholder 3"/>
          <p:cNvSpPr>
            <a:spLocks noGrp="1"/>
          </p:cNvSpPr>
          <p:nvPr>
            <p:ph type="sldNum" sz="quarter" idx="12"/>
          </p:nvPr>
        </p:nvSpPr>
        <p:spPr/>
        <p:txBody>
          <a:bodyPr/>
          <a:lstStyle/>
          <a:p>
            <a:fld id="{4FAB45E9-EDE5-4709-A3AD-78EB74DC85DB}" type="slidenum">
              <a:rPr lang="en-US" smtClean="0"/>
              <a:pPr/>
              <a:t>3</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4321270"/>
            <a:ext cx="4029075"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5085184"/>
            <a:ext cx="4029075"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683568" y="4222829"/>
            <a:ext cx="2664296" cy="646331"/>
          </a:xfrm>
          <a:prstGeom prst="rect">
            <a:avLst/>
          </a:prstGeom>
          <a:noFill/>
        </p:spPr>
        <p:txBody>
          <a:bodyPr wrap="square" rtlCol="0">
            <a:spAutoFit/>
          </a:bodyPr>
          <a:lstStyle/>
          <a:p>
            <a:r>
              <a:rPr lang="en-US" b="1" dirty="0" smtClean="0"/>
              <a:t>PPDU as interpreted by legacy non-EDMG STAs:</a:t>
            </a:r>
            <a:endParaRPr lang="en-US" b="1" dirty="0"/>
          </a:p>
        </p:txBody>
      </p:sp>
      <p:sp>
        <p:nvSpPr>
          <p:cNvPr id="14" name="TextBox 13"/>
          <p:cNvSpPr txBox="1"/>
          <p:nvPr/>
        </p:nvSpPr>
        <p:spPr>
          <a:xfrm>
            <a:off x="683568" y="5659102"/>
            <a:ext cx="2664296" cy="646331"/>
          </a:xfrm>
          <a:prstGeom prst="rect">
            <a:avLst/>
          </a:prstGeom>
          <a:noFill/>
        </p:spPr>
        <p:txBody>
          <a:bodyPr wrap="square" rtlCol="0">
            <a:spAutoFit/>
          </a:bodyPr>
          <a:lstStyle/>
          <a:p>
            <a:r>
              <a:rPr lang="en-US" b="1" dirty="0" smtClean="0"/>
              <a:t>PPDU as interpreted by EDMG STAs:</a:t>
            </a:r>
            <a:endParaRPr lang="en-US" b="1" dirty="0"/>
          </a:p>
        </p:txBody>
      </p:sp>
      <p:sp>
        <p:nvSpPr>
          <p:cNvPr id="9" name="Date Placeholder 5"/>
          <p:cNvSpPr>
            <a:spLocks noGrp="1"/>
          </p:cNvSpPr>
          <p:nvPr>
            <p:ph type="dt" sz="half" idx="2"/>
          </p:nvPr>
        </p:nvSpPr>
        <p:spPr>
          <a:xfrm>
            <a:off x="696913" y="332601"/>
            <a:ext cx="1340110" cy="276999"/>
          </a:xfrm>
        </p:spPr>
        <p:txBody>
          <a:bodyPr/>
          <a:lstStyle/>
          <a:p>
            <a:pPr>
              <a:defRPr/>
            </a:pPr>
            <a:r>
              <a:rPr lang="en-US" dirty="0" smtClean="0"/>
              <a:t>January 2016</a:t>
            </a:r>
            <a:endParaRPr lang="en-US" dirty="0"/>
          </a:p>
        </p:txBody>
      </p:sp>
      <p:sp>
        <p:nvSpPr>
          <p:cNvPr id="10" name="Footer Placeholder 3"/>
          <p:cNvSpPr>
            <a:spLocks noGrp="1"/>
          </p:cNvSpPr>
          <p:nvPr>
            <p:ph type="ftr" sz="quarter" idx="11"/>
          </p:nvPr>
        </p:nvSpPr>
        <p:spPr>
          <a:xfrm>
            <a:off x="5791200" y="6475413"/>
            <a:ext cx="2752725" cy="184666"/>
          </a:xfrm>
        </p:spPr>
        <p:txBody>
          <a:bodyPr/>
          <a:lstStyle/>
          <a:p>
            <a:pPr>
              <a:defRPr/>
            </a:pPr>
            <a:r>
              <a:rPr lang="en-US" dirty="0" smtClean="0"/>
              <a:t>Carlos Cordeiro, Intel</a:t>
            </a:r>
          </a:p>
        </p:txBody>
      </p:sp>
    </p:spTree>
    <p:extLst>
      <p:ext uri="{BB962C8B-B14F-4D97-AF65-F5344CB8AC3E}">
        <p14:creationId xmlns:p14="http://schemas.microsoft.com/office/powerpoint/2010/main" val="2365625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Proposal: Control Trailer via TRN-Units (2/2)</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non-EDMG STA can decode the packet and ignores the training fields as it is not the addressed receiver</a:t>
            </a:r>
          </a:p>
          <a:p>
            <a:pPr lvl="1"/>
            <a:r>
              <a:rPr lang="en-US" dirty="0" smtClean="0"/>
              <a:t>Control Trailer is only transmitted between EDMG STAs</a:t>
            </a:r>
          </a:p>
          <a:p>
            <a:r>
              <a:rPr lang="en-US" dirty="0" smtClean="0"/>
              <a:t>An EDMG STA decodes the Control Trailer as regular Control mode LPDC </a:t>
            </a:r>
            <a:r>
              <a:rPr lang="en-US" dirty="0" err="1" smtClean="0"/>
              <a:t>codewords</a:t>
            </a:r>
            <a:endParaRPr lang="en-US" dirty="0" smtClean="0"/>
          </a:p>
          <a:p>
            <a:r>
              <a:rPr lang="en-US" dirty="0" smtClean="0"/>
              <a:t>Size of Control Trailer</a:t>
            </a:r>
          </a:p>
          <a:p>
            <a:pPr lvl="1"/>
            <a:r>
              <a:rPr lang="en-US" dirty="0" smtClean="0"/>
              <a:t>A TRN-Unit includes 4 AGC fields, 4 TRN fields and a CE field</a:t>
            </a:r>
          </a:p>
          <a:p>
            <a:pPr lvl="1"/>
            <a:r>
              <a:rPr lang="en-US" dirty="0" smtClean="0"/>
              <a:t>Assume Training Length = 2, Packet Type = 1</a:t>
            </a:r>
          </a:p>
          <a:p>
            <a:pPr lvl="1"/>
            <a:r>
              <a:rPr lang="en-US" dirty="0" smtClean="0"/>
              <a:t>The length of two TRN-Units is 2x(4x5x64+4x5x128+9x182) = 2x4992 chips @1760MHz</a:t>
            </a:r>
          </a:p>
          <a:p>
            <a:pPr lvl="1"/>
            <a:r>
              <a:rPr lang="en-US" dirty="0" smtClean="0"/>
              <a:t>2x4992=32x8x39</a:t>
            </a:r>
          </a:p>
          <a:p>
            <a:pPr lvl="1"/>
            <a:r>
              <a:rPr lang="en-US" dirty="0" smtClean="0"/>
              <a:t>This is enough chips to carry 18 bytes of data</a:t>
            </a:r>
          </a:p>
          <a:p>
            <a:r>
              <a:rPr lang="en-US" dirty="0" smtClean="0"/>
              <a:t>18 bytes of data is sufficient for all envisioned EDMG usages!</a:t>
            </a:r>
          </a:p>
        </p:txBody>
      </p:sp>
      <p:sp>
        <p:nvSpPr>
          <p:cNvPr id="4" name="Slide Number Placeholder 3"/>
          <p:cNvSpPr>
            <a:spLocks noGrp="1"/>
          </p:cNvSpPr>
          <p:nvPr>
            <p:ph type="sldNum" sz="quarter" idx="12"/>
          </p:nvPr>
        </p:nvSpPr>
        <p:spPr/>
        <p:txBody>
          <a:bodyPr/>
          <a:lstStyle/>
          <a:p>
            <a:fld id="{4FAB45E9-EDE5-4709-A3AD-78EB74DC85DB}" type="slidenum">
              <a:rPr lang="en-US" smtClean="0"/>
              <a:pPr/>
              <a:t>4</a:t>
            </a:fld>
            <a:endParaRPr lang="en-US"/>
          </a:p>
        </p:txBody>
      </p:sp>
      <p:sp>
        <p:nvSpPr>
          <p:cNvPr id="5" name="Date Placeholder 5"/>
          <p:cNvSpPr>
            <a:spLocks noGrp="1"/>
          </p:cNvSpPr>
          <p:nvPr>
            <p:ph type="dt" sz="half" idx="2"/>
          </p:nvPr>
        </p:nvSpPr>
        <p:spPr>
          <a:xfrm>
            <a:off x="696913" y="332601"/>
            <a:ext cx="1340110" cy="276999"/>
          </a:xfrm>
        </p:spPr>
        <p:txBody>
          <a:bodyPr/>
          <a:lstStyle/>
          <a:p>
            <a:pPr>
              <a:defRPr/>
            </a:pPr>
            <a:r>
              <a:rPr lang="en-US" dirty="0" smtClean="0"/>
              <a:t>January 2016</a:t>
            </a:r>
            <a:endParaRPr lang="en-US" dirty="0"/>
          </a:p>
        </p:txBody>
      </p:sp>
      <p:sp>
        <p:nvSpPr>
          <p:cNvPr id="6" name="Footer Placeholder 3"/>
          <p:cNvSpPr>
            <a:spLocks noGrp="1"/>
          </p:cNvSpPr>
          <p:nvPr>
            <p:ph type="ftr" sz="quarter" idx="11"/>
          </p:nvPr>
        </p:nvSpPr>
        <p:spPr>
          <a:xfrm>
            <a:off x="5791200" y="6475413"/>
            <a:ext cx="2752725" cy="184666"/>
          </a:xfrm>
        </p:spPr>
        <p:txBody>
          <a:bodyPr/>
          <a:lstStyle/>
          <a:p>
            <a:pPr>
              <a:defRPr/>
            </a:pPr>
            <a:r>
              <a:rPr lang="en-US" dirty="0" smtClean="0"/>
              <a:t>Carlos Cordeiro, Intel</a:t>
            </a:r>
          </a:p>
        </p:txBody>
      </p:sp>
    </p:spTree>
    <p:extLst>
      <p:ext uri="{BB962C8B-B14F-4D97-AF65-F5344CB8AC3E}">
        <p14:creationId xmlns:p14="http://schemas.microsoft.com/office/powerpoint/2010/main" val="2194974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RTS/CTS using control trailer</a:t>
            </a:r>
            <a:endParaRPr lang="en-US" dirty="0"/>
          </a:p>
        </p:txBody>
      </p:sp>
      <p:sp>
        <p:nvSpPr>
          <p:cNvPr id="3" name="Content Placeholder 2"/>
          <p:cNvSpPr>
            <a:spLocks noGrp="1"/>
          </p:cNvSpPr>
          <p:nvPr>
            <p:ph idx="1"/>
          </p:nvPr>
        </p:nvSpPr>
        <p:spPr/>
        <p:txBody>
          <a:bodyPr/>
          <a:lstStyle/>
          <a:p>
            <a:endParaRPr lang="en-US" sz="2000" dirty="0" smtClean="0"/>
          </a:p>
          <a:p>
            <a:endParaRPr lang="en-US" sz="2000" dirty="0"/>
          </a:p>
          <a:p>
            <a:endParaRPr lang="en-US" sz="2000" dirty="0" smtClean="0"/>
          </a:p>
          <a:p>
            <a:endParaRPr lang="en-US" sz="2000" dirty="0"/>
          </a:p>
          <a:p>
            <a:endParaRPr lang="en-US" sz="2000" dirty="0" smtClean="0"/>
          </a:p>
          <a:p>
            <a:endParaRPr lang="en-US" sz="2000" dirty="0" smtClean="0"/>
          </a:p>
          <a:p>
            <a:r>
              <a:rPr lang="en-US" sz="2000" dirty="0" smtClean="0"/>
              <a:t>Control trailer allows providing the additional </a:t>
            </a:r>
            <a:r>
              <a:rPr lang="en-US" sz="2000" dirty="0"/>
              <a:t>signaling required to support EDMG features </a:t>
            </a:r>
            <a:r>
              <a:rPr lang="en-US" sz="2000" dirty="0" smtClean="0"/>
              <a:t>such as channel bonding</a:t>
            </a:r>
            <a:endParaRPr lang="en-US" sz="2000" dirty="0"/>
          </a:p>
          <a:p>
            <a:r>
              <a:rPr lang="en-US" sz="2000" dirty="0" smtClean="0"/>
              <a:t>Backward compatibility is maintained</a:t>
            </a:r>
            <a:endParaRPr lang="en-US" sz="2000" dirty="0"/>
          </a:p>
          <a:p>
            <a:r>
              <a:rPr lang="en-US" sz="2000" dirty="0" smtClean="0"/>
              <a:t>Allows </a:t>
            </a:r>
            <a:r>
              <a:rPr lang="en-US" sz="2000" dirty="0"/>
              <a:t>legacy devices to decode these PPDUs and properly set the NAV</a:t>
            </a:r>
          </a:p>
          <a:p>
            <a:endParaRPr lang="en-US" sz="2000" dirty="0"/>
          </a:p>
        </p:txBody>
      </p:sp>
      <p:sp>
        <p:nvSpPr>
          <p:cNvPr id="4" name="Footer Placeholder 3"/>
          <p:cNvSpPr>
            <a:spLocks noGrp="1"/>
          </p:cNvSpPr>
          <p:nvPr>
            <p:ph type="ftr" sz="quarter" idx="11"/>
          </p:nvPr>
        </p:nvSpPr>
        <p:spPr/>
        <p:txBody>
          <a:bodyPr/>
          <a:lstStyle/>
          <a:p>
            <a:pPr>
              <a:defRPr/>
            </a:pPr>
            <a:r>
              <a:rPr lang="en-US" smtClean="0"/>
              <a:t>Carlos Cordeiro, Intel</a:t>
            </a:r>
            <a:endParaRPr lang="en-US" dirty="0" smtClean="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5</a:t>
            </a:fld>
            <a:endParaRPr lang="en-US" alt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cxnSp>
        <p:nvCxnSpPr>
          <p:cNvPr id="7" name="Straight Arrow Connector 6"/>
          <p:cNvCxnSpPr/>
          <p:nvPr/>
        </p:nvCxnSpPr>
        <p:spPr>
          <a:xfrm>
            <a:off x="2808169" y="2463570"/>
            <a:ext cx="40680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808169" y="2929155"/>
            <a:ext cx="40680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08169" y="3438291"/>
            <a:ext cx="40680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808169" y="3895195"/>
            <a:ext cx="4068087" cy="86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Left Brace 10"/>
          <p:cNvSpPr/>
          <p:nvPr/>
        </p:nvSpPr>
        <p:spPr>
          <a:xfrm>
            <a:off x="2376122" y="2317011"/>
            <a:ext cx="106190" cy="705936"/>
          </a:xfrm>
          <a:prstGeom prst="leftBrace">
            <a:avLst/>
          </a:pr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sp>
        <p:nvSpPr>
          <p:cNvPr id="12" name="TextBox 11"/>
          <p:cNvSpPr txBox="1"/>
          <p:nvPr/>
        </p:nvSpPr>
        <p:spPr>
          <a:xfrm>
            <a:off x="2455187" y="2338863"/>
            <a:ext cx="352982" cy="276999"/>
          </a:xfrm>
          <a:prstGeom prst="rect">
            <a:avLst/>
          </a:prstGeom>
          <a:noFill/>
        </p:spPr>
        <p:txBody>
          <a:bodyPr wrap="none" rtlCol="0">
            <a:spAutoFit/>
          </a:bodyPr>
          <a:lstStyle/>
          <a:p>
            <a:r>
              <a:rPr lang="en-US" sz="1200" dirty="0" err="1" smtClean="0"/>
              <a:t>Pri</a:t>
            </a:r>
            <a:endParaRPr lang="en-US" sz="1200" dirty="0"/>
          </a:p>
        </p:txBody>
      </p:sp>
      <p:sp>
        <p:nvSpPr>
          <p:cNvPr id="13" name="TextBox 12"/>
          <p:cNvSpPr txBox="1"/>
          <p:nvPr/>
        </p:nvSpPr>
        <p:spPr>
          <a:xfrm>
            <a:off x="2527195" y="3318520"/>
            <a:ext cx="352982" cy="276999"/>
          </a:xfrm>
          <a:prstGeom prst="rect">
            <a:avLst/>
          </a:prstGeom>
          <a:noFill/>
        </p:spPr>
        <p:txBody>
          <a:bodyPr wrap="none" rtlCol="0">
            <a:spAutoFit/>
          </a:bodyPr>
          <a:lstStyle/>
          <a:p>
            <a:r>
              <a:rPr lang="en-US" sz="1200" dirty="0" err="1" smtClean="0"/>
              <a:t>Pri</a:t>
            </a:r>
            <a:endParaRPr lang="en-US" sz="1200" dirty="0"/>
          </a:p>
        </p:txBody>
      </p:sp>
      <p:sp>
        <p:nvSpPr>
          <p:cNvPr id="14" name="TextBox 13"/>
          <p:cNvSpPr txBox="1"/>
          <p:nvPr/>
        </p:nvSpPr>
        <p:spPr>
          <a:xfrm>
            <a:off x="2482311" y="2781945"/>
            <a:ext cx="397866" cy="276999"/>
          </a:xfrm>
          <a:prstGeom prst="rect">
            <a:avLst/>
          </a:prstGeom>
          <a:noFill/>
        </p:spPr>
        <p:txBody>
          <a:bodyPr wrap="none" rtlCol="0">
            <a:spAutoFit/>
          </a:bodyPr>
          <a:lstStyle/>
          <a:p>
            <a:r>
              <a:rPr lang="en-US" sz="1200" dirty="0" smtClean="0"/>
              <a:t>Sec</a:t>
            </a:r>
            <a:endParaRPr lang="en-US" sz="1200" dirty="0"/>
          </a:p>
        </p:txBody>
      </p:sp>
      <p:sp>
        <p:nvSpPr>
          <p:cNvPr id="15" name="TextBox 14"/>
          <p:cNvSpPr txBox="1"/>
          <p:nvPr/>
        </p:nvSpPr>
        <p:spPr>
          <a:xfrm>
            <a:off x="2482311" y="3761601"/>
            <a:ext cx="397866" cy="276999"/>
          </a:xfrm>
          <a:prstGeom prst="rect">
            <a:avLst/>
          </a:prstGeom>
          <a:noFill/>
        </p:spPr>
        <p:txBody>
          <a:bodyPr wrap="none" rtlCol="0">
            <a:spAutoFit/>
          </a:bodyPr>
          <a:lstStyle/>
          <a:p>
            <a:r>
              <a:rPr lang="en-US" sz="1200" dirty="0" smtClean="0"/>
              <a:t>Sec</a:t>
            </a:r>
            <a:endParaRPr lang="en-US" sz="1200" dirty="0"/>
          </a:p>
        </p:txBody>
      </p:sp>
      <p:sp>
        <p:nvSpPr>
          <p:cNvPr id="16" name="Left Brace 15"/>
          <p:cNvSpPr/>
          <p:nvPr/>
        </p:nvSpPr>
        <p:spPr>
          <a:xfrm>
            <a:off x="2376121" y="3238143"/>
            <a:ext cx="145069" cy="728450"/>
          </a:xfrm>
          <a:prstGeom prst="leftBrace">
            <a:avLst/>
          </a:pr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sp>
        <p:nvSpPr>
          <p:cNvPr id="17" name="TextBox 16"/>
          <p:cNvSpPr txBox="1"/>
          <p:nvPr/>
        </p:nvSpPr>
        <p:spPr>
          <a:xfrm>
            <a:off x="1865641" y="2532968"/>
            <a:ext cx="582488" cy="276999"/>
          </a:xfrm>
          <a:prstGeom prst="rect">
            <a:avLst/>
          </a:prstGeom>
          <a:noFill/>
        </p:spPr>
        <p:txBody>
          <a:bodyPr wrap="square" rtlCol="0">
            <a:spAutoFit/>
          </a:bodyPr>
          <a:lstStyle/>
          <a:p>
            <a:pPr algn="ctr"/>
            <a:r>
              <a:rPr lang="en-US" sz="1200" dirty="0" smtClean="0"/>
              <a:t>STA A</a:t>
            </a:r>
            <a:endParaRPr lang="en-US" sz="1200" dirty="0"/>
          </a:p>
        </p:txBody>
      </p:sp>
      <p:sp>
        <p:nvSpPr>
          <p:cNvPr id="18" name="TextBox 17"/>
          <p:cNvSpPr txBox="1"/>
          <p:nvPr/>
        </p:nvSpPr>
        <p:spPr>
          <a:xfrm>
            <a:off x="1852630" y="3473569"/>
            <a:ext cx="582488" cy="276999"/>
          </a:xfrm>
          <a:prstGeom prst="rect">
            <a:avLst/>
          </a:prstGeom>
          <a:noFill/>
        </p:spPr>
        <p:txBody>
          <a:bodyPr wrap="square" rtlCol="0">
            <a:spAutoFit/>
          </a:bodyPr>
          <a:lstStyle/>
          <a:p>
            <a:pPr algn="ctr"/>
            <a:r>
              <a:rPr lang="en-US" sz="1200" dirty="0" smtClean="0"/>
              <a:t>STA B</a:t>
            </a:r>
            <a:endParaRPr lang="en-US" sz="1200" dirty="0"/>
          </a:p>
        </p:txBody>
      </p:sp>
      <p:sp>
        <p:nvSpPr>
          <p:cNvPr id="19" name="Rectangle 18"/>
          <p:cNvSpPr/>
          <p:nvPr/>
        </p:nvSpPr>
        <p:spPr>
          <a:xfrm>
            <a:off x="3024193" y="2169990"/>
            <a:ext cx="540656" cy="2935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RTS</a:t>
            </a:r>
            <a:endParaRPr lang="en-US" sz="1200" dirty="0"/>
          </a:p>
        </p:txBody>
      </p:sp>
      <p:sp>
        <p:nvSpPr>
          <p:cNvPr id="20" name="Rectangle 19"/>
          <p:cNvSpPr/>
          <p:nvPr/>
        </p:nvSpPr>
        <p:spPr>
          <a:xfrm>
            <a:off x="3564849" y="2169990"/>
            <a:ext cx="409512" cy="293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CT</a:t>
            </a:r>
            <a:endParaRPr lang="en-US" sz="1200" dirty="0"/>
          </a:p>
        </p:txBody>
      </p:sp>
      <p:sp>
        <p:nvSpPr>
          <p:cNvPr id="21" name="Rectangle 20"/>
          <p:cNvSpPr/>
          <p:nvPr/>
        </p:nvSpPr>
        <p:spPr>
          <a:xfrm>
            <a:off x="3024193" y="2626895"/>
            <a:ext cx="540656" cy="3022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RTS</a:t>
            </a:r>
            <a:endParaRPr lang="en-US" sz="1200" dirty="0"/>
          </a:p>
        </p:txBody>
      </p:sp>
      <p:sp>
        <p:nvSpPr>
          <p:cNvPr id="22" name="Rectangle 21"/>
          <p:cNvSpPr/>
          <p:nvPr/>
        </p:nvSpPr>
        <p:spPr>
          <a:xfrm>
            <a:off x="3564849" y="2626895"/>
            <a:ext cx="409512" cy="3022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CT</a:t>
            </a:r>
            <a:endParaRPr lang="en-US" sz="1200" dirty="0"/>
          </a:p>
        </p:txBody>
      </p:sp>
      <p:sp>
        <p:nvSpPr>
          <p:cNvPr id="23" name="Rectangle 22"/>
          <p:cNvSpPr/>
          <p:nvPr/>
        </p:nvSpPr>
        <p:spPr>
          <a:xfrm>
            <a:off x="4159937" y="3130951"/>
            <a:ext cx="540656" cy="3073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CTS</a:t>
            </a:r>
            <a:endParaRPr lang="en-US" sz="1200" dirty="0"/>
          </a:p>
        </p:txBody>
      </p:sp>
      <p:sp>
        <p:nvSpPr>
          <p:cNvPr id="24" name="Rectangle 23"/>
          <p:cNvSpPr/>
          <p:nvPr/>
        </p:nvSpPr>
        <p:spPr>
          <a:xfrm>
            <a:off x="4700593" y="3130951"/>
            <a:ext cx="353888" cy="3073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CT</a:t>
            </a:r>
            <a:endParaRPr lang="en-US" sz="1050" dirty="0"/>
          </a:p>
        </p:txBody>
      </p:sp>
      <p:sp>
        <p:nvSpPr>
          <p:cNvPr id="25" name="Rectangle 24"/>
          <p:cNvSpPr/>
          <p:nvPr/>
        </p:nvSpPr>
        <p:spPr>
          <a:xfrm>
            <a:off x="5126489" y="2169990"/>
            <a:ext cx="803728" cy="293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Data</a:t>
            </a:r>
            <a:endParaRPr lang="en-US" sz="1200" dirty="0"/>
          </a:p>
        </p:txBody>
      </p:sp>
      <p:sp>
        <p:nvSpPr>
          <p:cNvPr id="26" name="Rectangle 25"/>
          <p:cNvSpPr/>
          <p:nvPr/>
        </p:nvSpPr>
        <p:spPr>
          <a:xfrm>
            <a:off x="6134601" y="3130951"/>
            <a:ext cx="564242" cy="298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BA</a:t>
            </a:r>
            <a:endParaRPr lang="en-US" sz="1200" dirty="0"/>
          </a:p>
        </p:txBody>
      </p:sp>
    </p:spTree>
    <p:extLst>
      <p:ext uri="{BB962C8B-B14F-4D97-AF65-F5344CB8AC3E}">
        <p14:creationId xmlns:p14="http://schemas.microsoft.com/office/powerpoint/2010/main" val="368405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r>
              <a:rPr lang="en-US" dirty="0" smtClean="0"/>
              <a:t>Proposed Control Trailer allows transmission of additional signaling in existing 11ad Control frames</a:t>
            </a:r>
          </a:p>
          <a:p>
            <a:r>
              <a:rPr lang="en-US" dirty="0" smtClean="0"/>
              <a:t>The proposal is backward compatible</a:t>
            </a:r>
          </a:p>
          <a:p>
            <a:pPr lvl="1"/>
            <a:r>
              <a:rPr lang="en-US" dirty="0" smtClean="0"/>
              <a:t>Legacy devices can correctly compute the duration of the frame through TXTIME() – see 21.12.3</a:t>
            </a:r>
          </a:p>
          <a:p>
            <a:pPr lvl="1"/>
            <a:r>
              <a:rPr lang="en-US" dirty="0" smtClean="0"/>
              <a:t>Legacy devices can correctly set the NAV on the basis of the received Duration field</a:t>
            </a:r>
          </a:p>
          <a:p>
            <a:r>
              <a:rPr lang="en-US" dirty="0" smtClean="0"/>
              <a:t>The proposal provides enough space to support usages of Control mode frames for EDMG STAs</a:t>
            </a:r>
          </a:p>
        </p:txBody>
      </p:sp>
      <p:sp>
        <p:nvSpPr>
          <p:cNvPr id="4" name="Slide Number Placeholder 3"/>
          <p:cNvSpPr>
            <a:spLocks noGrp="1"/>
          </p:cNvSpPr>
          <p:nvPr>
            <p:ph type="sldNum" sz="quarter" idx="12"/>
          </p:nvPr>
        </p:nvSpPr>
        <p:spPr/>
        <p:txBody>
          <a:bodyPr/>
          <a:lstStyle/>
          <a:p>
            <a:fld id="{4FAB45E9-EDE5-4709-A3AD-78EB74DC85DB}" type="slidenum">
              <a:rPr lang="en-US" smtClean="0"/>
              <a:t>6</a:t>
            </a:fld>
            <a:endParaRPr lang="en-US"/>
          </a:p>
        </p:txBody>
      </p:sp>
      <p:sp>
        <p:nvSpPr>
          <p:cNvPr id="5" name="Date Placeholder 5"/>
          <p:cNvSpPr>
            <a:spLocks noGrp="1"/>
          </p:cNvSpPr>
          <p:nvPr>
            <p:ph type="dt" sz="half" idx="2"/>
          </p:nvPr>
        </p:nvSpPr>
        <p:spPr>
          <a:xfrm>
            <a:off x="696913" y="332601"/>
            <a:ext cx="1340110" cy="276999"/>
          </a:xfrm>
        </p:spPr>
        <p:txBody>
          <a:bodyPr/>
          <a:lstStyle/>
          <a:p>
            <a:pPr>
              <a:defRPr/>
            </a:pPr>
            <a:r>
              <a:rPr lang="en-US" dirty="0" smtClean="0"/>
              <a:t>January 2016</a:t>
            </a:r>
            <a:endParaRPr lang="en-US" dirty="0"/>
          </a:p>
        </p:txBody>
      </p:sp>
      <p:sp>
        <p:nvSpPr>
          <p:cNvPr id="6" name="Footer Placeholder 3"/>
          <p:cNvSpPr>
            <a:spLocks noGrp="1"/>
          </p:cNvSpPr>
          <p:nvPr>
            <p:ph type="ftr" sz="quarter" idx="11"/>
          </p:nvPr>
        </p:nvSpPr>
        <p:spPr>
          <a:xfrm>
            <a:off x="5791200" y="6475413"/>
            <a:ext cx="2752725" cy="184666"/>
          </a:xfrm>
        </p:spPr>
        <p:txBody>
          <a:bodyPr/>
          <a:lstStyle/>
          <a:p>
            <a:pPr>
              <a:defRPr/>
            </a:pPr>
            <a:r>
              <a:rPr lang="en-US" dirty="0" smtClean="0"/>
              <a:t>Carlos Cordeiro, Intel</a:t>
            </a:r>
          </a:p>
        </p:txBody>
      </p:sp>
    </p:spTree>
    <p:extLst>
      <p:ext uri="{BB962C8B-B14F-4D97-AF65-F5344CB8AC3E}">
        <p14:creationId xmlns:p14="http://schemas.microsoft.com/office/powerpoint/2010/main" val="53265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polls/motions</a:t>
            </a:r>
            <a:endParaRPr lang="en-US" dirty="0"/>
          </a:p>
        </p:txBody>
      </p:sp>
      <p:sp>
        <p:nvSpPr>
          <p:cNvPr id="3" name="Content Placeholder 2"/>
          <p:cNvSpPr>
            <a:spLocks noGrp="1"/>
          </p:cNvSpPr>
          <p:nvPr>
            <p:ph idx="1"/>
          </p:nvPr>
        </p:nvSpPr>
        <p:spPr>
          <a:xfrm>
            <a:off x="685800" y="1600200"/>
            <a:ext cx="7772400" cy="4267200"/>
          </a:xfrm>
        </p:spPr>
        <p:txBody>
          <a:bodyPr/>
          <a:lstStyle/>
          <a:p>
            <a:r>
              <a:rPr lang="en-US" dirty="0"/>
              <a:t>Insert the following in </a:t>
            </a:r>
            <a:r>
              <a:rPr lang="en-US" dirty="0" smtClean="0"/>
              <a:t>the </a:t>
            </a:r>
            <a:r>
              <a:rPr lang="en-US" dirty="0"/>
              <a:t>SFD </a:t>
            </a:r>
            <a:r>
              <a:rPr lang="en-US" dirty="0" smtClean="0"/>
              <a:t>“</a:t>
            </a:r>
            <a:r>
              <a:rPr lang="en-US" altLang="ja-JP" dirty="0">
                <a:solidFill>
                  <a:srgbClr val="00B050"/>
                </a:solidFill>
              </a:rPr>
              <a:t>A Control Trailer may be used in Control mode PPDUs in place of TRN-Units to carry control data. The Control Trailer is encoded as Control mode </a:t>
            </a:r>
            <a:r>
              <a:rPr lang="en-US" altLang="ja-JP" dirty="0" smtClean="0">
                <a:solidFill>
                  <a:srgbClr val="00B050"/>
                </a:solidFill>
              </a:rPr>
              <a:t>LDPC </a:t>
            </a:r>
            <a:r>
              <a:rPr lang="en-US" altLang="ja-JP" dirty="0" err="1">
                <a:solidFill>
                  <a:srgbClr val="00B050"/>
                </a:solidFill>
              </a:rPr>
              <a:t>codewords</a:t>
            </a:r>
            <a:r>
              <a:rPr lang="en-US" altLang="ja-JP" dirty="0">
                <a:solidFill>
                  <a:srgbClr val="00B050"/>
                </a:solidFill>
              </a:rPr>
              <a:t>. The presence of the Control Trailer is signaled in the Control mode header using the existing Training Length and Packet Type fields, and by setting reserved bits 22 and 23 both to 1</a:t>
            </a:r>
            <a:r>
              <a:rPr lang="en-US" dirty="0" smtClean="0"/>
              <a:t>”</a:t>
            </a:r>
            <a:endParaRPr lang="en-US" dirty="0"/>
          </a:p>
        </p:txBody>
      </p:sp>
      <p:sp>
        <p:nvSpPr>
          <p:cNvPr id="4" name="Footer Placeholder 3"/>
          <p:cNvSpPr>
            <a:spLocks noGrp="1"/>
          </p:cNvSpPr>
          <p:nvPr>
            <p:ph type="ftr" sz="quarter" idx="11"/>
          </p:nvPr>
        </p:nvSpPr>
        <p:spPr/>
        <p:txBody>
          <a:bodyPr/>
          <a:lstStyle/>
          <a:p>
            <a:pPr>
              <a:defRPr/>
            </a:pPr>
            <a:r>
              <a:rPr lang="en-US" dirty="0" smtClean="0"/>
              <a:t>Carlos Cordeiro, Intel</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7</a:t>
            </a:fld>
            <a:endParaRPr lang="en-US" alt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50914515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22527</TotalTime>
  <Words>624</Words>
  <Application>Microsoft Office PowerPoint</Application>
  <PresentationFormat>On-screen Show (4:3)</PresentationFormat>
  <Paragraphs>96</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MS PGothic</vt:lpstr>
      <vt:lpstr>Times New Roman</vt:lpstr>
      <vt:lpstr>802-11-Submission</vt:lpstr>
      <vt:lpstr>Adding control trailer to control mode PPDUs</vt:lpstr>
      <vt:lpstr>Problem Statement</vt:lpstr>
      <vt:lpstr>Proposal: Control Trailer via TRN-Units (1/2)</vt:lpstr>
      <vt:lpstr>Proposal: Control Trailer via TRN-Units (2/2)</vt:lpstr>
      <vt:lpstr>Example of RTS/CTS using control trailer</vt:lpstr>
      <vt:lpstr>Conclusions</vt:lpstr>
      <vt:lpstr>Straw polls/motions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keywords/>
  <dc:description/>
  <cp:lastModifiedBy>Cordeiro, Carlos</cp:lastModifiedBy>
  <cp:revision>2006</cp:revision>
  <cp:lastPrinted>2014-11-04T15:04:57Z</cp:lastPrinted>
  <dcterms:created xsi:type="dcterms:W3CDTF">2007-04-17T18:10:23Z</dcterms:created>
  <dcterms:modified xsi:type="dcterms:W3CDTF">2016-01-18T15:46:47Z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