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6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>
      <p:cViewPr varScale="1">
        <p:scale>
          <a:sx n="67" d="100"/>
          <a:sy n="67" d="100"/>
        </p:scale>
        <p:origin x="1764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Jan 18 Mon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802.11-16/0104r0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Rate Matching for HE-SIG-B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6809961"/>
              </p:ext>
            </p:extLst>
          </p:nvPr>
        </p:nvGraphicFramePr>
        <p:xfrm>
          <a:off x="515938" y="2271713"/>
          <a:ext cx="8037512" cy="290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9" name="Document" r:id="rId5" imgW="8250056" imgH="2979642" progId="Word.Document.8">
                  <p:embed/>
                </p:oleObj>
              </mc:Choice>
              <mc:Fallback>
                <p:oleObj name="Document" r:id="rId5" imgW="8250056" imgH="297964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1713"/>
                        <a:ext cx="8037512" cy="290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[1] </a:t>
            </a:r>
            <a:r>
              <a:rPr lang="en-US" dirty="0"/>
              <a:t>11-15-0132-13-00ax-spec-framework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SIG-B Encoding/Decoding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847908"/>
            <a:ext cx="7770813" cy="1246506"/>
          </a:xfrm>
        </p:spPr>
        <p:txBody>
          <a:bodyPr/>
          <a:lstStyle/>
          <a:p>
            <a:r>
              <a:rPr lang="en-US" sz="1800" dirty="0"/>
              <a:t>The common field, per-STA information field is </a:t>
            </a:r>
            <a:r>
              <a:rPr lang="en-US" sz="1800" dirty="0" smtClean="0"/>
              <a:t>encoded </a:t>
            </a:r>
            <a:r>
              <a:rPr lang="en-US" sz="1800" dirty="0"/>
              <a:t>and potentially separately decoded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grpSp>
        <p:nvGrpSpPr>
          <p:cNvPr id="55" name="Group 54"/>
          <p:cNvGrpSpPr/>
          <p:nvPr/>
        </p:nvGrpSpPr>
        <p:grpSpPr>
          <a:xfrm>
            <a:off x="142623" y="2114166"/>
            <a:ext cx="8878782" cy="2106136"/>
            <a:chOff x="138113" y="1892550"/>
            <a:chExt cx="8878782" cy="2106136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942431" y="1892550"/>
              <a:ext cx="1008062" cy="30003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Common Field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11175" y="2587625"/>
              <a:ext cx="685800" cy="382588"/>
            </a:xfrm>
            <a:prstGeom prst="rect">
              <a:avLst/>
            </a:prstGeom>
            <a:solidFill>
              <a:sysClr val="window" lastClr="FFFFFF"/>
            </a:solidFill>
            <a:ln w="12700" algn="ctr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RU alloc.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unit</a:t>
              </a:r>
            </a:p>
          </p:txBody>
        </p:sp>
        <p:sp>
          <p:nvSpPr>
            <p:cNvPr id="9" name="Rectangle 24"/>
            <p:cNvSpPr>
              <a:spLocks noChangeArrowheads="1"/>
            </p:cNvSpPr>
            <p:nvPr/>
          </p:nvSpPr>
          <p:spPr bwMode="auto">
            <a:xfrm>
              <a:off x="8239126" y="2592387"/>
              <a:ext cx="608012" cy="384175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12700" algn="ctr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Padding</a:t>
              </a:r>
            </a:p>
          </p:txBody>
        </p:sp>
        <p:sp>
          <p:nvSpPr>
            <p:cNvPr id="10" name="Right Brace 39"/>
            <p:cNvSpPr>
              <a:spLocks/>
            </p:cNvSpPr>
            <p:nvPr/>
          </p:nvSpPr>
          <p:spPr bwMode="auto">
            <a:xfrm rot="16200000" flipV="1">
              <a:off x="1291523" y="1456120"/>
              <a:ext cx="221773" cy="1741056"/>
            </a:xfrm>
            <a:prstGeom prst="rightBrace">
              <a:avLst>
                <a:gd name="adj1" fmla="val 8376"/>
                <a:gd name="adj2" fmla="val 50000"/>
              </a:avLst>
            </a:prstGeom>
            <a:noFill/>
            <a:ln w="12700" algn="ctr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" name="Rectangle 42"/>
            <p:cNvSpPr>
              <a:spLocks noChangeArrowheads="1"/>
            </p:cNvSpPr>
            <p:nvPr/>
          </p:nvSpPr>
          <p:spPr bwMode="auto">
            <a:xfrm>
              <a:off x="1196975" y="2587625"/>
              <a:ext cx="684213" cy="382588"/>
            </a:xfrm>
            <a:prstGeom prst="rect">
              <a:avLst/>
            </a:prstGeom>
            <a:solidFill>
              <a:sysClr val="window" lastClr="FFFFFF"/>
            </a:solidFill>
            <a:ln w="12700" algn="ctr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RU alloc.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unit</a:t>
              </a:r>
            </a:p>
          </p:txBody>
        </p:sp>
        <p:sp>
          <p:nvSpPr>
            <p:cNvPr id="12" name="TextBox 43"/>
            <p:cNvSpPr txBox="1">
              <a:spLocks noChangeArrowheads="1"/>
            </p:cNvSpPr>
            <p:nvPr/>
          </p:nvSpPr>
          <p:spPr bwMode="auto">
            <a:xfrm>
              <a:off x="138113" y="2339975"/>
              <a:ext cx="373062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</a:pPr>
              <a:r>
                <a:rPr lang="en-US" altLang="en-US" sz="1000" b="0">
                  <a:solidFill>
                    <a:prstClr val="black"/>
                  </a:solidFill>
                  <a:ea typeface="宋体" panose="02010600030101010101" pitchFamily="2" charset="-122"/>
                </a:rPr>
                <a:t>bits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1874838" y="2587625"/>
              <a:ext cx="404812" cy="384175"/>
            </a:xfrm>
            <a:prstGeom prst="rect">
              <a:avLst/>
            </a:prstGeom>
            <a:solidFill>
              <a:srgbClr val="4472C4">
                <a:lumMod val="40000"/>
                <a:lumOff val="6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CRC/Tail</a:t>
              </a:r>
            </a:p>
          </p:txBody>
        </p:sp>
        <p:sp>
          <p:nvSpPr>
            <p:cNvPr id="17" name="Rectangle 48"/>
            <p:cNvSpPr>
              <a:spLocks noChangeArrowheads="1"/>
            </p:cNvSpPr>
            <p:nvPr/>
          </p:nvSpPr>
          <p:spPr bwMode="auto">
            <a:xfrm>
              <a:off x="2286000" y="2590800"/>
              <a:ext cx="942975" cy="384175"/>
            </a:xfrm>
            <a:prstGeom prst="rect">
              <a:avLst/>
            </a:prstGeom>
            <a:solidFill>
              <a:srgbClr val="92D050"/>
            </a:solidFill>
            <a:ln w="12700" algn="ctr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STA info</a:t>
              </a:r>
            </a:p>
          </p:txBody>
        </p:sp>
        <p:sp>
          <p:nvSpPr>
            <p:cNvPr id="19" name="Rectangle 50"/>
            <p:cNvSpPr>
              <a:spLocks noChangeArrowheads="1"/>
            </p:cNvSpPr>
            <p:nvPr/>
          </p:nvSpPr>
          <p:spPr bwMode="auto">
            <a:xfrm>
              <a:off x="3223578" y="2590800"/>
              <a:ext cx="941387" cy="384175"/>
            </a:xfrm>
            <a:prstGeom prst="rect">
              <a:avLst/>
            </a:prstGeom>
            <a:solidFill>
              <a:srgbClr val="92D050"/>
            </a:solidFill>
            <a:ln w="12700" algn="ctr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STA info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164965" y="2596198"/>
              <a:ext cx="404813" cy="384175"/>
            </a:xfrm>
            <a:prstGeom prst="rect">
              <a:avLst/>
            </a:prstGeom>
            <a:solidFill>
              <a:srgbClr val="4472C4">
                <a:lumMod val="40000"/>
                <a:lumOff val="6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CRC/Tail</a:t>
              </a:r>
            </a:p>
          </p:txBody>
        </p:sp>
        <p:sp>
          <p:nvSpPr>
            <p:cNvPr id="23" name="Rectangle 54"/>
            <p:cNvSpPr>
              <a:spLocks noChangeArrowheads="1"/>
            </p:cNvSpPr>
            <p:nvPr/>
          </p:nvSpPr>
          <p:spPr bwMode="auto">
            <a:xfrm>
              <a:off x="4592638" y="2593975"/>
              <a:ext cx="941387" cy="382588"/>
            </a:xfrm>
            <a:prstGeom prst="rect">
              <a:avLst/>
            </a:prstGeom>
            <a:solidFill>
              <a:srgbClr val="92D050"/>
            </a:solidFill>
            <a:ln w="12700" algn="ctr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STA info</a:t>
              </a:r>
            </a:p>
          </p:txBody>
        </p:sp>
        <p:sp>
          <p:nvSpPr>
            <p:cNvPr id="25" name="Rectangle 56"/>
            <p:cNvSpPr>
              <a:spLocks noChangeArrowheads="1"/>
            </p:cNvSpPr>
            <p:nvPr/>
          </p:nvSpPr>
          <p:spPr bwMode="auto">
            <a:xfrm>
              <a:off x="5538788" y="2592388"/>
              <a:ext cx="941387" cy="384175"/>
            </a:xfrm>
            <a:prstGeom prst="rect">
              <a:avLst/>
            </a:prstGeom>
            <a:solidFill>
              <a:srgbClr val="92D050"/>
            </a:solidFill>
            <a:ln w="12700" algn="ctr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STA info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6480175" y="2592389"/>
              <a:ext cx="404813" cy="391160"/>
            </a:xfrm>
            <a:prstGeom prst="rect">
              <a:avLst/>
            </a:prstGeom>
            <a:solidFill>
              <a:srgbClr val="4472C4">
                <a:lumMod val="40000"/>
                <a:lumOff val="6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CRC/Tail</a:t>
              </a:r>
            </a:p>
          </p:txBody>
        </p:sp>
        <p:sp>
          <p:nvSpPr>
            <p:cNvPr id="30" name="Right Brace 62"/>
            <p:cNvSpPr>
              <a:spLocks/>
            </p:cNvSpPr>
            <p:nvPr/>
          </p:nvSpPr>
          <p:spPr bwMode="auto">
            <a:xfrm rot="16200000">
              <a:off x="3304554" y="1171524"/>
              <a:ext cx="257492" cy="2257520"/>
            </a:xfrm>
            <a:prstGeom prst="rightBrace">
              <a:avLst>
                <a:gd name="adj1" fmla="val 8313"/>
                <a:gd name="adj2" fmla="val 50000"/>
              </a:avLst>
            </a:prstGeom>
            <a:noFill/>
            <a:ln w="12700" algn="ctr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1" name="Rectangle 63"/>
            <p:cNvSpPr>
              <a:spLocks noChangeArrowheads="1"/>
            </p:cNvSpPr>
            <p:nvPr/>
          </p:nvSpPr>
          <p:spPr bwMode="auto">
            <a:xfrm>
              <a:off x="2484095" y="1894542"/>
              <a:ext cx="1933575" cy="304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</a:pPr>
              <a:r>
                <a:rPr lang="en-US" altLang="en-US" sz="1000" b="0" dirty="0">
                  <a:solidFill>
                    <a:prstClr val="black"/>
                  </a:solidFill>
                  <a:ea typeface="宋体" panose="02010600030101010101" pitchFamily="2" charset="-122"/>
                </a:rPr>
                <a:t>Per-STA information Field</a:t>
              </a:r>
            </a:p>
          </p:txBody>
        </p:sp>
        <p:sp>
          <p:nvSpPr>
            <p:cNvPr id="34" name="Rectangle 56"/>
            <p:cNvSpPr>
              <a:spLocks noChangeArrowheads="1"/>
            </p:cNvSpPr>
            <p:nvPr/>
          </p:nvSpPr>
          <p:spPr bwMode="auto">
            <a:xfrm>
              <a:off x="6892926" y="2592388"/>
              <a:ext cx="941387" cy="384175"/>
            </a:xfrm>
            <a:prstGeom prst="rect">
              <a:avLst/>
            </a:prstGeom>
            <a:solidFill>
              <a:srgbClr val="92D050"/>
            </a:solidFill>
            <a:ln w="12700" algn="ctr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STA info</a:t>
              </a: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7834313" y="2589213"/>
              <a:ext cx="404813" cy="384175"/>
            </a:xfrm>
            <a:prstGeom prst="rect">
              <a:avLst/>
            </a:prstGeom>
            <a:solidFill>
              <a:srgbClr val="4472C4">
                <a:lumMod val="40000"/>
                <a:lumOff val="6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CRC/Tail</a:t>
              </a:r>
            </a:p>
          </p:txBody>
        </p:sp>
        <p:sp>
          <p:nvSpPr>
            <p:cNvPr id="40" name="Right Brace 39"/>
            <p:cNvSpPr>
              <a:spLocks/>
            </p:cNvSpPr>
            <p:nvPr/>
          </p:nvSpPr>
          <p:spPr bwMode="auto">
            <a:xfrm rot="16200000" flipV="1">
              <a:off x="8475084" y="1972857"/>
              <a:ext cx="203363" cy="621821"/>
            </a:xfrm>
            <a:prstGeom prst="rightBrace">
              <a:avLst>
                <a:gd name="adj1" fmla="val 8376"/>
                <a:gd name="adj2" fmla="val 50000"/>
              </a:avLst>
            </a:prstGeom>
            <a:noFill/>
            <a:ln w="12700" algn="ctr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1" name="Rectangle 5"/>
            <p:cNvSpPr>
              <a:spLocks noChangeArrowheads="1"/>
            </p:cNvSpPr>
            <p:nvPr/>
          </p:nvSpPr>
          <p:spPr bwMode="auto">
            <a:xfrm>
              <a:off x="8008833" y="1919217"/>
              <a:ext cx="1008062" cy="30003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SIG-B Padding</a:t>
              </a:r>
            </a:p>
          </p:txBody>
        </p:sp>
        <p:cxnSp>
          <p:nvCxnSpPr>
            <p:cNvPr id="42" name="Straight Connector 41"/>
            <p:cNvCxnSpPr/>
            <p:nvPr/>
          </p:nvCxnSpPr>
          <p:spPr bwMode="auto">
            <a:xfrm>
              <a:off x="511175" y="2133600"/>
              <a:ext cx="0" cy="107465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2286000" y="2199342"/>
              <a:ext cx="0" cy="10089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4579575" y="2199342"/>
              <a:ext cx="0" cy="10089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6884988" y="2215761"/>
              <a:ext cx="0" cy="9924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8233435" y="2199342"/>
              <a:ext cx="0" cy="10089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7" name="Down Arrow 46"/>
            <p:cNvSpPr/>
            <p:nvPr/>
          </p:nvSpPr>
          <p:spPr bwMode="auto">
            <a:xfrm>
              <a:off x="1286017" y="3144111"/>
              <a:ext cx="243681" cy="374016"/>
            </a:xfrm>
            <a:prstGeom prst="down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" name="Down Arrow 47"/>
            <p:cNvSpPr/>
            <p:nvPr/>
          </p:nvSpPr>
          <p:spPr bwMode="auto">
            <a:xfrm>
              <a:off x="3324837" y="3167550"/>
              <a:ext cx="243681" cy="374016"/>
            </a:xfrm>
            <a:prstGeom prst="down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Down Arrow 48"/>
            <p:cNvSpPr/>
            <p:nvPr/>
          </p:nvSpPr>
          <p:spPr bwMode="auto">
            <a:xfrm>
              <a:off x="5655931" y="3155172"/>
              <a:ext cx="243681" cy="374016"/>
            </a:xfrm>
            <a:prstGeom prst="down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Down Arrow 49"/>
            <p:cNvSpPr/>
            <p:nvPr/>
          </p:nvSpPr>
          <p:spPr bwMode="auto">
            <a:xfrm>
              <a:off x="7409502" y="3138833"/>
              <a:ext cx="243681" cy="374016"/>
            </a:xfrm>
            <a:prstGeom prst="down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Rectangle 5"/>
            <p:cNvSpPr>
              <a:spLocks noChangeArrowheads="1"/>
            </p:cNvSpPr>
            <p:nvPr/>
          </p:nvSpPr>
          <p:spPr bwMode="auto">
            <a:xfrm>
              <a:off x="681290" y="3698648"/>
              <a:ext cx="1495424" cy="30003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Decode</a:t>
              </a:r>
              <a:r>
                <a:rPr kumimoji="0" lang="en-US" altLang="en-US" sz="1000" b="0" i="0" u="none" strike="noStrike" kern="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 Block #1</a:t>
              </a:r>
              <a:endParaRPr kumimoji="0" lang="en-US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2" name="Rectangle 5"/>
            <p:cNvSpPr>
              <a:spLocks noChangeArrowheads="1"/>
            </p:cNvSpPr>
            <p:nvPr/>
          </p:nvSpPr>
          <p:spPr bwMode="auto">
            <a:xfrm>
              <a:off x="2698965" y="3655856"/>
              <a:ext cx="1495424" cy="30003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000" b="0" kern="0" dirty="0">
                  <a:solidFill>
                    <a:prstClr val="black"/>
                  </a:solidFill>
                  <a:ea typeface="宋体" panose="02010600030101010101" pitchFamily="2" charset="-122"/>
                </a:rPr>
                <a:t>Decode Block </a:t>
              </a:r>
              <a:r>
                <a:rPr lang="en-US" altLang="en-US" sz="1000" b="0" kern="0" dirty="0" smtClean="0">
                  <a:solidFill>
                    <a:prstClr val="black"/>
                  </a:solidFill>
                  <a:ea typeface="宋体" panose="02010600030101010101" pitchFamily="2" charset="-122"/>
                </a:rPr>
                <a:t>#2</a:t>
              </a:r>
              <a:endParaRPr lang="en-US" altLang="en-US" sz="1000" b="0" kern="0" dirty="0">
                <a:solidFill>
                  <a:prstClr val="black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3" name="Rectangle 5"/>
            <p:cNvSpPr>
              <a:spLocks noChangeArrowheads="1"/>
            </p:cNvSpPr>
            <p:nvPr/>
          </p:nvSpPr>
          <p:spPr bwMode="auto">
            <a:xfrm>
              <a:off x="5063331" y="3591303"/>
              <a:ext cx="1495424" cy="30003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000" b="0" kern="0" dirty="0">
                  <a:solidFill>
                    <a:prstClr val="black"/>
                  </a:solidFill>
                  <a:ea typeface="宋体" panose="02010600030101010101" pitchFamily="2" charset="-122"/>
                </a:rPr>
                <a:t>Decode Block </a:t>
              </a:r>
              <a:r>
                <a:rPr lang="en-US" altLang="en-US" sz="1000" b="0" kern="0" dirty="0" smtClean="0">
                  <a:solidFill>
                    <a:prstClr val="black"/>
                  </a:solidFill>
                  <a:ea typeface="宋体" panose="02010600030101010101" pitchFamily="2" charset="-122"/>
                </a:rPr>
                <a:t>#3</a:t>
              </a:r>
              <a:endParaRPr lang="en-US" altLang="en-US" sz="1000" b="0" kern="0" dirty="0">
                <a:solidFill>
                  <a:prstClr val="black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4" name="Rectangle 5"/>
            <p:cNvSpPr>
              <a:spLocks noChangeArrowheads="1"/>
            </p:cNvSpPr>
            <p:nvPr/>
          </p:nvSpPr>
          <p:spPr bwMode="auto">
            <a:xfrm>
              <a:off x="6783630" y="3591303"/>
              <a:ext cx="1495424" cy="30003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000" b="0" kern="0" dirty="0">
                  <a:solidFill>
                    <a:prstClr val="black"/>
                  </a:solidFill>
                  <a:ea typeface="宋体" panose="02010600030101010101" pitchFamily="2" charset="-122"/>
                </a:rPr>
                <a:t>Decode Block </a:t>
              </a:r>
              <a:r>
                <a:rPr lang="en-US" altLang="en-US" sz="1000" b="0" kern="0" dirty="0" smtClean="0">
                  <a:solidFill>
                    <a:prstClr val="black"/>
                  </a:solidFill>
                  <a:ea typeface="宋体" panose="02010600030101010101" pitchFamily="2" charset="-122"/>
                </a:rPr>
                <a:t>#4</a:t>
              </a:r>
              <a:endParaRPr lang="en-US" altLang="en-US" sz="1000" b="0" kern="0" dirty="0">
                <a:solidFill>
                  <a:prstClr val="black"/>
                </a:solidFill>
                <a:ea typeface="宋体" panose="02010600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262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</a:t>
            </a:r>
            <a:r>
              <a:rPr lang="en-US" dirty="0" smtClean="0"/>
              <a:t>SIG-B with ¾ </a:t>
            </a:r>
            <a:r>
              <a:rPr lang="en-US" dirty="0"/>
              <a:t>Code-Rate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234124" y="1909991"/>
            <a:ext cx="8599551" cy="4304864"/>
            <a:chOff x="-196783" y="638332"/>
            <a:chExt cx="8599551" cy="4304864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997783" y="3985567"/>
              <a:ext cx="0" cy="937099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>
            <a:xfrm>
              <a:off x="3754213" y="3968046"/>
              <a:ext cx="0" cy="908191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>
            <a:xfrm>
              <a:off x="5100809" y="3977622"/>
              <a:ext cx="0" cy="878246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>
            <a:xfrm>
              <a:off x="6447483" y="3988806"/>
              <a:ext cx="0" cy="908191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>
            <a:xfrm>
              <a:off x="7783515" y="3942607"/>
              <a:ext cx="0" cy="908191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grpSp>
          <p:nvGrpSpPr>
            <p:cNvPr id="13" name="Group 12"/>
            <p:cNvGrpSpPr/>
            <p:nvPr/>
          </p:nvGrpSpPr>
          <p:grpSpPr>
            <a:xfrm>
              <a:off x="-196783" y="638332"/>
              <a:ext cx="8599551" cy="4304864"/>
              <a:chOff x="449386" y="2062260"/>
              <a:chExt cx="7773995" cy="4031707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221352" y="4197583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0</a:t>
                </a: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525042" y="4197583"/>
                <a:ext cx="303691" cy="305599"/>
              </a:xfrm>
              <a:prstGeom prst="rect">
                <a:avLst/>
              </a:prstGeom>
              <a:pattFill prst="wdDnDiag">
                <a:fgClr>
                  <a:sysClr val="window" lastClr="FFFFFF">
                    <a:lumMod val="65000"/>
                  </a:sysClr>
                </a:fgClr>
                <a:bgClr>
                  <a:sysClr val="window" lastClr="FFFFFF"/>
                </a:bgClr>
              </a:patt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828733" y="4197583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2132424" y="4197583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2436114" y="4197583"/>
                <a:ext cx="303691" cy="305599"/>
              </a:xfrm>
              <a:prstGeom prst="rect">
                <a:avLst/>
              </a:prstGeom>
              <a:pattFill prst="wdDnDiag">
                <a:fgClr>
                  <a:sysClr val="window" lastClr="FFFFFF">
                    <a:lumMod val="65000"/>
                  </a:sysClr>
                </a:fgClr>
                <a:bgClr>
                  <a:sysClr val="window" lastClr="FFFFFF"/>
                </a:bgClr>
              </a:patt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2739805" y="4197583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022054" y="4197583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24</a:t>
                </a: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4325745" y="4197583"/>
                <a:ext cx="303691" cy="305599"/>
              </a:xfrm>
              <a:prstGeom prst="rect">
                <a:avLst/>
              </a:prstGeom>
              <a:pattFill prst="wdDnDiag">
                <a:fgClr>
                  <a:sysClr val="window" lastClr="FFFFFF">
                    <a:lumMod val="65000"/>
                  </a:sysClr>
                </a:fgClr>
                <a:bgClr>
                  <a:sysClr val="window" lastClr="FFFFFF"/>
                </a:bgClr>
              </a:patt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25</a:t>
                </a: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4629435" y="4197583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26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4933126" y="4197583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27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5236816" y="4197583"/>
                <a:ext cx="303691" cy="305599"/>
              </a:xfrm>
              <a:prstGeom prst="rect">
                <a:avLst/>
              </a:prstGeom>
              <a:pattFill prst="wdDnDiag">
                <a:fgClr>
                  <a:sysClr val="window" lastClr="FFFFFF">
                    <a:lumMod val="65000"/>
                  </a:sysClr>
                </a:fgClr>
                <a:bgClr>
                  <a:sysClr val="window" lastClr="FFFFFF"/>
                </a:bgClr>
              </a:patt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28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5540507" y="4197583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29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5844198" y="4197583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30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6147888" y="4197583"/>
                <a:ext cx="303691" cy="305599"/>
              </a:xfrm>
              <a:prstGeom prst="rect">
                <a:avLst/>
              </a:prstGeom>
              <a:pattFill prst="wdDnDiag">
                <a:fgClr>
                  <a:srgbClr val="FFC000">
                    <a:lumMod val="75000"/>
                  </a:srgbClr>
                </a:fgClr>
                <a:bgClr>
                  <a:sysClr val="window" lastClr="FFFFFF"/>
                </a:bgClr>
              </a:patt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31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6451579" y="4197583"/>
                <a:ext cx="303691" cy="305599"/>
              </a:xfrm>
              <a:prstGeom prst="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32</a:t>
                </a: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6755269" y="4197583"/>
                <a:ext cx="303691" cy="305599"/>
              </a:xfrm>
              <a:prstGeom prst="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33</a:t>
                </a: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7058960" y="4197583"/>
                <a:ext cx="303691" cy="305599"/>
              </a:xfrm>
              <a:prstGeom prst="rect">
                <a:avLst/>
              </a:prstGeom>
              <a:pattFill prst="wdDnDiag">
                <a:fgClr>
                  <a:srgbClr val="FFC000">
                    <a:lumMod val="75000"/>
                  </a:srgbClr>
                </a:fgClr>
                <a:bgClr>
                  <a:sysClr val="window" lastClr="FFFFFF"/>
                </a:bgClr>
              </a:patt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34</a:t>
                </a: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7362651" y="4197583"/>
                <a:ext cx="303691" cy="305599"/>
              </a:xfrm>
              <a:prstGeom prst="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35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1220385" y="3902420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0</a:t>
                </a: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1524076" y="3902420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1827766" y="3902420"/>
                <a:ext cx="303691" cy="305599"/>
              </a:xfrm>
              <a:prstGeom prst="rect">
                <a:avLst/>
              </a:prstGeom>
              <a:pattFill prst="wdDnDiag">
                <a:fgClr>
                  <a:sysClr val="window" lastClr="FFFFFF">
                    <a:lumMod val="65000"/>
                  </a:sysClr>
                </a:fgClr>
                <a:bgClr>
                  <a:sysClr val="window" lastClr="FFFFFF"/>
                </a:bgClr>
              </a:patt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2131457" y="3902420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2435148" y="3902420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2738838" y="3902420"/>
                <a:ext cx="303691" cy="305599"/>
              </a:xfrm>
              <a:prstGeom prst="rect">
                <a:avLst/>
              </a:prstGeom>
              <a:pattFill prst="wdDnDiag">
                <a:fgClr>
                  <a:sysClr val="window" lastClr="FFFFFF">
                    <a:lumMod val="65000"/>
                  </a:sysClr>
                </a:fgClr>
                <a:bgClr>
                  <a:sysClr val="window" lastClr="FFFFFF"/>
                </a:bgClr>
              </a:patt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4021087" y="3902420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24</a:t>
                </a: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4324778" y="3902420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25</a:t>
                </a: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4628469" y="3902420"/>
                <a:ext cx="303691" cy="305599"/>
              </a:xfrm>
              <a:prstGeom prst="rect">
                <a:avLst/>
              </a:prstGeom>
              <a:pattFill prst="wdDnDiag">
                <a:fgClr>
                  <a:sysClr val="window" lastClr="FFFFFF">
                    <a:lumMod val="65000"/>
                  </a:sysClr>
                </a:fgClr>
                <a:bgClr>
                  <a:sysClr val="window" lastClr="FFFFFF"/>
                </a:bgClr>
              </a:patt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26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4932159" y="3902420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27</a:t>
                </a: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5235850" y="3902420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28</a:t>
                </a: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5539540" y="3902420"/>
                <a:ext cx="303691" cy="305599"/>
              </a:xfrm>
              <a:prstGeom prst="rect">
                <a:avLst/>
              </a:prstGeom>
              <a:pattFill prst="wdDnDiag">
                <a:fgClr>
                  <a:sysClr val="window" lastClr="FFFFFF">
                    <a:lumMod val="65000"/>
                  </a:sysClr>
                </a:fgClr>
                <a:bgClr>
                  <a:sysClr val="window" lastClr="FFFFFF"/>
                </a:bgClr>
              </a:patt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29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5843231" y="3902420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30</a:t>
                </a: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6146922" y="3902420"/>
                <a:ext cx="303691" cy="305599"/>
              </a:xfrm>
              <a:prstGeom prst="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31</a:t>
                </a: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6450612" y="3902420"/>
                <a:ext cx="303691" cy="305599"/>
              </a:xfrm>
              <a:prstGeom prst="rect">
                <a:avLst/>
              </a:prstGeom>
              <a:pattFill prst="wdDnDiag">
                <a:fgClr>
                  <a:srgbClr val="FFC000">
                    <a:lumMod val="75000"/>
                  </a:srgbClr>
                </a:fgClr>
                <a:bgClr>
                  <a:sysClr val="window" lastClr="FFFFFF"/>
                </a:bgClr>
              </a:patt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32</a:t>
                </a: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6754303" y="3902420"/>
                <a:ext cx="303691" cy="305599"/>
              </a:xfrm>
              <a:prstGeom prst="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33</a:t>
                </a: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7057993" y="3902420"/>
                <a:ext cx="303691" cy="305599"/>
              </a:xfrm>
              <a:prstGeom prst="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34</a:t>
                </a: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7361684" y="3902420"/>
                <a:ext cx="303691" cy="305599"/>
              </a:xfrm>
              <a:prstGeom prst="rect">
                <a:avLst/>
              </a:prstGeom>
              <a:pattFill prst="wdDnDiag">
                <a:fgClr>
                  <a:srgbClr val="FFC000">
                    <a:lumMod val="75000"/>
                  </a:srgbClr>
                </a:fgClr>
                <a:bgClr>
                  <a:sysClr val="window" lastClr="FFFFFF"/>
                </a:bgClr>
              </a:patt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35</a:t>
                </a: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1220385" y="2646829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x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0</a:t>
                </a: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1524076" y="2646829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x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1827766" y="2646829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x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2131457" y="2646829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x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2435148" y="2646829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x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2738838" y="2646829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x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4021087" y="2646829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x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24</a:t>
                </a: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4324778" y="2646829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x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25</a:t>
                </a: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4628469" y="2646829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x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26</a:t>
                </a: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4932159" y="2646829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x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27</a:t>
                </a: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5235850" y="2646829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x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28</a:t>
                </a: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5539540" y="2646829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x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29</a:t>
                </a: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5843231" y="2646829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x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30</a:t>
                </a: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6146922" y="2646829"/>
                <a:ext cx="303691" cy="305599"/>
              </a:xfrm>
              <a:prstGeom prst="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x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31</a:t>
                </a: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6450612" y="2646829"/>
                <a:ext cx="303691" cy="305599"/>
              </a:xfrm>
              <a:prstGeom prst="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x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32</a:t>
                </a: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6754303" y="2646829"/>
                <a:ext cx="303691" cy="305599"/>
              </a:xfrm>
              <a:prstGeom prst="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x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33</a:t>
                </a: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7057993" y="2646829"/>
                <a:ext cx="303691" cy="305599"/>
              </a:xfrm>
              <a:prstGeom prst="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x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34</a:t>
                </a: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7361684" y="2646829"/>
                <a:ext cx="303691" cy="305599"/>
              </a:xfrm>
              <a:prstGeom prst="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x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35</a:t>
                </a: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3346219" y="2502289"/>
                <a:ext cx="364953" cy="4253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…</a:t>
                </a:r>
              </a:p>
            </p:txBody>
          </p:sp>
          <p:cxnSp>
            <p:nvCxnSpPr>
              <p:cNvPr id="69" name="Straight Connector 68"/>
              <p:cNvCxnSpPr/>
              <p:nvPr/>
            </p:nvCxnSpPr>
            <p:spPr>
              <a:xfrm>
                <a:off x="1220385" y="2434157"/>
                <a:ext cx="0" cy="865168"/>
              </a:xfrm>
              <a:prstGeom prst="line">
                <a:avLst/>
              </a:prstGeom>
              <a:noFill/>
              <a:ln w="28575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2131457" y="2531197"/>
                <a:ext cx="0" cy="611198"/>
              </a:xfrm>
              <a:prstGeom prst="line">
                <a:avLst/>
              </a:prstGeom>
              <a:noFill/>
              <a:ln w="6350" cap="flat" cmpd="sng" algn="ctr">
                <a:solidFill>
                  <a:srgbClr val="FF0000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3042529" y="2502289"/>
                <a:ext cx="0" cy="611198"/>
              </a:xfrm>
              <a:prstGeom prst="line">
                <a:avLst/>
              </a:prstGeom>
              <a:noFill/>
              <a:ln w="6350" cap="flat" cmpd="sng" algn="ctr">
                <a:solidFill>
                  <a:srgbClr val="FF0000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4021087" y="2531197"/>
                <a:ext cx="0" cy="611198"/>
              </a:xfrm>
              <a:prstGeom prst="line">
                <a:avLst/>
              </a:prstGeom>
              <a:noFill/>
              <a:ln w="6350" cap="flat" cmpd="sng" algn="ctr">
                <a:solidFill>
                  <a:srgbClr val="FF0000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4932159" y="2561141"/>
                <a:ext cx="0" cy="611198"/>
              </a:xfrm>
              <a:prstGeom prst="line">
                <a:avLst/>
              </a:prstGeom>
              <a:noFill/>
              <a:ln w="6350" cap="flat" cmpd="sng" algn="ctr">
                <a:solidFill>
                  <a:srgbClr val="FF0000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5843231" y="2531197"/>
                <a:ext cx="0" cy="611198"/>
              </a:xfrm>
              <a:prstGeom prst="line">
                <a:avLst/>
              </a:prstGeom>
              <a:noFill/>
              <a:ln w="6350" cap="flat" cmpd="sng" algn="ctr">
                <a:solidFill>
                  <a:srgbClr val="FF0000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6146922" y="2404212"/>
                <a:ext cx="0" cy="865168"/>
              </a:xfrm>
              <a:prstGeom prst="line">
                <a:avLst/>
              </a:prstGeom>
              <a:noFill/>
              <a:ln w="28575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6754303" y="2531197"/>
                <a:ext cx="0" cy="611198"/>
              </a:xfrm>
              <a:prstGeom prst="line">
                <a:avLst/>
              </a:prstGeom>
              <a:noFill/>
              <a:ln w="6350" cap="flat" cmpd="sng" algn="ctr">
                <a:solidFill>
                  <a:srgbClr val="FF0000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7665375" y="2531197"/>
                <a:ext cx="0" cy="611198"/>
              </a:xfrm>
              <a:prstGeom prst="line">
                <a:avLst/>
              </a:prstGeom>
              <a:noFill/>
              <a:ln w="6350" cap="flat" cmpd="sng" algn="ctr">
                <a:solidFill>
                  <a:srgbClr val="FF0000"/>
                </a:solidFill>
                <a:prstDash val="dash"/>
                <a:miter lim="800000"/>
              </a:ln>
              <a:effectLst/>
            </p:spPr>
          </p:cxnSp>
          <p:sp>
            <p:nvSpPr>
              <p:cNvPr id="78" name="TextBox 77"/>
              <p:cNvSpPr txBox="1"/>
              <p:nvPr/>
            </p:nvSpPr>
            <p:spPr>
              <a:xfrm>
                <a:off x="7854074" y="2514678"/>
                <a:ext cx="364953" cy="4253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…</a:t>
                </a:r>
              </a:p>
            </p:txBody>
          </p:sp>
          <p:cxnSp>
            <p:nvCxnSpPr>
              <p:cNvPr id="79" name="Straight Arrow Connector 78"/>
              <p:cNvCxnSpPr/>
              <p:nvPr/>
            </p:nvCxnSpPr>
            <p:spPr>
              <a:xfrm flipV="1">
                <a:off x="1220385" y="2502289"/>
                <a:ext cx="4926536" cy="0"/>
              </a:xfrm>
              <a:prstGeom prst="straightConnector1">
                <a:avLst/>
              </a:prstGeom>
              <a:noFill/>
              <a:ln w="6350" cap="flat" cmpd="sng" algn="ctr">
                <a:solidFill>
                  <a:srgbClr val="5B9BD5"/>
                </a:solidFill>
                <a:prstDash val="solid"/>
                <a:miter lim="800000"/>
                <a:headEnd type="triangle"/>
                <a:tailEnd type="triangle"/>
              </a:ln>
              <a:effectLst/>
            </p:spPr>
          </p:cxnSp>
          <p:sp>
            <p:nvSpPr>
              <p:cNvPr id="80" name="TextBox 79"/>
              <p:cNvSpPr txBox="1"/>
              <p:nvPr/>
            </p:nvSpPr>
            <p:spPr>
              <a:xfrm>
                <a:off x="2444251" y="2272733"/>
                <a:ext cx="2322124" cy="250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Common (or STA specific) Info. Field</a:t>
                </a:r>
              </a:p>
            </p:txBody>
          </p:sp>
          <p:cxnSp>
            <p:nvCxnSpPr>
              <p:cNvPr id="81" name="Straight Arrow Connector 80"/>
              <p:cNvCxnSpPr/>
              <p:nvPr/>
            </p:nvCxnSpPr>
            <p:spPr>
              <a:xfrm flipH="1">
                <a:off x="6146922" y="2502289"/>
                <a:ext cx="1999296" cy="0"/>
              </a:xfrm>
              <a:prstGeom prst="straightConnector1">
                <a:avLst/>
              </a:prstGeom>
              <a:noFill/>
              <a:ln w="6350" cap="flat" cmpd="sng" algn="ctr">
                <a:solidFill>
                  <a:srgbClr val="5B9BD5"/>
                </a:solidFill>
                <a:prstDash val="solid"/>
                <a:miter lim="800000"/>
                <a:tailEnd type="triangle"/>
              </a:ln>
              <a:effectLst/>
            </p:spPr>
          </p:cxnSp>
          <p:cxnSp>
            <p:nvCxnSpPr>
              <p:cNvPr id="82" name="Straight Arrow Connector 81"/>
              <p:cNvCxnSpPr/>
              <p:nvPr/>
            </p:nvCxnSpPr>
            <p:spPr>
              <a:xfrm flipV="1">
                <a:off x="1220385" y="3018503"/>
                <a:ext cx="911072" cy="0"/>
              </a:xfrm>
              <a:prstGeom prst="straightConnector1">
                <a:avLst/>
              </a:prstGeom>
              <a:noFill/>
              <a:ln w="6350" cap="flat" cmpd="sng" algn="ctr">
                <a:solidFill>
                  <a:srgbClr val="FF0000"/>
                </a:solidFill>
                <a:prstDash val="solid"/>
                <a:miter lim="800000"/>
                <a:headEnd type="triangle"/>
                <a:tailEnd type="triangle"/>
              </a:ln>
              <a:effectLst/>
            </p:spPr>
          </p:cxnSp>
          <p:sp>
            <p:nvSpPr>
              <p:cNvPr id="83" name="TextBox 82"/>
              <p:cNvSpPr txBox="1"/>
              <p:nvPr/>
            </p:nvSpPr>
            <p:spPr>
              <a:xfrm>
                <a:off x="1246695" y="3062237"/>
                <a:ext cx="893533" cy="3502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Rate-matching Unit</a:t>
                </a:r>
              </a:p>
            </p:txBody>
          </p:sp>
          <p:cxnSp>
            <p:nvCxnSpPr>
              <p:cNvPr id="84" name="Straight Arrow Connector 83"/>
              <p:cNvCxnSpPr/>
              <p:nvPr/>
            </p:nvCxnSpPr>
            <p:spPr>
              <a:xfrm flipV="1">
                <a:off x="5843231" y="3053977"/>
                <a:ext cx="911072" cy="0"/>
              </a:xfrm>
              <a:prstGeom prst="straightConnector1">
                <a:avLst/>
              </a:prstGeom>
              <a:noFill/>
              <a:ln w="6350" cap="flat" cmpd="sng" algn="ctr">
                <a:solidFill>
                  <a:srgbClr val="FF0000"/>
                </a:solidFill>
                <a:prstDash val="solid"/>
                <a:miter lim="800000"/>
                <a:headEnd type="triangle"/>
                <a:tailEnd type="triangle"/>
              </a:ln>
              <a:effectLst/>
            </p:spPr>
          </p:cxnSp>
          <p:sp>
            <p:nvSpPr>
              <p:cNvPr id="85" name="TextBox 84"/>
              <p:cNvSpPr txBox="1"/>
              <p:nvPr/>
            </p:nvSpPr>
            <p:spPr>
              <a:xfrm>
                <a:off x="5869541" y="3094237"/>
                <a:ext cx="893533" cy="3502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Rate-matching Unit</a:t>
                </a: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620879" y="2584972"/>
                <a:ext cx="564167" cy="4900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Input Bits</a:t>
                </a: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3346219" y="3815886"/>
                <a:ext cx="364953" cy="4253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…</a:t>
                </a:r>
              </a:p>
            </p:txBody>
          </p:sp>
          <p:cxnSp>
            <p:nvCxnSpPr>
              <p:cNvPr id="88" name="Straight Connector 87"/>
              <p:cNvCxnSpPr/>
              <p:nvPr/>
            </p:nvCxnSpPr>
            <p:spPr>
              <a:xfrm>
                <a:off x="1220385" y="3747754"/>
                <a:ext cx="0" cy="865168"/>
              </a:xfrm>
              <a:prstGeom prst="line">
                <a:avLst/>
              </a:prstGeom>
              <a:noFill/>
              <a:ln w="28575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2131457" y="3844794"/>
                <a:ext cx="0" cy="908191"/>
              </a:xfrm>
              <a:prstGeom prst="line">
                <a:avLst/>
              </a:prstGeom>
              <a:noFill/>
              <a:ln w="6350" cap="flat" cmpd="sng" algn="ctr">
                <a:solidFill>
                  <a:srgbClr val="FF0000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3042529" y="3815886"/>
                <a:ext cx="0" cy="937099"/>
              </a:xfrm>
              <a:prstGeom prst="line">
                <a:avLst/>
              </a:prstGeom>
              <a:noFill/>
              <a:ln w="6350" cap="flat" cmpd="sng" algn="ctr">
                <a:solidFill>
                  <a:srgbClr val="FF0000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4021087" y="3844794"/>
                <a:ext cx="0" cy="908191"/>
              </a:xfrm>
              <a:prstGeom prst="line">
                <a:avLst/>
              </a:prstGeom>
              <a:noFill/>
              <a:ln w="6350" cap="flat" cmpd="sng" algn="ctr">
                <a:solidFill>
                  <a:srgbClr val="FF0000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4932159" y="3874738"/>
                <a:ext cx="0" cy="878246"/>
              </a:xfrm>
              <a:prstGeom prst="line">
                <a:avLst/>
              </a:prstGeom>
              <a:noFill/>
              <a:ln w="6350" cap="flat" cmpd="sng" algn="ctr">
                <a:solidFill>
                  <a:srgbClr val="FF0000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5843231" y="3844794"/>
                <a:ext cx="0" cy="908191"/>
              </a:xfrm>
              <a:prstGeom prst="line">
                <a:avLst/>
              </a:prstGeom>
              <a:noFill/>
              <a:ln w="6350" cap="flat" cmpd="sng" algn="ctr">
                <a:solidFill>
                  <a:srgbClr val="FF0000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94" name="Straight Connector 93"/>
              <p:cNvCxnSpPr/>
              <p:nvPr/>
            </p:nvCxnSpPr>
            <p:spPr>
              <a:xfrm>
                <a:off x="6146922" y="3717809"/>
                <a:ext cx="0" cy="865168"/>
              </a:xfrm>
              <a:prstGeom prst="line">
                <a:avLst/>
              </a:prstGeom>
              <a:noFill/>
              <a:ln w="28575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6754303" y="3844794"/>
                <a:ext cx="0" cy="908191"/>
              </a:xfrm>
              <a:prstGeom prst="line">
                <a:avLst/>
              </a:prstGeom>
              <a:noFill/>
              <a:ln w="6350" cap="flat" cmpd="sng" algn="ctr">
                <a:solidFill>
                  <a:srgbClr val="FF0000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7665375" y="3844794"/>
                <a:ext cx="0" cy="908191"/>
              </a:xfrm>
              <a:prstGeom prst="line">
                <a:avLst/>
              </a:prstGeom>
              <a:noFill/>
              <a:ln w="6350" cap="flat" cmpd="sng" algn="ctr">
                <a:solidFill>
                  <a:srgbClr val="FF0000"/>
                </a:solidFill>
                <a:prstDash val="dash"/>
                <a:miter lim="800000"/>
              </a:ln>
              <a:effectLst/>
            </p:spPr>
          </p:cxnSp>
          <p:sp>
            <p:nvSpPr>
              <p:cNvPr id="97" name="TextBox 96"/>
              <p:cNvSpPr txBox="1"/>
              <p:nvPr/>
            </p:nvSpPr>
            <p:spPr>
              <a:xfrm>
                <a:off x="7854074" y="3828275"/>
                <a:ext cx="364953" cy="4253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…</a:t>
                </a:r>
              </a:p>
            </p:txBody>
          </p:sp>
          <p:cxnSp>
            <p:nvCxnSpPr>
              <p:cNvPr id="98" name="Straight Arrow Connector 97"/>
              <p:cNvCxnSpPr/>
              <p:nvPr/>
            </p:nvCxnSpPr>
            <p:spPr>
              <a:xfrm flipV="1">
                <a:off x="1220385" y="3815886"/>
                <a:ext cx="4926536" cy="0"/>
              </a:xfrm>
              <a:prstGeom prst="straightConnector1">
                <a:avLst/>
              </a:prstGeom>
              <a:noFill/>
              <a:ln w="6350" cap="flat" cmpd="sng" algn="ctr">
                <a:solidFill>
                  <a:srgbClr val="5B9BD5"/>
                </a:solidFill>
                <a:prstDash val="solid"/>
                <a:miter lim="800000"/>
                <a:headEnd type="triangle"/>
                <a:tailEnd type="triangle"/>
              </a:ln>
              <a:effectLst/>
            </p:spPr>
          </p:cxnSp>
          <p:cxnSp>
            <p:nvCxnSpPr>
              <p:cNvPr id="99" name="Straight Arrow Connector 98"/>
              <p:cNvCxnSpPr/>
              <p:nvPr/>
            </p:nvCxnSpPr>
            <p:spPr>
              <a:xfrm flipH="1">
                <a:off x="6146922" y="3815886"/>
                <a:ext cx="1999296" cy="0"/>
              </a:xfrm>
              <a:prstGeom prst="straightConnector1">
                <a:avLst/>
              </a:prstGeom>
              <a:noFill/>
              <a:ln w="6350" cap="flat" cmpd="sng" algn="ctr">
                <a:solidFill>
                  <a:srgbClr val="5B9BD5"/>
                </a:solidFill>
                <a:prstDash val="solid"/>
                <a:miter lim="800000"/>
                <a:tailEnd type="triangle"/>
              </a:ln>
              <a:effectLst/>
            </p:spPr>
          </p:cxnSp>
          <p:sp>
            <p:nvSpPr>
              <p:cNvPr id="100" name="TextBox 99"/>
              <p:cNvSpPr txBox="1"/>
              <p:nvPr/>
            </p:nvSpPr>
            <p:spPr>
              <a:xfrm>
                <a:off x="579210" y="3787823"/>
                <a:ext cx="733215" cy="712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BCC output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Bits</a:t>
                </a:r>
              </a:p>
            </p:txBody>
          </p:sp>
          <p:cxnSp>
            <p:nvCxnSpPr>
              <p:cNvPr id="101" name="Straight Arrow Connector 100"/>
              <p:cNvCxnSpPr/>
              <p:nvPr/>
            </p:nvCxnSpPr>
            <p:spPr>
              <a:xfrm flipH="1">
                <a:off x="4324778" y="3113487"/>
                <a:ext cx="1822144" cy="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00B050"/>
                </a:solidFill>
                <a:prstDash val="solid"/>
                <a:miter lim="800000"/>
                <a:headEnd type="triangle"/>
                <a:tailEnd type="triangle"/>
              </a:ln>
              <a:effectLst/>
            </p:spPr>
          </p:cxnSp>
          <p:sp>
            <p:nvSpPr>
              <p:cNvPr id="102" name="TextBox 101"/>
              <p:cNvSpPr txBox="1"/>
              <p:nvPr/>
            </p:nvSpPr>
            <p:spPr>
              <a:xfrm>
                <a:off x="4417906" y="3104206"/>
                <a:ext cx="893533" cy="2126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Tail Bits</a:t>
                </a:r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1524075" y="5364237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0</a:t>
                </a:r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2131456" y="5364597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738836" y="5360439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349991" y="5360439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324777" y="5360439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27</a:t>
                </a:r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4932157" y="5360439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29</a:t>
                </a:r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5539540" y="5360439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30</a:t>
                </a:r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6146920" y="5360439"/>
                <a:ext cx="303691" cy="305599"/>
              </a:xfrm>
              <a:prstGeom prst="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32</a:t>
                </a:r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6754300" y="5360439"/>
                <a:ext cx="303691" cy="305599"/>
              </a:xfrm>
              <a:prstGeom prst="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33</a:t>
                </a:r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7361678" y="5360582"/>
                <a:ext cx="303691" cy="305599"/>
              </a:xfrm>
              <a:prstGeom prst="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35</a:t>
                </a:r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1220385" y="5364237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0</a:t>
                </a:r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1829095" y="5364237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2435146" y="5364237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3042526" y="5364237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4021087" y="5364237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27</a:t>
                </a:r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4628467" y="5364237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28</a:t>
                </a:r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5235847" y="5364237"/>
                <a:ext cx="303691" cy="305599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30</a:t>
                </a:r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5843230" y="5364237"/>
                <a:ext cx="303691" cy="305599"/>
              </a:xfrm>
              <a:prstGeom prst="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31</a:t>
                </a:r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6450611" y="5364237"/>
                <a:ext cx="303691" cy="305599"/>
              </a:xfrm>
              <a:prstGeom prst="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33</a:t>
                </a:r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7057989" y="5364237"/>
                <a:ext cx="303691" cy="305599"/>
              </a:xfrm>
              <a:prstGeom prst="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</a:t>
                </a:r>
                <a:r>
                  <a:rPr kumimoji="0" lang="en-US" sz="10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34</a:t>
                </a:r>
              </a:p>
            </p:txBody>
          </p:sp>
          <p:cxnSp>
            <p:nvCxnSpPr>
              <p:cNvPr id="123" name="Straight Connector 122"/>
              <p:cNvCxnSpPr/>
              <p:nvPr/>
            </p:nvCxnSpPr>
            <p:spPr>
              <a:xfrm>
                <a:off x="1220385" y="5209571"/>
                <a:ext cx="0" cy="865168"/>
              </a:xfrm>
              <a:prstGeom prst="line">
                <a:avLst/>
              </a:prstGeom>
              <a:noFill/>
              <a:ln w="28575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5843231" y="5173391"/>
                <a:ext cx="0" cy="865168"/>
              </a:xfrm>
              <a:prstGeom prst="line">
                <a:avLst/>
              </a:prstGeom>
              <a:noFill/>
              <a:ln w="28575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sp>
            <p:nvSpPr>
              <p:cNvPr id="125" name="TextBox 124"/>
              <p:cNvSpPr txBox="1"/>
              <p:nvPr/>
            </p:nvSpPr>
            <p:spPr>
              <a:xfrm>
                <a:off x="7858428" y="5180630"/>
                <a:ext cx="364953" cy="4253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…</a:t>
                </a:r>
              </a:p>
            </p:txBody>
          </p:sp>
          <p:cxnSp>
            <p:nvCxnSpPr>
              <p:cNvPr id="126" name="Straight Arrow Connector 125"/>
              <p:cNvCxnSpPr/>
              <p:nvPr/>
            </p:nvCxnSpPr>
            <p:spPr>
              <a:xfrm>
                <a:off x="1220385" y="5277703"/>
                <a:ext cx="4622846" cy="0"/>
              </a:xfrm>
              <a:prstGeom prst="straightConnector1">
                <a:avLst/>
              </a:prstGeom>
              <a:noFill/>
              <a:ln w="6350" cap="flat" cmpd="sng" algn="ctr">
                <a:solidFill>
                  <a:srgbClr val="5B9BD5"/>
                </a:solidFill>
                <a:prstDash val="solid"/>
                <a:miter lim="800000"/>
                <a:headEnd type="triangle"/>
                <a:tailEnd type="triangle"/>
              </a:ln>
              <a:effectLst/>
            </p:spPr>
          </p:cxnSp>
          <p:cxnSp>
            <p:nvCxnSpPr>
              <p:cNvPr id="127" name="Straight Arrow Connector 126"/>
              <p:cNvCxnSpPr/>
              <p:nvPr/>
            </p:nvCxnSpPr>
            <p:spPr>
              <a:xfrm flipH="1">
                <a:off x="5834795" y="5269688"/>
                <a:ext cx="1999296" cy="0"/>
              </a:xfrm>
              <a:prstGeom prst="straightConnector1">
                <a:avLst/>
              </a:prstGeom>
              <a:noFill/>
              <a:ln w="6350" cap="flat" cmpd="sng" algn="ctr">
                <a:solidFill>
                  <a:srgbClr val="5B9BD5"/>
                </a:solidFill>
                <a:prstDash val="solid"/>
                <a:miter lim="800000"/>
                <a:tailEnd type="triangle"/>
              </a:ln>
              <a:effectLst/>
            </p:spPr>
          </p:cxnSp>
          <p:sp>
            <p:nvSpPr>
              <p:cNvPr id="128" name="TextBox 127"/>
              <p:cNvSpPr txBox="1"/>
              <p:nvPr/>
            </p:nvSpPr>
            <p:spPr>
              <a:xfrm>
                <a:off x="449386" y="5178633"/>
                <a:ext cx="804548" cy="893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Rate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Matching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Output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Bits</a:t>
                </a: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6406134" y="2062260"/>
                <a:ext cx="1695037" cy="4900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Common (or STA specific) Info. Field</a:t>
                </a:r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2492620" y="3603891"/>
                <a:ext cx="2322124" cy="250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Common (or STA specific) Info. Field</a:t>
                </a: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64676" y="3404144"/>
                <a:ext cx="1604228" cy="4900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Common (or STA specific) Info. Field</a:t>
                </a:r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2488846" y="5048289"/>
                <a:ext cx="2322124" cy="250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Common (or STA specific) Info. Field</a:t>
                </a: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96063" y="4849371"/>
                <a:ext cx="1393367" cy="507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Common (or STA specific) Info. Field</a:t>
                </a: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3639167" y="5200073"/>
                <a:ext cx="364953" cy="4253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…</a:t>
                </a:r>
              </a:p>
            </p:txBody>
          </p:sp>
          <p:cxnSp>
            <p:nvCxnSpPr>
              <p:cNvPr id="136" name="Straight Connector 135"/>
              <p:cNvCxnSpPr/>
              <p:nvPr/>
            </p:nvCxnSpPr>
            <p:spPr>
              <a:xfrm>
                <a:off x="3661344" y="5156868"/>
                <a:ext cx="0" cy="937099"/>
              </a:xfrm>
              <a:prstGeom prst="line">
                <a:avLst/>
              </a:prstGeom>
              <a:noFill/>
              <a:ln w="6350" cap="flat" cmpd="sng" algn="ctr">
                <a:solidFill>
                  <a:srgbClr val="FF0000"/>
                </a:solidFill>
                <a:prstDash val="dash"/>
                <a:miter lim="800000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1874804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MCS </a:t>
            </a:r>
            <a:r>
              <a:rPr lang="en-US" dirty="0" smtClean="0"/>
              <a:t>Table &amp; Rate Matching Unit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155930"/>
              </p:ext>
            </p:extLst>
          </p:nvPr>
        </p:nvGraphicFramePr>
        <p:xfrm>
          <a:off x="838200" y="2292475"/>
          <a:ext cx="2884170" cy="2965325"/>
        </p:xfrm>
        <a:graphic>
          <a:graphicData uri="http://schemas.openxmlformats.org/drawingml/2006/table">
            <a:tbl>
              <a:tblPr firstRow="1" firstCol="1" bandRow="1"/>
              <a:tblGrid>
                <a:gridCol w="961390"/>
                <a:gridCol w="961390"/>
                <a:gridCol w="961390"/>
              </a:tblGrid>
              <a:tr h="269575"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MCS Index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Code-Rate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Modulation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575"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0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1/2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BPSK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575"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1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1/2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QPSK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575"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2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3/4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QPSK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9575"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3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1/2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16 QAM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575"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4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3/4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16 QAM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9575"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5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2/3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64 QAM</a:t>
                      </a:r>
                      <a:endParaRPr lang="en-US" sz="1100" kern="1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69575"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6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3/4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64 QAM</a:t>
                      </a:r>
                      <a:endParaRPr lang="en-US" sz="1100" kern="1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9575"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i="1" kern="1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7</a:t>
                      </a:r>
                      <a:endParaRPr lang="en-US" sz="1100" i="1" kern="1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i="1" kern="1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5/6</a:t>
                      </a:r>
                      <a:endParaRPr lang="en-US" sz="1100" i="1" kern="1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i="1" kern="10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64 QAM</a:t>
                      </a:r>
                      <a:endParaRPr lang="en-US" sz="1100" i="1" kern="10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9575"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i="1" kern="10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8</a:t>
                      </a:r>
                      <a:endParaRPr lang="en-US" sz="1100" i="1" kern="10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i="1" kern="1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3/4</a:t>
                      </a:r>
                      <a:endParaRPr lang="en-US" sz="1100" i="1" kern="1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i="1" kern="1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256 QAM</a:t>
                      </a:r>
                      <a:endParaRPr lang="en-US" sz="1100" i="1" kern="1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9575"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i="1" kern="10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9</a:t>
                      </a:r>
                      <a:endParaRPr lang="en-US" sz="1100" i="1" kern="10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i="1" kern="10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5/6</a:t>
                      </a:r>
                      <a:endParaRPr lang="en-US" sz="1100" i="1" kern="10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i="1" kern="1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바탕체" panose="02030609000101010101" pitchFamily="17" charset="-127"/>
                        </a:rPr>
                        <a:t>256 QAM</a:t>
                      </a:r>
                      <a:endParaRPr lang="en-US" sz="1100" i="1" kern="1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Right Arrow 7"/>
          <p:cNvSpPr/>
          <p:nvPr/>
        </p:nvSpPr>
        <p:spPr bwMode="auto">
          <a:xfrm>
            <a:off x="3810000" y="2673475"/>
            <a:ext cx="571500" cy="762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ight Arrow 8"/>
          <p:cNvSpPr/>
          <p:nvPr/>
        </p:nvSpPr>
        <p:spPr bwMode="auto">
          <a:xfrm>
            <a:off x="3818731" y="2902075"/>
            <a:ext cx="571500" cy="762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ight Arrow 9"/>
          <p:cNvSpPr/>
          <p:nvPr/>
        </p:nvSpPr>
        <p:spPr bwMode="auto">
          <a:xfrm>
            <a:off x="3818731" y="3435475"/>
            <a:ext cx="571500" cy="762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ight Brace 10"/>
          <p:cNvSpPr/>
          <p:nvPr/>
        </p:nvSpPr>
        <p:spPr bwMode="auto">
          <a:xfrm>
            <a:off x="4495800" y="2597275"/>
            <a:ext cx="304800" cy="9144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3836670" y="3194313"/>
            <a:ext cx="2868930" cy="88761"/>
          </a:xfrm>
          <a:prstGeom prst="right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ight Arrow 13"/>
          <p:cNvSpPr/>
          <p:nvPr/>
        </p:nvSpPr>
        <p:spPr bwMode="auto">
          <a:xfrm>
            <a:off x="3818731" y="3715152"/>
            <a:ext cx="2868930" cy="88761"/>
          </a:xfrm>
          <a:prstGeom prst="right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ight Arrow 14"/>
          <p:cNvSpPr/>
          <p:nvPr/>
        </p:nvSpPr>
        <p:spPr bwMode="auto">
          <a:xfrm>
            <a:off x="3810000" y="4244534"/>
            <a:ext cx="2868930" cy="88761"/>
          </a:xfrm>
          <a:prstGeom prst="right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17728" y="3453542"/>
            <a:ext cx="1586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Potentially Problematic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1" name="Right Brace 20"/>
          <p:cNvSpPr/>
          <p:nvPr/>
        </p:nvSpPr>
        <p:spPr bwMode="auto">
          <a:xfrm>
            <a:off x="3836670" y="4518861"/>
            <a:ext cx="333058" cy="738939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84028" y="4736597"/>
            <a:ext cx="15664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Not Used in SIG-B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74351" y="2854858"/>
            <a:ext cx="819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No Issue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" name="Right Arrow 23"/>
          <p:cNvSpPr/>
          <p:nvPr/>
        </p:nvSpPr>
        <p:spPr bwMode="auto">
          <a:xfrm>
            <a:off x="3836670" y="3990281"/>
            <a:ext cx="2868930" cy="88761"/>
          </a:xfrm>
          <a:prstGeom prst="right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ight Brace 24"/>
          <p:cNvSpPr/>
          <p:nvPr/>
        </p:nvSpPr>
        <p:spPr bwMode="auto">
          <a:xfrm>
            <a:off x="6819900" y="3167851"/>
            <a:ext cx="304800" cy="1094602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721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 Encoding Method for HE SIG-B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1097145" y="1965652"/>
            <a:ext cx="6873510" cy="4166081"/>
            <a:chOff x="517890" y="128360"/>
            <a:chExt cx="11150600" cy="6476121"/>
          </a:xfrm>
        </p:grpSpPr>
        <p:sp>
          <p:nvSpPr>
            <p:cNvPr id="8" name="Rectangle 7"/>
            <p:cNvSpPr/>
            <p:nvPr/>
          </p:nvSpPr>
          <p:spPr>
            <a:xfrm>
              <a:off x="850899" y="541588"/>
              <a:ext cx="1953261" cy="537912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Common Field</a:t>
              </a:r>
            </a:p>
          </p:txBody>
        </p:sp>
        <p:sp>
          <p:nvSpPr>
            <p:cNvPr id="9" name="Right Brace 8"/>
            <p:cNvSpPr/>
            <p:nvPr/>
          </p:nvSpPr>
          <p:spPr>
            <a:xfrm rot="5400000">
              <a:off x="2236498" y="1087429"/>
              <a:ext cx="335302" cy="3106499"/>
            </a:xfrm>
            <a:prstGeom prst="rightBrace">
              <a:avLst/>
            </a:prstGeom>
            <a:noFill/>
            <a:ln w="63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540548" y="3176087"/>
              <a:ext cx="1727200" cy="457200"/>
            </a:xfrm>
            <a:prstGeom prst="round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Encoding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5106640" y="5315844"/>
              <a:ext cx="1717040" cy="426720"/>
            </a:xfrm>
            <a:prstGeom prst="round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Interleaving</a:t>
              </a:r>
            </a:p>
          </p:txBody>
        </p:sp>
        <p:sp>
          <p:nvSpPr>
            <p:cNvPr id="12" name="Down Arrow 11"/>
            <p:cNvSpPr/>
            <p:nvPr/>
          </p:nvSpPr>
          <p:spPr>
            <a:xfrm>
              <a:off x="1665476" y="1136992"/>
              <a:ext cx="162053" cy="393670"/>
            </a:xfrm>
            <a:prstGeom prst="down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Down Arrow 12"/>
            <p:cNvSpPr/>
            <p:nvPr/>
          </p:nvSpPr>
          <p:spPr>
            <a:xfrm>
              <a:off x="2323123" y="2921824"/>
              <a:ext cx="162052" cy="213199"/>
            </a:xfrm>
            <a:prstGeom prst="down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109846" y="6177761"/>
              <a:ext cx="3837429" cy="426720"/>
            </a:xfrm>
            <a:prstGeom prst="round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Modulation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iFFT</a:t>
              </a:r>
              <a:endPara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264658" y="561039"/>
              <a:ext cx="3527806" cy="537912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STA specific Field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(may contain information  for1 or 2 STA)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50899" y="1692712"/>
              <a:ext cx="1953261" cy="72028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Common Field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228084" y="1692712"/>
              <a:ext cx="729315" cy="720288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  <p:txBody>
            <a:bodyPr vert="eaVert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Rate Matching Padding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830727" y="1777001"/>
              <a:ext cx="413997" cy="4066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050" b="1" dirty="0" smtClean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+</a:t>
              </a:r>
              <a:endParaRPr lang="en-US" sz="105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9" name="Right Brace 18"/>
            <p:cNvSpPr/>
            <p:nvPr/>
          </p:nvSpPr>
          <p:spPr>
            <a:xfrm rot="5400000">
              <a:off x="6371775" y="510308"/>
              <a:ext cx="291726" cy="4233171"/>
            </a:xfrm>
            <a:prstGeom prst="rightBrace">
              <a:avLst/>
            </a:prstGeom>
            <a:noFill/>
            <a:ln w="63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5639085" y="3190491"/>
              <a:ext cx="1727200" cy="457200"/>
            </a:xfrm>
            <a:prstGeom prst="round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Encoding</a:t>
              </a:r>
            </a:p>
          </p:txBody>
        </p:sp>
        <p:sp>
          <p:nvSpPr>
            <p:cNvPr id="21" name="Down Arrow 20"/>
            <p:cNvSpPr/>
            <p:nvPr/>
          </p:nvSpPr>
          <p:spPr>
            <a:xfrm>
              <a:off x="6028561" y="1183215"/>
              <a:ext cx="162053" cy="393670"/>
            </a:xfrm>
            <a:prstGeom prst="down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400666" y="1677951"/>
              <a:ext cx="3128988" cy="72028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STA specific Field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(may contain information  for1 or 2 STA)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927011" y="1702964"/>
              <a:ext cx="729315" cy="720288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  <p:txBody>
            <a:bodyPr vert="eaVert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Rate Matching Padding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529655" y="1787255"/>
              <a:ext cx="413997" cy="4066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050" b="1" dirty="0" smtClean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+</a:t>
              </a:r>
              <a:endParaRPr lang="en-US" sz="105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014757" y="514176"/>
              <a:ext cx="536221" cy="5262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smtClean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…</a:t>
              </a:r>
              <a:endParaRPr lang="en-US" sz="160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517890" y="406282"/>
              <a:ext cx="11150600" cy="846458"/>
            </a:xfrm>
            <a:prstGeom prst="round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49892" y="128360"/>
              <a:ext cx="1589414" cy="3827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dirty="0" smtClean="0">
                  <a:solidFill>
                    <a:srgbClr val="FF0000"/>
                  </a:solidFill>
                  <a:latin typeface="Calibri" panose="020F0502020204030204"/>
                  <a:ea typeface="+mn-ea"/>
                </a:rPr>
                <a:t>SIG-B Contents</a:t>
              </a:r>
              <a:endParaRPr lang="en-US" sz="1000" b="1" dirty="0">
                <a:solidFill>
                  <a:srgbClr val="FF0000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1525597" y="3949387"/>
              <a:ext cx="1727200" cy="457200"/>
            </a:xfrm>
            <a:prstGeom prst="round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Rate-Matching</a:t>
              </a: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5639085" y="3941578"/>
              <a:ext cx="1727200" cy="457200"/>
            </a:xfrm>
            <a:prstGeom prst="round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Rate-Matching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 rot="5400000">
              <a:off x="9933382" y="2918266"/>
              <a:ext cx="513820" cy="5492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smtClean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…</a:t>
              </a:r>
              <a:endParaRPr lang="en-US" sz="160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31" name="Down Arrow 30"/>
            <p:cNvSpPr/>
            <p:nvPr/>
          </p:nvSpPr>
          <p:spPr>
            <a:xfrm>
              <a:off x="10028240" y="1136992"/>
              <a:ext cx="162053" cy="393670"/>
            </a:xfrm>
            <a:prstGeom prst="down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Down Arrow 31"/>
            <p:cNvSpPr/>
            <p:nvPr/>
          </p:nvSpPr>
          <p:spPr>
            <a:xfrm>
              <a:off x="6436610" y="2910190"/>
              <a:ext cx="162052" cy="213199"/>
            </a:xfrm>
            <a:prstGeom prst="down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Down Arrow 32"/>
            <p:cNvSpPr/>
            <p:nvPr/>
          </p:nvSpPr>
          <p:spPr>
            <a:xfrm>
              <a:off x="6436610" y="3687719"/>
              <a:ext cx="162052" cy="213199"/>
            </a:xfrm>
            <a:prstGeom prst="down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Down Arrow 33"/>
            <p:cNvSpPr/>
            <p:nvPr/>
          </p:nvSpPr>
          <p:spPr>
            <a:xfrm>
              <a:off x="2323122" y="3675131"/>
              <a:ext cx="162052" cy="213199"/>
            </a:xfrm>
            <a:prstGeom prst="down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Down Arrow 34"/>
            <p:cNvSpPr/>
            <p:nvPr/>
          </p:nvSpPr>
          <p:spPr>
            <a:xfrm>
              <a:off x="10015606" y="4398778"/>
              <a:ext cx="162052" cy="213199"/>
            </a:xfrm>
            <a:prstGeom prst="down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Down Arrow 35"/>
            <p:cNvSpPr/>
            <p:nvPr/>
          </p:nvSpPr>
          <p:spPr>
            <a:xfrm>
              <a:off x="6436610" y="4455801"/>
              <a:ext cx="162052" cy="213199"/>
            </a:xfrm>
            <a:prstGeom prst="down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Down Arrow 36"/>
            <p:cNvSpPr/>
            <p:nvPr/>
          </p:nvSpPr>
          <p:spPr>
            <a:xfrm>
              <a:off x="2299319" y="4434091"/>
              <a:ext cx="162052" cy="213199"/>
            </a:xfrm>
            <a:prstGeom prst="down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ight Brace 37"/>
            <p:cNvSpPr/>
            <p:nvPr/>
          </p:nvSpPr>
          <p:spPr>
            <a:xfrm rot="5400000">
              <a:off x="5844808" y="470719"/>
              <a:ext cx="240704" cy="8678952"/>
            </a:xfrm>
            <a:prstGeom prst="rightBrace">
              <a:avLst/>
            </a:prstGeom>
            <a:noFill/>
            <a:ln w="63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Down Arrow 38"/>
            <p:cNvSpPr/>
            <p:nvPr/>
          </p:nvSpPr>
          <p:spPr>
            <a:xfrm>
              <a:off x="5884134" y="5037948"/>
              <a:ext cx="162052" cy="213199"/>
            </a:xfrm>
            <a:prstGeom prst="down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Down Arrow 39"/>
            <p:cNvSpPr/>
            <p:nvPr/>
          </p:nvSpPr>
          <p:spPr>
            <a:xfrm>
              <a:off x="5884134" y="5835342"/>
              <a:ext cx="162052" cy="213199"/>
            </a:xfrm>
            <a:prstGeom prst="downArrow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823679" y="5253860"/>
              <a:ext cx="3922416" cy="6219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 smtClean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Interleaving performed in units of OFDM symbol (i.e. </a:t>
              </a:r>
              <a:r>
                <a:rPr lang="en-US" sz="1000" dirty="0" err="1" smtClean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N</a:t>
              </a:r>
              <a:r>
                <a:rPr lang="en-US" sz="1000" baseline="-25000" dirty="0" err="1" smtClean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cbps</a:t>
              </a:r>
              <a:r>
                <a:rPr lang="en-US" sz="1000" dirty="0" smtClean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)</a:t>
              </a:r>
              <a:endParaRPr lang="en-US" sz="1000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46562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HE-SIG-B Structure</a:t>
            </a:r>
            <a:endParaRPr lang="en-US" dirty="0"/>
          </a:p>
        </p:txBody>
      </p:sp>
      <p:sp>
        <p:nvSpPr>
          <p:cNvPr id="52" name="Content Placeholder 51"/>
          <p:cNvSpPr>
            <a:spLocks noGrp="1"/>
          </p:cNvSpPr>
          <p:nvPr>
            <p:ph idx="1"/>
          </p:nvPr>
        </p:nvSpPr>
        <p:spPr>
          <a:xfrm>
            <a:off x="685800" y="4179178"/>
            <a:ext cx="7770813" cy="1915235"/>
          </a:xfrm>
        </p:spPr>
        <p:txBody>
          <a:bodyPr/>
          <a:lstStyle/>
          <a:p>
            <a:r>
              <a:rPr lang="en-US" sz="2000" dirty="0" smtClean="0"/>
              <a:t>Filler Bits are added to each encoding/decoding block</a:t>
            </a:r>
          </a:p>
          <a:p>
            <a:r>
              <a:rPr lang="en-US" sz="2000" dirty="0" smtClean="0"/>
              <a:t>Filler Bits are added only if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case of encoding block is not multiple of 3 for MCS 2, 4, 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case of encoding block is not multiple of 2 for MCS 5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/>
          </a:p>
        </p:txBody>
      </p:sp>
      <p:grpSp>
        <p:nvGrpSpPr>
          <p:cNvPr id="53" name="Group 52"/>
          <p:cNvGrpSpPr/>
          <p:nvPr/>
        </p:nvGrpSpPr>
        <p:grpSpPr>
          <a:xfrm>
            <a:off x="111484" y="1994491"/>
            <a:ext cx="9142054" cy="1905000"/>
            <a:chOff x="36139" y="1383981"/>
            <a:chExt cx="9707593" cy="2115821"/>
          </a:xfrm>
        </p:grpSpPr>
        <p:sp>
          <p:nvSpPr>
            <p:cNvPr id="54" name="Rectangle 5"/>
            <p:cNvSpPr>
              <a:spLocks noChangeArrowheads="1"/>
            </p:cNvSpPr>
            <p:nvPr/>
          </p:nvSpPr>
          <p:spPr bwMode="auto">
            <a:xfrm>
              <a:off x="691195" y="2970212"/>
              <a:ext cx="1008062" cy="300038"/>
            </a:xfrm>
            <a:prstGeom prst="rect">
              <a:avLst/>
            </a:prstGeom>
            <a:solidFill>
              <a:sysClr val="window" lastClr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Common Field</a:t>
              </a:r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280032" y="2211387"/>
              <a:ext cx="685800" cy="382588"/>
            </a:xfrm>
            <a:prstGeom prst="rect">
              <a:avLst/>
            </a:prstGeom>
            <a:solidFill>
              <a:sysClr val="window" lastClr="FFFFFF"/>
            </a:solidFill>
            <a:ln w="12700" algn="ctr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RU alloc.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unit</a:t>
              </a:r>
            </a:p>
          </p:txBody>
        </p:sp>
        <p:sp>
          <p:nvSpPr>
            <p:cNvPr id="56" name="Rectangle 24"/>
            <p:cNvSpPr>
              <a:spLocks noChangeArrowheads="1"/>
            </p:cNvSpPr>
            <p:nvPr/>
          </p:nvSpPr>
          <p:spPr bwMode="auto">
            <a:xfrm>
              <a:off x="8942601" y="2216784"/>
              <a:ext cx="608012" cy="384175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12700" algn="ctr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Padding</a:t>
              </a:r>
            </a:p>
          </p:txBody>
        </p:sp>
        <p:sp>
          <p:nvSpPr>
            <p:cNvPr id="57" name="Right Brace 39"/>
            <p:cNvSpPr>
              <a:spLocks/>
            </p:cNvSpPr>
            <p:nvPr/>
          </p:nvSpPr>
          <p:spPr bwMode="auto">
            <a:xfrm rot="5400000">
              <a:off x="1163224" y="1852069"/>
              <a:ext cx="233365" cy="1999750"/>
            </a:xfrm>
            <a:prstGeom prst="rightBrace">
              <a:avLst>
                <a:gd name="adj1" fmla="val 8376"/>
                <a:gd name="adj2" fmla="val 50000"/>
              </a:avLst>
            </a:prstGeom>
            <a:noFill/>
            <a:ln w="12700" algn="ctr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8" name="Rectangle 42"/>
            <p:cNvSpPr>
              <a:spLocks noChangeArrowheads="1"/>
            </p:cNvSpPr>
            <p:nvPr/>
          </p:nvSpPr>
          <p:spPr bwMode="auto">
            <a:xfrm>
              <a:off x="965832" y="2211387"/>
              <a:ext cx="684213" cy="382588"/>
            </a:xfrm>
            <a:prstGeom prst="rect">
              <a:avLst/>
            </a:prstGeom>
            <a:solidFill>
              <a:sysClr val="window" lastClr="FFFFFF"/>
            </a:solidFill>
            <a:ln w="12700" algn="ctr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RU alloc.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unit</a:t>
              </a:r>
            </a:p>
          </p:txBody>
        </p:sp>
        <p:sp>
          <p:nvSpPr>
            <p:cNvPr id="59" name="TextBox 43"/>
            <p:cNvSpPr txBox="1">
              <a:spLocks noChangeArrowheads="1"/>
            </p:cNvSpPr>
            <p:nvPr/>
          </p:nvSpPr>
          <p:spPr bwMode="auto">
            <a:xfrm>
              <a:off x="36139" y="1972626"/>
              <a:ext cx="357796" cy="239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</a:pPr>
              <a:r>
                <a:rPr lang="en-US" altLang="en-US" sz="800" b="0">
                  <a:solidFill>
                    <a:prstClr val="black"/>
                  </a:solidFill>
                  <a:ea typeface="宋体" panose="02010600030101010101" pitchFamily="2" charset="-122"/>
                </a:rPr>
                <a:t>bits</a:t>
              </a:r>
            </a:p>
          </p:txBody>
        </p:sp>
        <p:sp>
          <p:nvSpPr>
            <p:cNvPr id="60" name="TextBox 44"/>
            <p:cNvSpPr txBox="1">
              <a:spLocks noChangeArrowheads="1"/>
            </p:cNvSpPr>
            <p:nvPr/>
          </p:nvSpPr>
          <p:spPr bwMode="auto">
            <a:xfrm>
              <a:off x="526095" y="1954213"/>
              <a:ext cx="250559" cy="239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</a:pPr>
              <a:r>
                <a:rPr lang="en-US" altLang="en-US" sz="800" b="0">
                  <a:solidFill>
                    <a:prstClr val="black"/>
                  </a:solidFill>
                  <a:ea typeface="宋体" panose="02010600030101010101" pitchFamily="2" charset="-122"/>
                </a:rPr>
                <a:t>8</a:t>
              </a:r>
            </a:p>
          </p:txBody>
        </p:sp>
        <p:sp>
          <p:nvSpPr>
            <p:cNvPr id="61" name="TextBox 45"/>
            <p:cNvSpPr txBox="1">
              <a:spLocks noChangeArrowheads="1"/>
            </p:cNvSpPr>
            <p:nvPr/>
          </p:nvSpPr>
          <p:spPr bwMode="auto">
            <a:xfrm>
              <a:off x="1186495" y="1963737"/>
              <a:ext cx="250559" cy="239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</a:pPr>
              <a:r>
                <a:rPr lang="en-US" altLang="en-US" sz="800" b="0">
                  <a:solidFill>
                    <a:prstClr val="black"/>
                  </a:solidFill>
                  <a:ea typeface="宋体" panose="02010600030101010101" pitchFamily="2" charset="-122"/>
                </a:rPr>
                <a:t>8</a:t>
              </a: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1643695" y="2211387"/>
              <a:ext cx="404812" cy="384175"/>
            </a:xfrm>
            <a:prstGeom prst="rect">
              <a:avLst/>
            </a:prstGeom>
            <a:solidFill>
              <a:srgbClr val="4472C4">
                <a:lumMod val="40000"/>
                <a:lumOff val="6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CRC/Tail</a:t>
              </a:r>
            </a:p>
          </p:txBody>
        </p:sp>
        <p:sp>
          <p:nvSpPr>
            <p:cNvPr id="63" name="Rectangle 48"/>
            <p:cNvSpPr>
              <a:spLocks noChangeArrowheads="1"/>
            </p:cNvSpPr>
            <p:nvPr/>
          </p:nvSpPr>
          <p:spPr bwMode="auto">
            <a:xfrm>
              <a:off x="2286000" y="2209800"/>
              <a:ext cx="942975" cy="384175"/>
            </a:xfrm>
            <a:prstGeom prst="rect">
              <a:avLst/>
            </a:prstGeom>
            <a:solidFill>
              <a:srgbClr val="92D050"/>
            </a:solidFill>
            <a:ln w="12700" algn="ctr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STA info</a:t>
              </a:r>
            </a:p>
          </p:txBody>
        </p:sp>
        <p:sp>
          <p:nvSpPr>
            <p:cNvPr id="64" name="TextBox 49"/>
            <p:cNvSpPr txBox="1">
              <a:spLocks noChangeArrowheads="1"/>
            </p:cNvSpPr>
            <p:nvPr/>
          </p:nvSpPr>
          <p:spPr bwMode="auto">
            <a:xfrm>
              <a:off x="2570162" y="1949451"/>
              <a:ext cx="265879" cy="239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</a:pPr>
              <a:r>
                <a:rPr lang="en-US" altLang="en-US" sz="800" b="0">
                  <a:solidFill>
                    <a:prstClr val="black"/>
                  </a:solidFill>
                  <a:ea typeface="宋体" panose="02010600030101010101" pitchFamily="2" charset="-122"/>
                </a:rPr>
                <a:t>N</a:t>
              </a:r>
            </a:p>
          </p:txBody>
        </p:sp>
        <p:sp>
          <p:nvSpPr>
            <p:cNvPr id="65" name="Rectangle 50"/>
            <p:cNvSpPr>
              <a:spLocks noChangeArrowheads="1"/>
            </p:cNvSpPr>
            <p:nvPr/>
          </p:nvSpPr>
          <p:spPr bwMode="auto">
            <a:xfrm>
              <a:off x="3233738" y="2209800"/>
              <a:ext cx="941387" cy="384175"/>
            </a:xfrm>
            <a:prstGeom prst="rect">
              <a:avLst/>
            </a:prstGeom>
            <a:solidFill>
              <a:srgbClr val="92D050"/>
            </a:solidFill>
            <a:ln w="12700" algn="ctr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STA info</a:t>
              </a:r>
            </a:p>
          </p:txBody>
        </p:sp>
        <p:sp>
          <p:nvSpPr>
            <p:cNvPr id="66" name="TextBox 51"/>
            <p:cNvSpPr txBox="1">
              <a:spLocks noChangeArrowheads="1"/>
            </p:cNvSpPr>
            <p:nvPr/>
          </p:nvSpPr>
          <p:spPr bwMode="auto">
            <a:xfrm>
              <a:off x="3516313" y="1949451"/>
              <a:ext cx="265879" cy="239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</a:pPr>
              <a:r>
                <a:rPr lang="en-US" altLang="en-US" sz="800" b="0">
                  <a:solidFill>
                    <a:prstClr val="black"/>
                  </a:solidFill>
                  <a:ea typeface="宋体" panose="02010600030101010101" pitchFamily="2" charset="-122"/>
                </a:rPr>
                <a:t>N</a:t>
              </a: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4175125" y="2205038"/>
              <a:ext cx="404813" cy="384175"/>
            </a:xfrm>
            <a:prstGeom prst="rect">
              <a:avLst/>
            </a:prstGeom>
            <a:solidFill>
              <a:srgbClr val="4472C4">
                <a:lumMod val="40000"/>
                <a:lumOff val="6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CRC/Tail</a:t>
              </a:r>
            </a:p>
          </p:txBody>
        </p:sp>
        <p:sp>
          <p:nvSpPr>
            <p:cNvPr id="68" name="Rectangle 54"/>
            <p:cNvSpPr>
              <a:spLocks noChangeArrowheads="1"/>
            </p:cNvSpPr>
            <p:nvPr/>
          </p:nvSpPr>
          <p:spPr bwMode="auto">
            <a:xfrm>
              <a:off x="4821380" y="2218372"/>
              <a:ext cx="941387" cy="382588"/>
            </a:xfrm>
            <a:prstGeom prst="rect">
              <a:avLst/>
            </a:prstGeom>
            <a:solidFill>
              <a:srgbClr val="92D050"/>
            </a:solidFill>
            <a:ln w="12700" algn="ctr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STA info</a:t>
              </a:r>
            </a:p>
          </p:txBody>
        </p:sp>
        <p:sp>
          <p:nvSpPr>
            <p:cNvPr id="69" name="TextBox 55"/>
            <p:cNvSpPr txBox="1">
              <a:spLocks noChangeArrowheads="1"/>
            </p:cNvSpPr>
            <p:nvPr/>
          </p:nvSpPr>
          <p:spPr bwMode="auto">
            <a:xfrm>
              <a:off x="5103954" y="1956436"/>
              <a:ext cx="265879" cy="239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</a:pPr>
              <a:r>
                <a:rPr lang="en-US" altLang="en-US" sz="800" b="0">
                  <a:solidFill>
                    <a:prstClr val="black"/>
                  </a:solidFill>
                  <a:ea typeface="宋体" panose="02010600030101010101" pitchFamily="2" charset="-122"/>
                </a:rPr>
                <a:t>N</a:t>
              </a:r>
            </a:p>
          </p:txBody>
        </p:sp>
        <p:sp>
          <p:nvSpPr>
            <p:cNvPr id="70" name="Rectangle 56"/>
            <p:cNvSpPr>
              <a:spLocks noChangeArrowheads="1"/>
            </p:cNvSpPr>
            <p:nvPr/>
          </p:nvSpPr>
          <p:spPr bwMode="auto">
            <a:xfrm>
              <a:off x="5767530" y="2216785"/>
              <a:ext cx="941387" cy="384175"/>
            </a:xfrm>
            <a:prstGeom prst="rect">
              <a:avLst/>
            </a:prstGeom>
            <a:solidFill>
              <a:srgbClr val="92D050"/>
            </a:solidFill>
            <a:ln w="12700" algn="ctr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STA info</a:t>
              </a:r>
            </a:p>
          </p:txBody>
        </p:sp>
        <p:sp>
          <p:nvSpPr>
            <p:cNvPr id="71" name="TextBox 57"/>
            <p:cNvSpPr txBox="1">
              <a:spLocks noChangeArrowheads="1"/>
            </p:cNvSpPr>
            <p:nvPr/>
          </p:nvSpPr>
          <p:spPr bwMode="auto">
            <a:xfrm>
              <a:off x="6051692" y="1956436"/>
              <a:ext cx="265879" cy="239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</a:pPr>
              <a:r>
                <a:rPr lang="en-US" altLang="en-US" sz="800" b="0">
                  <a:solidFill>
                    <a:prstClr val="black"/>
                  </a:solidFill>
                  <a:ea typeface="宋体" panose="02010600030101010101" pitchFamily="2" charset="-122"/>
                </a:rPr>
                <a:t>N</a:t>
              </a: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6708917" y="2213610"/>
              <a:ext cx="404813" cy="384175"/>
            </a:xfrm>
            <a:prstGeom prst="rect">
              <a:avLst/>
            </a:prstGeom>
            <a:solidFill>
              <a:srgbClr val="4472C4">
                <a:lumMod val="40000"/>
                <a:lumOff val="6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CRC/Tail</a:t>
              </a:r>
            </a:p>
          </p:txBody>
        </p:sp>
        <p:sp>
          <p:nvSpPr>
            <p:cNvPr id="73" name="TextBox 61"/>
            <p:cNvSpPr txBox="1">
              <a:spLocks noChangeArrowheads="1"/>
            </p:cNvSpPr>
            <p:nvPr/>
          </p:nvSpPr>
          <p:spPr bwMode="auto">
            <a:xfrm>
              <a:off x="9099763" y="1972626"/>
              <a:ext cx="289710" cy="239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</a:pPr>
              <a:r>
                <a:rPr lang="en-US" altLang="en-US" sz="800" b="0" dirty="0">
                  <a:solidFill>
                    <a:prstClr val="black"/>
                  </a:solidFill>
                  <a:ea typeface="宋体" panose="02010600030101010101" pitchFamily="2" charset="-122"/>
                </a:rPr>
                <a:t>M</a:t>
              </a:r>
            </a:p>
          </p:txBody>
        </p:sp>
        <p:sp>
          <p:nvSpPr>
            <p:cNvPr id="74" name="Right Brace 62"/>
            <p:cNvSpPr>
              <a:spLocks/>
            </p:cNvSpPr>
            <p:nvPr/>
          </p:nvSpPr>
          <p:spPr bwMode="auto">
            <a:xfrm rot="16200000">
              <a:off x="3400547" y="555818"/>
              <a:ext cx="293214" cy="2522308"/>
            </a:xfrm>
            <a:prstGeom prst="rightBrace">
              <a:avLst>
                <a:gd name="adj1" fmla="val 8313"/>
                <a:gd name="adj2" fmla="val 50000"/>
              </a:avLst>
            </a:prstGeom>
            <a:noFill/>
            <a:ln w="12700" algn="ctr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5" name="Rectangle 63"/>
            <p:cNvSpPr>
              <a:spLocks noChangeArrowheads="1"/>
            </p:cNvSpPr>
            <p:nvPr/>
          </p:nvSpPr>
          <p:spPr bwMode="auto">
            <a:xfrm>
              <a:off x="2474436" y="1399539"/>
              <a:ext cx="193357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</a:pPr>
              <a:r>
                <a:rPr lang="en-US" altLang="en-US" sz="800" b="0" dirty="0">
                  <a:solidFill>
                    <a:prstClr val="black"/>
                  </a:solidFill>
                  <a:ea typeface="宋体" panose="02010600030101010101" pitchFamily="2" charset="-122"/>
                </a:rPr>
                <a:t>Per-STA information Field</a:t>
              </a:r>
            </a:p>
          </p:txBody>
        </p:sp>
        <p:sp>
          <p:nvSpPr>
            <p:cNvPr id="76" name="Right Brace 62"/>
            <p:cNvSpPr>
              <a:spLocks/>
            </p:cNvSpPr>
            <p:nvPr/>
          </p:nvSpPr>
          <p:spPr bwMode="auto">
            <a:xfrm rot="16200000">
              <a:off x="5950852" y="564545"/>
              <a:ext cx="287817" cy="2510252"/>
            </a:xfrm>
            <a:prstGeom prst="rightBrace">
              <a:avLst>
                <a:gd name="adj1" fmla="val 8313"/>
                <a:gd name="adj2" fmla="val 50000"/>
              </a:avLst>
            </a:prstGeom>
            <a:noFill/>
            <a:ln w="12700" algn="ctr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7" name="Rectangle 63"/>
            <p:cNvSpPr>
              <a:spLocks noChangeArrowheads="1"/>
            </p:cNvSpPr>
            <p:nvPr/>
          </p:nvSpPr>
          <p:spPr bwMode="auto">
            <a:xfrm>
              <a:off x="5028071" y="1404936"/>
              <a:ext cx="193357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</a:pPr>
              <a:r>
                <a:rPr lang="en-US" altLang="en-US" sz="800" b="0" dirty="0">
                  <a:solidFill>
                    <a:prstClr val="black"/>
                  </a:solidFill>
                  <a:ea typeface="宋体" panose="02010600030101010101" pitchFamily="2" charset="-122"/>
                </a:rPr>
                <a:t>Per-STA information Field</a:t>
              </a:r>
            </a:p>
          </p:txBody>
        </p:sp>
        <p:sp>
          <p:nvSpPr>
            <p:cNvPr id="78" name="Rectangle 56"/>
            <p:cNvSpPr>
              <a:spLocks noChangeArrowheads="1"/>
            </p:cNvSpPr>
            <p:nvPr/>
          </p:nvSpPr>
          <p:spPr bwMode="auto">
            <a:xfrm>
              <a:off x="7349887" y="2216785"/>
              <a:ext cx="941387" cy="384175"/>
            </a:xfrm>
            <a:prstGeom prst="rect">
              <a:avLst/>
            </a:prstGeom>
            <a:solidFill>
              <a:srgbClr val="92D050"/>
            </a:solidFill>
            <a:ln w="12700" algn="ctr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STA info</a:t>
              </a:r>
            </a:p>
          </p:txBody>
        </p:sp>
        <p:sp>
          <p:nvSpPr>
            <p:cNvPr id="79" name="TextBox 57"/>
            <p:cNvSpPr txBox="1">
              <a:spLocks noChangeArrowheads="1"/>
            </p:cNvSpPr>
            <p:nvPr/>
          </p:nvSpPr>
          <p:spPr bwMode="auto">
            <a:xfrm>
              <a:off x="7634049" y="1956436"/>
              <a:ext cx="265879" cy="239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</a:pPr>
              <a:r>
                <a:rPr lang="en-US" altLang="en-US" sz="800" b="0">
                  <a:solidFill>
                    <a:prstClr val="black"/>
                  </a:solidFill>
                  <a:ea typeface="宋体" panose="02010600030101010101" pitchFamily="2" charset="-122"/>
                </a:rPr>
                <a:t>N</a:t>
              </a:r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8291274" y="2213610"/>
              <a:ext cx="404813" cy="384175"/>
            </a:xfrm>
            <a:prstGeom prst="rect">
              <a:avLst/>
            </a:prstGeom>
            <a:solidFill>
              <a:srgbClr val="4472C4">
                <a:lumMod val="40000"/>
                <a:lumOff val="6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CRC/Tail</a:t>
              </a:r>
            </a:p>
          </p:txBody>
        </p:sp>
        <p:sp>
          <p:nvSpPr>
            <p:cNvPr id="81" name="Right Brace 62"/>
            <p:cNvSpPr>
              <a:spLocks/>
            </p:cNvSpPr>
            <p:nvPr/>
          </p:nvSpPr>
          <p:spPr bwMode="auto">
            <a:xfrm rot="16200000">
              <a:off x="7997299" y="1034067"/>
              <a:ext cx="293683" cy="1536119"/>
            </a:xfrm>
            <a:prstGeom prst="rightBrace">
              <a:avLst>
                <a:gd name="adj1" fmla="val 8313"/>
                <a:gd name="adj2" fmla="val 50000"/>
              </a:avLst>
            </a:prstGeom>
            <a:noFill/>
            <a:ln w="12700" algn="ctr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82" name="Rectangle 63"/>
            <p:cNvSpPr>
              <a:spLocks noChangeArrowheads="1"/>
            </p:cNvSpPr>
            <p:nvPr/>
          </p:nvSpPr>
          <p:spPr bwMode="auto">
            <a:xfrm>
              <a:off x="6841077" y="1383981"/>
              <a:ext cx="193357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</a:pPr>
              <a:r>
                <a:rPr lang="en-US" altLang="en-US" sz="800" b="0" dirty="0">
                  <a:solidFill>
                    <a:prstClr val="black"/>
                  </a:solidFill>
                  <a:ea typeface="宋体" panose="02010600030101010101" pitchFamily="2" charset="-122"/>
                </a:rPr>
                <a:t>Per-STA information Field</a:t>
              </a:r>
            </a:p>
          </p:txBody>
        </p:sp>
        <p:sp>
          <p:nvSpPr>
            <p:cNvPr id="83" name="Right Brace 82"/>
            <p:cNvSpPr>
              <a:spLocks/>
            </p:cNvSpPr>
            <p:nvPr/>
          </p:nvSpPr>
          <p:spPr bwMode="auto">
            <a:xfrm rot="5400000">
              <a:off x="9138020" y="2521744"/>
              <a:ext cx="203363" cy="621821"/>
            </a:xfrm>
            <a:prstGeom prst="rightBrace">
              <a:avLst>
                <a:gd name="adj1" fmla="val 8376"/>
                <a:gd name="adj2" fmla="val 50000"/>
              </a:avLst>
            </a:prstGeom>
            <a:noFill/>
            <a:ln w="12700" algn="ctr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84" name="Rectangle 5"/>
            <p:cNvSpPr>
              <a:spLocks noChangeArrowheads="1"/>
            </p:cNvSpPr>
            <p:nvPr/>
          </p:nvSpPr>
          <p:spPr bwMode="auto">
            <a:xfrm>
              <a:off x="8735670" y="2945132"/>
              <a:ext cx="1008062" cy="30003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SIG-B Padding</a:t>
              </a:r>
            </a:p>
          </p:txBody>
        </p:sp>
        <p:sp>
          <p:nvSpPr>
            <p:cNvPr id="85" name="Rectangle 24"/>
            <p:cNvSpPr>
              <a:spLocks noChangeArrowheads="1"/>
            </p:cNvSpPr>
            <p:nvPr/>
          </p:nvSpPr>
          <p:spPr bwMode="auto">
            <a:xfrm>
              <a:off x="2051372" y="2211387"/>
              <a:ext cx="228411" cy="384175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ysClr val="window" lastClr="FFFFFF"/>
              </a:bgClr>
            </a:pattFill>
            <a:ln w="12700" algn="ctr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P</a:t>
              </a:r>
            </a:p>
          </p:txBody>
        </p:sp>
        <p:sp>
          <p:nvSpPr>
            <p:cNvPr id="86" name="Rectangle 24"/>
            <p:cNvSpPr>
              <a:spLocks noChangeArrowheads="1"/>
            </p:cNvSpPr>
            <p:nvPr/>
          </p:nvSpPr>
          <p:spPr bwMode="auto">
            <a:xfrm>
              <a:off x="4579897" y="2216785"/>
              <a:ext cx="228411" cy="384175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ysClr val="window" lastClr="FFFFFF"/>
              </a:bgClr>
            </a:pattFill>
            <a:ln w="12700" algn="ctr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P</a:t>
              </a:r>
            </a:p>
          </p:txBody>
        </p:sp>
        <p:sp>
          <p:nvSpPr>
            <p:cNvPr id="87" name="Rectangle 24"/>
            <p:cNvSpPr>
              <a:spLocks noChangeArrowheads="1"/>
            </p:cNvSpPr>
            <p:nvPr/>
          </p:nvSpPr>
          <p:spPr bwMode="auto">
            <a:xfrm>
              <a:off x="7107324" y="2216784"/>
              <a:ext cx="228411" cy="384175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ysClr val="window" lastClr="FFFFFF"/>
              </a:bgClr>
            </a:pattFill>
            <a:ln w="12700" algn="ctr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P</a:t>
              </a:r>
            </a:p>
          </p:txBody>
        </p:sp>
        <p:cxnSp>
          <p:nvCxnSpPr>
            <p:cNvPr id="88" name="Straight Connector 87"/>
            <p:cNvCxnSpPr>
              <a:stCxn id="85" idx="2"/>
            </p:cNvCxnSpPr>
            <p:nvPr/>
          </p:nvCxnSpPr>
          <p:spPr>
            <a:xfrm>
              <a:off x="2165578" y="2595562"/>
              <a:ext cx="838604" cy="641034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>
            <a:xfrm flipH="1">
              <a:off x="3090046" y="2586357"/>
              <a:ext cx="1615610" cy="650239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90" name="Straight Connector 89"/>
            <p:cNvCxnSpPr/>
            <p:nvPr/>
          </p:nvCxnSpPr>
          <p:spPr>
            <a:xfrm flipH="1">
              <a:off x="3158941" y="2571752"/>
              <a:ext cx="4061605" cy="698498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sp>
          <p:nvSpPr>
            <p:cNvPr id="91" name="Rectangle 5"/>
            <p:cNvSpPr>
              <a:spLocks noChangeArrowheads="1"/>
            </p:cNvSpPr>
            <p:nvPr/>
          </p:nvSpPr>
          <p:spPr bwMode="auto">
            <a:xfrm>
              <a:off x="2584880" y="3289937"/>
              <a:ext cx="1365452" cy="209865"/>
            </a:xfrm>
            <a:prstGeom prst="rect">
              <a:avLst/>
            </a:prstGeom>
            <a:solidFill>
              <a:sysClr val="window" lastClr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Rate-Match Padding</a:t>
              </a:r>
            </a:p>
          </p:txBody>
        </p:sp>
        <p:sp>
          <p:nvSpPr>
            <p:cNvPr id="92" name="Rectangle 24"/>
            <p:cNvSpPr>
              <a:spLocks noChangeArrowheads="1"/>
            </p:cNvSpPr>
            <p:nvPr/>
          </p:nvSpPr>
          <p:spPr bwMode="auto">
            <a:xfrm>
              <a:off x="8694548" y="2216784"/>
              <a:ext cx="228411" cy="384175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ysClr val="window" lastClr="FFFFFF"/>
              </a:bgClr>
            </a:pattFill>
            <a:ln w="12700" algn="ctr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</a:rPr>
                <a:t>P</a:t>
              </a:r>
            </a:p>
          </p:txBody>
        </p:sp>
        <p:cxnSp>
          <p:nvCxnSpPr>
            <p:cNvPr id="93" name="Straight Connector 92"/>
            <p:cNvCxnSpPr>
              <a:endCxn id="91" idx="0"/>
            </p:cNvCxnSpPr>
            <p:nvPr/>
          </p:nvCxnSpPr>
          <p:spPr>
            <a:xfrm flipH="1">
              <a:off x="3267606" y="2529842"/>
              <a:ext cx="5644592" cy="760095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90352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the </a:t>
            </a:r>
            <a:r>
              <a:rPr lang="en-US" dirty="0" smtClean="0"/>
              <a:t>Solution with </a:t>
            </a:r>
            <a:r>
              <a:rPr lang="en-US" dirty="0"/>
              <a:t>¾ Code-Rate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grpSp>
        <p:nvGrpSpPr>
          <p:cNvPr id="141" name="Group 140"/>
          <p:cNvGrpSpPr/>
          <p:nvPr/>
        </p:nvGrpSpPr>
        <p:grpSpPr>
          <a:xfrm>
            <a:off x="22952" y="1885055"/>
            <a:ext cx="9164457" cy="4515745"/>
            <a:chOff x="22952" y="1726158"/>
            <a:chExt cx="9164457" cy="4515745"/>
          </a:xfrm>
        </p:grpSpPr>
        <p:sp>
          <p:nvSpPr>
            <p:cNvPr id="7" name="Rectangle 6"/>
            <p:cNvSpPr/>
            <p:nvPr/>
          </p:nvSpPr>
          <p:spPr>
            <a:xfrm>
              <a:off x="930804" y="4018223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424" y="4018223"/>
              <a:ext cx="348620" cy="313540"/>
            </a:xfrm>
            <a:prstGeom prst="rect">
              <a:avLst/>
            </a:prstGeom>
            <a:pattFill prst="wdDnDiag">
              <a:fgClr>
                <a:sysClr val="window" lastClr="FFFFFF">
                  <a:lumMod val="65000"/>
                </a:sysClr>
              </a:fgClr>
              <a:bgClr>
                <a:sysClr val="window" lastClr="FFFFFF"/>
              </a:bgClr>
            </a:patt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1628044" y="4018223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976664" y="4018223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325284" y="4018223"/>
              <a:ext cx="348620" cy="313540"/>
            </a:xfrm>
            <a:prstGeom prst="rect">
              <a:avLst/>
            </a:prstGeom>
            <a:pattFill prst="wdDnDiag">
              <a:fgClr>
                <a:sysClr val="window" lastClr="FFFFFF">
                  <a:lumMod val="65000"/>
                </a:sysClr>
              </a:fgClr>
              <a:bgClr>
                <a:sysClr val="window" lastClr="FFFFFF"/>
              </a:bgClr>
            </a:patt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673904" y="4018223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145855" y="4018223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24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494475" y="4018223"/>
              <a:ext cx="348620" cy="313540"/>
            </a:xfrm>
            <a:prstGeom prst="rect">
              <a:avLst/>
            </a:prstGeom>
            <a:pattFill prst="wdDnDiag">
              <a:fgClr>
                <a:sysClr val="window" lastClr="FFFFFF">
                  <a:lumMod val="65000"/>
                </a:sysClr>
              </a:fgClr>
              <a:bgClr>
                <a:sysClr val="window" lastClr="FFFFFF"/>
              </a:bgClr>
            </a:patt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25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843095" y="4018223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26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191715" y="4018223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27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540335" y="4018223"/>
              <a:ext cx="348620" cy="313540"/>
            </a:xfrm>
            <a:prstGeom prst="rect">
              <a:avLst/>
            </a:prstGeom>
            <a:pattFill prst="wdDnDiag">
              <a:fgClr>
                <a:sysClr val="window" lastClr="FFFFFF">
                  <a:lumMod val="65000"/>
                </a:sysClr>
              </a:fgClr>
              <a:bgClr>
                <a:sysClr val="window" lastClr="FFFFFF"/>
              </a:bgClr>
            </a:patt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28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888955" y="4018223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29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237575" y="4018223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30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586195" y="4018223"/>
              <a:ext cx="348620" cy="313540"/>
            </a:xfrm>
            <a:prstGeom prst="rect">
              <a:avLst/>
            </a:prstGeom>
            <a:pattFill prst="wdDnDiag">
              <a:fgClr>
                <a:srgbClr val="70AD47">
                  <a:lumMod val="60000"/>
                  <a:lumOff val="40000"/>
                </a:srgbClr>
              </a:fgClr>
              <a:bgClr>
                <a:sysClr val="window" lastClr="FFFFFF"/>
              </a:bgClr>
            </a:patt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31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934815" y="4018223"/>
              <a:ext cx="348620" cy="313540"/>
            </a:xfrm>
            <a:prstGeom prst="rect">
              <a:avLst/>
            </a:prstGeom>
            <a:pattFill prst="pct60">
              <a:fgClr>
                <a:srgbClr val="70AD47">
                  <a:lumMod val="40000"/>
                  <a:lumOff val="60000"/>
                </a:srgbClr>
              </a:fgClr>
              <a:bgClr>
                <a:sysClr val="window" lastClr="FFFFFF"/>
              </a:bgClr>
            </a:patt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32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283435" y="4018223"/>
              <a:ext cx="348620" cy="313540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33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632055" y="4018223"/>
              <a:ext cx="348620" cy="313540"/>
            </a:xfrm>
            <a:prstGeom prst="rect">
              <a:avLst/>
            </a:prstGeom>
            <a:pattFill prst="wdDnDiag">
              <a:fgClr>
                <a:srgbClr val="FFC000">
                  <a:lumMod val="75000"/>
                </a:srgbClr>
              </a:fgClr>
              <a:bgClr>
                <a:sysClr val="window" lastClr="FFFFFF"/>
              </a:bgClr>
            </a:patt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34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980675" y="4018223"/>
              <a:ext cx="348620" cy="313540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35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929695" y="3715390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278315" y="3715390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626935" y="3715390"/>
              <a:ext cx="348620" cy="313540"/>
            </a:xfrm>
            <a:prstGeom prst="rect">
              <a:avLst/>
            </a:prstGeom>
            <a:pattFill prst="wdDnDiag">
              <a:fgClr>
                <a:sysClr val="window" lastClr="FFFFFF">
                  <a:lumMod val="65000"/>
                </a:sysClr>
              </a:fgClr>
              <a:bgClr>
                <a:sysClr val="window" lastClr="FFFFFF"/>
              </a:bgClr>
            </a:patt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975555" y="3715390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324175" y="3715390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672795" y="3715390"/>
              <a:ext cx="348620" cy="313540"/>
            </a:xfrm>
            <a:prstGeom prst="rect">
              <a:avLst/>
            </a:prstGeom>
            <a:pattFill prst="wdDnDiag">
              <a:fgClr>
                <a:sysClr val="window" lastClr="FFFFFF">
                  <a:lumMod val="65000"/>
                </a:sysClr>
              </a:fgClr>
              <a:bgClr>
                <a:sysClr val="window" lastClr="FFFFFF"/>
              </a:bgClr>
            </a:patt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144746" y="3715390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24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493366" y="3715390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25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841986" y="3715390"/>
              <a:ext cx="348620" cy="313540"/>
            </a:xfrm>
            <a:prstGeom prst="rect">
              <a:avLst/>
            </a:prstGeom>
            <a:pattFill prst="wdDnDiag">
              <a:fgClr>
                <a:sysClr val="window" lastClr="FFFFFF">
                  <a:lumMod val="65000"/>
                </a:sysClr>
              </a:fgClr>
              <a:bgClr>
                <a:sysClr val="window" lastClr="FFFFFF"/>
              </a:bgClr>
            </a:patt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26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190606" y="3715390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27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539226" y="3715390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28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887846" y="3715390"/>
              <a:ext cx="348620" cy="313540"/>
            </a:xfrm>
            <a:prstGeom prst="rect">
              <a:avLst/>
            </a:prstGeom>
            <a:pattFill prst="wdDnDiag">
              <a:fgClr>
                <a:sysClr val="window" lastClr="FFFFFF">
                  <a:lumMod val="65000"/>
                </a:sysClr>
              </a:fgClr>
              <a:bgClr>
                <a:sysClr val="window" lastClr="FFFFFF"/>
              </a:bgClr>
            </a:patt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29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236466" y="3715390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30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585086" y="3715390"/>
              <a:ext cx="348620" cy="313540"/>
            </a:xfrm>
            <a:prstGeom prst="rect">
              <a:avLst/>
            </a:prstGeom>
            <a:pattFill prst="pct60">
              <a:fgClr>
                <a:srgbClr val="70AD47">
                  <a:lumMod val="40000"/>
                  <a:lumOff val="60000"/>
                </a:srgbClr>
              </a:fgClr>
              <a:bgClr>
                <a:sysClr val="window" lastClr="FFFFFF"/>
              </a:bgClr>
            </a:patt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31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933706" y="3715390"/>
              <a:ext cx="348620" cy="313540"/>
            </a:xfrm>
            <a:prstGeom prst="rect">
              <a:avLst/>
            </a:prstGeom>
            <a:pattFill prst="wdDnDiag">
              <a:fgClr>
                <a:srgbClr val="70AD47">
                  <a:lumMod val="60000"/>
                  <a:lumOff val="40000"/>
                </a:srgbClr>
              </a:fgClr>
              <a:bgClr>
                <a:sysClr val="window" lastClr="FFFFFF"/>
              </a:bgClr>
            </a:patt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32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282326" y="3715390"/>
              <a:ext cx="348620" cy="313540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33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7630946" y="3715390"/>
              <a:ext cx="348620" cy="313540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34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979566" y="3715390"/>
              <a:ext cx="348620" cy="313540"/>
            </a:xfrm>
            <a:prstGeom prst="rect">
              <a:avLst/>
            </a:prstGeom>
            <a:pattFill prst="wdDnDiag">
              <a:fgClr>
                <a:srgbClr val="FFC000">
                  <a:lumMod val="75000"/>
                </a:srgbClr>
              </a:fgClr>
              <a:bgClr>
                <a:sysClr val="window" lastClr="FFFFFF"/>
              </a:bgClr>
            </a:patt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35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929695" y="2427175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r>
                <a:rPr kumimoji="0" lang="en-US" sz="110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278315" y="2427175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r>
                <a:rPr kumimoji="0" lang="en-US" sz="110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626935" y="2427175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r>
                <a:rPr kumimoji="0" lang="en-US" sz="110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975555" y="2427175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r>
                <a:rPr kumimoji="0" lang="en-US" sz="110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324175" y="2427175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r>
                <a:rPr kumimoji="0" lang="en-US" sz="110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672795" y="2427175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r>
                <a:rPr kumimoji="0" lang="en-US" sz="110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144746" y="2427175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r>
                <a:rPr kumimoji="0" lang="en-US" sz="110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24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493366" y="2427175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r>
                <a:rPr kumimoji="0" lang="en-US" sz="110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25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841986" y="2427175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r>
                <a:rPr kumimoji="0" lang="en-US" sz="110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26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190606" y="2427175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r>
                <a:rPr kumimoji="0" lang="en-US" sz="110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27</a:t>
              </a: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539226" y="2427175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r>
                <a:rPr kumimoji="0" lang="en-US" sz="110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28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887846" y="2427175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r>
                <a:rPr kumimoji="0" lang="en-US" sz="110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29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236466" y="2427175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r>
                <a:rPr kumimoji="0" lang="en-US" sz="110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30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585086" y="2427175"/>
              <a:ext cx="348620" cy="313540"/>
            </a:xfrm>
            <a:prstGeom prst="rect">
              <a:avLst/>
            </a:prstGeom>
            <a:pattFill prst="pct60">
              <a:fgClr>
                <a:srgbClr val="70AD47">
                  <a:lumMod val="40000"/>
                  <a:lumOff val="60000"/>
                </a:srgbClr>
              </a:fgClr>
              <a:bgClr>
                <a:sysClr val="window" lastClr="FFFFFF"/>
              </a:bgClr>
            </a:patt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r>
                <a:rPr kumimoji="0" lang="en-US" sz="110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31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933706" y="2427175"/>
              <a:ext cx="348620" cy="313540"/>
            </a:xfrm>
            <a:prstGeom prst="rect">
              <a:avLst/>
            </a:prstGeom>
            <a:pattFill prst="pct60">
              <a:fgClr>
                <a:srgbClr val="70AD47">
                  <a:lumMod val="40000"/>
                  <a:lumOff val="60000"/>
                </a:srgbClr>
              </a:fgClr>
              <a:bgClr>
                <a:sysClr val="window" lastClr="FFFFFF"/>
              </a:bgClr>
            </a:patt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r>
                <a:rPr kumimoji="0" lang="en-US" sz="110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32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7282326" y="2427175"/>
              <a:ext cx="348620" cy="313540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r>
                <a:rPr kumimoji="0" lang="en-US" sz="110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33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7630946" y="2427175"/>
              <a:ext cx="348620" cy="313540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r>
                <a:rPr kumimoji="0" lang="en-US" sz="110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34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979566" y="2427175"/>
              <a:ext cx="348620" cy="313540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r>
                <a:rPr kumimoji="0" lang="en-US" sz="110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35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370034" y="2278879"/>
              <a:ext cx="418946" cy="4363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…</a:t>
              </a:r>
            </a:p>
          </p:txBody>
        </p:sp>
        <p:cxnSp>
          <p:nvCxnSpPr>
            <p:cNvPr id="62" name="Straight Connector 61"/>
            <p:cNvCxnSpPr/>
            <p:nvPr/>
          </p:nvCxnSpPr>
          <p:spPr>
            <a:xfrm>
              <a:off x="929695" y="2208977"/>
              <a:ext cx="0" cy="887648"/>
            </a:xfrm>
            <a:prstGeom prst="line">
              <a:avLst/>
            </a:prstGeom>
            <a:noFill/>
            <a:ln w="28575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>
            <a:xfrm>
              <a:off x="1975555" y="2308538"/>
              <a:ext cx="0" cy="627079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64" name="Straight Connector 63"/>
            <p:cNvCxnSpPr/>
            <p:nvPr/>
          </p:nvCxnSpPr>
          <p:spPr>
            <a:xfrm>
              <a:off x="3021415" y="2278879"/>
              <a:ext cx="0" cy="627079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>
            <a:xfrm>
              <a:off x="4144746" y="2308538"/>
              <a:ext cx="0" cy="627079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>
            <a:xfrm>
              <a:off x="5190606" y="2339261"/>
              <a:ext cx="0" cy="627079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>
            <a:xfrm>
              <a:off x="6236466" y="2308538"/>
              <a:ext cx="0" cy="627079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>
            <a:xfrm>
              <a:off x="7292394" y="2149658"/>
              <a:ext cx="0" cy="887648"/>
            </a:xfrm>
            <a:prstGeom prst="line">
              <a:avLst/>
            </a:prstGeom>
            <a:noFill/>
            <a:ln w="28575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>
            <a:xfrm>
              <a:off x="7282326" y="2308538"/>
              <a:ext cx="0" cy="627079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>
            <a:xfrm>
              <a:off x="8328186" y="2308538"/>
              <a:ext cx="0" cy="627079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sp>
          <p:nvSpPr>
            <p:cNvPr id="71" name="TextBox 70"/>
            <p:cNvSpPr txBox="1"/>
            <p:nvPr/>
          </p:nvSpPr>
          <p:spPr>
            <a:xfrm>
              <a:off x="8544803" y="2291590"/>
              <a:ext cx="418946" cy="4363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…</a:t>
              </a:r>
            </a:p>
          </p:txBody>
        </p:sp>
        <p:cxnSp>
          <p:nvCxnSpPr>
            <p:cNvPr id="72" name="Straight Arrow Connector 71"/>
            <p:cNvCxnSpPr/>
            <p:nvPr/>
          </p:nvCxnSpPr>
          <p:spPr>
            <a:xfrm flipV="1">
              <a:off x="929695" y="2278879"/>
              <a:ext cx="5655391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5B9BD5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sp>
          <p:nvSpPr>
            <p:cNvPr id="73" name="TextBox 72"/>
            <p:cNvSpPr txBox="1"/>
            <p:nvPr/>
          </p:nvSpPr>
          <p:spPr>
            <a:xfrm>
              <a:off x="2334625" y="2043359"/>
              <a:ext cx="2665670" cy="2567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Common (or STA specific) Info. Field</a:t>
              </a:r>
            </a:p>
          </p:txBody>
        </p:sp>
        <p:cxnSp>
          <p:nvCxnSpPr>
            <p:cNvPr id="74" name="Straight Arrow Connector 73"/>
            <p:cNvCxnSpPr/>
            <p:nvPr/>
          </p:nvCxnSpPr>
          <p:spPr>
            <a:xfrm flipH="1">
              <a:off x="7278606" y="2261951"/>
              <a:ext cx="1657767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75" name="Straight Arrow Connector 74"/>
            <p:cNvCxnSpPr/>
            <p:nvPr/>
          </p:nvCxnSpPr>
          <p:spPr>
            <a:xfrm flipV="1">
              <a:off x="929695" y="2808507"/>
              <a:ext cx="1045860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FF0000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sp>
          <p:nvSpPr>
            <p:cNvPr id="76" name="TextBox 75"/>
            <p:cNvSpPr txBox="1"/>
            <p:nvPr/>
          </p:nvSpPr>
          <p:spPr>
            <a:xfrm>
              <a:off x="959897" y="2853377"/>
              <a:ext cx="1025726" cy="3593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Rate-matching Unit</a:t>
              </a:r>
            </a:p>
          </p:txBody>
        </p:sp>
        <p:cxnSp>
          <p:nvCxnSpPr>
            <p:cNvPr id="77" name="Straight Arrow Connector 76"/>
            <p:cNvCxnSpPr/>
            <p:nvPr/>
          </p:nvCxnSpPr>
          <p:spPr>
            <a:xfrm flipV="1">
              <a:off x="6236466" y="2844902"/>
              <a:ext cx="1045860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FF0000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sp>
          <p:nvSpPr>
            <p:cNvPr id="78" name="TextBox 77"/>
            <p:cNvSpPr txBox="1"/>
            <p:nvPr/>
          </p:nvSpPr>
          <p:spPr>
            <a:xfrm>
              <a:off x="6266668" y="2886208"/>
              <a:ext cx="1025726" cy="3593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Rate-matching Unit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98237" y="2356725"/>
              <a:ext cx="6345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Input Bits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370034" y="3626608"/>
              <a:ext cx="418946" cy="4363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…</a:t>
              </a:r>
            </a:p>
          </p:txBody>
        </p:sp>
        <p:cxnSp>
          <p:nvCxnSpPr>
            <p:cNvPr id="81" name="Straight Connector 80"/>
            <p:cNvCxnSpPr/>
            <p:nvPr/>
          </p:nvCxnSpPr>
          <p:spPr>
            <a:xfrm>
              <a:off x="929695" y="3556705"/>
              <a:ext cx="0" cy="887648"/>
            </a:xfrm>
            <a:prstGeom prst="line">
              <a:avLst/>
            </a:prstGeom>
            <a:noFill/>
            <a:ln w="28575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>
            <a:xfrm>
              <a:off x="1975555" y="3656267"/>
              <a:ext cx="0" cy="931788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>
            <a:xfrm>
              <a:off x="3021415" y="3626608"/>
              <a:ext cx="0" cy="961448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>
            <a:xfrm>
              <a:off x="4144746" y="3656267"/>
              <a:ext cx="0" cy="931788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85" name="Straight Connector 84"/>
            <p:cNvCxnSpPr/>
            <p:nvPr/>
          </p:nvCxnSpPr>
          <p:spPr>
            <a:xfrm>
              <a:off x="5190606" y="3686990"/>
              <a:ext cx="0" cy="901066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86" name="Straight Connector 85"/>
            <p:cNvCxnSpPr/>
            <p:nvPr/>
          </p:nvCxnSpPr>
          <p:spPr>
            <a:xfrm>
              <a:off x="6236466" y="3656267"/>
              <a:ext cx="0" cy="931788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>
            <a:xfrm>
              <a:off x="7282326" y="3656267"/>
              <a:ext cx="0" cy="931788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>
            <a:xfrm>
              <a:off x="8328186" y="3656267"/>
              <a:ext cx="0" cy="931788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sp>
          <p:nvSpPr>
            <p:cNvPr id="89" name="TextBox 88"/>
            <p:cNvSpPr txBox="1"/>
            <p:nvPr/>
          </p:nvSpPr>
          <p:spPr>
            <a:xfrm>
              <a:off x="8544803" y="3639319"/>
              <a:ext cx="418946" cy="4363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…</a:t>
              </a:r>
            </a:p>
          </p:txBody>
        </p:sp>
        <p:cxnSp>
          <p:nvCxnSpPr>
            <p:cNvPr id="90" name="Straight Arrow Connector 89"/>
            <p:cNvCxnSpPr/>
            <p:nvPr/>
          </p:nvCxnSpPr>
          <p:spPr>
            <a:xfrm>
              <a:off x="929695" y="3626608"/>
              <a:ext cx="6352627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5B9BD5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cxnSp>
          <p:nvCxnSpPr>
            <p:cNvPr id="91" name="Straight Arrow Connector 90"/>
            <p:cNvCxnSpPr/>
            <p:nvPr/>
          </p:nvCxnSpPr>
          <p:spPr>
            <a:xfrm flipH="1">
              <a:off x="7292394" y="3583493"/>
              <a:ext cx="1643979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92" name="TextBox 91"/>
            <p:cNvSpPr txBox="1"/>
            <p:nvPr/>
          </p:nvSpPr>
          <p:spPr>
            <a:xfrm>
              <a:off x="270781" y="3593099"/>
              <a:ext cx="694421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BCC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output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Bits</a:t>
              </a:r>
            </a:p>
          </p:txBody>
        </p:sp>
        <p:cxnSp>
          <p:nvCxnSpPr>
            <p:cNvPr id="93" name="Straight Arrow Connector 92"/>
            <p:cNvCxnSpPr/>
            <p:nvPr/>
          </p:nvCxnSpPr>
          <p:spPr>
            <a:xfrm flipH="1">
              <a:off x="4493366" y="2905958"/>
              <a:ext cx="2091720" cy="0"/>
            </a:xfrm>
            <a:prstGeom prst="straightConnector1">
              <a:avLst/>
            </a:prstGeom>
            <a:noFill/>
            <a:ln w="38100" cap="flat" cmpd="sng" algn="ctr">
              <a:solidFill>
                <a:srgbClr val="00B050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sp>
          <p:nvSpPr>
            <p:cNvPr id="94" name="TextBox 93"/>
            <p:cNvSpPr txBox="1"/>
            <p:nvPr/>
          </p:nvSpPr>
          <p:spPr>
            <a:xfrm>
              <a:off x="4600272" y="2896437"/>
              <a:ext cx="1025726" cy="218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Tail Bits</a:t>
              </a: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1278314" y="5215190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</a:t>
              </a: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1975554" y="5215560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672792" y="5211294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3374365" y="5211294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4493365" y="5211294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27</a:t>
              </a: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5190603" y="5211294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29</a:t>
              </a: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5887846" y="5211294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30</a:t>
              </a: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6585084" y="5211294"/>
              <a:ext cx="348620" cy="313540"/>
            </a:xfrm>
            <a:prstGeom prst="rect">
              <a:avLst/>
            </a:prstGeom>
            <a:pattFill prst="pct60">
              <a:fgClr>
                <a:srgbClr val="70AD47">
                  <a:lumMod val="40000"/>
                  <a:lumOff val="60000"/>
                </a:srgbClr>
              </a:fgClr>
              <a:bgClr>
                <a:sysClr val="window" lastClr="FFFFFF"/>
              </a:bgClr>
            </a:patt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32</a:t>
              </a: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7282322" y="5211294"/>
              <a:ext cx="348620" cy="313540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33</a:t>
              </a: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7979559" y="5211440"/>
              <a:ext cx="348620" cy="313540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35</a:t>
              </a: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929695" y="5215190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</a:t>
              </a: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1628460" y="5215190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324173" y="5215190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3021411" y="5215190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</a:t>
              </a: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4144746" y="5215190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27</a:t>
              </a: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4841984" y="5215190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28</a:t>
              </a: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5539222" y="5215190"/>
              <a:ext cx="348620" cy="31354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30</a:t>
              </a: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6236465" y="5215190"/>
              <a:ext cx="348620" cy="313540"/>
            </a:xfrm>
            <a:prstGeom prst="rect">
              <a:avLst/>
            </a:prstGeom>
            <a:pattFill prst="pct60">
              <a:fgClr>
                <a:srgbClr val="70AD47">
                  <a:lumMod val="40000"/>
                  <a:lumOff val="60000"/>
                </a:srgbClr>
              </a:fgClr>
              <a:bgClr>
                <a:sysClr val="window" lastClr="FFFFFF"/>
              </a:bgClr>
            </a:patt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31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933704" y="5215190"/>
              <a:ext cx="348620" cy="313540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33</a:t>
              </a: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7630941" y="5215190"/>
              <a:ext cx="348620" cy="313540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  <a:r>
                <a:rPr kumimoji="0" lang="en-US" sz="1050" b="0" i="0" u="none" strike="noStrike" kern="0" cap="none" spc="0" normalizeH="0" baseline="-2500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34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3669220" y="5139119"/>
              <a:ext cx="418946" cy="4363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…</a:t>
              </a:r>
            </a:p>
          </p:txBody>
        </p:sp>
        <p:cxnSp>
          <p:nvCxnSpPr>
            <p:cNvPr id="116" name="Straight Connector 115"/>
            <p:cNvCxnSpPr/>
            <p:nvPr/>
          </p:nvCxnSpPr>
          <p:spPr>
            <a:xfrm>
              <a:off x="929695" y="5056506"/>
              <a:ext cx="0" cy="887648"/>
            </a:xfrm>
            <a:prstGeom prst="line">
              <a:avLst/>
            </a:prstGeom>
            <a:noFill/>
            <a:ln w="28575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117" name="Straight Connector 116"/>
            <p:cNvCxnSpPr/>
            <p:nvPr/>
          </p:nvCxnSpPr>
          <p:spPr>
            <a:xfrm>
              <a:off x="2324174" y="5101237"/>
              <a:ext cx="0" cy="961448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18" name="Straight Connector 117"/>
            <p:cNvCxnSpPr/>
            <p:nvPr/>
          </p:nvCxnSpPr>
          <p:spPr>
            <a:xfrm>
              <a:off x="4144746" y="5105423"/>
              <a:ext cx="0" cy="931788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19" name="Straight Connector 118"/>
            <p:cNvCxnSpPr/>
            <p:nvPr/>
          </p:nvCxnSpPr>
          <p:spPr>
            <a:xfrm>
              <a:off x="5539222" y="5101237"/>
              <a:ext cx="0" cy="901066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20" name="Straight Connector 119"/>
            <p:cNvCxnSpPr/>
            <p:nvPr/>
          </p:nvCxnSpPr>
          <p:spPr>
            <a:xfrm>
              <a:off x="6943388" y="5002639"/>
              <a:ext cx="0" cy="887648"/>
            </a:xfrm>
            <a:prstGeom prst="line">
              <a:avLst/>
            </a:prstGeom>
            <a:noFill/>
            <a:ln w="28575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>
            <a:xfrm>
              <a:off x="6933704" y="5105423"/>
              <a:ext cx="0" cy="931788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22" name="Straight Connector 121"/>
            <p:cNvCxnSpPr/>
            <p:nvPr/>
          </p:nvCxnSpPr>
          <p:spPr>
            <a:xfrm>
              <a:off x="8337863" y="5105424"/>
              <a:ext cx="0" cy="931788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sp>
          <p:nvSpPr>
            <p:cNvPr id="123" name="TextBox 122"/>
            <p:cNvSpPr txBox="1"/>
            <p:nvPr/>
          </p:nvSpPr>
          <p:spPr>
            <a:xfrm>
              <a:off x="8535119" y="5139119"/>
              <a:ext cx="418946" cy="4363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…</a:t>
              </a:r>
            </a:p>
          </p:txBody>
        </p:sp>
        <p:cxnSp>
          <p:nvCxnSpPr>
            <p:cNvPr id="124" name="Straight Arrow Connector 123"/>
            <p:cNvCxnSpPr/>
            <p:nvPr/>
          </p:nvCxnSpPr>
          <p:spPr>
            <a:xfrm>
              <a:off x="929695" y="5126408"/>
              <a:ext cx="6004009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5B9BD5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cxnSp>
          <p:nvCxnSpPr>
            <p:cNvPr id="125" name="Straight Arrow Connector 124"/>
            <p:cNvCxnSpPr/>
            <p:nvPr/>
          </p:nvCxnSpPr>
          <p:spPr>
            <a:xfrm flipH="1" flipV="1">
              <a:off x="6938420" y="5134643"/>
              <a:ext cx="2025328" cy="4476"/>
            </a:xfrm>
            <a:prstGeom prst="straightConnector1">
              <a:avLst/>
            </a:prstGeom>
            <a:noFill/>
            <a:ln w="6350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26" name="TextBox 125"/>
            <p:cNvSpPr txBox="1"/>
            <p:nvPr/>
          </p:nvSpPr>
          <p:spPr>
            <a:xfrm>
              <a:off x="22952" y="5002639"/>
              <a:ext cx="944489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Rate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-Matching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Output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Bits</a:t>
              </a: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7461225" y="1726158"/>
              <a:ext cx="157548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Common (or STA specific) Info. Field</a:t>
              </a: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2390150" y="3409104"/>
              <a:ext cx="2665670" cy="2567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Common (or STA specific) Info. Field</a:t>
              </a: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7613849" y="3140379"/>
              <a:ext cx="15735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Common (or STA specific) Info. Field</a:t>
              </a: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2385818" y="4891033"/>
              <a:ext cx="2665670" cy="2567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Common (or STA specific) Info. Field</a:t>
              </a: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7235551" y="4670470"/>
              <a:ext cx="17008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Common (or STA specific) Info. Field</a:t>
              </a:r>
            </a:p>
          </p:txBody>
        </p:sp>
        <p:cxnSp>
          <p:nvCxnSpPr>
            <p:cNvPr id="133" name="Straight Connector 132"/>
            <p:cNvCxnSpPr/>
            <p:nvPr/>
          </p:nvCxnSpPr>
          <p:spPr>
            <a:xfrm>
              <a:off x="7282322" y="3544122"/>
              <a:ext cx="0" cy="887648"/>
            </a:xfrm>
            <a:prstGeom prst="line">
              <a:avLst/>
            </a:prstGeom>
            <a:noFill/>
            <a:ln w="28575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134" name="Straight Connector 133"/>
            <p:cNvCxnSpPr/>
            <p:nvPr/>
          </p:nvCxnSpPr>
          <p:spPr>
            <a:xfrm flipH="1" flipV="1">
              <a:off x="6972926" y="2082511"/>
              <a:ext cx="102982" cy="434286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135" name="Straight Connector 134"/>
            <p:cNvCxnSpPr/>
            <p:nvPr/>
          </p:nvCxnSpPr>
          <p:spPr>
            <a:xfrm flipV="1">
              <a:off x="6795357" y="2089276"/>
              <a:ext cx="167502" cy="436244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sp>
          <p:nvSpPr>
            <p:cNvPr id="136" name="TextBox 135"/>
            <p:cNvSpPr txBox="1"/>
            <p:nvPr/>
          </p:nvSpPr>
          <p:spPr>
            <a:xfrm>
              <a:off x="6624581" y="1868615"/>
              <a:ext cx="1025726" cy="218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Filler Bits</a:t>
              </a:r>
            </a:p>
          </p:txBody>
        </p:sp>
        <p:cxnSp>
          <p:nvCxnSpPr>
            <p:cNvPr id="137" name="Straight Arrow Connector 136"/>
            <p:cNvCxnSpPr/>
            <p:nvPr/>
          </p:nvCxnSpPr>
          <p:spPr>
            <a:xfrm flipV="1">
              <a:off x="6467695" y="5681409"/>
              <a:ext cx="466009" cy="336663"/>
            </a:xfrm>
            <a:prstGeom prst="straightConnector1">
              <a:avLst/>
            </a:prstGeom>
            <a:noFill/>
            <a:ln w="6350" cap="flat" cmpd="sng" algn="ctr">
              <a:solidFill>
                <a:srgbClr val="C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38" name="TextBox 137"/>
            <p:cNvSpPr txBox="1"/>
            <p:nvPr/>
          </p:nvSpPr>
          <p:spPr>
            <a:xfrm>
              <a:off x="4112875" y="5985199"/>
              <a:ext cx="3946525" cy="2567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sng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Info. Field is boundary aligned with rate-matching unit</a:t>
              </a:r>
            </a:p>
          </p:txBody>
        </p:sp>
        <p:cxnSp>
          <p:nvCxnSpPr>
            <p:cNvPr id="139" name="Straight Arrow Connector 138"/>
            <p:cNvCxnSpPr/>
            <p:nvPr/>
          </p:nvCxnSpPr>
          <p:spPr>
            <a:xfrm flipV="1">
              <a:off x="6467695" y="4381929"/>
              <a:ext cx="793670" cy="1635605"/>
            </a:xfrm>
            <a:prstGeom prst="straightConnector1">
              <a:avLst/>
            </a:prstGeom>
            <a:noFill/>
            <a:ln w="6350" cap="flat" cmpd="sng" algn="ctr">
              <a:solidFill>
                <a:srgbClr val="C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40" name="Straight Arrow Connector 139"/>
            <p:cNvCxnSpPr/>
            <p:nvPr/>
          </p:nvCxnSpPr>
          <p:spPr>
            <a:xfrm flipV="1">
              <a:off x="6465835" y="2926944"/>
              <a:ext cx="786289" cy="3110268"/>
            </a:xfrm>
            <a:prstGeom prst="straightConnector1">
              <a:avLst/>
            </a:prstGeom>
            <a:noFill/>
            <a:ln w="6350" cap="flat" cmpd="sng" algn="ctr">
              <a:solidFill>
                <a:srgbClr val="C00000"/>
              </a:solidFill>
              <a:prstDash val="solid"/>
              <a:miter lim="800000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60220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Filler bits for HE-SIG-B allow completely separate decoding of each STA-specific information field and common 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Without filler bits, the receiver will have to take into account bit position of the decoding block and implement a different rate-matching pattern for each decoding block.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Rate-matching implementation is a integral part of  BCC decoding, therefore changes </a:t>
            </a:r>
            <a:r>
              <a:rPr lang="en-US" sz="1600" smtClean="0"/>
              <a:t>in rate-matching may </a:t>
            </a:r>
            <a:r>
              <a:rPr lang="en-US" sz="1600" dirty="0" smtClean="0"/>
              <a:t>result in additional change in receiver implementation.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7979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to added the following text to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When MCS 2, 4, or 6 is configured for HE-SIGB, up to 2 </a:t>
            </a:r>
            <a:r>
              <a:rPr lang="en-US" sz="1800" dirty="0"/>
              <a:t>(zero valued) </a:t>
            </a:r>
            <a:r>
              <a:rPr lang="en-US" sz="1800" dirty="0" smtClean="0"/>
              <a:t>filler bits are added after each tail bits of HE-SIG-B encoding block (i.e. common field and STA-specific information field) such that length of an encoding block (including the filler bits) is multiple of 3.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When MCS </a:t>
            </a:r>
            <a:r>
              <a:rPr lang="en-US" sz="1800" dirty="0" smtClean="0"/>
              <a:t>5 is </a:t>
            </a:r>
            <a:r>
              <a:rPr lang="en-US" sz="1800" dirty="0"/>
              <a:t>configured for HE-SIGB, up to </a:t>
            </a:r>
            <a:r>
              <a:rPr lang="en-US" sz="1800" dirty="0" smtClean="0"/>
              <a:t>1 </a:t>
            </a:r>
            <a:r>
              <a:rPr lang="en-US" sz="1800" dirty="0"/>
              <a:t>(zero valued) filler bits are added after each tail bits of HE-SIG-B encoding block (i.e. common field and STA-specific information field) such that length of an encoding block (including the filler bits) is multiple of </a:t>
            </a:r>
            <a:r>
              <a:rPr lang="en-US" sz="1800" dirty="0" smtClean="0"/>
              <a:t>2.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Y/N/A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Y/N/A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4104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1591</TotalTime>
  <Words>927</Words>
  <Application>Microsoft Office PowerPoint</Application>
  <PresentationFormat>On-screen Show (4:3)</PresentationFormat>
  <Paragraphs>381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 Unicode MS</vt:lpstr>
      <vt:lpstr>MS Gothic</vt:lpstr>
      <vt:lpstr>宋体</vt:lpstr>
      <vt:lpstr>굴림</vt:lpstr>
      <vt:lpstr>맑은 고딕</vt:lpstr>
      <vt:lpstr>바탕체</vt:lpstr>
      <vt:lpstr>Arial</vt:lpstr>
      <vt:lpstr>Calibri</vt:lpstr>
      <vt:lpstr>Times New Roman</vt:lpstr>
      <vt:lpstr>Office Theme</vt:lpstr>
      <vt:lpstr>Document</vt:lpstr>
      <vt:lpstr>Rate Matching for HE-SIG-B</vt:lpstr>
      <vt:lpstr>HE SIG-B Encoding/Decoding Structure</vt:lpstr>
      <vt:lpstr>Example of SIG-B with ¾ Code-Rate</vt:lpstr>
      <vt:lpstr>MCS Table &amp; Rate Matching Unit</vt:lpstr>
      <vt:lpstr>Propose Encoding Method for HE SIG-B</vt:lpstr>
      <vt:lpstr>Proposed HE-SIG-B Structure</vt:lpstr>
      <vt:lpstr>Example of the Solution with ¾ Code-Rate</vt:lpstr>
      <vt:lpstr>Conclusion</vt:lpstr>
      <vt:lpstr>Strawpoll #1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Daewon Lee</dc:creator>
  <cp:lastModifiedBy>Daewon Lee</cp:lastModifiedBy>
  <cp:revision>83</cp:revision>
  <cp:lastPrinted>1601-01-01T00:00:00Z</cp:lastPrinted>
  <dcterms:created xsi:type="dcterms:W3CDTF">2016-01-14T01:30:14Z</dcterms:created>
  <dcterms:modified xsi:type="dcterms:W3CDTF">2016-01-18T15:28:10Z</dcterms:modified>
</cp:coreProperties>
</file>