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3" r:id="rId5"/>
    <p:sldId id="277" r:id="rId6"/>
    <p:sldId id="266" r:id="rId7"/>
    <p:sldId id="267" r:id="rId8"/>
    <p:sldId id="268" r:id="rId9"/>
    <p:sldId id="269" r:id="rId10"/>
    <p:sldId id="270" r:id="rId11"/>
    <p:sldId id="271" r:id="rId12"/>
    <p:sldId id="272" r:id="rId13"/>
    <p:sldId id="273" r:id="rId14"/>
    <p:sldId id="274" r:id="rId15"/>
    <p:sldId id="276"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p:cViewPr varScale="1">
        <p:scale>
          <a:sx n="81" d="100"/>
          <a:sy n="81" d="100"/>
        </p:scale>
        <p:origin x="106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3279725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2015</a:t>
            </a:r>
            <a:endParaRPr lang="en-GB"/>
          </a:p>
        </p:txBody>
      </p:sp>
      <p:sp>
        <p:nvSpPr>
          <p:cNvPr id="5" name="Footer Placeholder 4"/>
          <p:cNvSpPr>
            <a:spLocks noGrp="1"/>
          </p:cNvSpPr>
          <p:nvPr>
            <p:ph type="ftr" idx="11"/>
          </p:nvPr>
        </p:nvSpPr>
        <p:spPr/>
        <p:txBody>
          <a:bodyPr/>
          <a:lstStyle>
            <a:lvl1pPr>
              <a:defRPr/>
            </a:lvl1pPr>
          </a:lstStyle>
          <a:p>
            <a:r>
              <a:rPr lang="en-GB" smtClean="0"/>
              <a:t>Assaf Kasher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Assaf Kasher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2015</a:t>
            </a:r>
            <a:endParaRPr lang="en-GB"/>
          </a:p>
        </p:txBody>
      </p:sp>
      <p:sp>
        <p:nvSpPr>
          <p:cNvPr id="5" name="Footer Placeholder 4"/>
          <p:cNvSpPr>
            <a:spLocks noGrp="1"/>
          </p:cNvSpPr>
          <p:nvPr>
            <p:ph type="ftr" idx="11"/>
          </p:nvPr>
        </p:nvSpPr>
        <p:spPr/>
        <p:txBody>
          <a:bodyPr/>
          <a:lstStyle>
            <a:lvl1pPr>
              <a:defRPr/>
            </a:lvl1pPr>
          </a:lstStyle>
          <a:p>
            <a:r>
              <a:rPr lang="en-GB" smtClean="0"/>
              <a:t>Assaf Kasher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2015</a:t>
            </a:r>
            <a:endParaRPr lang="en-GB"/>
          </a:p>
        </p:txBody>
      </p:sp>
      <p:sp>
        <p:nvSpPr>
          <p:cNvPr id="6" name="Footer Placeholder 5"/>
          <p:cNvSpPr>
            <a:spLocks noGrp="1"/>
          </p:cNvSpPr>
          <p:nvPr>
            <p:ph type="ftr" idx="11"/>
          </p:nvPr>
        </p:nvSpPr>
        <p:spPr/>
        <p:txBody>
          <a:bodyPr/>
          <a:lstStyle>
            <a:lvl1pPr>
              <a:defRPr/>
            </a:lvl1pPr>
          </a:lstStyle>
          <a:p>
            <a:r>
              <a:rPr lang="en-GB" smtClean="0"/>
              <a:t>Assaf Kasher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Assaf Kasher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2015</a:t>
            </a:r>
            <a:endParaRPr lang="en-GB"/>
          </a:p>
        </p:txBody>
      </p:sp>
      <p:sp>
        <p:nvSpPr>
          <p:cNvPr id="4" name="Footer Placeholder 3"/>
          <p:cNvSpPr>
            <a:spLocks noGrp="1"/>
          </p:cNvSpPr>
          <p:nvPr>
            <p:ph type="ftr" idx="11"/>
          </p:nvPr>
        </p:nvSpPr>
        <p:spPr/>
        <p:txBody>
          <a:bodyPr/>
          <a:lstStyle>
            <a:lvl1pPr>
              <a:defRPr/>
            </a:lvl1pPr>
          </a:lstStyle>
          <a:p>
            <a:r>
              <a:rPr lang="en-GB" smtClean="0"/>
              <a:t>Assaf Kasher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2015</a:t>
            </a:r>
            <a:endParaRPr lang="en-GB"/>
          </a:p>
        </p:txBody>
      </p:sp>
      <p:sp>
        <p:nvSpPr>
          <p:cNvPr id="3" name="Footer Placeholder 2"/>
          <p:cNvSpPr>
            <a:spLocks noGrp="1"/>
          </p:cNvSpPr>
          <p:nvPr>
            <p:ph type="ftr" idx="11"/>
          </p:nvPr>
        </p:nvSpPr>
        <p:spPr/>
        <p:txBody>
          <a:bodyPr/>
          <a:lstStyle>
            <a:lvl1pPr>
              <a:defRPr/>
            </a:lvl1pPr>
          </a:lstStyle>
          <a:p>
            <a:r>
              <a:rPr lang="en-GB" smtClean="0"/>
              <a:t>Assaf Kasher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2015</a:t>
            </a:r>
            <a:endParaRPr lang="en-GB"/>
          </a:p>
        </p:txBody>
      </p:sp>
      <p:sp>
        <p:nvSpPr>
          <p:cNvPr id="5" name="Footer Placeholder 4"/>
          <p:cNvSpPr>
            <a:spLocks noGrp="1"/>
          </p:cNvSpPr>
          <p:nvPr>
            <p:ph type="ftr" idx="11"/>
          </p:nvPr>
        </p:nvSpPr>
        <p:spPr/>
        <p:txBody>
          <a:bodyPr/>
          <a:lstStyle>
            <a:lvl1pPr>
              <a:defRPr/>
            </a:lvl1pPr>
          </a:lstStyle>
          <a:p>
            <a:r>
              <a:rPr lang="en-GB" smtClean="0"/>
              <a:t>Assaf Kasher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2015</a:t>
            </a:r>
            <a:endParaRPr lang="en-GB"/>
          </a:p>
        </p:txBody>
      </p:sp>
      <p:sp>
        <p:nvSpPr>
          <p:cNvPr id="5" name="Footer Placeholder 4"/>
          <p:cNvSpPr>
            <a:spLocks noGrp="1"/>
          </p:cNvSpPr>
          <p:nvPr>
            <p:ph type="ftr" idx="11"/>
          </p:nvPr>
        </p:nvSpPr>
        <p:spPr/>
        <p:txBody>
          <a:bodyPr/>
          <a:lstStyle>
            <a:lvl1pPr>
              <a:defRPr/>
            </a:lvl1pPr>
          </a:lstStyle>
          <a:p>
            <a:r>
              <a:rPr lang="en-GB" smtClean="0"/>
              <a:t>Assaf Kasher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Assaf Kasher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802.11-16/0103r0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0.emf"/><Relationship Id="rId13" Type="http://schemas.openxmlformats.org/officeDocument/2006/relationships/image" Target="../media/image15.emf"/><Relationship Id="rId18" Type="http://schemas.openxmlformats.org/officeDocument/2006/relationships/image" Target="../media/image20.emf"/><Relationship Id="rId26" Type="http://schemas.openxmlformats.org/officeDocument/2006/relationships/image" Target="../media/image28.emf"/><Relationship Id="rId3" Type="http://schemas.openxmlformats.org/officeDocument/2006/relationships/image" Target="../media/image5.emf"/><Relationship Id="rId21" Type="http://schemas.openxmlformats.org/officeDocument/2006/relationships/image" Target="../media/image23.emf"/><Relationship Id="rId34" Type="http://schemas.openxmlformats.org/officeDocument/2006/relationships/image" Target="../media/image36.emf"/><Relationship Id="rId7" Type="http://schemas.openxmlformats.org/officeDocument/2006/relationships/image" Target="../media/image9.emf"/><Relationship Id="rId12" Type="http://schemas.openxmlformats.org/officeDocument/2006/relationships/image" Target="../media/image14.emf"/><Relationship Id="rId17" Type="http://schemas.openxmlformats.org/officeDocument/2006/relationships/image" Target="../media/image19.emf"/><Relationship Id="rId25" Type="http://schemas.openxmlformats.org/officeDocument/2006/relationships/image" Target="../media/image27.emf"/><Relationship Id="rId33" Type="http://schemas.openxmlformats.org/officeDocument/2006/relationships/image" Target="../media/image35.emf"/><Relationship Id="rId2" Type="http://schemas.openxmlformats.org/officeDocument/2006/relationships/image" Target="../media/image4.emf"/><Relationship Id="rId16" Type="http://schemas.openxmlformats.org/officeDocument/2006/relationships/image" Target="../media/image18.emf"/><Relationship Id="rId20" Type="http://schemas.openxmlformats.org/officeDocument/2006/relationships/image" Target="../media/image22.emf"/><Relationship Id="rId29" Type="http://schemas.openxmlformats.org/officeDocument/2006/relationships/image" Target="../media/image31.emf"/><Relationship Id="rId1" Type="http://schemas.openxmlformats.org/officeDocument/2006/relationships/slideLayout" Target="../slideLayouts/slideLayout2.xml"/><Relationship Id="rId6" Type="http://schemas.openxmlformats.org/officeDocument/2006/relationships/image" Target="../media/image8.emf"/><Relationship Id="rId11" Type="http://schemas.openxmlformats.org/officeDocument/2006/relationships/image" Target="../media/image13.emf"/><Relationship Id="rId24" Type="http://schemas.openxmlformats.org/officeDocument/2006/relationships/image" Target="../media/image26.emf"/><Relationship Id="rId32" Type="http://schemas.openxmlformats.org/officeDocument/2006/relationships/image" Target="../media/image34.emf"/><Relationship Id="rId5" Type="http://schemas.openxmlformats.org/officeDocument/2006/relationships/image" Target="../media/image7.emf"/><Relationship Id="rId15" Type="http://schemas.openxmlformats.org/officeDocument/2006/relationships/image" Target="../media/image17.emf"/><Relationship Id="rId23" Type="http://schemas.openxmlformats.org/officeDocument/2006/relationships/image" Target="../media/image25.emf"/><Relationship Id="rId28" Type="http://schemas.openxmlformats.org/officeDocument/2006/relationships/image" Target="../media/image30.emf"/><Relationship Id="rId10" Type="http://schemas.openxmlformats.org/officeDocument/2006/relationships/image" Target="../media/image12.emf"/><Relationship Id="rId19" Type="http://schemas.openxmlformats.org/officeDocument/2006/relationships/image" Target="../media/image21.emf"/><Relationship Id="rId31" Type="http://schemas.openxmlformats.org/officeDocument/2006/relationships/image" Target="../media/image33.emf"/><Relationship Id="rId4" Type="http://schemas.openxmlformats.org/officeDocument/2006/relationships/image" Target="../media/image6.emf"/><Relationship Id="rId9" Type="http://schemas.openxmlformats.org/officeDocument/2006/relationships/image" Target="../media/image11.emf"/><Relationship Id="rId14" Type="http://schemas.openxmlformats.org/officeDocument/2006/relationships/image" Target="../media/image16.emf"/><Relationship Id="rId22" Type="http://schemas.openxmlformats.org/officeDocument/2006/relationships/image" Target="../media/image24.emf"/><Relationship Id="rId27" Type="http://schemas.openxmlformats.org/officeDocument/2006/relationships/image" Target="../media/image29.emf"/><Relationship Id="rId30" Type="http://schemas.openxmlformats.org/officeDocument/2006/relationships/image" Target="../media/image3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Assaf Kasher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Beamforming Training proposals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2016-01-18</a:t>
            </a:r>
            <a:endParaRPr lang="en-GB" sz="2000" b="0" dirty="0"/>
          </a:p>
        </p:txBody>
      </p:sp>
      <p:graphicFrame>
        <p:nvGraphicFramePr>
          <p:cNvPr id="3075" name="Object 3"/>
          <p:cNvGraphicFramePr>
            <a:graphicFrameLocks noChangeAspect="1"/>
          </p:cNvGraphicFramePr>
          <p:nvPr/>
        </p:nvGraphicFramePr>
        <p:xfrm>
          <a:off x="515938" y="2279650"/>
          <a:ext cx="8139112" cy="2498725"/>
        </p:xfrm>
        <a:graphic>
          <a:graphicData uri="http://schemas.openxmlformats.org/presentationml/2006/ole">
            <mc:AlternateContent xmlns:mc="http://schemas.openxmlformats.org/markup-compatibility/2006">
              <mc:Choice xmlns:v="urn:schemas-microsoft-com:vml" Requires="v">
                <p:oleObj spid="_x0000_s3088" r:id="rId5" imgW="8237989" imgH="2535325" progId="Word.Document.8">
                  <p:embed/>
                </p:oleObj>
              </mc:Choice>
              <mc:Fallback>
                <p:oleObj r:id="rId5" imgW="8237989" imgH="2535325" progId="Word.Document.8">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5938" y="2279650"/>
                        <a:ext cx="8139112" cy="24987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p:txBody>
          <a:bodyPr>
            <a:normAutofit/>
          </a:bodyPr>
          <a:lstStyle/>
          <a:p>
            <a:r>
              <a:rPr lang="en-US" sz="3000" dirty="0">
                <a:solidFill>
                  <a:schemeClr val="accent6"/>
                </a:solidFill>
              </a:rPr>
              <a:t>Proposal 4 &amp; 5</a:t>
            </a:r>
            <a:r>
              <a:rPr lang="en-US" sz="3000" dirty="0"/>
              <a:t>: BRP feedback &amp; Training of multiple STAs in a single BRP procedure (2/2)</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9644" y="4504532"/>
            <a:ext cx="6203124" cy="1314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3206523" y="4440573"/>
            <a:ext cx="3257550" cy="1200150"/>
          </a:xfrm>
          <a:prstGeom prst="rect">
            <a:avLst/>
          </a:prstGeom>
          <a:noFill/>
          <a:ln>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TextBox 8"/>
          <p:cNvSpPr txBox="1"/>
          <p:nvPr/>
        </p:nvSpPr>
        <p:spPr>
          <a:xfrm>
            <a:off x="4098341" y="4175821"/>
            <a:ext cx="1568122" cy="276999"/>
          </a:xfrm>
          <a:prstGeom prst="rect">
            <a:avLst/>
          </a:prstGeom>
          <a:noFill/>
        </p:spPr>
        <p:txBody>
          <a:bodyPr wrap="none" rtlCol="0">
            <a:spAutoFit/>
          </a:bodyPr>
          <a:lstStyle/>
          <a:p>
            <a:r>
              <a:rPr lang="en-US" sz="1200" dirty="0">
                <a:solidFill>
                  <a:srgbClr val="00B050"/>
                </a:solidFill>
              </a:rPr>
              <a:t>When multi-STA BRP</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8900" y="2570444"/>
            <a:ext cx="4014788" cy="10501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p:nvSpPr>
        <p:spPr>
          <a:xfrm>
            <a:off x="4000500" y="2877624"/>
            <a:ext cx="1600200" cy="800100"/>
          </a:xfrm>
          <a:prstGeom prst="rect">
            <a:avLst/>
          </a:prstGeom>
          <a:noFill/>
          <a:ln>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extBox 10"/>
          <p:cNvSpPr txBox="1"/>
          <p:nvPr/>
        </p:nvSpPr>
        <p:spPr>
          <a:xfrm>
            <a:off x="4062549" y="2623709"/>
            <a:ext cx="1568122" cy="276999"/>
          </a:xfrm>
          <a:prstGeom prst="rect">
            <a:avLst/>
          </a:prstGeom>
          <a:noFill/>
        </p:spPr>
        <p:txBody>
          <a:bodyPr wrap="none" rtlCol="0">
            <a:spAutoFit/>
          </a:bodyPr>
          <a:lstStyle/>
          <a:p>
            <a:r>
              <a:rPr lang="en-US" sz="1200" dirty="0">
                <a:solidFill>
                  <a:srgbClr val="00B050"/>
                </a:solidFill>
              </a:rPr>
              <a:t>When multi-STA BRP</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Generalized scheduled protocol is as follows:</a:t>
            </a:r>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r>
              <a:rPr lang="en-US" dirty="0" smtClean="0"/>
              <a:t>Generalized polling-based protocol is as follows:</a:t>
            </a:r>
            <a:endParaRPr lang="en-US" dirty="0"/>
          </a:p>
        </p:txBody>
      </p:sp>
      <p:sp>
        <p:nvSpPr>
          <p:cNvPr id="2" name="Date Placeholder 1"/>
          <p:cNvSpPr>
            <a:spLocks noGrp="1"/>
          </p:cNvSpPr>
          <p:nvPr>
            <p:ph type="dt" idx="15"/>
          </p:nvPr>
        </p:nvSpPr>
        <p:spPr/>
        <p:txBody>
          <a:bodyPr/>
          <a:lstStyle/>
          <a:p>
            <a:r>
              <a:rPr lang="en-US" dirty="0" smtClean="0"/>
              <a:t>January 2016</a:t>
            </a:r>
            <a:endParaRPr lang="en-GB" dirty="0"/>
          </a:p>
        </p:txBody>
      </p:sp>
      <p:sp>
        <p:nvSpPr>
          <p:cNvPr id="13" name="Footer Placeholder 3"/>
          <p:cNvSpPr>
            <a:spLocks noGrp="1"/>
          </p:cNvSpPr>
          <p:nvPr>
            <p:ph type="ftr" sz="quarter" idx="4294967295"/>
          </p:nvPr>
        </p:nvSpPr>
        <p:spPr>
          <a:xfrm>
            <a:off x="5508104" y="6475413"/>
            <a:ext cx="3086100" cy="273844"/>
          </a:xfrm>
          <a:prstGeom prst="rect">
            <a:avLst/>
          </a:prstGeom>
        </p:spPr>
        <p:txBody>
          <a:bodyPr/>
          <a:lstStyle/>
          <a:p>
            <a:r>
              <a:rPr lang="en-US" dirty="0" smtClean="0"/>
              <a:t>Assaf Kasher</a:t>
            </a:r>
            <a:endParaRPr lang="en-US" dirty="0"/>
          </a:p>
        </p:txBody>
      </p:sp>
    </p:spTree>
    <p:extLst>
      <p:ext uri="{BB962C8B-B14F-4D97-AF65-F5344CB8AC3E}">
        <p14:creationId xmlns:p14="http://schemas.microsoft.com/office/powerpoint/2010/main" val="8914755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620" y="690557"/>
            <a:ext cx="7886700" cy="682412"/>
          </a:xfrm>
        </p:spPr>
        <p:txBody>
          <a:bodyPr>
            <a:normAutofit/>
          </a:bodyPr>
          <a:lstStyle/>
          <a:p>
            <a:r>
              <a:rPr lang="en-US" sz="2700" dirty="0"/>
              <a:t>Enhanced BRP frame format for proposals 1-5</a:t>
            </a:r>
          </a:p>
        </p:txBody>
      </p:sp>
      <p:sp>
        <p:nvSpPr>
          <p:cNvPr id="3" name="Content Placeholder 2"/>
          <p:cNvSpPr>
            <a:spLocks noGrp="1"/>
          </p:cNvSpPr>
          <p:nvPr>
            <p:ph idx="1"/>
          </p:nvPr>
        </p:nvSpPr>
        <p:spPr>
          <a:xfrm>
            <a:off x="628650" y="3674922"/>
            <a:ext cx="7886700" cy="2634397"/>
          </a:xfrm>
        </p:spPr>
        <p:txBody>
          <a:bodyPr>
            <a:noAutofit/>
          </a:bodyPr>
          <a:lstStyle/>
          <a:p>
            <a:pPr>
              <a:buFont typeface="Arial" panose="020B0604020202020204" pitchFamily="34" charset="0"/>
              <a:buChar char="•"/>
            </a:pPr>
            <a:r>
              <a:rPr lang="en-US" sz="1400" dirty="0" smtClean="0"/>
              <a:t>A control PHY packet with training fields (SC version possible)</a:t>
            </a:r>
          </a:p>
          <a:p>
            <a:pPr>
              <a:buFont typeface="Arial" panose="020B0604020202020204" pitchFamily="34" charset="0"/>
              <a:buChar char="•"/>
            </a:pPr>
            <a:r>
              <a:rPr lang="en-US" sz="1400" dirty="0" smtClean="0"/>
              <a:t>Non-training parts transmitted through all antennas with small delay between antennas</a:t>
            </a:r>
          </a:p>
          <a:p>
            <a:pPr>
              <a:buFont typeface="Arial" panose="020B0604020202020204" pitchFamily="34" charset="0"/>
              <a:buChar char="•"/>
            </a:pPr>
            <a:r>
              <a:rPr lang="en-US" sz="1400" dirty="0" smtClean="0"/>
              <a:t>Training fields transmitted concurrently through all antennas using orthogonal sequences</a:t>
            </a:r>
          </a:p>
          <a:p>
            <a:pPr marL="800100" lvl="1" indent="-342900">
              <a:buFont typeface="Arial" panose="020B0604020202020204" pitchFamily="34" charset="0"/>
              <a:buChar char="•"/>
            </a:pPr>
            <a:r>
              <a:rPr lang="en-US" sz="1200" dirty="0" smtClean="0"/>
              <a:t>Orthogonal sequence identifies TX antenna</a:t>
            </a:r>
          </a:p>
          <a:p>
            <a:pPr>
              <a:buFont typeface="Arial" panose="020B0604020202020204" pitchFamily="34" charset="0"/>
              <a:buChar char="•"/>
            </a:pPr>
            <a:r>
              <a:rPr lang="en-US" sz="1400" dirty="0" smtClean="0"/>
              <a:t>Three possible modes:</a:t>
            </a:r>
          </a:p>
          <a:p>
            <a:pPr marL="800100" lvl="1" indent="-342900">
              <a:buFont typeface="Arial" panose="020B0604020202020204" pitchFamily="34" charset="0"/>
              <a:buChar char="•"/>
            </a:pPr>
            <a:r>
              <a:rPr lang="en-US" sz="1200" dirty="0" smtClean="0"/>
              <a:t>TX training: may be used by any EDMG STA who receives the frame.  Scheduled access allowed only to addressed STA.</a:t>
            </a:r>
          </a:p>
          <a:p>
            <a:pPr marL="800100" lvl="1" indent="-342900">
              <a:buFont typeface="Arial" panose="020B0604020202020204" pitchFamily="34" charset="0"/>
              <a:buChar char="•"/>
            </a:pPr>
            <a:r>
              <a:rPr lang="en-US" sz="1200" dirty="0" smtClean="0"/>
              <a:t>RX training: several SISO STAs can be trained concurrently</a:t>
            </a:r>
          </a:p>
          <a:p>
            <a:pPr marL="800100" lvl="1" indent="-342900">
              <a:buFont typeface="Arial" panose="020B0604020202020204" pitchFamily="34" charset="0"/>
              <a:buChar char="•"/>
            </a:pPr>
            <a:r>
              <a:rPr lang="en-US" sz="1200" dirty="0" smtClean="0"/>
              <a:t>Combined training: RX training for each TX training</a:t>
            </a:r>
          </a:p>
        </p:txBody>
      </p:sp>
      <p:sp>
        <p:nvSpPr>
          <p:cNvPr id="4" name="Footer Placeholder 3"/>
          <p:cNvSpPr>
            <a:spLocks noGrp="1"/>
          </p:cNvSpPr>
          <p:nvPr>
            <p:ph type="ftr" sz="quarter" idx="4294967295"/>
          </p:nvPr>
        </p:nvSpPr>
        <p:spPr>
          <a:xfrm>
            <a:off x="5449220" y="6525344"/>
            <a:ext cx="3086100" cy="273844"/>
          </a:xfrm>
          <a:prstGeom prst="rect">
            <a:avLst/>
          </a:prstGeom>
        </p:spPr>
        <p:txBody>
          <a:bodyPr/>
          <a:lstStyle/>
          <a:p>
            <a:r>
              <a:rPr lang="en-US" dirty="0" smtClean="0"/>
              <a:t>Assaf Kasher</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9911" y="1642161"/>
            <a:ext cx="3905552" cy="1948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482293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36893" y="3645261"/>
            <a:ext cx="7886700" cy="1007875"/>
          </a:xfrm>
        </p:spPr>
        <p:txBody>
          <a:bodyPr>
            <a:noAutofit/>
          </a:bodyPr>
          <a:lstStyle/>
          <a:p>
            <a:pPr marL="385763" indent="-385763">
              <a:buFont typeface="+mj-lt"/>
              <a:buAutoNum type="arabicPeriod"/>
            </a:pPr>
            <a:r>
              <a:rPr lang="en-US" sz="1400" dirty="0">
                <a:solidFill>
                  <a:schemeClr val="tx1"/>
                </a:solidFill>
              </a:rPr>
              <a:t>Fast/coarse Transmit MIMO BF training to establish control PHY connection</a:t>
            </a:r>
          </a:p>
          <a:p>
            <a:pPr marL="342900" lvl="1" indent="0"/>
            <a:r>
              <a:rPr lang="en-US" sz="1100" dirty="0">
                <a:solidFill>
                  <a:schemeClr val="tx1"/>
                </a:solidFill>
              </a:rPr>
              <a:t>- Enhanced SLS : training of 4 links</a:t>
            </a:r>
            <a:endParaRPr lang="en-US" sz="1400" dirty="0">
              <a:solidFill>
                <a:schemeClr val="tx1"/>
              </a:solidFill>
            </a:endParaRPr>
          </a:p>
          <a:p>
            <a:pPr marL="385763" indent="-385763">
              <a:buFont typeface="+mj-lt"/>
              <a:buAutoNum type="arabicPeriod"/>
            </a:pPr>
            <a:endParaRPr lang="en-US" sz="1400" dirty="0">
              <a:solidFill>
                <a:schemeClr val="tx1"/>
              </a:solidFill>
            </a:endParaRPr>
          </a:p>
          <a:p>
            <a:pPr marL="385763" indent="-385763">
              <a:buFont typeface="+mj-lt"/>
              <a:buAutoNum type="arabicPeriod"/>
            </a:pPr>
            <a:r>
              <a:rPr lang="en-US" sz="1400" dirty="0">
                <a:solidFill>
                  <a:schemeClr val="tx1"/>
                </a:solidFill>
              </a:rPr>
              <a:t>Fine BF training for MIMO</a:t>
            </a:r>
          </a:p>
          <a:p>
            <a:pPr marL="342900" lvl="1" indent="0"/>
            <a:r>
              <a:rPr lang="en-US" sz="1100" dirty="0">
                <a:solidFill>
                  <a:schemeClr val="tx1"/>
                </a:solidFill>
              </a:rPr>
              <a:t>- BRP BC for </a:t>
            </a:r>
            <a:r>
              <a:rPr lang="en-US" sz="1100" dirty="0" err="1">
                <a:solidFill>
                  <a:schemeClr val="tx1"/>
                </a:solidFill>
              </a:rPr>
              <a:t>Tx</a:t>
            </a:r>
            <a:r>
              <a:rPr lang="en-US" sz="1100" dirty="0">
                <a:solidFill>
                  <a:schemeClr val="tx1"/>
                </a:solidFill>
              </a:rPr>
              <a:t> and Rx training for Tx1, </a:t>
            </a:r>
            <a:r>
              <a:rPr lang="en-US" sz="1100" dirty="0" err="1">
                <a:solidFill>
                  <a:schemeClr val="tx1"/>
                </a:solidFill>
              </a:rPr>
              <a:t>Tx</a:t>
            </a:r>
            <a:r>
              <a:rPr lang="en-US" sz="1100" dirty="0">
                <a:solidFill>
                  <a:schemeClr val="tx1"/>
                </a:solidFill>
              </a:rPr>
              <a:t> 2 to Rx1, Rx2</a:t>
            </a:r>
          </a:p>
          <a:p>
            <a:pPr marL="728663" lvl="1" indent="-385763">
              <a:buFont typeface="+mj-lt"/>
              <a:buAutoNum type="arabicPeriod"/>
            </a:pPr>
            <a:endParaRPr lang="en-US" sz="700" dirty="0">
              <a:solidFill>
                <a:schemeClr val="tx1"/>
              </a:solidFill>
            </a:endParaRPr>
          </a:p>
          <a:p>
            <a:endParaRPr lang="en-US" sz="700" dirty="0">
              <a:solidFill>
                <a:schemeClr val="tx1"/>
              </a:solidFill>
            </a:endParaRPr>
          </a:p>
          <a:p>
            <a:pPr marL="342900" lvl="1" indent="0"/>
            <a:endParaRPr lang="en-US" sz="700" dirty="0">
              <a:solidFill>
                <a:schemeClr val="tx1"/>
              </a:solidFill>
            </a:endParaRPr>
          </a:p>
        </p:txBody>
      </p:sp>
      <p:sp>
        <p:nvSpPr>
          <p:cNvPr id="6" name="Oval 5"/>
          <p:cNvSpPr/>
          <p:nvPr/>
        </p:nvSpPr>
        <p:spPr>
          <a:xfrm>
            <a:off x="6877484" y="2966394"/>
            <a:ext cx="267293" cy="1612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8" name="Oval 7"/>
          <p:cNvSpPr/>
          <p:nvPr/>
        </p:nvSpPr>
        <p:spPr>
          <a:xfrm>
            <a:off x="7849036" y="3029820"/>
            <a:ext cx="62345" cy="80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9" name="Oval 8"/>
          <p:cNvSpPr/>
          <p:nvPr/>
        </p:nvSpPr>
        <p:spPr>
          <a:xfrm>
            <a:off x="7846437" y="3198673"/>
            <a:ext cx="62345" cy="80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10" name="TextBox 9"/>
          <p:cNvSpPr txBox="1"/>
          <p:nvPr/>
        </p:nvSpPr>
        <p:spPr>
          <a:xfrm>
            <a:off x="6518998" y="2925694"/>
            <a:ext cx="556563" cy="369332"/>
          </a:xfrm>
          <a:prstGeom prst="rect">
            <a:avLst/>
          </a:prstGeom>
          <a:noFill/>
        </p:spPr>
        <p:txBody>
          <a:bodyPr wrap="none" rtlCol="0">
            <a:spAutoFit/>
          </a:bodyPr>
          <a:lstStyle/>
          <a:p>
            <a:r>
              <a:rPr lang="en-US" sz="1800" dirty="0">
                <a:solidFill>
                  <a:schemeClr val="tx1"/>
                </a:solidFill>
              </a:rPr>
              <a:t>Tx1</a:t>
            </a:r>
          </a:p>
        </p:txBody>
      </p:sp>
      <p:sp>
        <p:nvSpPr>
          <p:cNvPr id="11" name="TextBox 10"/>
          <p:cNvSpPr txBox="1"/>
          <p:nvPr/>
        </p:nvSpPr>
        <p:spPr>
          <a:xfrm>
            <a:off x="6516400" y="3086753"/>
            <a:ext cx="556563" cy="369332"/>
          </a:xfrm>
          <a:prstGeom prst="rect">
            <a:avLst/>
          </a:prstGeom>
          <a:noFill/>
        </p:spPr>
        <p:txBody>
          <a:bodyPr wrap="none" rtlCol="0">
            <a:spAutoFit/>
          </a:bodyPr>
          <a:lstStyle/>
          <a:p>
            <a:r>
              <a:rPr lang="en-US" sz="1800" dirty="0">
                <a:solidFill>
                  <a:schemeClr val="tx1"/>
                </a:solidFill>
              </a:rPr>
              <a:t>Tx2</a:t>
            </a:r>
          </a:p>
        </p:txBody>
      </p:sp>
      <p:sp>
        <p:nvSpPr>
          <p:cNvPr id="12" name="TextBox 11"/>
          <p:cNvSpPr txBox="1"/>
          <p:nvPr/>
        </p:nvSpPr>
        <p:spPr>
          <a:xfrm>
            <a:off x="7950347" y="2930888"/>
            <a:ext cx="569387" cy="369332"/>
          </a:xfrm>
          <a:prstGeom prst="rect">
            <a:avLst/>
          </a:prstGeom>
          <a:noFill/>
        </p:spPr>
        <p:txBody>
          <a:bodyPr wrap="none" rtlCol="0">
            <a:spAutoFit/>
          </a:bodyPr>
          <a:lstStyle/>
          <a:p>
            <a:r>
              <a:rPr lang="en-US" sz="1800" dirty="0">
                <a:solidFill>
                  <a:schemeClr val="tx1"/>
                </a:solidFill>
              </a:rPr>
              <a:t>Rx1</a:t>
            </a:r>
          </a:p>
        </p:txBody>
      </p:sp>
      <p:sp>
        <p:nvSpPr>
          <p:cNvPr id="13" name="TextBox 12"/>
          <p:cNvSpPr txBox="1"/>
          <p:nvPr/>
        </p:nvSpPr>
        <p:spPr>
          <a:xfrm>
            <a:off x="7947748" y="3091948"/>
            <a:ext cx="569387" cy="369332"/>
          </a:xfrm>
          <a:prstGeom prst="rect">
            <a:avLst/>
          </a:prstGeom>
          <a:noFill/>
        </p:spPr>
        <p:txBody>
          <a:bodyPr wrap="none" rtlCol="0">
            <a:spAutoFit/>
          </a:bodyPr>
          <a:lstStyle/>
          <a:p>
            <a:r>
              <a:rPr lang="en-US" sz="1800" dirty="0">
                <a:solidFill>
                  <a:schemeClr val="tx1"/>
                </a:solidFill>
              </a:rPr>
              <a:t>Rx2</a:t>
            </a:r>
          </a:p>
        </p:txBody>
      </p:sp>
      <p:cxnSp>
        <p:nvCxnSpPr>
          <p:cNvPr id="15" name="Straight Arrow Connector 14"/>
          <p:cNvCxnSpPr/>
          <p:nvPr/>
        </p:nvCxnSpPr>
        <p:spPr>
          <a:xfrm>
            <a:off x="7002176" y="3055580"/>
            <a:ext cx="740352" cy="5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6893071" y="2042678"/>
            <a:ext cx="62345" cy="80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0" name="Oval 19"/>
          <p:cNvSpPr/>
          <p:nvPr/>
        </p:nvSpPr>
        <p:spPr>
          <a:xfrm>
            <a:off x="7867221" y="1886813"/>
            <a:ext cx="62345" cy="80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1" name="Oval 20"/>
          <p:cNvSpPr/>
          <p:nvPr/>
        </p:nvSpPr>
        <p:spPr>
          <a:xfrm>
            <a:off x="7864622" y="2055665"/>
            <a:ext cx="62345" cy="80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2" name="TextBox 21"/>
          <p:cNvSpPr txBox="1"/>
          <p:nvPr/>
        </p:nvSpPr>
        <p:spPr>
          <a:xfrm>
            <a:off x="6537184" y="1782686"/>
            <a:ext cx="556563" cy="369332"/>
          </a:xfrm>
          <a:prstGeom prst="rect">
            <a:avLst/>
          </a:prstGeom>
          <a:noFill/>
        </p:spPr>
        <p:txBody>
          <a:bodyPr wrap="none" rtlCol="0">
            <a:spAutoFit/>
          </a:bodyPr>
          <a:lstStyle/>
          <a:p>
            <a:r>
              <a:rPr lang="en-US" sz="1800" dirty="0">
                <a:solidFill>
                  <a:schemeClr val="tx1"/>
                </a:solidFill>
              </a:rPr>
              <a:t>Tx1</a:t>
            </a:r>
          </a:p>
        </p:txBody>
      </p:sp>
      <p:sp>
        <p:nvSpPr>
          <p:cNvPr id="23" name="TextBox 22"/>
          <p:cNvSpPr txBox="1"/>
          <p:nvPr/>
        </p:nvSpPr>
        <p:spPr>
          <a:xfrm>
            <a:off x="6534585" y="1943746"/>
            <a:ext cx="556563" cy="369332"/>
          </a:xfrm>
          <a:prstGeom prst="rect">
            <a:avLst/>
          </a:prstGeom>
          <a:noFill/>
        </p:spPr>
        <p:txBody>
          <a:bodyPr wrap="none" rtlCol="0">
            <a:spAutoFit/>
          </a:bodyPr>
          <a:lstStyle/>
          <a:p>
            <a:r>
              <a:rPr lang="en-US" sz="1800" dirty="0">
                <a:solidFill>
                  <a:schemeClr val="tx1"/>
                </a:solidFill>
              </a:rPr>
              <a:t>Tx2</a:t>
            </a:r>
          </a:p>
        </p:txBody>
      </p:sp>
      <p:sp>
        <p:nvSpPr>
          <p:cNvPr id="24" name="TextBox 23"/>
          <p:cNvSpPr txBox="1"/>
          <p:nvPr/>
        </p:nvSpPr>
        <p:spPr>
          <a:xfrm>
            <a:off x="7968532" y="1787881"/>
            <a:ext cx="569387" cy="369332"/>
          </a:xfrm>
          <a:prstGeom prst="rect">
            <a:avLst/>
          </a:prstGeom>
          <a:noFill/>
        </p:spPr>
        <p:txBody>
          <a:bodyPr wrap="none" rtlCol="0">
            <a:spAutoFit/>
          </a:bodyPr>
          <a:lstStyle/>
          <a:p>
            <a:r>
              <a:rPr lang="en-US" sz="1800" dirty="0">
                <a:solidFill>
                  <a:schemeClr val="tx1"/>
                </a:solidFill>
              </a:rPr>
              <a:t>Rx1</a:t>
            </a:r>
          </a:p>
        </p:txBody>
      </p:sp>
      <p:sp>
        <p:nvSpPr>
          <p:cNvPr id="25" name="TextBox 24"/>
          <p:cNvSpPr txBox="1"/>
          <p:nvPr/>
        </p:nvSpPr>
        <p:spPr>
          <a:xfrm>
            <a:off x="7965934" y="1948940"/>
            <a:ext cx="569387" cy="369332"/>
          </a:xfrm>
          <a:prstGeom prst="rect">
            <a:avLst/>
          </a:prstGeom>
          <a:noFill/>
        </p:spPr>
        <p:txBody>
          <a:bodyPr wrap="none" rtlCol="0">
            <a:spAutoFit/>
          </a:bodyPr>
          <a:lstStyle/>
          <a:p>
            <a:r>
              <a:rPr lang="en-US" sz="1800" dirty="0">
                <a:solidFill>
                  <a:schemeClr val="tx1"/>
                </a:solidFill>
              </a:rPr>
              <a:t>Rx2</a:t>
            </a:r>
          </a:p>
        </p:txBody>
      </p:sp>
      <p:sp>
        <p:nvSpPr>
          <p:cNvPr id="27" name="Oval 26"/>
          <p:cNvSpPr/>
          <p:nvPr/>
        </p:nvSpPr>
        <p:spPr>
          <a:xfrm>
            <a:off x="6890473" y="1868627"/>
            <a:ext cx="62345" cy="80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46" name="Oval 45"/>
          <p:cNvSpPr/>
          <p:nvPr/>
        </p:nvSpPr>
        <p:spPr>
          <a:xfrm>
            <a:off x="6872290" y="4068268"/>
            <a:ext cx="267293" cy="751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47" name="Oval 46"/>
          <p:cNvSpPr/>
          <p:nvPr/>
        </p:nvSpPr>
        <p:spPr>
          <a:xfrm>
            <a:off x="6869692" y="4237121"/>
            <a:ext cx="269891" cy="869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48" name="Oval 47"/>
          <p:cNvSpPr/>
          <p:nvPr/>
        </p:nvSpPr>
        <p:spPr>
          <a:xfrm>
            <a:off x="7623035" y="4081256"/>
            <a:ext cx="283153" cy="805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49" name="Oval 48"/>
          <p:cNvSpPr/>
          <p:nvPr/>
        </p:nvSpPr>
        <p:spPr>
          <a:xfrm>
            <a:off x="7623035" y="4250110"/>
            <a:ext cx="280553" cy="739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50" name="TextBox 49"/>
          <p:cNvSpPr txBox="1"/>
          <p:nvPr/>
        </p:nvSpPr>
        <p:spPr>
          <a:xfrm>
            <a:off x="6513805" y="3977130"/>
            <a:ext cx="556563" cy="369332"/>
          </a:xfrm>
          <a:prstGeom prst="rect">
            <a:avLst/>
          </a:prstGeom>
          <a:noFill/>
        </p:spPr>
        <p:txBody>
          <a:bodyPr wrap="none" rtlCol="0">
            <a:spAutoFit/>
          </a:bodyPr>
          <a:lstStyle/>
          <a:p>
            <a:r>
              <a:rPr lang="en-US" sz="1800" dirty="0">
                <a:solidFill>
                  <a:schemeClr val="tx1"/>
                </a:solidFill>
              </a:rPr>
              <a:t>Tx1</a:t>
            </a:r>
          </a:p>
        </p:txBody>
      </p:sp>
      <p:sp>
        <p:nvSpPr>
          <p:cNvPr id="51" name="TextBox 50"/>
          <p:cNvSpPr txBox="1"/>
          <p:nvPr/>
        </p:nvSpPr>
        <p:spPr>
          <a:xfrm>
            <a:off x="6511206" y="4138190"/>
            <a:ext cx="556563" cy="369332"/>
          </a:xfrm>
          <a:prstGeom prst="rect">
            <a:avLst/>
          </a:prstGeom>
          <a:noFill/>
        </p:spPr>
        <p:txBody>
          <a:bodyPr wrap="none" rtlCol="0">
            <a:spAutoFit/>
          </a:bodyPr>
          <a:lstStyle/>
          <a:p>
            <a:r>
              <a:rPr lang="en-US" sz="1800" dirty="0">
                <a:solidFill>
                  <a:schemeClr val="tx1"/>
                </a:solidFill>
              </a:rPr>
              <a:t>Tx2</a:t>
            </a:r>
          </a:p>
        </p:txBody>
      </p:sp>
      <p:sp>
        <p:nvSpPr>
          <p:cNvPr id="52" name="TextBox 51"/>
          <p:cNvSpPr txBox="1"/>
          <p:nvPr/>
        </p:nvSpPr>
        <p:spPr>
          <a:xfrm>
            <a:off x="7945153" y="3982325"/>
            <a:ext cx="569387" cy="369332"/>
          </a:xfrm>
          <a:prstGeom prst="rect">
            <a:avLst/>
          </a:prstGeom>
          <a:noFill/>
        </p:spPr>
        <p:txBody>
          <a:bodyPr wrap="none" rtlCol="0">
            <a:spAutoFit/>
          </a:bodyPr>
          <a:lstStyle/>
          <a:p>
            <a:r>
              <a:rPr lang="en-US" sz="1800" dirty="0">
                <a:solidFill>
                  <a:schemeClr val="tx1"/>
                </a:solidFill>
              </a:rPr>
              <a:t>Rx1</a:t>
            </a:r>
          </a:p>
        </p:txBody>
      </p:sp>
      <p:sp>
        <p:nvSpPr>
          <p:cNvPr id="53" name="TextBox 52"/>
          <p:cNvSpPr txBox="1"/>
          <p:nvPr/>
        </p:nvSpPr>
        <p:spPr>
          <a:xfrm>
            <a:off x="7942555" y="4143384"/>
            <a:ext cx="569387" cy="369332"/>
          </a:xfrm>
          <a:prstGeom prst="rect">
            <a:avLst/>
          </a:prstGeom>
          <a:noFill/>
        </p:spPr>
        <p:txBody>
          <a:bodyPr wrap="none" rtlCol="0">
            <a:spAutoFit/>
          </a:bodyPr>
          <a:lstStyle/>
          <a:p>
            <a:r>
              <a:rPr lang="en-US" sz="1800" dirty="0">
                <a:solidFill>
                  <a:schemeClr val="tx1"/>
                </a:solidFill>
              </a:rPr>
              <a:t>Rx2</a:t>
            </a:r>
          </a:p>
        </p:txBody>
      </p:sp>
      <p:cxnSp>
        <p:nvCxnSpPr>
          <p:cNvPr id="54" name="Straight Arrow Connector 53"/>
          <p:cNvCxnSpPr/>
          <p:nvPr/>
        </p:nvCxnSpPr>
        <p:spPr>
          <a:xfrm>
            <a:off x="6996982" y="4270675"/>
            <a:ext cx="740352" cy="5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Title 1"/>
          <p:cNvSpPr>
            <a:spLocks noGrp="1"/>
          </p:cNvSpPr>
          <p:nvPr>
            <p:ph type="title"/>
          </p:nvPr>
        </p:nvSpPr>
        <p:spPr>
          <a:xfrm>
            <a:off x="457200" y="951362"/>
            <a:ext cx="7886700" cy="994172"/>
          </a:xfrm>
        </p:spPr>
        <p:txBody>
          <a:bodyPr>
            <a:normAutofit/>
          </a:bodyPr>
          <a:lstStyle/>
          <a:p>
            <a:r>
              <a:rPr lang="en-US" sz="3000" dirty="0">
                <a:solidFill>
                  <a:schemeClr val="tx1"/>
                </a:solidFill>
              </a:rPr>
              <a:t>Example 1: Single STA training for SU-MIMO</a:t>
            </a:r>
          </a:p>
        </p:txBody>
      </p:sp>
      <p:grpSp>
        <p:nvGrpSpPr>
          <p:cNvPr id="56" name="Group 55"/>
          <p:cNvGrpSpPr/>
          <p:nvPr/>
        </p:nvGrpSpPr>
        <p:grpSpPr>
          <a:xfrm>
            <a:off x="3275856" y="5229201"/>
            <a:ext cx="5751918" cy="1080120"/>
            <a:chOff x="98726" y="5084162"/>
            <a:chExt cx="11355815" cy="1615032"/>
          </a:xfrm>
        </p:grpSpPr>
        <p:sp>
          <p:nvSpPr>
            <p:cNvPr id="57" name="TextBox 56"/>
            <p:cNvSpPr txBox="1"/>
            <p:nvPr/>
          </p:nvSpPr>
          <p:spPr>
            <a:xfrm>
              <a:off x="5785243" y="5084162"/>
              <a:ext cx="1225393" cy="552238"/>
            </a:xfrm>
            <a:prstGeom prst="rect">
              <a:avLst/>
            </a:prstGeom>
            <a:noFill/>
          </p:spPr>
          <p:txBody>
            <a:bodyPr wrap="none" rtlCol="0">
              <a:spAutoFit/>
            </a:bodyPr>
            <a:lstStyle/>
            <a:p>
              <a:r>
                <a:rPr lang="en-US" sz="1800" dirty="0">
                  <a:solidFill>
                    <a:schemeClr val="tx1"/>
                  </a:solidFill>
                </a:rPr>
                <a:t>BRP</a:t>
              </a:r>
            </a:p>
          </p:txBody>
        </p:sp>
        <p:grpSp>
          <p:nvGrpSpPr>
            <p:cNvPr id="58" name="Group 57"/>
            <p:cNvGrpSpPr/>
            <p:nvPr/>
          </p:nvGrpSpPr>
          <p:grpSpPr>
            <a:xfrm>
              <a:off x="98726" y="5565532"/>
              <a:ext cx="11355815" cy="1133662"/>
              <a:chOff x="53993" y="2899063"/>
              <a:chExt cx="11355815" cy="1133662"/>
            </a:xfrm>
          </p:grpSpPr>
          <p:pic>
            <p:nvPicPr>
              <p:cNvPr id="59" name="Picture 58"/>
              <p:cNvPicPr>
                <a:picLocks noChangeAspect="1"/>
              </p:cNvPicPr>
              <p:nvPr/>
            </p:nvPicPr>
            <p:blipFill>
              <a:blip r:embed="rId2"/>
              <a:stretch>
                <a:fillRect/>
              </a:stretch>
            </p:blipFill>
            <p:spPr>
              <a:xfrm>
                <a:off x="4719432" y="3109518"/>
                <a:ext cx="6690376" cy="812109"/>
              </a:xfrm>
              <a:prstGeom prst="rect">
                <a:avLst/>
              </a:prstGeom>
            </p:spPr>
          </p:pic>
          <p:pic>
            <p:nvPicPr>
              <p:cNvPr id="60" name="Picture 59"/>
              <p:cNvPicPr>
                <a:picLocks noChangeAspect="1"/>
              </p:cNvPicPr>
              <p:nvPr/>
            </p:nvPicPr>
            <p:blipFill>
              <a:blip r:embed="rId2"/>
              <a:stretch>
                <a:fillRect/>
              </a:stretch>
            </p:blipFill>
            <p:spPr>
              <a:xfrm>
                <a:off x="2946048" y="3102592"/>
                <a:ext cx="6690376" cy="812109"/>
              </a:xfrm>
              <a:prstGeom prst="rect">
                <a:avLst/>
              </a:prstGeom>
            </p:spPr>
          </p:pic>
          <p:pic>
            <p:nvPicPr>
              <p:cNvPr id="61" name="Picture 60"/>
              <p:cNvPicPr>
                <a:picLocks noChangeAspect="1"/>
              </p:cNvPicPr>
              <p:nvPr/>
            </p:nvPicPr>
            <p:blipFill>
              <a:blip r:embed="rId2"/>
              <a:stretch>
                <a:fillRect/>
              </a:stretch>
            </p:blipFill>
            <p:spPr>
              <a:xfrm>
                <a:off x="1162281" y="3106057"/>
                <a:ext cx="6690376" cy="812109"/>
              </a:xfrm>
              <a:prstGeom prst="rect">
                <a:avLst/>
              </a:prstGeom>
            </p:spPr>
          </p:pic>
          <p:sp>
            <p:nvSpPr>
              <p:cNvPr id="62" name="TextBox 61"/>
              <p:cNvSpPr txBox="1"/>
              <p:nvPr/>
            </p:nvSpPr>
            <p:spPr>
              <a:xfrm>
                <a:off x="53993" y="3035922"/>
                <a:ext cx="1098803" cy="552236"/>
              </a:xfrm>
              <a:prstGeom prst="rect">
                <a:avLst/>
              </a:prstGeom>
              <a:noFill/>
            </p:spPr>
            <p:txBody>
              <a:bodyPr wrap="none" rtlCol="0">
                <a:spAutoFit/>
              </a:bodyPr>
              <a:lstStyle/>
              <a:p>
                <a:r>
                  <a:rPr lang="en-US" sz="1800" dirty="0">
                    <a:solidFill>
                      <a:schemeClr val="tx1"/>
                    </a:solidFill>
                  </a:rPr>
                  <a:t>Tx1</a:t>
                </a:r>
              </a:p>
            </p:txBody>
          </p:sp>
          <p:sp>
            <p:nvSpPr>
              <p:cNvPr id="63" name="TextBox 62"/>
              <p:cNvSpPr txBox="1"/>
              <p:nvPr/>
            </p:nvSpPr>
            <p:spPr>
              <a:xfrm>
                <a:off x="92493" y="3480489"/>
                <a:ext cx="1098803" cy="552236"/>
              </a:xfrm>
              <a:prstGeom prst="rect">
                <a:avLst/>
              </a:prstGeom>
              <a:noFill/>
            </p:spPr>
            <p:txBody>
              <a:bodyPr wrap="none" rtlCol="0">
                <a:spAutoFit/>
              </a:bodyPr>
              <a:lstStyle/>
              <a:p>
                <a:r>
                  <a:rPr lang="en-US" sz="1800" dirty="0">
                    <a:solidFill>
                      <a:schemeClr val="tx1"/>
                    </a:solidFill>
                  </a:rPr>
                  <a:t>Tx2</a:t>
                </a:r>
              </a:p>
            </p:txBody>
          </p:sp>
          <p:sp>
            <p:nvSpPr>
              <p:cNvPr id="65" name="Left Brace 64"/>
              <p:cNvSpPr/>
              <p:nvPr/>
            </p:nvSpPr>
            <p:spPr>
              <a:xfrm rot="5400000">
                <a:off x="6167678" y="-2085551"/>
                <a:ext cx="121846" cy="1009107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grpSp>
      </p:grpSp>
      <p:sp>
        <p:nvSpPr>
          <p:cNvPr id="66" name="Oval 65"/>
          <p:cNvSpPr/>
          <p:nvPr/>
        </p:nvSpPr>
        <p:spPr>
          <a:xfrm>
            <a:off x="6877484" y="3166851"/>
            <a:ext cx="267293" cy="1611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cxnSp>
        <p:nvCxnSpPr>
          <p:cNvPr id="67" name="Straight Arrow Connector 66"/>
          <p:cNvCxnSpPr/>
          <p:nvPr/>
        </p:nvCxnSpPr>
        <p:spPr>
          <a:xfrm>
            <a:off x="7002176" y="3241318"/>
            <a:ext cx="740352" cy="5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a:off x="7018413" y="4106368"/>
            <a:ext cx="740352" cy="5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251520" y="1914982"/>
            <a:ext cx="6280466" cy="1384995"/>
          </a:xfrm>
          <a:prstGeom prst="rect">
            <a:avLst/>
          </a:prstGeom>
          <a:noFill/>
        </p:spPr>
        <p:txBody>
          <a:bodyPr wrap="square" rtlCol="0">
            <a:spAutoFit/>
          </a:bodyPr>
          <a:lstStyle/>
          <a:p>
            <a:pPr marL="171450" indent="-171450">
              <a:buFont typeface="Arial" panose="020B0604020202020204" pitchFamily="34" charset="0"/>
              <a:buChar char="•"/>
            </a:pPr>
            <a:r>
              <a:rPr lang="en-US" sz="1400" dirty="0">
                <a:solidFill>
                  <a:schemeClr val="tx1"/>
                </a:solidFill>
              </a:rPr>
              <a:t>We consider here simple SU-MIMO operation.</a:t>
            </a:r>
          </a:p>
          <a:p>
            <a:pPr marL="171450" indent="-171450">
              <a:buFont typeface="Arial" panose="020B0604020202020204" pitchFamily="34" charset="0"/>
              <a:buChar char="•"/>
            </a:pPr>
            <a:r>
              <a:rPr lang="en-US" sz="1400" dirty="0">
                <a:solidFill>
                  <a:schemeClr val="tx1"/>
                </a:solidFill>
              </a:rPr>
              <a:t>Each stream will be transmitted by one antenna/sub-array (we call it </a:t>
            </a:r>
            <a:r>
              <a:rPr lang="en-US" sz="1400" dirty="0" err="1">
                <a:solidFill>
                  <a:schemeClr val="tx1"/>
                </a:solidFill>
              </a:rPr>
              <a:t>Tx</a:t>
            </a:r>
            <a:r>
              <a:rPr lang="en-US" sz="1400" dirty="0">
                <a:solidFill>
                  <a:schemeClr val="tx1"/>
                </a:solidFill>
              </a:rPr>
              <a:t>)</a:t>
            </a:r>
          </a:p>
          <a:p>
            <a:pPr marL="171450" indent="-171450">
              <a:buFont typeface="Arial" panose="020B0604020202020204" pitchFamily="34" charset="0"/>
              <a:buChar char="•"/>
            </a:pPr>
            <a:r>
              <a:rPr lang="en-US" sz="1400" dirty="0">
                <a:solidFill>
                  <a:schemeClr val="tx1"/>
                </a:solidFill>
              </a:rPr>
              <a:t>We consider an AP with 2 antennas/sub-arrays and a STA with  antennas/sub-array2</a:t>
            </a:r>
          </a:p>
          <a:p>
            <a:pPr marL="171450" indent="-171450">
              <a:buFont typeface="Arial" panose="020B0604020202020204" pitchFamily="34" charset="0"/>
              <a:buChar char="•"/>
            </a:pPr>
            <a:r>
              <a:rPr lang="en-US" sz="1400" dirty="0" smtClean="0">
                <a:solidFill>
                  <a:schemeClr val="tx1"/>
                </a:solidFill>
              </a:rPr>
              <a:t>We </a:t>
            </a:r>
            <a:r>
              <a:rPr lang="en-US" sz="1400" dirty="0">
                <a:solidFill>
                  <a:schemeClr val="tx1"/>
                </a:solidFill>
              </a:rPr>
              <a:t>consider that the AP-STA performs coarse MIMO </a:t>
            </a:r>
            <a:r>
              <a:rPr lang="en-US" sz="1400" dirty="0" err="1">
                <a:solidFill>
                  <a:schemeClr val="tx1"/>
                </a:solidFill>
              </a:rPr>
              <a:t>Tx</a:t>
            </a:r>
            <a:r>
              <a:rPr lang="en-US" sz="1400" dirty="0">
                <a:solidFill>
                  <a:schemeClr val="tx1"/>
                </a:solidFill>
              </a:rPr>
              <a:t> training with enhanced SLS, followed by fine MIMO Rx/Rx training with enhanced BRP</a:t>
            </a:r>
          </a:p>
        </p:txBody>
      </p:sp>
      <p:sp>
        <p:nvSpPr>
          <p:cNvPr id="3" name="Left Brace 2"/>
          <p:cNvSpPr/>
          <p:nvPr/>
        </p:nvSpPr>
        <p:spPr>
          <a:xfrm rot="5400000">
            <a:off x="5024258" y="4317634"/>
            <a:ext cx="82350" cy="2456421"/>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sz="1800"/>
          </a:p>
        </p:txBody>
      </p:sp>
      <p:sp>
        <p:nvSpPr>
          <p:cNvPr id="16" name="Rectangle 15"/>
          <p:cNvSpPr/>
          <p:nvPr/>
        </p:nvSpPr>
        <p:spPr>
          <a:xfrm>
            <a:off x="3871912" y="4961272"/>
            <a:ext cx="2650331" cy="507831"/>
          </a:xfrm>
          <a:prstGeom prst="rect">
            <a:avLst/>
          </a:prstGeom>
        </p:spPr>
        <p:txBody>
          <a:bodyPr wrap="square">
            <a:spAutoFit/>
          </a:bodyPr>
          <a:lstStyle/>
          <a:p>
            <a:r>
              <a:rPr lang="en-US" sz="900" dirty="0">
                <a:solidFill>
                  <a:schemeClr val="tx1"/>
                </a:solidFill>
              </a:rPr>
              <a:t>First part of the RBP is transmitted only with the best link (out of the 4 control PHY links gotten with SLS)</a:t>
            </a:r>
          </a:p>
          <a:p>
            <a:endParaRPr lang="en-US" sz="900" dirty="0">
              <a:solidFill>
                <a:schemeClr val="tx1"/>
              </a:solidFill>
            </a:endParaRPr>
          </a:p>
        </p:txBody>
      </p:sp>
      <p:sp>
        <p:nvSpPr>
          <p:cNvPr id="17" name="Rectangle 16"/>
          <p:cNvSpPr/>
          <p:nvPr/>
        </p:nvSpPr>
        <p:spPr>
          <a:xfrm>
            <a:off x="6653402" y="4941168"/>
            <a:ext cx="2740384" cy="369332"/>
          </a:xfrm>
          <a:prstGeom prst="rect">
            <a:avLst/>
          </a:prstGeom>
        </p:spPr>
        <p:txBody>
          <a:bodyPr wrap="square">
            <a:spAutoFit/>
          </a:bodyPr>
          <a:lstStyle/>
          <a:p>
            <a:r>
              <a:rPr lang="en-US" sz="900" dirty="0">
                <a:solidFill>
                  <a:schemeClr val="tx1"/>
                </a:solidFill>
              </a:rPr>
              <a:t>Sector sweep for Tx1 and Tx2 simultaneously with orthogonal TRN fields to get fine MIMO training</a:t>
            </a:r>
          </a:p>
        </p:txBody>
      </p:sp>
      <p:sp>
        <p:nvSpPr>
          <p:cNvPr id="70" name="Left Brace 69"/>
          <p:cNvSpPr/>
          <p:nvPr/>
        </p:nvSpPr>
        <p:spPr>
          <a:xfrm rot="5400000">
            <a:off x="7660302" y="4317634"/>
            <a:ext cx="82350" cy="2456421"/>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sz="1800"/>
          </a:p>
        </p:txBody>
      </p:sp>
      <p:sp>
        <p:nvSpPr>
          <p:cNvPr id="71" name="TextBox 70"/>
          <p:cNvSpPr txBox="1"/>
          <p:nvPr/>
        </p:nvSpPr>
        <p:spPr>
          <a:xfrm>
            <a:off x="116772" y="3330980"/>
            <a:ext cx="2260555" cy="400110"/>
          </a:xfrm>
          <a:prstGeom prst="rect">
            <a:avLst/>
          </a:prstGeom>
          <a:noFill/>
        </p:spPr>
        <p:txBody>
          <a:bodyPr wrap="none" rtlCol="0">
            <a:spAutoFit/>
          </a:bodyPr>
          <a:lstStyle/>
          <a:p>
            <a:r>
              <a:rPr lang="en-US" sz="2000" dirty="0">
                <a:solidFill>
                  <a:schemeClr val="tx1"/>
                </a:solidFill>
              </a:rPr>
              <a:t>BF training process:</a:t>
            </a:r>
          </a:p>
        </p:txBody>
      </p:sp>
      <p:sp>
        <p:nvSpPr>
          <p:cNvPr id="2" name="Date Placeholder 1"/>
          <p:cNvSpPr>
            <a:spLocks noGrp="1"/>
          </p:cNvSpPr>
          <p:nvPr>
            <p:ph type="dt" idx="15"/>
          </p:nvPr>
        </p:nvSpPr>
        <p:spPr/>
        <p:txBody>
          <a:bodyPr/>
          <a:lstStyle/>
          <a:p>
            <a:r>
              <a:rPr lang="en-US" dirty="0" smtClean="0">
                <a:solidFill>
                  <a:schemeClr val="tx1"/>
                </a:solidFill>
              </a:rPr>
              <a:t>January 2016</a:t>
            </a:r>
            <a:endParaRPr lang="en-GB" dirty="0">
              <a:solidFill>
                <a:schemeClr val="tx1"/>
              </a:solidFill>
            </a:endParaRPr>
          </a:p>
        </p:txBody>
      </p:sp>
      <p:sp>
        <p:nvSpPr>
          <p:cNvPr id="4" name="Footer Placeholder 3"/>
          <p:cNvSpPr>
            <a:spLocks noGrp="1"/>
          </p:cNvSpPr>
          <p:nvPr>
            <p:ph type="ftr" idx="14"/>
          </p:nvPr>
        </p:nvSpPr>
        <p:spPr/>
        <p:txBody>
          <a:bodyPr/>
          <a:lstStyle/>
          <a:p>
            <a:r>
              <a:rPr lang="en-GB" smtClean="0">
                <a:solidFill>
                  <a:schemeClr val="tx1"/>
                </a:solidFill>
              </a:rPr>
              <a:t>Assaf Kasher</a:t>
            </a:r>
            <a:endParaRPr lang="en-GB" dirty="0">
              <a:solidFill>
                <a:schemeClr val="tx1"/>
              </a:solidFill>
            </a:endParaRPr>
          </a:p>
        </p:txBody>
      </p:sp>
      <p:sp>
        <p:nvSpPr>
          <p:cNvPr id="7" name="Slide Number Placeholder 6"/>
          <p:cNvSpPr>
            <a:spLocks noGrp="1"/>
          </p:cNvSpPr>
          <p:nvPr>
            <p:ph type="sldNum" idx="12"/>
          </p:nvPr>
        </p:nvSpPr>
        <p:spPr/>
        <p:txBody>
          <a:bodyPr/>
          <a:lstStyle/>
          <a:p>
            <a:r>
              <a:rPr lang="en-GB" smtClean="0">
                <a:solidFill>
                  <a:schemeClr val="tx1"/>
                </a:solidFill>
              </a:rPr>
              <a:t>Slide </a:t>
            </a:r>
            <a:fld id="{440F5867-744E-4AA6-B0ED-4C44D2DFBB7B}" type="slidenum">
              <a:rPr lang="en-GB" smtClean="0">
                <a:solidFill>
                  <a:schemeClr val="tx1"/>
                </a:solidFill>
              </a:rPr>
              <a:pPr/>
              <a:t>12</a:t>
            </a:fld>
            <a:endParaRPr lang="en-GB" dirty="0">
              <a:solidFill>
                <a:schemeClr val="tx1"/>
              </a:solidFill>
            </a:endParaRPr>
          </a:p>
        </p:txBody>
      </p:sp>
    </p:spTree>
    <p:extLst>
      <p:ext uri="{BB962C8B-B14F-4D97-AF65-F5344CB8AC3E}">
        <p14:creationId xmlns:p14="http://schemas.microsoft.com/office/powerpoint/2010/main" val="4078405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2875" y="4307919"/>
            <a:ext cx="7465871" cy="1857385"/>
          </a:xfrm>
        </p:spPr>
        <p:txBody>
          <a:bodyPr>
            <a:normAutofit fontScale="85000" lnSpcReduction="20000"/>
          </a:bodyPr>
          <a:lstStyle/>
          <a:p>
            <a:pPr marL="385763" indent="-385763">
              <a:buFont typeface="+mj-lt"/>
              <a:buAutoNum type="arabicPeriod"/>
            </a:pPr>
            <a:r>
              <a:rPr lang="en-US" sz="1500" dirty="0">
                <a:solidFill>
                  <a:schemeClr val="tx1"/>
                </a:solidFill>
              </a:rPr>
              <a:t>Fast/coarse Transmit BF training for MISO link to establish control PHY connection</a:t>
            </a:r>
          </a:p>
          <a:p>
            <a:pPr lvl="1">
              <a:buFontTx/>
              <a:buChar char="-"/>
            </a:pPr>
            <a:r>
              <a:rPr lang="en-US" sz="1350" dirty="0">
                <a:solidFill>
                  <a:schemeClr val="tx1"/>
                </a:solidFill>
              </a:rPr>
              <a:t>Enhanced SLS: training of 3 links</a:t>
            </a:r>
          </a:p>
          <a:p>
            <a:pPr marL="385763" indent="-385763">
              <a:buFont typeface="+mj-lt"/>
              <a:buAutoNum type="arabicPeriod"/>
            </a:pPr>
            <a:r>
              <a:rPr lang="en-US" sz="1500" dirty="0">
                <a:solidFill>
                  <a:schemeClr val="tx1"/>
                </a:solidFill>
              </a:rPr>
              <a:t>BF training to collect best link and SNR from all combination of sectors for MU-MIMO nulling</a:t>
            </a:r>
          </a:p>
          <a:p>
            <a:pPr marL="728663" lvl="1" indent="-385763">
              <a:buFont typeface="+mj-lt"/>
              <a:buAutoNum type="arabicPeriod"/>
            </a:pPr>
            <a:r>
              <a:rPr lang="en-US" sz="1350" dirty="0">
                <a:solidFill>
                  <a:schemeClr val="tx1"/>
                </a:solidFill>
              </a:rPr>
              <a:t>BRP BC for </a:t>
            </a:r>
            <a:r>
              <a:rPr lang="en-US" sz="1350" dirty="0" err="1">
                <a:solidFill>
                  <a:schemeClr val="tx1"/>
                </a:solidFill>
              </a:rPr>
              <a:t>Tx</a:t>
            </a:r>
            <a:r>
              <a:rPr lang="en-US" sz="1350" dirty="0">
                <a:solidFill>
                  <a:schemeClr val="tx1"/>
                </a:solidFill>
              </a:rPr>
              <a:t> and Rx training from Tx1, </a:t>
            </a:r>
            <a:r>
              <a:rPr lang="en-US" sz="1350" dirty="0" err="1">
                <a:solidFill>
                  <a:schemeClr val="tx1"/>
                </a:solidFill>
              </a:rPr>
              <a:t>Tx</a:t>
            </a:r>
            <a:r>
              <a:rPr lang="en-US" sz="1350" dirty="0">
                <a:solidFill>
                  <a:schemeClr val="tx1"/>
                </a:solidFill>
              </a:rPr>
              <a:t> 2 and </a:t>
            </a:r>
            <a:r>
              <a:rPr lang="en-US" sz="1350" dirty="0" err="1">
                <a:solidFill>
                  <a:schemeClr val="tx1"/>
                </a:solidFill>
              </a:rPr>
              <a:t>Tx</a:t>
            </a:r>
            <a:r>
              <a:rPr lang="en-US" sz="1350" dirty="0">
                <a:solidFill>
                  <a:schemeClr val="tx1"/>
                </a:solidFill>
              </a:rPr>
              <a:t> 3 to Rx1</a:t>
            </a:r>
          </a:p>
          <a:p>
            <a:pPr marL="1071563" lvl="2" indent="-385763">
              <a:buFont typeface="+mj-lt"/>
              <a:buAutoNum type="arabicPeriod"/>
            </a:pPr>
            <a:r>
              <a:rPr lang="en-US" sz="1200" dirty="0">
                <a:solidFill>
                  <a:schemeClr val="tx1"/>
                </a:solidFill>
              </a:rPr>
              <a:t>Collect SNR for many/all combinations of </a:t>
            </a:r>
            <a:r>
              <a:rPr lang="en-US" sz="1200" dirty="0" err="1">
                <a:solidFill>
                  <a:schemeClr val="tx1"/>
                </a:solidFill>
              </a:rPr>
              <a:t>Tx</a:t>
            </a:r>
            <a:r>
              <a:rPr lang="en-US" sz="1200" dirty="0">
                <a:solidFill>
                  <a:schemeClr val="tx1"/>
                </a:solidFill>
              </a:rPr>
              <a:t> sectors from Tx1, Tx2 and Tx3, and Rx sectors from Rx1</a:t>
            </a:r>
          </a:p>
          <a:p>
            <a:pPr marL="1071563" lvl="2" indent="-385763">
              <a:buFont typeface="+mj-lt"/>
              <a:buAutoNum type="arabicPeriod"/>
            </a:pPr>
            <a:r>
              <a:rPr lang="en-US" sz="1200" dirty="0">
                <a:solidFill>
                  <a:schemeClr val="tx1"/>
                </a:solidFill>
              </a:rPr>
              <a:t>Derive best link (best </a:t>
            </a:r>
            <a:r>
              <a:rPr lang="en-US" sz="1200" dirty="0" err="1">
                <a:solidFill>
                  <a:schemeClr val="tx1"/>
                </a:solidFill>
              </a:rPr>
              <a:t>Tx</a:t>
            </a:r>
            <a:r>
              <a:rPr lang="en-US" sz="1200" dirty="0">
                <a:solidFill>
                  <a:schemeClr val="tx1"/>
                </a:solidFill>
              </a:rPr>
              <a:t> and Rx antenna/sector)</a:t>
            </a:r>
          </a:p>
          <a:p>
            <a:pPr marL="1071563" lvl="2" indent="-385763">
              <a:buFont typeface="+mj-lt"/>
              <a:buAutoNum type="arabicPeriod"/>
            </a:pPr>
            <a:r>
              <a:rPr lang="en-US" sz="1200" dirty="0">
                <a:solidFill>
                  <a:schemeClr val="tx1"/>
                </a:solidFill>
              </a:rPr>
              <a:t>Derive </a:t>
            </a:r>
            <a:r>
              <a:rPr lang="en-US" sz="1200" dirty="0" err="1">
                <a:solidFill>
                  <a:schemeClr val="tx1"/>
                </a:solidFill>
              </a:rPr>
              <a:t>Tx</a:t>
            </a:r>
            <a:r>
              <a:rPr lang="en-US" sz="1200" dirty="0">
                <a:solidFill>
                  <a:schemeClr val="tx1"/>
                </a:solidFill>
              </a:rPr>
              <a:t> antenna/sector eligible for MU-MIMO: to be used to transmit to STAs with MU-MIMO simultaneously with the current STA</a:t>
            </a:r>
          </a:p>
          <a:p>
            <a:pPr marL="1071563" lvl="2" indent="-385763">
              <a:buFont typeface="+mj-lt"/>
              <a:buAutoNum type="arabicPeriod"/>
            </a:pPr>
            <a:r>
              <a:rPr lang="en-US" sz="1200" dirty="0">
                <a:solidFill>
                  <a:schemeClr val="tx1"/>
                </a:solidFill>
              </a:rPr>
              <a:t>Once the AP collect all these information from all STAs, it can efficiently perform MU-MIMO grouping</a:t>
            </a:r>
          </a:p>
        </p:txBody>
      </p:sp>
      <p:sp>
        <p:nvSpPr>
          <p:cNvPr id="6" name="Oval 5"/>
          <p:cNvSpPr/>
          <p:nvPr/>
        </p:nvSpPr>
        <p:spPr>
          <a:xfrm>
            <a:off x="7178222" y="3935758"/>
            <a:ext cx="267293" cy="1364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8" name="Oval 7"/>
          <p:cNvSpPr/>
          <p:nvPr/>
        </p:nvSpPr>
        <p:spPr>
          <a:xfrm>
            <a:off x="8149773" y="3981531"/>
            <a:ext cx="62345" cy="80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10" name="TextBox 9"/>
          <p:cNvSpPr txBox="1"/>
          <p:nvPr/>
        </p:nvSpPr>
        <p:spPr>
          <a:xfrm>
            <a:off x="6591802" y="3878984"/>
            <a:ext cx="556563" cy="369332"/>
          </a:xfrm>
          <a:prstGeom prst="rect">
            <a:avLst/>
          </a:prstGeom>
          <a:noFill/>
        </p:spPr>
        <p:txBody>
          <a:bodyPr wrap="none" rtlCol="0">
            <a:spAutoFit/>
          </a:bodyPr>
          <a:lstStyle/>
          <a:p>
            <a:r>
              <a:rPr lang="en-US" sz="1800" dirty="0">
                <a:solidFill>
                  <a:schemeClr val="tx1"/>
                </a:solidFill>
              </a:rPr>
              <a:t>Tx1</a:t>
            </a:r>
          </a:p>
        </p:txBody>
      </p:sp>
      <p:sp>
        <p:nvSpPr>
          <p:cNvPr id="12" name="TextBox 11"/>
          <p:cNvSpPr txBox="1"/>
          <p:nvPr/>
        </p:nvSpPr>
        <p:spPr>
          <a:xfrm>
            <a:off x="8251085" y="3882599"/>
            <a:ext cx="569387" cy="369332"/>
          </a:xfrm>
          <a:prstGeom prst="rect">
            <a:avLst/>
          </a:prstGeom>
          <a:noFill/>
        </p:spPr>
        <p:txBody>
          <a:bodyPr wrap="none" rtlCol="0">
            <a:spAutoFit/>
          </a:bodyPr>
          <a:lstStyle/>
          <a:p>
            <a:r>
              <a:rPr lang="en-US" sz="1800" dirty="0">
                <a:solidFill>
                  <a:schemeClr val="tx1"/>
                </a:solidFill>
              </a:rPr>
              <a:t>Rx1</a:t>
            </a:r>
          </a:p>
        </p:txBody>
      </p:sp>
      <p:cxnSp>
        <p:nvCxnSpPr>
          <p:cNvPr id="15" name="Straight Arrow Connector 14"/>
          <p:cNvCxnSpPr/>
          <p:nvPr/>
        </p:nvCxnSpPr>
        <p:spPr>
          <a:xfrm>
            <a:off x="7409421" y="4007572"/>
            <a:ext cx="740352" cy="5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7389975" y="2038136"/>
            <a:ext cx="62345" cy="80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0" name="Oval 19"/>
          <p:cNvSpPr/>
          <p:nvPr/>
        </p:nvSpPr>
        <p:spPr>
          <a:xfrm>
            <a:off x="8184740" y="1882271"/>
            <a:ext cx="62345" cy="80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2" name="TextBox 21"/>
          <p:cNvSpPr txBox="1"/>
          <p:nvPr/>
        </p:nvSpPr>
        <p:spPr>
          <a:xfrm>
            <a:off x="6854703" y="1778145"/>
            <a:ext cx="556563" cy="369332"/>
          </a:xfrm>
          <a:prstGeom prst="rect">
            <a:avLst/>
          </a:prstGeom>
          <a:noFill/>
        </p:spPr>
        <p:txBody>
          <a:bodyPr wrap="none" rtlCol="0">
            <a:spAutoFit/>
          </a:bodyPr>
          <a:lstStyle/>
          <a:p>
            <a:r>
              <a:rPr lang="en-US" sz="1800" dirty="0">
                <a:solidFill>
                  <a:schemeClr val="tx1"/>
                </a:solidFill>
              </a:rPr>
              <a:t>Tx1</a:t>
            </a:r>
          </a:p>
        </p:txBody>
      </p:sp>
      <p:sp>
        <p:nvSpPr>
          <p:cNvPr id="23" name="TextBox 22"/>
          <p:cNvSpPr txBox="1"/>
          <p:nvPr/>
        </p:nvSpPr>
        <p:spPr>
          <a:xfrm>
            <a:off x="6852104" y="1939205"/>
            <a:ext cx="556563" cy="369332"/>
          </a:xfrm>
          <a:prstGeom prst="rect">
            <a:avLst/>
          </a:prstGeom>
          <a:noFill/>
        </p:spPr>
        <p:txBody>
          <a:bodyPr wrap="none" rtlCol="0">
            <a:spAutoFit/>
          </a:bodyPr>
          <a:lstStyle/>
          <a:p>
            <a:r>
              <a:rPr lang="en-US" sz="1800" dirty="0">
                <a:solidFill>
                  <a:schemeClr val="tx1"/>
                </a:solidFill>
              </a:rPr>
              <a:t>Tx2</a:t>
            </a:r>
          </a:p>
        </p:txBody>
      </p:sp>
      <p:sp>
        <p:nvSpPr>
          <p:cNvPr id="24" name="TextBox 23"/>
          <p:cNvSpPr txBox="1"/>
          <p:nvPr/>
        </p:nvSpPr>
        <p:spPr>
          <a:xfrm>
            <a:off x="8286052" y="1783340"/>
            <a:ext cx="569387" cy="369332"/>
          </a:xfrm>
          <a:prstGeom prst="rect">
            <a:avLst/>
          </a:prstGeom>
          <a:noFill/>
        </p:spPr>
        <p:txBody>
          <a:bodyPr wrap="none" rtlCol="0">
            <a:spAutoFit/>
          </a:bodyPr>
          <a:lstStyle/>
          <a:p>
            <a:r>
              <a:rPr lang="en-US" sz="1800" dirty="0">
                <a:solidFill>
                  <a:schemeClr val="tx1"/>
                </a:solidFill>
              </a:rPr>
              <a:t>Rx1</a:t>
            </a:r>
          </a:p>
        </p:txBody>
      </p:sp>
      <p:sp>
        <p:nvSpPr>
          <p:cNvPr id="27" name="Oval 26"/>
          <p:cNvSpPr/>
          <p:nvPr/>
        </p:nvSpPr>
        <p:spPr>
          <a:xfrm>
            <a:off x="7387376" y="1864086"/>
            <a:ext cx="62345" cy="80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37" name="Oval 36"/>
          <p:cNvSpPr/>
          <p:nvPr/>
        </p:nvSpPr>
        <p:spPr>
          <a:xfrm>
            <a:off x="7871610" y="4948903"/>
            <a:ext cx="267293" cy="751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38" name="Oval 37"/>
          <p:cNvSpPr/>
          <p:nvPr/>
        </p:nvSpPr>
        <p:spPr>
          <a:xfrm rot="1084354">
            <a:off x="7887548" y="5161005"/>
            <a:ext cx="269891" cy="869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39" name="Oval 38"/>
          <p:cNvSpPr/>
          <p:nvPr/>
        </p:nvSpPr>
        <p:spPr>
          <a:xfrm>
            <a:off x="8622355" y="4961890"/>
            <a:ext cx="283153" cy="805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41" name="TextBox 40"/>
          <p:cNvSpPr txBox="1"/>
          <p:nvPr/>
        </p:nvSpPr>
        <p:spPr>
          <a:xfrm>
            <a:off x="7369108" y="4857764"/>
            <a:ext cx="556563" cy="369332"/>
          </a:xfrm>
          <a:prstGeom prst="rect">
            <a:avLst/>
          </a:prstGeom>
          <a:noFill/>
        </p:spPr>
        <p:txBody>
          <a:bodyPr wrap="none" rtlCol="0">
            <a:spAutoFit/>
          </a:bodyPr>
          <a:lstStyle/>
          <a:p>
            <a:r>
              <a:rPr lang="en-US" sz="1800" dirty="0">
                <a:solidFill>
                  <a:schemeClr val="tx1"/>
                </a:solidFill>
              </a:rPr>
              <a:t>Tx1</a:t>
            </a:r>
          </a:p>
        </p:txBody>
      </p:sp>
      <p:sp>
        <p:nvSpPr>
          <p:cNvPr id="42" name="TextBox 41"/>
          <p:cNvSpPr txBox="1"/>
          <p:nvPr/>
        </p:nvSpPr>
        <p:spPr>
          <a:xfrm>
            <a:off x="7366510" y="5018824"/>
            <a:ext cx="556563" cy="369332"/>
          </a:xfrm>
          <a:prstGeom prst="rect">
            <a:avLst/>
          </a:prstGeom>
          <a:noFill/>
        </p:spPr>
        <p:txBody>
          <a:bodyPr wrap="none" rtlCol="0">
            <a:spAutoFit/>
          </a:bodyPr>
          <a:lstStyle/>
          <a:p>
            <a:r>
              <a:rPr lang="en-US" sz="1800" dirty="0">
                <a:solidFill>
                  <a:schemeClr val="tx1"/>
                </a:solidFill>
              </a:rPr>
              <a:t>Tx2</a:t>
            </a:r>
          </a:p>
        </p:txBody>
      </p:sp>
      <p:sp>
        <p:nvSpPr>
          <p:cNvPr id="43" name="TextBox 42"/>
          <p:cNvSpPr txBox="1"/>
          <p:nvPr/>
        </p:nvSpPr>
        <p:spPr>
          <a:xfrm>
            <a:off x="8522104" y="4605671"/>
            <a:ext cx="569387" cy="369332"/>
          </a:xfrm>
          <a:prstGeom prst="rect">
            <a:avLst/>
          </a:prstGeom>
          <a:noFill/>
        </p:spPr>
        <p:txBody>
          <a:bodyPr wrap="none" rtlCol="0">
            <a:spAutoFit/>
          </a:bodyPr>
          <a:lstStyle/>
          <a:p>
            <a:r>
              <a:rPr lang="en-US" sz="1800" dirty="0">
                <a:solidFill>
                  <a:schemeClr val="tx1"/>
                </a:solidFill>
              </a:rPr>
              <a:t>Rx1</a:t>
            </a:r>
          </a:p>
        </p:txBody>
      </p:sp>
      <p:cxnSp>
        <p:nvCxnSpPr>
          <p:cNvPr id="45" name="Straight Arrow Connector 44"/>
          <p:cNvCxnSpPr/>
          <p:nvPr/>
        </p:nvCxnSpPr>
        <p:spPr>
          <a:xfrm flipV="1">
            <a:off x="7908533" y="5080817"/>
            <a:ext cx="623454" cy="763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7387376" y="2191403"/>
            <a:ext cx="62345" cy="80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56" name="TextBox 55"/>
          <p:cNvSpPr txBox="1"/>
          <p:nvPr/>
        </p:nvSpPr>
        <p:spPr>
          <a:xfrm>
            <a:off x="6849505" y="2092471"/>
            <a:ext cx="556563" cy="369332"/>
          </a:xfrm>
          <a:prstGeom prst="rect">
            <a:avLst/>
          </a:prstGeom>
          <a:noFill/>
        </p:spPr>
        <p:txBody>
          <a:bodyPr wrap="none" rtlCol="0">
            <a:spAutoFit/>
          </a:bodyPr>
          <a:lstStyle/>
          <a:p>
            <a:r>
              <a:rPr lang="en-US" sz="1800" dirty="0">
                <a:solidFill>
                  <a:schemeClr val="tx1"/>
                </a:solidFill>
              </a:rPr>
              <a:t>Tx3</a:t>
            </a:r>
          </a:p>
        </p:txBody>
      </p:sp>
      <p:sp>
        <p:nvSpPr>
          <p:cNvPr id="59" name="TextBox 58"/>
          <p:cNvSpPr txBox="1"/>
          <p:nvPr/>
        </p:nvSpPr>
        <p:spPr>
          <a:xfrm>
            <a:off x="6602170" y="4186863"/>
            <a:ext cx="556563" cy="369332"/>
          </a:xfrm>
          <a:prstGeom prst="rect">
            <a:avLst/>
          </a:prstGeom>
          <a:noFill/>
        </p:spPr>
        <p:txBody>
          <a:bodyPr wrap="none" rtlCol="0">
            <a:spAutoFit/>
          </a:bodyPr>
          <a:lstStyle/>
          <a:p>
            <a:r>
              <a:rPr lang="en-US" sz="1800" dirty="0">
                <a:solidFill>
                  <a:schemeClr val="tx1"/>
                </a:solidFill>
              </a:rPr>
              <a:t>Tx3</a:t>
            </a:r>
          </a:p>
        </p:txBody>
      </p:sp>
      <p:sp>
        <p:nvSpPr>
          <p:cNvPr id="60" name="TextBox 59"/>
          <p:cNvSpPr txBox="1"/>
          <p:nvPr/>
        </p:nvSpPr>
        <p:spPr>
          <a:xfrm>
            <a:off x="6599573" y="4048256"/>
            <a:ext cx="556563" cy="369332"/>
          </a:xfrm>
          <a:prstGeom prst="rect">
            <a:avLst/>
          </a:prstGeom>
          <a:noFill/>
        </p:spPr>
        <p:txBody>
          <a:bodyPr wrap="none" rtlCol="0">
            <a:spAutoFit/>
          </a:bodyPr>
          <a:lstStyle/>
          <a:p>
            <a:r>
              <a:rPr lang="en-US" sz="1800" dirty="0">
                <a:solidFill>
                  <a:schemeClr val="tx1"/>
                </a:solidFill>
              </a:rPr>
              <a:t>Tx2</a:t>
            </a:r>
          </a:p>
        </p:txBody>
      </p:sp>
      <p:sp>
        <p:nvSpPr>
          <p:cNvPr id="63" name="Oval 62"/>
          <p:cNvSpPr/>
          <p:nvPr/>
        </p:nvSpPr>
        <p:spPr>
          <a:xfrm rot="1498808">
            <a:off x="7866413" y="5335755"/>
            <a:ext cx="269891" cy="869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64" name="TextBox 63"/>
          <p:cNvSpPr txBox="1"/>
          <p:nvPr/>
        </p:nvSpPr>
        <p:spPr>
          <a:xfrm>
            <a:off x="7363911" y="5156504"/>
            <a:ext cx="556563" cy="369332"/>
          </a:xfrm>
          <a:prstGeom prst="rect">
            <a:avLst/>
          </a:prstGeom>
          <a:noFill/>
        </p:spPr>
        <p:txBody>
          <a:bodyPr wrap="none" rtlCol="0">
            <a:spAutoFit/>
          </a:bodyPr>
          <a:lstStyle/>
          <a:p>
            <a:r>
              <a:rPr lang="en-US" sz="1800" dirty="0">
                <a:solidFill>
                  <a:schemeClr val="tx1"/>
                </a:solidFill>
              </a:rPr>
              <a:t>Tx3</a:t>
            </a:r>
          </a:p>
        </p:txBody>
      </p:sp>
      <p:cxnSp>
        <p:nvCxnSpPr>
          <p:cNvPr id="65" name="Straight Arrow Connector 64"/>
          <p:cNvCxnSpPr/>
          <p:nvPr/>
        </p:nvCxnSpPr>
        <p:spPr>
          <a:xfrm flipV="1">
            <a:off x="8125547" y="5132908"/>
            <a:ext cx="396557" cy="2587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14317" y="1652714"/>
            <a:ext cx="8466314" cy="2292935"/>
          </a:xfrm>
          <a:prstGeom prst="rect">
            <a:avLst/>
          </a:prstGeom>
          <a:noFill/>
        </p:spPr>
        <p:txBody>
          <a:bodyPr wrap="square" rtlCol="0">
            <a:spAutoFit/>
          </a:bodyPr>
          <a:lstStyle/>
          <a:p>
            <a:pPr marL="171450" indent="-171450">
              <a:buFont typeface="Arial" panose="020B0604020202020204" pitchFamily="34" charset="0"/>
              <a:buChar char="•"/>
            </a:pPr>
            <a:r>
              <a:rPr lang="en-US" sz="1100" dirty="0">
                <a:solidFill>
                  <a:schemeClr val="tx1"/>
                </a:solidFill>
              </a:rPr>
              <a:t>We consider here simple MU-MIMO operation with independent baseband processing per Stream/antenna/Sub-array.</a:t>
            </a:r>
          </a:p>
          <a:p>
            <a:pPr marL="171450" indent="-171450">
              <a:buFont typeface="Arial" panose="020B0604020202020204" pitchFamily="34" charset="0"/>
              <a:buChar char="•"/>
            </a:pPr>
            <a:r>
              <a:rPr lang="en-US" sz="1100" dirty="0">
                <a:solidFill>
                  <a:schemeClr val="tx1"/>
                </a:solidFill>
              </a:rPr>
              <a:t>Each STA will be served by one stream/antenna/sub-array (we call it </a:t>
            </a:r>
            <a:r>
              <a:rPr lang="en-US" sz="1100" dirty="0" err="1">
                <a:solidFill>
                  <a:schemeClr val="tx1"/>
                </a:solidFill>
              </a:rPr>
              <a:t>Tx</a:t>
            </a:r>
            <a:r>
              <a:rPr lang="en-US" sz="1100" dirty="0">
                <a:solidFill>
                  <a:schemeClr val="tx1"/>
                </a:solidFill>
              </a:rPr>
              <a:t>)</a:t>
            </a:r>
          </a:p>
          <a:p>
            <a:pPr marL="171450" indent="-171450">
              <a:buFont typeface="Arial" panose="020B0604020202020204" pitchFamily="34" charset="0"/>
              <a:buChar char="•"/>
            </a:pPr>
            <a:r>
              <a:rPr lang="en-US" sz="1100" dirty="0">
                <a:solidFill>
                  <a:schemeClr val="tx1"/>
                </a:solidFill>
              </a:rPr>
              <a:t>We consider an AP with 3 antennas/sub-arrays and a STA with only 1 antenna/sub-array</a:t>
            </a:r>
          </a:p>
          <a:p>
            <a:pPr marL="171450" indent="-171450">
              <a:buFont typeface="Arial" panose="020B0604020202020204" pitchFamily="34" charset="0"/>
              <a:buChar char="•"/>
            </a:pPr>
            <a:endParaRPr lang="en-US" sz="1100" dirty="0">
              <a:solidFill>
                <a:schemeClr val="tx1"/>
              </a:solidFill>
            </a:endParaRPr>
          </a:p>
          <a:p>
            <a:pPr marL="171450" indent="-171450">
              <a:buFont typeface="Arial" panose="020B0604020202020204" pitchFamily="34" charset="0"/>
              <a:buChar char="•"/>
            </a:pPr>
            <a:r>
              <a:rPr lang="en-US" sz="1100" dirty="0">
                <a:solidFill>
                  <a:schemeClr val="tx1"/>
                </a:solidFill>
              </a:rPr>
              <a:t>We consider that the AP performs BF training independently with each STA, but all STAs are trained in order:</a:t>
            </a:r>
          </a:p>
          <a:p>
            <a:pPr marL="214313" indent="-214313">
              <a:buFontTx/>
              <a:buChar char="-"/>
            </a:pPr>
            <a:r>
              <a:rPr lang="en-US" sz="1100" dirty="0">
                <a:solidFill>
                  <a:schemeClr val="tx1"/>
                </a:solidFill>
              </a:rPr>
              <a:t>To establish the best AP-STA link: best </a:t>
            </a:r>
            <a:r>
              <a:rPr lang="en-US" sz="1100" dirty="0" err="1">
                <a:solidFill>
                  <a:schemeClr val="tx1"/>
                </a:solidFill>
              </a:rPr>
              <a:t>Tx</a:t>
            </a:r>
            <a:r>
              <a:rPr lang="en-US" sz="1100" dirty="0">
                <a:solidFill>
                  <a:schemeClr val="tx1"/>
                </a:solidFill>
              </a:rPr>
              <a:t> antenna/sub-array (Tx1 in our example) in the AP, best </a:t>
            </a:r>
            <a:r>
              <a:rPr lang="en-US" sz="1100" dirty="0" err="1">
                <a:solidFill>
                  <a:schemeClr val="tx1"/>
                </a:solidFill>
              </a:rPr>
              <a:t>Tx</a:t>
            </a:r>
            <a:r>
              <a:rPr lang="en-US" sz="1100" dirty="0">
                <a:solidFill>
                  <a:schemeClr val="tx1"/>
                </a:solidFill>
              </a:rPr>
              <a:t> sector/AWV in the AP and best Rx sector/AWV in the STA</a:t>
            </a:r>
          </a:p>
          <a:p>
            <a:pPr marL="214313" indent="-214313">
              <a:buFontTx/>
              <a:buChar char="-"/>
            </a:pPr>
            <a:r>
              <a:rPr lang="en-US" sz="1100" dirty="0">
                <a:solidFill>
                  <a:schemeClr val="tx1"/>
                </a:solidFill>
              </a:rPr>
              <a:t>And to identify the </a:t>
            </a:r>
            <a:r>
              <a:rPr lang="en-US" sz="1100" dirty="0" err="1">
                <a:solidFill>
                  <a:schemeClr val="tx1"/>
                </a:solidFill>
              </a:rPr>
              <a:t>Tx</a:t>
            </a:r>
            <a:r>
              <a:rPr lang="en-US" sz="1100" dirty="0">
                <a:solidFill>
                  <a:schemeClr val="tx1"/>
                </a:solidFill>
              </a:rPr>
              <a:t> sectors/AWVs from the other </a:t>
            </a:r>
            <a:r>
              <a:rPr lang="en-US" sz="1100" dirty="0" err="1">
                <a:solidFill>
                  <a:schemeClr val="tx1"/>
                </a:solidFill>
              </a:rPr>
              <a:t>Tx</a:t>
            </a:r>
            <a:r>
              <a:rPr lang="en-US" sz="1100" dirty="0">
                <a:solidFill>
                  <a:schemeClr val="tx1"/>
                </a:solidFill>
              </a:rPr>
              <a:t> antennas/sub-arrays (Tx2 and 3 in our example) in the AP, that creates no interference on the STA, when it uses its best Rx sector/AWV: those sectors/antennas will be eligible to be used to transmit to other users in future MU-MIMO frame, simultaneously with that STA</a:t>
            </a:r>
          </a:p>
          <a:p>
            <a:pPr marL="171450" indent="-171450">
              <a:buFont typeface="Arial" panose="020B0604020202020204" pitchFamily="34" charset="0"/>
              <a:buChar char="•"/>
            </a:pPr>
            <a:r>
              <a:rPr lang="en-US" sz="1100" dirty="0">
                <a:solidFill>
                  <a:schemeClr val="tx1"/>
                </a:solidFill>
              </a:rPr>
              <a:t>The AP therefore has to collect all SNRs for each </a:t>
            </a:r>
            <a:r>
              <a:rPr lang="en-US" sz="1100" dirty="0" err="1">
                <a:solidFill>
                  <a:schemeClr val="tx1"/>
                </a:solidFill>
              </a:rPr>
              <a:t>Tx</a:t>
            </a:r>
            <a:r>
              <a:rPr lang="en-US" sz="1100" dirty="0">
                <a:solidFill>
                  <a:schemeClr val="tx1"/>
                </a:solidFill>
              </a:rPr>
              <a:t>-Rx sector/AWV combination. Thanks to all these information, it will be able to do STA grouping for future MU-MIMO operation.</a:t>
            </a:r>
          </a:p>
          <a:p>
            <a:pPr marL="171450" indent="-171450">
              <a:buFont typeface="Arial" panose="020B0604020202020204" pitchFamily="34" charset="0"/>
              <a:buChar char="•"/>
            </a:pPr>
            <a:endParaRPr lang="en-US" sz="1100" dirty="0">
              <a:solidFill>
                <a:schemeClr val="tx1"/>
              </a:solidFill>
            </a:endParaRPr>
          </a:p>
        </p:txBody>
      </p:sp>
      <p:sp>
        <p:nvSpPr>
          <p:cNvPr id="4" name="TextBox 3"/>
          <p:cNvSpPr txBox="1"/>
          <p:nvPr/>
        </p:nvSpPr>
        <p:spPr>
          <a:xfrm>
            <a:off x="8200883" y="5291916"/>
            <a:ext cx="907621" cy="307777"/>
          </a:xfrm>
          <a:prstGeom prst="rect">
            <a:avLst/>
          </a:prstGeom>
          <a:noFill/>
        </p:spPr>
        <p:txBody>
          <a:bodyPr wrap="none" rtlCol="0">
            <a:spAutoFit/>
          </a:bodyPr>
          <a:lstStyle/>
          <a:p>
            <a:r>
              <a:rPr lang="en-US" sz="1400" dirty="0">
                <a:solidFill>
                  <a:schemeClr val="tx1"/>
                </a:solidFill>
              </a:rPr>
              <a:t>Low SNR</a:t>
            </a:r>
          </a:p>
        </p:txBody>
      </p:sp>
      <p:sp>
        <p:nvSpPr>
          <p:cNvPr id="44" name="Title 1"/>
          <p:cNvSpPr>
            <a:spLocks noGrp="1"/>
          </p:cNvSpPr>
          <p:nvPr>
            <p:ph type="title"/>
          </p:nvPr>
        </p:nvSpPr>
        <p:spPr>
          <a:xfrm>
            <a:off x="318871" y="766694"/>
            <a:ext cx="8930987" cy="994172"/>
          </a:xfrm>
        </p:spPr>
        <p:txBody>
          <a:bodyPr>
            <a:normAutofit/>
          </a:bodyPr>
          <a:lstStyle/>
          <a:p>
            <a:r>
              <a:rPr lang="en-US" sz="3000" dirty="0">
                <a:solidFill>
                  <a:schemeClr val="tx1"/>
                </a:solidFill>
              </a:rPr>
              <a:t>Example 2: Single STA training for MU-MIMO</a:t>
            </a:r>
          </a:p>
        </p:txBody>
      </p:sp>
      <p:sp>
        <p:nvSpPr>
          <p:cNvPr id="46" name="Oval 45"/>
          <p:cNvSpPr/>
          <p:nvPr/>
        </p:nvSpPr>
        <p:spPr>
          <a:xfrm rot="21358393">
            <a:off x="7178222" y="4090742"/>
            <a:ext cx="267293" cy="1364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47" name="Oval 46"/>
          <p:cNvSpPr/>
          <p:nvPr/>
        </p:nvSpPr>
        <p:spPr>
          <a:xfrm rot="20948458">
            <a:off x="7178222" y="4240761"/>
            <a:ext cx="267293" cy="1364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cxnSp>
        <p:nvCxnSpPr>
          <p:cNvPr id="48" name="Straight Arrow Connector 47"/>
          <p:cNvCxnSpPr>
            <a:endCxn id="8" idx="3"/>
          </p:cNvCxnSpPr>
          <p:nvPr/>
        </p:nvCxnSpPr>
        <p:spPr>
          <a:xfrm flipV="1">
            <a:off x="7409420" y="4050083"/>
            <a:ext cx="749483" cy="1003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V="1">
            <a:off x="7437996" y="4090531"/>
            <a:ext cx="706340" cy="1956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6765" y="3807547"/>
            <a:ext cx="2056973" cy="369332"/>
          </a:xfrm>
          <a:prstGeom prst="rect">
            <a:avLst/>
          </a:prstGeom>
          <a:noFill/>
        </p:spPr>
        <p:txBody>
          <a:bodyPr wrap="none" rtlCol="0">
            <a:spAutoFit/>
          </a:bodyPr>
          <a:lstStyle/>
          <a:p>
            <a:r>
              <a:rPr lang="en-US" sz="1800" dirty="0">
                <a:solidFill>
                  <a:schemeClr val="tx1"/>
                </a:solidFill>
              </a:rPr>
              <a:t>BF training process:</a:t>
            </a:r>
          </a:p>
        </p:txBody>
      </p:sp>
      <p:sp>
        <p:nvSpPr>
          <p:cNvPr id="2" name="Date Placeholder 1"/>
          <p:cNvSpPr>
            <a:spLocks noGrp="1"/>
          </p:cNvSpPr>
          <p:nvPr>
            <p:ph type="dt" idx="15"/>
          </p:nvPr>
        </p:nvSpPr>
        <p:spPr/>
        <p:txBody>
          <a:bodyPr/>
          <a:lstStyle/>
          <a:p>
            <a:r>
              <a:rPr lang="en-US" dirty="0" smtClean="0">
                <a:solidFill>
                  <a:schemeClr val="tx1"/>
                </a:solidFill>
              </a:rPr>
              <a:t>January 2016</a:t>
            </a:r>
            <a:endParaRPr lang="en-GB" dirty="0">
              <a:solidFill>
                <a:schemeClr val="tx1"/>
              </a:solidFill>
            </a:endParaRPr>
          </a:p>
        </p:txBody>
      </p:sp>
      <p:sp>
        <p:nvSpPr>
          <p:cNvPr id="3" name="Footer Placeholder 2"/>
          <p:cNvSpPr>
            <a:spLocks noGrp="1"/>
          </p:cNvSpPr>
          <p:nvPr>
            <p:ph type="ftr" idx="14"/>
          </p:nvPr>
        </p:nvSpPr>
        <p:spPr/>
        <p:txBody>
          <a:bodyPr/>
          <a:lstStyle/>
          <a:p>
            <a:r>
              <a:rPr lang="en-GB" dirty="0" smtClean="0">
                <a:solidFill>
                  <a:schemeClr val="tx1"/>
                </a:solidFill>
              </a:rPr>
              <a:t>Assaf Kasher</a:t>
            </a:r>
            <a:endParaRPr lang="en-GB" dirty="0">
              <a:solidFill>
                <a:schemeClr val="tx1"/>
              </a:solidFill>
            </a:endParaRPr>
          </a:p>
        </p:txBody>
      </p:sp>
      <p:sp>
        <p:nvSpPr>
          <p:cNvPr id="9" name="Slide Number Placeholder 8"/>
          <p:cNvSpPr>
            <a:spLocks noGrp="1"/>
          </p:cNvSpPr>
          <p:nvPr>
            <p:ph type="sldNum" idx="12"/>
          </p:nvPr>
        </p:nvSpPr>
        <p:spPr/>
        <p:txBody>
          <a:bodyPr/>
          <a:lstStyle/>
          <a:p>
            <a:r>
              <a:rPr lang="en-GB" smtClean="0">
                <a:solidFill>
                  <a:schemeClr val="tx1"/>
                </a:solidFill>
              </a:rPr>
              <a:t>Slide </a:t>
            </a:r>
            <a:fld id="{440F5867-744E-4AA6-B0ED-4C44D2DFBB7B}" type="slidenum">
              <a:rPr lang="en-GB" smtClean="0">
                <a:solidFill>
                  <a:schemeClr val="tx1"/>
                </a:solidFill>
              </a:rPr>
              <a:pPr/>
              <a:t>13</a:t>
            </a:fld>
            <a:endParaRPr lang="en-GB" dirty="0">
              <a:solidFill>
                <a:schemeClr val="tx1"/>
              </a:solidFill>
            </a:endParaRPr>
          </a:p>
        </p:txBody>
      </p:sp>
    </p:spTree>
    <p:extLst>
      <p:ext uri="{BB962C8B-B14F-4D97-AF65-F5344CB8AC3E}">
        <p14:creationId xmlns:p14="http://schemas.microsoft.com/office/powerpoint/2010/main" val="3168704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Conclusion</a:t>
            </a:r>
            <a:endParaRPr lang="en-US" dirty="0"/>
          </a:p>
        </p:txBody>
      </p:sp>
      <p:sp>
        <p:nvSpPr>
          <p:cNvPr id="4" name="Content Placeholder 3"/>
          <p:cNvSpPr>
            <a:spLocks noGrp="1"/>
          </p:cNvSpPr>
          <p:nvPr>
            <p:ph idx="1"/>
          </p:nvPr>
        </p:nvSpPr>
        <p:spPr/>
        <p:txBody>
          <a:bodyPr>
            <a:normAutofit lnSpcReduction="10000"/>
          </a:bodyPr>
          <a:lstStyle/>
          <a:p>
            <a:pPr>
              <a:buFont typeface="Arial" panose="020B0604020202020204" pitchFamily="34" charset="0"/>
              <a:buChar char="•"/>
            </a:pPr>
            <a:r>
              <a:rPr lang="en-US" dirty="0" smtClean="0"/>
              <a:t>Proposed enhanced BRP supports:</a:t>
            </a:r>
          </a:p>
          <a:p>
            <a:pPr marL="800100" lvl="1" indent="-342900">
              <a:buFont typeface="Arial" panose="020B0604020202020204" pitchFamily="34" charset="0"/>
              <a:buChar char="•"/>
            </a:pPr>
            <a:r>
              <a:rPr lang="en-US" dirty="0" smtClean="0"/>
              <a:t>SU MIMO</a:t>
            </a:r>
          </a:p>
          <a:p>
            <a:pPr marL="800100" lvl="1" indent="-342900">
              <a:buFont typeface="Arial" panose="020B0604020202020204" pitchFamily="34" charset="0"/>
              <a:buChar char="•"/>
            </a:pPr>
            <a:r>
              <a:rPr lang="en-US" dirty="0" smtClean="0"/>
              <a:t>MU MIMO</a:t>
            </a:r>
          </a:p>
          <a:p>
            <a:pPr marL="800100" lvl="1" indent="-342900">
              <a:buFont typeface="Arial" panose="020B0604020202020204" pitchFamily="34" charset="0"/>
              <a:buChar char="•"/>
            </a:pPr>
            <a:r>
              <a:rPr lang="en-US" dirty="0" smtClean="0"/>
              <a:t>Orthogonal TRN sequences</a:t>
            </a:r>
          </a:p>
          <a:p>
            <a:pPr marL="800100" lvl="1" indent="-342900">
              <a:buFont typeface="Arial" panose="020B0604020202020204" pitchFamily="34" charset="0"/>
              <a:buChar char="•"/>
            </a:pPr>
            <a:r>
              <a:rPr lang="en-US" dirty="0"/>
              <a:t>TX and RX antenna training within the same BRP frame</a:t>
            </a:r>
          </a:p>
          <a:p>
            <a:pPr marL="800100" lvl="1" indent="-342900">
              <a:buFont typeface="Arial" panose="020B0604020202020204" pitchFamily="34" charset="0"/>
              <a:buChar char="•"/>
            </a:pPr>
            <a:r>
              <a:rPr lang="en-US" dirty="0" smtClean="0"/>
              <a:t>Simultaneous training of multiple STAs</a:t>
            </a:r>
          </a:p>
          <a:p>
            <a:pPr>
              <a:buFont typeface="Arial" panose="020B0604020202020204" pitchFamily="34" charset="0"/>
              <a:buChar char="•"/>
            </a:pPr>
            <a:r>
              <a:rPr lang="en-US" dirty="0" smtClean="0"/>
              <a:t>One single framework to support all 11ay modes</a:t>
            </a:r>
          </a:p>
          <a:p>
            <a:pPr>
              <a:buFont typeface="Arial" panose="020B0604020202020204" pitchFamily="34" charset="0"/>
              <a:buChar char="•"/>
            </a:pPr>
            <a:r>
              <a:rPr lang="en-US" dirty="0" smtClean="0"/>
              <a:t>Performance </a:t>
            </a:r>
            <a:r>
              <a:rPr lang="en-US" dirty="0"/>
              <a:t>of enhanced BRP far surpasses 11ad BRP</a:t>
            </a:r>
          </a:p>
          <a:p>
            <a:pPr marL="800100" lvl="1" indent="-342900">
              <a:buFont typeface="Arial" panose="020B0604020202020204" pitchFamily="34" charset="0"/>
              <a:buChar char="•"/>
            </a:pPr>
            <a:r>
              <a:rPr lang="en-US" dirty="0"/>
              <a:t>Performance gap gets wider with increase in number of users and TRN (array) lengths</a:t>
            </a:r>
          </a:p>
          <a:p>
            <a:pPr marL="800100" lvl="1" indent="-342900">
              <a:buFont typeface="Arial" panose="020B0604020202020204" pitchFamily="34" charset="0"/>
              <a:buChar char="•"/>
            </a:pPr>
            <a:r>
              <a:rPr lang="en-US" dirty="0"/>
              <a:t>Enhanced BRP shows to be </a:t>
            </a:r>
            <a:r>
              <a:rPr lang="en-US" dirty="0" smtClean="0"/>
              <a:t>scalable</a:t>
            </a:r>
            <a:endParaRPr lang="en-US" dirty="0"/>
          </a:p>
        </p:txBody>
      </p:sp>
      <p:sp>
        <p:nvSpPr>
          <p:cNvPr id="3" name="Date Placeholder 2"/>
          <p:cNvSpPr>
            <a:spLocks noGrp="1"/>
          </p:cNvSpPr>
          <p:nvPr>
            <p:ph type="dt" idx="15"/>
          </p:nvPr>
        </p:nvSpPr>
        <p:spPr/>
        <p:txBody>
          <a:bodyPr/>
          <a:lstStyle/>
          <a:p>
            <a:r>
              <a:rPr lang="en-US" dirty="0" smtClean="0"/>
              <a:t>January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7" name="Footer Placeholder 2"/>
          <p:cNvSpPr>
            <a:spLocks noGrp="1"/>
          </p:cNvSpPr>
          <p:nvPr>
            <p:ph type="ftr" idx="14"/>
          </p:nvPr>
        </p:nvSpPr>
        <p:spPr>
          <a:xfrm>
            <a:off x="5357818" y="6475413"/>
            <a:ext cx="3184520" cy="180975"/>
          </a:xfrm>
        </p:spPr>
        <p:txBody>
          <a:bodyPr/>
          <a:lstStyle/>
          <a:p>
            <a:r>
              <a:rPr lang="en-GB" dirty="0" smtClean="0"/>
              <a:t>Assaf Kasher</a:t>
            </a:r>
            <a:endParaRPr lang="en-GB" dirty="0"/>
          </a:p>
        </p:txBody>
      </p:sp>
    </p:spTree>
    <p:extLst>
      <p:ext uri="{BB962C8B-B14F-4D97-AF65-F5344CB8AC3E}">
        <p14:creationId xmlns:p14="http://schemas.microsoft.com/office/powerpoint/2010/main" val="4252050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straw poll</a:t>
            </a:r>
            <a:endParaRPr lang="en-US" dirty="0"/>
          </a:p>
        </p:txBody>
      </p:sp>
      <p:sp>
        <p:nvSpPr>
          <p:cNvPr id="3" name="Content Placeholder 2"/>
          <p:cNvSpPr>
            <a:spLocks noGrp="1"/>
          </p:cNvSpPr>
          <p:nvPr>
            <p:ph idx="1"/>
          </p:nvPr>
        </p:nvSpPr>
        <p:spPr/>
        <p:txBody>
          <a:bodyPr>
            <a:normAutofit/>
          </a:bodyPr>
          <a:lstStyle/>
          <a:p>
            <a:r>
              <a:rPr lang="en-US" dirty="0"/>
              <a:t>Would you agree to insert the following in section 4 of the SFD</a:t>
            </a:r>
            <a:r>
              <a:rPr lang="en-US" dirty="0" smtClean="0"/>
              <a:t>:”</a:t>
            </a:r>
          </a:p>
          <a:p>
            <a:pPr lvl="1"/>
            <a:r>
              <a:rPr lang="en-US" dirty="0">
                <a:solidFill>
                  <a:srgbClr val="00B050"/>
                </a:solidFill>
              </a:rPr>
              <a:t>The 11ay SLS beamforming protocol shall enable feedback of one or more sectors per TX and RX antenna.</a:t>
            </a:r>
          </a:p>
          <a:p>
            <a:pPr lvl="1"/>
            <a:r>
              <a:rPr lang="en-US" dirty="0" smtClean="0">
                <a:solidFill>
                  <a:srgbClr val="00B050"/>
                </a:solidFill>
              </a:rPr>
              <a:t>The 11ay beamforming protocol shall enable TX and RX training using the same BRP frame</a:t>
            </a:r>
          </a:p>
          <a:p>
            <a:pPr lvl="1"/>
            <a:r>
              <a:rPr lang="en-US" dirty="0" smtClean="0">
                <a:solidFill>
                  <a:srgbClr val="00B050"/>
                </a:solidFill>
              </a:rPr>
              <a:t>The 11ay beamforming protocol shall define orthogonal TRN sequences for simultaneous BF training across DMG antennas</a:t>
            </a:r>
            <a:endParaRPr lang="en-US" dirty="0">
              <a:solidFill>
                <a:srgbClr val="00B050"/>
              </a:solidFill>
            </a:endParaRPr>
          </a:p>
          <a:p>
            <a:r>
              <a:rPr lang="en-US" dirty="0" smtClean="0"/>
              <a:t>”</a:t>
            </a:r>
            <a:endParaRPr lang="en-US" dirty="0"/>
          </a:p>
        </p:txBody>
      </p:sp>
      <p:sp>
        <p:nvSpPr>
          <p:cNvPr id="4" name="Footer Placeholder 3"/>
          <p:cNvSpPr>
            <a:spLocks noGrp="1"/>
          </p:cNvSpPr>
          <p:nvPr>
            <p:ph type="ftr" sz="quarter" idx="4294967295"/>
          </p:nvPr>
        </p:nvSpPr>
        <p:spPr>
          <a:xfrm>
            <a:off x="5580112" y="6475413"/>
            <a:ext cx="3086100" cy="273844"/>
          </a:xfrm>
          <a:prstGeom prst="rect">
            <a:avLst/>
          </a:prstGeom>
        </p:spPr>
        <p:txBody>
          <a:bodyPr/>
          <a:lstStyle/>
          <a:p>
            <a:r>
              <a:rPr lang="en-US" dirty="0" smtClean="0"/>
              <a:t>Assaf Kasher</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16077238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January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Assaf Kasher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document describes some improvements needed in the BF training protocol for support of MIMO and multiple antennas STAs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January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smtClean="0"/>
              <a:t>Assaf Kasher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30216"/>
            <a:ext cx="7772400" cy="440531"/>
          </a:xfrm>
          <a:ln/>
        </p:spPr>
        <p:txBody>
          <a:bodyPr lIns="90000" tIns="46800" rIns="90000" bIns="46800"/>
          <a:lstStyle/>
          <a:p>
            <a:r>
              <a:rPr lang="en-US" dirty="0" smtClean="0"/>
              <a:t>Feedback for Multiple Antennas</a:t>
            </a:r>
            <a:endParaRPr lang="en-US" dirty="0"/>
          </a:p>
        </p:txBody>
      </p:sp>
      <p:sp>
        <p:nvSpPr>
          <p:cNvPr id="9218" name="Rectangle 2"/>
          <p:cNvSpPr>
            <a:spLocks noGrp="1" noChangeArrowheads="1"/>
          </p:cNvSpPr>
          <p:nvPr>
            <p:ph type="body" idx="1"/>
          </p:nvPr>
        </p:nvSpPr>
        <p:spPr>
          <a:xfrm>
            <a:off x="685800" y="4221088"/>
            <a:ext cx="7772400" cy="1874912"/>
          </a:xfrm>
          <a:ln/>
        </p:spPr>
        <p:txBody>
          <a:bodyPr/>
          <a:lstStyle/>
          <a:p>
            <a:pPr>
              <a:buFont typeface="Times New Roman" pitchFamily="16" charset="0"/>
              <a:buChar char="•"/>
            </a:pPr>
            <a:r>
              <a:rPr lang="en-GB" sz="2000" dirty="0" smtClean="0"/>
              <a:t>The 11ad sector sweep allows to select the best transmit sector (and antenna) for both initiator and responder.</a:t>
            </a:r>
          </a:p>
          <a:p>
            <a:pPr>
              <a:buFont typeface="Times New Roman" pitchFamily="16" charset="0"/>
              <a:buChar char="•"/>
            </a:pPr>
            <a:r>
              <a:rPr lang="en-GB" sz="2000" dirty="0" smtClean="0"/>
              <a:t>The use of multiple antennas in both RX and TX in 11ay and the use of MIMO techniques implies that  feedback should cover the best transmit sector per each transmit antenna and per each receive antenna.</a:t>
            </a:r>
            <a:endParaRPr lang="en-GB" sz="2000" dirty="0"/>
          </a:p>
        </p:txBody>
      </p:sp>
      <p:pic>
        <p:nvPicPr>
          <p:cNvPr id="2" name="Picture 1"/>
          <p:cNvPicPr>
            <a:picLocks noChangeAspect="1"/>
          </p:cNvPicPr>
          <p:nvPr/>
        </p:nvPicPr>
        <p:blipFill>
          <a:blip r:embed="rId3"/>
          <a:stretch>
            <a:fillRect/>
          </a:stretch>
        </p:blipFill>
        <p:spPr>
          <a:xfrm>
            <a:off x="1782237" y="1343797"/>
            <a:ext cx="5579526" cy="273375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January 2016</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smtClean="0"/>
              <a:t>Assaf Kasher</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440531"/>
          </a:xfrm>
          <a:ln/>
        </p:spPr>
        <p:txBody>
          <a:bodyPr lIns="90000" tIns="46800" rIns="90000" bIns="46800"/>
          <a:lstStyle/>
          <a:p>
            <a:r>
              <a:rPr lang="en-US" dirty="0" smtClean="0"/>
              <a:t>Feedback for multiple antennas (cont.)</a:t>
            </a:r>
            <a:endParaRPr lang="en-US" dirty="0"/>
          </a:p>
        </p:txBody>
      </p:sp>
      <p:sp>
        <p:nvSpPr>
          <p:cNvPr id="10242" name="Rectangle 2"/>
          <p:cNvSpPr>
            <a:spLocks noGrp="1" noChangeArrowheads="1"/>
          </p:cNvSpPr>
          <p:nvPr>
            <p:ph type="body" idx="1"/>
          </p:nvPr>
        </p:nvSpPr>
        <p:spPr>
          <a:xfrm>
            <a:off x="685800" y="1556792"/>
            <a:ext cx="7772400" cy="4632871"/>
          </a:xfrm>
          <a:ln/>
        </p:spPr>
        <p:txBody>
          <a:bodyPr/>
          <a:lstStyle/>
          <a:p>
            <a:pPr>
              <a:buFont typeface="Arial" panose="020B0604020202020204" pitchFamily="34" charset="0"/>
              <a:buChar char="•"/>
            </a:pPr>
            <a:r>
              <a:rPr lang="en-US" dirty="0" smtClean="0"/>
              <a:t>The feedback should indicate the best initiator transmit sector for each transmit antenna (indicated by antenna Id) per each of the responder receiver antennas and vice versa.</a:t>
            </a:r>
          </a:p>
          <a:p>
            <a:pPr lvl="1">
              <a:buFont typeface="Arial" panose="020B0604020202020204" pitchFamily="34" charset="0"/>
              <a:buChar char="•"/>
            </a:pPr>
            <a:r>
              <a:rPr lang="en-US" dirty="0" smtClean="0"/>
              <a:t>feedback may also include the SNR.</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The feedback may be appended to the SSW-Feedback and SSW-ACK or be carried in another frame after the SLS.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challenges for 11ay BRP?</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t>Large arrays</a:t>
            </a:r>
          </a:p>
          <a:p>
            <a:pPr marL="800100" lvl="1" indent="-342900">
              <a:buFont typeface="Arial" panose="020B0604020202020204" pitchFamily="34" charset="0"/>
              <a:buChar char="•"/>
            </a:pPr>
            <a:r>
              <a:rPr lang="en-US" dirty="0" smtClean="0"/>
              <a:t>How to support asymmetric links from an antenna gain perspective</a:t>
            </a:r>
          </a:p>
          <a:p>
            <a:pPr marL="800100" lvl="1" indent="-342900">
              <a:buFont typeface="Arial" panose="020B0604020202020204" pitchFamily="34" charset="0"/>
              <a:buChar char="•"/>
            </a:pPr>
            <a:r>
              <a:rPr lang="en-US" dirty="0" smtClean="0"/>
              <a:t>Need to allow for a large number of TRN units</a:t>
            </a:r>
            <a:endParaRPr lang="en-US" dirty="0"/>
          </a:p>
          <a:p>
            <a:pPr>
              <a:buFont typeface="Arial" panose="020B0604020202020204" pitchFamily="34" charset="0"/>
              <a:buChar char="•"/>
            </a:pPr>
            <a:r>
              <a:rPr lang="en-US" dirty="0" smtClean="0"/>
              <a:t>SU-MIMO and MU-MIMO training</a:t>
            </a:r>
          </a:p>
          <a:p>
            <a:pPr marL="800100" lvl="1" indent="-342900">
              <a:buFont typeface="Arial" panose="020B0604020202020204" pitchFamily="34" charset="0"/>
              <a:buChar char="•"/>
            </a:pPr>
            <a:r>
              <a:rPr lang="en-US" dirty="0" smtClean="0"/>
              <a:t>How to send MIMO feedback</a:t>
            </a:r>
          </a:p>
          <a:p>
            <a:pPr marL="800100" lvl="1" indent="-342900">
              <a:buFont typeface="Arial" panose="020B0604020202020204" pitchFamily="34" charset="0"/>
              <a:buChar char="•"/>
            </a:pPr>
            <a:r>
              <a:rPr lang="en-US" dirty="0" smtClean="0"/>
              <a:t>How to enable training of multiple antennas simultaneously</a:t>
            </a:r>
          </a:p>
          <a:p>
            <a:pPr>
              <a:buFont typeface="Arial" panose="020B0604020202020204" pitchFamily="34" charset="0"/>
              <a:buChar char="•"/>
            </a:pPr>
            <a:r>
              <a:rPr lang="en-US" dirty="0" smtClean="0"/>
              <a:t>Scalability </a:t>
            </a:r>
            <a:r>
              <a:rPr lang="en-US" dirty="0"/>
              <a:t>to </a:t>
            </a:r>
            <a:r>
              <a:rPr lang="en-US" dirty="0" smtClean="0"/>
              <a:t>large number of STAs</a:t>
            </a:r>
          </a:p>
          <a:p>
            <a:pPr marL="800100" lvl="1" indent="-342900">
              <a:buFont typeface="Arial" panose="020B0604020202020204" pitchFamily="34" charset="0"/>
              <a:buChar char="•"/>
            </a:pPr>
            <a:r>
              <a:rPr lang="en-US" dirty="0" smtClean="0"/>
              <a:t>How to train multiple STAs efficiently</a:t>
            </a:r>
          </a:p>
          <a:p>
            <a:pPr marL="800100" lvl="1" indent="-342900">
              <a:buFont typeface="Arial" panose="020B0604020202020204" pitchFamily="34" charset="0"/>
              <a:buChar char="•"/>
            </a:pPr>
            <a:r>
              <a:rPr lang="en-US" dirty="0" smtClean="0"/>
              <a:t>How to control training duration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
        <p:nvSpPr>
          <p:cNvPr id="6" name="Date Placeholder 3"/>
          <p:cNvSpPr>
            <a:spLocks noGrp="1"/>
          </p:cNvSpPr>
          <p:nvPr>
            <p:ph type="dt" idx="15"/>
          </p:nvPr>
        </p:nvSpPr>
        <p:spPr>
          <a:xfrm>
            <a:off x="714348" y="357166"/>
            <a:ext cx="2374889" cy="273050"/>
          </a:xfrm>
        </p:spPr>
        <p:txBody>
          <a:bodyPr/>
          <a:lstStyle/>
          <a:p>
            <a:r>
              <a:rPr lang="en-US" dirty="0" smtClean="0"/>
              <a:t>January 2016</a:t>
            </a:r>
            <a:endParaRPr lang="en-GB" dirty="0"/>
          </a:p>
        </p:txBody>
      </p:sp>
    </p:spTree>
    <p:extLst>
      <p:ext uri="{BB962C8B-B14F-4D97-AF65-F5344CB8AC3E}">
        <p14:creationId xmlns:p14="http://schemas.microsoft.com/office/powerpoint/2010/main" val="25060695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Proposals to address the challenges</a:t>
            </a:r>
            <a:endParaRPr lang="en-US" dirty="0"/>
          </a:p>
        </p:txBody>
      </p:sp>
      <p:graphicFrame>
        <p:nvGraphicFramePr>
          <p:cNvPr id="4" name="Table 3"/>
          <p:cNvGraphicFramePr>
            <a:graphicFrameLocks noGrp="1"/>
          </p:cNvGraphicFramePr>
          <p:nvPr>
            <p:extLst/>
          </p:nvPr>
        </p:nvGraphicFramePr>
        <p:xfrm>
          <a:off x="569891" y="2556375"/>
          <a:ext cx="7688688" cy="2240280"/>
        </p:xfrm>
        <a:graphic>
          <a:graphicData uri="http://schemas.openxmlformats.org/drawingml/2006/table">
            <a:tbl>
              <a:tblPr firstRow="1" firstCol="1">
                <a:tableStyleId>{5C22544A-7EE6-4342-B048-85BDC9FD1C3A}</a:tableStyleId>
              </a:tblPr>
              <a:tblGrid>
                <a:gridCol w="1574442"/>
                <a:gridCol w="4307983"/>
                <a:gridCol w="1806263"/>
              </a:tblGrid>
              <a:tr h="2971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Challenge</a:t>
                      </a:r>
                    </a:p>
                  </a:txBody>
                  <a:tcPr marL="68580" marR="68580"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t>Proposal</a:t>
                      </a:r>
                    </a:p>
                  </a:txBody>
                  <a:tcPr marL="68580" marR="68580"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t>Proposal ID</a:t>
                      </a:r>
                    </a:p>
                  </a:txBody>
                  <a:tcPr marL="68580" marR="68580" marT="34290" marB="34290"/>
                </a:tc>
              </a:tr>
              <a:tr h="2971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Large arrays</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Allow for a larger number of TRN units</a:t>
                      </a:r>
                    </a:p>
                  </a:txBody>
                  <a:tcPr marL="68580" marR="68580"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t>1</a:t>
                      </a:r>
                    </a:p>
                  </a:txBody>
                  <a:tcPr marL="68580" marR="68580" marT="34290" marB="34290"/>
                </a:tc>
              </a:tr>
              <a:tr h="525780">
                <a:tc rowSpan="3">
                  <a:txBody>
                    <a:bodyPr/>
                    <a:lstStyle/>
                    <a:p>
                      <a:r>
                        <a:rPr lang="en-US" sz="1500" dirty="0" smtClean="0"/>
                        <a:t>SU/MU MIMO</a:t>
                      </a:r>
                      <a:endParaRPr lang="en-US" sz="15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Training of RX and TX antennas in a single BRP frame</a:t>
                      </a:r>
                    </a:p>
                  </a:txBody>
                  <a:tcPr marL="68580" marR="68580"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t>2</a:t>
                      </a:r>
                    </a:p>
                  </a:txBody>
                  <a:tcPr marL="68580" marR="68580" marT="34290" marB="34290"/>
                </a:tc>
              </a:tr>
              <a:tr h="297180">
                <a:tc vMerge="1">
                  <a:txBody>
                    <a:bodyPr/>
                    <a:lstStyle/>
                    <a:p>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Orthogonal TRN</a:t>
                      </a:r>
                      <a:r>
                        <a:rPr lang="en-US" sz="1500" baseline="0" dirty="0" smtClean="0"/>
                        <a:t> sequences</a:t>
                      </a:r>
                    </a:p>
                  </a:txBody>
                  <a:tcPr marL="68580" marR="68580"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t>3</a:t>
                      </a:r>
                    </a:p>
                  </a:txBody>
                  <a:tcPr marL="68580" marR="68580" marT="34290" marB="34290"/>
                </a:tc>
              </a:tr>
              <a:tr h="297180">
                <a:tc vMerge="1">
                  <a:txBody>
                    <a:bodyPr/>
                    <a:lstStyle/>
                    <a:p>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Enhanced BRP feedback</a:t>
                      </a:r>
                    </a:p>
                  </a:txBody>
                  <a:tcPr marL="68580" marR="68580"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t>4</a:t>
                      </a:r>
                    </a:p>
                  </a:txBody>
                  <a:tcPr marL="68580" marR="68580" marT="34290" marB="34290"/>
                </a:tc>
              </a:tr>
              <a:tr h="525780">
                <a:tc>
                  <a:txBody>
                    <a:bodyPr/>
                    <a:lstStyle/>
                    <a:p>
                      <a:r>
                        <a:rPr lang="en-US" sz="1500" dirty="0" smtClean="0"/>
                        <a:t>Scalability to large no. of</a:t>
                      </a:r>
                      <a:r>
                        <a:rPr lang="en-US" sz="1500" baseline="0" dirty="0" smtClean="0"/>
                        <a:t> </a:t>
                      </a:r>
                      <a:r>
                        <a:rPr lang="en-US" sz="1500" dirty="0" smtClean="0"/>
                        <a:t>STAs</a:t>
                      </a:r>
                      <a:endParaRPr lang="en-US" sz="1500" dirty="0"/>
                    </a:p>
                  </a:txBody>
                  <a:tcPr marL="68580" marR="68580" marT="34290" marB="34290"/>
                </a:tc>
                <a:tc>
                  <a:txBody>
                    <a:bodyPr/>
                    <a:lstStyle/>
                    <a:p>
                      <a:pPr marL="0" indent="0">
                        <a:buNone/>
                      </a:pPr>
                      <a:r>
                        <a:rPr lang="en-US" sz="1500" dirty="0" smtClean="0"/>
                        <a:t>Training of multiple STAs in a single BRP procedure</a:t>
                      </a:r>
                    </a:p>
                  </a:txBody>
                  <a:tcPr marL="68580" marR="68580" marT="34290" marB="34290"/>
                </a:tc>
                <a:tc>
                  <a:txBody>
                    <a:bodyPr/>
                    <a:lstStyle/>
                    <a:p>
                      <a:pPr marL="0" indent="0" algn="ctr">
                        <a:buNone/>
                      </a:pPr>
                      <a:r>
                        <a:rPr lang="en-US" sz="1500" dirty="0" smtClean="0"/>
                        <a:t>5</a:t>
                      </a:r>
                      <a:endParaRPr lang="en-US" sz="1500" dirty="0"/>
                    </a:p>
                  </a:txBody>
                  <a:tcPr marL="68580" marR="68580" marT="34290" marB="34290"/>
                </a:tc>
              </a:tr>
            </a:tbl>
          </a:graphicData>
        </a:graphic>
      </p:graphicFrame>
      <p:sp>
        <p:nvSpPr>
          <p:cNvPr id="3" name="Rounded Rectangle 2"/>
          <p:cNvSpPr/>
          <p:nvPr/>
        </p:nvSpPr>
        <p:spPr>
          <a:xfrm>
            <a:off x="1328737" y="5161870"/>
            <a:ext cx="6557963" cy="51435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t>Proposals can be jointly used as part of the enhanced BRP</a:t>
            </a:r>
          </a:p>
        </p:txBody>
      </p:sp>
      <p:sp>
        <p:nvSpPr>
          <p:cNvPr id="6" name="Date Placeholder 5"/>
          <p:cNvSpPr>
            <a:spLocks noGrp="1"/>
          </p:cNvSpPr>
          <p:nvPr>
            <p:ph type="dt" idx="15"/>
          </p:nvPr>
        </p:nvSpPr>
        <p:spPr/>
        <p:txBody>
          <a:bodyPr/>
          <a:lstStyle/>
          <a:p>
            <a:r>
              <a:rPr lang="en-US" dirty="0" smtClean="0"/>
              <a:t>January 2016</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8" name="Footer Placeholder 3"/>
          <p:cNvSpPr>
            <a:spLocks noGrp="1"/>
          </p:cNvSpPr>
          <p:nvPr>
            <p:ph type="ftr" sz="quarter" idx="4294967295"/>
          </p:nvPr>
        </p:nvSpPr>
        <p:spPr>
          <a:xfrm>
            <a:off x="5546939" y="6475413"/>
            <a:ext cx="3086100" cy="273844"/>
          </a:xfrm>
          <a:prstGeom prst="rect">
            <a:avLst/>
          </a:prstGeom>
        </p:spPr>
        <p:txBody>
          <a:bodyPr/>
          <a:lstStyle/>
          <a:p>
            <a:r>
              <a:rPr lang="en-US" dirty="0" smtClean="0"/>
              <a:t>Assaf Kasher</a:t>
            </a:r>
            <a:endParaRPr lang="en-US" dirty="0"/>
          </a:p>
        </p:txBody>
      </p:sp>
    </p:spTree>
    <p:extLst>
      <p:ext uri="{BB962C8B-B14F-4D97-AF65-F5344CB8AC3E}">
        <p14:creationId xmlns:p14="http://schemas.microsoft.com/office/powerpoint/2010/main" val="3183166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6"/>
                </a:solidFill>
              </a:rPr>
              <a:t>Proposals 1 &amp; 2</a:t>
            </a:r>
            <a:r>
              <a:rPr lang="en-US" dirty="0" smtClean="0"/>
              <a:t>: Larger TRN Units &amp; Training </a:t>
            </a:r>
            <a:r>
              <a:rPr lang="en-US" dirty="0"/>
              <a:t>of RX and TX antennas in a single BRP </a:t>
            </a:r>
            <a:r>
              <a:rPr lang="en-US" dirty="0" smtClean="0"/>
              <a:t>frame</a:t>
            </a:r>
            <a:endParaRPr lang="en-US" dirty="0"/>
          </a:p>
        </p:txBody>
      </p:sp>
      <p:sp>
        <p:nvSpPr>
          <p:cNvPr id="26" name="Content Placeholder 2"/>
          <p:cNvSpPr>
            <a:spLocks noGrp="1"/>
          </p:cNvSpPr>
          <p:nvPr>
            <p:ph idx="1"/>
          </p:nvPr>
        </p:nvSpPr>
        <p:spPr/>
        <p:txBody>
          <a:bodyPr/>
          <a:lstStyle/>
          <a:p>
            <a:pPr>
              <a:buFont typeface="Arial" panose="020B0604020202020204" pitchFamily="34" charset="0"/>
              <a:buChar char="•"/>
            </a:pPr>
            <a:r>
              <a:rPr lang="en-US" dirty="0" smtClean="0"/>
              <a:t>We can define a long packet with both TX antenna switching and RX antenna switching</a:t>
            </a:r>
          </a:p>
          <a:p>
            <a:pPr marL="800100" lvl="1" indent="-342900">
              <a:buFont typeface="Arial" panose="020B0604020202020204" pitchFamily="34" charset="0"/>
              <a:buChar char="•"/>
            </a:pPr>
            <a:r>
              <a:rPr lang="en-US" dirty="0" smtClean="0"/>
              <a:t>Increase the limit to 256 TRN fields (rather than 64 used in 11ad)</a:t>
            </a:r>
          </a:p>
          <a:p>
            <a:pPr marL="800100" lvl="1" indent="-342900">
              <a:buFont typeface="Arial" panose="020B0604020202020204" pitchFamily="34" charset="0"/>
              <a:buChar char="•"/>
            </a:pPr>
            <a:r>
              <a:rPr lang="en-US" dirty="0" smtClean="0"/>
              <a:t>This will enable testing combinations of TX and RX sectors in the same packet</a:t>
            </a:r>
          </a:p>
          <a:p>
            <a:pPr marL="800100" lvl="1" indent="-342900">
              <a:buFont typeface="Arial" panose="020B0604020202020204" pitchFamily="34" charset="0"/>
              <a:buChar char="•"/>
            </a:pPr>
            <a:r>
              <a:rPr lang="en-US" dirty="0" smtClean="0"/>
              <a:t>May be repeated using a small number of sectors around the area of the selected sectors above.</a:t>
            </a:r>
          </a:p>
          <a:p>
            <a:pPr marL="800100" lvl="1" indent="-342900">
              <a:buFont typeface="Arial" panose="020B0604020202020204" pitchFamily="34" charset="0"/>
              <a:buChar char="•"/>
            </a:pPr>
            <a:r>
              <a:rPr lang="en-US" dirty="0" smtClean="0"/>
              <a:t>Only energy or similar measures are tested in sector combination</a:t>
            </a:r>
            <a:endParaRPr lang="en-US" dirty="0"/>
          </a:p>
        </p:txBody>
      </p:sp>
      <p:pic>
        <p:nvPicPr>
          <p:cNvPr id="27" name="Picture 26"/>
          <p:cNvPicPr>
            <a:picLocks noChangeAspect="1"/>
          </p:cNvPicPr>
          <p:nvPr/>
        </p:nvPicPr>
        <p:blipFill>
          <a:blip r:embed="rId3"/>
          <a:stretch>
            <a:fillRect/>
          </a:stretch>
        </p:blipFill>
        <p:spPr>
          <a:xfrm>
            <a:off x="990931" y="5058515"/>
            <a:ext cx="6708113" cy="1131995"/>
          </a:xfrm>
          <a:prstGeom prst="rect">
            <a:avLst/>
          </a:prstGeom>
        </p:spPr>
      </p:pic>
      <p:sp>
        <p:nvSpPr>
          <p:cNvPr id="3" name="Date Placeholder 2"/>
          <p:cNvSpPr>
            <a:spLocks noGrp="1"/>
          </p:cNvSpPr>
          <p:nvPr>
            <p:ph type="dt" idx="15"/>
          </p:nvPr>
        </p:nvSpPr>
        <p:spPr/>
        <p:txBody>
          <a:bodyPr/>
          <a:lstStyle/>
          <a:p>
            <a:r>
              <a:rPr lang="en-US" dirty="0" smtClean="0"/>
              <a:t>January 2016</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8" name="Footer Placeholder 3"/>
          <p:cNvSpPr>
            <a:spLocks noGrp="1"/>
          </p:cNvSpPr>
          <p:nvPr>
            <p:ph type="ftr" sz="quarter" idx="4294967295"/>
          </p:nvPr>
        </p:nvSpPr>
        <p:spPr>
          <a:xfrm>
            <a:off x="5546939" y="6475413"/>
            <a:ext cx="3086100" cy="273844"/>
          </a:xfrm>
          <a:prstGeom prst="rect">
            <a:avLst/>
          </a:prstGeom>
        </p:spPr>
        <p:txBody>
          <a:bodyPr/>
          <a:lstStyle/>
          <a:p>
            <a:r>
              <a:rPr lang="en-US" dirty="0" smtClean="0"/>
              <a:t>Assaf Kasher</a:t>
            </a:r>
            <a:endParaRPr lang="en-US" dirty="0"/>
          </a:p>
        </p:txBody>
      </p:sp>
    </p:spTree>
    <p:extLst>
      <p:ext uri="{BB962C8B-B14F-4D97-AF65-F5344CB8AC3E}">
        <p14:creationId xmlns:p14="http://schemas.microsoft.com/office/powerpoint/2010/main" val="1132629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244490" y="3718680"/>
            <a:ext cx="8479631" cy="2446624"/>
          </a:xfrm>
        </p:spPr>
        <p:txBody>
          <a:bodyPr>
            <a:noAutofit/>
          </a:bodyPr>
          <a:lstStyle/>
          <a:p>
            <a:pPr>
              <a:buFont typeface="Arial" panose="020B0604020202020204" pitchFamily="34" charset="0"/>
              <a:buChar char="•"/>
            </a:pPr>
            <a:r>
              <a:rPr lang="en-US" sz="1600" dirty="0"/>
              <a:t>We propose to define orthogonal TRN fields in order to train multiple </a:t>
            </a:r>
            <a:r>
              <a:rPr lang="en-US" sz="1600" dirty="0" err="1"/>
              <a:t>Tx</a:t>
            </a:r>
            <a:r>
              <a:rPr lang="en-US" sz="1600" dirty="0"/>
              <a:t> antennas simultaneously using a normal BRP training protocol</a:t>
            </a:r>
          </a:p>
          <a:p>
            <a:pPr>
              <a:buFont typeface="Arial" panose="020B0604020202020204" pitchFamily="34" charset="0"/>
              <a:buChar char="•"/>
            </a:pPr>
            <a:r>
              <a:rPr lang="en-US" sz="1600" dirty="0"/>
              <a:t>Transmit from all TX antennas</a:t>
            </a:r>
          </a:p>
          <a:p>
            <a:pPr lvl="1">
              <a:buFont typeface="Arial" panose="020B0604020202020204" pitchFamily="34" charset="0"/>
              <a:buChar char="•"/>
            </a:pPr>
            <a:r>
              <a:rPr lang="en-US" sz="1600" dirty="0"/>
              <a:t>Data part transmitted with small delay between TX streams</a:t>
            </a:r>
          </a:p>
          <a:p>
            <a:pPr lvl="1">
              <a:buFont typeface="Arial" panose="020B0604020202020204" pitchFamily="34" charset="0"/>
              <a:buChar char="•"/>
            </a:pPr>
            <a:r>
              <a:rPr lang="en-US" sz="1600" dirty="0"/>
              <a:t>Orthogonal TRN fields enable the receiver to separate the received stream into the training fields from all the TX antennas.</a:t>
            </a:r>
          </a:p>
          <a:p>
            <a:pPr lvl="1">
              <a:buFont typeface="Arial" panose="020B0604020202020204" pitchFamily="34" charset="0"/>
              <a:buChar char="•"/>
            </a:pPr>
            <a:r>
              <a:rPr lang="en-US" sz="1600" dirty="0" err="1"/>
              <a:t>Tx</a:t>
            </a:r>
            <a:r>
              <a:rPr lang="en-US" sz="1600" dirty="0"/>
              <a:t> antenna 1 serves as the main antenna for TX of the data part of later packets</a:t>
            </a:r>
          </a:p>
          <a:p>
            <a:pPr>
              <a:buFont typeface="Arial" panose="020B0604020202020204" pitchFamily="34" charset="0"/>
              <a:buChar char="•"/>
            </a:pPr>
            <a:r>
              <a:rPr lang="en-US" sz="1600" dirty="0"/>
              <a:t>Initial RX is through an </a:t>
            </a:r>
            <a:r>
              <a:rPr lang="en-US" sz="1600" dirty="0" err="1"/>
              <a:t>omni</a:t>
            </a:r>
            <a:r>
              <a:rPr lang="en-US" sz="1600" dirty="0"/>
              <a:t> antenna</a:t>
            </a:r>
          </a:p>
        </p:txBody>
      </p:sp>
      <p:pic>
        <p:nvPicPr>
          <p:cNvPr id="7" name="Picture 6"/>
          <p:cNvPicPr>
            <a:picLocks noChangeAspect="1"/>
          </p:cNvPicPr>
          <p:nvPr/>
        </p:nvPicPr>
        <p:blipFill>
          <a:blip r:embed="rId2"/>
          <a:stretch>
            <a:fillRect/>
          </a:stretch>
        </p:blipFill>
        <p:spPr>
          <a:xfrm>
            <a:off x="1634323" y="2697433"/>
            <a:ext cx="5017782" cy="609082"/>
          </a:xfrm>
          <a:prstGeom prst="rect">
            <a:avLst/>
          </a:prstGeom>
        </p:spPr>
      </p:pic>
      <p:cxnSp>
        <p:nvCxnSpPr>
          <p:cNvPr id="8" name="Straight Connector 7"/>
          <p:cNvCxnSpPr/>
          <p:nvPr/>
        </p:nvCxnSpPr>
        <p:spPr>
          <a:xfrm flipH="1">
            <a:off x="1634323" y="2315397"/>
            <a:ext cx="1242138" cy="38203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442635" y="2315397"/>
            <a:ext cx="2209470" cy="382035"/>
          </a:xfrm>
          <a:prstGeom prst="line">
            <a:avLst/>
          </a:prstGeom>
        </p:spPr>
        <p:style>
          <a:lnRef idx="1">
            <a:schemeClr val="accent1"/>
          </a:lnRef>
          <a:fillRef idx="0">
            <a:schemeClr val="accent1"/>
          </a:fillRef>
          <a:effectRef idx="0">
            <a:schemeClr val="accent1"/>
          </a:effectRef>
          <a:fontRef idx="minor">
            <a:schemeClr val="tx1"/>
          </a:fontRef>
        </p:style>
      </p:cxnSp>
      <p:grpSp>
        <p:nvGrpSpPr>
          <p:cNvPr id="10" name="Group 4"/>
          <p:cNvGrpSpPr>
            <a:grpSpLocks noChangeAspect="1"/>
          </p:cNvGrpSpPr>
          <p:nvPr/>
        </p:nvGrpSpPr>
        <p:grpSpPr bwMode="auto">
          <a:xfrm>
            <a:off x="1424400" y="1433297"/>
            <a:ext cx="6036469" cy="1138238"/>
            <a:chOff x="182" y="583"/>
            <a:chExt cx="5070" cy="956"/>
          </a:xfrm>
        </p:grpSpPr>
        <p:sp>
          <p:nvSpPr>
            <p:cNvPr id="11" name="AutoShape 3"/>
            <p:cNvSpPr>
              <a:spLocks noChangeAspect="1" noChangeArrowheads="1" noTextEdit="1"/>
            </p:cNvSpPr>
            <p:nvPr/>
          </p:nvSpPr>
          <p:spPr bwMode="auto">
            <a:xfrm>
              <a:off x="182" y="583"/>
              <a:ext cx="5070" cy="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grpSp>
          <p:nvGrpSpPr>
            <p:cNvPr id="12" name="Group 205"/>
            <p:cNvGrpSpPr>
              <a:grpSpLocks/>
            </p:cNvGrpSpPr>
            <p:nvPr/>
          </p:nvGrpSpPr>
          <p:grpSpPr bwMode="auto">
            <a:xfrm>
              <a:off x="182" y="603"/>
              <a:ext cx="1943" cy="583"/>
              <a:chOff x="182" y="603"/>
              <a:chExt cx="1943" cy="583"/>
            </a:xfrm>
          </p:grpSpPr>
          <p:sp>
            <p:nvSpPr>
              <p:cNvPr id="433" name="Rectangle 5"/>
              <p:cNvSpPr>
                <a:spLocks noChangeArrowheads="1"/>
              </p:cNvSpPr>
              <p:nvPr/>
            </p:nvSpPr>
            <p:spPr bwMode="auto">
              <a:xfrm>
                <a:off x="202" y="791"/>
                <a:ext cx="257"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43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 y="794"/>
                <a:ext cx="25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5" name="Rectangle 7"/>
              <p:cNvSpPr>
                <a:spLocks noChangeArrowheads="1"/>
              </p:cNvSpPr>
              <p:nvPr/>
            </p:nvSpPr>
            <p:spPr bwMode="auto">
              <a:xfrm>
                <a:off x="202" y="791"/>
                <a:ext cx="257"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36" name="Rectangle 8"/>
              <p:cNvSpPr>
                <a:spLocks noChangeArrowheads="1"/>
              </p:cNvSpPr>
              <p:nvPr/>
            </p:nvSpPr>
            <p:spPr bwMode="auto">
              <a:xfrm>
                <a:off x="202" y="791"/>
                <a:ext cx="270"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37" name="Freeform 9"/>
              <p:cNvSpPr>
                <a:spLocks/>
              </p:cNvSpPr>
              <p:nvPr/>
            </p:nvSpPr>
            <p:spPr bwMode="auto">
              <a:xfrm>
                <a:off x="203" y="791"/>
                <a:ext cx="262" cy="70"/>
              </a:xfrm>
              <a:custGeom>
                <a:avLst/>
                <a:gdLst>
                  <a:gd name="T0" fmla="*/ 8 w 621"/>
                  <a:gd name="T1" fmla="*/ 151 h 167"/>
                  <a:gd name="T2" fmla="*/ 613 w 621"/>
                  <a:gd name="T3" fmla="*/ 151 h 167"/>
                  <a:gd name="T4" fmla="*/ 605 w 621"/>
                  <a:gd name="T5" fmla="*/ 159 h 167"/>
                  <a:gd name="T6" fmla="*/ 605 w 621"/>
                  <a:gd name="T7" fmla="*/ 8 h 167"/>
                  <a:gd name="T8" fmla="*/ 613 w 621"/>
                  <a:gd name="T9" fmla="*/ 16 h 167"/>
                  <a:gd name="T10" fmla="*/ 8 w 621"/>
                  <a:gd name="T11" fmla="*/ 16 h 167"/>
                  <a:gd name="T12" fmla="*/ 16 w 621"/>
                  <a:gd name="T13" fmla="*/ 8 h 167"/>
                  <a:gd name="T14" fmla="*/ 16 w 621"/>
                  <a:gd name="T15" fmla="*/ 159 h 167"/>
                  <a:gd name="T16" fmla="*/ 8 w 621"/>
                  <a:gd name="T17" fmla="*/ 167 h 167"/>
                  <a:gd name="T18" fmla="*/ 0 w 621"/>
                  <a:gd name="T19" fmla="*/ 159 h 167"/>
                  <a:gd name="T20" fmla="*/ 0 w 621"/>
                  <a:gd name="T21" fmla="*/ 8 h 167"/>
                  <a:gd name="T22" fmla="*/ 8 w 621"/>
                  <a:gd name="T23" fmla="*/ 0 h 167"/>
                  <a:gd name="T24" fmla="*/ 613 w 621"/>
                  <a:gd name="T25" fmla="*/ 0 h 167"/>
                  <a:gd name="T26" fmla="*/ 621 w 621"/>
                  <a:gd name="T27" fmla="*/ 8 h 167"/>
                  <a:gd name="T28" fmla="*/ 621 w 621"/>
                  <a:gd name="T29" fmla="*/ 159 h 167"/>
                  <a:gd name="T30" fmla="*/ 613 w 621"/>
                  <a:gd name="T31" fmla="*/ 167 h 167"/>
                  <a:gd name="T32" fmla="*/ 8 w 621"/>
                  <a:gd name="T33" fmla="*/ 167 h 167"/>
                  <a:gd name="T34" fmla="*/ 0 w 621"/>
                  <a:gd name="T35" fmla="*/ 159 h 167"/>
                  <a:gd name="T36" fmla="*/ 8 w 621"/>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1" h="167">
                    <a:moveTo>
                      <a:pt x="8" y="151"/>
                    </a:moveTo>
                    <a:lnTo>
                      <a:pt x="613" y="151"/>
                    </a:lnTo>
                    <a:lnTo>
                      <a:pt x="605" y="159"/>
                    </a:lnTo>
                    <a:lnTo>
                      <a:pt x="605" y="8"/>
                    </a:lnTo>
                    <a:lnTo>
                      <a:pt x="613" y="16"/>
                    </a:lnTo>
                    <a:lnTo>
                      <a:pt x="8" y="16"/>
                    </a:lnTo>
                    <a:lnTo>
                      <a:pt x="16" y="8"/>
                    </a:lnTo>
                    <a:lnTo>
                      <a:pt x="16" y="159"/>
                    </a:lnTo>
                    <a:cubicBezTo>
                      <a:pt x="16" y="164"/>
                      <a:pt x="12" y="167"/>
                      <a:pt x="8" y="167"/>
                    </a:cubicBezTo>
                    <a:cubicBezTo>
                      <a:pt x="3" y="167"/>
                      <a:pt x="0" y="164"/>
                      <a:pt x="0" y="159"/>
                    </a:cubicBezTo>
                    <a:lnTo>
                      <a:pt x="0" y="8"/>
                    </a:lnTo>
                    <a:cubicBezTo>
                      <a:pt x="0" y="4"/>
                      <a:pt x="3" y="0"/>
                      <a:pt x="8" y="0"/>
                    </a:cubicBezTo>
                    <a:lnTo>
                      <a:pt x="613" y="0"/>
                    </a:lnTo>
                    <a:cubicBezTo>
                      <a:pt x="617" y="0"/>
                      <a:pt x="621" y="4"/>
                      <a:pt x="621" y="8"/>
                    </a:cubicBezTo>
                    <a:lnTo>
                      <a:pt x="621" y="159"/>
                    </a:lnTo>
                    <a:cubicBezTo>
                      <a:pt x="621" y="164"/>
                      <a:pt x="617" y="167"/>
                      <a:pt x="613" y="167"/>
                    </a:cubicBezTo>
                    <a:lnTo>
                      <a:pt x="8" y="167"/>
                    </a:lnTo>
                    <a:cubicBezTo>
                      <a:pt x="3" y="167"/>
                      <a:pt x="0" y="164"/>
                      <a:pt x="0" y="159"/>
                    </a:cubicBezTo>
                    <a:cubicBezTo>
                      <a:pt x="0" y="155"/>
                      <a:pt x="3"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438" name="Rectangle 10"/>
              <p:cNvSpPr>
                <a:spLocks noChangeArrowheads="1"/>
              </p:cNvSpPr>
              <p:nvPr/>
            </p:nvSpPr>
            <p:spPr bwMode="auto">
              <a:xfrm>
                <a:off x="202" y="791"/>
                <a:ext cx="270"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39" name="Rectangle 11"/>
              <p:cNvSpPr>
                <a:spLocks noChangeArrowheads="1"/>
              </p:cNvSpPr>
              <p:nvPr/>
            </p:nvSpPr>
            <p:spPr bwMode="auto">
              <a:xfrm>
                <a:off x="182" y="771"/>
                <a:ext cx="270" cy="6"/>
              </a:xfrm>
              <a:prstGeom prst="rect">
                <a:avLst/>
              </a:prstGeom>
              <a:solidFill>
                <a:srgbClr val="C5FF4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40" name="Rectangle 12"/>
              <p:cNvSpPr>
                <a:spLocks noChangeArrowheads="1"/>
              </p:cNvSpPr>
              <p:nvPr/>
            </p:nvSpPr>
            <p:spPr bwMode="auto">
              <a:xfrm>
                <a:off x="182" y="777"/>
                <a:ext cx="270" cy="7"/>
              </a:xfrm>
              <a:prstGeom prst="rect">
                <a:avLst/>
              </a:prstGeom>
              <a:solidFill>
                <a:srgbClr val="CCFF6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41" name="Rectangle 13"/>
              <p:cNvSpPr>
                <a:spLocks noChangeArrowheads="1"/>
              </p:cNvSpPr>
              <p:nvPr/>
            </p:nvSpPr>
            <p:spPr bwMode="auto">
              <a:xfrm>
                <a:off x="182" y="784"/>
                <a:ext cx="270" cy="7"/>
              </a:xfrm>
              <a:prstGeom prst="rect">
                <a:avLst/>
              </a:prstGeom>
              <a:solidFill>
                <a:srgbClr val="CBFF6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42" name="Rectangle 14"/>
              <p:cNvSpPr>
                <a:spLocks noChangeArrowheads="1"/>
              </p:cNvSpPr>
              <p:nvPr/>
            </p:nvSpPr>
            <p:spPr bwMode="auto">
              <a:xfrm>
                <a:off x="182" y="791"/>
                <a:ext cx="270" cy="6"/>
              </a:xfrm>
              <a:prstGeom prst="rect">
                <a:avLst/>
              </a:prstGeom>
              <a:solidFill>
                <a:srgbClr val="CBFF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43" name="Rectangle 15"/>
              <p:cNvSpPr>
                <a:spLocks noChangeArrowheads="1"/>
              </p:cNvSpPr>
              <p:nvPr/>
            </p:nvSpPr>
            <p:spPr bwMode="auto">
              <a:xfrm>
                <a:off x="182" y="797"/>
                <a:ext cx="270" cy="7"/>
              </a:xfrm>
              <a:prstGeom prst="rect">
                <a:avLst/>
              </a:prstGeom>
              <a:solidFill>
                <a:srgbClr val="CAFF5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44" name="Rectangle 16"/>
              <p:cNvSpPr>
                <a:spLocks noChangeArrowheads="1"/>
              </p:cNvSpPr>
              <p:nvPr/>
            </p:nvSpPr>
            <p:spPr bwMode="auto">
              <a:xfrm>
                <a:off x="182" y="804"/>
                <a:ext cx="270" cy="7"/>
              </a:xfrm>
              <a:prstGeom prst="rect">
                <a:avLst/>
              </a:prstGeom>
              <a:solidFill>
                <a:srgbClr val="C9FF5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45" name="Rectangle 17"/>
              <p:cNvSpPr>
                <a:spLocks noChangeArrowheads="1"/>
              </p:cNvSpPr>
              <p:nvPr/>
            </p:nvSpPr>
            <p:spPr bwMode="auto">
              <a:xfrm>
                <a:off x="182" y="811"/>
                <a:ext cx="270" cy="7"/>
              </a:xfrm>
              <a:prstGeom prst="rect">
                <a:avLst/>
              </a:prstGeom>
              <a:solidFill>
                <a:srgbClr val="C8FF5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46" name="Rectangle 18"/>
              <p:cNvSpPr>
                <a:spLocks noChangeArrowheads="1"/>
              </p:cNvSpPr>
              <p:nvPr/>
            </p:nvSpPr>
            <p:spPr bwMode="auto">
              <a:xfrm>
                <a:off x="182" y="818"/>
                <a:ext cx="270" cy="6"/>
              </a:xfrm>
              <a:prstGeom prst="rect">
                <a:avLst/>
              </a:prstGeom>
              <a:solidFill>
                <a:srgbClr val="C8FF5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47" name="Rectangle 19"/>
              <p:cNvSpPr>
                <a:spLocks noChangeArrowheads="1"/>
              </p:cNvSpPr>
              <p:nvPr/>
            </p:nvSpPr>
            <p:spPr bwMode="auto">
              <a:xfrm>
                <a:off x="182" y="824"/>
                <a:ext cx="270" cy="7"/>
              </a:xfrm>
              <a:prstGeom prst="rect">
                <a:avLst/>
              </a:prstGeom>
              <a:solidFill>
                <a:srgbClr val="C7FF5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48" name="Rectangle 20"/>
              <p:cNvSpPr>
                <a:spLocks noChangeArrowheads="1"/>
              </p:cNvSpPr>
              <p:nvPr/>
            </p:nvSpPr>
            <p:spPr bwMode="auto">
              <a:xfrm>
                <a:off x="182" y="831"/>
                <a:ext cx="270" cy="7"/>
              </a:xfrm>
              <a:prstGeom prst="rect">
                <a:avLst/>
              </a:prstGeom>
              <a:solidFill>
                <a:srgbClr val="C6FF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49" name="Rectangle 21"/>
              <p:cNvSpPr>
                <a:spLocks noChangeArrowheads="1"/>
              </p:cNvSpPr>
              <p:nvPr/>
            </p:nvSpPr>
            <p:spPr bwMode="auto">
              <a:xfrm>
                <a:off x="182" y="838"/>
                <a:ext cx="270" cy="6"/>
              </a:xfrm>
              <a:prstGeom prst="rect">
                <a:avLst/>
              </a:prstGeom>
              <a:solidFill>
                <a:srgbClr val="C6FF4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50" name="Rectangle 22"/>
              <p:cNvSpPr>
                <a:spLocks noChangeArrowheads="1"/>
              </p:cNvSpPr>
              <p:nvPr/>
            </p:nvSpPr>
            <p:spPr bwMode="auto">
              <a:xfrm>
                <a:off x="182" y="844"/>
                <a:ext cx="270" cy="7"/>
              </a:xfrm>
              <a:prstGeom prst="rect">
                <a:avLst/>
              </a:prstGeom>
              <a:solidFill>
                <a:srgbClr val="C5FF4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51" name="Rectangle 23"/>
              <p:cNvSpPr>
                <a:spLocks noChangeArrowheads="1"/>
              </p:cNvSpPr>
              <p:nvPr/>
            </p:nvSpPr>
            <p:spPr bwMode="auto">
              <a:xfrm>
                <a:off x="193" y="782"/>
                <a:ext cx="255" cy="63"/>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452" name="Rectangle 24"/>
              <p:cNvSpPr>
                <a:spLocks noChangeArrowheads="1"/>
              </p:cNvSpPr>
              <p:nvPr/>
            </p:nvSpPr>
            <p:spPr bwMode="auto">
              <a:xfrm>
                <a:off x="459" y="791"/>
                <a:ext cx="128"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453" name="Picture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 y="794"/>
                <a:ext cx="128"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4" name="Rectangle 26"/>
              <p:cNvSpPr>
                <a:spLocks noChangeArrowheads="1"/>
              </p:cNvSpPr>
              <p:nvPr/>
            </p:nvSpPr>
            <p:spPr bwMode="auto">
              <a:xfrm>
                <a:off x="459" y="791"/>
                <a:ext cx="128"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55" name="Rectangle 27"/>
              <p:cNvSpPr>
                <a:spLocks noChangeArrowheads="1"/>
              </p:cNvSpPr>
              <p:nvPr/>
            </p:nvSpPr>
            <p:spPr bwMode="auto">
              <a:xfrm>
                <a:off x="452" y="791"/>
                <a:ext cx="141"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56" name="Freeform 28"/>
              <p:cNvSpPr>
                <a:spLocks/>
              </p:cNvSpPr>
              <p:nvPr/>
            </p:nvSpPr>
            <p:spPr bwMode="auto">
              <a:xfrm>
                <a:off x="458" y="791"/>
                <a:ext cx="134" cy="70"/>
              </a:xfrm>
              <a:custGeom>
                <a:avLst/>
                <a:gdLst>
                  <a:gd name="T0" fmla="*/ 8 w 318"/>
                  <a:gd name="T1" fmla="*/ 151 h 167"/>
                  <a:gd name="T2" fmla="*/ 310 w 318"/>
                  <a:gd name="T3" fmla="*/ 151 h 167"/>
                  <a:gd name="T4" fmla="*/ 302 w 318"/>
                  <a:gd name="T5" fmla="*/ 159 h 167"/>
                  <a:gd name="T6" fmla="*/ 302 w 318"/>
                  <a:gd name="T7" fmla="*/ 8 h 167"/>
                  <a:gd name="T8" fmla="*/ 310 w 318"/>
                  <a:gd name="T9" fmla="*/ 16 h 167"/>
                  <a:gd name="T10" fmla="*/ 8 w 318"/>
                  <a:gd name="T11" fmla="*/ 16 h 167"/>
                  <a:gd name="T12" fmla="*/ 16 w 318"/>
                  <a:gd name="T13" fmla="*/ 8 h 167"/>
                  <a:gd name="T14" fmla="*/ 16 w 318"/>
                  <a:gd name="T15" fmla="*/ 159 h 167"/>
                  <a:gd name="T16" fmla="*/ 8 w 318"/>
                  <a:gd name="T17" fmla="*/ 167 h 167"/>
                  <a:gd name="T18" fmla="*/ 0 w 318"/>
                  <a:gd name="T19" fmla="*/ 159 h 167"/>
                  <a:gd name="T20" fmla="*/ 0 w 318"/>
                  <a:gd name="T21" fmla="*/ 8 h 167"/>
                  <a:gd name="T22" fmla="*/ 8 w 318"/>
                  <a:gd name="T23" fmla="*/ 0 h 167"/>
                  <a:gd name="T24" fmla="*/ 310 w 318"/>
                  <a:gd name="T25" fmla="*/ 0 h 167"/>
                  <a:gd name="T26" fmla="*/ 318 w 318"/>
                  <a:gd name="T27" fmla="*/ 8 h 167"/>
                  <a:gd name="T28" fmla="*/ 318 w 318"/>
                  <a:gd name="T29" fmla="*/ 159 h 167"/>
                  <a:gd name="T30" fmla="*/ 310 w 318"/>
                  <a:gd name="T31" fmla="*/ 167 h 167"/>
                  <a:gd name="T32" fmla="*/ 8 w 318"/>
                  <a:gd name="T33" fmla="*/ 167 h 167"/>
                  <a:gd name="T34" fmla="*/ 0 w 318"/>
                  <a:gd name="T35" fmla="*/ 159 h 167"/>
                  <a:gd name="T36" fmla="*/ 8 w 318"/>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8" h="167">
                    <a:moveTo>
                      <a:pt x="8" y="151"/>
                    </a:moveTo>
                    <a:lnTo>
                      <a:pt x="310" y="151"/>
                    </a:lnTo>
                    <a:lnTo>
                      <a:pt x="302" y="159"/>
                    </a:lnTo>
                    <a:lnTo>
                      <a:pt x="302" y="8"/>
                    </a:lnTo>
                    <a:lnTo>
                      <a:pt x="310" y="16"/>
                    </a:lnTo>
                    <a:lnTo>
                      <a:pt x="8" y="16"/>
                    </a:lnTo>
                    <a:lnTo>
                      <a:pt x="16" y="8"/>
                    </a:lnTo>
                    <a:lnTo>
                      <a:pt x="16" y="159"/>
                    </a:lnTo>
                    <a:cubicBezTo>
                      <a:pt x="16" y="164"/>
                      <a:pt x="12" y="167"/>
                      <a:pt x="8" y="167"/>
                    </a:cubicBezTo>
                    <a:cubicBezTo>
                      <a:pt x="3" y="167"/>
                      <a:pt x="0" y="164"/>
                      <a:pt x="0" y="159"/>
                    </a:cubicBezTo>
                    <a:lnTo>
                      <a:pt x="0" y="8"/>
                    </a:lnTo>
                    <a:cubicBezTo>
                      <a:pt x="0" y="4"/>
                      <a:pt x="3" y="0"/>
                      <a:pt x="8" y="0"/>
                    </a:cubicBezTo>
                    <a:lnTo>
                      <a:pt x="310" y="0"/>
                    </a:lnTo>
                    <a:cubicBezTo>
                      <a:pt x="314" y="0"/>
                      <a:pt x="318" y="4"/>
                      <a:pt x="318" y="8"/>
                    </a:cubicBezTo>
                    <a:lnTo>
                      <a:pt x="318" y="159"/>
                    </a:lnTo>
                    <a:cubicBezTo>
                      <a:pt x="318" y="164"/>
                      <a:pt x="314" y="167"/>
                      <a:pt x="310" y="167"/>
                    </a:cubicBezTo>
                    <a:lnTo>
                      <a:pt x="8" y="167"/>
                    </a:lnTo>
                    <a:cubicBezTo>
                      <a:pt x="3" y="167"/>
                      <a:pt x="0" y="164"/>
                      <a:pt x="0" y="159"/>
                    </a:cubicBezTo>
                    <a:cubicBezTo>
                      <a:pt x="0" y="155"/>
                      <a:pt x="3"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457" name="Rectangle 29"/>
              <p:cNvSpPr>
                <a:spLocks noChangeArrowheads="1"/>
              </p:cNvSpPr>
              <p:nvPr/>
            </p:nvSpPr>
            <p:spPr bwMode="auto">
              <a:xfrm>
                <a:off x="452" y="791"/>
                <a:ext cx="141"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58" name="Rectangle 30"/>
              <p:cNvSpPr>
                <a:spLocks noChangeArrowheads="1"/>
              </p:cNvSpPr>
              <p:nvPr/>
            </p:nvSpPr>
            <p:spPr bwMode="auto">
              <a:xfrm>
                <a:off x="438" y="771"/>
                <a:ext cx="142" cy="6"/>
              </a:xfrm>
              <a:prstGeom prst="rect">
                <a:avLst/>
              </a:prstGeom>
              <a:solidFill>
                <a:srgbClr val="EFB07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59" name="Rectangle 31"/>
              <p:cNvSpPr>
                <a:spLocks noChangeArrowheads="1"/>
              </p:cNvSpPr>
              <p:nvPr/>
            </p:nvSpPr>
            <p:spPr bwMode="auto">
              <a:xfrm>
                <a:off x="438" y="777"/>
                <a:ext cx="142" cy="7"/>
              </a:xfrm>
              <a:prstGeom prst="rect">
                <a:avLst/>
              </a:prstGeom>
              <a:solidFill>
                <a:srgbClr val="F2BE9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60" name="Rectangle 32"/>
              <p:cNvSpPr>
                <a:spLocks noChangeArrowheads="1"/>
              </p:cNvSpPr>
              <p:nvPr/>
            </p:nvSpPr>
            <p:spPr bwMode="auto">
              <a:xfrm>
                <a:off x="438" y="784"/>
                <a:ext cx="142" cy="7"/>
              </a:xfrm>
              <a:prstGeom prst="rect">
                <a:avLst/>
              </a:prstGeom>
              <a:solidFill>
                <a:srgbClr val="F2BD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61" name="Rectangle 33"/>
              <p:cNvSpPr>
                <a:spLocks noChangeArrowheads="1"/>
              </p:cNvSpPr>
              <p:nvPr/>
            </p:nvSpPr>
            <p:spPr bwMode="auto">
              <a:xfrm>
                <a:off x="438" y="791"/>
                <a:ext cx="142" cy="6"/>
              </a:xfrm>
              <a:prstGeom prst="rect">
                <a:avLst/>
              </a:prstGeom>
              <a:solidFill>
                <a:srgbClr val="F1BC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62" name="Rectangle 34"/>
              <p:cNvSpPr>
                <a:spLocks noChangeArrowheads="1"/>
              </p:cNvSpPr>
              <p:nvPr/>
            </p:nvSpPr>
            <p:spPr bwMode="auto">
              <a:xfrm>
                <a:off x="438" y="797"/>
                <a:ext cx="142" cy="7"/>
              </a:xfrm>
              <a:prstGeom prst="rect">
                <a:avLst/>
              </a:prstGeom>
              <a:solidFill>
                <a:srgbClr val="F1BA8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63" name="Rectangle 35"/>
              <p:cNvSpPr>
                <a:spLocks noChangeArrowheads="1"/>
              </p:cNvSpPr>
              <p:nvPr/>
            </p:nvSpPr>
            <p:spPr bwMode="auto">
              <a:xfrm>
                <a:off x="438" y="804"/>
                <a:ext cx="142" cy="7"/>
              </a:xfrm>
              <a:prstGeom prst="rect">
                <a:avLst/>
              </a:prstGeom>
              <a:solidFill>
                <a:srgbClr val="F1B98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64" name="Rectangle 36"/>
              <p:cNvSpPr>
                <a:spLocks noChangeArrowheads="1"/>
              </p:cNvSpPr>
              <p:nvPr/>
            </p:nvSpPr>
            <p:spPr bwMode="auto">
              <a:xfrm>
                <a:off x="438" y="811"/>
                <a:ext cx="142" cy="7"/>
              </a:xfrm>
              <a:prstGeom prst="rect">
                <a:avLst/>
              </a:prstGeom>
              <a:solidFill>
                <a:srgbClr val="F1B78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65" name="Rectangle 37"/>
              <p:cNvSpPr>
                <a:spLocks noChangeArrowheads="1"/>
              </p:cNvSpPr>
              <p:nvPr/>
            </p:nvSpPr>
            <p:spPr bwMode="auto">
              <a:xfrm>
                <a:off x="438" y="818"/>
                <a:ext cx="142" cy="6"/>
              </a:xfrm>
              <a:prstGeom prst="rect">
                <a:avLst/>
              </a:prstGeom>
              <a:solidFill>
                <a:srgbClr val="F0B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66" name="Rectangle 38"/>
              <p:cNvSpPr>
                <a:spLocks noChangeArrowheads="1"/>
              </p:cNvSpPr>
              <p:nvPr/>
            </p:nvSpPr>
            <p:spPr bwMode="auto">
              <a:xfrm>
                <a:off x="438" y="824"/>
                <a:ext cx="142" cy="7"/>
              </a:xfrm>
              <a:prstGeom prst="rect">
                <a:avLst/>
              </a:prstGeom>
              <a:solidFill>
                <a:srgbClr val="F0B5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67" name="Rectangle 39"/>
              <p:cNvSpPr>
                <a:spLocks noChangeArrowheads="1"/>
              </p:cNvSpPr>
              <p:nvPr/>
            </p:nvSpPr>
            <p:spPr bwMode="auto">
              <a:xfrm>
                <a:off x="438" y="831"/>
                <a:ext cx="142" cy="7"/>
              </a:xfrm>
              <a:prstGeom prst="rect">
                <a:avLst/>
              </a:prstGeom>
              <a:solidFill>
                <a:srgbClr val="F0B3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68" name="Rectangle 40"/>
              <p:cNvSpPr>
                <a:spLocks noChangeArrowheads="1"/>
              </p:cNvSpPr>
              <p:nvPr/>
            </p:nvSpPr>
            <p:spPr bwMode="auto">
              <a:xfrm>
                <a:off x="438" y="838"/>
                <a:ext cx="142" cy="6"/>
              </a:xfrm>
              <a:prstGeom prst="rect">
                <a:avLst/>
              </a:prstGeom>
              <a:solidFill>
                <a:srgbClr val="F0B2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69" name="Rectangle 41"/>
              <p:cNvSpPr>
                <a:spLocks noChangeArrowheads="1"/>
              </p:cNvSpPr>
              <p:nvPr/>
            </p:nvSpPr>
            <p:spPr bwMode="auto">
              <a:xfrm>
                <a:off x="438" y="844"/>
                <a:ext cx="142" cy="7"/>
              </a:xfrm>
              <a:prstGeom prst="rect">
                <a:avLst/>
              </a:prstGeom>
              <a:solidFill>
                <a:srgbClr val="EFB0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70" name="Rectangle 42"/>
              <p:cNvSpPr>
                <a:spLocks noChangeArrowheads="1"/>
              </p:cNvSpPr>
              <p:nvPr/>
            </p:nvSpPr>
            <p:spPr bwMode="auto">
              <a:xfrm>
                <a:off x="448" y="782"/>
                <a:ext cx="128" cy="63"/>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471" name="Rectangle 43"/>
              <p:cNvSpPr>
                <a:spLocks noChangeArrowheads="1"/>
              </p:cNvSpPr>
              <p:nvPr/>
            </p:nvSpPr>
            <p:spPr bwMode="auto">
              <a:xfrm>
                <a:off x="587" y="791"/>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472" name="Picture 4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9" y="794"/>
                <a:ext cx="25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3" name="Rectangle 45"/>
              <p:cNvSpPr>
                <a:spLocks noChangeArrowheads="1"/>
              </p:cNvSpPr>
              <p:nvPr/>
            </p:nvSpPr>
            <p:spPr bwMode="auto">
              <a:xfrm>
                <a:off x="587" y="791"/>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74" name="Rectangle 46"/>
              <p:cNvSpPr>
                <a:spLocks noChangeArrowheads="1"/>
              </p:cNvSpPr>
              <p:nvPr/>
            </p:nvSpPr>
            <p:spPr bwMode="auto">
              <a:xfrm>
                <a:off x="580" y="791"/>
                <a:ext cx="270"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75" name="Freeform 47"/>
              <p:cNvSpPr>
                <a:spLocks/>
              </p:cNvSpPr>
              <p:nvPr/>
            </p:nvSpPr>
            <p:spPr bwMode="auto">
              <a:xfrm>
                <a:off x="585" y="791"/>
                <a:ext cx="262" cy="70"/>
              </a:xfrm>
              <a:custGeom>
                <a:avLst/>
                <a:gdLst>
                  <a:gd name="T0" fmla="*/ 8 w 621"/>
                  <a:gd name="T1" fmla="*/ 151 h 167"/>
                  <a:gd name="T2" fmla="*/ 613 w 621"/>
                  <a:gd name="T3" fmla="*/ 151 h 167"/>
                  <a:gd name="T4" fmla="*/ 605 w 621"/>
                  <a:gd name="T5" fmla="*/ 159 h 167"/>
                  <a:gd name="T6" fmla="*/ 605 w 621"/>
                  <a:gd name="T7" fmla="*/ 8 h 167"/>
                  <a:gd name="T8" fmla="*/ 613 w 621"/>
                  <a:gd name="T9" fmla="*/ 16 h 167"/>
                  <a:gd name="T10" fmla="*/ 8 w 621"/>
                  <a:gd name="T11" fmla="*/ 16 h 167"/>
                  <a:gd name="T12" fmla="*/ 16 w 621"/>
                  <a:gd name="T13" fmla="*/ 8 h 167"/>
                  <a:gd name="T14" fmla="*/ 16 w 621"/>
                  <a:gd name="T15" fmla="*/ 159 h 167"/>
                  <a:gd name="T16" fmla="*/ 8 w 621"/>
                  <a:gd name="T17" fmla="*/ 167 h 167"/>
                  <a:gd name="T18" fmla="*/ 0 w 621"/>
                  <a:gd name="T19" fmla="*/ 159 h 167"/>
                  <a:gd name="T20" fmla="*/ 0 w 621"/>
                  <a:gd name="T21" fmla="*/ 8 h 167"/>
                  <a:gd name="T22" fmla="*/ 8 w 621"/>
                  <a:gd name="T23" fmla="*/ 0 h 167"/>
                  <a:gd name="T24" fmla="*/ 613 w 621"/>
                  <a:gd name="T25" fmla="*/ 0 h 167"/>
                  <a:gd name="T26" fmla="*/ 621 w 621"/>
                  <a:gd name="T27" fmla="*/ 8 h 167"/>
                  <a:gd name="T28" fmla="*/ 621 w 621"/>
                  <a:gd name="T29" fmla="*/ 159 h 167"/>
                  <a:gd name="T30" fmla="*/ 613 w 621"/>
                  <a:gd name="T31" fmla="*/ 167 h 167"/>
                  <a:gd name="T32" fmla="*/ 8 w 621"/>
                  <a:gd name="T33" fmla="*/ 167 h 167"/>
                  <a:gd name="T34" fmla="*/ 0 w 621"/>
                  <a:gd name="T35" fmla="*/ 159 h 167"/>
                  <a:gd name="T36" fmla="*/ 8 w 621"/>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1" h="167">
                    <a:moveTo>
                      <a:pt x="8" y="151"/>
                    </a:moveTo>
                    <a:lnTo>
                      <a:pt x="613" y="151"/>
                    </a:lnTo>
                    <a:lnTo>
                      <a:pt x="605" y="159"/>
                    </a:lnTo>
                    <a:lnTo>
                      <a:pt x="605" y="8"/>
                    </a:lnTo>
                    <a:lnTo>
                      <a:pt x="613" y="16"/>
                    </a:lnTo>
                    <a:lnTo>
                      <a:pt x="8" y="16"/>
                    </a:lnTo>
                    <a:lnTo>
                      <a:pt x="16" y="8"/>
                    </a:lnTo>
                    <a:lnTo>
                      <a:pt x="16" y="159"/>
                    </a:lnTo>
                    <a:cubicBezTo>
                      <a:pt x="16" y="164"/>
                      <a:pt x="12" y="167"/>
                      <a:pt x="8" y="167"/>
                    </a:cubicBezTo>
                    <a:cubicBezTo>
                      <a:pt x="4" y="167"/>
                      <a:pt x="0" y="164"/>
                      <a:pt x="0" y="159"/>
                    </a:cubicBezTo>
                    <a:lnTo>
                      <a:pt x="0" y="8"/>
                    </a:lnTo>
                    <a:cubicBezTo>
                      <a:pt x="0" y="4"/>
                      <a:pt x="4" y="0"/>
                      <a:pt x="8" y="0"/>
                    </a:cubicBezTo>
                    <a:lnTo>
                      <a:pt x="613" y="0"/>
                    </a:lnTo>
                    <a:cubicBezTo>
                      <a:pt x="617" y="0"/>
                      <a:pt x="621" y="4"/>
                      <a:pt x="621" y="8"/>
                    </a:cubicBezTo>
                    <a:lnTo>
                      <a:pt x="621" y="159"/>
                    </a:lnTo>
                    <a:cubicBezTo>
                      <a:pt x="621" y="164"/>
                      <a:pt x="617" y="167"/>
                      <a:pt x="613" y="167"/>
                    </a:cubicBezTo>
                    <a:lnTo>
                      <a:pt x="8" y="167"/>
                    </a:lnTo>
                    <a:cubicBezTo>
                      <a:pt x="4" y="167"/>
                      <a:pt x="0" y="164"/>
                      <a:pt x="0" y="159"/>
                    </a:cubicBezTo>
                    <a:cubicBezTo>
                      <a:pt x="0" y="155"/>
                      <a:pt x="4"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476" name="Rectangle 48"/>
              <p:cNvSpPr>
                <a:spLocks noChangeArrowheads="1"/>
              </p:cNvSpPr>
              <p:nvPr/>
            </p:nvSpPr>
            <p:spPr bwMode="auto">
              <a:xfrm>
                <a:off x="580" y="791"/>
                <a:ext cx="270"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77" name="Rectangle 49"/>
              <p:cNvSpPr>
                <a:spLocks noChangeArrowheads="1"/>
              </p:cNvSpPr>
              <p:nvPr/>
            </p:nvSpPr>
            <p:spPr bwMode="auto">
              <a:xfrm>
                <a:off x="566" y="771"/>
                <a:ext cx="270" cy="6"/>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78" name="Rectangle 50"/>
              <p:cNvSpPr>
                <a:spLocks noChangeArrowheads="1"/>
              </p:cNvSpPr>
              <p:nvPr/>
            </p:nvSpPr>
            <p:spPr bwMode="auto">
              <a:xfrm>
                <a:off x="566" y="777"/>
                <a:ext cx="270" cy="7"/>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79" name="Rectangle 51"/>
              <p:cNvSpPr>
                <a:spLocks noChangeArrowheads="1"/>
              </p:cNvSpPr>
              <p:nvPr/>
            </p:nvSpPr>
            <p:spPr bwMode="auto">
              <a:xfrm>
                <a:off x="566" y="784"/>
                <a:ext cx="270" cy="7"/>
              </a:xfrm>
              <a:prstGeom prst="rect">
                <a:avLst/>
              </a:prstGeom>
              <a:solidFill>
                <a:srgbClr val="FDFD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80" name="Rectangle 52"/>
              <p:cNvSpPr>
                <a:spLocks noChangeArrowheads="1"/>
              </p:cNvSpPr>
              <p:nvPr/>
            </p:nvSpPr>
            <p:spPr bwMode="auto">
              <a:xfrm>
                <a:off x="566" y="791"/>
                <a:ext cx="270" cy="6"/>
              </a:xfrm>
              <a:prstGeom prst="rect">
                <a:avLst/>
              </a:prstGeom>
              <a:solidFill>
                <a:srgbClr val="FCFCF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81" name="Rectangle 53"/>
              <p:cNvSpPr>
                <a:spLocks noChangeArrowheads="1"/>
              </p:cNvSpPr>
              <p:nvPr/>
            </p:nvSpPr>
            <p:spPr bwMode="auto">
              <a:xfrm>
                <a:off x="566" y="797"/>
                <a:ext cx="270" cy="7"/>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82" name="Rectangle 54"/>
              <p:cNvSpPr>
                <a:spLocks noChangeArrowheads="1"/>
              </p:cNvSpPr>
              <p:nvPr/>
            </p:nvSpPr>
            <p:spPr bwMode="auto">
              <a:xfrm>
                <a:off x="566" y="804"/>
                <a:ext cx="270" cy="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83" name="Rectangle 55"/>
              <p:cNvSpPr>
                <a:spLocks noChangeArrowheads="1"/>
              </p:cNvSpPr>
              <p:nvPr/>
            </p:nvSpPr>
            <p:spPr bwMode="auto">
              <a:xfrm>
                <a:off x="566" y="811"/>
                <a:ext cx="270" cy="7"/>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84" name="Rectangle 56"/>
              <p:cNvSpPr>
                <a:spLocks noChangeArrowheads="1"/>
              </p:cNvSpPr>
              <p:nvPr/>
            </p:nvSpPr>
            <p:spPr bwMode="auto">
              <a:xfrm>
                <a:off x="566" y="818"/>
                <a:ext cx="270" cy="6"/>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85" name="Rectangle 57"/>
              <p:cNvSpPr>
                <a:spLocks noChangeArrowheads="1"/>
              </p:cNvSpPr>
              <p:nvPr/>
            </p:nvSpPr>
            <p:spPr bwMode="auto">
              <a:xfrm>
                <a:off x="566" y="824"/>
                <a:ext cx="270" cy="7"/>
              </a:xfrm>
              <a:prstGeom prst="rect">
                <a:avLst/>
              </a:prstGeom>
              <a:solidFill>
                <a:srgbClr val="F6F6F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86" name="Rectangle 58"/>
              <p:cNvSpPr>
                <a:spLocks noChangeArrowheads="1"/>
              </p:cNvSpPr>
              <p:nvPr/>
            </p:nvSpPr>
            <p:spPr bwMode="auto">
              <a:xfrm>
                <a:off x="566" y="831"/>
                <a:ext cx="270" cy="7"/>
              </a:xfrm>
              <a:prstGeom prst="rect">
                <a:avLst/>
              </a:prstGeom>
              <a:solidFill>
                <a:srgbClr val="F4F4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87" name="Rectangle 59"/>
              <p:cNvSpPr>
                <a:spLocks noChangeArrowheads="1"/>
              </p:cNvSpPr>
              <p:nvPr/>
            </p:nvSpPr>
            <p:spPr bwMode="auto">
              <a:xfrm>
                <a:off x="566" y="838"/>
                <a:ext cx="270" cy="6"/>
              </a:xfrm>
              <a:prstGeom prst="rect">
                <a:avLst/>
              </a:prstGeom>
              <a:solidFill>
                <a:srgbClr val="F3F3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88" name="Rectangle 60"/>
              <p:cNvSpPr>
                <a:spLocks noChangeArrowheads="1"/>
              </p:cNvSpPr>
              <p:nvPr/>
            </p:nvSpPr>
            <p:spPr bwMode="auto">
              <a:xfrm>
                <a:off x="566" y="844"/>
                <a:ext cx="270" cy="7"/>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89" name="Rectangle 61"/>
              <p:cNvSpPr>
                <a:spLocks noChangeArrowheads="1"/>
              </p:cNvSpPr>
              <p:nvPr/>
            </p:nvSpPr>
            <p:spPr bwMode="auto">
              <a:xfrm>
                <a:off x="576" y="782"/>
                <a:ext cx="255" cy="63"/>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490" name="Rectangle 62"/>
              <p:cNvSpPr>
                <a:spLocks noChangeArrowheads="1"/>
              </p:cNvSpPr>
              <p:nvPr/>
            </p:nvSpPr>
            <p:spPr bwMode="auto">
              <a:xfrm>
                <a:off x="843" y="791"/>
                <a:ext cx="573"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491" name="Picture 6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4" y="794"/>
                <a:ext cx="573"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2" name="Rectangle 64"/>
              <p:cNvSpPr>
                <a:spLocks noChangeArrowheads="1"/>
              </p:cNvSpPr>
              <p:nvPr/>
            </p:nvSpPr>
            <p:spPr bwMode="auto">
              <a:xfrm>
                <a:off x="843" y="791"/>
                <a:ext cx="573"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93" name="Rectangle 65"/>
              <p:cNvSpPr>
                <a:spLocks noChangeArrowheads="1"/>
              </p:cNvSpPr>
              <p:nvPr/>
            </p:nvSpPr>
            <p:spPr bwMode="auto">
              <a:xfrm>
                <a:off x="836" y="791"/>
                <a:ext cx="587"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94" name="Freeform 66"/>
              <p:cNvSpPr>
                <a:spLocks/>
              </p:cNvSpPr>
              <p:nvPr/>
            </p:nvSpPr>
            <p:spPr bwMode="auto">
              <a:xfrm>
                <a:off x="840" y="791"/>
                <a:ext cx="581" cy="70"/>
              </a:xfrm>
              <a:custGeom>
                <a:avLst/>
                <a:gdLst>
                  <a:gd name="T0" fmla="*/ 8 w 1376"/>
                  <a:gd name="T1" fmla="*/ 151 h 167"/>
                  <a:gd name="T2" fmla="*/ 1368 w 1376"/>
                  <a:gd name="T3" fmla="*/ 151 h 167"/>
                  <a:gd name="T4" fmla="*/ 1360 w 1376"/>
                  <a:gd name="T5" fmla="*/ 159 h 167"/>
                  <a:gd name="T6" fmla="*/ 1360 w 1376"/>
                  <a:gd name="T7" fmla="*/ 8 h 167"/>
                  <a:gd name="T8" fmla="*/ 1368 w 1376"/>
                  <a:gd name="T9" fmla="*/ 16 h 167"/>
                  <a:gd name="T10" fmla="*/ 8 w 1376"/>
                  <a:gd name="T11" fmla="*/ 16 h 167"/>
                  <a:gd name="T12" fmla="*/ 16 w 1376"/>
                  <a:gd name="T13" fmla="*/ 8 h 167"/>
                  <a:gd name="T14" fmla="*/ 16 w 1376"/>
                  <a:gd name="T15" fmla="*/ 159 h 167"/>
                  <a:gd name="T16" fmla="*/ 8 w 1376"/>
                  <a:gd name="T17" fmla="*/ 167 h 167"/>
                  <a:gd name="T18" fmla="*/ 0 w 1376"/>
                  <a:gd name="T19" fmla="*/ 159 h 167"/>
                  <a:gd name="T20" fmla="*/ 0 w 1376"/>
                  <a:gd name="T21" fmla="*/ 8 h 167"/>
                  <a:gd name="T22" fmla="*/ 8 w 1376"/>
                  <a:gd name="T23" fmla="*/ 0 h 167"/>
                  <a:gd name="T24" fmla="*/ 1368 w 1376"/>
                  <a:gd name="T25" fmla="*/ 0 h 167"/>
                  <a:gd name="T26" fmla="*/ 1376 w 1376"/>
                  <a:gd name="T27" fmla="*/ 8 h 167"/>
                  <a:gd name="T28" fmla="*/ 1376 w 1376"/>
                  <a:gd name="T29" fmla="*/ 159 h 167"/>
                  <a:gd name="T30" fmla="*/ 1368 w 1376"/>
                  <a:gd name="T31" fmla="*/ 167 h 167"/>
                  <a:gd name="T32" fmla="*/ 8 w 1376"/>
                  <a:gd name="T33" fmla="*/ 167 h 167"/>
                  <a:gd name="T34" fmla="*/ 0 w 1376"/>
                  <a:gd name="T35" fmla="*/ 159 h 167"/>
                  <a:gd name="T36" fmla="*/ 8 w 1376"/>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76" h="167">
                    <a:moveTo>
                      <a:pt x="8" y="151"/>
                    </a:moveTo>
                    <a:lnTo>
                      <a:pt x="1368" y="151"/>
                    </a:lnTo>
                    <a:lnTo>
                      <a:pt x="1360" y="159"/>
                    </a:lnTo>
                    <a:lnTo>
                      <a:pt x="1360" y="8"/>
                    </a:lnTo>
                    <a:lnTo>
                      <a:pt x="1368" y="16"/>
                    </a:lnTo>
                    <a:lnTo>
                      <a:pt x="8" y="16"/>
                    </a:lnTo>
                    <a:lnTo>
                      <a:pt x="16" y="8"/>
                    </a:lnTo>
                    <a:lnTo>
                      <a:pt x="16" y="159"/>
                    </a:lnTo>
                    <a:cubicBezTo>
                      <a:pt x="16" y="164"/>
                      <a:pt x="12" y="167"/>
                      <a:pt x="8" y="167"/>
                    </a:cubicBezTo>
                    <a:cubicBezTo>
                      <a:pt x="3" y="167"/>
                      <a:pt x="0" y="164"/>
                      <a:pt x="0" y="159"/>
                    </a:cubicBezTo>
                    <a:lnTo>
                      <a:pt x="0" y="8"/>
                    </a:lnTo>
                    <a:cubicBezTo>
                      <a:pt x="0" y="4"/>
                      <a:pt x="3" y="0"/>
                      <a:pt x="8" y="0"/>
                    </a:cubicBezTo>
                    <a:lnTo>
                      <a:pt x="1368" y="0"/>
                    </a:lnTo>
                    <a:cubicBezTo>
                      <a:pt x="1373" y="0"/>
                      <a:pt x="1376" y="4"/>
                      <a:pt x="1376" y="8"/>
                    </a:cubicBezTo>
                    <a:lnTo>
                      <a:pt x="1376" y="159"/>
                    </a:lnTo>
                    <a:cubicBezTo>
                      <a:pt x="1376" y="164"/>
                      <a:pt x="1373" y="167"/>
                      <a:pt x="1368" y="167"/>
                    </a:cubicBezTo>
                    <a:lnTo>
                      <a:pt x="8" y="167"/>
                    </a:lnTo>
                    <a:cubicBezTo>
                      <a:pt x="3" y="167"/>
                      <a:pt x="0" y="164"/>
                      <a:pt x="0" y="159"/>
                    </a:cubicBezTo>
                    <a:cubicBezTo>
                      <a:pt x="0" y="155"/>
                      <a:pt x="3"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495" name="Rectangle 67"/>
              <p:cNvSpPr>
                <a:spLocks noChangeArrowheads="1"/>
              </p:cNvSpPr>
              <p:nvPr/>
            </p:nvSpPr>
            <p:spPr bwMode="auto">
              <a:xfrm>
                <a:off x="836" y="791"/>
                <a:ext cx="587"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96" name="Rectangle 68"/>
              <p:cNvSpPr>
                <a:spLocks noChangeArrowheads="1"/>
              </p:cNvSpPr>
              <p:nvPr/>
            </p:nvSpPr>
            <p:spPr bwMode="auto">
              <a:xfrm>
                <a:off x="823" y="771"/>
                <a:ext cx="593" cy="6"/>
              </a:xfrm>
              <a:prstGeom prst="rect">
                <a:avLst/>
              </a:prstGeom>
              <a:solidFill>
                <a:srgbClr val="4AFF4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97" name="Rectangle 69"/>
              <p:cNvSpPr>
                <a:spLocks noChangeArrowheads="1"/>
              </p:cNvSpPr>
              <p:nvPr/>
            </p:nvSpPr>
            <p:spPr bwMode="auto">
              <a:xfrm>
                <a:off x="823" y="777"/>
                <a:ext cx="593" cy="7"/>
              </a:xfrm>
              <a:prstGeom prst="rect">
                <a:avLst/>
              </a:prstGeom>
              <a:solidFill>
                <a:srgbClr val="65FF6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98" name="Rectangle 70"/>
              <p:cNvSpPr>
                <a:spLocks noChangeArrowheads="1"/>
              </p:cNvSpPr>
              <p:nvPr/>
            </p:nvSpPr>
            <p:spPr bwMode="auto">
              <a:xfrm>
                <a:off x="823" y="784"/>
                <a:ext cx="593" cy="7"/>
              </a:xfrm>
              <a:prstGeom prst="rect">
                <a:avLst/>
              </a:prstGeom>
              <a:solidFill>
                <a:srgbClr val="62FF6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99" name="Rectangle 71"/>
              <p:cNvSpPr>
                <a:spLocks noChangeArrowheads="1"/>
              </p:cNvSpPr>
              <p:nvPr/>
            </p:nvSpPr>
            <p:spPr bwMode="auto">
              <a:xfrm>
                <a:off x="823" y="791"/>
                <a:ext cx="593" cy="6"/>
              </a:xfrm>
              <a:prstGeom prst="rect">
                <a:avLst/>
              </a:prstGeom>
              <a:solidFill>
                <a:srgbClr val="60FF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00" name="Rectangle 72"/>
              <p:cNvSpPr>
                <a:spLocks noChangeArrowheads="1"/>
              </p:cNvSpPr>
              <p:nvPr/>
            </p:nvSpPr>
            <p:spPr bwMode="auto">
              <a:xfrm>
                <a:off x="823" y="797"/>
                <a:ext cx="593" cy="7"/>
              </a:xfrm>
              <a:prstGeom prst="rect">
                <a:avLst/>
              </a:prstGeom>
              <a:solidFill>
                <a:srgbClr val="5EFF5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01" name="Rectangle 73"/>
              <p:cNvSpPr>
                <a:spLocks noChangeArrowheads="1"/>
              </p:cNvSpPr>
              <p:nvPr/>
            </p:nvSpPr>
            <p:spPr bwMode="auto">
              <a:xfrm>
                <a:off x="823" y="804"/>
                <a:ext cx="593" cy="7"/>
              </a:xfrm>
              <a:prstGeom prst="rect">
                <a:avLst/>
              </a:prstGeom>
              <a:solidFill>
                <a:srgbClr val="5BFF5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02" name="Rectangle 74"/>
              <p:cNvSpPr>
                <a:spLocks noChangeArrowheads="1"/>
              </p:cNvSpPr>
              <p:nvPr/>
            </p:nvSpPr>
            <p:spPr bwMode="auto">
              <a:xfrm>
                <a:off x="823" y="811"/>
                <a:ext cx="593" cy="7"/>
              </a:xfrm>
              <a:prstGeom prst="rect">
                <a:avLst/>
              </a:prstGeom>
              <a:solidFill>
                <a:srgbClr val="58FF5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03" name="Rectangle 75"/>
              <p:cNvSpPr>
                <a:spLocks noChangeArrowheads="1"/>
              </p:cNvSpPr>
              <p:nvPr/>
            </p:nvSpPr>
            <p:spPr bwMode="auto">
              <a:xfrm>
                <a:off x="823" y="818"/>
                <a:ext cx="593" cy="6"/>
              </a:xfrm>
              <a:prstGeom prst="rect">
                <a:avLst/>
              </a:prstGeom>
              <a:solidFill>
                <a:srgbClr val="55FF5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04" name="Rectangle 76"/>
              <p:cNvSpPr>
                <a:spLocks noChangeArrowheads="1"/>
              </p:cNvSpPr>
              <p:nvPr/>
            </p:nvSpPr>
            <p:spPr bwMode="auto">
              <a:xfrm>
                <a:off x="823" y="824"/>
                <a:ext cx="593" cy="7"/>
              </a:xfrm>
              <a:prstGeom prst="rect">
                <a:avLst/>
              </a:prstGeom>
              <a:solidFill>
                <a:srgbClr val="52FF5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05" name="Rectangle 77"/>
              <p:cNvSpPr>
                <a:spLocks noChangeArrowheads="1"/>
              </p:cNvSpPr>
              <p:nvPr/>
            </p:nvSpPr>
            <p:spPr bwMode="auto">
              <a:xfrm>
                <a:off x="823" y="831"/>
                <a:ext cx="593" cy="7"/>
              </a:xfrm>
              <a:prstGeom prst="rect">
                <a:avLst/>
              </a:prstGeom>
              <a:solidFill>
                <a:srgbClr val="50FF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06" name="Rectangle 78"/>
              <p:cNvSpPr>
                <a:spLocks noChangeArrowheads="1"/>
              </p:cNvSpPr>
              <p:nvPr/>
            </p:nvSpPr>
            <p:spPr bwMode="auto">
              <a:xfrm>
                <a:off x="823" y="838"/>
                <a:ext cx="593" cy="6"/>
              </a:xfrm>
              <a:prstGeom prst="rect">
                <a:avLst/>
              </a:prstGeom>
              <a:solidFill>
                <a:srgbClr val="4EFF4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07" name="Rectangle 79"/>
              <p:cNvSpPr>
                <a:spLocks noChangeArrowheads="1"/>
              </p:cNvSpPr>
              <p:nvPr/>
            </p:nvSpPr>
            <p:spPr bwMode="auto">
              <a:xfrm>
                <a:off x="823" y="844"/>
                <a:ext cx="593" cy="7"/>
              </a:xfrm>
              <a:prstGeom prst="rect">
                <a:avLst/>
              </a:prstGeom>
              <a:solidFill>
                <a:srgbClr val="4BFF4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08" name="Rectangle 80"/>
              <p:cNvSpPr>
                <a:spLocks noChangeArrowheads="1"/>
              </p:cNvSpPr>
              <p:nvPr/>
            </p:nvSpPr>
            <p:spPr bwMode="auto">
              <a:xfrm>
                <a:off x="831" y="782"/>
                <a:ext cx="573" cy="63"/>
              </a:xfrm>
              <a:prstGeom prst="rect">
                <a:avLst/>
              </a:prstGeom>
              <a:noFill/>
              <a:ln w="3175"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509" name="Rectangle 81"/>
              <p:cNvSpPr>
                <a:spLocks noChangeArrowheads="1"/>
              </p:cNvSpPr>
              <p:nvPr/>
            </p:nvSpPr>
            <p:spPr bwMode="auto">
              <a:xfrm>
                <a:off x="202" y="918"/>
                <a:ext cx="257"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510" name="Picture 8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6" y="921"/>
                <a:ext cx="25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1" name="Rectangle 83"/>
              <p:cNvSpPr>
                <a:spLocks noChangeArrowheads="1"/>
              </p:cNvSpPr>
              <p:nvPr/>
            </p:nvSpPr>
            <p:spPr bwMode="auto">
              <a:xfrm>
                <a:off x="202" y="918"/>
                <a:ext cx="257"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12" name="Rectangle 84"/>
              <p:cNvSpPr>
                <a:spLocks noChangeArrowheads="1"/>
              </p:cNvSpPr>
              <p:nvPr/>
            </p:nvSpPr>
            <p:spPr bwMode="auto">
              <a:xfrm>
                <a:off x="202" y="911"/>
                <a:ext cx="270"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13" name="Freeform 85"/>
              <p:cNvSpPr>
                <a:spLocks/>
              </p:cNvSpPr>
              <p:nvPr/>
            </p:nvSpPr>
            <p:spPr bwMode="auto">
              <a:xfrm>
                <a:off x="203" y="918"/>
                <a:ext cx="262" cy="70"/>
              </a:xfrm>
              <a:custGeom>
                <a:avLst/>
                <a:gdLst>
                  <a:gd name="T0" fmla="*/ 8 w 621"/>
                  <a:gd name="T1" fmla="*/ 152 h 168"/>
                  <a:gd name="T2" fmla="*/ 613 w 621"/>
                  <a:gd name="T3" fmla="*/ 152 h 168"/>
                  <a:gd name="T4" fmla="*/ 605 w 621"/>
                  <a:gd name="T5" fmla="*/ 160 h 168"/>
                  <a:gd name="T6" fmla="*/ 605 w 621"/>
                  <a:gd name="T7" fmla="*/ 8 h 168"/>
                  <a:gd name="T8" fmla="*/ 613 w 621"/>
                  <a:gd name="T9" fmla="*/ 16 h 168"/>
                  <a:gd name="T10" fmla="*/ 8 w 621"/>
                  <a:gd name="T11" fmla="*/ 16 h 168"/>
                  <a:gd name="T12" fmla="*/ 16 w 621"/>
                  <a:gd name="T13" fmla="*/ 8 h 168"/>
                  <a:gd name="T14" fmla="*/ 16 w 621"/>
                  <a:gd name="T15" fmla="*/ 160 h 168"/>
                  <a:gd name="T16" fmla="*/ 8 w 621"/>
                  <a:gd name="T17" fmla="*/ 168 h 168"/>
                  <a:gd name="T18" fmla="*/ 0 w 621"/>
                  <a:gd name="T19" fmla="*/ 160 h 168"/>
                  <a:gd name="T20" fmla="*/ 0 w 621"/>
                  <a:gd name="T21" fmla="*/ 8 h 168"/>
                  <a:gd name="T22" fmla="*/ 8 w 621"/>
                  <a:gd name="T23" fmla="*/ 0 h 168"/>
                  <a:gd name="T24" fmla="*/ 613 w 621"/>
                  <a:gd name="T25" fmla="*/ 0 h 168"/>
                  <a:gd name="T26" fmla="*/ 621 w 621"/>
                  <a:gd name="T27" fmla="*/ 8 h 168"/>
                  <a:gd name="T28" fmla="*/ 621 w 621"/>
                  <a:gd name="T29" fmla="*/ 160 h 168"/>
                  <a:gd name="T30" fmla="*/ 613 w 621"/>
                  <a:gd name="T31" fmla="*/ 168 h 168"/>
                  <a:gd name="T32" fmla="*/ 8 w 621"/>
                  <a:gd name="T33" fmla="*/ 168 h 168"/>
                  <a:gd name="T34" fmla="*/ 0 w 621"/>
                  <a:gd name="T35" fmla="*/ 160 h 168"/>
                  <a:gd name="T36" fmla="*/ 8 w 621"/>
                  <a:gd name="T37" fmla="*/ 152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1" h="168">
                    <a:moveTo>
                      <a:pt x="8" y="152"/>
                    </a:moveTo>
                    <a:lnTo>
                      <a:pt x="613" y="152"/>
                    </a:lnTo>
                    <a:lnTo>
                      <a:pt x="605" y="160"/>
                    </a:lnTo>
                    <a:lnTo>
                      <a:pt x="605" y="8"/>
                    </a:lnTo>
                    <a:lnTo>
                      <a:pt x="613" y="16"/>
                    </a:lnTo>
                    <a:lnTo>
                      <a:pt x="8" y="16"/>
                    </a:lnTo>
                    <a:lnTo>
                      <a:pt x="16" y="8"/>
                    </a:lnTo>
                    <a:lnTo>
                      <a:pt x="16" y="160"/>
                    </a:lnTo>
                    <a:cubicBezTo>
                      <a:pt x="16" y="164"/>
                      <a:pt x="12" y="168"/>
                      <a:pt x="8" y="168"/>
                    </a:cubicBezTo>
                    <a:cubicBezTo>
                      <a:pt x="3" y="168"/>
                      <a:pt x="0" y="164"/>
                      <a:pt x="0" y="160"/>
                    </a:cubicBezTo>
                    <a:lnTo>
                      <a:pt x="0" y="8"/>
                    </a:lnTo>
                    <a:cubicBezTo>
                      <a:pt x="0" y="4"/>
                      <a:pt x="3" y="0"/>
                      <a:pt x="8" y="0"/>
                    </a:cubicBezTo>
                    <a:lnTo>
                      <a:pt x="613" y="0"/>
                    </a:lnTo>
                    <a:cubicBezTo>
                      <a:pt x="617" y="0"/>
                      <a:pt x="621" y="4"/>
                      <a:pt x="621" y="8"/>
                    </a:cubicBezTo>
                    <a:lnTo>
                      <a:pt x="621" y="160"/>
                    </a:lnTo>
                    <a:cubicBezTo>
                      <a:pt x="621" y="164"/>
                      <a:pt x="617" y="168"/>
                      <a:pt x="613" y="168"/>
                    </a:cubicBezTo>
                    <a:lnTo>
                      <a:pt x="8" y="168"/>
                    </a:lnTo>
                    <a:cubicBezTo>
                      <a:pt x="3" y="168"/>
                      <a:pt x="0" y="164"/>
                      <a:pt x="0" y="160"/>
                    </a:cubicBezTo>
                    <a:cubicBezTo>
                      <a:pt x="0" y="155"/>
                      <a:pt x="3" y="152"/>
                      <a:pt x="8" y="152"/>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514" name="Rectangle 86"/>
              <p:cNvSpPr>
                <a:spLocks noChangeArrowheads="1"/>
              </p:cNvSpPr>
              <p:nvPr/>
            </p:nvSpPr>
            <p:spPr bwMode="auto">
              <a:xfrm>
                <a:off x="202" y="911"/>
                <a:ext cx="270"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15" name="Rectangle 87"/>
              <p:cNvSpPr>
                <a:spLocks noChangeArrowheads="1"/>
              </p:cNvSpPr>
              <p:nvPr/>
            </p:nvSpPr>
            <p:spPr bwMode="auto">
              <a:xfrm>
                <a:off x="182" y="898"/>
                <a:ext cx="270" cy="7"/>
              </a:xfrm>
              <a:prstGeom prst="rect">
                <a:avLst/>
              </a:prstGeom>
              <a:solidFill>
                <a:srgbClr val="C5F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16" name="Rectangle 88"/>
              <p:cNvSpPr>
                <a:spLocks noChangeArrowheads="1"/>
              </p:cNvSpPr>
              <p:nvPr/>
            </p:nvSpPr>
            <p:spPr bwMode="auto">
              <a:xfrm>
                <a:off x="182" y="905"/>
                <a:ext cx="270" cy="6"/>
              </a:xfrm>
              <a:prstGeom prst="rect">
                <a:avLst/>
              </a:prstGeom>
              <a:solidFill>
                <a:srgbClr val="CCFF6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17" name="Rectangle 89"/>
              <p:cNvSpPr>
                <a:spLocks noChangeArrowheads="1"/>
              </p:cNvSpPr>
              <p:nvPr/>
            </p:nvSpPr>
            <p:spPr bwMode="auto">
              <a:xfrm>
                <a:off x="182" y="911"/>
                <a:ext cx="270" cy="7"/>
              </a:xfrm>
              <a:prstGeom prst="rect">
                <a:avLst/>
              </a:prstGeom>
              <a:solidFill>
                <a:srgbClr val="CBFF6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18" name="Rectangle 90"/>
              <p:cNvSpPr>
                <a:spLocks noChangeArrowheads="1"/>
              </p:cNvSpPr>
              <p:nvPr/>
            </p:nvSpPr>
            <p:spPr bwMode="auto">
              <a:xfrm>
                <a:off x="182" y="918"/>
                <a:ext cx="270" cy="7"/>
              </a:xfrm>
              <a:prstGeom prst="rect">
                <a:avLst/>
              </a:prstGeom>
              <a:solidFill>
                <a:srgbClr val="CBFF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19" name="Rectangle 91"/>
              <p:cNvSpPr>
                <a:spLocks noChangeArrowheads="1"/>
              </p:cNvSpPr>
              <p:nvPr/>
            </p:nvSpPr>
            <p:spPr bwMode="auto">
              <a:xfrm>
                <a:off x="182" y="925"/>
                <a:ext cx="270" cy="6"/>
              </a:xfrm>
              <a:prstGeom prst="rect">
                <a:avLst/>
              </a:prstGeom>
              <a:solidFill>
                <a:srgbClr val="CAFF5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20" name="Rectangle 92"/>
              <p:cNvSpPr>
                <a:spLocks noChangeArrowheads="1"/>
              </p:cNvSpPr>
              <p:nvPr/>
            </p:nvSpPr>
            <p:spPr bwMode="auto">
              <a:xfrm>
                <a:off x="182" y="931"/>
                <a:ext cx="270" cy="7"/>
              </a:xfrm>
              <a:prstGeom prst="rect">
                <a:avLst/>
              </a:prstGeom>
              <a:solidFill>
                <a:srgbClr val="C9FF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21" name="Rectangle 93"/>
              <p:cNvSpPr>
                <a:spLocks noChangeArrowheads="1"/>
              </p:cNvSpPr>
              <p:nvPr/>
            </p:nvSpPr>
            <p:spPr bwMode="auto">
              <a:xfrm>
                <a:off x="182" y="938"/>
                <a:ext cx="270" cy="7"/>
              </a:xfrm>
              <a:prstGeom prst="rect">
                <a:avLst/>
              </a:prstGeom>
              <a:solidFill>
                <a:srgbClr val="C8FF5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22" name="Rectangle 94"/>
              <p:cNvSpPr>
                <a:spLocks noChangeArrowheads="1"/>
              </p:cNvSpPr>
              <p:nvPr/>
            </p:nvSpPr>
            <p:spPr bwMode="auto">
              <a:xfrm>
                <a:off x="182" y="945"/>
                <a:ext cx="270" cy="7"/>
              </a:xfrm>
              <a:prstGeom prst="rect">
                <a:avLst/>
              </a:prstGeom>
              <a:solidFill>
                <a:srgbClr val="C8FF5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23" name="Rectangle 95"/>
              <p:cNvSpPr>
                <a:spLocks noChangeArrowheads="1"/>
              </p:cNvSpPr>
              <p:nvPr/>
            </p:nvSpPr>
            <p:spPr bwMode="auto">
              <a:xfrm>
                <a:off x="182" y="952"/>
                <a:ext cx="270" cy="6"/>
              </a:xfrm>
              <a:prstGeom prst="rect">
                <a:avLst/>
              </a:prstGeom>
              <a:solidFill>
                <a:srgbClr val="C7FF5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24" name="Rectangle 96"/>
              <p:cNvSpPr>
                <a:spLocks noChangeArrowheads="1"/>
              </p:cNvSpPr>
              <p:nvPr/>
            </p:nvSpPr>
            <p:spPr bwMode="auto">
              <a:xfrm>
                <a:off x="182" y="958"/>
                <a:ext cx="270" cy="7"/>
              </a:xfrm>
              <a:prstGeom prst="rect">
                <a:avLst/>
              </a:prstGeom>
              <a:solidFill>
                <a:srgbClr val="C6FF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25" name="Rectangle 97"/>
              <p:cNvSpPr>
                <a:spLocks noChangeArrowheads="1"/>
              </p:cNvSpPr>
              <p:nvPr/>
            </p:nvSpPr>
            <p:spPr bwMode="auto">
              <a:xfrm>
                <a:off x="182" y="965"/>
                <a:ext cx="270" cy="7"/>
              </a:xfrm>
              <a:prstGeom prst="rect">
                <a:avLst/>
              </a:prstGeom>
              <a:solidFill>
                <a:srgbClr val="C6FF4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26" name="Rectangle 98"/>
              <p:cNvSpPr>
                <a:spLocks noChangeArrowheads="1"/>
              </p:cNvSpPr>
              <p:nvPr/>
            </p:nvSpPr>
            <p:spPr bwMode="auto">
              <a:xfrm>
                <a:off x="182" y="972"/>
                <a:ext cx="270" cy="6"/>
              </a:xfrm>
              <a:prstGeom prst="rect">
                <a:avLst/>
              </a:prstGeom>
              <a:solidFill>
                <a:srgbClr val="C5FF4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27" name="Rectangle 99"/>
              <p:cNvSpPr>
                <a:spLocks noChangeArrowheads="1"/>
              </p:cNvSpPr>
              <p:nvPr/>
            </p:nvSpPr>
            <p:spPr bwMode="auto">
              <a:xfrm>
                <a:off x="193" y="908"/>
                <a:ext cx="255" cy="64"/>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528" name="Rectangle 100"/>
              <p:cNvSpPr>
                <a:spLocks noChangeArrowheads="1"/>
              </p:cNvSpPr>
              <p:nvPr/>
            </p:nvSpPr>
            <p:spPr bwMode="auto">
              <a:xfrm>
                <a:off x="459" y="918"/>
                <a:ext cx="128"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529" name="Picture 1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1" y="921"/>
                <a:ext cx="128"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0" name="Rectangle 102"/>
              <p:cNvSpPr>
                <a:spLocks noChangeArrowheads="1"/>
              </p:cNvSpPr>
              <p:nvPr/>
            </p:nvSpPr>
            <p:spPr bwMode="auto">
              <a:xfrm>
                <a:off x="459" y="918"/>
                <a:ext cx="128"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31" name="Rectangle 103"/>
              <p:cNvSpPr>
                <a:spLocks noChangeArrowheads="1"/>
              </p:cNvSpPr>
              <p:nvPr/>
            </p:nvSpPr>
            <p:spPr bwMode="auto">
              <a:xfrm>
                <a:off x="452" y="911"/>
                <a:ext cx="141"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32" name="Freeform 104"/>
              <p:cNvSpPr>
                <a:spLocks/>
              </p:cNvSpPr>
              <p:nvPr/>
            </p:nvSpPr>
            <p:spPr bwMode="auto">
              <a:xfrm>
                <a:off x="458" y="918"/>
                <a:ext cx="134" cy="70"/>
              </a:xfrm>
              <a:custGeom>
                <a:avLst/>
                <a:gdLst>
                  <a:gd name="T0" fmla="*/ 8 w 318"/>
                  <a:gd name="T1" fmla="*/ 152 h 168"/>
                  <a:gd name="T2" fmla="*/ 310 w 318"/>
                  <a:gd name="T3" fmla="*/ 152 h 168"/>
                  <a:gd name="T4" fmla="*/ 302 w 318"/>
                  <a:gd name="T5" fmla="*/ 160 h 168"/>
                  <a:gd name="T6" fmla="*/ 302 w 318"/>
                  <a:gd name="T7" fmla="*/ 8 h 168"/>
                  <a:gd name="T8" fmla="*/ 310 w 318"/>
                  <a:gd name="T9" fmla="*/ 16 h 168"/>
                  <a:gd name="T10" fmla="*/ 8 w 318"/>
                  <a:gd name="T11" fmla="*/ 16 h 168"/>
                  <a:gd name="T12" fmla="*/ 16 w 318"/>
                  <a:gd name="T13" fmla="*/ 8 h 168"/>
                  <a:gd name="T14" fmla="*/ 16 w 318"/>
                  <a:gd name="T15" fmla="*/ 160 h 168"/>
                  <a:gd name="T16" fmla="*/ 8 w 318"/>
                  <a:gd name="T17" fmla="*/ 168 h 168"/>
                  <a:gd name="T18" fmla="*/ 0 w 318"/>
                  <a:gd name="T19" fmla="*/ 160 h 168"/>
                  <a:gd name="T20" fmla="*/ 0 w 318"/>
                  <a:gd name="T21" fmla="*/ 8 h 168"/>
                  <a:gd name="T22" fmla="*/ 8 w 318"/>
                  <a:gd name="T23" fmla="*/ 0 h 168"/>
                  <a:gd name="T24" fmla="*/ 310 w 318"/>
                  <a:gd name="T25" fmla="*/ 0 h 168"/>
                  <a:gd name="T26" fmla="*/ 318 w 318"/>
                  <a:gd name="T27" fmla="*/ 8 h 168"/>
                  <a:gd name="T28" fmla="*/ 318 w 318"/>
                  <a:gd name="T29" fmla="*/ 160 h 168"/>
                  <a:gd name="T30" fmla="*/ 310 w 318"/>
                  <a:gd name="T31" fmla="*/ 168 h 168"/>
                  <a:gd name="T32" fmla="*/ 8 w 318"/>
                  <a:gd name="T33" fmla="*/ 168 h 168"/>
                  <a:gd name="T34" fmla="*/ 0 w 318"/>
                  <a:gd name="T35" fmla="*/ 160 h 168"/>
                  <a:gd name="T36" fmla="*/ 8 w 318"/>
                  <a:gd name="T37" fmla="*/ 152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8" h="168">
                    <a:moveTo>
                      <a:pt x="8" y="152"/>
                    </a:moveTo>
                    <a:lnTo>
                      <a:pt x="310" y="152"/>
                    </a:lnTo>
                    <a:lnTo>
                      <a:pt x="302" y="160"/>
                    </a:lnTo>
                    <a:lnTo>
                      <a:pt x="302" y="8"/>
                    </a:lnTo>
                    <a:lnTo>
                      <a:pt x="310" y="16"/>
                    </a:lnTo>
                    <a:lnTo>
                      <a:pt x="8" y="16"/>
                    </a:lnTo>
                    <a:lnTo>
                      <a:pt x="16" y="8"/>
                    </a:lnTo>
                    <a:lnTo>
                      <a:pt x="16" y="160"/>
                    </a:lnTo>
                    <a:cubicBezTo>
                      <a:pt x="16" y="164"/>
                      <a:pt x="12" y="168"/>
                      <a:pt x="8" y="168"/>
                    </a:cubicBezTo>
                    <a:cubicBezTo>
                      <a:pt x="3" y="168"/>
                      <a:pt x="0" y="164"/>
                      <a:pt x="0" y="160"/>
                    </a:cubicBezTo>
                    <a:lnTo>
                      <a:pt x="0" y="8"/>
                    </a:lnTo>
                    <a:cubicBezTo>
                      <a:pt x="0" y="4"/>
                      <a:pt x="3" y="0"/>
                      <a:pt x="8" y="0"/>
                    </a:cubicBezTo>
                    <a:lnTo>
                      <a:pt x="310" y="0"/>
                    </a:lnTo>
                    <a:cubicBezTo>
                      <a:pt x="314" y="0"/>
                      <a:pt x="318" y="4"/>
                      <a:pt x="318" y="8"/>
                    </a:cubicBezTo>
                    <a:lnTo>
                      <a:pt x="318" y="160"/>
                    </a:lnTo>
                    <a:cubicBezTo>
                      <a:pt x="318" y="164"/>
                      <a:pt x="314" y="168"/>
                      <a:pt x="310" y="168"/>
                    </a:cubicBezTo>
                    <a:lnTo>
                      <a:pt x="8" y="168"/>
                    </a:lnTo>
                    <a:cubicBezTo>
                      <a:pt x="3" y="168"/>
                      <a:pt x="0" y="164"/>
                      <a:pt x="0" y="160"/>
                    </a:cubicBezTo>
                    <a:cubicBezTo>
                      <a:pt x="0" y="155"/>
                      <a:pt x="3" y="152"/>
                      <a:pt x="8" y="152"/>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533" name="Rectangle 105"/>
              <p:cNvSpPr>
                <a:spLocks noChangeArrowheads="1"/>
              </p:cNvSpPr>
              <p:nvPr/>
            </p:nvSpPr>
            <p:spPr bwMode="auto">
              <a:xfrm>
                <a:off x="452" y="911"/>
                <a:ext cx="141"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34" name="Rectangle 106"/>
              <p:cNvSpPr>
                <a:spLocks noChangeArrowheads="1"/>
              </p:cNvSpPr>
              <p:nvPr/>
            </p:nvSpPr>
            <p:spPr bwMode="auto">
              <a:xfrm>
                <a:off x="438" y="898"/>
                <a:ext cx="142" cy="7"/>
              </a:xfrm>
              <a:prstGeom prst="rect">
                <a:avLst/>
              </a:prstGeom>
              <a:solidFill>
                <a:srgbClr val="EFB07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35" name="Rectangle 107"/>
              <p:cNvSpPr>
                <a:spLocks noChangeArrowheads="1"/>
              </p:cNvSpPr>
              <p:nvPr/>
            </p:nvSpPr>
            <p:spPr bwMode="auto">
              <a:xfrm>
                <a:off x="438" y="905"/>
                <a:ext cx="142" cy="6"/>
              </a:xfrm>
              <a:prstGeom prst="rect">
                <a:avLst/>
              </a:prstGeom>
              <a:solidFill>
                <a:srgbClr val="F2BE9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36" name="Rectangle 108"/>
              <p:cNvSpPr>
                <a:spLocks noChangeArrowheads="1"/>
              </p:cNvSpPr>
              <p:nvPr/>
            </p:nvSpPr>
            <p:spPr bwMode="auto">
              <a:xfrm>
                <a:off x="438" y="911"/>
                <a:ext cx="142" cy="7"/>
              </a:xfrm>
              <a:prstGeom prst="rect">
                <a:avLst/>
              </a:prstGeom>
              <a:solidFill>
                <a:srgbClr val="F2BD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37" name="Rectangle 109"/>
              <p:cNvSpPr>
                <a:spLocks noChangeArrowheads="1"/>
              </p:cNvSpPr>
              <p:nvPr/>
            </p:nvSpPr>
            <p:spPr bwMode="auto">
              <a:xfrm>
                <a:off x="438" y="918"/>
                <a:ext cx="142" cy="7"/>
              </a:xfrm>
              <a:prstGeom prst="rect">
                <a:avLst/>
              </a:prstGeom>
              <a:solidFill>
                <a:srgbClr val="F1BC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38" name="Rectangle 110"/>
              <p:cNvSpPr>
                <a:spLocks noChangeArrowheads="1"/>
              </p:cNvSpPr>
              <p:nvPr/>
            </p:nvSpPr>
            <p:spPr bwMode="auto">
              <a:xfrm>
                <a:off x="438" y="925"/>
                <a:ext cx="142" cy="6"/>
              </a:xfrm>
              <a:prstGeom prst="rect">
                <a:avLst/>
              </a:prstGeom>
              <a:solidFill>
                <a:srgbClr val="F1BA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39" name="Rectangle 111"/>
              <p:cNvSpPr>
                <a:spLocks noChangeArrowheads="1"/>
              </p:cNvSpPr>
              <p:nvPr/>
            </p:nvSpPr>
            <p:spPr bwMode="auto">
              <a:xfrm>
                <a:off x="438" y="931"/>
                <a:ext cx="142" cy="7"/>
              </a:xfrm>
              <a:prstGeom prst="rect">
                <a:avLst/>
              </a:prstGeom>
              <a:solidFill>
                <a:srgbClr val="F1B98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40" name="Rectangle 112"/>
              <p:cNvSpPr>
                <a:spLocks noChangeArrowheads="1"/>
              </p:cNvSpPr>
              <p:nvPr/>
            </p:nvSpPr>
            <p:spPr bwMode="auto">
              <a:xfrm>
                <a:off x="438" y="938"/>
                <a:ext cx="142" cy="7"/>
              </a:xfrm>
              <a:prstGeom prst="rect">
                <a:avLst/>
              </a:prstGeom>
              <a:solidFill>
                <a:srgbClr val="F1B78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41" name="Rectangle 113"/>
              <p:cNvSpPr>
                <a:spLocks noChangeArrowheads="1"/>
              </p:cNvSpPr>
              <p:nvPr/>
            </p:nvSpPr>
            <p:spPr bwMode="auto">
              <a:xfrm>
                <a:off x="438" y="945"/>
                <a:ext cx="142" cy="7"/>
              </a:xfrm>
              <a:prstGeom prst="rect">
                <a:avLst/>
              </a:prstGeom>
              <a:solidFill>
                <a:srgbClr val="F0B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42" name="Rectangle 114"/>
              <p:cNvSpPr>
                <a:spLocks noChangeArrowheads="1"/>
              </p:cNvSpPr>
              <p:nvPr/>
            </p:nvSpPr>
            <p:spPr bwMode="auto">
              <a:xfrm>
                <a:off x="438" y="952"/>
                <a:ext cx="142" cy="6"/>
              </a:xfrm>
              <a:prstGeom prst="rect">
                <a:avLst/>
              </a:prstGeom>
              <a:solidFill>
                <a:srgbClr val="F0B5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43" name="Rectangle 115"/>
              <p:cNvSpPr>
                <a:spLocks noChangeArrowheads="1"/>
              </p:cNvSpPr>
              <p:nvPr/>
            </p:nvSpPr>
            <p:spPr bwMode="auto">
              <a:xfrm>
                <a:off x="438" y="958"/>
                <a:ext cx="142" cy="7"/>
              </a:xfrm>
              <a:prstGeom prst="rect">
                <a:avLst/>
              </a:prstGeom>
              <a:solidFill>
                <a:srgbClr val="F0B38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44" name="Rectangle 116"/>
              <p:cNvSpPr>
                <a:spLocks noChangeArrowheads="1"/>
              </p:cNvSpPr>
              <p:nvPr/>
            </p:nvSpPr>
            <p:spPr bwMode="auto">
              <a:xfrm>
                <a:off x="438" y="965"/>
                <a:ext cx="142" cy="7"/>
              </a:xfrm>
              <a:prstGeom prst="rect">
                <a:avLst/>
              </a:prstGeom>
              <a:solidFill>
                <a:srgbClr val="F0B2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45" name="Rectangle 117"/>
              <p:cNvSpPr>
                <a:spLocks noChangeArrowheads="1"/>
              </p:cNvSpPr>
              <p:nvPr/>
            </p:nvSpPr>
            <p:spPr bwMode="auto">
              <a:xfrm>
                <a:off x="438" y="972"/>
                <a:ext cx="142" cy="6"/>
              </a:xfrm>
              <a:prstGeom prst="rect">
                <a:avLst/>
              </a:prstGeom>
              <a:solidFill>
                <a:srgbClr val="EFB0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46" name="Rectangle 118"/>
              <p:cNvSpPr>
                <a:spLocks noChangeArrowheads="1"/>
              </p:cNvSpPr>
              <p:nvPr/>
            </p:nvSpPr>
            <p:spPr bwMode="auto">
              <a:xfrm>
                <a:off x="448" y="908"/>
                <a:ext cx="128" cy="64"/>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547" name="Rectangle 119"/>
              <p:cNvSpPr>
                <a:spLocks noChangeArrowheads="1"/>
              </p:cNvSpPr>
              <p:nvPr/>
            </p:nvSpPr>
            <p:spPr bwMode="auto">
              <a:xfrm>
                <a:off x="587" y="918"/>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548" name="Picture 12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9" y="921"/>
                <a:ext cx="25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9" name="Rectangle 121"/>
              <p:cNvSpPr>
                <a:spLocks noChangeArrowheads="1"/>
              </p:cNvSpPr>
              <p:nvPr/>
            </p:nvSpPr>
            <p:spPr bwMode="auto">
              <a:xfrm>
                <a:off x="587" y="918"/>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50" name="Rectangle 122"/>
              <p:cNvSpPr>
                <a:spLocks noChangeArrowheads="1"/>
              </p:cNvSpPr>
              <p:nvPr/>
            </p:nvSpPr>
            <p:spPr bwMode="auto">
              <a:xfrm>
                <a:off x="580" y="911"/>
                <a:ext cx="270"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51" name="Freeform 123"/>
              <p:cNvSpPr>
                <a:spLocks/>
              </p:cNvSpPr>
              <p:nvPr/>
            </p:nvSpPr>
            <p:spPr bwMode="auto">
              <a:xfrm>
                <a:off x="585" y="918"/>
                <a:ext cx="262" cy="70"/>
              </a:xfrm>
              <a:custGeom>
                <a:avLst/>
                <a:gdLst>
                  <a:gd name="T0" fmla="*/ 8 w 621"/>
                  <a:gd name="T1" fmla="*/ 152 h 168"/>
                  <a:gd name="T2" fmla="*/ 613 w 621"/>
                  <a:gd name="T3" fmla="*/ 152 h 168"/>
                  <a:gd name="T4" fmla="*/ 605 w 621"/>
                  <a:gd name="T5" fmla="*/ 160 h 168"/>
                  <a:gd name="T6" fmla="*/ 605 w 621"/>
                  <a:gd name="T7" fmla="*/ 8 h 168"/>
                  <a:gd name="T8" fmla="*/ 613 w 621"/>
                  <a:gd name="T9" fmla="*/ 16 h 168"/>
                  <a:gd name="T10" fmla="*/ 8 w 621"/>
                  <a:gd name="T11" fmla="*/ 16 h 168"/>
                  <a:gd name="T12" fmla="*/ 16 w 621"/>
                  <a:gd name="T13" fmla="*/ 8 h 168"/>
                  <a:gd name="T14" fmla="*/ 16 w 621"/>
                  <a:gd name="T15" fmla="*/ 160 h 168"/>
                  <a:gd name="T16" fmla="*/ 8 w 621"/>
                  <a:gd name="T17" fmla="*/ 168 h 168"/>
                  <a:gd name="T18" fmla="*/ 0 w 621"/>
                  <a:gd name="T19" fmla="*/ 160 h 168"/>
                  <a:gd name="T20" fmla="*/ 0 w 621"/>
                  <a:gd name="T21" fmla="*/ 8 h 168"/>
                  <a:gd name="T22" fmla="*/ 8 w 621"/>
                  <a:gd name="T23" fmla="*/ 0 h 168"/>
                  <a:gd name="T24" fmla="*/ 613 w 621"/>
                  <a:gd name="T25" fmla="*/ 0 h 168"/>
                  <a:gd name="T26" fmla="*/ 621 w 621"/>
                  <a:gd name="T27" fmla="*/ 8 h 168"/>
                  <a:gd name="T28" fmla="*/ 621 w 621"/>
                  <a:gd name="T29" fmla="*/ 160 h 168"/>
                  <a:gd name="T30" fmla="*/ 613 w 621"/>
                  <a:gd name="T31" fmla="*/ 168 h 168"/>
                  <a:gd name="T32" fmla="*/ 8 w 621"/>
                  <a:gd name="T33" fmla="*/ 168 h 168"/>
                  <a:gd name="T34" fmla="*/ 0 w 621"/>
                  <a:gd name="T35" fmla="*/ 160 h 168"/>
                  <a:gd name="T36" fmla="*/ 8 w 621"/>
                  <a:gd name="T37" fmla="*/ 152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1" h="168">
                    <a:moveTo>
                      <a:pt x="8" y="152"/>
                    </a:moveTo>
                    <a:lnTo>
                      <a:pt x="613" y="152"/>
                    </a:lnTo>
                    <a:lnTo>
                      <a:pt x="605" y="160"/>
                    </a:lnTo>
                    <a:lnTo>
                      <a:pt x="605" y="8"/>
                    </a:lnTo>
                    <a:lnTo>
                      <a:pt x="613" y="16"/>
                    </a:lnTo>
                    <a:lnTo>
                      <a:pt x="8" y="16"/>
                    </a:lnTo>
                    <a:lnTo>
                      <a:pt x="16" y="8"/>
                    </a:lnTo>
                    <a:lnTo>
                      <a:pt x="16" y="160"/>
                    </a:lnTo>
                    <a:cubicBezTo>
                      <a:pt x="16" y="164"/>
                      <a:pt x="12" y="168"/>
                      <a:pt x="8" y="168"/>
                    </a:cubicBezTo>
                    <a:cubicBezTo>
                      <a:pt x="4" y="168"/>
                      <a:pt x="0" y="164"/>
                      <a:pt x="0" y="160"/>
                    </a:cubicBezTo>
                    <a:lnTo>
                      <a:pt x="0" y="8"/>
                    </a:lnTo>
                    <a:cubicBezTo>
                      <a:pt x="0" y="4"/>
                      <a:pt x="4" y="0"/>
                      <a:pt x="8" y="0"/>
                    </a:cubicBezTo>
                    <a:lnTo>
                      <a:pt x="613" y="0"/>
                    </a:lnTo>
                    <a:cubicBezTo>
                      <a:pt x="617" y="0"/>
                      <a:pt x="621" y="4"/>
                      <a:pt x="621" y="8"/>
                    </a:cubicBezTo>
                    <a:lnTo>
                      <a:pt x="621" y="160"/>
                    </a:lnTo>
                    <a:cubicBezTo>
                      <a:pt x="621" y="164"/>
                      <a:pt x="617" y="168"/>
                      <a:pt x="613" y="168"/>
                    </a:cubicBezTo>
                    <a:lnTo>
                      <a:pt x="8" y="168"/>
                    </a:lnTo>
                    <a:cubicBezTo>
                      <a:pt x="4" y="168"/>
                      <a:pt x="0" y="164"/>
                      <a:pt x="0" y="160"/>
                    </a:cubicBezTo>
                    <a:cubicBezTo>
                      <a:pt x="0" y="155"/>
                      <a:pt x="4" y="152"/>
                      <a:pt x="8" y="152"/>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552" name="Rectangle 124"/>
              <p:cNvSpPr>
                <a:spLocks noChangeArrowheads="1"/>
              </p:cNvSpPr>
              <p:nvPr/>
            </p:nvSpPr>
            <p:spPr bwMode="auto">
              <a:xfrm>
                <a:off x="580" y="911"/>
                <a:ext cx="270"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53" name="Rectangle 125"/>
              <p:cNvSpPr>
                <a:spLocks noChangeArrowheads="1"/>
              </p:cNvSpPr>
              <p:nvPr/>
            </p:nvSpPr>
            <p:spPr bwMode="auto">
              <a:xfrm>
                <a:off x="566" y="898"/>
                <a:ext cx="270" cy="7"/>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54" name="Rectangle 126"/>
              <p:cNvSpPr>
                <a:spLocks noChangeArrowheads="1"/>
              </p:cNvSpPr>
              <p:nvPr/>
            </p:nvSpPr>
            <p:spPr bwMode="auto">
              <a:xfrm>
                <a:off x="566" y="905"/>
                <a:ext cx="270" cy="6"/>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55" name="Rectangle 127"/>
              <p:cNvSpPr>
                <a:spLocks noChangeArrowheads="1"/>
              </p:cNvSpPr>
              <p:nvPr/>
            </p:nvSpPr>
            <p:spPr bwMode="auto">
              <a:xfrm>
                <a:off x="566" y="911"/>
                <a:ext cx="270" cy="7"/>
              </a:xfrm>
              <a:prstGeom prst="rect">
                <a:avLst/>
              </a:prstGeom>
              <a:solidFill>
                <a:srgbClr val="FDFD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56" name="Rectangle 128"/>
              <p:cNvSpPr>
                <a:spLocks noChangeArrowheads="1"/>
              </p:cNvSpPr>
              <p:nvPr/>
            </p:nvSpPr>
            <p:spPr bwMode="auto">
              <a:xfrm>
                <a:off x="566" y="918"/>
                <a:ext cx="270" cy="7"/>
              </a:xfrm>
              <a:prstGeom prst="rect">
                <a:avLst/>
              </a:prstGeom>
              <a:solidFill>
                <a:srgbClr val="FCFCF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57" name="Rectangle 129"/>
              <p:cNvSpPr>
                <a:spLocks noChangeArrowheads="1"/>
              </p:cNvSpPr>
              <p:nvPr/>
            </p:nvSpPr>
            <p:spPr bwMode="auto">
              <a:xfrm>
                <a:off x="566" y="925"/>
                <a:ext cx="270" cy="6"/>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58" name="Rectangle 130"/>
              <p:cNvSpPr>
                <a:spLocks noChangeArrowheads="1"/>
              </p:cNvSpPr>
              <p:nvPr/>
            </p:nvSpPr>
            <p:spPr bwMode="auto">
              <a:xfrm>
                <a:off x="566" y="931"/>
                <a:ext cx="270" cy="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59" name="Rectangle 131"/>
              <p:cNvSpPr>
                <a:spLocks noChangeArrowheads="1"/>
              </p:cNvSpPr>
              <p:nvPr/>
            </p:nvSpPr>
            <p:spPr bwMode="auto">
              <a:xfrm>
                <a:off x="566" y="938"/>
                <a:ext cx="270" cy="7"/>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60" name="Rectangle 132"/>
              <p:cNvSpPr>
                <a:spLocks noChangeArrowheads="1"/>
              </p:cNvSpPr>
              <p:nvPr/>
            </p:nvSpPr>
            <p:spPr bwMode="auto">
              <a:xfrm>
                <a:off x="566" y="945"/>
                <a:ext cx="270" cy="7"/>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61" name="Rectangle 133"/>
              <p:cNvSpPr>
                <a:spLocks noChangeArrowheads="1"/>
              </p:cNvSpPr>
              <p:nvPr/>
            </p:nvSpPr>
            <p:spPr bwMode="auto">
              <a:xfrm>
                <a:off x="566" y="952"/>
                <a:ext cx="270" cy="6"/>
              </a:xfrm>
              <a:prstGeom prst="rect">
                <a:avLst/>
              </a:prstGeom>
              <a:solidFill>
                <a:srgbClr val="F6F6F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62" name="Rectangle 134"/>
              <p:cNvSpPr>
                <a:spLocks noChangeArrowheads="1"/>
              </p:cNvSpPr>
              <p:nvPr/>
            </p:nvSpPr>
            <p:spPr bwMode="auto">
              <a:xfrm>
                <a:off x="566" y="958"/>
                <a:ext cx="270" cy="7"/>
              </a:xfrm>
              <a:prstGeom prst="rect">
                <a:avLst/>
              </a:prstGeom>
              <a:solidFill>
                <a:srgbClr val="F4F4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63" name="Rectangle 135"/>
              <p:cNvSpPr>
                <a:spLocks noChangeArrowheads="1"/>
              </p:cNvSpPr>
              <p:nvPr/>
            </p:nvSpPr>
            <p:spPr bwMode="auto">
              <a:xfrm>
                <a:off x="566" y="965"/>
                <a:ext cx="270" cy="7"/>
              </a:xfrm>
              <a:prstGeom prst="rect">
                <a:avLst/>
              </a:prstGeom>
              <a:solidFill>
                <a:srgbClr val="F3F3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64" name="Rectangle 136"/>
              <p:cNvSpPr>
                <a:spLocks noChangeArrowheads="1"/>
              </p:cNvSpPr>
              <p:nvPr/>
            </p:nvSpPr>
            <p:spPr bwMode="auto">
              <a:xfrm>
                <a:off x="566" y="972"/>
                <a:ext cx="270" cy="6"/>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65" name="Rectangle 137"/>
              <p:cNvSpPr>
                <a:spLocks noChangeArrowheads="1"/>
              </p:cNvSpPr>
              <p:nvPr/>
            </p:nvSpPr>
            <p:spPr bwMode="auto">
              <a:xfrm>
                <a:off x="576" y="908"/>
                <a:ext cx="255" cy="64"/>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566" name="Rectangle 138"/>
              <p:cNvSpPr>
                <a:spLocks noChangeArrowheads="1"/>
              </p:cNvSpPr>
              <p:nvPr/>
            </p:nvSpPr>
            <p:spPr bwMode="auto">
              <a:xfrm>
                <a:off x="843" y="918"/>
                <a:ext cx="573"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567" name="Picture 13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44" y="921"/>
                <a:ext cx="573"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8" name="Rectangle 140"/>
              <p:cNvSpPr>
                <a:spLocks noChangeArrowheads="1"/>
              </p:cNvSpPr>
              <p:nvPr/>
            </p:nvSpPr>
            <p:spPr bwMode="auto">
              <a:xfrm>
                <a:off x="843" y="918"/>
                <a:ext cx="573"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69" name="Rectangle 141"/>
              <p:cNvSpPr>
                <a:spLocks noChangeArrowheads="1"/>
              </p:cNvSpPr>
              <p:nvPr/>
            </p:nvSpPr>
            <p:spPr bwMode="auto">
              <a:xfrm>
                <a:off x="836" y="911"/>
                <a:ext cx="587"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70" name="Freeform 142"/>
              <p:cNvSpPr>
                <a:spLocks/>
              </p:cNvSpPr>
              <p:nvPr/>
            </p:nvSpPr>
            <p:spPr bwMode="auto">
              <a:xfrm>
                <a:off x="840" y="918"/>
                <a:ext cx="581" cy="70"/>
              </a:xfrm>
              <a:custGeom>
                <a:avLst/>
                <a:gdLst>
                  <a:gd name="T0" fmla="*/ 8 w 1376"/>
                  <a:gd name="T1" fmla="*/ 152 h 168"/>
                  <a:gd name="T2" fmla="*/ 1368 w 1376"/>
                  <a:gd name="T3" fmla="*/ 152 h 168"/>
                  <a:gd name="T4" fmla="*/ 1360 w 1376"/>
                  <a:gd name="T5" fmla="*/ 160 h 168"/>
                  <a:gd name="T6" fmla="*/ 1360 w 1376"/>
                  <a:gd name="T7" fmla="*/ 8 h 168"/>
                  <a:gd name="T8" fmla="*/ 1368 w 1376"/>
                  <a:gd name="T9" fmla="*/ 16 h 168"/>
                  <a:gd name="T10" fmla="*/ 8 w 1376"/>
                  <a:gd name="T11" fmla="*/ 16 h 168"/>
                  <a:gd name="T12" fmla="*/ 16 w 1376"/>
                  <a:gd name="T13" fmla="*/ 8 h 168"/>
                  <a:gd name="T14" fmla="*/ 16 w 1376"/>
                  <a:gd name="T15" fmla="*/ 160 h 168"/>
                  <a:gd name="T16" fmla="*/ 8 w 1376"/>
                  <a:gd name="T17" fmla="*/ 168 h 168"/>
                  <a:gd name="T18" fmla="*/ 0 w 1376"/>
                  <a:gd name="T19" fmla="*/ 160 h 168"/>
                  <a:gd name="T20" fmla="*/ 0 w 1376"/>
                  <a:gd name="T21" fmla="*/ 8 h 168"/>
                  <a:gd name="T22" fmla="*/ 8 w 1376"/>
                  <a:gd name="T23" fmla="*/ 0 h 168"/>
                  <a:gd name="T24" fmla="*/ 1368 w 1376"/>
                  <a:gd name="T25" fmla="*/ 0 h 168"/>
                  <a:gd name="T26" fmla="*/ 1376 w 1376"/>
                  <a:gd name="T27" fmla="*/ 8 h 168"/>
                  <a:gd name="T28" fmla="*/ 1376 w 1376"/>
                  <a:gd name="T29" fmla="*/ 160 h 168"/>
                  <a:gd name="T30" fmla="*/ 1368 w 1376"/>
                  <a:gd name="T31" fmla="*/ 168 h 168"/>
                  <a:gd name="T32" fmla="*/ 8 w 1376"/>
                  <a:gd name="T33" fmla="*/ 168 h 168"/>
                  <a:gd name="T34" fmla="*/ 0 w 1376"/>
                  <a:gd name="T35" fmla="*/ 160 h 168"/>
                  <a:gd name="T36" fmla="*/ 8 w 1376"/>
                  <a:gd name="T37" fmla="*/ 152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76" h="168">
                    <a:moveTo>
                      <a:pt x="8" y="152"/>
                    </a:moveTo>
                    <a:lnTo>
                      <a:pt x="1368" y="152"/>
                    </a:lnTo>
                    <a:lnTo>
                      <a:pt x="1360" y="160"/>
                    </a:lnTo>
                    <a:lnTo>
                      <a:pt x="1360" y="8"/>
                    </a:lnTo>
                    <a:lnTo>
                      <a:pt x="1368" y="16"/>
                    </a:lnTo>
                    <a:lnTo>
                      <a:pt x="8" y="16"/>
                    </a:lnTo>
                    <a:lnTo>
                      <a:pt x="16" y="8"/>
                    </a:lnTo>
                    <a:lnTo>
                      <a:pt x="16" y="160"/>
                    </a:lnTo>
                    <a:cubicBezTo>
                      <a:pt x="16" y="164"/>
                      <a:pt x="12" y="168"/>
                      <a:pt x="8" y="168"/>
                    </a:cubicBezTo>
                    <a:cubicBezTo>
                      <a:pt x="3" y="168"/>
                      <a:pt x="0" y="164"/>
                      <a:pt x="0" y="160"/>
                    </a:cubicBezTo>
                    <a:lnTo>
                      <a:pt x="0" y="8"/>
                    </a:lnTo>
                    <a:cubicBezTo>
                      <a:pt x="0" y="4"/>
                      <a:pt x="3" y="0"/>
                      <a:pt x="8" y="0"/>
                    </a:cubicBezTo>
                    <a:lnTo>
                      <a:pt x="1368" y="0"/>
                    </a:lnTo>
                    <a:cubicBezTo>
                      <a:pt x="1373" y="0"/>
                      <a:pt x="1376" y="4"/>
                      <a:pt x="1376" y="8"/>
                    </a:cubicBezTo>
                    <a:lnTo>
                      <a:pt x="1376" y="160"/>
                    </a:lnTo>
                    <a:cubicBezTo>
                      <a:pt x="1376" y="164"/>
                      <a:pt x="1373" y="168"/>
                      <a:pt x="1368" y="168"/>
                    </a:cubicBezTo>
                    <a:lnTo>
                      <a:pt x="8" y="168"/>
                    </a:lnTo>
                    <a:cubicBezTo>
                      <a:pt x="3" y="168"/>
                      <a:pt x="0" y="164"/>
                      <a:pt x="0" y="160"/>
                    </a:cubicBezTo>
                    <a:cubicBezTo>
                      <a:pt x="0" y="155"/>
                      <a:pt x="3" y="152"/>
                      <a:pt x="8" y="152"/>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571" name="Rectangle 143"/>
              <p:cNvSpPr>
                <a:spLocks noChangeArrowheads="1"/>
              </p:cNvSpPr>
              <p:nvPr/>
            </p:nvSpPr>
            <p:spPr bwMode="auto">
              <a:xfrm>
                <a:off x="836" y="911"/>
                <a:ext cx="587"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72" name="Rectangle 144"/>
              <p:cNvSpPr>
                <a:spLocks noChangeArrowheads="1"/>
              </p:cNvSpPr>
              <p:nvPr/>
            </p:nvSpPr>
            <p:spPr bwMode="auto">
              <a:xfrm>
                <a:off x="823" y="898"/>
                <a:ext cx="593" cy="7"/>
              </a:xfrm>
              <a:prstGeom prst="rect">
                <a:avLst/>
              </a:prstGeom>
              <a:solidFill>
                <a:srgbClr val="FF360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73" name="Rectangle 145"/>
              <p:cNvSpPr>
                <a:spLocks noChangeArrowheads="1"/>
              </p:cNvSpPr>
              <p:nvPr/>
            </p:nvSpPr>
            <p:spPr bwMode="auto">
              <a:xfrm>
                <a:off x="823" y="905"/>
                <a:ext cx="593" cy="6"/>
              </a:xfrm>
              <a:prstGeom prst="rect">
                <a:avLst/>
              </a:prstGeom>
              <a:solidFill>
                <a:srgbClr val="FF4D2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74" name="Rectangle 146"/>
              <p:cNvSpPr>
                <a:spLocks noChangeArrowheads="1"/>
              </p:cNvSpPr>
              <p:nvPr/>
            </p:nvSpPr>
            <p:spPr bwMode="auto">
              <a:xfrm>
                <a:off x="823" y="911"/>
                <a:ext cx="593" cy="7"/>
              </a:xfrm>
              <a:prstGeom prst="rect">
                <a:avLst/>
              </a:prstGeom>
              <a:solidFill>
                <a:srgbClr val="FF4B2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75" name="Rectangle 147"/>
              <p:cNvSpPr>
                <a:spLocks noChangeArrowheads="1"/>
              </p:cNvSpPr>
              <p:nvPr/>
            </p:nvSpPr>
            <p:spPr bwMode="auto">
              <a:xfrm>
                <a:off x="823" y="918"/>
                <a:ext cx="593" cy="7"/>
              </a:xfrm>
              <a:prstGeom prst="rect">
                <a:avLst/>
              </a:prstGeom>
              <a:solidFill>
                <a:srgbClr val="FF492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76" name="Rectangle 148"/>
              <p:cNvSpPr>
                <a:spLocks noChangeArrowheads="1"/>
              </p:cNvSpPr>
              <p:nvPr/>
            </p:nvSpPr>
            <p:spPr bwMode="auto">
              <a:xfrm>
                <a:off x="823" y="925"/>
                <a:ext cx="593" cy="6"/>
              </a:xfrm>
              <a:prstGeom prst="rect">
                <a:avLst/>
              </a:prstGeom>
              <a:solidFill>
                <a:srgbClr val="FF46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77" name="Rectangle 149"/>
              <p:cNvSpPr>
                <a:spLocks noChangeArrowheads="1"/>
              </p:cNvSpPr>
              <p:nvPr/>
            </p:nvSpPr>
            <p:spPr bwMode="auto">
              <a:xfrm>
                <a:off x="823" y="931"/>
                <a:ext cx="593" cy="7"/>
              </a:xfrm>
              <a:prstGeom prst="rect">
                <a:avLst/>
              </a:prstGeom>
              <a:solidFill>
                <a:srgbClr val="FF441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78" name="Rectangle 150"/>
              <p:cNvSpPr>
                <a:spLocks noChangeArrowheads="1"/>
              </p:cNvSpPr>
              <p:nvPr/>
            </p:nvSpPr>
            <p:spPr bwMode="auto">
              <a:xfrm>
                <a:off x="823" y="938"/>
                <a:ext cx="593" cy="7"/>
              </a:xfrm>
              <a:prstGeom prst="rect">
                <a:avLst/>
              </a:prstGeom>
              <a:solidFill>
                <a:srgbClr val="FF421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79" name="Rectangle 151"/>
              <p:cNvSpPr>
                <a:spLocks noChangeArrowheads="1"/>
              </p:cNvSpPr>
              <p:nvPr/>
            </p:nvSpPr>
            <p:spPr bwMode="auto">
              <a:xfrm>
                <a:off x="823" y="945"/>
                <a:ext cx="593" cy="7"/>
              </a:xfrm>
              <a:prstGeom prst="rect">
                <a:avLst/>
              </a:prstGeom>
              <a:solidFill>
                <a:srgbClr val="FF401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80" name="Rectangle 152"/>
              <p:cNvSpPr>
                <a:spLocks noChangeArrowheads="1"/>
              </p:cNvSpPr>
              <p:nvPr/>
            </p:nvSpPr>
            <p:spPr bwMode="auto">
              <a:xfrm>
                <a:off x="823" y="952"/>
                <a:ext cx="593" cy="6"/>
              </a:xfrm>
              <a:prstGeom prst="rect">
                <a:avLst/>
              </a:prstGeom>
              <a:solidFill>
                <a:srgbClr val="FF3E1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81" name="Rectangle 153"/>
              <p:cNvSpPr>
                <a:spLocks noChangeArrowheads="1"/>
              </p:cNvSpPr>
              <p:nvPr/>
            </p:nvSpPr>
            <p:spPr bwMode="auto">
              <a:xfrm>
                <a:off x="823" y="958"/>
                <a:ext cx="593" cy="7"/>
              </a:xfrm>
              <a:prstGeom prst="rect">
                <a:avLst/>
              </a:prstGeom>
              <a:solidFill>
                <a:srgbClr val="FF3B1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82" name="Rectangle 154"/>
              <p:cNvSpPr>
                <a:spLocks noChangeArrowheads="1"/>
              </p:cNvSpPr>
              <p:nvPr/>
            </p:nvSpPr>
            <p:spPr bwMode="auto">
              <a:xfrm>
                <a:off x="823" y="965"/>
                <a:ext cx="593" cy="7"/>
              </a:xfrm>
              <a:prstGeom prst="rect">
                <a:avLst/>
              </a:prstGeom>
              <a:solidFill>
                <a:srgbClr val="FF391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83" name="Rectangle 155"/>
              <p:cNvSpPr>
                <a:spLocks noChangeArrowheads="1"/>
              </p:cNvSpPr>
              <p:nvPr/>
            </p:nvSpPr>
            <p:spPr bwMode="auto">
              <a:xfrm>
                <a:off x="823" y="972"/>
                <a:ext cx="593" cy="6"/>
              </a:xfrm>
              <a:prstGeom prst="rect">
                <a:avLst/>
              </a:prstGeom>
              <a:solidFill>
                <a:srgbClr val="FF370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84" name="Rectangle 156"/>
              <p:cNvSpPr>
                <a:spLocks noChangeArrowheads="1"/>
              </p:cNvSpPr>
              <p:nvPr/>
            </p:nvSpPr>
            <p:spPr bwMode="auto">
              <a:xfrm>
                <a:off x="831" y="908"/>
                <a:ext cx="573" cy="64"/>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585" name="Rectangle 157"/>
              <p:cNvSpPr>
                <a:spLocks noChangeArrowheads="1"/>
              </p:cNvSpPr>
              <p:nvPr/>
            </p:nvSpPr>
            <p:spPr bwMode="auto">
              <a:xfrm>
                <a:off x="553" y="603"/>
                <a:ext cx="11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sz="675" dirty="0">
                    <a:solidFill>
                      <a:srgbClr val="000000"/>
                    </a:solidFill>
                    <a:latin typeface="Calibri" panose="020F0502020204030204" pitchFamily="34" charset="0"/>
                  </a:rPr>
                  <a:t>BRP</a:t>
                </a:r>
                <a:endParaRPr lang="en-US" sz="1800" dirty="0"/>
              </a:p>
            </p:txBody>
          </p:sp>
          <p:sp>
            <p:nvSpPr>
              <p:cNvPr id="586" name="Rectangle 158"/>
              <p:cNvSpPr>
                <a:spLocks noChangeArrowheads="1"/>
              </p:cNvSpPr>
              <p:nvPr/>
            </p:nvSpPr>
            <p:spPr bwMode="auto">
              <a:xfrm>
                <a:off x="674" y="603"/>
                <a:ext cx="2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sz="675">
                    <a:solidFill>
                      <a:srgbClr val="000000"/>
                    </a:solidFill>
                    <a:latin typeface="Calibri" panose="020F0502020204030204" pitchFamily="34" charset="0"/>
                  </a:rPr>
                  <a:t>-</a:t>
                </a:r>
                <a:endParaRPr lang="en-US" sz="1800"/>
              </a:p>
            </p:txBody>
          </p:sp>
          <p:sp>
            <p:nvSpPr>
              <p:cNvPr id="587" name="Rectangle 159"/>
              <p:cNvSpPr>
                <a:spLocks noChangeArrowheads="1"/>
              </p:cNvSpPr>
              <p:nvPr/>
            </p:nvSpPr>
            <p:spPr bwMode="auto">
              <a:xfrm>
                <a:off x="695" y="603"/>
                <a:ext cx="7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sz="675" dirty="0">
                    <a:solidFill>
                      <a:srgbClr val="000000"/>
                    </a:solidFill>
                    <a:latin typeface="Calibri" panose="020F0502020204030204" pitchFamily="34" charset="0"/>
                  </a:rPr>
                  <a:t>RX</a:t>
                </a:r>
                <a:endParaRPr lang="en-US" sz="1800" dirty="0"/>
              </a:p>
            </p:txBody>
          </p:sp>
          <p:sp>
            <p:nvSpPr>
              <p:cNvPr id="588" name="Rectangle 160"/>
              <p:cNvSpPr>
                <a:spLocks noChangeArrowheads="1"/>
              </p:cNvSpPr>
              <p:nvPr/>
            </p:nvSpPr>
            <p:spPr bwMode="auto">
              <a:xfrm>
                <a:off x="1477" y="1106"/>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589" name="Picture 16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81" y="1111"/>
                <a:ext cx="255"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0" name="Rectangle 162"/>
              <p:cNvSpPr>
                <a:spLocks noChangeArrowheads="1"/>
              </p:cNvSpPr>
              <p:nvPr/>
            </p:nvSpPr>
            <p:spPr bwMode="auto">
              <a:xfrm>
                <a:off x="1477" y="1106"/>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91" name="Rectangle 163"/>
              <p:cNvSpPr>
                <a:spLocks noChangeArrowheads="1"/>
              </p:cNvSpPr>
              <p:nvPr/>
            </p:nvSpPr>
            <p:spPr bwMode="auto">
              <a:xfrm>
                <a:off x="1477" y="1106"/>
                <a:ext cx="270"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92" name="Freeform 164"/>
              <p:cNvSpPr>
                <a:spLocks/>
              </p:cNvSpPr>
              <p:nvPr/>
            </p:nvSpPr>
            <p:spPr bwMode="auto">
              <a:xfrm>
                <a:off x="1477" y="1108"/>
                <a:ext cx="262" cy="70"/>
              </a:xfrm>
              <a:custGeom>
                <a:avLst/>
                <a:gdLst>
                  <a:gd name="T0" fmla="*/ 8 w 621"/>
                  <a:gd name="T1" fmla="*/ 151 h 167"/>
                  <a:gd name="T2" fmla="*/ 613 w 621"/>
                  <a:gd name="T3" fmla="*/ 151 h 167"/>
                  <a:gd name="T4" fmla="*/ 605 w 621"/>
                  <a:gd name="T5" fmla="*/ 159 h 167"/>
                  <a:gd name="T6" fmla="*/ 605 w 621"/>
                  <a:gd name="T7" fmla="*/ 8 h 167"/>
                  <a:gd name="T8" fmla="*/ 613 w 621"/>
                  <a:gd name="T9" fmla="*/ 16 h 167"/>
                  <a:gd name="T10" fmla="*/ 8 w 621"/>
                  <a:gd name="T11" fmla="*/ 16 h 167"/>
                  <a:gd name="T12" fmla="*/ 16 w 621"/>
                  <a:gd name="T13" fmla="*/ 8 h 167"/>
                  <a:gd name="T14" fmla="*/ 16 w 621"/>
                  <a:gd name="T15" fmla="*/ 159 h 167"/>
                  <a:gd name="T16" fmla="*/ 8 w 621"/>
                  <a:gd name="T17" fmla="*/ 167 h 167"/>
                  <a:gd name="T18" fmla="*/ 0 w 621"/>
                  <a:gd name="T19" fmla="*/ 159 h 167"/>
                  <a:gd name="T20" fmla="*/ 0 w 621"/>
                  <a:gd name="T21" fmla="*/ 8 h 167"/>
                  <a:gd name="T22" fmla="*/ 8 w 621"/>
                  <a:gd name="T23" fmla="*/ 0 h 167"/>
                  <a:gd name="T24" fmla="*/ 613 w 621"/>
                  <a:gd name="T25" fmla="*/ 0 h 167"/>
                  <a:gd name="T26" fmla="*/ 621 w 621"/>
                  <a:gd name="T27" fmla="*/ 8 h 167"/>
                  <a:gd name="T28" fmla="*/ 621 w 621"/>
                  <a:gd name="T29" fmla="*/ 159 h 167"/>
                  <a:gd name="T30" fmla="*/ 613 w 621"/>
                  <a:gd name="T31" fmla="*/ 167 h 167"/>
                  <a:gd name="T32" fmla="*/ 8 w 621"/>
                  <a:gd name="T33" fmla="*/ 167 h 167"/>
                  <a:gd name="T34" fmla="*/ 0 w 621"/>
                  <a:gd name="T35" fmla="*/ 159 h 167"/>
                  <a:gd name="T36" fmla="*/ 8 w 621"/>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1" h="167">
                    <a:moveTo>
                      <a:pt x="8" y="151"/>
                    </a:moveTo>
                    <a:lnTo>
                      <a:pt x="613" y="151"/>
                    </a:lnTo>
                    <a:lnTo>
                      <a:pt x="605" y="159"/>
                    </a:lnTo>
                    <a:lnTo>
                      <a:pt x="605" y="8"/>
                    </a:lnTo>
                    <a:lnTo>
                      <a:pt x="613" y="16"/>
                    </a:lnTo>
                    <a:lnTo>
                      <a:pt x="8" y="16"/>
                    </a:lnTo>
                    <a:lnTo>
                      <a:pt x="16" y="8"/>
                    </a:lnTo>
                    <a:lnTo>
                      <a:pt x="16" y="159"/>
                    </a:lnTo>
                    <a:cubicBezTo>
                      <a:pt x="16" y="164"/>
                      <a:pt x="13" y="167"/>
                      <a:pt x="8" y="167"/>
                    </a:cubicBezTo>
                    <a:cubicBezTo>
                      <a:pt x="4" y="167"/>
                      <a:pt x="0" y="164"/>
                      <a:pt x="0" y="159"/>
                    </a:cubicBezTo>
                    <a:lnTo>
                      <a:pt x="0" y="8"/>
                    </a:lnTo>
                    <a:cubicBezTo>
                      <a:pt x="0" y="4"/>
                      <a:pt x="4" y="0"/>
                      <a:pt x="8" y="0"/>
                    </a:cubicBezTo>
                    <a:lnTo>
                      <a:pt x="613" y="0"/>
                    </a:lnTo>
                    <a:cubicBezTo>
                      <a:pt x="618" y="0"/>
                      <a:pt x="621" y="4"/>
                      <a:pt x="621" y="8"/>
                    </a:cubicBezTo>
                    <a:lnTo>
                      <a:pt x="621" y="159"/>
                    </a:lnTo>
                    <a:cubicBezTo>
                      <a:pt x="621" y="164"/>
                      <a:pt x="618" y="167"/>
                      <a:pt x="613" y="167"/>
                    </a:cubicBezTo>
                    <a:lnTo>
                      <a:pt x="8" y="167"/>
                    </a:lnTo>
                    <a:cubicBezTo>
                      <a:pt x="4" y="167"/>
                      <a:pt x="0" y="164"/>
                      <a:pt x="0" y="159"/>
                    </a:cubicBezTo>
                    <a:cubicBezTo>
                      <a:pt x="0" y="155"/>
                      <a:pt x="4"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593" name="Rectangle 165"/>
              <p:cNvSpPr>
                <a:spLocks noChangeArrowheads="1"/>
              </p:cNvSpPr>
              <p:nvPr/>
            </p:nvSpPr>
            <p:spPr bwMode="auto">
              <a:xfrm>
                <a:off x="1477" y="1106"/>
                <a:ext cx="270"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94" name="Rectangle 166"/>
              <p:cNvSpPr>
                <a:spLocks noChangeArrowheads="1"/>
              </p:cNvSpPr>
              <p:nvPr/>
            </p:nvSpPr>
            <p:spPr bwMode="auto">
              <a:xfrm>
                <a:off x="1457" y="1086"/>
                <a:ext cx="270" cy="6"/>
              </a:xfrm>
              <a:prstGeom prst="rect">
                <a:avLst/>
              </a:prstGeom>
              <a:solidFill>
                <a:srgbClr val="C5FF4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95" name="Rectangle 167"/>
              <p:cNvSpPr>
                <a:spLocks noChangeArrowheads="1"/>
              </p:cNvSpPr>
              <p:nvPr/>
            </p:nvSpPr>
            <p:spPr bwMode="auto">
              <a:xfrm>
                <a:off x="1457" y="1092"/>
                <a:ext cx="270" cy="7"/>
              </a:xfrm>
              <a:prstGeom prst="rect">
                <a:avLst/>
              </a:prstGeom>
              <a:solidFill>
                <a:srgbClr val="CCFF6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96" name="Rectangle 168"/>
              <p:cNvSpPr>
                <a:spLocks noChangeArrowheads="1"/>
              </p:cNvSpPr>
              <p:nvPr/>
            </p:nvSpPr>
            <p:spPr bwMode="auto">
              <a:xfrm>
                <a:off x="1457" y="1099"/>
                <a:ext cx="270" cy="7"/>
              </a:xfrm>
              <a:prstGeom prst="rect">
                <a:avLst/>
              </a:prstGeom>
              <a:solidFill>
                <a:srgbClr val="CBFF6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97" name="Rectangle 169"/>
              <p:cNvSpPr>
                <a:spLocks noChangeArrowheads="1"/>
              </p:cNvSpPr>
              <p:nvPr/>
            </p:nvSpPr>
            <p:spPr bwMode="auto">
              <a:xfrm>
                <a:off x="1457" y="1106"/>
                <a:ext cx="270" cy="6"/>
              </a:xfrm>
              <a:prstGeom prst="rect">
                <a:avLst/>
              </a:prstGeom>
              <a:solidFill>
                <a:srgbClr val="CBFF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98" name="Rectangle 170"/>
              <p:cNvSpPr>
                <a:spLocks noChangeArrowheads="1"/>
              </p:cNvSpPr>
              <p:nvPr/>
            </p:nvSpPr>
            <p:spPr bwMode="auto">
              <a:xfrm>
                <a:off x="1457" y="1112"/>
                <a:ext cx="270" cy="7"/>
              </a:xfrm>
              <a:prstGeom prst="rect">
                <a:avLst/>
              </a:prstGeom>
              <a:solidFill>
                <a:srgbClr val="CAFF5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99" name="Rectangle 171"/>
              <p:cNvSpPr>
                <a:spLocks noChangeArrowheads="1"/>
              </p:cNvSpPr>
              <p:nvPr/>
            </p:nvSpPr>
            <p:spPr bwMode="auto">
              <a:xfrm>
                <a:off x="1457" y="1119"/>
                <a:ext cx="270" cy="7"/>
              </a:xfrm>
              <a:prstGeom prst="rect">
                <a:avLst/>
              </a:prstGeom>
              <a:solidFill>
                <a:srgbClr val="C9FF5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00" name="Rectangle 172"/>
              <p:cNvSpPr>
                <a:spLocks noChangeArrowheads="1"/>
              </p:cNvSpPr>
              <p:nvPr/>
            </p:nvSpPr>
            <p:spPr bwMode="auto">
              <a:xfrm>
                <a:off x="1457" y="1126"/>
                <a:ext cx="270" cy="6"/>
              </a:xfrm>
              <a:prstGeom prst="rect">
                <a:avLst/>
              </a:prstGeom>
              <a:solidFill>
                <a:srgbClr val="C9FF5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01" name="Rectangle 173"/>
              <p:cNvSpPr>
                <a:spLocks noChangeArrowheads="1"/>
              </p:cNvSpPr>
              <p:nvPr/>
            </p:nvSpPr>
            <p:spPr bwMode="auto">
              <a:xfrm>
                <a:off x="1457" y="1132"/>
                <a:ext cx="270" cy="7"/>
              </a:xfrm>
              <a:prstGeom prst="rect">
                <a:avLst/>
              </a:prstGeom>
              <a:solidFill>
                <a:srgbClr val="C8FF5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02" name="Rectangle 174"/>
              <p:cNvSpPr>
                <a:spLocks noChangeArrowheads="1"/>
              </p:cNvSpPr>
              <p:nvPr/>
            </p:nvSpPr>
            <p:spPr bwMode="auto">
              <a:xfrm>
                <a:off x="1457" y="1139"/>
                <a:ext cx="270" cy="7"/>
              </a:xfrm>
              <a:prstGeom prst="rect">
                <a:avLst/>
              </a:prstGeom>
              <a:solidFill>
                <a:srgbClr val="C7FF5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03" name="Rectangle 175"/>
              <p:cNvSpPr>
                <a:spLocks noChangeArrowheads="1"/>
              </p:cNvSpPr>
              <p:nvPr/>
            </p:nvSpPr>
            <p:spPr bwMode="auto">
              <a:xfrm>
                <a:off x="1457" y="1146"/>
                <a:ext cx="270" cy="7"/>
              </a:xfrm>
              <a:prstGeom prst="rect">
                <a:avLst/>
              </a:prstGeom>
              <a:solidFill>
                <a:srgbClr val="C7FF5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04" name="Rectangle 176"/>
              <p:cNvSpPr>
                <a:spLocks noChangeArrowheads="1"/>
              </p:cNvSpPr>
              <p:nvPr/>
            </p:nvSpPr>
            <p:spPr bwMode="auto">
              <a:xfrm>
                <a:off x="1457" y="1153"/>
                <a:ext cx="270" cy="6"/>
              </a:xfrm>
              <a:prstGeom prst="rect">
                <a:avLst/>
              </a:prstGeom>
              <a:solidFill>
                <a:srgbClr val="C6FF4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05" name="Rectangle 177"/>
              <p:cNvSpPr>
                <a:spLocks noChangeArrowheads="1"/>
              </p:cNvSpPr>
              <p:nvPr/>
            </p:nvSpPr>
            <p:spPr bwMode="auto">
              <a:xfrm>
                <a:off x="1457" y="1159"/>
                <a:ext cx="270" cy="7"/>
              </a:xfrm>
              <a:prstGeom prst="rect">
                <a:avLst/>
              </a:prstGeom>
              <a:solidFill>
                <a:srgbClr val="C5FF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06" name="Rectangle 178"/>
              <p:cNvSpPr>
                <a:spLocks noChangeArrowheads="1"/>
              </p:cNvSpPr>
              <p:nvPr/>
            </p:nvSpPr>
            <p:spPr bwMode="auto">
              <a:xfrm>
                <a:off x="1468" y="1098"/>
                <a:ext cx="255" cy="63"/>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607" name="Rectangle 179"/>
              <p:cNvSpPr>
                <a:spLocks noChangeArrowheads="1"/>
              </p:cNvSpPr>
              <p:nvPr/>
            </p:nvSpPr>
            <p:spPr bwMode="auto">
              <a:xfrm>
                <a:off x="1733" y="1106"/>
                <a:ext cx="128"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608" name="Picture 18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36" y="1111"/>
                <a:ext cx="128"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9" name="Rectangle 181"/>
              <p:cNvSpPr>
                <a:spLocks noChangeArrowheads="1"/>
              </p:cNvSpPr>
              <p:nvPr/>
            </p:nvSpPr>
            <p:spPr bwMode="auto">
              <a:xfrm>
                <a:off x="1733" y="1106"/>
                <a:ext cx="128"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10" name="Rectangle 182"/>
              <p:cNvSpPr>
                <a:spLocks noChangeArrowheads="1"/>
              </p:cNvSpPr>
              <p:nvPr/>
            </p:nvSpPr>
            <p:spPr bwMode="auto">
              <a:xfrm>
                <a:off x="1727" y="1106"/>
                <a:ext cx="141"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11" name="Freeform 183"/>
              <p:cNvSpPr>
                <a:spLocks/>
              </p:cNvSpPr>
              <p:nvPr/>
            </p:nvSpPr>
            <p:spPr bwMode="auto">
              <a:xfrm>
                <a:off x="1732" y="1108"/>
                <a:ext cx="135" cy="70"/>
              </a:xfrm>
              <a:custGeom>
                <a:avLst/>
                <a:gdLst>
                  <a:gd name="T0" fmla="*/ 8 w 319"/>
                  <a:gd name="T1" fmla="*/ 151 h 167"/>
                  <a:gd name="T2" fmla="*/ 311 w 319"/>
                  <a:gd name="T3" fmla="*/ 151 h 167"/>
                  <a:gd name="T4" fmla="*/ 303 w 319"/>
                  <a:gd name="T5" fmla="*/ 159 h 167"/>
                  <a:gd name="T6" fmla="*/ 303 w 319"/>
                  <a:gd name="T7" fmla="*/ 8 h 167"/>
                  <a:gd name="T8" fmla="*/ 311 w 319"/>
                  <a:gd name="T9" fmla="*/ 16 h 167"/>
                  <a:gd name="T10" fmla="*/ 8 w 319"/>
                  <a:gd name="T11" fmla="*/ 16 h 167"/>
                  <a:gd name="T12" fmla="*/ 16 w 319"/>
                  <a:gd name="T13" fmla="*/ 8 h 167"/>
                  <a:gd name="T14" fmla="*/ 16 w 319"/>
                  <a:gd name="T15" fmla="*/ 159 h 167"/>
                  <a:gd name="T16" fmla="*/ 8 w 319"/>
                  <a:gd name="T17" fmla="*/ 167 h 167"/>
                  <a:gd name="T18" fmla="*/ 0 w 319"/>
                  <a:gd name="T19" fmla="*/ 159 h 167"/>
                  <a:gd name="T20" fmla="*/ 0 w 319"/>
                  <a:gd name="T21" fmla="*/ 8 h 167"/>
                  <a:gd name="T22" fmla="*/ 8 w 319"/>
                  <a:gd name="T23" fmla="*/ 0 h 167"/>
                  <a:gd name="T24" fmla="*/ 311 w 319"/>
                  <a:gd name="T25" fmla="*/ 0 h 167"/>
                  <a:gd name="T26" fmla="*/ 319 w 319"/>
                  <a:gd name="T27" fmla="*/ 8 h 167"/>
                  <a:gd name="T28" fmla="*/ 319 w 319"/>
                  <a:gd name="T29" fmla="*/ 159 h 167"/>
                  <a:gd name="T30" fmla="*/ 311 w 319"/>
                  <a:gd name="T31" fmla="*/ 167 h 167"/>
                  <a:gd name="T32" fmla="*/ 8 w 319"/>
                  <a:gd name="T33" fmla="*/ 167 h 167"/>
                  <a:gd name="T34" fmla="*/ 0 w 319"/>
                  <a:gd name="T35" fmla="*/ 159 h 167"/>
                  <a:gd name="T36" fmla="*/ 8 w 319"/>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9" h="167">
                    <a:moveTo>
                      <a:pt x="8" y="151"/>
                    </a:moveTo>
                    <a:lnTo>
                      <a:pt x="311" y="151"/>
                    </a:lnTo>
                    <a:lnTo>
                      <a:pt x="303" y="159"/>
                    </a:lnTo>
                    <a:lnTo>
                      <a:pt x="303" y="8"/>
                    </a:lnTo>
                    <a:lnTo>
                      <a:pt x="311" y="16"/>
                    </a:lnTo>
                    <a:lnTo>
                      <a:pt x="8" y="16"/>
                    </a:lnTo>
                    <a:lnTo>
                      <a:pt x="16" y="8"/>
                    </a:lnTo>
                    <a:lnTo>
                      <a:pt x="16" y="159"/>
                    </a:lnTo>
                    <a:cubicBezTo>
                      <a:pt x="16" y="164"/>
                      <a:pt x="13" y="167"/>
                      <a:pt x="8" y="167"/>
                    </a:cubicBezTo>
                    <a:cubicBezTo>
                      <a:pt x="4" y="167"/>
                      <a:pt x="0" y="164"/>
                      <a:pt x="0" y="159"/>
                    </a:cubicBezTo>
                    <a:lnTo>
                      <a:pt x="0" y="8"/>
                    </a:lnTo>
                    <a:cubicBezTo>
                      <a:pt x="0" y="4"/>
                      <a:pt x="4" y="0"/>
                      <a:pt x="8" y="0"/>
                    </a:cubicBezTo>
                    <a:lnTo>
                      <a:pt x="311" y="0"/>
                    </a:lnTo>
                    <a:cubicBezTo>
                      <a:pt x="315" y="0"/>
                      <a:pt x="319" y="4"/>
                      <a:pt x="319" y="8"/>
                    </a:cubicBezTo>
                    <a:lnTo>
                      <a:pt x="319" y="159"/>
                    </a:lnTo>
                    <a:cubicBezTo>
                      <a:pt x="319" y="164"/>
                      <a:pt x="315" y="167"/>
                      <a:pt x="311" y="167"/>
                    </a:cubicBezTo>
                    <a:lnTo>
                      <a:pt x="8" y="167"/>
                    </a:lnTo>
                    <a:cubicBezTo>
                      <a:pt x="4" y="167"/>
                      <a:pt x="0" y="164"/>
                      <a:pt x="0" y="159"/>
                    </a:cubicBezTo>
                    <a:cubicBezTo>
                      <a:pt x="0" y="155"/>
                      <a:pt x="4"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612" name="Rectangle 184"/>
              <p:cNvSpPr>
                <a:spLocks noChangeArrowheads="1"/>
              </p:cNvSpPr>
              <p:nvPr/>
            </p:nvSpPr>
            <p:spPr bwMode="auto">
              <a:xfrm>
                <a:off x="1727" y="1106"/>
                <a:ext cx="141"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13" name="Rectangle 185"/>
              <p:cNvSpPr>
                <a:spLocks noChangeArrowheads="1"/>
              </p:cNvSpPr>
              <p:nvPr/>
            </p:nvSpPr>
            <p:spPr bwMode="auto">
              <a:xfrm>
                <a:off x="1713" y="1086"/>
                <a:ext cx="142" cy="6"/>
              </a:xfrm>
              <a:prstGeom prst="rect">
                <a:avLst/>
              </a:prstGeom>
              <a:solidFill>
                <a:srgbClr val="EFB07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14" name="Rectangle 186"/>
              <p:cNvSpPr>
                <a:spLocks noChangeArrowheads="1"/>
              </p:cNvSpPr>
              <p:nvPr/>
            </p:nvSpPr>
            <p:spPr bwMode="auto">
              <a:xfrm>
                <a:off x="1713" y="1092"/>
                <a:ext cx="142" cy="7"/>
              </a:xfrm>
              <a:prstGeom prst="rect">
                <a:avLst/>
              </a:prstGeom>
              <a:solidFill>
                <a:srgbClr val="F2BF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15" name="Rectangle 187"/>
              <p:cNvSpPr>
                <a:spLocks noChangeArrowheads="1"/>
              </p:cNvSpPr>
              <p:nvPr/>
            </p:nvSpPr>
            <p:spPr bwMode="auto">
              <a:xfrm>
                <a:off x="1713" y="1099"/>
                <a:ext cx="142" cy="7"/>
              </a:xfrm>
              <a:prstGeom prst="rect">
                <a:avLst/>
              </a:prstGeom>
              <a:solidFill>
                <a:srgbClr val="F2BD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16" name="Rectangle 188"/>
              <p:cNvSpPr>
                <a:spLocks noChangeArrowheads="1"/>
              </p:cNvSpPr>
              <p:nvPr/>
            </p:nvSpPr>
            <p:spPr bwMode="auto">
              <a:xfrm>
                <a:off x="1713" y="1106"/>
                <a:ext cx="142" cy="6"/>
              </a:xfrm>
              <a:prstGeom prst="rect">
                <a:avLst/>
              </a:prstGeom>
              <a:solidFill>
                <a:srgbClr val="F1BC9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17" name="Rectangle 189"/>
              <p:cNvSpPr>
                <a:spLocks noChangeArrowheads="1"/>
              </p:cNvSpPr>
              <p:nvPr/>
            </p:nvSpPr>
            <p:spPr bwMode="auto">
              <a:xfrm>
                <a:off x="1713" y="1112"/>
                <a:ext cx="142" cy="7"/>
              </a:xfrm>
              <a:prstGeom prst="rect">
                <a:avLst/>
              </a:prstGeom>
              <a:solidFill>
                <a:srgbClr val="F1BB8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18" name="Rectangle 190"/>
              <p:cNvSpPr>
                <a:spLocks noChangeArrowheads="1"/>
              </p:cNvSpPr>
              <p:nvPr/>
            </p:nvSpPr>
            <p:spPr bwMode="auto">
              <a:xfrm>
                <a:off x="1713" y="1119"/>
                <a:ext cx="142" cy="7"/>
              </a:xfrm>
              <a:prstGeom prst="rect">
                <a:avLst/>
              </a:prstGeom>
              <a:solidFill>
                <a:srgbClr val="F1B98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19" name="Rectangle 191"/>
              <p:cNvSpPr>
                <a:spLocks noChangeArrowheads="1"/>
              </p:cNvSpPr>
              <p:nvPr/>
            </p:nvSpPr>
            <p:spPr bwMode="auto">
              <a:xfrm>
                <a:off x="1713" y="1126"/>
                <a:ext cx="142" cy="6"/>
              </a:xfrm>
              <a:prstGeom prst="rect">
                <a:avLst/>
              </a:prstGeom>
              <a:solidFill>
                <a:srgbClr val="F1B88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20" name="Rectangle 192"/>
              <p:cNvSpPr>
                <a:spLocks noChangeArrowheads="1"/>
              </p:cNvSpPr>
              <p:nvPr/>
            </p:nvSpPr>
            <p:spPr bwMode="auto">
              <a:xfrm>
                <a:off x="1713" y="1132"/>
                <a:ext cx="142" cy="7"/>
              </a:xfrm>
              <a:prstGeom prst="rect">
                <a:avLst/>
              </a:prstGeom>
              <a:solidFill>
                <a:srgbClr val="F0B68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21" name="Rectangle 193"/>
              <p:cNvSpPr>
                <a:spLocks noChangeArrowheads="1"/>
              </p:cNvSpPr>
              <p:nvPr/>
            </p:nvSpPr>
            <p:spPr bwMode="auto">
              <a:xfrm>
                <a:off x="1713" y="1139"/>
                <a:ext cx="142" cy="7"/>
              </a:xfrm>
              <a:prstGeom prst="rect">
                <a:avLst/>
              </a:prstGeom>
              <a:solidFill>
                <a:srgbClr val="F0B5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22" name="Rectangle 194"/>
              <p:cNvSpPr>
                <a:spLocks noChangeArrowheads="1"/>
              </p:cNvSpPr>
              <p:nvPr/>
            </p:nvSpPr>
            <p:spPr bwMode="auto">
              <a:xfrm>
                <a:off x="1713" y="1146"/>
                <a:ext cx="142" cy="7"/>
              </a:xfrm>
              <a:prstGeom prst="rect">
                <a:avLst/>
              </a:prstGeom>
              <a:solidFill>
                <a:srgbClr val="F0B4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23" name="Rectangle 195"/>
              <p:cNvSpPr>
                <a:spLocks noChangeArrowheads="1"/>
              </p:cNvSpPr>
              <p:nvPr/>
            </p:nvSpPr>
            <p:spPr bwMode="auto">
              <a:xfrm>
                <a:off x="1713" y="1153"/>
                <a:ext cx="142" cy="6"/>
              </a:xfrm>
              <a:prstGeom prst="rect">
                <a:avLst/>
              </a:prstGeom>
              <a:solidFill>
                <a:srgbClr val="F0B2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24" name="Rectangle 196"/>
              <p:cNvSpPr>
                <a:spLocks noChangeArrowheads="1"/>
              </p:cNvSpPr>
              <p:nvPr/>
            </p:nvSpPr>
            <p:spPr bwMode="auto">
              <a:xfrm>
                <a:off x="1713" y="1159"/>
                <a:ext cx="142" cy="7"/>
              </a:xfrm>
              <a:prstGeom prst="rect">
                <a:avLst/>
              </a:prstGeom>
              <a:solidFill>
                <a:srgbClr val="EFB1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25" name="Rectangle 197"/>
              <p:cNvSpPr>
                <a:spLocks noChangeArrowheads="1"/>
              </p:cNvSpPr>
              <p:nvPr/>
            </p:nvSpPr>
            <p:spPr bwMode="auto">
              <a:xfrm>
                <a:off x="1723" y="1098"/>
                <a:ext cx="127" cy="63"/>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626" name="Rectangle 198"/>
              <p:cNvSpPr>
                <a:spLocks noChangeArrowheads="1"/>
              </p:cNvSpPr>
              <p:nvPr/>
            </p:nvSpPr>
            <p:spPr bwMode="auto">
              <a:xfrm>
                <a:off x="1861" y="1106"/>
                <a:ext cx="257"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627" name="Picture 19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864" y="1111"/>
                <a:ext cx="254"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8" name="Rectangle 200"/>
              <p:cNvSpPr>
                <a:spLocks noChangeArrowheads="1"/>
              </p:cNvSpPr>
              <p:nvPr/>
            </p:nvSpPr>
            <p:spPr bwMode="auto">
              <a:xfrm>
                <a:off x="1861" y="1106"/>
                <a:ext cx="257"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29" name="Rectangle 201"/>
              <p:cNvSpPr>
                <a:spLocks noChangeArrowheads="1"/>
              </p:cNvSpPr>
              <p:nvPr/>
            </p:nvSpPr>
            <p:spPr bwMode="auto">
              <a:xfrm>
                <a:off x="1855" y="1106"/>
                <a:ext cx="269"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30" name="Freeform 202"/>
              <p:cNvSpPr>
                <a:spLocks/>
              </p:cNvSpPr>
              <p:nvPr/>
            </p:nvSpPr>
            <p:spPr bwMode="auto">
              <a:xfrm>
                <a:off x="1860" y="1108"/>
                <a:ext cx="262" cy="70"/>
              </a:xfrm>
              <a:custGeom>
                <a:avLst/>
                <a:gdLst>
                  <a:gd name="T0" fmla="*/ 8 w 620"/>
                  <a:gd name="T1" fmla="*/ 151 h 167"/>
                  <a:gd name="T2" fmla="*/ 612 w 620"/>
                  <a:gd name="T3" fmla="*/ 151 h 167"/>
                  <a:gd name="T4" fmla="*/ 604 w 620"/>
                  <a:gd name="T5" fmla="*/ 159 h 167"/>
                  <a:gd name="T6" fmla="*/ 604 w 620"/>
                  <a:gd name="T7" fmla="*/ 8 h 167"/>
                  <a:gd name="T8" fmla="*/ 612 w 620"/>
                  <a:gd name="T9" fmla="*/ 16 h 167"/>
                  <a:gd name="T10" fmla="*/ 8 w 620"/>
                  <a:gd name="T11" fmla="*/ 16 h 167"/>
                  <a:gd name="T12" fmla="*/ 16 w 620"/>
                  <a:gd name="T13" fmla="*/ 8 h 167"/>
                  <a:gd name="T14" fmla="*/ 16 w 620"/>
                  <a:gd name="T15" fmla="*/ 159 h 167"/>
                  <a:gd name="T16" fmla="*/ 8 w 620"/>
                  <a:gd name="T17" fmla="*/ 167 h 167"/>
                  <a:gd name="T18" fmla="*/ 0 w 620"/>
                  <a:gd name="T19" fmla="*/ 159 h 167"/>
                  <a:gd name="T20" fmla="*/ 0 w 620"/>
                  <a:gd name="T21" fmla="*/ 8 h 167"/>
                  <a:gd name="T22" fmla="*/ 8 w 620"/>
                  <a:gd name="T23" fmla="*/ 0 h 167"/>
                  <a:gd name="T24" fmla="*/ 612 w 620"/>
                  <a:gd name="T25" fmla="*/ 0 h 167"/>
                  <a:gd name="T26" fmla="*/ 620 w 620"/>
                  <a:gd name="T27" fmla="*/ 8 h 167"/>
                  <a:gd name="T28" fmla="*/ 620 w 620"/>
                  <a:gd name="T29" fmla="*/ 159 h 167"/>
                  <a:gd name="T30" fmla="*/ 612 w 620"/>
                  <a:gd name="T31" fmla="*/ 167 h 167"/>
                  <a:gd name="T32" fmla="*/ 8 w 620"/>
                  <a:gd name="T33" fmla="*/ 167 h 167"/>
                  <a:gd name="T34" fmla="*/ 0 w 620"/>
                  <a:gd name="T35" fmla="*/ 159 h 167"/>
                  <a:gd name="T36" fmla="*/ 8 w 620"/>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0" h="167">
                    <a:moveTo>
                      <a:pt x="8" y="151"/>
                    </a:moveTo>
                    <a:lnTo>
                      <a:pt x="612" y="151"/>
                    </a:lnTo>
                    <a:lnTo>
                      <a:pt x="604" y="159"/>
                    </a:lnTo>
                    <a:lnTo>
                      <a:pt x="604" y="8"/>
                    </a:lnTo>
                    <a:lnTo>
                      <a:pt x="612" y="16"/>
                    </a:lnTo>
                    <a:lnTo>
                      <a:pt x="8" y="16"/>
                    </a:lnTo>
                    <a:lnTo>
                      <a:pt x="16" y="8"/>
                    </a:lnTo>
                    <a:lnTo>
                      <a:pt x="16" y="159"/>
                    </a:lnTo>
                    <a:cubicBezTo>
                      <a:pt x="16" y="164"/>
                      <a:pt x="12" y="167"/>
                      <a:pt x="8" y="167"/>
                    </a:cubicBezTo>
                    <a:cubicBezTo>
                      <a:pt x="3" y="167"/>
                      <a:pt x="0" y="164"/>
                      <a:pt x="0" y="159"/>
                    </a:cubicBezTo>
                    <a:lnTo>
                      <a:pt x="0" y="8"/>
                    </a:lnTo>
                    <a:cubicBezTo>
                      <a:pt x="0" y="4"/>
                      <a:pt x="3" y="0"/>
                      <a:pt x="8" y="0"/>
                    </a:cubicBezTo>
                    <a:lnTo>
                      <a:pt x="612" y="0"/>
                    </a:lnTo>
                    <a:cubicBezTo>
                      <a:pt x="617" y="0"/>
                      <a:pt x="620" y="4"/>
                      <a:pt x="620" y="8"/>
                    </a:cubicBezTo>
                    <a:lnTo>
                      <a:pt x="620" y="159"/>
                    </a:lnTo>
                    <a:cubicBezTo>
                      <a:pt x="620" y="164"/>
                      <a:pt x="617" y="167"/>
                      <a:pt x="612" y="167"/>
                    </a:cubicBezTo>
                    <a:lnTo>
                      <a:pt x="8" y="167"/>
                    </a:lnTo>
                    <a:cubicBezTo>
                      <a:pt x="3" y="167"/>
                      <a:pt x="0" y="164"/>
                      <a:pt x="0" y="159"/>
                    </a:cubicBezTo>
                    <a:cubicBezTo>
                      <a:pt x="0" y="155"/>
                      <a:pt x="3"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631" name="Rectangle 203"/>
              <p:cNvSpPr>
                <a:spLocks noChangeArrowheads="1"/>
              </p:cNvSpPr>
              <p:nvPr/>
            </p:nvSpPr>
            <p:spPr bwMode="auto">
              <a:xfrm>
                <a:off x="1855" y="1106"/>
                <a:ext cx="270"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32" name="Rectangle 204"/>
              <p:cNvSpPr>
                <a:spLocks noChangeArrowheads="1"/>
              </p:cNvSpPr>
              <p:nvPr/>
            </p:nvSpPr>
            <p:spPr bwMode="auto">
              <a:xfrm>
                <a:off x="1841" y="1086"/>
                <a:ext cx="270" cy="6"/>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grpSp>
        <p:grpSp>
          <p:nvGrpSpPr>
            <p:cNvPr id="13" name="Group 406"/>
            <p:cNvGrpSpPr>
              <a:grpSpLocks/>
            </p:cNvGrpSpPr>
            <p:nvPr/>
          </p:nvGrpSpPr>
          <p:grpSpPr bwMode="auto">
            <a:xfrm>
              <a:off x="1457" y="771"/>
              <a:ext cx="2522" cy="696"/>
              <a:chOff x="1457" y="771"/>
              <a:chExt cx="2522" cy="696"/>
            </a:xfrm>
          </p:grpSpPr>
          <p:sp>
            <p:nvSpPr>
              <p:cNvPr id="233" name="Rectangle 206"/>
              <p:cNvSpPr>
                <a:spLocks noChangeArrowheads="1"/>
              </p:cNvSpPr>
              <p:nvPr/>
            </p:nvSpPr>
            <p:spPr bwMode="auto">
              <a:xfrm>
                <a:off x="1841" y="1092"/>
                <a:ext cx="270" cy="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34" name="Rectangle 207"/>
              <p:cNvSpPr>
                <a:spLocks noChangeArrowheads="1"/>
              </p:cNvSpPr>
              <p:nvPr/>
            </p:nvSpPr>
            <p:spPr bwMode="auto">
              <a:xfrm>
                <a:off x="1841" y="1099"/>
                <a:ext cx="270" cy="7"/>
              </a:xfrm>
              <a:prstGeom prst="rect">
                <a:avLst/>
              </a:prstGeom>
              <a:solidFill>
                <a:srgbClr val="FDFD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35" name="Rectangle 208"/>
              <p:cNvSpPr>
                <a:spLocks noChangeArrowheads="1"/>
              </p:cNvSpPr>
              <p:nvPr/>
            </p:nvSpPr>
            <p:spPr bwMode="auto">
              <a:xfrm>
                <a:off x="1841" y="1106"/>
                <a:ext cx="270" cy="6"/>
              </a:xfrm>
              <a:prstGeom prst="rect">
                <a:avLst/>
              </a:prstGeom>
              <a:solidFill>
                <a:srgbClr val="FCFCF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36" name="Rectangle 209"/>
              <p:cNvSpPr>
                <a:spLocks noChangeArrowheads="1"/>
              </p:cNvSpPr>
              <p:nvPr/>
            </p:nvSpPr>
            <p:spPr bwMode="auto">
              <a:xfrm>
                <a:off x="1841" y="1112"/>
                <a:ext cx="270" cy="7"/>
              </a:xfrm>
              <a:prstGeom prst="rect">
                <a:avLst/>
              </a:prstGeom>
              <a:solidFill>
                <a:srgbClr val="FBFBF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37" name="Rectangle 210"/>
              <p:cNvSpPr>
                <a:spLocks noChangeArrowheads="1"/>
              </p:cNvSpPr>
              <p:nvPr/>
            </p:nvSpPr>
            <p:spPr bwMode="auto">
              <a:xfrm>
                <a:off x="1841" y="1119"/>
                <a:ext cx="270" cy="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38" name="Rectangle 211"/>
              <p:cNvSpPr>
                <a:spLocks noChangeArrowheads="1"/>
              </p:cNvSpPr>
              <p:nvPr/>
            </p:nvSpPr>
            <p:spPr bwMode="auto">
              <a:xfrm>
                <a:off x="1841" y="1126"/>
                <a:ext cx="270" cy="6"/>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39" name="Rectangle 212"/>
              <p:cNvSpPr>
                <a:spLocks noChangeArrowheads="1"/>
              </p:cNvSpPr>
              <p:nvPr/>
            </p:nvSpPr>
            <p:spPr bwMode="auto">
              <a:xfrm>
                <a:off x="1841" y="1132"/>
                <a:ext cx="270" cy="7"/>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40" name="Rectangle 213"/>
              <p:cNvSpPr>
                <a:spLocks noChangeArrowheads="1"/>
              </p:cNvSpPr>
              <p:nvPr/>
            </p:nvSpPr>
            <p:spPr bwMode="auto">
              <a:xfrm>
                <a:off x="1841" y="1139"/>
                <a:ext cx="270" cy="7"/>
              </a:xfrm>
              <a:prstGeom prst="rect">
                <a:avLst/>
              </a:prstGeom>
              <a:solidFill>
                <a:srgbClr val="F6F6F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41" name="Rectangle 214"/>
              <p:cNvSpPr>
                <a:spLocks noChangeArrowheads="1"/>
              </p:cNvSpPr>
              <p:nvPr/>
            </p:nvSpPr>
            <p:spPr bwMode="auto">
              <a:xfrm>
                <a:off x="1841" y="1146"/>
                <a:ext cx="270" cy="7"/>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42" name="Rectangle 215"/>
              <p:cNvSpPr>
                <a:spLocks noChangeArrowheads="1"/>
              </p:cNvSpPr>
              <p:nvPr/>
            </p:nvSpPr>
            <p:spPr bwMode="auto">
              <a:xfrm>
                <a:off x="1841" y="1153"/>
                <a:ext cx="270" cy="6"/>
              </a:xfrm>
              <a:prstGeom prst="rect">
                <a:avLst/>
              </a:prstGeom>
              <a:solidFill>
                <a:srgbClr val="F3F3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43" name="Rectangle 216"/>
              <p:cNvSpPr>
                <a:spLocks noChangeArrowheads="1"/>
              </p:cNvSpPr>
              <p:nvPr/>
            </p:nvSpPr>
            <p:spPr bwMode="auto">
              <a:xfrm>
                <a:off x="1841" y="1159"/>
                <a:ext cx="270" cy="7"/>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44" name="Rectangle 217"/>
              <p:cNvSpPr>
                <a:spLocks noChangeArrowheads="1"/>
              </p:cNvSpPr>
              <p:nvPr/>
            </p:nvSpPr>
            <p:spPr bwMode="auto">
              <a:xfrm>
                <a:off x="1850" y="1098"/>
                <a:ext cx="256" cy="63"/>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245" name="Rectangle 218"/>
              <p:cNvSpPr>
                <a:spLocks noChangeArrowheads="1"/>
              </p:cNvSpPr>
              <p:nvPr/>
            </p:nvSpPr>
            <p:spPr bwMode="auto">
              <a:xfrm>
                <a:off x="2118" y="1106"/>
                <a:ext cx="580"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246" name="Picture 21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18" y="1111"/>
                <a:ext cx="574"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7" name="Rectangle 220"/>
              <p:cNvSpPr>
                <a:spLocks noChangeArrowheads="1"/>
              </p:cNvSpPr>
              <p:nvPr/>
            </p:nvSpPr>
            <p:spPr bwMode="auto">
              <a:xfrm>
                <a:off x="2118" y="1106"/>
                <a:ext cx="580"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48" name="Rectangle 221"/>
              <p:cNvSpPr>
                <a:spLocks noChangeArrowheads="1"/>
              </p:cNvSpPr>
              <p:nvPr/>
            </p:nvSpPr>
            <p:spPr bwMode="auto">
              <a:xfrm>
                <a:off x="2111" y="1106"/>
                <a:ext cx="594"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49" name="Freeform 222"/>
              <p:cNvSpPr>
                <a:spLocks/>
              </p:cNvSpPr>
              <p:nvPr/>
            </p:nvSpPr>
            <p:spPr bwMode="auto">
              <a:xfrm>
                <a:off x="2115" y="1108"/>
                <a:ext cx="580" cy="70"/>
              </a:xfrm>
              <a:custGeom>
                <a:avLst/>
                <a:gdLst>
                  <a:gd name="T0" fmla="*/ 8 w 1377"/>
                  <a:gd name="T1" fmla="*/ 151 h 167"/>
                  <a:gd name="T2" fmla="*/ 1369 w 1377"/>
                  <a:gd name="T3" fmla="*/ 151 h 167"/>
                  <a:gd name="T4" fmla="*/ 1361 w 1377"/>
                  <a:gd name="T5" fmla="*/ 159 h 167"/>
                  <a:gd name="T6" fmla="*/ 1361 w 1377"/>
                  <a:gd name="T7" fmla="*/ 8 h 167"/>
                  <a:gd name="T8" fmla="*/ 1369 w 1377"/>
                  <a:gd name="T9" fmla="*/ 16 h 167"/>
                  <a:gd name="T10" fmla="*/ 8 w 1377"/>
                  <a:gd name="T11" fmla="*/ 16 h 167"/>
                  <a:gd name="T12" fmla="*/ 16 w 1377"/>
                  <a:gd name="T13" fmla="*/ 8 h 167"/>
                  <a:gd name="T14" fmla="*/ 16 w 1377"/>
                  <a:gd name="T15" fmla="*/ 159 h 167"/>
                  <a:gd name="T16" fmla="*/ 8 w 1377"/>
                  <a:gd name="T17" fmla="*/ 167 h 167"/>
                  <a:gd name="T18" fmla="*/ 0 w 1377"/>
                  <a:gd name="T19" fmla="*/ 159 h 167"/>
                  <a:gd name="T20" fmla="*/ 0 w 1377"/>
                  <a:gd name="T21" fmla="*/ 8 h 167"/>
                  <a:gd name="T22" fmla="*/ 8 w 1377"/>
                  <a:gd name="T23" fmla="*/ 0 h 167"/>
                  <a:gd name="T24" fmla="*/ 1369 w 1377"/>
                  <a:gd name="T25" fmla="*/ 0 h 167"/>
                  <a:gd name="T26" fmla="*/ 1377 w 1377"/>
                  <a:gd name="T27" fmla="*/ 8 h 167"/>
                  <a:gd name="T28" fmla="*/ 1377 w 1377"/>
                  <a:gd name="T29" fmla="*/ 159 h 167"/>
                  <a:gd name="T30" fmla="*/ 1369 w 1377"/>
                  <a:gd name="T31" fmla="*/ 167 h 167"/>
                  <a:gd name="T32" fmla="*/ 8 w 1377"/>
                  <a:gd name="T33" fmla="*/ 167 h 167"/>
                  <a:gd name="T34" fmla="*/ 0 w 1377"/>
                  <a:gd name="T35" fmla="*/ 159 h 167"/>
                  <a:gd name="T36" fmla="*/ 8 w 1377"/>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77" h="167">
                    <a:moveTo>
                      <a:pt x="8" y="151"/>
                    </a:moveTo>
                    <a:lnTo>
                      <a:pt x="1369" y="151"/>
                    </a:lnTo>
                    <a:lnTo>
                      <a:pt x="1361" y="159"/>
                    </a:lnTo>
                    <a:lnTo>
                      <a:pt x="1361" y="8"/>
                    </a:lnTo>
                    <a:lnTo>
                      <a:pt x="1369" y="16"/>
                    </a:lnTo>
                    <a:lnTo>
                      <a:pt x="8" y="16"/>
                    </a:lnTo>
                    <a:lnTo>
                      <a:pt x="16" y="8"/>
                    </a:lnTo>
                    <a:lnTo>
                      <a:pt x="16" y="159"/>
                    </a:lnTo>
                    <a:cubicBezTo>
                      <a:pt x="16" y="164"/>
                      <a:pt x="13" y="167"/>
                      <a:pt x="8" y="167"/>
                    </a:cubicBezTo>
                    <a:cubicBezTo>
                      <a:pt x="4" y="167"/>
                      <a:pt x="0" y="164"/>
                      <a:pt x="0" y="159"/>
                    </a:cubicBezTo>
                    <a:lnTo>
                      <a:pt x="0" y="8"/>
                    </a:lnTo>
                    <a:cubicBezTo>
                      <a:pt x="0" y="4"/>
                      <a:pt x="4" y="0"/>
                      <a:pt x="8" y="0"/>
                    </a:cubicBezTo>
                    <a:lnTo>
                      <a:pt x="1369" y="0"/>
                    </a:lnTo>
                    <a:cubicBezTo>
                      <a:pt x="1373" y="0"/>
                      <a:pt x="1377" y="4"/>
                      <a:pt x="1377" y="8"/>
                    </a:cubicBezTo>
                    <a:lnTo>
                      <a:pt x="1377" y="159"/>
                    </a:lnTo>
                    <a:cubicBezTo>
                      <a:pt x="1377" y="164"/>
                      <a:pt x="1373" y="167"/>
                      <a:pt x="1369" y="167"/>
                    </a:cubicBezTo>
                    <a:lnTo>
                      <a:pt x="8" y="167"/>
                    </a:lnTo>
                    <a:cubicBezTo>
                      <a:pt x="4" y="167"/>
                      <a:pt x="0" y="164"/>
                      <a:pt x="0" y="159"/>
                    </a:cubicBezTo>
                    <a:cubicBezTo>
                      <a:pt x="0" y="155"/>
                      <a:pt x="4"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250" name="Rectangle 223"/>
              <p:cNvSpPr>
                <a:spLocks noChangeArrowheads="1"/>
              </p:cNvSpPr>
              <p:nvPr/>
            </p:nvSpPr>
            <p:spPr bwMode="auto">
              <a:xfrm>
                <a:off x="2111" y="1106"/>
                <a:ext cx="594"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51" name="Rectangle 224"/>
              <p:cNvSpPr>
                <a:spLocks noChangeArrowheads="1"/>
              </p:cNvSpPr>
              <p:nvPr/>
            </p:nvSpPr>
            <p:spPr bwMode="auto">
              <a:xfrm>
                <a:off x="2098" y="1086"/>
                <a:ext cx="586" cy="6"/>
              </a:xfrm>
              <a:prstGeom prst="rect">
                <a:avLst/>
              </a:prstGeom>
              <a:solidFill>
                <a:srgbClr val="4AFF4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52" name="Rectangle 225"/>
              <p:cNvSpPr>
                <a:spLocks noChangeArrowheads="1"/>
              </p:cNvSpPr>
              <p:nvPr/>
            </p:nvSpPr>
            <p:spPr bwMode="auto">
              <a:xfrm>
                <a:off x="2098" y="1092"/>
                <a:ext cx="586" cy="7"/>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53" name="Rectangle 226"/>
              <p:cNvSpPr>
                <a:spLocks noChangeArrowheads="1"/>
              </p:cNvSpPr>
              <p:nvPr/>
            </p:nvSpPr>
            <p:spPr bwMode="auto">
              <a:xfrm>
                <a:off x="2098" y="1099"/>
                <a:ext cx="586" cy="7"/>
              </a:xfrm>
              <a:prstGeom prst="rect">
                <a:avLst/>
              </a:prstGeom>
              <a:solidFill>
                <a:srgbClr val="63FF6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54" name="Rectangle 227"/>
              <p:cNvSpPr>
                <a:spLocks noChangeArrowheads="1"/>
              </p:cNvSpPr>
              <p:nvPr/>
            </p:nvSpPr>
            <p:spPr bwMode="auto">
              <a:xfrm>
                <a:off x="2098" y="1106"/>
                <a:ext cx="586" cy="6"/>
              </a:xfrm>
              <a:prstGeom prst="rect">
                <a:avLst/>
              </a:prstGeom>
              <a:solidFill>
                <a:srgbClr val="60FF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55" name="Rectangle 228"/>
              <p:cNvSpPr>
                <a:spLocks noChangeArrowheads="1"/>
              </p:cNvSpPr>
              <p:nvPr/>
            </p:nvSpPr>
            <p:spPr bwMode="auto">
              <a:xfrm>
                <a:off x="2098" y="1112"/>
                <a:ext cx="586" cy="7"/>
              </a:xfrm>
              <a:prstGeom prst="rect">
                <a:avLst/>
              </a:prstGeom>
              <a:solidFill>
                <a:srgbClr val="5EFF5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56" name="Rectangle 229"/>
              <p:cNvSpPr>
                <a:spLocks noChangeArrowheads="1"/>
              </p:cNvSpPr>
              <p:nvPr/>
            </p:nvSpPr>
            <p:spPr bwMode="auto">
              <a:xfrm>
                <a:off x="2098" y="1119"/>
                <a:ext cx="586" cy="7"/>
              </a:xfrm>
              <a:prstGeom prst="rect">
                <a:avLst/>
              </a:prstGeom>
              <a:solidFill>
                <a:srgbClr val="5BFF5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57" name="Rectangle 230"/>
              <p:cNvSpPr>
                <a:spLocks noChangeArrowheads="1"/>
              </p:cNvSpPr>
              <p:nvPr/>
            </p:nvSpPr>
            <p:spPr bwMode="auto">
              <a:xfrm>
                <a:off x="2098" y="1126"/>
                <a:ext cx="586" cy="6"/>
              </a:xfrm>
              <a:prstGeom prst="rect">
                <a:avLst/>
              </a:prstGeom>
              <a:solidFill>
                <a:srgbClr val="59FF5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58" name="Rectangle 231"/>
              <p:cNvSpPr>
                <a:spLocks noChangeArrowheads="1"/>
              </p:cNvSpPr>
              <p:nvPr/>
            </p:nvSpPr>
            <p:spPr bwMode="auto">
              <a:xfrm>
                <a:off x="2098" y="1132"/>
                <a:ext cx="586" cy="7"/>
              </a:xfrm>
              <a:prstGeom prst="rect">
                <a:avLst/>
              </a:prstGeom>
              <a:solidFill>
                <a:srgbClr val="56FF5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59" name="Rectangle 232"/>
              <p:cNvSpPr>
                <a:spLocks noChangeArrowheads="1"/>
              </p:cNvSpPr>
              <p:nvPr/>
            </p:nvSpPr>
            <p:spPr bwMode="auto">
              <a:xfrm>
                <a:off x="2098" y="1139"/>
                <a:ext cx="586" cy="7"/>
              </a:xfrm>
              <a:prstGeom prst="rect">
                <a:avLst/>
              </a:prstGeom>
              <a:solidFill>
                <a:srgbClr val="53FF5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60" name="Rectangle 233"/>
              <p:cNvSpPr>
                <a:spLocks noChangeArrowheads="1"/>
              </p:cNvSpPr>
              <p:nvPr/>
            </p:nvSpPr>
            <p:spPr bwMode="auto">
              <a:xfrm>
                <a:off x="2098" y="1146"/>
                <a:ext cx="586" cy="7"/>
              </a:xfrm>
              <a:prstGeom prst="rect">
                <a:avLst/>
              </a:prstGeom>
              <a:solidFill>
                <a:srgbClr val="51FF5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61" name="Rectangle 234"/>
              <p:cNvSpPr>
                <a:spLocks noChangeArrowheads="1"/>
              </p:cNvSpPr>
              <p:nvPr/>
            </p:nvSpPr>
            <p:spPr bwMode="auto">
              <a:xfrm>
                <a:off x="2098" y="1153"/>
                <a:ext cx="586" cy="6"/>
              </a:xfrm>
              <a:prstGeom prst="rect">
                <a:avLst/>
              </a:prstGeom>
              <a:solidFill>
                <a:srgbClr val="4EFF4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62" name="Rectangle 235"/>
              <p:cNvSpPr>
                <a:spLocks noChangeArrowheads="1"/>
              </p:cNvSpPr>
              <p:nvPr/>
            </p:nvSpPr>
            <p:spPr bwMode="auto">
              <a:xfrm>
                <a:off x="2098" y="1159"/>
                <a:ext cx="586" cy="7"/>
              </a:xfrm>
              <a:prstGeom prst="rect">
                <a:avLst/>
              </a:prstGeom>
              <a:solidFill>
                <a:srgbClr val="4CFF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63" name="Rectangle 236"/>
              <p:cNvSpPr>
                <a:spLocks noChangeArrowheads="1"/>
              </p:cNvSpPr>
              <p:nvPr/>
            </p:nvSpPr>
            <p:spPr bwMode="auto">
              <a:xfrm>
                <a:off x="2106" y="1098"/>
                <a:ext cx="573" cy="63"/>
              </a:xfrm>
              <a:prstGeom prst="rect">
                <a:avLst/>
              </a:prstGeom>
              <a:noFill/>
              <a:ln w="3175"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264" name="Rectangle 237"/>
              <p:cNvSpPr>
                <a:spLocks noChangeArrowheads="1"/>
              </p:cNvSpPr>
              <p:nvPr/>
            </p:nvSpPr>
            <p:spPr bwMode="auto">
              <a:xfrm>
                <a:off x="1477" y="1233"/>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265" name="Picture 23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481" y="1238"/>
                <a:ext cx="255"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 name="Rectangle 239"/>
              <p:cNvSpPr>
                <a:spLocks noChangeArrowheads="1"/>
              </p:cNvSpPr>
              <p:nvPr/>
            </p:nvSpPr>
            <p:spPr bwMode="auto">
              <a:xfrm>
                <a:off x="1477" y="1233"/>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67" name="Rectangle 240"/>
              <p:cNvSpPr>
                <a:spLocks noChangeArrowheads="1"/>
              </p:cNvSpPr>
              <p:nvPr/>
            </p:nvSpPr>
            <p:spPr bwMode="auto">
              <a:xfrm>
                <a:off x="1477" y="1233"/>
                <a:ext cx="270"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68" name="Freeform 241"/>
              <p:cNvSpPr>
                <a:spLocks/>
              </p:cNvSpPr>
              <p:nvPr/>
            </p:nvSpPr>
            <p:spPr bwMode="auto">
              <a:xfrm>
                <a:off x="1477" y="1234"/>
                <a:ext cx="262" cy="70"/>
              </a:xfrm>
              <a:custGeom>
                <a:avLst/>
                <a:gdLst>
                  <a:gd name="T0" fmla="*/ 8 w 621"/>
                  <a:gd name="T1" fmla="*/ 151 h 167"/>
                  <a:gd name="T2" fmla="*/ 613 w 621"/>
                  <a:gd name="T3" fmla="*/ 151 h 167"/>
                  <a:gd name="T4" fmla="*/ 605 w 621"/>
                  <a:gd name="T5" fmla="*/ 159 h 167"/>
                  <a:gd name="T6" fmla="*/ 605 w 621"/>
                  <a:gd name="T7" fmla="*/ 8 h 167"/>
                  <a:gd name="T8" fmla="*/ 613 w 621"/>
                  <a:gd name="T9" fmla="*/ 16 h 167"/>
                  <a:gd name="T10" fmla="*/ 8 w 621"/>
                  <a:gd name="T11" fmla="*/ 16 h 167"/>
                  <a:gd name="T12" fmla="*/ 16 w 621"/>
                  <a:gd name="T13" fmla="*/ 8 h 167"/>
                  <a:gd name="T14" fmla="*/ 16 w 621"/>
                  <a:gd name="T15" fmla="*/ 159 h 167"/>
                  <a:gd name="T16" fmla="*/ 8 w 621"/>
                  <a:gd name="T17" fmla="*/ 167 h 167"/>
                  <a:gd name="T18" fmla="*/ 0 w 621"/>
                  <a:gd name="T19" fmla="*/ 159 h 167"/>
                  <a:gd name="T20" fmla="*/ 0 w 621"/>
                  <a:gd name="T21" fmla="*/ 8 h 167"/>
                  <a:gd name="T22" fmla="*/ 8 w 621"/>
                  <a:gd name="T23" fmla="*/ 0 h 167"/>
                  <a:gd name="T24" fmla="*/ 613 w 621"/>
                  <a:gd name="T25" fmla="*/ 0 h 167"/>
                  <a:gd name="T26" fmla="*/ 621 w 621"/>
                  <a:gd name="T27" fmla="*/ 8 h 167"/>
                  <a:gd name="T28" fmla="*/ 621 w 621"/>
                  <a:gd name="T29" fmla="*/ 159 h 167"/>
                  <a:gd name="T30" fmla="*/ 613 w 621"/>
                  <a:gd name="T31" fmla="*/ 167 h 167"/>
                  <a:gd name="T32" fmla="*/ 8 w 621"/>
                  <a:gd name="T33" fmla="*/ 167 h 167"/>
                  <a:gd name="T34" fmla="*/ 0 w 621"/>
                  <a:gd name="T35" fmla="*/ 159 h 167"/>
                  <a:gd name="T36" fmla="*/ 8 w 621"/>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1" h="167">
                    <a:moveTo>
                      <a:pt x="8" y="151"/>
                    </a:moveTo>
                    <a:lnTo>
                      <a:pt x="613" y="151"/>
                    </a:lnTo>
                    <a:lnTo>
                      <a:pt x="605" y="159"/>
                    </a:lnTo>
                    <a:lnTo>
                      <a:pt x="605" y="8"/>
                    </a:lnTo>
                    <a:lnTo>
                      <a:pt x="613" y="16"/>
                    </a:lnTo>
                    <a:lnTo>
                      <a:pt x="8" y="16"/>
                    </a:lnTo>
                    <a:lnTo>
                      <a:pt x="16" y="8"/>
                    </a:lnTo>
                    <a:lnTo>
                      <a:pt x="16" y="159"/>
                    </a:lnTo>
                    <a:cubicBezTo>
                      <a:pt x="16" y="164"/>
                      <a:pt x="13" y="167"/>
                      <a:pt x="8" y="167"/>
                    </a:cubicBezTo>
                    <a:cubicBezTo>
                      <a:pt x="4" y="167"/>
                      <a:pt x="0" y="164"/>
                      <a:pt x="0" y="159"/>
                    </a:cubicBezTo>
                    <a:lnTo>
                      <a:pt x="0" y="8"/>
                    </a:lnTo>
                    <a:cubicBezTo>
                      <a:pt x="0" y="4"/>
                      <a:pt x="4" y="0"/>
                      <a:pt x="8" y="0"/>
                    </a:cubicBezTo>
                    <a:lnTo>
                      <a:pt x="613" y="0"/>
                    </a:lnTo>
                    <a:cubicBezTo>
                      <a:pt x="618" y="0"/>
                      <a:pt x="621" y="4"/>
                      <a:pt x="621" y="8"/>
                    </a:cubicBezTo>
                    <a:lnTo>
                      <a:pt x="621" y="159"/>
                    </a:lnTo>
                    <a:cubicBezTo>
                      <a:pt x="621" y="164"/>
                      <a:pt x="618" y="167"/>
                      <a:pt x="613" y="167"/>
                    </a:cubicBezTo>
                    <a:lnTo>
                      <a:pt x="8" y="167"/>
                    </a:lnTo>
                    <a:cubicBezTo>
                      <a:pt x="4" y="167"/>
                      <a:pt x="0" y="164"/>
                      <a:pt x="0" y="159"/>
                    </a:cubicBezTo>
                    <a:cubicBezTo>
                      <a:pt x="0" y="155"/>
                      <a:pt x="4"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269" name="Rectangle 242"/>
              <p:cNvSpPr>
                <a:spLocks noChangeArrowheads="1"/>
              </p:cNvSpPr>
              <p:nvPr/>
            </p:nvSpPr>
            <p:spPr bwMode="auto">
              <a:xfrm>
                <a:off x="1477" y="1233"/>
                <a:ext cx="270"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70" name="Rectangle 243"/>
              <p:cNvSpPr>
                <a:spLocks noChangeArrowheads="1"/>
              </p:cNvSpPr>
              <p:nvPr/>
            </p:nvSpPr>
            <p:spPr bwMode="auto">
              <a:xfrm>
                <a:off x="1457" y="1213"/>
                <a:ext cx="270" cy="7"/>
              </a:xfrm>
              <a:prstGeom prst="rect">
                <a:avLst/>
              </a:prstGeom>
              <a:solidFill>
                <a:srgbClr val="C5FF4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71" name="Rectangle 244"/>
              <p:cNvSpPr>
                <a:spLocks noChangeArrowheads="1"/>
              </p:cNvSpPr>
              <p:nvPr/>
            </p:nvSpPr>
            <p:spPr bwMode="auto">
              <a:xfrm>
                <a:off x="1457" y="1220"/>
                <a:ext cx="270" cy="6"/>
              </a:xfrm>
              <a:prstGeom prst="rect">
                <a:avLst/>
              </a:prstGeom>
              <a:solidFill>
                <a:srgbClr val="CCFF6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72" name="Rectangle 245"/>
              <p:cNvSpPr>
                <a:spLocks noChangeArrowheads="1"/>
              </p:cNvSpPr>
              <p:nvPr/>
            </p:nvSpPr>
            <p:spPr bwMode="auto">
              <a:xfrm>
                <a:off x="1457" y="1226"/>
                <a:ext cx="270" cy="7"/>
              </a:xfrm>
              <a:prstGeom prst="rect">
                <a:avLst/>
              </a:prstGeom>
              <a:solidFill>
                <a:srgbClr val="CBFF6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73" name="Rectangle 246"/>
              <p:cNvSpPr>
                <a:spLocks noChangeArrowheads="1"/>
              </p:cNvSpPr>
              <p:nvPr/>
            </p:nvSpPr>
            <p:spPr bwMode="auto">
              <a:xfrm>
                <a:off x="1457" y="1233"/>
                <a:ext cx="270" cy="7"/>
              </a:xfrm>
              <a:prstGeom prst="rect">
                <a:avLst/>
              </a:prstGeom>
              <a:solidFill>
                <a:srgbClr val="CBFF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74" name="Rectangle 247"/>
              <p:cNvSpPr>
                <a:spLocks noChangeArrowheads="1"/>
              </p:cNvSpPr>
              <p:nvPr/>
            </p:nvSpPr>
            <p:spPr bwMode="auto">
              <a:xfrm>
                <a:off x="1457" y="1240"/>
                <a:ext cx="270" cy="6"/>
              </a:xfrm>
              <a:prstGeom prst="rect">
                <a:avLst/>
              </a:prstGeom>
              <a:solidFill>
                <a:srgbClr val="CAFF5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75" name="Rectangle 248"/>
              <p:cNvSpPr>
                <a:spLocks noChangeArrowheads="1"/>
              </p:cNvSpPr>
              <p:nvPr/>
            </p:nvSpPr>
            <p:spPr bwMode="auto">
              <a:xfrm>
                <a:off x="1457" y="1246"/>
                <a:ext cx="270" cy="7"/>
              </a:xfrm>
              <a:prstGeom prst="rect">
                <a:avLst/>
              </a:prstGeom>
              <a:solidFill>
                <a:srgbClr val="C9FF5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76" name="Rectangle 249"/>
              <p:cNvSpPr>
                <a:spLocks noChangeArrowheads="1"/>
              </p:cNvSpPr>
              <p:nvPr/>
            </p:nvSpPr>
            <p:spPr bwMode="auto">
              <a:xfrm>
                <a:off x="1457" y="1253"/>
                <a:ext cx="270" cy="7"/>
              </a:xfrm>
              <a:prstGeom prst="rect">
                <a:avLst/>
              </a:prstGeom>
              <a:solidFill>
                <a:srgbClr val="C9FF5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77" name="Rectangle 250"/>
              <p:cNvSpPr>
                <a:spLocks noChangeArrowheads="1"/>
              </p:cNvSpPr>
              <p:nvPr/>
            </p:nvSpPr>
            <p:spPr bwMode="auto">
              <a:xfrm>
                <a:off x="1457" y="1260"/>
                <a:ext cx="270" cy="6"/>
              </a:xfrm>
              <a:prstGeom prst="rect">
                <a:avLst/>
              </a:prstGeom>
              <a:solidFill>
                <a:srgbClr val="C8FF5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78" name="Rectangle 251"/>
              <p:cNvSpPr>
                <a:spLocks noChangeArrowheads="1"/>
              </p:cNvSpPr>
              <p:nvPr/>
            </p:nvSpPr>
            <p:spPr bwMode="auto">
              <a:xfrm>
                <a:off x="1457" y="1266"/>
                <a:ext cx="270" cy="7"/>
              </a:xfrm>
              <a:prstGeom prst="rect">
                <a:avLst/>
              </a:prstGeom>
              <a:solidFill>
                <a:srgbClr val="C7FF5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79" name="Rectangle 252"/>
              <p:cNvSpPr>
                <a:spLocks noChangeArrowheads="1"/>
              </p:cNvSpPr>
              <p:nvPr/>
            </p:nvSpPr>
            <p:spPr bwMode="auto">
              <a:xfrm>
                <a:off x="1457" y="1273"/>
                <a:ext cx="270" cy="7"/>
              </a:xfrm>
              <a:prstGeom prst="rect">
                <a:avLst/>
              </a:prstGeom>
              <a:solidFill>
                <a:srgbClr val="C6FF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80" name="Rectangle 253"/>
              <p:cNvSpPr>
                <a:spLocks noChangeArrowheads="1"/>
              </p:cNvSpPr>
              <p:nvPr/>
            </p:nvSpPr>
            <p:spPr bwMode="auto">
              <a:xfrm>
                <a:off x="1457" y="1280"/>
                <a:ext cx="270" cy="7"/>
              </a:xfrm>
              <a:prstGeom prst="rect">
                <a:avLst/>
              </a:prstGeom>
              <a:solidFill>
                <a:srgbClr val="C6FF4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81" name="Rectangle 254"/>
              <p:cNvSpPr>
                <a:spLocks noChangeArrowheads="1"/>
              </p:cNvSpPr>
              <p:nvPr/>
            </p:nvSpPr>
            <p:spPr bwMode="auto">
              <a:xfrm>
                <a:off x="1457" y="1287"/>
                <a:ext cx="270" cy="6"/>
              </a:xfrm>
              <a:prstGeom prst="rect">
                <a:avLst/>
              </a:prstGeom>
              <a:solidFill>
                <a:srgbClr val="C5FF4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82" name="Rectangle 255"/>
              <p:cNvSpPr>
                <a:spLocks noChangeArrowheads="1"/>
              </p:cNvSpPr>
              <p:nvPr/>
            </p:nvSpPr>
            <p:spPr bwMode="auto">
              <a:xfrm>
                <a:off x="1468" y="1225"/>
                <a:ext cx="255" cy="63"/>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283" name="Rectangle 256"/>
              <p:cNvSpPr>
                <a:spLocks noChangeArrowheads="1"/>
              </p:cNvSpPr>
              <p:nvPr/>
            </p:nvSpPr>
            <p:spPr bwMode="auto">
              <a:xfrm>
                <a:off x="1733" y="1233"/>
                <a:ext cx="128"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284" name="Picture 25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736" y="1238"/>
                <a:ext cx="128"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5" name="Rectangle 258"/>
              <p:cNvSpPr>
                <a:spLocks noChangeArrowheads="1"/>
              </p:cNvSpPr>
              <p:nvPr/>
            </p:nvSpPr>
            <p:spPr bwMode="auto">
              <a:xfrm>
                <a:off x="1733" y="1233"/>
                <a:ext cx="128"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86" name="Rectangle 259"/>
              <p:cNvSpPr>
                <a:spLocks noChangeArrowheads="1"/>
              </p:cNvSpPr>
              <p:nvPr/>
            </p:nvSpPr>
            <p:spPr bwMode="auto">
              <a:xfrm>
                <a:off x="1727" y="1233"/>
                <a:ext cx="141"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87" name="Freeform 260"/>
              <p:cNvSpPr>
                <a:spLocks/>
              </p:cNvSpPr>
              <p:nvPr/>
            </p:nvSpPr>
            <p:spPr bwMode="auto">
              <a:xfrm>
                <a:off x="1732" y="1234"/>
                <a:ext cx="135" cy="70"/>
              </a:xfrm>
              <a:custGeom>
                <a:avLst/>
                <a:gdLst>
                  <a:gd name="T0" fmla="*/ 8 w 319"/>
                  <a:gd name="T1" fmla="*/ 151 h 167"/>
                  <a:gd name="T2" fmla="*/ 311 w 319"/>
                  <a:gd name="T3" fmla="*/ 151 h 167"/>
                  <a:gd name="T4" fmla="*/ 303 w 319"/>
                  <a:gd name="T5" fmla="*/ 159 h 167"/>
                  <a:gd name="T6" fmla="*/ 303 w 319"/>
                  <a:gd name="T7" fmla="*/ 8 h 167"/>
                  <a:gd name="T8" fmla="*/ 311 w 319"/>
                  <a:gd name="T9" fmla="*/ 16 h 167"/>
                  <a:gd name="T10" fmla="*/ 8 w 319"/>
                  <a:gd name="T11" fmla="*/ 16 h 167"/>
                  <a:gd name="T12" fmla="*/ 16 w 319"/>
                  <a:gd name="T13" fmla="*/ 8 h 167"/>
                  <a:gd name="T14" fmla="*/ 16 w 319"/>
                  <a:gd name="T15" fmla="*/ 159 h 167"/>
                  <a:gd name="T16" fmla="*/ 8 w 319"/>
                  <a:gd name="T17" fmla="*/ 167 h 167"/>
                  <a:gd name="T18" fmla="*/ 0 w 319"/>
                  <a:gd name="T19" fmla="*/ 159 h 167"/>
                  <a:gd name="T20" fmla="*/ 0 w 319"/>
                  <a:gd name="T21" fmla="*/ 8 h 167"/>
                  <a:gd name="T22" fmla="*/ 8 w 319"/>
                  <a:gd name="T23" fmla="*/ 0 h 167"/>
                  <a:gd name="T24" fmla="*/ 311 w 319"/>
                  <a:gd name="T25" fmla="*/ 0 h 167"/>
                  <a:gd name="T26" fmla="*/ 319 w 319"/>
                  <a:gd name="T27" fmla="*/ 8 h 167"/>
                  <a:gd name="T28" fmla="*/ 319 w 319"/>
                  <a:gd name="T29" fmla="*/ 159 h 167"/>
                  <a:gd name="T30" fmla="*/ 311 w 319"/>
                  <a:gd name="T31" fmla="*/ 167 h 167"/>
                  <a:gd name="T32" fmla="*/ 8 w 319"/>
                  <a:gd name="T33" fmla="*/ 167 h 167"/>
                  <a:gd name="T34" fmla="*/ 0 w 319"/>
                  <a:gd name="T35" fmla="*/ 159 h 167"/>
                  <a:gd name="T36" fmla="*/ 8 w 319"/>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9" h="167">
                    <a:moveTo>
                      <a:pt x="8" y="151"/>
                    </a:moveTo>
                    <a:lnTo>
                      <a:pt x="311" y="151"/>
                    </a:lnTo>
                    <a:lnTo>
                      <a:pt x="303" y="159"/>
                    </a:lnTo>
                    <a:lnTo>
                      <a:pt x="303" y="8"/>
                    </a:lnTo>
                    <a:lnTo>
                      <a:pt x="311" y="16"/>
                    </a:lnTo>
                    <a:lnTo>
                      <a:pt x="8" y="16"/>
                    </a:lnTo>
                    <a:lnTo>
                      <a:pt x="16" y="8"/>
                    </a:lnTo>
                    <a:lnTo>
                      <a:pt x="16" y="159"/>
                    </a:lnTo>
                    <a:cubicBezTo>
                      <a:pt x="16" y="164"/>
                      <a:pt x="13" y="167"/>
                      <a:pt x="8" y="167"/>
                    </a:cubicBezTo>
                    <a:cubicBezTo>
                      <a:pt x="4" y="167"/>
                      <a:pt x="0" y="164"/>
                      <a:pt x="0" y="159"/>
                    </a:cubicBezTo>
                    <a:lnTo>
                      <a:pt x="0" y="8"/>
                    </a:lnTo>
                    <a:cubicBezTo>
                      <a:pt x="0" y="4"/>
                      <a:pt x="4" y="0"/>
                      <a:pt x="8" y="0"/>
                    </a:cubicBezTo>
                    <a:lnTo>
                      <a:pt x="311" y="0"/>
                    </a:lnTo>
                    <a:cubicBezTo>
                      <a:pt x="315" y="0"/>
                      <a:pt x="319" y="4"/>
                      <a:pt x="319" y="8"/>
                    </a:cubicBezTo>
                    <a:lnTo>
                      <a:pt x="319" y="159"/>
                    </a:lnTo>
                    <a:cubicBezTo>
                      <a:pt x="319" y="164"/>
                      <a:pt x="315" y="167"/>
                      <a:pt x="311" y="167"/>
                    </a:cubicBezTo>
                    <a:lnTo>
                      <a:pt x="8" y="167"/>
                    </a:lnTo>
                    <a:cubicBezTo>
                      <a:pt x="4" y="167"/>
                      <a:pt x="0" y="164"/>
                      <a:pt x="0" y="159"/>
                    </a:cubicBezTo>
                    <a:cubicBezTo>
                      <a:pt x="0" y="155"/>
                      <a:pt x="4"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288" name="Rectangle 261"/>
              <p:cNvSpPr>
                <a:spLocks noChangeArrowheads="1"/>
              </p:cNvSpPr>
              <p:nvPr/>
            </p:nvSpPr>
            <p:spPr bwMode="auto">
              <a:xfrm>
                <a:off x="1727" y="1233"/>
                <a:ext cx="141"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89" name="Rectangle 262"/>
              <p:cNvSpPr>
                <a:spLocks noChangeArrowheads="1"/>
              </p:cNvSpPr>
              <p:nvPr/>
            </p:nvSpPr>
            <p:spPr bwMode="auto">
              <a:xfrm>
                <a:off x="1713" y="1213"/>
                <a:ext cx="142" cy="7"/>
              </a:xfrm>
              <a:prstGeom prst="rect">
                <a:avLst/>
              </a:prstGeom>
              <a:solidFill>
                <a:srgbClr val="EFB07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90" name="Rectangle 263"/>
              <p:cNvSpPr>
                <a:spLocks noChangeArrowheads="1"/>
              </p:cNvSpPr>
              <p:nvPr/>
            </p:nvSpPr>
            <p:spPr bwMode="auto">
              <a:xfrm>
                <a:off x="1713" y="1220"/>
                <a:ext cx="142" cy="6"/>
              </a:xfrm>
              <a:prstGeom prst="rect">
                <a:avLst/>
              </a:prstGeom>
              <a:solidFill>
                <a:srgbClr val="F2BF9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91" name="Rectangle 264"/>
              <p:cNvSpPr>
                <a:spLocks noChangeArrowheads="1"/>
              </p:cNvSpPr>
              <p:nvPr/>
            </p:nvSpPr>
            <p:spPr bwMode="auto">
              <a:xfrm>
                <a:off x="1713" y="1226"/>
                <a:ext cx="142" cy="7"/>
              </a:xfrm>
              <a:prstGeom prst="rect">
                <a:avLst/>
              </a:prstGeom>
              <a:solidFill>
                <a:srgbClr val="F2BD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92" name="Rectangle 265"/>
              <p:cNvSpPr>
                <a:spLocks noChangeArrowheads="1"/>
              </p:cNvSpPr>
              <p:nvPr/>
            </p:nvSpPr>
            <p:spPr bwMode="auto">
              <a:xfrm>
                <a:off x="1713" y="1233"/>
                <a:ext cx="142" cy="7"/>
              </a:xfrm>
              <a:prstGeom prst="rect">
                <a:avLst/>
              </a:prstGeom>
              <a:solidFill>
                <a:srgbClr val="F1BC9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93" name="Rectangle 266"/>
              <p:cNvSpPr>
                <a:spLocks noChangeArrowheads="1"/>
              </p:cNvSpPr>
              <p:nvPr/>
            </p:nvSpPr>
            <p:spPr bwMode="auto">
              <a:xfrm>
                <a:off x="1713" y="1240"/>
                <a:ext cx="142" cy="6"/>
              </a:xfrm>
              <a:prstGeom prst="rect">
                <a:avLst/>
              </a:prstGeom>
              <a:solidFill>
                <a:srgbClr val="F1BA8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94" name="Rectangle 267"/>
              <p:cNvSpPr>
                <a:spLocks noChangeArrowheads="1"/>
              </p:cNvSpPr>
              <p:nvPr/>
            </p:nvSpPr>
            <p:spPr bwMode="auto">
              <a:xfrm>
                <a:off x="1713" y="1246"/>
                <a:ext cx="142" cy="7"/>
              </a:xfrm>
              <a:prstGeom prst="rect">
                <a:avLst/>
              </a:prstGeom>
              <a:solidFill>
                <a:srgbClr val="F1B98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95" name="Rectangle 268"/>
              <p:cNvSpPr>
                <a:spLocks noChangeArrowheads="1"/>
              </p:cNvSpPr>
              <p:nvPr/>
            </p:nvSpPr>
            <p:spPr bwMode="auto">
              <a:xfrm>
                <a:off x="1713" y="1253"/>
                <a:ext cx="142" cy="7"/>
              </a:xfrm>
              <a:prstGeom prst="rect">
                <a:avLst/>
              </a:prstGeom>
              <a:solidFill>
                <a:srgbClr val="F1B88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96" name="Rectangle 269"/>
              <p:cNvSpPr>
                <a:spLocks noChangeArrowheads="1"/>
              </p:cNvSpPr>
              <p:nvPr/>
            </p:nvSpPr>
            <p:spPr bwMode="auto">
              <a:xfrm>
                <a:off x="1713" y="1260"/>
                <a:ext cx="142" cy="6"/>
              </a:xfrm>
              <a:prstGeom prst="rect">
                <a:avLst/>
              </a:prstGeom>
              <a:solidFill>
                <a:srgbClr val="F0B68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97" name="Rectangle 270"/>
              <p:cNvSpPr>
                <a:spLocks noChangeArrowheads="1"/>
              </p:cNvSpPr>
              <p:nvPr/>
            </p:nvSpPr>
            <p:spPr bwMode="auto">
              <a:xfrm>
                <a:off x="1713" y="1266"/>
                <a:ext cx="142" cy="7"/>
              </a:xfrm>
              <a:prstGeom prst="rect">
                <a:avLst/>
              </a:prstGeom>
              <a:solidFill>
                <a:srgbClr val="F0B5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98" name="Rectangle 271"/>
              <p:cNvSpPr>
                <a:spLocks noChangeArrowheads="1"/>
              </p:cNvSpPr>
              <p:nvPr/>
            </p:nvSpPr>
            <p:spPr bwMode="auto">
              <a:xfrm>
                <a:off x="1713" y="1273"/>
                <a:ext cx="142" cy="7"/>
              </a:xfrm>
              <a:prstGeom prst="rect">
                <a:avLst/>
              </a:prstGeom>
              <a:solidFill>
                <a:srgbClr val="F0B3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99" name="Rectangle 272"/>
              <p:cNvSpPr>
                <a:spLocks noChangeArrowheads="1"/>
              </p:cNvSpPr>
              <p:nvPr/>
            </p:nvSpPr>
            <p:spPr bwMode="auto">
              <a:xfrm>
                <a:off x="1713" y="1280"/>
                <a:ext cx="142" cy="7"/>
              </a:xfrm>
              <a:prstGeom prst="rect">
                <a:avLst/>
              </a:prstGeom>
              <a:solidFill>
                <a:srgbClr val="F0B2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00" name="Rectangle 273"/>
              <p:cNvSpPr>
                <a:spLocks noChangeArrowheads="1"/>
              </p:cNvSpPr>
              <p:nvPr/>
            </p:nvSpPr>
            <p:spPr bwMode="auto">
              <a:xfrm>
                <a:off x="1713" y="1287"/>
                <a:ext cx="142" cy="6"/>
              </a:xfrm>
              <a:prstGeom prst="rect">
                <a:avLst/>
              </a:prstGeom>
              <a:solidFill>
                <a:srgbClr val="EFB1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01" name="Rectangle 274"/>
              <p:cNvSpPr>
                <a:spLocks noChangeArrowheads="1"/>
              </p:cNvSpPr>
              <p:nvPr/>
            </p:nvSpPr>
            <p:spPr bwMode="auto">
              <a:xfrm>
                <a:off x="1723" y="1225"/>
                <a:ext cx="127" cy="63"/>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302" name="Rectangle 275"/>
              <p:cNvSpPr>
                <a:spLocks noChangeArrowheads="1"/>
              </p:cNvSpPr>
              <p:nvPr/>
            </p:nvSpPr>
            <p:spPr bwMode="auto">
              <a:xfrm>
                <a:off x="1861" y="1233"/>
                <a:ext cx="257"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303" name="Picture 27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864" y="1238"/>
                <a:ext cx="254"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4" name="Rectangle 277"/>
              <p:cNvSpPr>
                <a:spLocks noChangeArrowheads="1"/>
              </p:cNvSpPr>
              <p:nvPr/>
            </p:nvSpPr>
            <p:spPr bwMode="auto">
              <a:xfrm>
                <a:off x="1861" y="1233"/>
                <a:ext cx="257"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05" name="Rectangle 278"/>
              <p:cNvSpPr>
                <a:spLocks noChangeArrowheads="1"/>
              </p:cNvSpPr>
              <p:nvPr/>
            </p:nvSpPr>
            <p:spPr bwMode="auto">
              <a:xfrm>
                <a:off x="1855" y="1233"/>
                <a:ext cx="269"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06" name="Freeform 279"/>
              <p:cNvSpPr>
                <a:spLocks/>
              </p:cNvSpPr>
              <p:nvPr/>
            </p:nvSpPr>
            <p:spPr bwMode="auto">
              <a:xfrm>
                <a:off x="1860" y="1234"/>
                <a:ext cx="262" cy="70"/>
              </a:xfrm>
              <a:custGeom>
                <a:avLst/>
                <a:gdLst>
                  <a:gd name="T0" fmla="*/ 8 w 620"/>
                  <a:gd name="T1" fmla="*/ 151 h 167"/>
                  <a:gd name="T2" fmla="*/ 612 w 620"/>
                  <a:gd name="T3" fmla="*/ 151 h 167"/>
                  <a:gd name="T4" fmla="*/ 604 w 620"/>
                  <a:gd name="T5" fmla="*/ 159 h 167"/>
                  <a:gd name="T6" fmla="*/ 604 w 620"/>
                  <a:gd name="T7" fmla="*/ 8 h 167"/>
                  <a:gd name="T8" fmla="*/ 612 w 620"/>
                  <a:gd name="T9" fmla="*/ 16 h 167"/>
                  <a:gd name="T10" fmla="*/ 8 w 620"/>
                  <a:gd name="T11" fmla="*/ 16 h 167"/>
                  <a:gd name="T12" fmla="*/ 16 w 620"/>
                  <a:gd name="T13" fmla="*/ 8 h 167"/>
                  <a:gd name="T14" fmla="*/ 16 w 620"/>
                  <a:gd name="T15" fmla="*/ 159 h 167"/>
                  <a:gd name="T16" fmla="*/ 8 w 620"/>
                  <a:gd name="T17" fmla="*/ 167 h 167"/>
                  <a:gd name="T18" fmla="*/ 0 w 620"/>
                  <a:gd name="T19" fmla="*/ 159 h 167"/>
                  <a:gd name="T20" fmla="*/ 0 w 620"/>
                  <a:gd name="T21" fmla="*/ 8 h 167"/>
                  <a:gd name="T22" fmla="*/ 8 w 620"/>
                  <a:gd name="T23" fmla="*/ 0 h 167"/>
                  <a:gd name="T24" fmla="*/ 612 w 620"/>
                  <a:gd name="T25" fmla="*/ 0 h 167"/>
                  <a:gd name="T26" fmla="*/ 620 w 620"/>
                  <a:gd name="T27" fmla="*/ 8 h 167"/>
                  <a:gd name="T28" fmla="*/ 620 w 620"/>
                  <a:gd name="T29" fmla="*/ 159 h 167"/>
                  <a:gd name="T30" fmla="*/ 612 w 620"/>
                  <a:gd name="T31" fmla="*/ 167 h 167"/>
                  <a:gd name="T32" fmla="*/ 8 w 620"/>
                  <a:gd name="T33" fmla="*/ 167 h 167"/>
                  <a:gd name="T34" fmla="*/ 0 w 620"/>
                  <a:gd name="T35" fmla="*/ 159 h 167"/>
                  <a:gd name="T36" fmla="*/ 8 w 620"/>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0" h="167">
                    <a:moveTo>
                      <a:pt x="8" y="151"/>
                    </a:moveTo>
                    <a:lnTo>
                      <a:pt x="612" y="151"/>
                    </a:lnTo>
                    <a:lnTo>
                      <a:pt x="604" y="159"/>
                    </a:lnTo>
                    <a:lnTo>
                      <a:pt x="604" y="8"/>
                    </a:lnTo>
                    <a:lnTo>
                      <a:pt x="612" y="16"/>
                    </a:lnTo>
                    <a:lnTo>
                      <a:pt x="8" y="16"/>
                    </a:lnTo>
                    <a:lnTo>
                      <a:pt x="16" y="8"/>
                    </a:lnTo>
                    <a:lnTo>
                      <a:pt x="16" y="159"/>
                    </a:lnTo>
                    <a:cubicBezTo>
                      <a:pt x="16" y="164"/>
                      <a:pt x="12" y="167"/>
                      <a:pt x="8" y="167"/>
                    </a:cubicBezTo>
                    <a:cubicBezTo>
                      <a:pt x="3" y="167"/>
                      <a:pt x="0" y="164"/>
                      <a:pt x="0" y="159"/>
                    </a:cubicBezTo>
                    <a:lnTo>
                      <a:pt x="0" y="8"/>
                    </a:lnTo>
                    <a:cubicBezTo>
                      <a:pt x="0" y="4"/>
                      <a:pt x="3" y="0"/>
                      <a:pt x="8" y="0"/>
                    </a:cubicBezTo>
                    <a:lnTo>
                      <a:pt x="612" y="0"/>
                    </a:lnTo>
                    <a:cubicBezTo>
                      <a:pt x="617" y="0"/>
                      <a:pt x="620" y="4"/>
                      <a:pt x="620" y="8"/>
                    </a:cubicBezTo>
                    <a:lnTo>
                      <a:pt x="620" y="159"/>
                    </a:lnTo>
                    <a:cubicBezTo>
                      <a:pt x="620" y="164"/>
                      <a:pt x="617" y="167"/>
                      <a:pt x="612" y="167"/>
                    </a:cubicBezTo>
                    <a:lnTo>
                      <a:pt x="8" y="167"/>
                    </a:lnTo>
                    <a:cubicBezTo>
                      <a:pt x="3" y="167"/>
                      <a:pt x="0" y="164"/>
                      <a:pt x="0" y="159"/>
                    </a:cubicBezTo>
                    <a:cubicBezTo>
                      <a:pt x="0" y="155"/>
                      <a:pt x="3"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307" name="Rectangle 280"/>
              <p:cNvSpPr>
                <a:spLocks noChangeArrowheads="1"/>
              </p:cNvSpPr>
              <p:nvPr/>
            </p:nvSpPr>
            <p:spPr bwMode="auto">
              <a:xfrm>
                <a:off x="1855" y="1233"/>
                <a:ext cx="270"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08" name="Rectangle 281"/>
              <p:cNvSpPr>
                <a:spLocks noChangeArrowheads="1"/>
              </p:cNvSpPr>
              <p:nvPr/>
            </p:nvSpPr>
            <p:spPr bwMode="auto">
              <a:xfrm>
                <a:off x="1841" y="1213"/>
                <a:ext cx="270" cy="7"/>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09" name="Rectangle 282"/>
              <p:cNvSpPr>
                <a:spLocks noChangeArrowheads="1"/>
              </p:cNvSpPr>
              <p:nvPr/>
            </p:nvSpPr>
            <p:spPr bwMode="auto">
              <a:xfrm>
                <a:off x="1841" y="1220"/>
                <a:ext cx="270" cy="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10" name="Rectangle 283"/>
              <p:cNvSpPr>
                <a:spLocks noChangeArrowheads="1"/>
              </p:cNvSpPr>
              <p:nvPr/>
            </p:nvSpPr>
            <p:spPr bwMode="auto">
              <a:xfrm>
                <a:off x="1841" y="1226"/>
                <a:ext cx="270" cy="7"/>
              </a:xfrm>
              <a:prstGeom prst="rect">
                <a:avLst/>
              </a:prstGeom>
              <a:solidFill>
                <a:srgbClr val="FDFD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11" name="Rectangle 284"/>
              <p:cNvSpPr>
                <a:spLocks noChangeArrowheads="1"/>
              </p:cNvSpPr>
              <p:nvPr/>
            </p:nvSpPr>
            <p:spPr bwMode="auto">
              <a:xfrm>
                <a:off x="1841" y="1233"/>
                <a:ext cx="270" cy="7"/>
              </a:xfrm>
              <a:prstGeom prst="rect">
                <a:avLst/>
              </a:prstGeom>
              <a:solidFill>
                <a:srgbClr val="FCFCF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12" name="Rectangle 285"/>
              <p:cNvSpPr>
                <a:spLocks noChangeArrowheads="1"/>
              </p:cNvSpPr>
              <p:nvPr/>
            </p:nvSpPr>
            <p:spPr bwMode="auto">
              <a:xfrm>
                <a:off x="1841" y="1240"/>
                <a:ext cx="270" cy="6"/>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13" name="Rectangle 286"/>
              <p:cNvSpPr>
                <a:spLocks noChangeArrowheads="1"/>
              </p:cNvSpPr>
              <p:nvPr/>
            </p:nvSpPr>
            <p:spPr bwMode="auto">
              <a:xfrm>
                <a:off x="1841" y="1246"/>
                <a:ext cx="270" cy="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14" name="Rectangle 287"/>
              <p:cNvSpPr>
                <a:spLocks noChangeArrowheads="1"/>
              </p:cNvSpPr>
              <p:nvPr/>
            </p:nvSpPr>
            <p:spPr bwMode="auto">
              <a:xfrm>
                <a:off x="1841" y="1253"/>
                <a:ext cx="270" cy="7"/>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15" name="Rectangle 288"/>
              <p:cNvSpPr>
                <a:spLocks noChangeArrowheads="1"/>
              </p:cNvSpPr>
              <p:nvPr/>
            </p:nvSpPr>
            <p:spPr bwMode="auto">
              <a:xfrm>
                <a:off x="1841" y="1260"/>
                <a:ext cx="270" cy="6"/>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16" name="Rectangle 289"/>
              <p:cNvSpPr>
                <a:spLocks noChangeArrowheads="1"/>
              </p:cNvSpPr>
              <p:nvPr/>
            </p:nvSpPr>
            <p:spPr bwMode="auto">
              <a:xfrm>
                <a:off x="1841" y="1266"/>
                <a:ext cx="270" cy="7"/>
              </a:xfrm>
              <a:prstGeom prst="rect">
                <a:avLst/>
              </a:prstGeom>
              <a:solidFill>
                <a:srgbClr val="F6F6F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17" name="Rectangle 290"/>
              <p:cNvSpPr>
                <a:spLocks noChangeArrowheads="1"/>
              </p:cNvSpPr>
              <p:nvPr/>
            </p:nvSpPr>
            <p:spPr bwMode="auto">
              <a:xfrm>
                <a:off x="1841" y="1273"/>
                <a:ext cx="270" cy="7"/>
              </a:xfrm>
              <a:prstGeom prst="rect">
                <a:avLst/>
              </a:prstGeom>
              <a:solidFill>
                <a:srgbClr val="F4F4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18" name="Rectangle 291"/>
              <p:cNvSpPr>
                <a:spLocks noChangeArrowheads="1"/>
              </p:cNvSpPr>
              <p:nvPr/>
            </p:nvSpPr>
            <p:spPr bwMode="auto">
              <a:xfrm>
                <a:off x="1841" y="1280"/>
                <a:ext cx="270" cy="7"/>
              </a:xfrm>
              <a:prstGeom prst="rect">
                <a:avLst/>
              </a:prstGeom>
              <a:solidFill>
                <a:srgbClr val="F3F3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19" name="Rectangle 292"/>
              <p:cNvSpPr>
                <a:spLocks noChangeArrowheads="1"/>
              </p:cNvSpPr>
              <p:nvPr/>
            </p:nvSpPr>
            <p:spPr bwMode="auto">
              <a:xfrm>
                <a:off x="1841" y="1287"/>
                <a:ext cx="270" cy="6"/>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20" name="Rectangle 293"/>
              <p:cNvSpPr>
                <a:spLocks noChangeArrowheads="1"/>
              </p:cNvSpPr>
              <p:nvPr/>
            </p:nvSpPr>
            <p:spPr bwMode="auto">
              <a:xfrm>
                <a:off x="1850" y="1225"/>
                <a:ext cx="256" cy="63"/>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321" name="Rectangle 294"/>
              <p:cNvSpPr>
                <a:spLocks noChangeArrowheads="1"/>
              </p:cNvSpPr>
              <p:nvPr/>
            </p:nvSpPr>
            <p:spPr bwMode="auto">
              <a:xfrm>
                <a:off x="2118" y="1233"/>
                <a:ext cx="580"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322" name="Picture 29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118" y="1238"/>
                <a:ext cx="574"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3" name="Rectangle 296"/>
              <p:cNvSpPr>
                <a:spLocks noChangeArrowheads="1"/>
              </p:cNvSpPr>
              <p:nvPr/>
            </p:nvSpPr>
            <p:spPr bwMode="auto">
              <a:xfrm>
                <a:off x="2118" y="1233"/>
                <a:ext cx="580"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24" name="Rectangle 297"/>
              <p:cNvSpPr>
                <a:spLocks noChangeArrowheads="1"/>
              </p:cNvSpPr>
              <p:nvPr/>
            </p:nvSpPr>
            <p:spPr bwMode="auto">
              <a:xfrm>
                <a:off x="2111" y="1233"/>
                <a:ext cx="594"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25" name="Freeform 298"/>
              <p:cNvSpPr>
                <a:spLocks/>
              </p:cNvSpPr>
              <p:nvPr/>
            </p:nvSpPr>
            <p:spPr bwMode="auto">
              <a:xfrm>
                <a:off x="2115" y="1234"/>
                <a:ext cx="580" cy="70"/>
              </a:xfrm>
              <a:custGeom>
                <a:avLst/>
                <a:gdLst>
                  <a:gd name="T0" fmla="*/ 8 w 1377"/>
                  <a:gd name="T1" fmla="*/ 151 h 167"/>
                  <a:gd name="T2" fmla="*/ 1369 w 1377"/>
                  <a:gd name="T3" fmla="*/ 151 h 167"/>
                  <a:gd name="T4" fmla="*/ 1361 w 1377"/>
                  <a:gd name="T5" fmla="*/ 159 h 167"/>
                  <a:gd name="T6" fmla="*/ 1361 w 1377"/>
                  <a:gd name="T7" fmla="*/ 8 h 167"/>
                  <a:gd name="T8" fmla="*/ 1369 w 1377"/>
                  <a:gd name="T9" fmla="*/ 16 h 167"/>
                  <a:gd name="T10" fmla="*/ 8 w 1377"/>
                  <a:gd name="T11" fmla="*/ 16 h 167"/>
                  <a:gd name="T12" fmla="*/ 16 w 1377"/>
                  <a:gd name="T13" fmla="*/ 8 h 167"/>
                  <a:gd name="T14" fmla="*/ 16 w 1377"/>
                  <a:gd name="T15" fmla="*/ 159 h 167"/>
                  <a:gd name="T16" fmla="*/ 8 w 1377"/>
                  <a:gd name="T17" fmla="*/ 167 h 167"/>
                  <a:gd name="T18" fmla="*/ 0 w 1377"/>
                  <a:gd name="T19" fmla="*/ 159 h 167"/>
                  <a:gd name="T20" fmla="*/ 0 w 1377"/>
                  <a:gd name="T21" fmla="*/ 8 h 167"/>
                  <a:gd name="T22" fmla="*/ 8 w 1377"/>
                  <a:gd name="T23" fmla="*/ 0 h 167"/>
                  <a:gd name="T24" fmla="*/ 1369 w 1377"/>
                  <a:gd name="T25" fmla="*/ 0 h 167"/>
                  <a:gd name="T26" fmla="*/ 1377 w 1377"/>
                  <a:gd name="T27" fmla="*/ 8 h 167"/>
                  <a:gd name="T28" fmla="*/ 1377 w 1377"/>
                  <a:gd name="T29" fmla="*/ 159 h 167"/>
                  <a:gd name="T30" fmla="*/ 1369 w 1377"/>
                  <a:gd name="T31" fmla="*/ 167 h 167"/>
                  <a:gd name="T32" fmla="*/ 8 w 1377"/>
                  <a:gd name="T33" fmla="*/ 167 h 167"/>
                  <a:gd name="T34" fmla="*/ 0 w 1377"/>
                  <a:gd name="T35" fmla="*/ 159 h 167"/>
                  <a:gd name="T36" fmla="*/ 8 w 1377"/>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77" h="167">
                    <a:moveTo>
                      <a:pt x="8" y="151"/>
                    </a:moveTo>
                    <a:lnTo>
                      <a:pt x="1369" y="151"/>
                    </a:lnTo>
                    <a:lnTo>
                      <a:pt x="1361" y="159"/>
                    </a:lnTo>
                    <a:lnTo>
                      <a:pt x="1361" y="8"/>
                    </a:lnTo>
                    <a:lnTo>
                      <a:pt x="1369" y="16"/>
                    </a:lnTo>
                    <a:lnTo>
                      <a:pt x="8" y="16"/>
                    </a:lnTo>
                    <a:lnTo>
                      <a:pt x="16" y="8"/>
                    </a:lnTo>
                    <a:lnTo>
                      <a:pt x="16" y="159"/>
                    </a:lnTo>
                    <a:cubicBezTo>
                      <a:pt x="16" y="164"/>
                      <a:pt x="13" y="167"/>
                      <a:pt x="8" y="167"/>
                    </a:cubicBezTo>
                    <a:cubicBezTo>
                      <a:pt x="4" y="167"/>
                      <a:pt x="0" y="164"/>
                      <a:pt x="0" y="159"/>
                    </a:cubicBezTo>
                    <a:lnTo>
                      <a:pt x="0" y="8"/>
                    </a:lnTo>
                    <a:cubicBezTo>
                      <a:pt x="0" y="4"/>
                      <a:pt x="4" y="0"/>
                      <a:pt x="8" y="0"/>
                    </a:cubicBezTo>
                    <a:lnTo>
                      <a:pt x="1369" y="0"/>
                    </a:lnTo>
                    <a:cubicBezTo>
                      <a:pt x="1373" y="0"/>
                      <a:pt x="1377" y="4"/>
                      <a:pt x="1377" y="8"/>
                    </a:cubicBezTo>
                    <a:lnTo>
                      <a:pt x="1377" y="159"/>
                    </a:lnTo>
                    <a:cubicBezTo>
                      <a:pt x="1377" y="164"/>
                      <a:pt x="1373" y="167"/>
                      <a:pt x="1369" y="167"/>
                    </a:cubicBezTo>
                    <a:lnTo>
                      <a:pt x="8" y="167"/>
                    </a:lnTo>
                    <a:cubicBezTo>
                      <a:pt x="4" y="167"/>
                      <a:pt x="0" y="164"/>
                      <a:pt x="0" y="159"/>
                    </a:cubicBezTo>
                    <a:cubicBezTo>
                      <a:pt x="0" y="155"/>
                      <a:pt x="4"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326" name="Rectangle 299"/>
              <p:cNvSpPr>
                <a:spLocks noChangeArrowheads="1"/>
              </p:cNvSpPr>
              <p:nvPr/>
            </p:nvSpPr>
            <p:spPr bwMode="auto">
              <a:xfrm>
                <a:off x="2111" y="1233"/>
                <a:ext cx="594"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27" name="Rectangle 300"/>
              <p:cNvSpPr>
                <a:spLocks noChangeArrowheads="1"/>
              </p:cNvSpPr>
              <p:nvPr/>
            </p:nvSpPr>
            <p:spPr bwMode="auto">
              <a:xfrm>
                <a:off x="2098" y="1213"/>
                <a:ext cx="586" cy="7"/>
              </a:xfrm>
              <a:prstGeom prst="rect">
                <a:avLst/>
              </a:prstGeom>
              <a:solidFill>
                <a:srgbClr val="FF370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28" name="Rectangle 301"/>
              <p:cNvSpPr>
                <a:spLocks noChangeArrowheads="1"/>
              </p:cNvSpPr>
              <p:nvPr/>
            </p:nvSpPr>
            <p:spPr bwMode="auto">
              <a:xfrm>
                <a:off x="2098" y="1220"/>
                <a:ext cx="586" cy="6"/>
              </a:xfrm>
              <a:prstGeom prst="rect">
                <a:avLst/>
              </a:prstGeom>
              <a:solidFill>
                <a:srgbClr val="FF4D2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29" name="Rectangle 302"/>
              <p:cNvSpPr>
                <a:spLocks noChangeArrowheads="1"/>
              </p:cNvSpPr>
              <p:nvPr/>
            </p:nvSpPr>
            <p:spPr bwMode="auto">
              <a:xfrm>
                <a:off x="2098" y="1226"/>
                <a:ext cx="586" cy="7"/>
              </a:xfrm>
              <a:prstGeom prst="rect">
                <a:avLst/>
              </a:prstGeom>
              <a:solidFill>
                <a:srgbClr val="FF4B2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30" name="Rectangle 303"/>
              <p:cNvSpPr>
                <a:spLocks noChangeArrowheads="1"/>
              </p:cNvSpPr>
              <p:nvPr/>
            </p:nvSpPr>
            <p:spPr bwMode="auto">
              <a:xfrm>
                <a:off x="2098" y="1233"/>
                <a:ext cx="586" cy="7"/>
              </a:xfrm>
              <a:prstGeom prst="rect">
                <a:avLst/>
              </a:prstGeom>
              <a:solidFill>
                <a:srgbClr val="FF492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31" name="Rectangle 304"/>
              <p:cNvSpPr>
                <a:spLocks noChangeArrowheads="1"/>
              </p:cNvSpPr>
              <p:nvPr/>
            </p:nvSpPr>
            <p:spPr bwMode="auto">
              <a:xfrm>
                <a:off x="2098" y="1240"/>
                <a:ext cx="586" cy="6"/>
              </a:xfrm>
              <a:prstGeom prst="rect">
                <a:avLst/>
              </a:prstGeom>
              <a:solidFill>
                <a:srgbClr val="FF472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32" name="Rectangle 305"/>
              <p:cNvSpPr>
                <a:spLocks noChangeArrowheads="1"/>
              </p:cNvSpPr>
              <p:nvPr/>
            </p:nvSpPr>
            <p:spPr bwMode="auto">
              <a:xfrm>
                <a:off x="2098" y="1246"/>
                <a:ext cx="586" cy="7"/>
              </a:xfrm>
              <a:prstGeom prst="rect">
                <a:avLst/>
              </a:prstGeom>
              <a:solidFill>
                <a:srgbClr val="FF451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33" name="Rectangle 306"/>
              <p:cNvSpPr>
                <a:spLocks noChangeArrowheads="1"/>
              </p:cNvSpPr>
              <p:nvPr/>
            </p:nvSpPr>
            <p:spPr bwMode="auto">
              <a:xfrm>
                <a:off x="2098" y="1253"/>
                <a:ext cx="586" cy="7"/>
              </a:xfrm>
              <a:prstGeom prst="rect">
                <a:avLst/>
              </a:prstGeom>
              <a:solidFill>
                <a:srgbClr val="FF431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34" name="Rectangle 307"/>
              <p:cNvSpPr>
                <a:spLocks noChangeArrowheads="1"/>
              </p:cNvSpPr>
              <p:nvPr/>
            </p:nvSpPr>
            <p:spPr bwMode="auto">
              <a:xfrm>
                <a:off x="2098" y="1260"/>
                <a:ext cx="586" cy="6"/>
              </a:xfrm>
              <a:prstGeom prst="rect">
                <a:avLst/>
              </a:prstGeom>
              <a:solidFill>
                <a:srgbClr val="FF411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35" name="Rectangle 308"/>
              <p:cNvSpPr>
                <a:spLocks noChangeArrowheads="1"/>
              </p:cNvSpPr>
              <p:nvPr/>
            </p:nvSpPr>
            <p:spPr bwMode="auto">
              <a:xfrm>
                <a:off x="2098" y="1266"/>
                <a:ext cx="586" cy="7"/>
              </a:xfrm>
              <a:prstGeom prst="rect">
                <a:avLst/>
              </a:prstGeom>
              <a:solidFill>
                <a:srgbClr val="FF3E1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36" name="Rectangle 309"/>
              <p:cNvSpPr>
                <a:spLocks noChangeArrowheads="1"/>
              </p:cNvSpPr>
              <p:nvPr/>
            </p:nvSpPr>
            <p:spPr bwMode="auto">
              <a:xfrm>
                <a:off x="2098" y="1273"/>
                <a:ext cx="586" cy="7"/>
              </a:xfrm>
              <a:prstGeom prst="rect">
                <a:avLst/>
              </a:prstGeom>
              <a:solidFill>
                <a:srgbClr val="FF3C1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37" name="Rectangle 310"/>
              <p:cNvSpPr>
                <a:spLocks noChangeArrowheads="1"/>
              </p:cNvSpPr>
              <p:nvPr/>
            </p:nvSpPr>
            <p:spPr bwMode="auto">
              <a:xfrm>
                <a:off x="2098" y="1280"/>
                <a:ext cx="586" cy="7"/>
              </a:xfrm>
              <a:prstGeom prst="rect">
                <a:avLst/>
              </a:prstGeom>
              <a:solidFill>
                <a:srgbClr val="FF3A1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38" name="Rectangle 311"/>
              <p:cNvSpPr>
                <a:spLocks noChangeArrowheads="1"/>
              </p:cNvSpPr>
              <p:nvPr/>
            </p:nvSpPr>
            <p:spPr bwMode="auto">
              <a:xfrm>
                <a:off x="2098" y="1287"/>
                <a:ext cx="586" cy="6"/>
              </a:xfrm>
              <a:prstGeom prst="rect">
                <a:avLst/>
              </a:prstGeom>
              <a:solidFill>
                <a:srgbClr val="FF380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39" name="Rectangle 312"/>
              <p:cNvSpPr>
                <a:spLocks noChangeArrowheads="1"/>
              </p:cNvSpPr>
              <p:nvPr/>
            </p:nvSpPr>
            <p:spPr bwMode="auto">
              <a:xfrm>
                <a:off x="2106" y="1225"/>
                <a:ext cx="573" cy="63"/>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340" name="Rectangle 313"/>
              <p:cNvSpPr>
                <a:spLocks noChangeArrowheads="1"/>
              </p:cNvSpPr>
              <p:nvPr/>
            </p:nvSpPr>
            <p:spPr bwMode="auto">
              <a:xfrm>
                <a:off x="1828" y="1380"/>
                <a:ext cx="11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sz="675">
                    <a:solidFill>
                      <a:srgbClr val="000000"/>
                    </a:solidFill>
                    <a:latin typeface="Calibri" panose="020F0502020204030204" pitchFamily="34" charset="0"/>
                  </a:rPr>
                  <a:t>BRP</a:t>
                </a:r>
                <a:endParaRPr lang="en-US" sz="1800"/>
              </a:p>
            </p:txBody>
          </p:sp>
          <p:sp>
            <p:nvSpPr>
              <p:cNvPr id="341" name="Rectangle 314"/>
              <p:cNvSpPr>
                <a:spLocks noChangeArrowheads="1"/>
              </p:cNvSpPr>
              <p:nvPr/>
            </p:nvSpPr>
            <p:spPr bwMode="auto">
              <a:xfrm>
                <a:off x="1949" y="1380"/>
                <a:ext cx="2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sz="675">
                    <a:solidFill>
                      <a:srgbClr val="000000"/>
                    </a:solidFill>
                    <a:latin typeface="Calibri" panose="020F0502020204030204" pitchFamily="34" charset="0"/>
                  </a:rPr>
                  <a:t>-</a:t>
                </a:r>
                <a:endParaRPr lang="en-US" sz="1800"/>
              </a:p>
            </p:txBody>
          </p:sp>
          <p:sp>
            <p:nvSpPr>
              <p:cNvPr id="342" name="Rectangle 315"/>
              <p:cNvSpPr>
                <a:spLocks noChangeArrowheads="1"/>
              </p:cNvSpPr>
              <p:nvPr/>
            </p:nvSpPr>
            <p:spPr bwMode="auto">
              <a:xfrm>
                <a:off x="1969" y="1380"/>
                <a:ext cx="7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sz="675" dirty="0">
                    <a:solidFill>
                      <a:srgbClr val="000000"/>
                    </a:solidFill>
                    <a:latin typeface="Calibri" panose="020F0502020204030204" pitchFamily="34" charset="0"/>
                  </a:rPr>
                  <a:t>RX</a:t>
                </a:r>
                <a:endParaRPr lang="en-US" sz="1800" dirty="0"/>
              </a:p>
            </p:txBody>
          </p:sp>
          <p:sp>
            <p:nvSpPr>
              <p:cNvPr id="343" name="Rectangle 316"/>
              <p:cNvSpPr>
                <a:spLocks noChangeArrowheads="1"/>
              </p:cNvSpPr>
              <p:nvPr/>
            </p:nvSpPr>
            <p:spPr bwMode="auto">
              <a:xfrm>
                <a:off x="2752" y="791"/>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344" name="Picture 317"/>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756" y="794"/>
                <a:ext cx="25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5" name="Rectangle 318"/>
              <p:cNvSpPr>
                <a:spLocks noChangeArrowheads="1"/>
              </p:cNvSpPr>
              <p:nvPr/>
            </p:nvSpPr>
            <p:spPr bwMode="auto">
              <a:xfrm>
                <a:off x="2752" y="791"/>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46" name="Rectangle 319"/>
              <p:cNvSpPr>
                <a:spLocks noChangeArrowheads="1"/>
              </p:cNvSpPr>
              <p:nvPr/>
            </p:nvSpPr>
            <p:spPr bwMode="auto">
              <a:xfrm>
                <a:off x="2752" y="791"/>
                <a:ext cx="270"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47" name="Freeform 320"/>
              <p:cNvSpPr>
                <a:spLocks/>
              </p:cNvSpPr>
              <p:nvPr/>
            </p:nvSpPr>
            <p:spPr bwMode="auto">
              <a:xfrm>
                <a:off x="2752" y="791"/>
                <a:ext cx="262" cy="70"/>
              </a:xfrm>
              <a:custGeom>
                <a:avLst/>
                <a:gdLst>
                  <a:gd name="T0" fmla="*/ 8 w 621"/>
                  <a:gd name="T1" fmla="*/ 151 h 167"/>
                  <a:gd name="T2" fmla="*/ 613 w 621"/>
                  <a:gd name="T3" fmla="*/ 151 h 167"/>
                  <a:gd name="T4" fmla="*/ 605 w 621"/>
                  <a:gd name="T5" fmla="*/ 159 h 167"/>
                  <a:gd name="T6" fmla="*/ 605 w 621"/>
                  <a:gd name="T7" fmla="*/ 8 h 167"/>
                  <a:gd name="T8" fmla="*/ 613 w 621"/>
                  <a:gd name="T9" fmla="*/ 16 h 167"/>
                  <a:gd name="T10" fmla="*/ 8 w 621"/>
                  <a:gd name="T11" fmla="*/ 16 h 167"/>
                  <a:gd name="T12" fmla="*/ 16 w 621"/>
                  <a:gd name="T13" fmla="*/ 8 h 167"/>
                  <a:gd name="T14" fmla="*/ 16 w 621"/>
                  <a:gd name="T15" fmla="*/ 159 h 167"/>
                  <a:gd name="T16" fmla="*/ 8 w 621"/>
                  <a:gd name="T17" fmla="*/ 167 h 167"/>
                  <a:gd name="T18" fmla="*/ 0 w 621"/>
                  <a:gd name="T19" fmla="*/ 159 h 167"/>
                  <a:gd name="T20" fmla="*/ 0 w 621"/>
                  <a:gd name="T21" fmla="*/ 8 h 167"/>
                  <a:gd name="T22" fmla="*/ 8 w 621"/>
                  <a:gd name="T23" fmla="*/ 0 h 167"/>
                  <a:gd name="T24" fmla="*/ 613 w 621"/>
                  <a:gd name="T25" fmla="*/ 0 h 167"/>
                  <a:gd name="T26" fmla="*/ 621 w 621"/>
                  <a:gd name="T27" fmla="*/ 8 h 167"/>
                  <a:gd name="T28" fmla="*/ 621 w 621"/>
                  <a:gd name="T29" fmla="*/ 159 h 167"/>
                  <a:gd name="T30" fmla="*/ 613 w 621"/>
                  <a:gd name="T31" fmla="*/ 167 h 167"/>
                  <a:gd name="T32" fmla="*/ 8 w 621"/>
                  <a:gd name="T33" fmla="*/ 167 h 167"/>
                  <a:gd name="T34" fmla="*/ 0 w 621"/>
                  <a:gd name="T35" fmla="*/ 159 h 167"/>
                  <a:gd name="T36" fmla="*/ 8 w 621"/>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1" h="167">
                    <a:moveTo>
                      <a:pt x="8" y="151"/>
                    </a:moveTo>
                    <a:lnTo>
                      <a:pt x="613" y="151"/>
                    </a:lnTo>
                    <a:lnTo>
                      <a:pt x="605" y="159"/>
                    </a:lnTo>
                    <a:lnTo>
                      <a:pt x="605" y="8"/>
                    </a:lnTo>
                    <a:lnTo>
                      <a:pt x="613" y="16"/>
                    </a:lnTo>
                    <a:lnTo>
                      <a:pt x="8" y="16"/>
                    </a:lnTo>
                    <a:lnTo>
                      <a:pt x="16" y="8"/>
                    </a:lnTo>
                    <a:lnTo>
                      <a:pt x="16" y="159"/>
                    </a:lnTo>
                    <a:cubicBezTo>
                      <a:pt x="16" y="164"/>
                      <a:pt x="13" y="167"/>
                      <a:pt x="8" y="167"/>
                    </a:cubicBezTo>
                    <a:cubicBezTo>
                      <a:pt x="4" y="167"/>
                      <a:pt x="0" y="164"/>
                      <a:pt x="0" y="159"/>
                    </a:cubicBezTo>
                    <a:lnTo>
                      <a:pt x="0" y="8"/>
                    </a:lnTo>
                    <a:cubicBezTo>
                      <a:pt x="0" y="4"/>
                      <a:pt x="4" y="0"/>
                      <a:pt x="8" y="0"/>
                    </a:cubicBezTo>
                    <a:lnTo>
                      <a:pt x="613" y="0"/>
                    </a:lnTo>
                    <a:cubicBezTo>
                      <a:pt x="617" y="0"/>
                      <a:pt x="621" y="4"/>
                      <a:pt x="621" y="8"/>
                    </a:cubicBezTo>
                    <a:lnTo>
                      <a:pt x="621" y="159"/>
                    </a:lnTo>
                    <a:cubicBezTo>
                      <a:pt x="621" y="164"/>
                      <a:pt x="617" y="167"/>
                      <a:pt x="613" y="167"/>
                    </a:cubicBezTo>
                    <a:lnTo>
                      <a:pt x="8" y="167"/>
                    </a:lnTo>
                    <a:cubicBezTo>
                      <a:pt x="4" y="167"/>
                      <a:pt x="0" y="164"/>
                      <a:pt x="0" y="159"/>
                    </a:cubicBezTo>
                    <a:cubicBezTo>
                      <a:pt x="0" y="155"/>
                      <a:pt x="4"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348" name="Rectangle 321"/>
              <p:cNvSpPr>
                <a:spLocks noChangeArrowheads="1"/>
              </p:cNvSpPr>
              <p:nvPr/>
            </p:nvSpPr>
            <p:spPr bwMode="auto">
              <a:xfrm>
                <a:off x="2752" y="791"/>
                <a:ext cx="270"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49" name="Rectangle 322"/>
              <p:cNvSpPr>
                <a:spLocks noChangeArrowheads="1"/>
              </p:cNvSpPr>
              <p:nvPr/>
            </p:nvSpPr>
            <p:spPr bwMode="auto">
              <a:xfrm>
                <a:off x="2732" y="771"/>
                <a:ext cx="269" cy="6"/>
              </a:xfrm>
              <a:prstGeom prst="rect">
                <a:avLst/>
              </a:prstGeom>
              <a:solidFill>
                <a:srgbClr val="C5FF4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50" name="Rectangle 323"/>
              <p:cNvSpPr>
                <a:spLocks noChangeArrowheads="1"/>
              </p:cNvSpPr>
              <p:nvPr/>
            </p:nvSpPr>
            <p:spPr bwMode="auto">
              <a:xfrm>
                <a:off x="2732" y="777"/>
                <a:ext cx="269" cy="7"/>
              </a:xfrm>
              <a:prstGeom prst="rect">
                <a:avLst/>
              </a:prstGeom>
              <a:solidFill>
                <a:srgbClr val="CCFF6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51" name="Rectangle 324"/>
              <p:cNvSpPr>
                <a:spLocks noChangeArrowheads="1"/>
              </p:cNvSpPr>
              <p:nvPr/>
            </p:nvSpPr>
            <p:spPr bwMode="auto">
              <a:xfrm>
                <a:off x="2732" y="784"/>
                <a:ext cx="269" cy="7"/>
              </a:xfrm>
              <a:prstGeom prst="rect">
                <a:avLst/>
              </a:prstGeom>
              <a:solidFill>
                <a:srgbClr val="CBFF6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52" name="Rectangle 325"/>
              <p:cNvSpPr>
                <a:spLocks noChangeArrowheads="1"/>
              </p:cNvSpPr>
              <p:nvPr/>
            </p:nvSpPr>
            <p:spPr bwMode="auto">
              <a:xfrm>
                <a:off x="2732" y="791"/>
                <a:ext cx="269" cy="6"/>
              </a:xfrm>
              <a:prstGeom prst="rect">
                <a:avLst/>
              </a:prstGeom>
              <a:solidFill>
                <a:srgbClr val="CBFF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53" name="Rectangle 326"/>
              <p:cNvSpPr>
                <a:spLocks noChangeArrowheads="1"/>
              </p:cNvSpPr>
              <p:nvPr/>
            </p:nvSpPr>
            <p:spPr bwMode="auto">
              <a:xfrm>
                <a:off x="2732" y="797"/>
                <a:ext cx="269" cy="7"/>
              </a:xfrm>
              <a:prstGeom prst="rect">
                <a:avLst/>
              </a:prstGeom>
              <a:solidFill>
                <a:srgbClr val="CAFF5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54" name="Rectangle 327"/>
              <p:cNvSpPr>
                <a:spLocks noChangeArrowheads="1"/>
              </p:cNvSpPr>
              <p:nvPr/>
            </p:nvSpPr>
            <p:spPr bwMode="auto">
              <a:xfrm>
                <a:off x="2732" y="804"/>
                <a:ext cx="269" cy="7"/>
              </a:xfrm>
              <a:prstGeom prst="rect">
                <a:avLst/>
              </a:prstGeom>
              <a:solidFill>
                <a:srgbClr val="C9FF5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55" name="Rectangle 328"/>
              <p:cNvSpPr>
                <a:spLocks noChangeArrowheads="1"/>
              </p:cNvSpPr>
              <p:nvPr/>
            </p:nvSpPr>
            <p:spPr bwMode="auto">
              <a:xfrm>
                <a:off x="2732" y="811"/>
                <a:ext cx="269" cy="7"/>
              </a:xfrm>
              <a:prstGeom prst="rect">
                <a:avLst/>
              </a:prstGeom>
              <a:solidFill>
                <a:srgbClr val="C8FF5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56" name="Rectangle 329"/>
              <p:cNvSpPr>
                <a:spLocks noChangeArrowheads="1"/>
              </p:cNvSpPr>
              <p:nvPr/>
            </p:nvSpPr>
            <p:spPr bwMode="auto">
              <a:xfrm>
                <a:off x="2732" y="818"/>
                <a:ext cx="269" cy="6"/>
              </a:xfrm>
              <a:prstGeom prst="rect">
                <a:avLst/>
              </a:prstGeom>
              <a:solidFill>
                <a:srgbClr val="C8FF5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57" name="Rectangle 330"/>
              <p:cNvSpPr>
                <a:spLocks noChangeArrowheads="1"/>
              </p:cNvSpPr>
              <p:nvPr/>
            </p:nvSpPr>
            <p:spPr bwMode="auto">
              <a:xfrm>
                <a:off x="2732" y="824"/>
                <a:ext cx="269" cy="7"/>
              </a:xfrm>
              <a:prstGeom prst="rect">
                <a:avLst/>
              </a:prstGeom>
              <a:solidFill>
                <a:srgbClr val="C7FF5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58" name="Rectangle 331"/>
              <p:cNvSpPr>
                <a:spLocks noChangeArrowheads="1"/>
              </p:cNvSpPr>
              <p:nvPr/>
            </p:nvSpPr>
            <p:spPr bwMode="auto">
              <a:xfrm>
                <a:off x="2732" y="831"/>
                <a:ext cx="269" cy="7"/>
              </a:xfrm>
              <a:prstGeom prst="rect">
                <a:avLst/>
              </a:prstGeom>
              <a:solidFill>
                <a:srgbClr val="C6FF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59" name="Rectangle 332"/>
              <p:cNvSpPr>
                <a:spLocks noChangeArrowheads="1"/>
              </p:cNvSpPr>
              <p:nvPr/>
            </p:nvSpPr>
            <p:spPr bwMode="auto">
              <a:xfrm>
                <a:off x="2732" y="838"/>
                <a:ext cx="269" cy="6"/>
              </a:xfrm>
              <a:prstGeom prst="rect">
                <a:avLst/>
              </a:prstGeom>
              <a:solidFill>
                <a:srgbClr val="C6FF4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60" name="Rectangle 333"/>
              <p:cNvSpPr>
                <a:spLocks noChangeArrowheads="1"/>
              </p:cNvSpPr>
              <p:nvPr/>
            </p:nvSpPr>
            <p:spPr bwMode="auto">
              <a:xfrm>
                <a:off x="2732" y="844"/>
                <a:ext cx="269" cy="7"/>
              </a:xfrm>
              <a:prstGeom prst="rect">
                <a:avLst/>
              </a:prstGeom>
              <a:solidFill>
                <a:srgbClr val="C5FF4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61" name="Rectangle 334"/>
              <p:cNvSpPr>
                <a:spLocks noChangeArrowheads="1"/>
              </p:cNvSpPr>
              <p:nvPr/>
            </p:nvSpPr>
            <p:spPr bwMode="auto">
              <a:xfrm>
                <a:off x="2742" y="782"/>
                <a:ext cx="256" cy="63"/>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362" name="Rectangle 335"/>
              <p:cNvSpPr>
                <a:spLocks noChangeArrowheads="1"/>
              </p:cNvSpPr>
              <p:nvPr/>
            </p:nvSpPr>
            <p:spPr bwMode="auto">
              <a:xfrm>
                <a:off x="3008" y="791"/>
                <a:ext cx="128"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363" name="Picture 33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011" y="794"/>
                <a:ext cx="127"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4" name="Rectangle 337"/>
              <p:cNvSpPr>
                <a:spLocks noChangeArrowheads="1"/>
              </p:cNvSpPr>
              <p:nvPr/>
            </p:nvSpPr>
            <p:spPr bwMode="auto">
              <a:xfrm>
                <a:off x="3008" y="791"/>
                <a:ext cx="128"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65" name="Rectangle 338"/>
              <p:cNvSpPr>
                <a:spLocks noChangeArrowheads="1"/>
              </p:cNvSpPr>
              <p:nvPr/>
            </p:nvSpPr>
            <p:spPr bwMode="auto">
              <a:xfrm>
                <a:off x="3001" y="791"/>
                <a:ext cx="142"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66" name="Freeform 339"/>
              <p:cNvSpPr>
                <a:spLocks/>
              </p:cNvSpPr>
              <p:nvPr/>
            </p:nvSpPr>
            <p:spPr bwMode="auto">
              <a:xfrm>
                <a:off x="3007" y="791"/>
                <a:ext cx="134" cy="70"/>
              </a:xfrm>
              <a:custGeom>
                <a:avLst/>
                <a:gdLst>
                  <a:gd name="T0" fmla="*/ 8 w 318"/>
                  <a:gd name="T1" fmla="*/ 151 h 167"/>
                  <a:gd name="T2" fmla="*/ 310 w 318"/>
                  <a:gd name="T3" fmla="*/ 151 h 167"/>
                  <a:gd name="T4" fmla="*/ 302 w 318"/>
                  <a:gd name="T5" fmla="*/ 159 h 167"/>
                  <a:gd name="T6" fmla="*/ 302 w 318"/>
                  <a:gd name="T7" fmla="*/ 8 h 167"/>
                  <a:gd name="T8" fmla="*/ 310 w 318"/>
                  <a:gd name="T9" fmla="*/ 16 h 167"/>
                  <a:gd name="T10" fmla="*/ 8 w 318"/>
                  <a:gd name="T11" fmla="*/ 16 h 167"/>
                  <a:gd name="T12" fmla="*/ 16 w 318"/>
                  <a:gd name="T13" fmla="*/ 8 h 167"/>
                  <a:gd name="T14" fmla="*/ 16 w 318"/>
                  <a:gd name="T15" fmla="*/ 159 h 167"/>
                  <a:gd name="T16" fmla="*/ 8 w 318"/>
                  <a:gd name="T17" fmla="*/ 167 h 167"/>
                  <a:gd name="T18" fmla="*/ 0 w 318"/>
                  <a:gd name="T19" fmla="*/ 159 h 167"/>
                  <a:gd name="T20" fmla="*/ 0 w 318"/>
                  <a:gd name="T21" fmla="*/ 8 h 167"/>
                  <a:gd name="T22" fmla="*/ 8 w 318"/>
                  <a:gd name="T23" fmla="*/ 0 h 167"/>
                  <a:gd name="T24" fmla="*/ 310 w 318"/>
                  <a:gd name="T25" fmla="*/ 0 h 167"/>
                  <a:gd name="T26" fmla="*/ 318 w 318"/>
                  <a:gd name="T27" fmla="*/ 8 h 167"/>
                  <a:gd name="T28" fmla="*/ 318 w 318"/>
                  <a:gd name="T29" fmla="*/ 159 h 167"/>
                  <a:gd name="T30" fmla="*/ 310 w 318"/>
                  <a:gd name="T31" fmla="*/ 167 h 167"/>
                  <a:gd name="T32" fmla="*/ 8 w 318"/>
                  <a:gd name="T33" fmla="*/ 167 h 167"/>
                  <a:gd name="T34" fmla="*/ 0 w 318"/>
                  <a:gd name="T35" fmla="*/ 159 h 167"/>
                  <a:gd name="T36" fmla="*/ 8 w 318"/>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8" h="167">
                    <a:moveTo>
                      <a:pt x="8" y="151"/>
                    </a:moveTo>
                    <a:lnTo>
                      <a:pt x="310" y="151"/>
                    </a:lnTo>
                    <a:lnTo>
                      <a:pt x="302" y="159"/>
                    </a:lnTo>
                    <a:lnTo>
                      <a:pt x="302" y="8"/>
                    </a:lnTo>
                    <a:lnTo>
                      <a:pt x="310" y="16"/>
                    </a:lnTo>
                    <a:lnTo>
                      <a:pt x="8" y="16"/>
                    </a:lnTo>
                    <a:lnTo>
                      <a:pt x="16" y="8"/>
                    </a:lnTo>
                    <a:lnTo>
                      <a:pt x="16" y="159"/>
                    </a:lnTo>
                    <a:cubicBezTo>
                      <a:pt x="16" y="164"/>
                      <a:pt x="12" y="167"/>
                      <a:pt x="8" y="167"/>
                    </a:cubicBezTo>
                    <a:cubicBezTo>
                      <a:pt x="3" y="167"/>
                      <a:pt x="0" y="164"/>
                      <a:pt x="0" y="159"/>
                    </a:cubicBezTo>
                    <a:lnTo>
                      <a:pt x="0" y="8"/>
                    </a:lnTo>
                    <a:cubicBezTo>
                      <a:pt x="0" y="4"/>
                      <a:pt x="3" y="0"/>
                      <a:pt x="8" y="0"/>
                    </a:cubicBezTo>
                    <a:lnTo>
                      <a:pt x="310" y="0"/>
                    </a:lnTo>
                    <a:cubicBezTo>
                      <a:pt x="315" y="0"/>
                      <a:pt x="318" y="4"/>
                      <a:pt x="318" y="8"/>
                    </a:cubicBezTo>
                    <a:lnTo>
                      <a:pt x="318" y="159"/>
                    </a:lnTo>
                    <a:cubicBezTo>
                      <a:pt x="318" y="164"/>
                      <a:pt x="315" y="167"/>
                      <a:pt x="310" y="167"/>
                    </a:cubicBezTo>
                    <a:lnTo>
                      <a:pt x="8" y="167"/>
                    </a:lnTo>
                    <a:cubicBezTo>
                      <a:pt x="3" y="167"/>
                      <a:pt x="0" y="164"/>
                      <a:pt x="0" y="159"/>
                    </a:cubicBezTo>
                    <a:cubicBezTo>
                      <a:pt x="0" y="155"/>
                      <a:pt x="3"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367" name="Rectangle 340"/>
              <p:cNvSpPr>
                <a:spLocks noChangeArrowheads="1"/>
              </p:cNvSpPr>
              <p:nvPr/>
            </p:nvSpPr>
            <p:spPr bwMode="auto">
              <a:xfrm>
                <a:off x="3001" y="791"/>
                <a:ext cx="142"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68" name="Rectangle 341"/>
              <p:cNvSpPr>
                <a:spLocks noChangeArrowheads="1"/>
              </p:cNvSpPr>
              <p:nvPr/>
            </p:nvSpPr>
            <p:spPr bwMode="auto">
              <a:xfrm>
                <a:off x="2988" y="771"/>
                <a:ext cx="141" cy="6"/>
              </a:xfrm>
              <a:prstGeom prst="rect">
                <a:avLst/>
              </a:prstGeom>
              <a:solidFill>
                <a:srgbClr val="EFB07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69" name="Rectangle 342"/>
              <p:cNvSpPr>
                <a:spLocks noChangeArrowheads="1"/>
              </p:cNvSpPr>
              <p:nvPr/>
            </p:nvSpPr>
            <p:spPr bwMode="auto">
              <a:xfrm>
                <a:off x="2988" y="777"/>
                <a:ext cx="141" cy="7"/>
              </a:xfrm>
              <a:prstGeom prst="rect">
                <a:avLst/>
              </a:prstGeom>
              <a:solidFill>
                <a:srgbClr val="F2BE9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70" name="Rectangle 343"/>
              <p:cNvSpPr>
                <a:spLocks noChangeArrowheads="1"/>
              </p:cNvSpPr>
              <p:nvPr/>
            </p:nvSpPr>
            <p:spPr bwMode="auto">
              <a:xfrm>
                <a:off x="2988" y="784"/>
                <a:ext cx="141" cy="7"/>
              </a:xfrm>
              <a:prstGeom prst="rect">
                <a:avLst/>
              </a:prstGeom>
              <a:solidFill>
                <a:srgbClr val="F2BD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71" name="Rectangle 344"/>
              <p:cNvSpPr>
                <a:spLocks noChangeArrowheads="1"/>
              </p:cNvSpPr>
              <p:nvPr/>
            </p:nvSpPr>
            <p:spPr bwMode="auto">
              <a:xfrm>
                <a:off x="2988" y="791"/>
                <a:ext cx="141" cy="6"/>
              </a:xfrm>
              <a:prstGeom prst="rect">
                <a:avLst/>
              </a:prstGeom>
              <a:solidFill>
                <a:srgbClr val="F1BC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72" name="Rectangle 345"/>
              <p:cNvSpPr>
                <a:spLocks noChangeArrowheads="1"/>
              </p:cNvSpPr>
              <p:nvPr/>
            </p:nvSpPr>
            <p:spPr bwMode="auto">
              <a:xfrm>
                <a:off x="2988" y="797"/>
                <a:ext cx="141" cy="7"/>
              </a:xfrm>
              <a:prstGeom prst="rect">
                <a:avLst/>
              </a:prstGeom>
              <a:solidFill>
                <a:srgbClr val="F1BA8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73" name="Rectangle 346"/>
              <p:cNvSpPr>
                <a:spLocks noChangeArrowheads="1"/>
              </p:cNvSpPr>
              <p:nvPr/>
            </p:nvSpPr>
            <p:spPr bwMode="auto">
              <a:xfrm>
                <a:off x="2988" y="804"/>
                <a:ext cx="141" cy="7"/>
              </a:xfrm>
              <a:prstGeom prst="rect">
                <a:avLst/>
              </a:prstGeom>
              <a:solidFill>
                <a:srgbClr val="F1B98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74" name="Rectangle 347"/>
              <p:cNvSpPr>
                <a:spLocks noChangeArrowheads="1"/>
              </p:cNvSpPr>
              <p:nvPr/>
            </p:nvSpPr>
            <p:spPr bwMode="auto">
              <a:xfrm>
                <a:off x="2988" y="811"/>
                <a:ext cx="141" cy="7"/>
              </a:xfrm>
              <a:prstGeom prst="rect">
                <a:avLst/>
              </a:prstGeom>
              <a:solidFill>
                <a:srgbClr val="F1B78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75" name="Rectangle 348"/>
              <p:cNvSpPr>
                <a:spLocks noChangeArrowheads="1"/>
              </p:cNvSpPr>
              <p:nvPr/>
            </p:nvSpPr>
            <p:spPr bwMode="auto">
              <a:xfrm>
                <a:off x="2988" y="818"/>
                <a:ext cx="141" cy="6"/>
              </a:xfrm>
              <a:prstGeom prst="rect">
                <a:avLst/>
              </a:prstGeom>
              <a:solidFill>
                <a:srgbClr val="F0B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76" name="Rectangle 349"/>
              <p:cNvSpPr>
                <a:spLocks noChangeArrowheads="1"/>
              </p:cNvSpPr>
              <p:nvPr/>
            </p:nvSpPr>
            <p:spPr bwMode="auto">
              <a:xfrm>
                <a:off x="2988" y="824"/>
                <a:ext cx="141" cy="7"/>
              </a:xfrm>
              <a:prstGeom prst="rect">
                <a:avLst/>
              </a:prstGeom>
              <a:solidFill>
                <a:srgbClr val="F0B5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77" name="Rectangle 350"/>
              <p:cNvSpPr>
                <a:spLocks noChangeArrowheads="1"/>
              </p:cNvSpPr>
              <p:nvPr/>
            </p:nvSpPr>
            <p:spPr bwMode="auto">
              <a:xfrm>
                <a:off x="2988" y="831"/>
                <a:ext cx="141" cy="7"/>
              </a:xfrm>
              <a:prstGeom prst="rect">
                <a:avLst/>
              </a:prstGeom>
              <a:solidFill>
                <a:srgbClr val="F0B3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78" name="Rectangle 351"/>
              <p:cNvSpPr>
                <a:spLocks noChangeArrowheads="1"/>
              </p:cNvSpPr>
              <p:nvPr/>
            </p:nvSpPr>
            <p:spPr bwMode="auto">
              <a:xfrm>
                <a:off x="2988" y="838"/>
                <a:ext cx="141" cy="6"/>
              </a:xfrm>
              <a:prstGeom prst="rect">
                <a:avLst/>
              </a:prstGeom>
              <a:solidFill>
                <a:srgbClr val="F0B2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79" name="Rectangle 352"/>
              <p:cNvSpPr>
                <a:spLocks noChangeArrowheads="1"/>
              </p:cNvSpPr>
              <p:nvPr/>
            </p:nvSpPr>
            <p:spPr bwMode="auto">
              <a:xfrm>
                <a:off x="2988" y="844"/>
                <a:ext cx="141" cy="7"/>
              </a:xfrm>
              <a:prstGeom prst="rect">
                <a:avLst/>
              </a:prstGeom>
              <a:solidFill>
                <a:srgbClr val="EFB0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80" name="Rectangle 353"/>
              <p:cNvSpPr>
                <a:spLocks noChangeArrowheads="1"/>
              </p:cNvSpPr>
              <p:nvPr/>
            </p:nvSpPr>
            <p:spPr bwMode="auto">
              <a:xfrm>
                <a:off x="2998" y="782"/>
                <a:ext cx="127" cy="63"/>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381" name="Rectangle 354"/>
              <p:cNvSpPr>
                <a:spLocks noChangeArrowheads="1"/>
              </p:cNvSpPr>
              <p:nvPr/>
            </p:nvSpPr>
            <p:spPr bwMode="auto">
              <a:xfrm>
                <a:off x="3136" y="791"/>
                <a:ext cx="257"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382" name="Picture 355"/>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138" y="794"/>
                <a:ext cx="25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3" name="Rectangle 356"/>
              <p:cNvSpPr>
                <a:spLocks noChangeArrowheads="1"/>
              </p:cNvSpPr>
              <p:nvPr/>
            </p:nvSpPr>
            <p:spPr bwMode="auto">
              <a:xfrm>
                <a:off x="3136" y="791"/>
                <a:ext cx="257"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84" name="Rectangle 357"/>
              <p:cNvSpPr>
                <a:spLocks noChangeArrowheads="1"/>
              </p:cNvSpPr>
              <p:nvPr/>
            </p:nvSpPr>
            <p:spPr bwMode="auto">
              <a:xfrm>
                <a:off x="3129" y="791"/>
                <a:ext cx="270"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85" name="Freeform 358"/>
              <p:cNvSpPr>
                <a:spLocks/>
              </p:cNvSpPr>
              <p:nvPr/>
            </p:nvSpPr>
            <p:spPr bwMode="auto">
              <a:xfrm>
                <a:off x="3135" y="791"/>
                <a:ext cx="261" cy="70"/>
              </a:xfrm>
              <a:custGeom>
                <a:avLst/>
                <a:gdLst>
                  <a:gd name="T0" fmla="*/ 8 w 621"/>
                  <a:gd name="T1" fmla="*/ 151 h 167"/>
                  <a:gd name="T2" fmla="*/ 613 w 621"/>
                  <a:gd name="T3" fmla="*/ 151 h 167"/>
                  <a:gd name="T4" fmla="*/ 605 w 621"/>
                  <a:gd name="T5" fmla="*/ 159 h 167"/>
                  <a:gd name="T6" fmla="*/ 605 w 621"/>
                  <a:gd name="T7" fmla="*/ 8 h 167"/>
                  <a:gd name="T8" fmla="*/ 613 w 621"/>
                  <a:gd name="T9" fmla="*/ 16 h 167"/>
                  <a:gd name="T10" fmla="*/ 8 w 621"/>
                  <a:gd name="T11" fmla="*/ 16 h 167"/>
                  <a:gd name="T12" fmla="*/ 16 w 621"/>
                  <a:gd name="T13" fmla="*/ 8 h 167"/>
                  <a:gd name="T14" fmla="*/ 16 w 621"/>
                  <a:gd name="T15" fmla="*/ 159 h 167"/>
                  <a:gd name="T16" fmla="*/ 8 w 621"/>
                  <a:gd name="T17" fmla="*/ 167 h 167"/>
                  <a:gd name="T18" fmla="*/ 0 w 621"/>
                  <a:gd name="T19" fmla="*/ 159 h 167"/>
                  <a:gd name="T20" fmla="*/ 0 w 621"/>
                  <a:gd name="T21" fmla="*/ 8 h 167"/>
                  <a:gd name="T22" fmla="*/ 8 w 621"/>
                  <a:gd name="T23" fmla="*/ 0 h 167"/>
                  <a:gd name="T24" fmla="*/ 613 w 621"/>
                  <a:gd name="T25" fmla="*/ 0 h 167"/>
                  <a:gd name="T26" fmla="*/ 621 w 621"/>
                  <a:gd name="T27" fmla="*/ 8 h 167"/>
                  <a:gd name="T28" fmla="*/ 621 w 621"/>
                  <a:gd name="T29" fmla="*/ 159 h 167"/>
                  <a:gd name="T30" fmla="*/ 613 w 621"/>
                  <a:gd name="T31" fmla="*/ 167 h 167"/>
                  <a:gd name="T32" fmla="*/ 8 w 621"/>
                  <a:gd name="T33" fmla="*/ 167 h 167"/>
                  <a:gd name="T34" fmla="*/ 0 w 621"/>
                  <a:gd name="T35" fmla="*/ 159 h 167"/>
                  <a:gd name="T36" fmla="*/ 8 w 621"/>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1" h="167">
                    <a:moveTo>
                      <a:pt x="8" y="151"/>
                    </a:moveTo>
                    <a:lnTo>
                      <a:pt x="613" y="151"/>
                    </a:lnTo>
                    <a:lnTo>
                      <a:pt x="605" y="159"/>
                    </a:lnTo>
                    <a:lnTo>
                      <a:pt x="605" y="8"/>
                    </a:lnTo>
                    <a:lnTo>
                      <a:pt x="613" y="16"/>
                    </a:lnTo>
                    <a:lnTo>
                      <a:pt x="8" y="16"/>
                    </a:lnTo>
                    <a:lnTo>
                      <a:pt x="16" y="8"/>
                    </a:lnTo>
                    <a:lnTo>
                      <a:pt x="16" y="159"/>
                    </a:lnTo>
                    <a:cubicBezTo>
                      <a:pt x="16" y="164"/>
                      <a:pt x="13" y="167"/>
                      <a:pt x="8" y="167"/>
                    </a:cubicBezTo>
                    <a:cubicBezTo>
                      <a:pt x="4" y="167"/>
                      <a:pt x="0" y="164"/>
                      <a:pt x="0" y="159"/>
                    </a:cubicBezTo>
                    <a:lnTo>
                      <a:pt x="0" y="8"/>
                    </a:lnTo>
                    <a:cubicBezTo>
                      <a:pt x="0" y="4"/>
                      <a:pt x="4" y="0"/>
                      <a:pt x="8" y="0"/>
                    </a:cubicBezTo>
                    <a:lnTo>
                      <a:pt x="613" y="0"/>
                    </a:lnTo>
                    <a:cubicBezTo>
                      <a:pt x="617" y="0"/>
                      <a:pt x="621" y="4"/>
                      <a:pt x="621" y="8"/>
                    </a:cubicBezTo>
                    <a:lnTo>
                      <a:pt x="621" y="159"/>
                    </a:lnTo>
                    <a:cubicBezTo>
                      <a:pt x="621" y="164"/>
                      <a:pt x="617" y="167"/>
                      <a:pt x="613" y="167"/>
                    </a:cubicBezTo>
                    <a:lnTo>
                      <a:pt x="8" y="167"/>
                    </a:lnTo>
                    <a:cubicBezTo>
                      <a:pt x="4" y="167"/>
                      <a:pt x="0" y="164"/>
                      <a:pt x="0" y="159"/>
                    </a:cubicBezTo>
                    <a:cubicBezTo>
                      <a:pt x="0" y="155"/>
                      <a:pt x="4"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386" name="Rectangle 359"/>
              <p:cNvSpPr>
                <a:spLocks noChangeArrowheads="1"/>
              </p:cNvSpPr>
              <p:nvPr/>
            </p:nvSpPr>
            <p:spPr bwMode="auto">
              <a:xfrm>
                <a:off x="3129" y="791"/>
                <a:ext cx="270"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87" name="Rectangle 360"/>
              <p:cNvSpPr>
                <a:spLocks noChangeArrowheads="1"/>
              </p:cNvSpPr>
              <p:nvPr/>
            </p:nvSpPr>
            <p:spPr bwMode="auto">
              <a:xfrm>
                <a:off x="3116" y="771"/>
                <a:ext cx="270" cy="6"/>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88" name="Rectangle 361"/>
              <p:cNvSpPr>
                <a:spLocks noChangeArrowheads="1"/>
              </p:cNvSpPr>
              <p:nvPr/>
            </p:nvSpPr>
            <p:spPr bwMode="auto">
              <a:xfrm>
                <a:off x="3116" y="777"/>
                <a:ext cx="270" cy="7"/>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89" name="Rectangle 362"/>
              <p:cNvSpPr>
                <a:spLocks noChangeArrowheads="1"/>
              </p:cNvSpPr>
              <p:nvPr/>
            </p:nvSpPr>
            <p:spPr bwMode="auto">
              <a:xfrm>
                <a:off x="3116" y="784"/>
                <a:ext cx="270" cy="7"/>
              </a:xfrm>
              <a:prstGeom prst="rect">
                <a:avLst/>
              </a:prstGeom>
              <a:solidFill>
                <a:srgbClr val="FDFD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90" name="Rectangle 363"/>
              <p:cNvSpPr>
                <a:spLocks noChangeArrowheads="1"/>
              </p:cNvSpPr>
              <p:nvPr/>
            </p:nvSpPr>
            <p:spPr bwMode="auto">
              <a:xfrm>
                <a:off x="3116" y="791"/>
                <a:ext cx="270" cy="6"/>
              </a:xfrm>
              <a:prstGeom prst="rect">
                <a:avLst/>
              </a:prstGeom>
              <a:solidFill>
                <a:srgbClr val="FCFCF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91" name="Rectangle 364"/>
              <p:cNvSpPr>
                <a:spLocks noChangeArrowheads="1"/>
              </p:cNvSpPr>
              <p:nvPr/>
            </p:nvSpPr>
            <p:spPr bwMode="auto">
              <a:xfrm>
                <a:off x="3116" y="797"/>
                <a:ext cx="270" cy="7"/>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92" name="Rectangle 365"/>
              <p:cNvSpPr>
                <a:spLocks noChangeArrowheads="1"/>
              </p:cNvSpPr>
              <p:nvPr/>
            </p:nvSpPr>
            <p:spPr bwMode="auto">
              <a:xfrm>
                <a:off x="3116" y="804"/>
                <a:ext cx="270" cy="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93" name="Rectangle 366"/>
              <p:cNvSpPr>
                <a:spLocks noChangeArrowheads="1"/>
              </p:cNvSpPr>
              <p:nvPr/>
            </p:nvSpPr>
            <p:spPr bwMode="auto">
              <a:xfrm>
                <a:off x="3116" y="811"/>
                <a:ext cx="270" cy="7"/>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94" name="Rectangle 367"/>
              <p:cNvSpPr>
                <a:spLocks noChangeArrowheads="1"/>
              </p:cNvSpPr>
              <p:nvPr/>
            </p:nvSpPr>
            <p:spPr bwMode="auto">
              <a:xfrm>
                <a:off x="3116" y="818"/>
                <a:ext cx="270" cy="6"/>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95" name="Rectangle 368"/>
              <p:cNvSpPr>
                <a:spLocks noChangeArrowheads="1"/>
              </p:cNvSpPr>
              <p:nvPr/>
            </p:nvSpPr>
            <p:spPr bwMode="auto">
              <a:xfrm>
                <a:off x="3116" y="824"/>
                <a:ext cx="270" cy="7"/>
              </a:xfrm>
              <a:prstGeom prst="rect">
                <a:avLst/>
              </a:prstGeom>
              <a:solidFill>
                <a:srgbClr val="F6F6F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96" name="Rectangle 369"/>
              <p:cNvSpPr>
                <a:spLocks noChangeArrowheads="1"/>
              </p:cNvSpPr>
              <p:nvPr/>
            </p:nvSpPr>
            <p:spPr bwMode="auto">
              <a:xfrm>
                <a:off x="3116" y="831"/>
                <a:ext cx="270" cy="7"/>
              </a:xfrm>
              <a:prstGeom prst="rect">
                <a:avLst/>
              </a:prstGeom>
              <a:solidFill>
                <a:srgbClr val="F4F4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97" name="Rectangle 370"/>
              <p:cNvSpPr>
                <a:spLocks noChangeArrowheads="1"/>
              </p:cNvSpPr>
              <p:nvPr/>
            </p:nvSpPr>
            <p:spPr bwMode="auto">
              <a:xfrm>
                <a:off x="3116" y="838"/>
                <a:ext cx="270" cy="6"/>
              </a:xfrm>
              <a:prstGeom prst="rect">
                <a:avLst/>
              </a:prstGeom>
              <a:solidFill>
                <a:srgbClr val="F3F3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98" name="Rectangle 371"/>
              <p:cNvSpPr>
                <a:spLocks noChangeArrowheads="1"/>
              </p:cNvSpPr>
              <p:nvPr/>
            </p:nvSpPr>
            <p:spPr bwMode="auto">
              <a:xfrm>
                <a:off x="3116" y="844"/>
                <a:ext cx="270" cy="7"/>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99" name="Rectangle 372"/>
              <p:cNvSpPr>
                <a:spLocks noChangeArrowheads="1"/>
              </p:cNvSpPr>
              <p:nvPr/>
            </p:nvSpPr>
            <p:spPr bwMode="auto">
              <a:xfrm>
                <a:off x="3125" y="782"/>
                <a:ext cx="255" cy="63"/>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400" name="Rectangle 373"/>
              <p:cNvSpPr>
                <a:spLocks noChangeArrowheads="1"/>
              </p:cNvSpPr>
              <p:nvPr/>
            </p:nvSpPr>
            <p:spPr bwMode="auto">
              <a:xfrm>
                <a:off x="3393" y="791"/>
                <a:ext cx="580"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401" name="Picture 37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393" y="794"/>
                <a:ext cx="57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2" name="Rectangle 375"/>
              <p:cNvSpPr>
                <a:spLocks noChangeArrowheads="1"/>
              </p:cNvSpPr>
              <p:nvPr/>
            </p:nvSpPr>
            <p:spPr bwMode="auto">
              <a:xfrm>
                <a:off x="3393" y="791"/>
                <a:ext cx="580"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03" name="Rectangle 376"/>
              <p:cNvSpPr>
                <a:spLocks noChangeArrowheads="1"/>
              </p:cNvSpPr>
              <p:nvPr/>
            </p:nvSpPr>
            <p:spPr bwMode="auto">
              <a:xfrm>
                <a:off x="3386" y="791"/>
                <a:ext cx="593"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04" name="Freeform 377"/>
              <p:cNvSpPr>
                <a:spLocks/>
              </p:cNvSpPr>
              <p:nvPr/>
            </p:nvSpPr>
            <p:spPr bwMode="auto">
              <a:xfrm>
                <a:off x="3390" y="791"/>
                <a:ext cx="580" cy="70"/>
              </a:xfrm>
              <a:custGeom>
                <a:avLst/>
                <a:gdLst>
                  <a:gd name="T0" fmla="*/ 8 w 1377"/>
                  <a:gd name="T1" fmla="*/ 151 h 167"/>
                  <a:gd name="T2" fmla="*/ 1369 w 1377"/>
                  <a:gd name="T3" fmla="*/ 151 h 167"/>
                  <a:gd name="T4" fmla="*/ 1361 w 1377"/>
                  <a:gd name="T5" fmla="*/ 159 h 167"/>
                  <a:gd name="T6" fmla="*/ 1361 w 1377"/>
                  <a:gd name="T7" fmla="*/ 8 h 167"/>
                  <a:gd name="T8" fmla="*/ 1369 w 1377"/>
                  <a:gd name="T9" fmla="*/ 16 h 167"/>
                  <a:gd name="T10" fmla="*/ 8 w 1377"/>
                  <a:gd name="T11" fmla="*/ 16 h 167"/>
                  <a:gd name="T12" fmla="*/ 16 w 1377"/>
                  <a:gd name="T13" fmla="*/ 8 h 167"/>
                  <a:gd name="T14" fmla="*/ 16 w 1377"/>
                  <a:gd name="T15" fmla="*/ 159 h 167"/>
                  <a:gd name="T16" fmla="*/ 8 w 1377"/>
                  <a:gd name="T17" fmla="*/ 167 h 167"/>
                  <a:gd name="T18" fmla="*/ 0 w 1377"/>
                  <a:gd name="T19" fmla="*/ 159 h 167"/>
                  <a:gd name="T20" fmla="*/ 0 w 1377"/>
                  <a:gd name="T21" fmla="*/ 8 h 167"/>
                  <a:gd name="T22" fmla="*/ 8 w 1377"/>
                  <a:gd name="T23" fmla="*/ 0 h 167"/>
                  <a:gd name="T24" fmla="*/ 1369 w 1377"/>
                  <a:gd name="T25" fmla="*/ 0 h 167"/>
                  <a:gd name="T26" fmla="*/ 1377 w 1377"/>
                  <a:gd name="T27" fmla="*/ 8 h 167"/>
                  <a:gd name="T28" fmla="*/ 1377 w 1377"/>
                  <a:gd name="T29" fmla="*/ 159 h 167"/>
                  <a:gd name="T30" fmla="*/ 1369 w 1377"/>
                  <a:gd name="T31" fmla="*/ 167 h 167"/>
                  <a:gd name="T32" fmla="*/ 8 w 1377"/>
                  <a:gd name="T33" fmla="*/ 167 h 167"/>
                  <a:gd name="T34" fmla="*/ 0 w 1377"/>
                  <a:gd name="T35" fmla="*/ 159 h 167"/>
                  <a:gd name="T36" fmla="*/ 8 w 1377"/>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77" h="167">
                    <a:moveTo>
                      <a:pt x="8" y="151"/>
                    </a:moveTo>
                    <a:lnTo>
                      <a:pt x="1369" y="151"/>
                    </a:lnTo>
                    <a:lnTo>
                      <a:pt x="1361" y="159"/>
                    </a:lnTo>
                    <a:lnTo>
                      <a:pt x="1361" y="8"/>
                    </a:lnTo>
                    <a:lnTo>
                      <a:pt x="1369" y="16"/>
                    </a:lnTo>
                    <a:lnTo>
                      <a:pt x="8" y="16"/>
                    </a:lnTo>
                    <a:lnTo>
                      <a:pt x="16" y="8"/>
                    </a:lnTo>
                    <a:lnTo>
                      <a:pt x="16" y="159"/>
                    </a:lnTo>
                    <a:cubicBezTo>
                      <a:pt x="16" y="164"/>
                      <a:pt x="12" y="167"/>
                      <a:pt x="8" y="167"/>
                    </a:cubicBezTo>
                    <a:cubicBezTo>
                      <a:pt x="3" y="167"/>
                      <a:pt x="0" y="164"/>
                      <a:pt x="0" y="159"/>
                    </a:cubicBezTo>
                    <a:lnTo>
                      <a:pt x="0" y="8"/>
                    </a:lnTo>
                    <a:cubicBezTo>
                      <a:pt x="0" y="4"/>
                      <a:pt x="3" y="0"/>
                      <a:pt x="8" y="0"/>
                    </a:cubicBezTo>
                    <a:lnTo>
                      <a:pt x="1369" y="0"/>
                    </a:lnTo>
                    <a:cubicBezTo>
                      <a:pt x="1373" y="0"/>
                      <a:pt x="1377" y="4"/>
                      <a:pt x="1377" y="8"/>
                    </a:cubicBezTo>
                    <a:lnTo>
                      <a:pt x="1377" y="159"/>
                    </a:lnTo>
                    <a:cubicBezTo>
                      <a:pt x="1377" y="164"/>
                      <a:pt x="1373" y="167"/>
                      <a:pt x="1369" y="167"/>
                    </a:cubicBezTo>
                    <a:lnTo>
                      <a:pt x="8" y="167"/>
                    </a:lnTo>
                    <a:cubicBezTo>
                      <a:pt x="3" y="167"/>
                      <a:pt x="0" y="164"/>
                      <a:pt x="0" y="159"/>
                    </a:cubicBezTo>
                    <a:cubicBezTo>
                      <a:pt x="0" y="155"/>
                      <a:pt x="3"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405" name="Rectangle 378"/>
              <p:cNvSpPr>
                <a:spLocks noChangeArrowheads="1"/>
              </p:cNvSpPr>
              <p:nvPr/>
            </p:nvSpPr>
            <p:spPr bwMode="auto">
              <a:xfrm>
                <a:off x="3386" y="791"/>
                <a:ext cx="593"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06" name="Rectangle 379"/>
              <p:cNvSpPr>
                <a:spLocks noChangeArrowheads="1"/>
              </p:cNvSpPr>
              <p:nvPr/>
            </p:nvSpPr>
            <p:spPr bwMode="auto">
              <a:xfrm>
                <a:off x="3372" y="771"/>
                <a:ext cx="594" cy="6"/>
              </a:xfrm>
              <a:prstGeom prst="rect">
                <a:avLst/>
              </a:prstGeom>
              <a:solidFill>
                <a:srgbClr val="4AFF4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07" name="Rectangle 380"/>
              <p:cNvSpPr>
                <a:spLocks noChangeArrowheads="1"/>
              </p:cNvSpPr>
              <p:nvPr/>
            </p:nvSpPr>
            <p:spPr bwMode="auto">
              <a:xfrm>
                <a:off x="3372" y="777"/>
                <a:ext cx="594" cy="7"/>
              </a:xfrm>
              <a:prstGeom prst="rect">
                <a:avLst/>
              </a:prstGeom>
              <a:solidFill>
                <a:srgbClr val="65FF6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08" name="Rectangle 381"/>
              <p:cNvSpPr>
                <a:spLocks noChangeArrowheads="1"/>
              </p:cNvSpPr>
              <p:nvPr/>
            </p:nvSpPr>
            <p:spPr bwMode="auto">
              <a:xfrm>
                <a:off x="3372" y="784"/>
                <a:ext cx="594" cy="7"/>
              </a:xfrm>
              <a:prstGeom prst="rect">
                <a:avLst/>
              </a:prstGeom>
              <a:solidFill>
                <a:srgbClr val="62FF6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09" name="Rectangle 382"/>
              <p:cNvSpPr>
                <a:spLocks noChangeArrowheads="1"/>
              </p:cNvSpPr>
              <p:nvPr/>
            </p:nvSpPr>
            <p:spPr bwMode="auto">
              <a:xfrm>
                <a:off x="3372" y="791"/>
                <a:ext cx="594" cy="6"/>
              </a:xfrm>
              <a:prstGeom prst="rect">
                <a:avLst/>
              </a:prstGeom>
              <a:solidFill>
                <a:srgbClr val="60FF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10" name="Rectangle 383"/>
              <p:cNvSpPr>
                <a:spLocks noChangeArrowheads="1"/>
              </p:cNvSpPr>
              <p:nvPr/>
            </p:nvSpPr>
            <p:spPr bwMode="auto">
              <a:xfrm>
                <a:off x="3372" y="797"/>
                <a:ext cx="594" cy="7"/>
              </a:xfrm>
              <a:prstGeom prst="rect">
                <a:avLst/>
              </a:prstGeom>
              <a:solidFill>
                <a:srgbClr val="5EFF5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11" name="Rectangle 384"/>
              <p:cNvSpPr>
                <a:spLocks noChangeArrowheads="1"/>
              </p:cNvSpPr>
              <p:nvPr/>
            </p:nvSpPr>
            <p:spPr bwMode="auto">
              <a:xfrm>
                <a:off x="3372" y="804"/>
                <a:ext cx="594" cy="7"/>
              </a:xfrm>
              <a:prstGeom prst="rect">
                <a:avLst/>
              </a:prstGeom>
              <a:solidFill>
                <a:srgbClr val="5BFF5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12" name="Rectangle 385"/>
              <p:cNvSpPr>
                <a:spLocks noChangeArrowheads="1"/>
              </p:cNvSpPr>
              <p:nvPr/>
            </p:nvSpPr>
            <p:spPr bwMode="auto">
              <a:xfrm>
                <a:off x="3372" y="811"/>
                <a:ext cx="594" cy="7"/>
              </a:xfrm>
              <a:prstGeom prst="rect">
                <a:avLst/>
              </a:prstGeom>
              <a:solidFill>
                <a:srgbClr val="58FF5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13" name="Rectangle 386"/>
              <p:cNvSpPr>
                <a:spLocks noChangeArrowheads="1"/>
              </p:cNvSpPr>
              <p:nvPr/>
            </p:nvSpPr>
            <p:spPr bwMode="auto">
              <a:xfrm>
                <a:off x="3372" y="818"/>
                <a:ext cx="594" cy="6"/>
              </a:xfrm>
              <a:prstGeom prst="rect">
                <a:avLst/>
              </a:prstGeom>
              <a:solidFill>
                <a:srgbClr val="55FF5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14" name="Rectangle 387"/>
              <p:cNvSpPr>
                <a:spLocks noChangeArrowheads="1"/>
              </p:cNvSpPr>
              <p:nvPr/>
            </p:nvSpPr>
            <p:spPr bwMode="auto">
              <a:xfrm>
                <a:off x="3372" y="824"/>
                <a:ext cx="594" cy="7"/>
              </a:xfrm>
              <a:prstGeom prst="rect">
                <a:avLst/>
              </a:prstGeom>
              <a:solidFill>
                <a:srgbClr val="52FF5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15" name="Rectangle 388"/>
              <p:cNvSpPr>
                <a:spLocks noChangeArrowheads="1"/>
              </p:cNvSpPr>
              <p:nvPr/>
            </p:nvSpPr>
            <p:spPr bwMode="auto">
              <a:xfrm>
                <a:off x="3372" y="831"/>
                <a:ext cx="594" cy="7"/>
              </a:xfrm>
              <a:prstGeom prst="rect">
                <a:avLst/>
              </a:prstGeom>
              <a:solidFill>
                <a:srgbClr val="50FF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16" name="Rectangle 389"/>
              <p:cNvSpPr>
                <a:spLocks noChangeArrowheads="1"/>
              </p:cNvSpPr>
              <p:nvPr/>
            </p:nvSpPr>
            <p:spPr bwMode="auto">
              <a:xfrm>
                <a:off x="3372" y="838"/>
                <a:ext cx="594" cy="6"/>
              </a:xfrm>
              <a:prstGeom prst="rect">
                <a:avLst/>
              </a:prstGeom>
              <a:solidFill>
                <a:srgbClr val="4EFF4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17" name="Rectangle 390"/>
              <p:cNvSpPr>
                <a:spLocks noChangeArrowheads="1"/>
              </p:cNvSpPr>
              <p:nvPr/>
            </p:nvSpPr>
            <p:spPr bwMode="auto">
              <a:xfrm>
                <a:off x="3372" y="844"/>
                <a:ext cx="594" cy="7"/>
              </a:xfrm>
              <a:prstGeom prst="rect">
                <a:avLst/>
              </a:prstGeom>
              <a:solidFill>
                <a:srgbClr val="4BFF4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18" name="Rectangle 391"/>
              <p:cNvSpPr>
                <a:spLocks noChangeArrowheads="1"/>
              </p:cNvSpPr>
              <p:nvPr/>
            </p:nvSpPr>
            <p:spPr bwMode="auto">
              <a:xfrm>
                <a:off x="3380" y="782"/>
                <a:ext cx="574" cy="63"/>
              </a:xfrm>
              <a:prstGeom prst="rect">
                <a:avLst/>
              </a:prstGeom>
              <a:noFill/>
              <a:ln w="3175"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419" name="Rectangle 392"/>
              <p:cNvSpPr>
                <a:spLocks noChangeArrowheads="1"/>
              </p:cNvSpPr>
              <p:nvPr/>
            </p:nvSpPr>
            <p:spPr bwMode="auto">
              <a:xfrm>
                <a:off x="2752" y="918"/>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420" name="Picture 39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756" y="921"/>
                <a:ext cx="25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1" name="Rectangle 394"/>
              <p:cNvSpPr>
                <a:spLocks noChangeArrowheads="1"/>
              </p:cNvSpPr>
              <p:nvPr/>
            </p:nvSpPr>
            <p:spPr bwMode="auto">
              <a:xfrm>
                <a:off x="2752" y="918"/>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22" name="Rectangle 395"/>
              <p:cNvSpPr>
                <a:spLocks noChangeArrowheads="1"/>
              </p:cNvSpPr>
              <p:nvPr/>
            </p:nvSpPr>
            <p:spPr bwMode="auto">
              <a:xfrm>
                <a:off x="2752" y="911"/>
                <a:ext cx="270"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23" name="Freeform 396"/>
              <p:cNvSpPr>
                <a:spLocks/>
              </p:cNvSpPr>
              <p:nvPr/>
            </p:nvSpPr>
            <p:spPr bwMode="auto">
              <a:xfrm>
                <a:off x="2752" y="918"/>
                <a:ext cx="262" cy="70"/>
              </a:xfrm>
              <a:custGeom>
                <a:avLst/>
                <a:gdLst>
                  <a:gd name="T0" fmla="*/ 8 w 621"/>
                  <a:gd name="T1" fmla="*/ 152 h 168"/>
                  <a:gd name="T2" fmla="*/ 613 w 621"/>
                  <a:gd name="T3" fmla="*/ 152 h 168"/>
                  <a:gd name="T4" fmla="*/ 605 w 621"/>
                  <a:gd name="T5" fmla="*/ 160 h 168"/>
                  <a:gd name="T6" fmla="*/ 605 w 621"/>
                  <a:gd name="T7" fmla="*/ 8 h 168"/>
                  <a:gd name="T8" fmla="*/ 613 w 621"/>
                  <a:gd name="T9" fmla="*/ 16 h 168"/>
                  <a:gd name="T10" fmla="*/ 8 w 621"/>
                  <a:gd name="T11" fmla="*/ 16 h 168"/>
                  <a:gd name="T12" fmla="*/ 16 w 621"/>
                  <a:gd name="T13" fmla="*/ 8 h 168"/>
                  <a:gd name="T14" fmla="*/ 16 w 621"/>
                  <a:gd name="T15" fmla="*/ 160 h 168"/>
                  <a:gd name="T16" fmla="*/ 8 w 621"/>
                  <a:gd name="T17" fmla="*/ 168 h 168"/>
                  <a:gd name="T18" fmla="*/ 0 w 621"/>
                  <a:gd name="T19" fmla="*/ 160 h 168"/>
                  <a:gd name="T20" fmla="*/ 0 w 621"/>
                  <a:gd name="T21" fmla="*/ 8 h 168"/>
                  <a:gd name="T22" fmla="*/ 8 w 621"/>
                  <a:gd name="T23" fmla="*/ 0 h 168"/>
                  <a:gd name="T24" fmla="*/ 613 w 621"/>
                  <a:gd name="T25" fmla="*/ 0 h 168"/>
                  <a:gd name="T26" fmla="*/ 621 w 621"/>
                  <a:gd name="T27" fmla="*/ 8 h 168"/>
                  <a:gd name="T28" fmla="*/ 621 w 621"/>
                  <a:gd name="T29" fmla="*/ 160 h 168"/>
                  <a:gd name="T30" fmla="*/ 613 w 621"/>
                  <a:gd name="T31" fmla="*/ 168 h 168"/>
                  <a:gd name="T32" fmla="*/ 8 w 621"/>
                  <a:gd name="T33" fmla="*/ 168 h 168"/>
                  <a:gd name="T34" fmla="*/ 0 w 621"/>
                  <a:gd name="T35" fmla="*/ 160 h 168"/>
                  <a:gd name="T36" fmla="*/ 8 w 621"/>
                  <a:gd name="T37" fmla="*/ 152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1" h="168">
                    <a:moveTo>
                      <a:pt x="8" y="152"/>
                    </a:moveTo>
                    <a:lnTo>
                      <a:pt x="613" y="152"/>
                    </a:lnTo>
                    <a:lnTo>
                      <a:pt x="605" y="160"/>
                    </a:lnTo>
                    <a:lnTo>
                      <a:pt x="605" y="8"/>
                    </a:lnTo>
                    <a:lnTo>
                      <a:pt x="613" y="16"/>
                    </a:lnTo>
                    <a:lnTo>
                      <a:pt x="8" y="16"/>
                    </a:lnTo>
                    <a:lnTo>
                      <a:pt x="16" y="8"/>
                    </a:lnTo>
                    <a:lnTo>
                      <a:pt x="16" y="160"/>
                    </a:lnTo>
                    <a:cubicBezTo>
                      <a:pt x="16" y="164"/>
                      <a:pt x="13" y="168"/>
                      <a:pt x="8" y="168"/>
                    </a:cubicBezTo>
                    <a:cubicBezTo>
                      <a:pt x="4" y="168"/>
                      <a:pt x="0" y="164"/>
                      <a:pt x="0" y="160"/>
                    </a:cubicBezTo>
                    <a:lnTo>
                      <a:pt x="0" y="8"/>
                    </a:lnTo>
                    <a:cubicBezTo>
                      <a:pt x="0" y="4"/>
                      <a:pt x="4" y="0"/>
                      <a:pt x="8" y="0"/>
                    </a:cubicBezTo>
                    <a:lnTo>
                      <a:pt x="613" y="0"/>
                    </a:lnTo>
                    <a:cubicBezTo>
                      <a:pt x="617" y="0"/>
                      <a:pt x="621" y="4"/>
                      <a:pt x="621" y="8"/>
                    </a:cubicBezTo>
                    <a:lnTo>
                      <a:pt x="621" y="160"/>
                    </a:lnTo>
                    <a:cubicBezTo>
                      <a:pt x="621" y="164"/>
                      <a:pt x="617" y="168"/>
                      <a:pt x="613" y="168"/>
                    </a:cubicBezTo>
                    <a:lnTo>
                      <a:pt x="8" y="168"/>
                    </a:lnTo>
                    <a:cubicBezTo>
                      <a:pt x="4" y="168"/>
                      <a:pt x="0" y="164"/>
                      <a:pt x="0" y="160"/>
                    </a:cubicBezTo>
                    <a:cubicBezTo>
                      <a:pt x="0" y="155"/>
                      <a:pt x="4" y="152"/>
                      <a:pt x="8" y="152"/>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424" name="Rectangle 397"/>
              <p:cNvSpPr>
                <a:spLocks noChangeArrowheads="1"/>
              </p:cNvSpPr>
              <p:nvPr/>
            </p:nvSpPr>
            <p:spPr bwMode="auto">
              <a:xfrm>
                <a:off x="2752" y="911"/>
                <a:ext cx="270"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25" name="Rectangle 398"/>
              <p:cNvSpPr>
                <a:spLocks noChangeArrowheads="1"/>
              </p:cNvSpPr>
              <p:nvPr/>
            </p:nvSpPr>
            <p:spPr bwMode="auto">
              <a:xfrm>
                <a:off x="2732" y="898"/>
                <a:ext cx="269" cy="7"/>
              </a:xfrm>
              <a:prstGeom prst="rect">
                <a:avLst/>
              </a:prstGeom>
              <a:solidFill>
                <a:srgbClr val="C5F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26" name="Rectangle 399"/>
              <p:cNvSpPr>
                <a:spLocks noChangeArrowheads="1"/>
              </p:cNvSpPr>
              <p:nvPr/>
            </p:nvSpPr>
            <p:spPr bwMode="auto">
              <a:xfrm>
                <a:off x="2732" y="905"/>
                <a:ext cx="269" cy="6"/>
              </a:xfrm>
              <a:prstGeom prst="rect">
                <a:avLst/>
              </a:prstGeom>
              <a:solidFill>
                <a:srgbClr val="CCFF6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27" name="Rectangle 400"/>
              <p:cNvSpPr>
                <a:spLocks noChangeArrowheads="1"/>
              </p:cNvSpPr>
              <p:nvPr/>
            </p:nvSpPr>
            <p:spPr bwMode="auto">
              <a:xfrm>
                <a:off x="2732" y="911"/>
                <a:ext cx="269" cy="7"/>
              </a:xfrm>
              <a:prstGeom prst="rect">
                <a:avLst/>
              </a:prstGeom>
              <a:solidFill>
                <a:srgbClr val="CBFF6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28" name="Rectangle 401"/>
              <p:cNvSpPr>
                <a:spLocks noChangeArrowheads="1"/>
              </p:cNvSpPr>
              <p:nvPr/>
            </p:nvSpPr>
            <p:spPr bwMode="auto">
              <a:xfrm>
                <a:off x="2732" y="918"/>
                <a:ext cx="269" cy="7"/>
              </a:xfrm>
              <a:prstGeom prst="rect">
                <a:avLst/>
              </a:prstGeom>
              <a:solidFill>
                <a:srgbClr val="CBFF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29" name="Rectangle 402"/>
              <p:cNvSpPr>
                <a:spLocks noChangeArrowheads="1"/>
              </p:cNvSpPr>
              <p:nvPr/>
            </p:nvSpPr>
            <p:spPr bwMode="auto">
              <a:xfrm>
                <a:off x="2732" y="925"/>
                <a:ext cx="269" cy="6"/>
              </a:xfrm>
              <a:prstGeom prst="rect">
                <a:avLst/>
              </a:prstGeom>
              <a:solidFill>
                <a:srgbClr val="CAFF5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30" name="Rectangle 403"/>
              <p:cNvSpPr>
                <a:spLocks noChangeArrowheads="1"/>
              </p:cNvSpPr>
              <p:nvPr/>
            </p:nvSpPr>
            <p:spPr bwMode="auto">
              <a:xfrm>
                <a:off x="2732" y="931"/>
                <a:ext cx="269" cy="7"/>
              </a:xfrm>
              <a:prstGeom prst="rect">
                <a:avLst/>
              </a:prstGeom>
              <a:solidFill>
                <a:srgbClr val="C9FF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31" name="Rectangle 404"/>
              <p:cNvSpPr>
                <a:spLocks noChangeArrowheads="1"/>
              </p:cNvSpPr>
              <p:nvPr/>
            </p:nvSpPr>
            <p:spPr bwMode="auto">
              <a:xfrm>
                <a:off x="2732" y="938"/>
                <a:ext cx="269" cy="7"/>
              </a:xfrm>
              <a:prstGeom prst="rect">
                <a:avLst/>
              </a:prstGeom>
              <a:solidFill>
                <a:srgbClr val="C8FF5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32" name="Rectangle 405"/>
              <p:cNvSpPr>
                <a:spLocks noChangeArrowheads="1"/>
              </p:cNvSpPr>
              <p:nvPr/>
            </p:nvSpPr>
            <p:spPr bwMode="auto">
              <a:xfrm>
                <a:off x="2732" y="945"/>
                <a:ext cx="269" cy="7"/>
              </a:xfrm>
              <a:prstGeom prst="rect">
                <a:avLst/>
              </a:prstGeom>
              <a:solidFill>
                <a:srgbClr val="C8FF5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grpSp>
        <p:grpSp>
          <p:nvGrpSpPr>
            <p:cNvPr id="14" name="Group 607"/>
            <p:cNvGrpSpPr>
              <a:grpSpLocks/>
            </p:cNvGrpSpPr>
            <p:nvPr/>
          </p:nvGrpSpPr>
          <p:grpSpPr bwMode="auto">
            <a:xfrm>
              <a:off x="2732" y="603"/>
              <a:ext cx="2515" cy="771"/>
              <a:chOff x="2732" y="603"/>
              <a:chExt cx="2515" cy="771"/>
            </a:xfrm>
          </p:grpSpPr>
          <p:sp>
            <p:nvSpPr>
              <p:cNvPr id="33" name="Rectangle 407"/>
              <p:cNvSpPr>
                <a:spLocks noChangeArrowheads="1"/>
              </p:cNvSpPr>
              <p:nvPr/>
            </p:nvSpPr>
            <p:spPr bwMode="auto">
              <a:xfrm>
                <a:off x="2732" y="952"/>
                <a:ext cx="269" cy="6"/>
              </a:xfrm>
              <a:prstGeom prst="rect">
                <a:avLst/>
              </a:prstGeom>
              <a:solidFill>
                <a:srgbClr val="C7FF5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4" name="Rectangle 408"/>
              <p:cNvSpPr>
                <a:spLocks noChangeArrowheads="1"/>
              </p:cNvSpPr>
              <p:nvPr/>
            </p:nvSpPr>
            <p:spPr bwMode="auto">
              <a:xfrm>
                <a:off x="2732" y="958"/>
                <a:ext cx="269" cy="7"/>
              </a:xfrm>
              <a:prstGeom prst="rect">
                <a:avLst/>
              </a:prstGeom>
              <a:solidFill>
                <a:srgbClr val="C6FF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5" name="Rectangle 409"/>
              <p:cNvSpPr>
                <a:spLocks noChangeArrowheads="1"/>
              </p:cNvSpPr>
              <p:nvPr/>
            </p:nvSpPr>
            <p:spPr bwMode="auto">
              <a:xfrm>
                <a:off x="2732" y="965"/>
                <a:ext cx="269" cy="7"/>
              </a:xfrm>
              <a:prstGeom prst="rect">
                <a:avLst/>
              </a:prstGeom>
              <a:solidFill>
                <a:srgbClr val="C6FF4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6" name="Rectangle 410"/>
              <p:cNvSpPr>
                <a:spLocks noChangeArrowheads="1"/>
              </p:cNvSpPr>
              <p:nvPr/>
            </p:nvSpPr>
            <p:spPr bwMode="auto">
              <a:xfrm>
                <a:off x="2732" y="972"/>
                <a:ext cx="269" cy="6"/>
              </a:xfrm>
              <a:prstGeom prst="rect">
                <a:avLst/>
              </a:prstGeom>
              <a:solidFill>
                <a:srgbClr val="C5FF4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37" name="Rectangle 411"/>
              <p:cNvSpPr>
                <a:spLocks noChangeArrowheads="1"/>
              </p:cNvSpPr>
              <p:nvPr/>
            </p:nvSpPr>
            <p:spPr bwMode="auto">
              <a:xfrm>
                <a:off x="2742" y="908"/>
                <a:ext cx="256" cy="64"/>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38" name="Rectangle 412"/>
              <p:cNvSpPr>
                <a:spLocks noChangeArrowheads="1"/>
              </p:cNvSpPr>
              <p:nvPr/>
            </p:nvSpPr>
            <p:spPr bwMode="auto">
              <a:xfrm>
                <a:off x="3008" y="918"/>
                <a:ext cx="128"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39" name="Picture 41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011" y="921"/>
                <a:ext cx="127"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Rectangle 414"/>
              <p:cNvSpPr>
                <a:spLocks noChangeArrowheads="1"/>
              </p:cNvSpPr>
              <p:nvPr/>
            </p:nvSpPr>
            <p:spPr bwMode="auto">
              <a:xfrm>
                <a:off x="3008" y="918"/>
                <a:ext cx="128"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1" name="Rectangle 415"/>
              <p:cNvSpPr>
                <a:spLocks noChangeArrowheads="1"/>
              </p:cNvSpPr>
              <p:nvPr/>
            </p:nvSpPr>
            <p:spPr bwMode="auto">
              <a:xfrm>
                <a:off x="3001" y="911"/>
                <a:ext cx="142"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2" name="Freeform 416"/>
              <p:cNvSpPr>
                <a:spLocks/>
              </p:cNvSpPr>
              <p:nvPr/>
            </p:nvSpPr>
            <p:spPr bwMode="auto">
              <a:xfrm>
                <a:off x="3007" y="918"/>
                <a:ext cx="134" cy="70"/>
              </a:xfrm>
              <a:custGeom>
                <a:avLst/>
                <a:gdLst>
                  <a:gd name="T0" fmla="*/ 8 w 318"/>
                  <a:gd name="T1" fmla="*/ 152 h 168"/>
                  <a:gd name="T2" fmla="*/ 310 w 318"/>
                  <a:gd name="T3" fmla="*/ 152 h 168"/>
                  <a:gd name="T4" fmla="*/ 302 w 318"/>
                  <a:gd name="T5" fmla="*/ 160 h 168"/>
                  <a:gd name="T6" fmla="*/ 302 w 318"/>
                  <a:gd name="T7" fmla="*/ 8 h 168"/>
                  <a:gd name="T8" fmla="*/ 310 w 318"/>
                  <a:gd name="T9" fmla="*/ 16 h 168"/>
                  <a:gd name="T10" fmla="*/ 8 w 318"/>
                  <a:gd name="T11" fmla="*/ 16 h 168"/>
                  <a:gd name="T12" fmla="*/ 16 w 318"/>
                  <a:gd name="T13" fmla="*/ 8 h 168"/>
                  <a:gd name="T14" fmla="*/ 16 w 318"/>
                  <a:gd name="T15" fmla="*/ 160 h 168"/>
                  <a:gd name="T16" fmla="*/ 8 w 318"/>
                  <a:gd name="T17" fmla="*/ 168 h 168"/>
                  <a:gd name="T18" fmla="*/ 0 w 318"/>
                  <a:gd name="T19" fmla="*/ 160 h 168"/>
                  <a:gd name="T20" fmla="*/ 0 w 318"/>
                  <a:gd name="T21" fmla="*/ 8 h 168"/>
                  <a:gd name="T22" fmla="*/ 8 w 318"/>
                  <a:gd name="T23" fmla="*/ 0 h 168"/>
                  <a:gd name="T24" fmla="*/ 310 w 318"/>
                  <a:gd name="T25" fmla="*/ 0 h 168"/>
                  <a:gd name="T26" fmla="*/ 318 w 318"/>
                  <a:gd name="T27" fmla="*/ 8 h 168"/>
                  <a:gd name="T28" fmla="*/ 318 w 318"/>
                  <a:gd name="T29" fmla="*/ 160 h 168"/>
                  <a:gd name="T30" fmla="*/ 310 w 318"/>
                  <a:gd name="T31" fmla="*/ 168 h 168"/>
                  <a:gd name="T32" fmla="*/ 8 w 318"/>
                  <a:gd name="T33" fmla="*/ 168 h 168"/>
                  <a:gd name="T34" fmla="*/ 0 w 318"/>
                  <a:gd name="T35" fmla="*/ 160 h 168"/>
                  <a:gd name="T36" fmla="*/ 8 w 318"/>
                  <a:gd name="T37" fmla="*/ 152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8" h="168">
                    <a:moveTo>
                      <a:pt x="8" y="152"/>
                    </a:moveTo>
                    <a:lnTo>
                      <a:pt x="310" y="152"/>
                    </a:lnTo>
                    <a:lnTo>
                      <a:pt x="302" y="160"/>
                    </a:lnTo>
                    <a:lnTo>
                      <a:pt x="302" y="8"/>
                    </a:lnTo>
                    <a:lnTo>
                      <a:pt x="310" y="16"/>
                    </a:lnTo>
                    <a:lnTo>
                      <a:pt x="8" y="16"/>
                    </a:lnTo>
                    <a:lnTo>
                      <a:pt x="16" y="8"/>
                    </a:lnTo>
                    <a:lnTo>
                      <a:pt x="16" y="160"/>
                    </a:lnTo>
                    <a:cubicBezTo>
                      <a:pt x="16" y="164"/>
                      <a:pt x="12" y="168"/>
                      <a:pt x="8" y="168"/>
                    </a:cubicBezTo>
                    <a:cubicBezTo>
                      <a:pt x="3" y="168"/>
                      <a:pt x="0" y="164"/>
                      <a:pt x="0" y="160"/>
                    </a:cubicBezTo>
                    <a:lnTo>
                      <a:pt x="0" y="8"/>
                    </a:lnTo>
                    <a:cubicBezTo>
                      <a:pt x="0" y="4"/>
                      <a:pt x="3" y="0"/>
                      <a:pt x="8" y="0"/>
                    </a:cubicBezTo>
                    <a:lnTo>
                      <a:pt x="310" y="0"/>
                    </a:lnTo>
                    <a:cubicBezTo>
                      <a:pt x="315" y="0"/>
                      <a:pt x="318" y="4"/>
                      <a:pt x="318" y="8"/>
                    </a:cubicBezTo>
                    <a:lnTo>
                      <a:pt x="318" y="160"/>
                    </a:lnTo>
                    <a:cubicBezTo>
                      <a:pt x="318" y="164"/>
                      <a:pt x="315" y="168"/>
                      <a:pt x="310" y="168"/>
                    </a:cubicBezTo>
                    <a:lnTo>
                      <a:pt x="8" y="168"/>
                    </a:lnTo>
                    <a:cubicBezTo>
                      <a:pt x="3" y="168"/>
                      <a:pt x="0" y="164"/>
                      <a:pt x="0" y="160"/>
                    </a:cubicBezTo>
                    <a:cubicBezTo>
                      <a:pt x="0" y="155"/>
                      <a:pt x="3" y="152"/>
                      <a:pt x="8" y="152"/>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43" name="Rectangle 417"/>
              <p:cNvSpPr>
                <a:spLocks noChangeArrowheads="1"/>
              </p:cNvSpPr>
              <p:nvPr/>
            </p:nvSpPr>
            <p:spPr bwMode="auto">
              <a:xfrm>
                <a:off x="3001" y="911"/>
                <a:ext cx="142"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4" name="Rectangle 418"/>
              <p:cNvSpPr>
                <a:spLocks noChangeArrowheads="1"/>
              </p:cNvSpPr>
              <p:nvPr/>
            </p:nvSpPr>
            <p:spPr bwMode="auto">
              <a:xfrm>
                <a:off x="2988" y="898"/>
                <a:ext cx="141" cy="7"/>
              </a:xfrm>
              <a:prstGeom prst="rect">
                <a:avLst/>
              </a:prstGeom>
              <a:solidFill>
                <a:srgbClr val="EFB07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5" name="Rectangle 419"/>
              <p:cNvSpPr>
                <a:spLocks noChangeArrowheads="1"/>
              </p:cNvSpPr>
              <p:nvPr/>
            </p:nvSpPr>
            <p:spPr bwMode="auto">
              <a:xfrm>
                <a:off x="2988" y="905"/>
                <a:ext cx="141" cy="6"/>
              </a:xfrm>
              <a:prstGeom prst="rect">
                <a:avLst/>
              </a:prstGeom>
              <a:solidFill>
                <a:srgbClr val="F2BE9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6" name="Rectangle 420"/>
              <p:cNvSpPr>
                <a:spLocks noChangeArrowheads="1"/>
              </p:cNvSpPr>
              <p:nvPr/>
            </p:nvSpPr>
            <p:spPr bwMode="auto">
              <a:xfrm>
                <a:off x="2988" y="911"/>
                <a:ext cx="141" cy="7"/>
              </a:xfrm>
              <a:prstGeom prst="rect">
                <a:avLst/>
              </a:prstGeom>
              <a:solidFill>
                <a:srgbClr val="F2BD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7" name="Rectangle 421"/>
              <p:cNvSpPr>
                <a:spLocks noChangeArrowheads="1"/>
              </p:cNvSpPr>
              <p:nvPr/>
            </p:nvSpPr>
            <p:spPr bwMode="auto">
              <a:xfrm>
                <a:off x="2988" y="918"/>
                <a:ext cx="141" cy="7"/>
              </a:xfrm>
              <a:prstGeom prst="rect">
                <a:avLst/>
              </a:prstGeom>
              <a:solidFill>
                <a:srgbClr val="F1BC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8" name="Rectangle 422"/>
              <p:cNvSpPr>
                <a:spLocks noChangeArrowheads="1"/>
              </p:cNvSpPr>
              <p:nvPr/>
            </p:nvSpPr>
            <p:spPr bwMode="auto">
              <a:xfrm>
                <a:off x="2988" y="925"/>
                <a:ext cx="141" cy="6"/>
              </a:xfrm>
              <a:prstGeom prst="rect">
                <a:avLst/>
              </a:prstGeom>
              <a:solidFill>
                <a:srgbClr val="F1BA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49" name="Rectangle 423"/>
              <p:cNvSpPr>
                <a:spLocks noChangeArrowheads="1"/>
              </p:cNvSpPr>
              <p:nvPr/>
            </p:nvSpPr>
            <p:spPr bwMode="auto">
              <a:xfrm>
                <a:off x="2988" y="931"/>
                <a:ext cx="141" cy="7"/>
              </a:xfrm>
              <a:prstGeom prst="rect">
                <a:avLst/>
              </a:prstGeom>
              <a:solidFill>
                <a:srgbClr val="F1B98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0" name="Rectangle 424"/>
              <p:cNvSpPr>
                <a:spLocks noChangeArrowheads="1"/>
              </p:cNvSpPr>
              <p:nvPr/>
            </p:nvSpPr>
            <p:spPr bwMode="auto">
              <a:xfrm>
                <a:off x="2988" y="938"/>
                <a:ext cx="141" cy="7"/>
              </a:xfrm>
              <a:prstGeom prst="rect">
                <a:avLst/>
              </a:prstGeom>
              <a:solidFill>
                <a:srgbClr val="F1B78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1" name="Rectangle 425"/>
              <p:cNvSpPr>
                <a:spLocks noChangeArrowheads="1"/>
              </p:cNvSpPr>
              <p:nvPr/>
            </p:nvSpPr>
            <p:spPr bwMode="auto">
              <a:xfrm>
                <a:off x="2988" y="945"/>
                <a:ext cx="141" cy="7"/>
              </a:xfrm>
              <a:prstGeom prst="rect">
                <a:avLst/>
              </a:prstGeom>
              <a:solidFill>
                <a:srgbClr val="F0B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2" name="Rectangle 426"/>
              <p:cNvSpPr>
                <a:spLocks noChangeArrowheads="1"/>
              </p:cNvSpPr>
              <p:nvPr/>
            </p:nvSpPr>
            <p:spPr bwMode="auto">
              <a:xfrm>
                <a:off x="2988" y="952"/>
                <a:ext cx="141" cy="6"/>
              </a:xfrm>
              <a:prstGeom prst="rect">
                <a:avLst/>
              </a:prstGeom>
              <a:solidFill>
                <a:srgbClr val="F0B5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3" name="Rectangle 427"/>
              <p:cNvSpPr>
                <a:spLocks noChangeArrowheads="1"/>
              </p:cNvSpPr>
              <p:nvPr/>
            </p:nvSpPr>
            <p:spPr bwMode="auto">
              <a:xfrm>
                <a:off x="2988" y="958"/>
                <a:ext cx="141" cy="7"/>
              </a:xfrm>
              <a:prstGeom prst="rect">
                <a:avLst/>
              </a:prstGeom>
              <a:solidFill>
                <a:srgbClr val="F0B38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4" name="Rectangle 428"/>
              <p:cNvSpPr>
                <a:spLocks noChangeArrowheads="1"/>
              </p:cNvSpPr>
              <p:nvPr/>
            </p:nvSpPr>
            <p:spPr bwMode="auto">
              <a:xfrm>
                <a:off x="2988" y="965"/>
                <a:ext cx="141" cy="7"/>
              </a:xfrm>
              <a:prstGeom prst="rect">
                <a:avLst/>
              </a:prstGeom>
              <a:solidFill>
                <a:srgbClr val="F0B2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5" name="Rectangle 429"/>
              <p:cNvSpPr>
                <a:spLocks noChangeArrowheads="1"/>
              </p:cNvSpPr>
              <p:nvPr/>
            </p:nvSpPr>
            <p:spPr bwMode="auto">
              <a:xfrm>
                <a:off x="2988" y="972"/>
                <a:ext cx="141" cy="6"/>
              </a:xfrm>
              <a:prstGeom prst="rect">
                <a:avLst/>
              </a:prstGeom>
              <a:solidFill>
                <a:srgbClr val="EFB0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56" name="Rectangle 430"/>
              <p:cNvSpPr>
                <a:spLocks noChangeArrowheads="1"/>
              </p:cNvSpPr>
              <p:nvPr/>
            </p:nvSpPr>
            <p:spPr bwMode="auto">
              <a:xfrm>
                <a:off x="2998" y="908"/>
                <a:ext cx="127" cy="64"/>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57" name="Rectangle 431"/>
              <p:cNvSpPr>
                <a:spLocks noChangeArrowheads="1"/>
              </p:cNvSpPr>
              <p:nvPr/>
            </p:nvSpPr>
            <p:spPr bwMode="auto">
              <a:xfrm>
                <a:off x="3136" y="918"/>
                <a:ext cx="257"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58" name="Picture 43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138" y="921"/>
                <a:ext cx="25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 name="Rectangle 433"/>
              <p:cNvSpPr>
                <a:spLocks noChangeArrowheads="1"/>
              </p:cNvSpPr>
              <p:nvPr/>
            </p:nvSpPr>
            <p:spPr bwMode="auto">
              <a:xfrm>
                <a:off x="3136" y="918"/>
                <a:ext cx="257"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0" name="Rectangle 434"/>
              <p:cNvSpPr>
                <a:spLocks noChangeArrowheads="1"/>
              </p:cNvSpPr>
              <p:nvPr/>
            </p:nvSpPr>
            <p:spPr bwMode="auto">
              <a:xfrm>
                <a:off x="3129" y="911"/>
                <a:ext cx="270"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1" name="Freeform 435"/>
              <p:cNvSpPr>
                <a:spLocks/>
              </p:cNvSpPr>
              <p:nvPr/>
            </p:nvSpPr>
            <p:spPr bwMode="auto">
              <a:xfrm>
                <a:off x="3135" y="918"/>
                <a:ext cx="261" cy="70"/>
              </a:xfrm>
              <a:custGeom>
                <a:avLst/>
                <a:gdLst>
                  <a:gd name="T0" fmla="*/ 8 w 621"/>
                  <a:gd name="T1" fmla="*/ 152 h 168"/>
                  <a:gd name="T2" fmla="*/ 613 w 621"/>
                  <a:gd name="T3" fmla="*/ 152 h 168"/>
                  <a:gd name="T4" fmla="*/ 605 w 621"/>
                  <a:gd name="T5" fmla="*/ 160 h 168"/>
                  <a:gd name="T6" fmla="*/ 605 w 621"/>
                  <a:gd name="T7" fmla="*/ 8 h 168"/>
                  <a:gd name="T8" fmla="*/ 613 w 621"/>
                  <a:gd name="T9" fmla="*/ 16 h 168"/>
                  <a:gd name="T10" fmla="*/ 8 w 621"/>
                  <a:gd name="T11" fmla="*/ 16 h 168"/>
                  <a:gd name="T12" fmla="*/ 16 w 621"/>
                  <a:gd name="T13" fmla="*/ 8 h 168"/>
                  <a:gd name="T14" fmla="*/ 16 w 621"/>
                  <a:gd name="T15" fmla="*/ 160 h 168"/>
                  <a:gd name="T16" fmla="*/ 8 w 621"/>
                  <a:gd name="T17" fmla="*/ 168 h 168"/>
                  <a:gd name="T18" fmla="*/ 0 w 621"/>
                  <a:gd name="T19" fmla="*/ 160 h 168"/>
                  <a:gd name="T20" fmla="*/ 0 w 621"/>
                  <a:gd name="T21" fmla="*/ 8 h 168"/>
                  <a:gd name="T22" fmla="*/ 8 w 621"/>
                  <a:gd name="T23" fmla="*/ 0 h 168"/>
                  <a:gd name="T24" fmla="*/ 613 w 621"/>
                  <a:gd name="T25" fmla="*/ 0 h 168"/>
                  <a:gd name="T26" fmla="*/ 621 w 621"/>
                  <a:gd name="T27" fmla="*/ 8 h 168"/>
                  <a:gd name="T28" fmla="*/ 621 w 621"/>
                  <a:gd name="T29" fmla="*/ 160 h 168"/>
                  <a:gd name="T30" fmla="*/ 613 w 621"/>
                  <a:gd name="T31" fmla="*/ 168 h 168"/>
                  <a:gd name="T32" fmla="*/ 8 w 621"/>
                  <a:gd name="T33" fmla="*/ 168 h 168"/>
                  <a:gd name="T34" fmla="*/ 0 w 621"/>
                  <a:gd name="T35" fmla="*/ 160 h 168"/>
                  <a:gd name="T36" fmla="*/ 8 w 621"/>
                  <a:gd name="T37" fmla="*/ 152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1" h="168">
                    <a:moveTo>
                      <a:pt x="8" y="152"/>
                    </a:moveTo>
                    <a:lnTo>
                      <a:pt x="613" y="152"/>
                    </a:lnTo>
                    <a:lnTo>
                      <a:pt x="605" y="160"/>
                    </a:lnTo>
                    <a:lnTo>
                      <a:pt x="605" y="8"/>
                    </a:lnTo>
                    <a:lnTo>
                      <a:pt x="613" y="16"/>
                    </a:lnTo>
                    <a:lnTo>
                      <a:pt x="8" y="16"/>
                    </a:lnTo>
                    <a:lnTo>
                      <a:pt x="16" y="8"/>
                    </a:lnTo>
                    <a:lnTo>
                      <a:pt x="16" y="160"/>
                    </a:lnTo>
                    <a:cubicBezTo>
                      <a:pt x="16" y="164"/>
                      <a:pt x="13" y="168"/>
                      <a:pt x="8" y="168"/>
                    </a:cubicBezTo>
                    <a:cubicBezTo>
                      <a:pt x="4" y="168"/>
                      <a:pt x="0" y="164"/>
                      <a:pt x="0" y="160"/>
                    </a:cubicBezTo>
                    <a:lnTo>
                      <a:pt x="0" y="8"/>
                    </a:lnTo>
                    <a:cubicBezTo>
                      <a:pt x="0" y="4"/>
                      <a:pt x="4" y="0"/>
                      <a:pt x="8" y="0"/>
                    </a:cubicBezTo>
                    <a:lnTo>
                      <a:pt x="613" y="0"/>
                    </a:lnTo>
                    <a:cubicBezTo>
                      <a:pt x="617" y="0"/>
                      <a:pt x="621" y="4"/>
                      <a:pt x="621" y="8"/>
                    </a:cubicBezTo>
                    <a:lnTo>
                      <a:pt x="621" y="160"/>
                    </a:lnTo>
                    <a:cubicBezTo>
                      <a:pt x="621" y="164"/>
                      <a:pt x="617" y="168"/>
                      <a:pt x="613" y="168"/>
                    </a:cubicBezTo>
                    <a:lnTo>
                      <a:pt x="8" y="168"/>
                    </a:lnTo>
                    <a:cubicBezTo>
                      <a:pt x="4" y="168"/>
                      <a:pt x="0" y="164"/>
                      <a:pt x="0" y="160"/>
                    </a:cubicBezTo>
                    <a:cubicBezTo>
                      <a:pt x="0" y="155"/>
                      <a:pt x="4" y="152"/>
                      <a:pt x="8" y="152"/>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62" name="Rectangle 436"/>
              <p:cNvSpPr>
                <a:spLocks noChangeArrowheads="1"/>
              </p:cNvSpPr>
              <p:nvPr/>
            </p:nvSpPr>
            <p:spPr bwMode="auto">
              <a:xfrm>
                <a:off x="3129" y="911"/>
                <a:ext cx="270"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3" name="Rectangle 437"/>
              <p:cNvSpPr>
                <a:spLocks noChangeArrowheads="1"/>
              </p:cNvSpPr>
              <p:nvPr/>
            </p:nvSpPr>
            <p:spPr bwMode="auto">
              <a:xfrm>
                <a:off x="3116" y="898"/>
                <a:ext cx="270" cy="7"/>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4" name="Rectangle 438"/>
              <p:cNvSpPr>
                <a:spLocks noChangeArrowheads="1"/>
              </p:cNvSpPr>
              <p:nvPr/>
            </p:nvSpPr>
            <p:spPr bwMode="auto">
              <a:xfrm>
                <a:off x="3116" y="905"/>
                <a:ext cx="270" cy="6"/>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5" name="Rectangle 439"/>
              <p:cNvSpPr>
                <a:spLocks noChangeArrowheads="1"/>
              </p:cNvSpPr>
              <p:nvPr/>
            </p:nvSpPr>
            <p:spPr bwMode="auto">
              <a:xfrm>
                <a:off x="3116" y="911"/>
                <a:ext cx="270" cy="7"/>
              </a:xfrm>
              <a:prstGeom prst="rect">
                <a:avLst/>
              </a:prstGeom>
              <a:solidFill>
                <a:srgbClr val="FDFD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6" name="Rectangle 440"/>
              <p:cNvSpPr>
                <a:spLocks noChangeArrowheads="1"/>
              </p:cNvSpPr>
              <p:nvPr/>
            </p:nvSpPr>
            <p:spPr bwMode="auto">
              <a:xfrm>
                <a:off x="3116" y="918"/>
                <a:ext cx="270" cy="7"/>
              </a:xfrm>
              <a:prstGeom prst="rect">
                <a:avLst/>
              </a:prstGeom>
              <a:solidFill>
                <a:srgbClr val="FCFCF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7" name="Rectangle 441"/>
              <p:cNvSpPr>
                <a:spLocks noChangeArrowheads="1"/>
              </p:cNvSpPr>
              <p:nvPr/>
            </p:nvSpPr>
            <p:spPr bwMode="auto">
              <a:xfrm>
                <a:off x="3116" y="925"/>
                <a:ext cx="270" cy="6"/>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8" name="Rectangle 442"/>
              <p:cNvSpPr>
                <a:spLocks noChangeArrowheads="1"/>
              </p:cNvSpPr>
              <p:nvPr/>
            </p:nvSpPr>
            <p:spPr bwMode="auto">
              <a:xfrm>
                <a:off x="3116" y="931"/>
                <a:ext cx="270" cy="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69" name="Rectangle 443"/>
              <p:cNvSpPr>
                <a:spLocks noChangeArrowheads="1"/>
              </p:cNvSpPr>
              <p:nvPr/>
            </p:nvSpPr>
            <p:spPr bwMode="auto">
              <a:xfrm>
                <a:off x="3116" y="938"/>
                <a:ext cx="270" cy="7"/>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70" name="Rectangle 444"/>
              <p:cNvSpPr>
                <a:spLocks noChangeArrowheads="1"/>
              </p:cNvSpPr>
              <p:nvPr/>
            </p:nvSpPr>
            <p:spPr bwMode="auto">
              <a:xfrm>
                <a:off x="3116" y="945"/>
                <a:ext cx="270" cy="7"/>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71" name="Rectangle 445"/>
              <p:cNvSpPr>
                <a:spLocks noChangeArrowheads="1"/>
              </p:cNvSpPr>
              <p:nvPr/>
            </p:nvSpPr>
            <p:spPr bwMode="auto">
              <a:xfrm>
                <a:off x="3116" y="952"/>
                <a:ext cx="270" cy="6"/>
              </a:xfrm>
              <a:prstGeom prst="rect">
                <a:avLst/>
              </a:prstGeom>
              <a:solidFill>
                <a:srgbClr val="F6F6F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72" name="Rectangle 446"/>
              <p:cNvSpPr>
                <a:spLocks noChangeArrowheads="1"/>
              </p:cNvSpPr>
              <p:nvPr/>
            </p:nvSpPr>
            <p:spPr bwMode="auto">
              <a:xfrm>
                <a:off x="3116" y="958"/>
                <a:ext cx="270" cy="7"/>
              </a:xfrm>
              <a:prstGeom prst="rect">
                <a:avLst/>
              </a:prstGeom>
              <a:solidFill>
                <a:srgbClr val="F4F4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73" name="Rectangle 447"/>
              <p:cNvSpPr>
                <a:spLocks noChangeArrowheads="1"/>
              </p:cNvSpPr>
              <p:nvPr/>
            </p:nvSpPr>
            <p:spPr bwMode="auto">
              <a:xfrm>
                <a:off x="3116" y="965"/>
                <a:ext cx="270" cy="7"/>
              </a:xfrm>
              <a:prstGeom prst="rect">
                <a:avLst/>
              </a:prstGeom>
              <a:solidFill>
                <a:srgbClr val="F3F3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74" name="Rectangle 448"/>
              <p:cNvSpPr>
                <a:spLocks noChangeArrowheads="1"/>
              </p:cNvSpPr>
              <p:nvPr/>
            </p:nvSpPr>
            <p:spPr bwMode="auto">
              <a:xfrm>
                <a:off x="3116" y="972"/>
                <a:ext cx="270" cy="6"/>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75" name="Rectangle 449"/>
              <p:cNvSpPr>
                <a:spLocks noChangeArrowheads="1"/>
              </p:cNvSpPr>
              <p:nvPr/>
            </p:nvSpPr>
            <p:spPr bwMode="auto">
              <a:xfrm>
                <a:off x="3125" y="908"/>
                <a:ext cx="255" cy="64"/>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76" name="Rectangle 450"/>
              <p:cNvSpPr>
                <a:spLocks noChangeArrowheads="1"/>
              </p:cNvSpPr>
              <p:nvPr/>
            </p:nvSpPr>
            <p:spPr bwMode="auto">
              <a:xfrm>
                <a:off x="3393" y="918"/>
                <a:ext cx="580"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77" name="Picture 451"/>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393" y="921"/>
                <a:ext cx="57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452"/>
              <p:cNvSpPr>
                <a:spLocks noChangeArrowheads="1"/>
              </p:cNvSpPr>
              <p:nvPr/>
            </p:nvSpPr>
            <p:spPr bwMode="auto">
              <a:xfrm>
                <a:off x="3393" y="918"/>
                <a:ext cx="580"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79" name="Rectangle 453"/>
              <p:cNvSpPr>
                <a:spLocks noChangeArrowheads="1"/>
              </p:cNvSpPr>
              <p:nvPr/>
            </p:nvSpPr>
            <p:spPr bwMode="auto">
              <a:xfrm>
                <a:off x="3386" y="911"/>
                <a:ext cx="593"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80" name="Freeform 454"/>
              <p:cNvSpPr>
                <a:spLocks/>
              </p:cNvSpPr>
              <p:nvPr/>
            </p:nvSpPr>
            <p:spPr bwMode="auto">
              <a:xfrm>
                <a:off x="3390" y="918"/>
                <a:ext cx="580" cy="70"/>
              </a:xfrm>
              <a:custGeom>
                <a:avLst/>
                <a:gdLst>
                  <a:gd name="T0" fmla="*/ 8 w 1377"/>
                  <a:gd name="T1" fmla="*/ 152 h 168"/>
                  <a:gd name="T2" fmla="*/ 1369 w 1377"/>
                  <a:gd name="T3" fmla="*/ 152 h 168"/>
                  <a:gd name="T4" fmla="*/ 1361 w 1377"/>
                  <a:gd name="T5" fmla="*/ 160 h 168"/>
                  <a:gd name="T6" fmla="*/ 1361 w 1377"/>
                  <a:gd name="T7" fmla="*/ 8 h 168"/>
                  <a:gd name="T8" fmla="*/ 1369 w 1377"/>
                  <a:gd name="T9" fmla="*/ 16 h 168"/>
                  <a:gd name="T10" fmla="*/ 8 w 1377"/>
                  <a:gd name="T11" fmla="*/ 16 h 168"/>
                  <a:gd name="T12" fmla="*/ 16 w 1377"/>
                  <a:gd name="T13" fmla="*/ 8 h 168"/>
                  <a:gd name="T14" fmla="*/ 16 w 1377"/>
                  <a:gd name="T15" fmla="*/ 160 h 168"/>
                  <a:gd name="T16" fmla="*/ 8 w 1377"/>
                  <a:gd name="T17" fmla="*/ 168 h 168"/>
                  <a:gd name="T18" fmla="*/ 0 w 1377"/>
                  <a:gd name="T19" fmla="*/ 160 h 168"/>
                  <a:gd name="T20" fmla="*/ 0 w 1377"/>
                  <a:gd name="T21" fmla="*/ 8 h 168"/>
                  <a:gd name="T22" fmla="*/ 8 w 1377"/>
                  <a:gd name="T23" fmla="*/ 0 h 168"/>
                  <a:gd name="T24" fmla="*/ 1369 w 1377"/>
                  <a:gd name="T25" fmla="*/ 0 h 168"/>
                  <a:gd name="T26" fmla="*/ 1377 w 1377"/>
                  <a:gd name="T27" fmla="*/ 8 h 168"/>
                  <a:gd name="T28" fmla="*/ 1377 w 1377"/>
                  <a:gd name="T29" fmla="*/ 160 h 168"/>
                  <a:gd name="T30" fmla="*/ 1369 w 1377"/>
                  <a:gd name="T31" fmla="*/ 168 h 168"/>
                  <a:gd name="T32" fmla="*/ 8 w 1377"/>
                  <a:gd name="T33" fmla="*/ 168 h 168"/>
                  <a:gd name="T34" fmla="*/ 0 w 1377"/>
                  <a:gd name="T35" fmla="*/ 160 h 168"/>
                  <a:gd name="T36" fmla="*/ 8 w 1377"/>
                  <a:gd name="T37" fmla="*/ 152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77" h="168">
                    <a:moveTo>
                      <a:pt x="8" y="152"/>
                    </a:moveTo>
                    <a:lnTo>
                      <a:pt x="1369" y="152"/>
                    </a:lnTo>
                    <a:lnTo>
                      <a:pt x="1361" y="160"/>
                    </a:lnTo>
                    <a:lnTo>
                      <a:pt x="1361" y="8"/>
                    </a:lnTo>
                    <a:lnTo>
                      <a:pt x="1369" y="16"/>
                    </a:lnTo>
                    <a:lnTo>
                      <a:pt x="8" y="16"/>
                    </a:lnTo>
                    <a:lnTo>
                      <a:pt x="16" y="8"/>
                    </a:lnTo>
                    <a:lnTo>
                      <a:pt x="16" y="160"/>
                    </a:lnTo>
                    <a:cubicBezTo>
                      <a:pt x="16" y="164"/>
                      <a:pt x="12" y="168"/>
                      <a:pt x="8" y="168"/>
                    </a:cubicBezTo>
                    <a:cubicBezTo>
                      <a:pt x="3" y="168"/>
                      <a:pt x="0" y="164"/>
                      <a:pt x="0" y="160"/>
                    </a:cubicBezTo>
                    <a:lnTo>
                      <a:pt x="0" y="8"/>
                    </a:lnTo>
                    <a:cubicBezTo>
                      <a:pt x="0" y="4"/>
                      <a:pt x="3" y="0"/>
                      <a:pt x="8" y="0"/>
                    </a:cubicBezTo>
                    <a:lnTo>
                      <a:pt x="1369" y="0"/>
                    </a:lnTo>
                    <a:cubicBezTo>
                      <a:pt x="1373" y="0"/>
                      <a:pt x="1377" y="4"/>
                      <a:pt x="1377" y="8"/>
                    </a:cubicBezTo>
                    <a:lnTo>
                      <a:pt x="1377" y="160"/>
                    </a:lnTo>
                    <a:cubicBezTo>
                      <a:pt x="1377" y="164"/>
                      <a:pt x="1373" y="168"/>
                      <a:pt x="1369" y="168"/>
                    </a:cubicBezTo>
                    <a:lnTo>
                      <a:pt x="8" y="168"/>
                    </a:lnTo>
                    <a:cubicBezTo>
                      <a:pt x="3" y="168"/>
                      <a:pt x="0" y="164"/>
                      <a:pt x="0" y="160"/>
                    </a:cubicBezTo>
                    <a:cubicBezTo>
                      <a:pt x="0" y="155"/>
                      <a:pt x="3" y="152"/>
                      <a:pt x="8" y="152"/>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81" name="Rectangle 455"/>
              <p:cNvSpPr>
                <a:spLocks noChangeArrowheads="1"/>
              </p:cNvSpPr>
              <p:nvPr/>
            </p:nvSpPr>
            <p:spPr bwMode="auto">
              <a:xfrm>
                <a:off x="3386" y="911"/>
                <a:ext cx="593"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82" name="Rectangle 456"/>
              <p:cNvSpPr>
                <a:spLocks noChangeArrowheads="1"/>
              </p:cNvSpPr>
              <p:nvPr/>
            </p:nvSpPr>
            <p:spPr bwMode="auto">
              <a:xfrm>
                <a:off x="3372" y="898"/>
                <a:ext cx="594" cy="7"/>
              </a:xfrm>
              <a:prstGeom prst="rect">
                <a:avLst/>
              </a:prstGeom>
              <a:solidFill>
                <a:srgbClr val="FF360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83" name="Rectangle 457"/>
              <p:cNvSpPr>
                <a:spLocks noChangeArrowheads="1"/>
              </p:cNvSpPr>
              <p:nvPr/>
            </p:nvSpPr>
            <p:spPr bwMode="auto">
              <a:xfrm>
                <a:off x="3372" y="905"/>
                <a:ext cx="594" cy="6"/>
              </a:xfrm>
              <a:prstGeom prst="rect">
                <a:avLst/>
              </a:prstGeom>
              <a:solidFill>
                <a:srgbClr val="FF4D2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84" name="Rectangle 458"/>
              <p:cNvSpPr>
                <a:spLocks noChangeArrowheads="1"/>
              </p:cNvSpPr>
              <p:nvPr/>
            </p:nvSpPr>
            <p:spPr bwMode="auto">
              <a:xfrm>
                <a:off x="3372" y="911"/>
                <a:ext cx="594" cy="7"/>
              </a:xfrm>
              <a:prstGeom prst="rect">
                <a:avLst/>
              </a:prstGeom>
              <a:solidFill>
                <a:srgbClr val="FF4B2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85" name="Rectangle 459"/>
              <p:cNvSpPr>
                <a:spLocks noChangeArrowheads="1"/>
              </p:cNvSpPr>
              <p:nvPr/>
            </p:nvSpPr>
            <p:spPr bwMode="auto">
              <a:xfrm>
                <a:off x="3372" y="918"/>
                <a:ext cx="594" cy="7"/>
              </a:xfrm>
              <a:prstGeom prst="rect">
                <a:avLst/>
              </a:prstGeom>
              <a:solidFill>
                <a:srgbClr val="FF492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86" name="Rectangle 460"/>
              <p:cNvSpPr>
                <a:spLocks noChangeArrowheads="1"/>
              </p:cNvSpPr>
              <p:nvPr/>
            </p:nvSpPr>
            <p:spPr bwMode="auto">
              <a:xfrm>
                <a:off x="3372" y="925"/>
                <a:ext cx="594" cy="6"/>
              </a:xfrm>
              <a:prstGeom prst="rect">
                <a:avLst/>
              </a:prstGeom>
              <a:solidFill>
                <a:srgbClr val="FF46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87" name="Rectangle 461"/>
              <p:cNvSpPr>
                <a:spLocks noChangeArrowheads="1"/>
              </p:cNvSpPr>
              <p:nvPr/>
            </p:nvSpPr>
            <p:spPr bwMode="auto">
              <a:xfrm>
                <a:off x="3372" y="931"/>
                <a:ext cx="594" cy="7"/>
              </a:xfrm>
              <a:prstGeom prst="rect">
                <a:avLst/>
              </a:prstGeom>
              <a:solidFill>
                <a:srgbClr val="FF441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88" name="Rectangle 462"/>
              <p:cNvSpPr>
                <a:spLocks noChangeArrowheads="1"/>
              </p:cNvSpPr>
              <p:nvPr/>
            </p:nvSpPr>
            <p:spPr bwMode="auto">
              <a:xfrm>
                <a:off x="3372" y="938"/>
                <a:ext cx="594" cy="7"/>
              </a:xfrm>
              <a:prstGeom prst="rect">
                <a:avLst/>
              </a:prstGeom>
              <a:solidFill>
                <a:srgbClr val="FF421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89" name="Rectangle 463"/>
              <p:cNvSpPr>
                <a:spLocks noChangeArrowheads="1"/>
              </p:cNvSpPr>
              <p:nvPr/>
            </p:nvSpPr>
            <p:spPr bwMode="auto">
              <a:xfrm>
                <a:off x="3372" y="945"/>
                <a:ext cx="594" cy="7"/>
              </a:xfrm>
              <a:prstGeom prst="rect">
                <a:avLst/>
              </a:prstGeom>
              <a:solidFill>
                <a:srgbClr val="FF401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90" name="Rectangle 464"/>
              <p:cNvSpPr>
                <a:spLocks noChangeArrowheads="1"/>
              </p:cNvSpPr>
              <p:nvPr/>
            </p:nvSpPr>
            <p:spPr bwMode="auto">
              <a:xfrm>
                <a:off x="3372" y="952"/>
                <a:ext cx="594" cy="6"/>
              </a:xfrm>
              <a:prstGeom prst="rect">
                <a:avLst/>
              </a:prstGeom>
              <a:solidFill>
                <a:srgbClr val="FF3E1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91" name="Rectangle 465"/>
              <p:cNvSpPr>
                <a:spLocks noChangeArrowheads="1"/>
              </p:cNvSpPr>
              <p:nvPr/>
            </p:nvSpPr>
            <p:spPr bwMode="auto">
              <a:xfrm>
                <a:off x="3372" y="958"/>
                <a:ext cx="594" cy="7"/>
              </a:xfrm>
              <a:prstGeom prst="rect">
                <a:avLst/>
              </a:prstGeom>
              <a:solidFill>
                <a:srgbClr val="FF3B1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92" name="Rectangle 466"/>
              <p:cNvSpPr>
                <a:spLocks noChangeArrowheads="1"/>
              </p:cNvSpPr>
              <p:nvPr/>
            </p:nvSpPr>
            <p:spPr bwMode="auto">
              <a:xfrm>
                <a:off x="3372" y="965"/>
                <a:ext cx="594" cy="7"/>
              </a:xfrm>
              <a:prstGeom prst="rect">
                <a:avLst/>
              </a:prstGeom>
              <a:solidFill>
                <a:srgbClr val="FF391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93" name="Rectangle 467"/>
              <p:cNvSpPr>
                <a:spLocks noChangeArrowheads="1"/>
              </p:cNvSpPr>
              <p:nvPr/>
            </p:nvSpPr>
            <p:spPr bwMode="auto">
              <a:xfrm>
                <a:off x="3372" y="972"/>
                <a:ext cx="594" cy="6"/>
              </a:xfrm>
              <a:prstGeom prst="rect">
                <a:avLst/>
              </a:prstGeom>
              <a:solidFill>
                <a:srgbClr val="FF370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94" name="Rectangle 468"/>
              <p:cNvSpPr>
                <a:spLocks noChangeArrowheads="1"/>
              </p:cNvSpPr>
              <p:nvPr/>
            </p:nvSpPr>
            <p:spPr bwMode="auto">
              <a:xfrm>
                <a:off x="3380" y="908"/>
                <a:ext cx="574" cy="64"/>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95" name="Rectangle 469"/>
              <p:cNvSpPr>
                <a:spLocks noChangeArrowheads="1"/>
              </p:cNvSpPr>
              <p:nvPr/>
            </p:nvSpPr>
            <p:spPr bwMode="auto">
              <a:xfrm>
                <a:off x="3102" y="603"/>
                <a:ext cx="11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sz="675">
                    <a:solidFill>
                      <a:srgbClr val="000000"/>
                    </a:solidFill>
                    <a:latin typeface="Calibri" panose="020F0502020204030204" pitchFamily="34" charset="0"/>
                  </a:rPr>
                  <a:t>BRP</a:t>
                </a:r>
                <a:endParaRPr lang="en-US" sz="1800"/>
              </a:p>
            </p:txBody>
          </p:sp>
          <p:sp>
            <p:nvSpPr>
              <p:cNvPr id="96" name="Rectangle 470"/>
              <p:cNvSpPr>
                <a:spLocks noChangeArrowheads="1"/>
              </p:cNvSpPr>
              <p:nvPr/>
            </p:nvSpPr>
            <p:spPr bwMode="auto">
              <a:xfrm>
                <a:off x="3217" y="603"/>
                <a:ext cx="2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sz="675">
                    <a:solidFill>
                      <a:srgbClr val="000000"/>
                    </a:solidFill>
                    <a:latin typeface="Calibri" panose="020F0502020204030204" pitchFamily="34" charset="0"/>
                  </a:rPr>
                  <a:t>-</a:t>
                </a:r>
                <a:endParaRPr lang="en-US" sz="1800"/>
              </a:p>
            </p:txBody>
          </p:sp>
          <p:sp>
            <p:nvSpPr>
              <p:cNvPr id="97" name="Rectangle 471"/>
              <p:cNvSpPr>
                <a:spLocks noChangeArrowheads="1"/>
              </p:cNvSpPr>
              <p:nvPr/>
            </p:nvSpPr>
            <p:spPr bwMode="auto">
              <a:xfrm>
                <a:off x="3237" y="603"/>
                <a:ext cx="7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sz="675" dirty="0">
                    <a:solidFill>
                      <a:srgbClr val="000000"/>
                    </a:solidFill>
                    <a:latin typeface="Calibri" panose="020F0502020204030204" pitchFamily="34" charset="0"/>
                  </a:rPr>
                  <a:t>TX</a:t>
                </a:r>
                <a:endParaRPr lang="en-US" sz="1800" dirty="0"/>
              </a:p>
            </p:txBody>
          </p:sp>
          <p:sp>
            <p:nvSpPr>
              <p:cNvPr id="98" name="Rectangle 472"/>
              <p:cNvSpPr>
                <a:spLocks noChangeArrowheads="1"/>
              </p:cNvSpPr>
              <p:nvPr/>
            </p:nvSpPr>
            <p:spPr bwMode="auto">
              <a:xfrm>
                <a:off x="4027" y="1173"/>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99" name="Picture 473"/>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4030" y="1174"/>
                <a:ext cx="25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 name="Rectangle 474"/>
              <p:cNvSpPr>
                <a:spLocks noChangeArrowheads="1"/>
              </p:cNvSpPr>
              <p:nvPr/>
            </p:nvSpPr>
            <p:spPr bwMode="auto">
              <a:xfrm>
                <a:off x="4027" y="1173"/>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01" name="Rectangle 475"/>
              <p:cNvSpPr>
                <a:spLocks noChangeArrowheads="1"/>
              </p:cNvSpPr>
              <p:nvPr/>
            </p:nvSpPr>
            <p:spPr bwMode="auto">
              <a:xfrm>
                <a:off x="4027" y="1166"/>
                <a:ext cx="269"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02" name="Freeform 476"/>
              <p:cNvSpPr>
                <a:spLocks/>
              </p:cNvSpPr>
              <p:nvPr/>
            </p:nvSpPr>
            <p:spPr bwMode="auto">
              <a:xfrm>
                <a:off x="4027" y="1171"/>
                <a:ext cx="261" cy="70"/>
              </a:xfrm>
              <a:custGeom>
                <a:avLst/>
                <a:gdLst>
                  <a:gd name="T0" fmla="*/ 8 w 620"/>
                  <a:gd name="T1" fmla="*/ 151 h 167"/>
                  <a:gd name="T2" fmla="*/ 612 w 620"/>
                  <a:gd name="T3" fmla="*/ 151 h 167"/>
                  <a:gd name="T4" fmla="*/ 604 w 620"/>
                  <a:gd name="T5" fmla="*/ 159 h 167"/>
                  <a:gd name="T6" fmla="*/ 604 w 620"/>
                  <a:gd name="T7" fmla="*/ 8 h 167"/>
                  <a:gd name="T8" fmla="*/ 612 w 620"/>
                  <a:gd name="T9" fmla="*/ 16 h 167"/>
                  <a:gd name="T10" fmla="*/ 8 w 620"/>
                  <a:gd name="T11" fmla="*/ 16 h 167"/>
                  <a:gd name="T12" fmla="*/ 16 w 620"/>
                  <a:gd name="T13" fmla="*/ 8 h 167"/>
                  <a:gd name="T14" fmla="*/ 16 w 620"/>
                  <a:gd name="T15" fmla="*/ 159 h 167"/>
                  <a:gd name="T16" fmla="*/ 8 w 620"/>
                  <a:gd name="T17" fmla="*/ 167 h 167"/>
                  <a:gd name="T18" fmla="*/ 0 w 620"/>
                  <a:gd name="T19" fmla="*/ 159 h 167"/>
                  <a:gd name="T20" fmla="*/ 0 w 620"/>
                  <a:gd name="T21" fmla="*/ 8 h 167"/>
                  <a:gd name="T22" fmla="*/ 8 w 620"/>
                  <a:gd name="T23" fmla="*/ 0 h 167"/>
                  <a:gd name="T24" fmla="*/ 612 w 620"/>
                  <a:gd name="T25" fmla="*/ 0 h 167"/>
                  <a:gd name="T26" fmla="*/ 620 w 620"/>
                  <a:gd name="T27" fmla="*/ 8 h 167"/>
                  <a:gd name="T28" fmla="*/ 620 w 620"/>
                  <a:gd name="T29" fmla="*/ 159 h 167"/>
                  <a:gd name="T30" fmla="*/ 612 w 620"/>
                  <a:gd name="T31" fmla="*/ 167 h 167"/>
                  <a:gd name="T32" fmla="*/ 8 w 620"/>
                  <a:gd name="T33" fmla="*/ 167 h 167"/>
                  <a:gd name="T34" fmla="*/ 0 w 620"/>
                  <a:gd name="T35" fmla="*/ 159 h 167"/>
                  <a:gd name="T36" fmla="*/ 8 w 620"/>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0" h="167">
                    <a:moveTo>
                      <a:pt x="8" y="151"/>
                    </a:moveTo>
                    <a:lnTo>
                      <a:pt x="612" y="151"/>
                    </a:lnTo>
                    <a:lnTo>
                      <a:pt x="604" y="159"/>
                    </a:lnTo>
                    <a:lnTo>
                      <a:pt x="604" y="8"/>
                    </a:lnTo>
                    <a:lnTo>
                      <a:pt x="612" y="16"/>
                    </a:lnTo>
                    <a:lnTo>
                      <a:pt x="8" y="16"/>
                    </a:lnTo>
                    <a:lnTo>
                      <a:pt x="16" y="8"/>
                    </a:lnTo>
                    <a:lnTo>
                      <a:pt x="16" y="159"/>
                    </a:lnTo>
                    <a:cubicBezTo>
                      <a:pt x="16" y="164"/>
                      <a:pt x="12" y="167"/>
                      <a:pt x="8" y="167"/>
                    </a:cubicBezTo>
                    <a:cubicBezTo>
                      <a:pt x="3" y="167"/>
                      <a:pt x="0" y="164"/>
                      <a:pt x="0" y="159"/>
                    </a:cubicBezTo>
                    <a:lnTo>
                      <a:pt x="0" y="8"/>
                    </a:lnTo>
                    <a:cubicBezTo>
                      <a:pt x="0" y="4"/>
                      <a:pt x="3" y="0"/>
                      <a:pt x="8" y="0"/>
                    </a:cubicBezTo>
                    <a:lnTo>
                      <a:pt x="612" y="0"/>
                    </a:lnTo>
                    <a:cubicBezTo>
                      <a:pt x="617" y="0"/>
                      <a:pt x="620" y="4"/>
                      <a:pt x="620" y="8"/>
                    </a:cubicBezTo>
                    <a:lnTo>
                      <a:pt x="620" y="159"/>
                    </a:lnTo>
                    <a:cubicBezTo>
                      <a:pt x="620" y="164"/>
                      <a:pt x="617" y="167"/>
                      <a:pt x="612" y="167"/>
                    </a:cubicBezTo>
                    <a:lnTo>
                      <a:pt x="8" y="167"/>
                    </a:lnTo>
                    <a:cubicBezTo>
                      <a:pt x="3" y="167"/>
                      <a:pt x="0" y="164"/>
                      <a:pt x="0" y="159"/>
                    </a:cubicBezTo>
                    <a:cubicBezTo>
                      <a:pt x="0" y="155"/>
                      <a:pt x="3"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103" name="Rectangle 477"/>
              <p:cNvSpPr>
                <a:spLocks noChangeArrowheads="1"/>
              </p:cNvSpPr>
              <p:nvPr/>
            </p:nvSpPr>
            <p:spPr bwMode="auto">
              <a:xfrm>
                <a:off x="4027" y="1166"/>
                <a:ext cx="269"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04" name="Rectangle 478"/>
              <p:cNvSpPr>
                <a:spLocks noChangeArrowheads="1"/>
              </p:cNvSpPr>
              <p:nvPr/>
            </p:nvSpPr>
            <p:spPr bwMode="auto">
              <a:xfrm>
                <a:off x="4006" y="1153"/>
                <a:ext cx="270" cy="6"/>
              </a:xfrm>
              <a:prstGeom prst="rect">
                <a:avLst/>
              </a:prstGeom>
              <a:solidFill>
                <a:srgbClr val="C4F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05" name="Rectangle 479"/>
              <p:cNvSpPr>
                <a:spLocks noChangeArrowheads="1"/>
              </p:cNvSpPr>
              <p:nvPr/>
            </p:nvSpPr>
            <p:spPr bwMode="auto">
              <a:xfrm>
                <a:off x="4006" y="1159"/>
                <a:ext cx="270" cy="7"/>
              </a:xfrm>
              <a:prstGeom prst="rect">
                <a:avLst/>
              </a:prstGeom>
              <a:solidFill>
                <a:srgbClr val="CCFF6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06" name="Rectangle 480"/>
              <p:cNvSpPr>
                <a:spLocks noChangeArrowheads="1"/>
              </p:cNvSpPr>
              <p:nvPr/>
            </p:nvSpPr>
            <p:spPr bwMode="auto">
              <a:xfrm>
                <a:off x="4006" y="1166"/>
                <a:ext cx="270" cy="7"/>
              </a:xfrm>
              <a:prstGeom prst="rect">
                <a:avLst/>
              </a:prstGeom>
              <a:solidFill>
                <a:srgbClr val="CBFF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07" name="Rectangle 481"/>
              <p:cNvSpPr>
                <a:spLocks noChangeArrowheads="1"/>
              </p:cNvSpPr>
              <p:nvPr/>
            </p:nvSpPr>
            <p:spPr bwMode="auto">
              <a:xfrm>
                <a:off x="4006" y="1173"/>
                <a:ext cx="270" cy="6"/>
              </a:xfrm>
              <a:prstGeom prst="rect">
                <a:avLst/>
              </a:prstGeom>
              <a:solidFill>
                <a:srgbClr val="CAFF5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08" name="Rectangle 482"/>
              <p:cNvSpPr>
                <a:spLocks noChangeArrowheads="1"/>
              </p:cNvSpPr>
              <p:nvPr/>
            </p:nvSpPr>
            <p:spPr bwMode="auto">
              <a:xfrm>
                <a:off x="4006" y="1179"/>
                <a:ext cx="270" cy="7"/>
              </a:xfrm>
              <a:prstGeom prst="rect">
                <a:avLst/>
              </a:prstGeom>
              <a:solidFill>
                <a:srgbClr val="CAFF5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09" name="Rectangle 483"/>
              <p:cNvSpPr>
                <a:spLocks noChangeArrowheads="1"/>
              </p:cNvSpPr>
              <p:nvPr/>
            </p:nvSpPr>
            <p:spPr bwMode="auto">
              <a:xfrm>
                <a:off x="4006" y="1186"/>
                <a:ext cx="270" cy="7"/>
              </a:xfrm>
              <a:prstGeom prst="rect">
                <a:avLst/>
              </a:prstGeom>
              <a:solidFill>
                <a:srgbClr val="C9FF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10" name="Rectangle 484"/>
              <p:cNvSpPr>
                <a:spLocks noChangeArrowheads="1"/>
              </p:cNvSpPr>
              <p:nvPr/>
            </p:nvSpPr>
            <p:spPr bwMode="auto">
              <a:xfrm>
                <a:off x="4006" y="1193"/>
                <a:ext cx="270" cy="6"/>
              </a:xfrm>
              <a:prstGeom prst="rect">
                <a:avLst/>
              </a:prstGeom>
              <a:solidFill>
                <a:srgbClr val="C8FF5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11" name="Rectangle 485"/>
              <p:cNvSpPr>
                <a:spLocks noChangeArrowheads="1"/>
              </p:cNvSpPr>
              <p:nvPr/>
            </p:nvSpPr>
            <p:spPr bwMode="auto">
              <a:xfrm>
                <a:off x="4006" y="1199"/>
                <a:ext cx="270" cy="7"/>
              </a:xfrm>
              <a:prstGeom prst="rect">
                <a:avLst/>
              </a:prstGeom>
              <a:solidFill>
                <a:srgbClr val="C8FF5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12" name="Rectangle 486"/>
              <p:cNvSpPr>
                <a:spLocks noChangeArrowheads="1"/>
              </p:cNvSpPr>
              <p:nvPr/>
            </p:nvSpPr>
            <p:spPr bwMode="auto">
              <a:xfrm>
                <a:off x="4006" y="1206"/>
                <a:ext cx="270" cy="7"/>
              </a:xfrm>
              <a:prstGeom prst="rect">
                <a:avLst/>
              </a:prstGeom>
              <a:solidFill>
                <a:srgbClr val="C7FF5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13" name="Rectangle 487"/>
              <p:cNvSpPr>
                <a:spLocks noChangeArrowheads="1"/>
              </p:cNvSpPr>
              <p:nvPr/>
            </p:nvSpPr>
            <p:spPr bwMode="auto">
              <a:xfrm>
                <a:off x="4006" y="1213"/>
                <a:ext cx="270" cy="7"/>
              </a:xfrm>
              <a:prstGeom prst="rect">
                <a:avLst/>
              </a:prstGeom>
              <a:solidFill>
                <a:srgbClr val="C6FF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14" name="Rectangle 488"/>
              <p:cNvSpPr>
                <a:spLocks noChangeArrowheads="1"/>
              </p:cNvSpPr>
              <p:nvPr/>
            </p:nvSpPr>
            <p:spPr bwMode="auto">
              <a:xfrm>
                <a:off x="4006" y="1220"/>
                <a:ext cx="270" cy="6"/>
              </a:xfrm>
              <a:prstGeom prst="rect">
                <a:avLst/>
              </a:prstGeom>
              <a:solidFill>
                <a:srgbClr val="C5FF4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15" name="Rectangle 489"/>
              <p:cNvSpPr>
                <a:spLocks noChangeArrowheads="1"/>
              </p:cNvSpPr>
              <p:nvPr/>
            </p:nvSpPr>
            <p:spPr bwMode="auto">
              <a:xfrm>
                <a:off x="4006" y="1226"/>
                <a:ext cx="270" cy="7"/>
              </a:xfrm>
              <a:prstGeom prst="rect">
                <a:avLst/>
              </a:prstGeom>
              <a:solidFill>
                <a:srgbClr val="C5FF4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16" name="Rectangle 490"/>
              <p:cNvSpPr>
                <a:spLocks noChangeArrowheads="1"/>
              </p:cNvSpPr>
              <p:nvPr/>
            </p:nvSpPr>
            <p:spPr bwMode="auto">
              <a:xfrm>
                <a:off x="4017" y="1161"/>
                <a:ext cx="255" cy="64"/>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117" name="Rectangle 491"/>
              <p:cNvSpPr>
                <a:spLocks noChangeArrowheads="1"/>
              </p:cNvSpPr>
              <p:nvPr/>
            </p:nvSpPr>
            <p:spPr bwMode="auto">
              <a:xfrm>
                <a:off x="4283" y="1173"/>
                <a:ext cx="128"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118" name="Picture 492"/>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285" y="1174"/>
                <a:ext cx="128"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9" name="Rectangle 493"/>
              <p:cNvSpPr>
                <a:spLocks noChangeArrowheads="1"/>
              </p:cNvSpPr>
              <p:nvPr/>
            </p:nvSpPr>
            <p:spPr bwMode="auto">
              <a:xfrm>
                <a:off x="4283" y="1173"/>
                <a:ext cx="128"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20" name="Rectangle 494"/>
              <p:cNvSpPr>
                <a:spLocks noChangeArrowheads="1"/>
              </p:cNvSpPr>
              <p:nvPr/>
            </p:nvSpPr>
            <p:spPr bwMode="auto">
              <a:xfrm>
                <a:off x="4276" y="1166"/>
                <a:ext cx="142"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21" name="Freeform 495"/>
              <p:cNvSpPr>
                <a:spLocks/>
              </p:cNvSpPr>
              <p:nvPr/>
            </p:nvSpPr>
            <p:spPr bwMode="auto">
              <a:xfrm>
                <a:off x="4282" y="1171"/>
                <a:ext cx="134" cy="70"/>
              </a:xfrm>
              <a:custGeom>
                <a:avLst/>
                <a:gdLst>
                  <a:gd name="T0" fmla="*/ 8 w 319"/>
                  <a:gd name="T1" fmla="*/ 151 h 167"/>
                  <a:gd name="T2" fmla="*/ 311 w 319"/>
                  <a:gd name="T3" fmla="*/ 151 h 167"/>
                  <a:gd name="T4" fmla="*/ 303 w 319"/>
                  <a:gd name="T5" fmla="*/ 159 h 167"/>
                  <a:gd name="T6" fmla="*/ 303 w 319"/>
                  <a:gd name="T7" fmla="*/ 8 h 167"/>
                  <a:gd name="T8" fmla="*/ 311 w 319"/>
                  <a:gd name="T9" fmla="*/ 16 h 167"/>
                  <a:gd name="T10" fmla="*/ 8 w 319"/>
                  <a:gd name="T11" fmla="*/ 16 h 167"/>
                  <a:gd name="T12" fmla="*/ 16 w 319"/>
                  <a:gd name="T13" fmla="*/ 8 h 167"/>
                  <a:gd name="T14" fmla="*/ 16 w 319"/>
                  <a:gd name="T15" fmla="*/ 159 h 167"/>
                  <a:gd name="T16" fmla="*/ 8 w 319"/>
                  <a:gd name="T17" fmla="*/ 167 h 167"/>
                  <a:gd name="T18" fmla="*/ 0 w 319"/>
                  <a:gd name="T19" fmla="*/ 159 h 167"/>
                  <a:gd name="T20" fmla="*/ 0 w 319"/>
                  <a:gd name="T21" fmla="*/ 8 h 167"/>
                  <a:gd name="T22" fmla="*/ 8 w 319"/>
                  <a:gd name="T23" fmla="*/ 0 h 167"/>
                  <a:gd name="T24" fmla="*/ 311 w 319"/>
                  <a:gd name="T25" fmla="*/ 0 h 167"/>
                  <a:gd name="T26" fmla="*/ 319 w 319"/>
                  <a:gd name="T27" fmla="*/ 8 h 167"/>
                  <a:gd name="T28" fmla="*/ 319 w 319"/>
                  <a:gd name="T29" fmla="*/ 159 h 167"/>
                  <a:gd name="T30" fmla="*/ 311 w 319"/>
                  <a:gd name="T31" fmla="*/ 167 h 167"/>
                  <a:gd name="T32" fmla="*/ 8 w 319"/>
                  <a:gd name="T33" fmla="*/ 167 h 167"/>
                  <a:gd name="T34" fmla="*/ 0 w 319"/>
                  <a:gd name="T35" fmla="*/ 159 h 167"/>
                  <a:gd name="T36" fmla="*/ 8 w 319"/>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9" h="167">
                    <a:moveTo>
                      <a:pt x="8" y="151"/>
                    </a:moveTo>
                    <a:lnTo>
                      <a:pt x="311" y="151"/>
                    </a:lnTo>
                    <a:lnTo>
                      <a:pt x="303" y="159"/>
                    </a:lnTo>
                    <a:lnTo>
                      <a:pt x="303" y="8"/>
                    </a:lnTo>
                    <a:lnTo>
                      <a:pt x="311" y="16"/>
                    </a:lnTo>
                    <a:lnTo>
                      <a:pt x="8" y="16"/>
                    </a:lnTo>
                    <a:lnTo>
                      <a:pt x="16" y="8"/>
                    </a:lnTo>
                    <a:lnTo>
                      <a:pt x="16" y="159"/>
                    </a:lnTo>
                    <a:cubicBezTo>
                      <a:pt x="16" y="164"/>
                      <a:pt x="13" y="167"/>
                      <a:pt x="8" y="167"/>
                    </a:cubicBezTo>
                    <a:cubicBezTo>
                      <a:pt x="4" y="167"/>
                      <a:pt x="0" y="164"/>
                      <a:pt x="0" y="159"/>
                    </a:cubicBezTo>
                    <a:lnTo>
                      <a:pt x="0" y="8"/>
                    </a:lnTo>
                    <a:cubicBezTo>
                      <a:pt x="0" y="4"/>
                      <a:pt x="4" y="0"/>
                      <a:pt x="8" y="0"/>
                    </a:cubicBezTo>
                    <a:lnTo>
                      <a:pt x="311" y="0"/>
                    </a:lnTo>
                    <a:cubicBezTo>
                      <a:pt x="315" y="0"/>
                      <a:pt x="319" y="4"/>
                      <a:pt x="319" y="8"/>
                    </a:cubicBezTo>
                    <a:lnTo>
                      <a:pt x="319" y="159"/>
                    </a:lnTo>
                    <a:cubicBezTo>
                      <a:pt x="319" y="164"/>
                      <a:pt x="315" y="167"/>
                      <a:pt x="311" y="167"/>
                    </a:cubicBezTo>
                    <a:lnTo>
                      <a:pt x="8" y="167"/>
                    </a:lnTo>
                    <a:cubicBezTo>
                      <a:pt x="4" y="167"/>
                      <a:pt x="0" y="164"/>
                      <a:pt x="0" y="159"/>
                    </a:cubicBezTo>
                    <a:cubicBezTo>
                      <a:pt x="0" y="155"/>
                      <a:pt x="4"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122" name="Rectangle 496"/>
              <p:cNvSpPr>
                <a:spLocks noChangeArrowheads="1"/>
              </p:cNvSpPr>
              <p:nvPr/>
            </p:nvSpPr>
            <p:spPr bwMode="auto">
              <a:xfrm>
                <a:off x="4276" y="1166"/>
                <a:ext cx="142"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23" name="Rectangle 497"/>
              <p:cNvSpPr>
                <a:spLocks noChangeArrowheads="1"/>
              </p:cNvSpPr>
              <p:nvPr/>
            </p:nvSpPr>
            <p:spPr bwMode="auto">
              <a:xfrm>
                <a:off x="4263" y="1153"/>
                <a:ext cx="141" cy="6"/>
              </a:xfrm>
              <a:prstGeom prst="rect">
                <a:avLst/>
              </a:prstGeom>
              <a:solidFill>
                <a:srgbClr val="EFAF7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24" name="Rectangle 498"/>
              <p:cNvSpPr>
                <a:spLocks noChangeArrowheads="1"/>
              </p:cNvSpPr>
              <p:nvPr/>
            </p:nvSpPr>
            <p:spPr bwMode="auto">
              <a:xfrm>
                <a:off x="4263" y="1159"/>
                <a:ext cx="141" cy="7"/>
              </a:xfrm>
              <a:prstGeom prst="rect">
                <a:avLst/>
              </a:prstGeom>
              <a:solidFill>
                <a:srgbClr val="F2BE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25" name="Rectangle 499"/>
              <p:cNvSpPr>
                <a:spLocks noChangeArrowheads="1"/>
              </p:cNvSpPr>
              <p:nvPr/>
            </p:nvSpPr>
            <p:spPr bwMode="auto">
              <a:xfrm>
                <a:off x="4263" y="1166"/>
                <a:ext cx="141" cy="7"/>
              </a:xfrm>
              <a:prstGeom prst="rect">
                <a:avLst/>
              </a:prstGeom>
              <a:solidFill>
                <a:srgbClr val="F2BD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26" name="Rectangle 500"/>
              <p:cNvSpPr>
                <a:spLocks noChangeArrowheads="1"/>
              </p:cNvSpPr>
              <p:nvPr/>
            </p:nvSpPr>
            <p:spPr bwMode="auto">
              <a:xfrm>
                <a:off x="4263" y="1173"/>
                <a:ext cx="141" cy="6"/>
              </a:xfrm>
              <a:prstGeom prst="rect">
                <a:avLst/>
              </a:prstGeom>
              <a:solidFill>
                <a:srgbClr val="F1BB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27" name="Rectangle 501"/>
              <p:cNvSpPr>
                <a:spLocks noChangeArrowheads="1"/>
              </p:cNvSpPr>
              <p:nvPr/>
            </p:nvSpPr>
            <p:spPr bwMode="auto">
              <a:xfrm>
                <a:off x="4263" y="1179"/>
                <a:ext cx="141" cy="7"/>
              </a:xfrm>
              <a:prstGeom prst="rect">
                <a:avLst/>
              </a:prstGeom>
              <a:solidFill>
                <a:srgbClr val="F1BA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28" name="Rectangle 502"/>
              <p:cNvSpPr>
                <a:spLocks noChangeArrowheads="1"/>
              </p:cNvSpPr>
              <p:nvPr/>
            </p:nvSpPr>
            <p:spPr bwMode="auto">
              <a:xfrm>
                <a:off x="4263" y="1186"/>
                <a:ext cx="141" cy="7"/>
              </a:xfrm>
              <a:prstGeom prst="rect">
                <a:avLst/>
              </a:prstGeom>
              <a:solidFill>
                <a:srgbClr val="F1B88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29" name="Rectangle 503"/>
              <p:cNvSpPr>
                <a:spLocks noChangeArrowheads="1"/>
              </p:cNvSpPr>
              <p:nvPr/>
            </p:nvSpPr>
            <p:spPr bwMode="auto">
              <a:xfrm>
                <a:off x="4263" y="1193"/>
                <a:ext cx="141" cy="6"/>
              </a:xfrm>
              <a:prstGeom prst="rect">
                <a:avLst/>
              </a:prstGeom>
              <a:solidFill>
                <a:srgbClr val="F1B7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30" name="Rectangle 504"/>
              <p:cNvSpPr>
                <a:spLocks noChangeArrowheads="1"/>
              </p:cNvSpPr>
              <p:nvPr/>
            </p:nvSpPr>
            <p:spPr bwMode="auto">
              <a:xfrm>
                <a:off x="4263" y="1199"/>
                <a:ext cx="141" cy="7"/>
              </a:xfrm>
              <a:prstGeom prst="rect">
                <a:avLst/>
              </a:prstGeom>
              <a:solidFill>
                <a:srgbClr val="F0B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31" name="Rectangle 505"/>
              <p:cNvSpPr>
                <a:spLocks noChangeArrowheads="1"/>
              </p:cNvSpPr>
              <p:nvPr/>
            </p:nvSpPr>
            <p:spPr bwMode="auto">
              <a:xfrm>
                <a:off x="4263" y="1206"/>
                <a:ext cx="141" cy="7"/>
              </a:xfrm>
              <a:prstGeom prst="rect">
                <a:avLst/>
              </a:prstGeom>
              <a:solidFill>
                <a:srgbClr val="F0B4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32" name="Rectangle 506"/>
              <p:cNvSpPr>
                <a:spLocks noChangeArrowheads="1"/>
              </p:cNvSpPr>
              <p:nvPr/>
            </p:nvSpPr>
            <p:spPr bwMode="auto">
              <a:xfrm>
                <a:off x="4263" y="1213"/>
                <a:ext cx="141" cy="7"/>
              </a:xfrm>
              <a:prstGeom prst="rect">
                <a:avLst/>
              </a:prstGeom>
              <a:solidFill>
                <a:srgbClr val="F0B38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33" name="Rectangle 507"/>
              <p:cNvSpPr>
                <a:spLocks noChangeArrowheads="1"/>
              </p:cNvSpPr>
              <p:nvPr/>
            </p:nvSpPr>
            <p:spPr bwMode="auto">
              <a:xfrm>
                <a:off x="4263" y="1220"/>
                <a:ext cx="141" cy="6"/>
              </a:xfrm>
              <a:prstGeom prst="rect">
                <a:avLst/>
              </a:prstGeom>
              <a:solidFill>
                <a:srgbClr val="EFB1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34" name="Rectangle 508"/>
              <p:cNvSpPr>
                <a:spLocks noChangeArrowheads="1"/>
              </p:cNvSpPr>
              <p:nvPr/>
            </p:nvSpPr>
            <p:spPr bwMode="auto">
              <a:xfrm>
                <a:off x="4263" y="1226"/>
                <a:ext cx="141" cy="7"/>
              </a:xfrm>
              <a:prstGeom prst="rect">
                <a:avLst/>
              </a:prstGeom>
              <a:solidFill>
                <a:srgbClr val="EFB07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35" name="Rectangle 509"/>
              <p:cNvSpPr>
                <a:spLocks noChangeArrowheads="1"/>
              </p:cNvSpPr>
              <p:nvPr/>
            </p:nvSpPr>
            <p:spPr bwMode="auto">
              <a:xfrm>
                <a:off x="4272" y="1161"/>
                <a:ext cx="128" cy="64"/>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136" name="Rectangle 510"/>
              <p:cNvSpPr>
                <a:spLocks noChangeArrowheads="1"/>
              </p:cNvSpPr>
              <p:nvPr/>
            </p:nvSpPr>
            <p:spPr bwMode="auto">
              <a:xfrm>
                <a:off x="4411" y="1173"/>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137" name="Picture 511"/>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4413" y="1174"/>
                <a:ext cx="25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8" name="Rectangle 512"/>
              <p:cNvSpPr>
                <a:spLocks noChangeArrowheads="1"/>
              </p:cNvSpPr>
              <p:nvPr/>
            </p:nvSpPr>
            <p:spPr bwMode="auto">
              <a:xfrm>
                <a:off x="4411" y="1173"/>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39" name="Rectangle 513"/>
              <p:cNvSpPr>
                <a:spLocks noChangeArrowheads="1"/>
              </p:cNvSpPr>
              <p:nvPr/>
            </p:nvSpPr>
            <p:spPr bwMode="auto">
              <a:xfrm>
                <a:off x="4404" y="1166"/>
                <a:ext cx="270"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40" name="Freeform 514"/>
              <p:cNvSpPr>
                <a:spLocks/>
              </p:cNvSpPr>
              <p:nvPr/>
            </p:nvSpPr>
            <p:spPr bwMode="auto">
              <a:xfrm>
                <a:off x="4409" y="1171"/>
                <a:ext cx="262" cy="70"/>
              </a:xfrm>
              <a:custGeom>
                <a:avLst/>
                <a:gdLst>
                  <a:gd name="T0" fmla="*/ 8 w 621"/>
                  <a:gd name="T1" fmla="*/ 151 h 167"/>
                  <a:gd name="T2" fmla="*/ 613 w 621"/>
                  <a:gd name="T3" fmla="*/ 151 h 167"/>
                  <a:gd name="T4" fmla="*/ 605 w 621"/>
                  <a:gd name="T5" fmla="*/ 159 h 167"/>
                  <a:gd name="T6" fmla="*/ 605 w 621"/>
                  <a:gd name="T7" fmla="*/ 8 h 167"/>
                  <a:gd name="T8" fmla="*/ 613 w 621"/>
                  <a:gd name="T9" fmla="*/ 16 h 167"/>
                  <a:gd name="T10" fmla="*/ 8 w 621"/>
                  <a:gd name="T11" fmla="*/ 16 h 167"/>
                  <a:gd name="T12" fmla="*/ 16 w 621"/>
                  <a:gd name="T13" fmla="*/ 8 h 167"/>
                  <a:gd name="T14" fmla="*/ 16 w 621"/>
                  <a:gd name="T15" fmla="*/ 159 h 167"/>
                  <a:gd name="T16" fmla="*/ 8 w 621"/>
                  <a:gd name="T17" fmla="*/ 167 h 167"/>
                  <a:gd name="T18" fmla="*/ 0 w 621"/>
                  <a:gd name="T19" fmla="*/ 159 h 167"/>
                  <a:gd name="T20" fmla="*/ 0 w 621"/>
                  <a:gd name="T21" fmla="*/ 8 h 167"/>
                  <a:gd name="T22" fmla="*/ 8 w 621"/>
                  <a:gd name="T23" fmla="*/ 0 h 167"/>
                  <a:gd name="T24" fmla="*/ 613 w 621"/>
                  <a:gd name="T25" fmla="*/ 0 h 167"/>
                  <a:gd name="T26" fmla="*/ 621 w 621"/>
                  <a:gd name="T27" fmla="*/ 8 h 167"/>
                  <a:gd name="T28" fmla="*/ 621 w 621"/>
                  <a:gd name="T29" fmla="*/ 159 h 167"/>
                  <a:gd name="T30" fmla="*/ 613 w 621"/>
                  <a:gd name="T31" fmla="*/ 167 h 167"/>
                  <a:gd name="T32" fmla="*/ 8 w 621"/>
                  <a:gd name="T33" fmla="*/ 167 h 167"/>
                  <a:gd name="T34" fmla="*/ 0 w 621"/>
                  <a:gd name="T35" fmla="*/ 159 h 167"/>
                  <a:gd name="T36" fmla="*/ 8 w 621"/>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1" h="167">
                    <a:moveTo>
                      <a:pt x="8" y="151"/>
                    </a:moveTo>
                    <a:lnTo>
                      <a:pt x="613" y="151"/>
                    </a:lnTo>
                    <a:lnTo>
                      <a:pt x="605" y="159"/>
                    </a:lnTo>
                    <a:lnTo>
                      <a:pt x="605" y="8"/>
                    </a:lnTo>
                    <a:lnTo>
                      <a:pt x="613" y="16"/>
                    </a:lnTo>
                    <a:lnTo>
                      <a:pt x="8" y="16"/>
                    </a:lnTo>
                    <a:lnTo>
                      <a:pt x="16" y="8"/>
                    </a:lnTo>
                    <a:lnTo>
                      <a:pt x="16" y="159"/>
                    </a:lnTo>
                    <a:cubicBezTo>
                      <a:pt x="16" y="164"/>
                      <a:pt x="12" y="167"/>
                      <a:pt x="8" y="167"/>
                    </a:cubicBezTo>
                    <a:cubicBezTo>
                      <a:pt x="3" y="167"/>
                      <a:pt x="0" y="164"/>
                      <a:pt x="0" y="159"/>
                    </a:cubicBezTo>
                    <a:lnTo>
                      <a:pt x="0" y="8"/>
                    </a:lnTo>
                    <a:cubicBezTo>
                      <a:pt x="0" y="4"/>
                      <a:pt x="3" y="0"/>
                      <a:pt x="8" y="0"/>
                    </a:cubicBezTo>
                    <a:lnTo>
                      <a:pt x="613" y="0"/>
                    </a:lnTo>
                    <a:cubicBezTo>
                      <a:pt x="617" y="0"/>
                      <a:pt x="621" y="4"/>
                      <a:pt x="621" y="8"/>
                    </a:cubicBezTo>
                    <a:lnTo>
                      <a:pt x="621" y="159"/>
                    </a:lnTo>
                    <a:cubicBezTo>
                      <a:pt x="621" y="164"/>
                      <a:pt x="617" y="167"/>
                      <a:pt x="613" y="167"/>
                    </a:cubicBezTo>
                    <a:lnTo>
                      <a:pt x="8" y="167"/>
                    </a:lnTo>
                    <a:cubicBezTo>
                      <a:pt x="3" y="167"/>
                      <a:pt x="0" y="164"/>
                      <a:pt x="0" y="159"/>
                    </a:cubicBezTo>
                    <a:cubicBezTo>
                      <a:pt x="0" y="155"/>
                      <a:pt x="3"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141" name="Rectangle 515"/>
              <p:cNvSpPr>
                <a:spLocks noChangeArrowheads="1"/>
              </p:cNvSpPr>
              <p:nvPr/>
            </p:nvSpPr>
            <p:spPr bwMode="auto">
              <a:xfrm>
                <a:off x="4404" y="1166"/>
                <a:ext cx="270"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42" name="Rectangle 516"/>
              <p:cNvSpPr>
                <a:spLocks noChangeArrowheads="1"/>
              </p:cNvSpPr>
              <p:nvPr/>
            </p:nvSpPr>
            <p:spPr bwMode="auto">
              <a:xfrm>
                <a:off x="4391" y="1153"/>
                <a:ext cx="270" cy="6"/>
              </a:xfrm>
              <a:prstGeom prst="rect">
                <a:avLst/>
              </a:prstGeom>
              <a:solidFill>
                <a:srgbClr val="F0F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43" name="Rectangle 517"/>
              <p:cNvSpPr>
                <a:spLocks noChangeArrowheads="1"/>
              </p:cNvSpPr>
              <p:nvPr/>
            </p:nvSpPr>
            <p:spPr bwMode="auto">
              <a:xfrm>
                <a:off x="4391" y="1159"/>
                <a:ext cx="270" cy="7"/>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44" name="Rectangle 518"/>
              <p:cNvSpPr>
                <a:spLocks noChangeArrowheads="1"/>
              </p:cNvSpPr>
              <p:nvPr/>
            </p:nvSpPr>
            <p:spPr bwMode="auto">
              <a:xfrm>
                <a:off x="4391" y="1166"/>
                <a:ext cx="270" cy="7"/>
              </a:xfrm>
              <a:prstGeom prst="rect">
                <a:avLst/>
              </a:prstGeom>
              <a:solidFill>
                <a:srgbClr val="FDFD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45" name="Rectangle 519"/>
              <p:cNvSpPr>
                <a:spLocks noChangeArrowheads="1"/>
              </p:cNvSpPr>
              <p:nvPr/>
            </p:nvSpPr>
            <p:spPr bwMode="auto">
              <a:xfrm>
                <a:off x="4391" y="1173"/>
                <a:ext cx="270" cy="6"/>
              </a:xfrm>
              <a:prstGeom prst="rect">
                <a:avLst/>
              </a:prstGeom>
              <a:solidFill>
                <a:srgbClr val="FBFBF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46" name="Rectangle 520"/>
              <p:cNvSpPr>
                <a:spLocks noChangeArrowheads="1"/>
              </p:cNvSpPr>
              <p:nvPr/>
            </p:nvSpPr>
            <p:spPr bwMode="auto">
              <a:xfrm>
                <a:off x="4391" y="1179"/>
                <a:ext cx="270" cy="7"/>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47" name="Rectangle 521"/>
              <p:cNvSpPr>
                <a:spLocks noChangeArrowheads="1"/>
              </p:cNvSpPr>
              <p:nvPr/>
            </p:nvSpPr>
            <p:spPr bwMode="auto">
              <a:xfrm>
                <a:off x="4391" y="1186"/>
                <a:ext cx="270" cy="13"/>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48" name="Rectangle 522"/>
              <p:cNvSpPr>
                <a:spLocks noChangeArrowheads="1"/>
              </p:cNvSpPr>
              <p:nvPr/>
            </p:nvSpPr>
            <p:spPr bwMode="auto">
              <a:xfrm>
                <a:off x="4391" y="1199"/>
                <a:ext cx="270" cy="7"/>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49" name="Rectangle 523"/>
              <p:cNvSpPr>
                <a:spLocks noChangeArrowheads="1"/>
              </p:cNvSpPr>
              <p:nvPr/>
            </p:nvSpPr>
            <p:spPr bwMode="auto">
              <a:xfrm>
                <a:off x="4391" y="1206"/>
                <a:ext cx="270" cy="7"/>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50" name="Rectangle 524"/>
              <p:cNvSpPr>
                <a:spLocks noChangeArrowheads="1"/>
              </p:cNvSpPr>
              <p:nvPr/>
            </p:nvSpPr>
            <p:spPr bwMode="auto">
              <a:xfrm>
                <a:off x="4391" y="1213"/>
                <a:ext cx="270" cy="7"/>
              </a:xfrm>
              <a:prstGeom prst="rect">
                <a:avLst/>
              </a:prstGeom>
              <a:solidFill>
                <a:srgbClr val="F4F4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51" name="Rectangle 525"/>
              <p:cNvSpPr>
                <a:spLocks noChangeArrowheads="1"/>
              </p:cNvSpPr>
              <p:nvPr/>
            </p:nvSpPr>
            <p:spPr bwMode="auto">
              <a:xfrm>
                <a:off x="4391" y="1220"/>
                <a:ext cx="270" cy="6"/>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52" name="Rectangle 526"/>
              <p:cNvSpPr>
                <a:spLocks noChangeArrowheads="1"/>
              </p:cNvSpPr>
              <p:nvPr/>
            </p:nvSpPr>
            <p:spPr bwMode="auto">
              <a:xfrm>
                <a:off x="4391" y="1226"/>
                <a:ext cx="270" cy="7"/>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53" name="Rectangle 527"/>
              <p:cNvSpPr>
                <a:spLocks noChangeArrowheads="1"/>
              </p:cNvSpPr>
              <p:nvPr/>
            </p:nvSpPr>
            <p:spPr bwMode="auto">
              <a:xfrm>
                <a:off x="4400" y="1161"/>
                <a:ext cx="255" cy="64"/>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154" name="Rectangle 528"/>
              <p:cNvSpPr>
                <a:spLocks noChangeArrowheads="1"/>
              </p:cNvSpPr>
              <p:nvPr/>
            </p:nvSpPr>
            <p:spPr bwMode="auto">
              <a:xfrm>
                <a:off x="4667" y="1173"/>
                <a:ext cx="574"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155" name="Picture 529"/>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668" y="1174"/>
                <a:ext cx="573"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6" name="Rectangle 530"/>
              <p:cNvSpPr>
                <a:spLocks noChangeArrowheads="1"/>
              </p:cNvSpPr>
              <p:nvPr/>
            </p:nvSpPr>
            <p:spPr bwMode="auto">
              <a:xfrm>
                <a:off x="4667" y="1173"/>
                <a:ext cx="574"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57" name="Rectangle 531"/>
              <p:cNvSpPr>
                <a:spLocks noChangeArrowheads="1"/>
              </p:cNvSpPr>
              <p:nvPr/>
            </p:nvSpPr>
            <p:spPr bwMode="auto">
              <a:xfrm>
                <a:off x="4661" y="1166"/>
                <a:ext cx="586"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58" name="Freeform 532"/>
              <p:cNvSpPr>
                <a:spLocks/>
              </p:cNvSpPr>
              <p:nvPr/>
            </p:nvSpPr>
            <p:spPr bwMode="auto">
              <a:xfrm>
                <a:off x="4664" y="1171"/>
                <a:ext cx="580" cy="70"/>
              </a:xfrm>
              <a:custGeom>
                <a:avLst/>
                <a:gdLst>
                  <a:gd name="T0" fmla="*/ 8 w 1376"/>
                  <a:gd name="T1" fmla="*/ 151 h 167"/>
                  <a:gd name="T2" fmla="*/ 1368 w 1376"/>
                  <a:gd name="T3" fmla="*/ 151 h 167"/>
                  <a:gd name="T4" fmla="*/ 1360 w 1376"/>
                  <a:gd name="T5" fmla="*/ 159 h 167"/>
                  <a:gd name="T6" fmla="*/ 1360 w 1376"/>
                  <a:gd name="T7" fmla="*/ 8 h 167"/>
                  <a:gd name="T8" fmla="*/ 1368 w 1376"/>
                  <a:gd name="T9" fmla="*/ 16 h 167"/>
                  <a:gd name="T10" fmla="*/ 8 w 1376"/>
                  <a:gd name="T11" fmla="*/ 16 h 167"/>
                  <a:gd name="T12" fmla="*/ 16 w 1376"/>
                  <a:gd name="T13" fmla="*/ 8 h 167"/>
                  <a:gd name="T14" fmla="*/ 16 w 1376"/>
                  <a:gd name="T15" fmla="*/ 159 h 167"/>
                  <a:gd name="T16" fmla="*/ 8 w 1376"/>
                  <a:gd name="T17" fmla="*/ 167 h 167"/>
                  <a:gd name="T18" fmla="*/ 0 w 1376"/>
                  <a:gd name="T19" fmla="*/ 159 h 167"/>
                  <a:gd name="T20" fmla="*/ 0 w 1376"/>
                  <a:gd name="T21" fmla="*/ 8 h 167"/>
                  <a:gd name="T22" fmla="*/ 8 w 1376"/>
                  <a:gd name="T23" fmla="*/ 0 h 167"/>
                  <a:gd name="T24" fmla="*/ 1368 w 1376"/>
                  <a:gd name="T25" fmla="*/ 0 h 167"/>
                  <a:gd name="T26" fmla="*/ 1376 w 1376"/>
                  <a:gd name="T27" fmla="*/ 8 h 167"/>
                  <a:gd name="T28" fmla="*/ 1376 w 1376"/>
                  <a:gd name="T29" fmla="*/ 159 h 167"/>
                  <a:gd name="T30" fmla="*/ 1368 w 1376"/>
                  <a:gd name="T31" fmla="*/ 167 h 167"/>
                  <a:gd name="T32" fmla="*/ 8 w 1376"/>
                  <a:gd name="T33" fmla="*/ 167 h 167"/>
                  <a:gd name="T34" fmla="*/ 0 w 1376"/>
                  <a:gd name="T35" fmla="*/ 159 h 167"/>
                  <a:gd name="T36" fmla="*/ 8 w 1376"/>
                  <a:gd name="T37" fmla="*/ 151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76" h="167">
                    <a:moveTo>
                      <a:pt x="8" y="151"/>
                    </a:moveTo>
                    <a:lnTo>
                      <a:pt x="1368" y="151"/>
                    </a:lnTo>
                    <a:lnTo>
                      <a:pt x="1360" y="159"/>
                    </a:lnTo>
                    <a:lnTo>
                      <a:pt x="1360" y="8"/>
                    </a:lnTo>
                    <a:lnTo>
                      <a:pt x="1368" y="16"/>
                    </a:lnTo>
                    <a:lnTo>
                      <a:pt x="8" y="16"/>
                    </a:lnTo>
                    <a:lnTo>
                      <a:pt x="16" y="8"/>
                    </a:lnTo>
                    <a:lnTo>
                      <a:pt x="16" y="159"/>
                    </a:lnTo>
                    <a:cubicBezTo>
                      <a:pt x="16" y="164"/>
                      <a:pt x="12" y="167"/>
                      <a:pt x="8" y="167"/>
                    </a:cubicBezTo>
                    <a:cubicBezTo>
                      <a:pt x="3" y="167"/>
                      <a:pt x="0" y="164"/>
                      <a:pt x="0" y="159"/>
                    </a:cubicBezTo>
                    <a:lnTo>
                      <a:pt x="0" y="8"/>
                    </a:lnTo>
                    <a:cubicBezTo>
                      <a:pt x="0" y="4"/>
                      <a:pt x="3" y="0"/>
                      <a:pt x="8" y="0"/>
                    </a:cubicBezTo>
                    <a:lnTo>
                      <a:pt x="1368" y="0"/>
                    </a:lnTo>
                    <a:cubicBezTo>
                      <a:pt x="1373" y="0"/>
                      <a:pt x="1376" y="4"/>
                      <a:pt x="1376" y="8"/>
                    </a:cubicBezTo>
                    <a:lnTo>
                      <a:pt x="1376" y="159"/>
                    </a:lnTo>
                    <a:cubicBezTo>
                      <a:pt x="1376" y="164"/>
                      <a:pt x="1373" y="167"/>
                      <a:pt x="1368" y="167"/>
                    </a:cubicBezTo>
                    <a:lnTo>
                      <a:pt x="8" y="167"/>
                    </a:lnTo>
                    <a:cubicBezTo>
                      <a:pt x="3" y="167"/>
                      <a:pt x="0" y="164"/>
                      <a:pt x="0" y="159"/>
                    </a:cubicBezTo>
                    <a:cubicBezTo>
                      <a:pt x="0" y="155"/>
                      <a:pt x="3" y="151"/>
                      <a:pt x="8" y="151"/>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159" name="Rectangle 533"/>
              <p:cNvSpPr>
                <a:spLocks noChangeArrowheads="1"/>
              </p:cNvSpPr>
              <p:nvPr/>
            </p:nvSpPr>
            <p:spPr bwMode="auto">
              <a:xfrm>
                <a:off x="4661" y="1166"/>
                <a:ext cx="586" cy="8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60" name="Rectangle 534"/>
              <p:cNvSpPr>
                <a:spLocks noChangeArrowheads="1"/>
              </p:cNvSpPr>
              <p:nvPr/>
            </p:nvSpPr>
            <p:spPr bwMode="auto">
              <a:xfrm>
                <a:off x="4647" y="1153"/>
                <a:ext cx="587" cy="6"/>
              </a:xfrm>
              <a:prstGeom prst="rect">
                <a:avLst/>
              </a:prstGeom>
              <a:solidFill>
                <a:srgbClr val="49F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61" name="Rectangle 535"/>
              <p:cNvSpPr>
                <a:spLocks noChangeArrowheads="1"/>
              </p:cNvSpPr>
              <p:nvPr/>
            </p:nvSpPr>
            <p:spPr bwMode="auto">
              <a:xfrm>
                <a:off x="4647" y="1159"/>
                <a:ext cx="587" cy="7"/>
              </a:xfrm>
              <a:prstGeom prst="rect">
                <a:avLst/>
              </a:prstGeom>
              <a:solidFill>
                <a:srgbClr val="64FF6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62" name="Rectangle 536"/>
              <p:cNvSpPr>
                <a:spLocks noChangeArrowheads="1"/>
              </p:cNvSpPr>
              <p:nvPr/>
            </p:nvSpPr>
            <p:spPr bwMode="auto">
              <a:xfrm>
                <a:off x="4647" y="1166"/>
                <a:ext cx="587" cy="7"/>
              </a:xfrm>
              <a:prstGeom prst="rect">
                <a:avLst/>
              </a:prstGeom>
              <a:solidFill>
                <a:srgbClr val="61FF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63" name="Rectangle 537"/>
              <p:cNvSpPr>
                <a:spLocks noChangeArrowheads="1"/>
              </p:cNvSpPr>
              <p:nvPr/>
            </p:nvSpPr>
            <p:spPr bwMode="auto">
              <a:xfrm>
                <a:off x="4647" y="1173"/>
                <a:ext cx="587" cy="6"/>
              </a:xfrm>
              <a:prstGeom prst="rect">
                <a:avLst/>
              </a:prstGeom>
              <a:solidFill>
                <a:srgbClr val="5FFF5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64" name="Rectangle 538"/>
              <p:cNvSpPr>
                <a:spLocks noChangeArrowheads="1"/>
              </p:cNvSpPr>
              <p:nvPr/>
            </p:nvSpPr>
            <p:spPr bwMode="auto">
              <a:xfrm>
                <a:off x="4647" y="1179"/>
                <a:ext cx="587" cy="7"/>
              </a:xfrm>
              <a:prstGeom prst="rect">
                <a:avLst/>
              </a:prstGeom>
              <a:solidFill>
                <a:srgbClr val="5DFF5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65" name="Rectangle 539"/>
              <p:cNvSpPr>
                <a:spLocks noChangeArrowheads="1"/>
              </p:cNvSpPr>
              <p:nvPr/>
            </p:nvSpPr>
            <p:spPr bwMode="auto">
              <a:xfrm>
                <a:off x="4647" y="1186"/>
                <a:ext cx="587" cy="7"/>
              </a:xfrm>
              <a:prstGeom prst="rect">
                <a:avLst/>
              </a:prstGeom>
              <a:solidFill>
                <a:srgbClr val="5AFF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66" name="Rectangle 540"/>
              <p:cNvSpPr>
                <a:spLocks noChangeArrowheads="1"/>
              </p:cNvSpPr>
              <p:nvPr/>
            </p:nvSpPr>
            <p:spPr bwMode="auto">
              <a:xfrm>
                <a:off x="4647" y="1193"/>
                <a:ext cx="587" cy="6"/>
              </a:xfrm>
              <a:prstGeom prst="rect">
                <a:avLst/>
              </a:prstGeom>
              <a:solidFill>
                <a:srgbClr val="57FF5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67" name="Rectangle 541"/>
              <p:cNvSpPr>
                <a:spLocks noChangeArrowheads="1"/>
              </p:cNvSpPr>
              <p:nvPr/>
            </p:nvSpPr>
            <p:spPr bwMode="auto">
              <a:xfrm>
                <a:off x="4647" y="1199"/>
                <a:ext cx="587" cy="7"/>
              </a:xfrm>
              <a:prstGeom prst="rect">
                <a:avLst/>
              </a:prstGeom>
              <a:solidFill>
                <a:srgbClr val="54FF5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68" name="Rectangle 542"/>
              <p:cNvSpPr>
                <a:spLocks noChangeArrowheads="1"/>
              </p:cNvSpPr>
              <p:nvPr/>
            </p:nvSpPr>
            <p:spPr bwMode="auto">
              <a:xfrm>
                <a:off x="4647" y="1206"/>
                <a:ext cx="587" cy="7"/>
              </a:xfrm>
              <a:prstGeom prst="rect">
                <a:avLst/>
              </a:prstGeom>
              <a:solidFill>
                <a:srgbClr val="52FF5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69" name="Rectangle 543"/>
              <p:cNvSpPr>
                <a:spLocks noChangeArrowheads="1"/>
              </p:cNvSpPr>
              <p:nvPr/>
            </p:nvSpPr>
            <p:spPr bwMode="auto">
              <a:xfrm>
                <a:off x="4647" y="1213"/>
                <a:ext cx="587" cy="7"/>
              </a:xfrm>
              <a:prstGeom prst="rect">
                <a:avLst/>
              </a:prstGeom>
              <a:solidFill>
                <a:srgbClr val="50FF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70" name="Rectangle 544"/>
              <p:cNvSpPr>
                <a:spLocks noChangeArrowheads="1"/>
              </p:cNvSpPr>
              <p:nvPr/>
            </p:nvSpPr>
            <p:spPr bwMode="auto">
              <a:xfrm>
                <a:off x="4647" y="1220"/>
                <a:ext cx="587" cy="6"/>
              </a:xfrm>
              <a:prstGeom prst="rect">
                <a:avLst/>
              </a:prstGeom>
              <a:solidFill>
                <a:srgbClr val="4DFF4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71" name="Rectangle 545"/>
              <p:cNvSpPr>
                <a:spLocks noChangeArrowheads="1"/>
              </p:cNvSpPr>
              <p:nvPr/>
            </p:nvSpPr>
            <p:spPr bwMode="auto">
              <a:xfrm>
                <a:off x="4647" y="1226"/>
                <a:ext cx="587" cy="7"/>
              </a:xfrm>
              <a:prstGeom prst="rect">
                <a:avLst/>
              </a:prstGeom>
              <a:solidFill>
                <a:srgbClr val="4AFF4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72" name="Rectangle 546"/>
              <p:cNvSpPr>
                <a:spLocks noChangeArrowheads="1"/>
              </p:cNvSpPr>
              <p:nvPr/>
            </p:nvSpPr>
            <p:spPr bwMode="auto">
              <a:xfrm>
                <a:off x="4655" y="1161"/>
                <a:ext cx="573" cy="64"/>
              </a:xfrm>
              <a:prstGeom prst="rect">
                <a:avLst/>
              </a:prstGeom>
              <a:noFill/>
              <a:ln w="3175"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173" name="Rectangle 547"/>
              <p:cNvSpPr>
                <a:spLocks noChangeArrowheads="1"/>
              </p:cNvSpPr>
              <p:nvPr/>
            </p:nvSpPr>
            <p:spPr bwMode="auto">
              <a:xfrm>
                <a:off x="4027" y="1300"/>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174" name="Picture 548"/>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4030" y="1301"/>
                <a:ext cx="255"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5" name="Rectangle 549"/>
              <p:cNvSpPr>
                <a:spLocks noChangeArrowheads="1"/>
              </p:cNvSpPr>
              <p:nvPr/>
            </p:nvSpPr>
            <p:spPr bwMode="auto">
              <a:xfrm>
                <a:off x="4027" y="1300"/>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76" name="Rectangle 550"/>
              <p:cNvSpPr>
                <a:spLocks noChangeArrowheads="1"/>
              </p:cNvSpPr>
              <p:nvPr/>
            </p:nvSpPr>
            <p:spPr bwMode="auto">
              <a:xfrm>
                <a:off x="4027" y="1293"/>
                <a:ext cx="269"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77" name="Freeform 551"/>
              <p:cNvSpPr>
                <a:spLocks/>
              </p:cNvSpPr>
              <p:nvPr/>
            </p:nvSpPr>
            <p:spPr bwMode="auto">
              <a:xfrm>
                <a:off x="4027" y="1297"/>
                <a:ext cx="261" cy="71"/>
              </a:xfrm>
              <a:custGeom>
                <a:avLst/>
                <a:gdLst>
                  <a:gd name="T0" fmla="*/ 8 w 620"/>
                  <a:gd name="T1" fmla="*/ 152 h 168"/>
                  <a:gd name="T2" fmla="*/ 612 w 620"/>
                  <a:gd name="T3" fmla="*/ 152 h 168"/>
                  <a:gd name="T4" fmla="*/ 604 w 620"/>
                  <a:gd name="T5" fmla="*/ 160 h 168"/>
                  <a:gd name="T6" fmla="*/ 604 w 620"/>
                  <a:gd name="T7" fmla="*/ 8 h 168"/>
                  <a:gd name="T8" fmla="*/ 612 w 620"/>
                  <a:gd name="T9" fmla="*/ 16 h 168"/>
                  <a:gd name="T10" fmla="*/ 8 w 620"/>
                  <a:gd name="T11" fmla="*/ 16 h 168"/>
                  <a:gd name="T12" fmla="*/ 16 w 620"/>
                  <a:gd name="T13" fmla="*/ 8 h 168"/>
                  <a:gd name="T14" fmla="*/ 16 w 620"/>
                  <a:gd name="T15" fmla="*/ 160 h 168"/>
                  <a:gd name="T16" fmla="*/ 8 w 620"/>
                  <a:gd name="T17" fmla="*/ 168 h 168"/>
                  <a:gd name="T18" fmla="*/ 0 w 620"/>
                  <a:gd name="T19" fmla="*/ 160 h 168"/>
                  <a:gd name="T20" fmla="*/ 0 w 620"/>
                  <a:gd name="T21" fmla="*/ 8 h 168"/>
                  <a:gd name="T22" fmla="*/ 8 w 620"/>
                  <a:gd name="T23" fmla="*/ 0 h 168"/>
                  <a:gd name="T24" fmla="*/ 612 w 620"/>
                  <a:gd name="T25" fmla="*/ 0 h 168"/>
                  <a:gd name="T26" fmla="*/ 620 w 620"/>
                  <a:gd name="T27" fmla="*/ 8 h 168"/>
                  <a:gd name="T28" fmla="*/ 620 w 620"/>
                  <a:gd name="T29" fmla="*/ 160 h 168"/>
                  <a:gd name="T30" fmla="*/ 612 w 620"/>
                  <a:gd name="T31" fmla="*/ 168 h 168"/>
                  <a:gd name="T32" fmla="*/ 8 w 620"/>
                  <a:gd name="T33" fmla="*/ 168 h 168"/>
                  <a:gd name="T34" fmla="*/ 0 w 620"/>
                  <a:gd name="T35" fmla="*/ 160 h 168"/>
                  <a:gd name="T36" fmla="*/ 8 w 620"/>
                  <a:gd name="T37" fmla="*/ 152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0" h="168">
                    <a:moveTo>
                      <a:pt x="8" y="152"/>
                    </a:moveTo>
                    <a:lnTo>
                      <a:pt x="612" y="152"/>
                    </a:lnTo>
                    <a:lnTo>
                      <a:pt x="604" y="160"/>
                    </a:lnTo>
                    <a:lnTo>
                      <a:pt x="604" y="8"/>
                    </a:lnTo>
                    <a:lnTo>
                      <a:pt x="612" y="16"/>
                    </a:lnTo>
                    <a:lnTo>
                      <a:pt x="8" y="16"/>
                    </a:lnTo>
                    <a:lnTo>
                      <a:pt x="16" y="8"/>
                    </a:lnTo>
                    <a:lnTo>
                      <a:pt x="16" y="160"/>
                    </a:lnTo>
                    <a:cubicBezTo>
                      <a:pt x="16" y="164"/>
                      <a:pt x="12" y="168"/>
                      <a:pt x="8" y="168"/>
                    </a:cubicBezTo>
                    <a:cubicBezTo>
                      <a:pt x="3" y="168"/>
                      <a:pt x="0" y="164"/>
                      <a:pt x="0" y="160"/>
                    </a:cubicBezTo>
                    <a:lnTo>
                      <a:pt x="0" y="8"/>
                    </a:lnTo>
                    <a:cubicBezTo>
                      <a:pt x="0" y="4"/>
                      <a:pt x="3" y="0"/>
                      <a:pt x="8" y="0"/>
                    </a:cubicBezTo>
                    <a:lnTo>
                      <a:pt x="612" y="0"/>
                    </a:lnTo>
                    <a:cubicBezTo>
                      <a:pt x="617" y="0"/>
                      <a:pt x="620" y="4"/>
                      <a:pt x="620" y="8"/>
                    </a:cubicBezTo>
                    <a:lnTo>
                      <a:pt x="620" y="160"/>
                    </a:lnTo>
                    <a:cubicBezTo>
                      <a:pt x="620" y="164"/>
                      <a:pt x="617" y="168"/>
                      <a:pt x="612" y="168"/>
                    </a:cubicBezTo>
                    <a:lnTo>
                      <a:pt x="8" y="168"/>
                    </a:lnTo>
                    <a:cubicBezTo>
                      <a:pt x="3" y="168"/>
                      <a:pt x="0" y="164"/>
                      <a:pt x="0" y="160"/>
                    </a:cubicBezTo>
                    <a:cubicBezTo>
                      <a:pt x="0" y="155"/>
                      <a:pt x="3" y="152"/>
                      <a:pt x="8" y="152"/>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178" name="Rectangle 552"/>
              <p:cNvSpPr>
                <a:spLocks noChangeArrowheads="1"/>
              </p:cNvSpPr>
              <p:nvPr/>
            </p:nvSpPr>
            <p:spPr bwMode="auto">
              <a:xfrm>
                <a:off x="4027" y="1293"/>
                <a:ext cx="269"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79" name="Rectangle 553"/>
              <p:cNvSpPr>
                <a:spLocks noChangeArrowheads="1"/>
              </p:cNvSpPr>
              <p:nvPr/>
            </p:nvSpPr>
            <p:spPr bwMode="auto">
              <a:xfrm>
                <a:off x="4006" y="1280"/>
                <a:ext cx="270" cy="7"/>
              </a:xfrm>
              <a:prstGeom prst="rect">
                <a:avLst/>
              </a:prstGeom>
              <a:solidFill>
                <a:srgbClr val="C4F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80" name="Rectangle 554"/>
              <p:cNvSpPr>
                <a:spLocks noChangeArrowheads="1"/>
              </p:cNvSpPr>
              <p:nvPr/>
            </p:nvSpPr>
            <p:spPr bwMode="auto">
              <a:xfrm>
                <a:off x="4006" y="1287"/>
                <a:ext cx="270" cy="6"/>
              </a:xfrm>
              <a:prstGeom prst="rect">
                <a:avLst/>
              </a:prstGeom>
              <a:solidFill>
                <a:srgbClr val="CCFF6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81" name="Rectangle 555"/>
              <p:cNvSpPr>
                <a:spLocks noChangeArrowheads="1"/>
              </p:cNvSpPr>
              <p:nvPr/>
            </p:nvSpPr>
            <p:spPr bwMode="auto">
              <a:xfrm>
                <a:off x="4006" y="1293"/>
                <a:ext cx="270" cy="7"/>
              </a:xfrm>
              <a:prstGeom prst="rect">
                <a:avLst/>
              </a:prstGeom>
              <a:solidFill>
                <a:srgbClr val="CBFF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82" name="Rectangle 556"/>
              <p:cNvSpPr>
                <a:spLocks noChangeArrowheads="1"/>
              </p:cNvSpPr>
              <p:nvPr/>
            </p:nvSpPr>
            <p:spPr bwMode="auto">
              <a:xfrm>
                <a:off x="4006" y="1300"/>
                <a:ext cx="270" cy="7"/>
              </a:xfrm>
              <a:prstGeom prst="rect">
                <a:avLst/>
              </a:prstGeom>
              <a:solidFill>
                <a:srgbClr val="CAFF5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83" name="Rectangle 557"/>
              <p:cNvSpPr>
                <a:spLocks noChangeArrowheads="1"/>
              </p:cNvSpPr>
              <p:nvPr/>
            </p:nvSpPr>
            <p:spPr bwMode="auto">
              <a:xfrm>
                <a:off x="4006" y="1307"/>
                <a:ext cx="270" cy="6"/>
              </a:xfrm>
              <a:prstGeom prst="rect">
                <a:avLst/>
              </a:prstGeom>
              <a:solidFill>
                <a:srgbClr val="CAFF5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84" name="Rectangle 558"/>
              <p:cNvSpPr>
                <a:spLocks noChangeArrowheads="1"/>
              </p:cNvSpPr>
              <p:nvPr/>
            </p:nvSpPr>
            <p:spPr bwMode="auto">
              <a:xfrm>
                <a:off x="4006" y="1313"/>
                <a:ext cx="270" cy="7"/>
              </a:xfrm>
              <a:prstGeom prst="rect">
                <a:avLst/>
              </a:prstGeom>
              <a:solidFill>
                <a:srgbClr val="C9FF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85" name="Rectangle 559"/>
              <p:cNvSpPr>
                <a:spLocks noChangeArrowheads="1"/>
              </p:cNvSpPr>
              <p:nvPr/>
            </p:nvSpPr>
            <p:spPr bwMode="auto">
              <a:xfrm>
                <a:off x="4006" y="1320"/>
                <a:ext cx="270" cy="7"/>
              </a:xfrm>
              <a:prstGeom prst="rect">
                <a:avLst/>
              </a:prstGeom>
              <a:solidFill>
                <a:srgbClr val="C8FF5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86" name="Rectangle 560"/>
              <p:cNvSpPr>
                <a:spLocks noChangeArrowheads="1"/>
              </p:cNvSpPr>
              <p:nvPr/>
            </p:nvSpPr>
            <p:spPr bwMode="auto">
              <a:xfrm>
                <a:off x="4006" y="1327"/>
                <a:ext cx="270" cy="6"/>
              </a:xfrm>
              <a:prstGeom prst="rect">
                <a:avLst/>
              </a:prstGeom>
              <a:solidFill>
                <a:srgbClr val="C8FF5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87" name="Rectangle 561"/>
              <p:cNvSpPr>
                <a:spLocks noChangeArrowheads="1"/>
              </p:cNvSpPr>
              <p:nvPr/>
            </p:nvSpPr>
            <p:spPr bwMode="auto">
              <a:xfrm>
                <a:off x="4006" y="1333"/>
                <a:ext cx="270" cy="7"/>
              </a:xfrm>
              <a:prstGeom prst="rect">
                <a:avLst/>
              </a:prstGeom>
              <a:solidFill>
                <a:srgbClr val="C7FF5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88" name="Rectangle 562"/>
              <p:cNvSpPr>
                <a:spLocks noChangeArrowheads="1"/>
              </p:cNvSpPr>
              <p:nvPr/>
            </p:nvSpPr>
            <p:spPr bwMode="auto">
              <a:xfrm>
                <a:off x="4006" y="1340"/>
                <a:ext cx="270" cy="7"/>
              </a:xfrm>
              <a:prstGeom prst="rect">
                <a:avLst/>
              </a:prstGeom>
              <a:solidFill>
                <a:srgbClr val="C6FF4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89" name="Rectangle 563"/>
              <p:cNvSpPr>
                <a:spLocks noChangeArrowheads="1"/>
              </p:cNvSpPr>
              <p:nvPr/>
            </p:nvSpPr>
            <p:spPr bwMode="auto">
              <a:xfrm>
                <a:off x="4006" y="1347"/>
                <a:ext cx="270" cy="7"/>
              </a:xfrm>
              <a:prstGeom prst="rect">
                <a:avLst/>
              </a:prstGeom>
              <a:solidFill>
                <a:srgbClr val="C5FF4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90" name="Rectangle 564"/>
              <p:cNvSpPr>
                <a:spLocks noChangeArrowheads="1"/>
              </p:cNvSpPr>
              <p:nvPr/>
            </p:nvSpPr>
            <p:spPr bwMode="auto">
              <a:xfrm>
                <a:off x="4006" y="1354"/>
                <a:ext cx="270" cy="6"/>
              </a:xfrm>
              <a:prstGeom prst="rect">
                <a:avLst/>
              </a:prstGeom>
              <a:solidFill>
                <a:srgbClr val="C5FF4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91" name="Rectangle 565"/>
              <p:cNvSpPr>
                <a:spLocks noChangeArrowheads="1"/>
              </p:cNvSpPr>
              <p:nvPr/>
            </p:nvSpPr>
            <p:spPr bwMode="auto">
              <a:xfrm>
                <a:off x="4017" y="1288"/>
                <a:ext cx="255" cy="63"/>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192" name="Rectangle 566"/>
              <p:cNvSpPr>
                <a:spLocks noChangeArrowheads="1"/>
              </p:cNvSpPr>
              <p:nvPr/>
            </p:nvSpPr>
            <p:spPr bwMode="auto">
              <a:xfrm>
                <a:off x="4283" y="1300"/>
                <a:ext cx="128"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193" name="Picture 567"/>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4285" y="1301"/>
                <a:ext cx="128"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 name="Rectangle 568"/>
              <p:cNvSpPr>
                <a:spLocks noChangeArrowheads="1"/>
              </p:cNvSpPr>
              <p:nvPr/>
            </p:nvSpPr>
            <p:spPr bwMode="auto">
              <a:xfrm>
                <a:off x="4283" y="1300"/>
                <a:ext cx="128"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95" name="Rectangle 569"/>
              <p:cNvSpPr>
                <a:spLocks noChangeArrowheads="1"/>
              </p:cNvSpPr>
              <p:nvPr/>
            </p:nvSpPr>
            <p:spPr bwMode="auto">
              <a:xfrm>
                <a:off x="4276" y="1293"/>
                <a:ext cx="142"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96" name="Freeform 570"/>
              <p:cNvSpPr>
                <a:spLocks/>
              </p:cNvSpPr>
              <p:nvPr/>
            </p:nvSpPr>
            <p:spPr bwMode="auto">
              <a:xfrm>
                <a:off x="4282" y="1297"/>
                <a:ext cx="134" cy="71"/>
              </a:xfrm>
              <a:custGeom>
                <a:avLst/>
                <a:gdLst>
                  <a:gd name="T0" fmla="*/ 8 w 319"/>
                  <a:gd name="T1" fmla="*/ 152 h 168"/>
                  <a:gd name="T2" fmla="*/ 311 w 319"/>
                  <a:gd name="T3" fmla="*/ 152 h 168"/>
                  <a:gd name="T4" fmla="*/ 303 w 319"/>
                  <a:gd name="T5" fmla="*/ 160 h 168"/>
                  <a:gd name="T6" fmla="*/ 303 w 319"/>
                  <a:gd name="T7" fmla="*/ 8 h 168"/>
                  <a:gd name="T8" fmla="*/ 311 w 319"/>
                  <a:gd name="T9" fmla="*/ 16 h 168"/>
                  <a:gd name="T10" fmla="*/ 8 w 319"/>
                  <a:gd name="T11" fmla="*/ 16 h 168"/>
                  <a:gd name="T12" fmla="*/ 16 w 319"/>
                  <a:gd name="T13" fmla="*/ 8 h 168"/>
                  <a:gd name="T14" fmla="*/ 16 w 319"/>
                  <a:gd name="T15" fmla="*/ 160 h 168"/>
                  <a:gd name="T16" fmla="*/ 8 w 319"/>
                  <a:gd name="T17" fmla="*/ 168 h 168"/>
                  <a:gd name="T18" fmla="*/ 0 w 319"/>
                  <a:gd name="T19" fmla="*/ 160 h 168"/>
                  <a:gd name="T20" fmla="*/ 0 w 319"/>
                  <a:gd name="T21" fmla="*/ 8 h 168"/>
                  <a:gd name="T22" fmla="*/ 8 w 319"/>
                  <a:gd name="T23" fmla="*/ 0 h 168"/>
                  <a:gd name="T24" fmla="*/ 311 w 319"/>
                  <a:gd name="T25" fmla="*/ 0 h 168"/>
                  <a:gd name="T26" fmla="*/ 319 w 319"/>
                  <a:gd name="T27" fmla="*/ 8 h 168"/>
                  <a:gd name="T28" fmla="*/ 319 w 319"/>
                  <a:gd name="T29" fmla="*/ 160 h 168"/>
                  <a:gd name="T30" fmla="*/ 311 w 319"/>
                  <a:gd name="T31" fmla="*/ 168 h 168"/>
                  <a:gd name="T32" fmla="*/ 8 w 319"/>
                  <a:gd name="T33" fmla="*/ 168 h 168"/>
                  <a:gd name="T34" fmla="*/ 0 w 319"/>
                  <a:gd name="T35" fmla="*/ 160 h 168"/>
                  <a:gd name="T36" fmla="*/ 8 w 319"/>
                  <a:gd name="T37" fmla="*/ 152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9" h="168">
                    <a:moveTo>
                      <a:pt x="8" y="152"/>
                    </a:moveTo>
                    <a:lnTo>
                      <a:pt x="311" y="152"/>
                    </a:lnTo>
                    <a:lnTo>
                      <a:pt x="303" y="160"/>
                    </a:lnTo>
                    <a:lnTo>
                      <a:pt x="303" y="8"/>
                    </a:lnTo>
                    <a:lnTo>
                      <a:pt x="311" y="16"/>
                    </a:lnTo>
                    <a:lnTo>
                      <a:pt x="8" y="16"/>
                    </a:lnTo>
                    <a:lnTo>
                      <a:pt x="16" y="8"/>
                    </a:lnTo>
                    <a:lnTo>
                      <a:pt x="16" y="160"/>
                    </a:lnTo>
                    <a:cubicBezTo>
                      <a:pt x="16" y="164"/>
                      <a:pt x="13" y="168"/>
                      <a:pt x="8" y="168"/>
                    </a:cubicBezTo>
                    <a:cubicBezTo>
                      <a:pt x="4" y="168"/>
                      <a:pt x="0" y="164"/>
                      <a:pt x="0" y="160"/>
                    </a:cubicBezTo>
                    <a:lnTo>
                      <a:pt x="0" y="8"/>
                    </a:lnTo>
                    <a:cubicBezTo>
                      <a:pt x="0" y="4"/>
                      <a:pt x="4" y="0"/>
                      <a:pt x="8" y="0"/>
                    </a:cubicBezTo>
                    <a:lnTo>
                      <a:pt x="311" y="0"/>
                    </a:lnTo>
                    <a:cubicBezTo>
                      <a:pt x="315" y="0"/>
                      <a:pt x="319" y="4"/>
                      <a:pt x="319" y="8"/>
                    </a:cubicBezTo>
                    <a:lnTo>
                      <a:pt x="319" y="160"/>
                    </a:lnTo>
                    <a:cubicBezTo>
                      <a:pt x="319" y="164"/>
                      <a:pt x="315" y="168"/>
                      <a:pt x="311" y="168"/>
                    </a:cubicBezTo>
                    <a:lnTo>
                      <a:pt x="8" y="168"/>
                    </a:lnTo>
                    <a:cubicBezTo>
                      <a:pt x="4" y="168"/>
                      <a:pt x="0" y="164"/>
                      <a:pt x="0" y="160"/>
                    </a:cubicBezTo>
                    <a:cubicBezTo>
                      <a:pt x="0" y="155"/>
                      <a:pt x="4" y="152"/>
                      <a:pt x="8" y="152"/>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197" name="Rectangle 571"/>
              <p:cNvSpPr>
                <a:spLocks noChangeArrowheads="1"/>
              </p:cNvSpPr>
              <p:nvPr/>
            </p:nvSpPr>
            <p:spPr bwMode="auto">
              <a:xfrm>
                <a:off x="4276" y="1293"/>
                <a:ext cx="142"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98" name="Rectangle 572"/>
              <p:cNvSpPr>
                <a:spLocks noChangeArrowheads="1"/>
              </p:cNvSpPr>
              <p:nvPr/>
            </p:nvSpPr>
            <p:spPr bwMode="auto">
              <a:xfrm>
                <a:off x="4263" y="1280"/>
                <a:ext cx="141" cy="7"/>
              </a:xfrm>
              <a:prstGeom prst="rect">
                <a:avLst/>
              </a:prstGeom>
              <a:solidFill>
                <a:srgbClr val="EFAF7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99" name="Rectangle 573"/>
              <p:cNvSpPr>
                <a:spLocks noChangeArrowheads="1"/>
              </p:cNvSpPr>
              <p:nvPr/>
            </p:nvSpPr>
            <p:spPr bwMode="auto">
              <a:xfrm>
                <a:off x="4263" y="1287"/>
                <a:ext cx="141" cy="6"/>
              </a:xfrm>
              <a:prstGeom prst="rect">
                <a:avLst/>
              </a:prstGeom>
              <a:solidFill>
                <a:srgbClr val="F2BE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00" name="Rectangle 574"/>
              <p:cNvSpPr>
                <a:spLocks noChangeArrowheads="1"/>
              </p:cNvSpPr>
              <p:nvPr/>
            </p:nvSpPr>
            <p:spPr bwMode="auto">
              <a:xfrm>
                <a:off x="4263" y="1293"/>
                <a:ext cx="141" cy="7"/>
              </a:xfrm>
              <a:prstGeom prst="rect">
                <a:avLst/>
              </a:prstGeom>
              <a:solidFill>
                <a:srgbClr val="F1BC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01" name="Rectangle 575"/>
              <p:cNvSpPr>
                <a:spLocks noChangeArrowheads="1"/>
              </p:cNvSpPr>
              <p:nvPr/>
            </p:nvSpPr>
            <p:spPr bwMode="auto">
              <a:xfrm>
                <a:off x="4263" y="1300"/>
                <a:ext cx="141" cy="7"/>
              </a:xfrm>
              <a:prstGeom prst="rect">
                <a:avLst/>
              </a:prstGeom>
              <a:solidFill>
                <a:srgbClr val="F1BB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02" name="Rectangle 576"/>
              <p:cNvSpPr>
                <a:spLocks noChangeArrowheads="1"/>
              </p:cNvSpPr>
              <p:nvPr/>
            </p:nvSpPr>
            <p:spPr bwMode="auto">
              <a:xfrm>
                <a:off x="4263" y="1307"/>
                <a:ext cx="141" cy="6"/>
              </a:xfrm>
              <a:prstGeom prst="rect">
                <a:avLst/>
              </a:prstGeom>
              <a:solidFill>
                <a:srgbClr val="F1BA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03" name="Rectangle 577"/>
              <p:cNvSpPr>
                <a:spLocks noChangeArrowheads="1"/>
              </p:cNvSpPr>
              <p:nvPr/>
            </p:nvSpPr>
            <p:spPr bwMode="auto">
              <a:xfrm>
                <a:off x="4263" y="1313"/>
                <a:ext cx="141" cy="7"/>
              </a:xfrm>
              <a:prstGeom prst="rect">
                <a:avLst/>
              </a:prstGeom>
              <a:solidFill>
                <a:srgbClr val="F1B88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04" name="Rectangle 578"/>
              <p:cNvSpPr>
                <a:spLocks noChangeArrowheads="1"/>
              </p:cNvSpPr>
              <p:nvPr/>
            </p:nvSpPr>
            <p:spPr bwMode="auto">
              <a:xfrm>
                <a:off x="4263" y="1320"/>
                <a:ext cx="141" cy="7"/>
              </a:xfrm>
              <a:prstGeom prst="rect">
                <a:avLst/>
              </a:prstGeom>
              <a:solidFill>
                <a:srgbClr val="F1B7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05" name="Rectangle 579"/>
              <p:cNvSpPr>
                <a:spLocks noChangeArrowheads="1"/>
              </p:cNvSpPr>
              <p:nvPr/>
            </p:nvSpPr>
            <p:spPr bwMode="auto">
              <a:xfrm>
                <a:off x="4263" y="1327"/>
                <a:ext cx="141" cy="6"/>
              </a:xfrm>
              <a:prstGeom prst="rect">
                <a:avLst/>
              </a:prstGeom>
              <a:solidFill>
                <a:srgbClr val="F0B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06" name="Rectangle 580"/>
              <p:cNvSpPr>
                <a:spLocks noChangeArrowheads="1"/>
              </p:cNvSpPr>
              <p:nvPr/>
            </p:nvSpPr>
            <p:spPr bwMode="auto">
              <a:xfrm>
                <a:off x="4263" y="1333"/>
                <a:ext cx="141" cy="7"/>
              </a:xfrm>
              <a:prstGeom prst="rect">
                <a:avLst/>
              </a:prstGeom>
              <a:solidFill>
                <a:srgbClr val="F0B48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07" name="Rectangle 581"/>
              <p:cNvSpPr>
                <a:spLocks noChangeArrowheads="1"/>
              </p:cNvSpPr>
              <p:nvPr/>
            </p:nvSpPr>
            <p:spPr bwMode="auto">
              <a:xfrm>
                <a:off x="4263" y="1340"/>
                <a:ext cx="141" cy="7"/>
              </a:xfrm>
              <a:prstGeom prst="rect">
                <a:avLst/>
              </a:prstGeom>
              <a:solidFill>
                <a:srgbClr val="F0B3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08" name="Rectangle 582"/>
              <p:cNvSpPr>
                <a:spLocks noChangeArrowheads="1"/>
              </p:cNvSpPr>
              <p:nvPr/>
            </p:nvSpPr>
            <p:spPr bwMode="auto">
              <a:xfrm>
                <a:off x="4263" y="1347"/>
                <a:ext cx="141" cy="7"/>
              </a:xfrm>
              <a:prstGeom prst="rect">
                <a:avLst/>
              </a:prstGeom>
              <a:solidFill>
                <a:srgbClr val="EFB1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09" name="Rectangle 583"/>
              <p:cNvSpPr>
                <a:spLocks noChangeArrowheads="1"/>
              </p:cNvSpPr>
              <p:nvPr/>
            </p:nvSpPr>
            <p:spPr bwMode="auto">
              <a:xfrm>
                <a:off x="4263" y="1354"/>
                <a:ext cx="141" cy="6"/>
              </a:xfrm>
              <a:prstGeom prst="rect">
                <a:avLst/>
              </a:prstGeom>
              <a:solidFill>
                <a:srgbClr val="EFB07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10" name="Rectangle 584"/>
              <p:cNvSpPr>
                <a:spLocks noChangeArrowheads="1"/>
              </p:cNvSpPr>
              <p:nvPr/>
            </p:nvSpPr>
            <p:spPr bwMode="auto">
              <a:xfrm>
                <a:off x="4272" y="1288"/>
                <a:ext cx="128" cy="63"/>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211" name="Rectangle 585"/>
              <p:cNvSpPr>
                <a:spLocks noChangeArrowheads="1"/>
              </p:cNvSpPr>
              <p:nvPr/>
            </p:nvSpPr>
            <p:spPr bwMode="auto">
              <a:xfrm>
                <a:off x="4411" y="1300"/>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212" name="Picture 586"/>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4413" y="1301"/>
                <a:ext cx="255"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3" name="Rectangle 587"/>
              <p:cNvSpPr>
                <a:spLocks noChangeArrowheads="1"/>
              </p:cNvSpPr>
              <p:nvPr/>
            </p:nvSpPr>
            <p:spPr bwMode="auto">
              <a:xfrm>
                <a:off x="4411" y="1300"/>
                <a:ext cx="256"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14" name="Rectangle 588"/>
              <p:cNvSpPr>
                <a:spLocks noChangeArrowheads="1"/>
              </p:cNvSpPr>
              <p:nvPr/>
            </p:nvSpPr>
            <p:spPr bwMode="auto">
              <a:xfrm>
                <a:off x="4404" y="1293"/>
                <a:ext cx="270"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15" name="Freeform 589"/>
              <p:cNvSpPr>
                <a:spLocks/>
              </p:cNvSpPr>
              <p:nvPr/>
            </p:nvSpPr>
            <p:spPr bwMode="auto">
              <a:xfrm>
                <a:off x="4409" y="1297"/>
                <a:ext cx="262" cy="71"/>
              </a:xfrm>
              <a:custGeom>
                <a:avLst/>
                <a:gdLst>
                  <a:gd name="T0" fmla="*/ 8 w 621"/>
                  <a:gd name="T1" fmla="*/ 152 h 168"/>
                  <a:gd name="T2" fmla="*/ 613 w 621"/>
                  <a:gd name="T3" fmla="*/ 152 h 168"/>
                  <a:gd name="T4" fmla="*/ 605 w 621"/>
                  <a:gd name="T5" fmla="*/ 160 h 168"/>
                  <a:gd name="T6" fmla="*/ 605 w 621"/>
                  <a:gd name="T7" fmla="*/ 8 h 168"/>
                  <a:gd name="T8" fmla="*/ 613 w 621"/>
                  <a:gd name="T9" fmla="*/ 16 h 168"/>
                  <a:gd name="T10" fmla="*/ 8 w 621"/>
                  <a:gd name="T11" fmla="*/ 16 h 168"/>
                  <a:gd name="T12" fmla="*/ 16 w 621"/>
                  <a:gd name="T13" fmla="*/ 8 h 168"/>
                  <a:gd name="T14" fmla="*/ 16 w 621"/>
                  <a:gd name="T15" fmla="*/ 160 h 168"/>
                  <a:gd name="T16" fmla="*/ 8 w 621"/>
                  <a:gd name="T17" fmla="*/ 168 h 168"/>
                  <a:gd name="T18" fmla="*/ 0 w 621"/>
                  <a:gd name="T19" fmla="*/ 160 h 168"/>
                  <a:gd name="T20" fmla="*/ 0 w 621"/>
                  <a:gd name="T21" fmla="*/ 8 h 168"/>
                  <a:gd name="T22" fmla="*/ 8 w 621"/>
                  <a:gd name="T23" fmla="*/ 0 h 168"/>
                  <a:gd name="T24" fmla="*/ 613 w 621"/>
                  <a:gd name="T25" fmla="*/ 0 h 168"/>
                  <a:gd name="T26" fmla="*/ 621 w 621"/>
                  <a:gd name="T27" fmla="*/ 8 h 168"/>
                  <a:gd name="T28" fmla="*/ 621 w 621"/>
                  <a:gd name="T29" fmla="*/ 160 h 168"/>
                  <a:gd name="T30" fmla="*/ 613 w 621"/>
                  <a:gd name="T31" fmla="*/ 168 h 168"/>
                  <a:gd name="T32" fmla="*/ 8 w 621"/>
                  <a:gd name="T33" fmla="*/ 168 h 168"/>
                  <a:gd name="T34" fmla="*/ 0 w 621"/>
                  <a:gd name="T35" fmla="*/ 160 h 168"/>
                  <a:gd name="T36" fmla="*/ 8 w 621"/>
                  <a:gd name="T37" fmla="*/ 152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1" h="168">
                    <a:moveTo>
                      <a:pt x="8" y="152"/>
                    </a:moveTo>
                    <a:lnTo>
                      <a:pt x="613" y="152"/>
                    </a:lnTo>
                    <a:lnTo>
                      <a:pt x="605" y="160"/>
                    </a:lnTo>
                    <a:lnTo>
                      <a:pt x="605" y="8"/>
                    </a:lnTo>
                    <a:lnTo>
                      <a:pt x="613" y="16"/>
                    </a:lnTo>
                    <a:lnTo>
                      <a:pt x="8" y="16"/>
                    </a:lnTo>
                    <a:lnTo>
                      <a:pt x="16" y="8"/>
                    </a:lnTo>
                    <a:lnTo>
                      <a:pt x="16" y="160"/>
                    </a:lnTo>
                    <a:cubicBezTo>
                      <a:pt x="16" y="164"/>
                      <a:pt x="12" y="168"/>
                      <a:pt x="8" y="168"/>
                    </a:cubicBezTo>
                    <a:cubicBezTo>
                      <a:pt x="3" y="168"/>
                      <a:pt x="0" y="164"/>
                      <a:pt x="0" y="160"/>
                    </a:cubicBezTo>
                    <a:lnTo>
                      <a:pt x="0" y="8"/>
                    </a:lnTo>
                    <a:cubicBezTo>
                      <a:pt x="0" y="4"/>
                      <a:pt x="3" y="0"/>
                      <a:pt x="8" y="0"/>
                    </a:cubicBezTo>
                    <a:lnTo>
                      <a:pt x="613" y="0"/>
                    </a:lnTo>
                    <a:cubicBezTo>
                      <a:pt x="617" y="0"/>
                      <a:pt x="621" y="4"/>
                      <a:pt x="621" y="8"/>
                    </a:cubicBezTo>
                    <a:lnTo>
                      <a:pt x="621" y="160"/>
                    </a:lnTo>
                    <a:cubicBezTo>
                      <a:pt x="621" y="164"/>
                      <a:pt x="617" y="168"/>
                      <a:pt x="613" y="168"/>
                    </a:cubicBezTo>
                    <a:lnTo>
                      <a:pt x="8" y="168"/>
                    </a:lnTo>
                    <a:cubicBezTo>
                      <a:pt x="3" y="168"/>
                      <a:pt x="0" y="164"/>
                      <a:pt x="0" y="160"/>
                    </a:cubicBezTo>
                    <a:cubicBezTo>
                      <a:pt x="0" y="155"/>
                      <a:pt x="3" y="152"/>
                      <a:pt x="8" y="152"/>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216" name="Rectangle 590"/>
              <p:cNvSpPr>
                <a:spLocks noChangeArrowheads="1"/>
              </p:cNvSpPr>
              <p:nvPr/>
            </p:nvSpPr>
            <p:spPr bwMode="auto">
              <a:xfrm>
                <a:off x="4404" y="1293"/>
                <a:ext cx="270"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17" name="Rectangle 591"/>
              <p:cNvSpPr>
                <a:spLocks noChangeArrowheads="1"/>
              </p:cNvSpPr>
              <p:nvPr/>
            </p:nvSpPr>
            <p:spPr bwMode="auto">
              <a:xfrm>
                <a:off x="4391" y="1280"/>
                <a:ext cx="270" cy="7"/>
              </a:xfrm>
              <a:prstGeom prst="rect">
                <a:avLst/>
              </a:prstGeom>
              <a:solidFill>
                <a:srgbClr val="F0F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18" name="Rectangle 592"/>
              <p:cNvSpPr>
                <a:spLocks noChangeArrowheads="1"/>
              </p:cNvSpPr>
              <p:nvPr/>
            </p:nvSpPr>
            <p:spPr bwMode="auto">
              <a:xfrm>
                <a:off x="4391" y="1287"/>
                <a:ext cx="270" cy="6"/>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19" name="Rectangle 593"/>
              <p:cNvSpPr>
                <a:spLocks noChangeArrowheads="1"/>
              </p:cNvSpPr>
              <p:nvPr/>
            </p:nvSpPr>
            <p:spPr bwMode="auto">
              <a:xfrm>
                <a:off x="4391" y="1293"/>
                <a:ext cx="270" cy="7"/>
              </a:xfrm>
              <a:prstGeom prst="rect">
                <a:avLst/>
              </a:prstGeom>
              <a:solidFill>
                <a:srgbClr val="FCFCF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20" name="Rectangle 594"/>
              <p:cNvSpPr>
                <a:spLocks noChangeArrowheads="1"/>
              </p:cNvSpPr>
              <p:nvPr/>
            </p:nvSpPr>
            <p:spPr bwMode="auto">
              <a:xfrm>
                <a:off x="4391" y="1300"/>
                <a:ext cx="270" cy="7"/>
              </a:xfrm>
              <a:prstGeom prst="rect">
                <a:avLst/>
              </a:prstGeom>
              <a:solidFill>
                <a:srgbClr val="FBFBF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21" name="Rectangle 595"/>
              <p:cNvSpPr>
                <a:spLocks noChangeArrowheads="1"/>
              </p:cNvSpPr>
              <p:nvPr/>
            </p:nvSpPr>
            <p:spPr bwMode="auto">
              <a:xfrm>
                <a:off x="4391" y="1307"/>
                <a:ext cx="270" cy="6"/>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22" name="Rectangle 596"/>
              <p:cNvSpPr>
                <a:spLocks noChangeArrowheads="1"/>
              </p:cNvSpPr>
              <p:nvPr/>
            </p:nvSpPr>
            <p:spPr bwMode="auto">
              <a:xfrm>
                <a:off x="4391" y="1313"/>
                <a:ext cx="270" cy="14"/>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23" name="Rectangle 597"/>
              <p:cNvSpPr>
                <a:spLocks noChangeArrowheads="1"/>
              </p:cNvSpPr>
              <p:nvPr/>
            </p:nvSpPr>
            <p:spPr bwMode="auto">
              <a:xfrm>
                <a:off x="4391" y="1327"/>
                <a:ext cx="270" cy="6"/>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24" name="Rectangle 598"/>
              <p:cNvSpPr>
                <a:spLocks noChangeArrowheads="1"/>
              </p:cNvSpPr>
              <p:nvPr/>
            </p:nvSpPr>
            <p:spPr bwMode="auto">
              <a:xfrm>
                <a:off x="4391" y="1333"/>
                <a:ext cx="270" cy="7"/>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25" name="Rectangle 599"/>
              <p:cNvSpPr>
                <a:spLocks noChangeArrowheads="1"/>
              </p:cNvSpPr>
              <p:nvPr/>
            </p:nvSpPr>
            <p:spPr bwMode="auto">
              <a:xfrm>
                <a:off x="4391" y="1340"/>
                <a:ext cx="270" cy="7"/>
              </a:xfrm>
              <a:prstGeom prst="rect">
                <a:avLst/>
              </a:prstGeom>
              <a:solidFill>
                <a:srgbClr val="F4F4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26" name="Rectangle 600"/>
              <p:cNvSpPr>
                <a:spLocks noChangeArrowheads="1"/>
              </p:cNvSpPr>
              <p:nvPr/>
            </p:nvSpPr>
            <p:spPr bwMode="auto">
              <a:xfrm>
                <a:off x="4391" y="1347"/>
                <a:ext cx="270" cy="7"/>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27" name="Rectangle 601"/>
              <p:cNvSpPr>
                <a:spLocks noChangeArrowheads="1"/>
              </p:cNvSpPr>
              <p:nvPr/>
            </p:nvSpPr>
            <p:spPr bwMode="auto">
              <a:xfrm>
                <a:off x="4391" y="1354"/>
                <a:ext cx="270" cy="6"/>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28" name="Rectangle 602"/>
              <p:cNvSpPr>
                <a:spLocks noChangeArrowheads="1"/>
              </p:cNvSpPr>
              <p:nvPr/>
            </p:nvSpPr>
            <p:spPr bwMode="auto">
              <a:xfrm>
                <a:off x="4400" y="1288"/>
                <a:ext cx="255" cy="63"/>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229" name="Rectangle 603"/>
              <p:cNvSpPr>
                <a:spLocks noChangeArrowheads="1"/>
              </p:cNvSpPr>
              <p:nvPr/>
            </p:nvSpPr>
            <p:spPr bwMode="auto">
              <a:xfrm>
                <a:off x="4667" y="1300"/>
                <a:ext cx="574"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pic>
            <p:nvPicPr>
              <p:cNvPr id="230" name="Picture 604"/>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4668" y="1301"/>
                <a:ext cx="573"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1" name="Rectangle 605"/>
              <p:cNvSpPr>
                <a:spLocks noChangeArrowheads="1"/>
              </p:cNvSpPr>
              <p:nvPr/>
            </p:nvSpPr>
            <p:spPr bwMode="auto">
              <a:xfrm>
                <a:off x="4667" y="1300"/>
                <a:ext cx="574" cy="67"/>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32" name="Rectangle 606"/>
              <p:cNvSpPr>
                <a:spLocks noChangeArrowheads="1"/>
              </p:cNvSpPr>
              <p:nvPr/>
            </p:nvSpPr>
            <p:spPr bwMode="auto">
              <a:xfrm>
                <a:off x="4661" y="1293"/>
                <a:ext cx="586"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grpSp>
        <p:sp>
          <p:nvSpPr>
            <p:cNvPr id="15" name="Freeform 608"/>
            <p:cNvSpPr>
              <a:spLocks/>
            </p:cNvSpPr>
            <p:nvPr/>
          </p:nvSpPr>
          <p:spPr bwMode="auto">
            <a:xfrm>
              <a:off x="4664" y="1297"/>
              <a:ext cx="580" cy="71"/>
            </a:xfrm>
            <a:custGeom>
              <a:avLst/>
              <a:gdLst>
                <a:gd name="T0" fmla="*/ 8 w 1376"/>
                <a:gd name="T1" fmla="*/ 152 h 168"/>
                <a:gd name="T2" fmla="*/ 1368 w 1376"/>
                <a:gd name="T3" fmla="*/ 152 h 168"/>
                <a:gd name="T4" fmla="*/ 1360 w 1376"/>
                <a:gd name="T5" fmla="*/ 160 h 168"/>
                <a:gd name="T6" fmla="*/ 1360 w 1376"/>
                <a:gd name="T7" fmla="*/ 8 h 168"/>
                <a:gd name="T8" fmla="*/ 1368 w 1376"/>
                <a:gd name="T9" fmla="*/ 16 h 168"/>
                <a:gd name="T10" fmla="*/ 8 w 1376"/>
                <a:gd name="T11" fmla="*/ 16 h 168"/>
                <a:gd name="T12" fmla="*/ 16 w 1376"/>
                <a:gd name="T13" fmla="*/ 8 h 168"/>
                <a:gd name="T14" fmla="*/ 16 w 1376"/>
                <a:gd name="T15" fmla="*/ 160 h 168"/>
                <a:gd name="T16" fmla="*/ 8 w 1376"/>
                <a:gd name="T17" fmla="*/ 168 h 168"/>
                <a:gd name="T18" fmla="*/ 0 w 1376"/>
                <a:gd name="T19" fmla="*/ 160 h 168"/>
                <a:gd name="T20" fmla="*/ 0 w 1376"/>
                <a:gd name="T21" fmla="*/ 8 h 168"/>
                <a:gd name="T22" fmla="*/ 8 w 1376"/>
                <a:gd name="T23" fmla="*/ 0 h 168"/>
                <a:gd name="T24" fmla="*/ 1368 w 1376"/>
                <a:gd name="T25" fmla="*/ 0 h 168"/>
                <a:gd name="T26" fmla="*/ 1376 w 1376"/>
                <a:gd name="T27" fmla="*/ 8 h 168"/>
                <a:gd name="T28" fmla="*/ 1376 w 1376"/>
                <a:gd name="T29" fmla="*/ 160 h 168"/>
                <a:gd name="T30" fmla="*/ 1368 w 1376"/>
                <a:gd name="T31" fmla="*/ 168 h 168"/>
                <a:gd name="T32" fmla="*/ 8 w 1376"/>
                <a:gd name="T33" fmla="*/ 168 h 168"/>
                <a:gd name="T34" fmla="*/ 0 w 1376"/>
                <a:gd name="T35" fmla="*/ 160 h 168"/>
                <a:gd name="T36" fmla="*/ 8 w 1376"/>
                <a:gd name="T37" fmla="*/ 152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76" h="168">
                  <a:moveTo>
                    <a:pt x="8" y="152"/>
                  </a:moveTo>
                  <a:lnTo>
                    <a:pt x="1368" y="152"/>
                  </a:lnTo>
                  <a:lnTo>
                    <a:pt x="1360" y="160"/>
                  </a:lnTo>
                  <a:lnTo>
                    <a:pt x="1360" y="8"/>
                  </a:lnTo>
                  <a:lnTo>
                    <a:pt x="1368" y="16"/>
                  </a:lnTo>
                  <a:lnTo>
                    <a:pt x="8" y="16"/>
                  </a:lnTo>
                  <a:lnTo>
                    <a:pt x="16" y="8"/>
                  </a:lnTo>
                  <a:lnTo>
                    <a:pt x="16" y="160"/>
                  </a:lnTo>
                  <a:cubicBezTo>
                    <a:pt x="16" y="164"/>
                    <a:pt x="12" y="168"/>
                    <a:pt x="8" y="168"/>
                  </a:cubicBezTo>
                  <a:cubicBezTo>
                    <a:pt x="3" y="168"/>
                    <a:pt x="0" y="164"/>
                    <a:pt x="0" y="160"/>
                  </a:cubicBezTo>
                  <a:lnTo>
                    <a:pt x="0" y="8"/>
                  </a:lnTo>
                  <a:cubicBezTo>
                    <a:pt x="0" y="4"/>
                    <a:pt x="3" y="0"/>
                    <a:pt x="8" y="0"/>
                  </a:cubicBezTo>
                  <a:lnTo>
                    <a:pt x="1368" y="0"/>
                  </a:lnTo>
                  <a:cubicBezTo>
                    <a:pt x="1373" y="0"/>
                    <a:pt x="1376" y="4"/>
                    <a:pt x="1376" y="8"/>
                  </a:cubicBezTo>
                  <a:lnTo>
                    <a:pt x="1376" y="160"/>
                  </a:lnTo>
                  <a:cubicBezTo>
                    <a:pt x="1376" y="164"/>
                    <a:pt x="1373" y="168"/>
                    <a:pt x="1368" y="168"/>
                  </a:cubicBezTo>
                  <a:lnTo>
                    <a:pt x="8" y="168"/>
                  </a:lnTo>
                  <a:cubicBezTo>
                    <a:pt x="3" y="168"/>
                    <a:pt x="0" y="164"/>
                    <a:pt x="0" y="160"/>
                  </a:cubicBezTo>
                  <a:cubicBezTo>
                    <a:pt x="0" y="155"/>
                    <a:pt x="3" y="152"/>
                    <a:pt x="8" y="152"/>
                  </a:cubicBezTo>
                  <a:close/>
                </a:path>
              </a:pathLst>
            </a:custGeom>
            <a:solidFill>
              <a:srgbClr val="FFFFFF"/>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1800"/>
            </a:p>
          </p:txBody>
        </p:sp>
        <p:sp>
          <p:nvSpPr>
            <p:cNvPr id="16" name="Rectangle 609"/>
            <p:cNvSpPr>
              <a:spLocks noChangeArrowheads="1"/>
            </p:cNvSpPr>
            <p:nvPr/>
          </p:nvSpPr>
          <p:spPr bwMode="auto">
            <a:xfrm>
              <a:off x="4661" y="1293"/>
              <a:ext cx="586"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7" name="Rectangle 610"/>
            <p:cNvSpPr>
              <a:spLocks noChangeArrowheads="1"/>
            </p:cNvSpPr>
            <p:nvPr/>
          </p:nvSpPr>
          <p:spPr bwMode="auto">
            <a:xfrm>
              <a:off x="4647" y="1280"/>
              <a:ext cx="587" cy="7"/>
            </a:xfrm>
            <a:prstGeom prst="rect">
              <a:avLst/>
            </a:prstGeom>
            <a:solidFill>
              <a:srgbClr val="FF360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8" name="Rectangle 611"/>
            <p:cNvSpPr>
              <a:spLocks noChangeArrowheads="1"/>
            </p:cNvSpPr>
            <p:nvPr/>
          </p:nvSpPr>
          <p:spPr bwMode="auto">
            <a:xfrm>
              <a:off x="4647" y="1287"/>
              <a:ext cx="587" cy="6"/>
            </a:xfrm>
            <a:prstGeom prst="rect">
              <a:avLst/>
            </a:prstGeom>
            <a:solidFill>
              <a:srgbClr val="FF4C2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19" name="Rectangle 612"/>
            <p:cNvSpPr>
              <a:spLocks noChangeArrowheads="1"/>
            </p:cNvSpPr>
            <p:nvPr/>
          </p:nvSpPr>
          <p:spPr bwMode="auto">
            <a:xfrm>
              <a:off x="4647" y="1293"/>
              <a:ext cx="587" cy="7"/>
            </a:xfrm>
            <a:prstGeom prst="rect">
              <a:avLst/>
            </a:prstGeom>
            <a:solidFill>
              <a:srgbClr val="FF4A2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0" name="Rectangle 613"/>
            <p:cNvSpPr>
              <a:spLocks noChangeArrowheads="1"/>
            </p:cNvSpPr>
            <p:nvPr/>
          </p:nvSpPr>
          <p:spPr bwMode="auto">
            <a:xfrm>
              <a:off x="4647" y="1300"/>
              <a:ext cx="587" cy="7"/>
            </a:xfrm>
            <a:prstGeom prst="rect">
              <a:avLst/>
            </a:prstGeom>
            <a:solidFill>
              <a:srgbClr val="FF482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1" name="Rectangle 614"/>
            <p:cNvSpPr>
              <a:spLocks noChangeArrowheads="1"/>
            </p:cNvSpPr>
            <p:nvPr/>
          </p:nvSpPr>
          <p:spPr bwMode="auto">
            <a:xfrm>
              <a:off x="4647" y="1307"/>
              <a:ext cx="587" cy="6"/>
            </a:xfrm>
            <a:prstGeom prst="rect">
              <a:avLst/>
            </a:prstGeom>
            <a:solidFill>
              <a:srgbClr val="FF461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2" name="Rectangle 615"/>
            <p:cNvSpPr>
              <a:spLocks noChangeArrowheads="1"/>
            </p:cNvSpPr>
            <p:nvPr/>
          </p:nvSpPr>
          <p:spPr bwMode="auto">
            <a:xfrm>
              <a:off x="4647" y="1313"/>
              <a:ext cx="587" cy="7"/>
            </a:xfrm>
            <a:prstGeom prst="rect">
              <a:avLst/>
            </a:prstGeom>
            <a:solidFill>
              <a:srgbClr val="FF441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3" name="Rectangle 616"/>
            <p:cNvSpPr>
              <a:spLocks noChangeArrowheads="1"/>
            </p:cNvSpPr>
            <p:nvPr/>
          </p:nvSpPr>
          <p:spPr bwMode="auto">
            <a:xfrm>
              <a:off x="4647" y="1320"/>
              <a:ext cx="587" cy="7"/>
            </a:xfrm>
            <a:prstGeom prst="rect">
              <a:avLst/>
            </a:prstGeom>
            <a:solidFill>
              <a:srgbClr val="FF421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4" name="Rectangle 617"/>
            <p:cNvSpPr>
              <a:spLocks noChangeArrowheads="1"/>
            </p:cNvSpPr>
            <p:nvPr/>
          </p:nvSpPr>
          <p:spPr bwMode="auto">
            <a:xfrm>
              <a:off x="4647" y="1327"/>
              <a:ext cx="587" cy="6"/>
            </a:xfrm>
            <a:prstGeom prst="rect">
              <a:avLst/>
            </a:prstGeom>
            <a:solidFill>
              <a:srgbClr val="FF3F1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5" name="Rectangle 618"/>
            <p:cNvSpPr>
              <a:spLocks noChangeArrowheads="1"/>
            </p:cNvSpPr>
            <p:nvPr/>
          </p:nvSpPr>
          <p:spPr bwMode="auto">
            <a:xfrm>
              <a:off x="4647" y="1333"/>
              <a:ext cx="587" cy="7"/>
            </a:xfrm>
            <a:prstGeom prst="rect">
              <a:avLst/>
            </a:prstGeom>
            <a:solidFill>
              <a:srgbClr val="FF3D1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6" name="Rectangle 619"/>
            <p:cNvSpPr>
              <a:spLocks noChangeArrowheads="1"/>
            </p:cNvSpPr>
            <p:nvPr/>
          </p:nvSpPr>
          <p:spPr bwMode="auto">
            <a:xfrm>
              <a:off x="4647" y="1340"/>
              <a:ext cx="587" cy="7"/>
            </a:xfrm>
            <a:prstGeom prst="rect">
              <a:avLst/>
            </a:prstGeom>
            <a:solidFill>
              <a:srgbClr val="FF3B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7" name="Rectangle 620"/>
            <p:cNvSpPr>
              <a:spLocks noChangeArrowheads="1"/>
            </p:cNvSpPr>
            <p:nvPr/>
          </p:nvSpPr>
          <p:spPr bwMode="auto">
            <a:xfrm>
              <a:off x="4647" y="1347"/>
              <a:ext cx="587" cy="7"/>
            </a:xfrm>
            <a:prstGeom prst="rect">
              <a:avLst/>
            </a:prstGeom>
            <a:solidFill>
              <a:srgbClr val="FF390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8" name="Rectangle 621"/>
            <p:cNvSpPr>
              <a:spLocks noChangeArrowheads="1"/>
            </p:cNvSpPr>
            <p:nvPr/>
          </p:nvSpPr>
          <p:spPr bwMode="auto">
            <a:xfrm>
              <a:off x="4647" y="1354"/>
              <a:ext cx="587" cy="6"/>
            </a:xfrm>
            <a:prstGeom prst="rect">
              <a:avLst/>
            </a:prstGeom>
            <a:solidFill>
              <a:srgbClr val="FF370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800"/>
            </a:p>
          </p:txBody>
        </p:sp>
        <p:sp>
          <p:nvSpPr>
            <p:cNvPr id="29" name="Rectangle 622"/>
            <p:cNvSpPr>
              <a:spLocks noChangeArrowheads="1"/>
            </p:cNvSpPr>
            <p:nvPr/>
          </p:nvSpPr>
          <p:spPr bwMode="auto">
            <a:xfrm>
              <a:off x="4655" y="1288"/>
              <a:ext cx="573" cy="63"/>
            </a:xfrm>
            <a:prstGeom prst="rect">
              <a:avLst/>
            </a:prstGeom>
            <a:noFill/>
            <a:ln w="317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800"/>
            </a:p>
          </p:txBody>
        </p:sp>
        <p:sp>
          <p:nvSpPr>
            <p:cNvPr id="30" name="Rectangle 623"/>
            <p:cNvSpPr>
              <a:spLocks noChangeArrowheads="1"/>
            </p:cNvSpPr>
            <p:nvPr/>
          </p:nvSpPr>
          <p:spPr bwMode="auto">
            <a:xfrm>
              <a:off x="4377" y="1441"/>
              <a:ext cx="11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sz="675">
                  <a:solidFill>
                    <a:srgbClr val="000000"/>
                  </a:solidFill>
                  <a:latin typeface="Calibri" panose="020F0502020204030204" pitchFamily="34" charset="0"/>
                </a:rPr>
                <a:t>BRP</a:t>
              </a:r>
              <a:endParaRPr lang="en-US" sz="1800"/>
            </a:p>
          </p:txBody>
        </p:sp>
        <p:sp>
          <p:nvSpPr>
            <p:cNvPr id="31" name="Rectangle 624"/>
            <p:cNvSpPr>
              <a:spLocks noChangeArrowheads="1"/>
            </p:cNvSpPr>
            <p:nvPr/>
          </p:nvSpPr>
          <p:spPr bwMode="auto">
            <a:xfrm>
              <a:off x="4492" y="1441"/>
              <a:ext cx="2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sz="675">
                  <a:solidFill>
                    <a:srgbClr val="000000"/>
                  </a:solidFill>
                  <a:latin typeface="Calibri" panose="020F0502020204030204" pitchFamily="34" charset="0"/>
                </a:rPr>
                <a:t>-</a:t>
              </a:r>
              <a:endParaRPr lang="en-US" sz="1800"/>
            </a:p>
          </p:txBody>
        </p:sp>
        <p:sp>
          <p:nvSpPr>
            <p:cNvPr id="32" name="Rectangle 625"/>
            <p:cNvSpPr>
              <a:spLocks noChangeArrowheads="1"/>
            </p:cNvSpPr>
            <p:nvPr/>
          </p:nvSpPr>
          <p:spPr bwMode="auto">
            <a:xfrm>
              <a:off x="4512" y="1441"/>
              <a:ext cx="7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sz="675" dirty="0">
                  <a:solidFill>
                    <a:srgbClr val="000000"/>
                  </a:solidFill>
                  <a:latin typeface="Calibri" panose="020F0502020204030204" pitchFamily="34" charset="0"/>
                </a:rPr>
                <a:t>TX</a:t>
              </a:r>
              <a:endParaRPr lang="en-US" sz="1800" dirty="0"/>
            </a:p>
          </p:txBody>
        </p:sp>
      </p:grpSp>
      <p:sp>
        <p:nvSpPr>
          <p:cNvPr id="3" name="Title 2"/>
          <p:cNvSpPr>
            <a:spLocks noGrp="1"/>
          </p:cNvSpPr>
          <p:nvPr>
            <p:ph type="title"/>
          </p:nvPr>
        </p:nvSpPr>
        <p:spPr>
          <a:xfrm>
            <a:off x="107504" y="685801"/>
            <a:ext cx="8349109" cy="573038"/>
          </a:xfrm>
        </p:spPr>
        <p:txBody>
          <a:bodyPr/>
          <a:lstStyle/>
          <a:p>
            <a:r>
              <a:rPr lang="en-US" dirty="0">
                <a:solidFill>
                  <a:schemeClr val="accent6"/>
                </a:solidFill>
              </a:rPr>
              <a:t>Proposal </a:t>
            </a:r>
            <a:r>
              <a:rPr lang="en-US" dirty="0" smtClean="0">
                <a:solidFill>
                  <a:schemeClr val="accent6"/>
                </a:solidFill>
              </a:rPr>
              <a:t>3</a:t>
            </a:r>
            <a:r>
              <a:rPr lang="en-US" dirty="0" smtClean="0"/>
              <a:t>: </a:t>
            </a:r>
            <a:r>
              <a:rPr lang="en-US" dirty="0"/>
              <a:t>Orthogonal TRN sequences </a:t>
            </a:r>
            <a:r>
              <a:rPr lang="en-US" dirty="0" smtClean="0"/>
              <a:t>(1/2</a:t>
            </a:r>
            <a:r>
              <a:rPr lang="en-US" dirty="0"/>
              <a:t>)</a:t>
            </a:r>
          </a:p>
        </p:txBody>
      </p:sp>
      <p:sp>
        <p:nvSpPr>
          <p:cNvPr id="633" name="Footer Placeholder 3"/>
          <p:cNvSpPr>
            <a:spLocks noGrp="1"/>
          </p:cNvSpPr>
          <p:nvPr>
            <p:ph type="ftr" sz="quarter" idx="4294967295"/>
          </p:nvPr>
        </p:nvSpPr>
        <p:spPr>
          <a:xfrm>
            <a:off x="5546939" y="6475413"/>
            <a:ext cx="3086100" cy="273844"/>
          </a:xfrm>
          <a:prstGeom prst="rect">
            <a:avLst/>
          </a:prstGeom>
        </p:spPr>
        <p:txBody>
          <a:bodyPr/>
          <a:lstStyle/>
          <a:p>
            <a:r>
              <a:rPr lang="en-US" dirty="0" smtClean="0"/>
              <a:t>Assaf Kasher</a:t>
            </a:r>
            <a:endParaRPr lang="en-US" dirty="0"/>
          </a:p>
        </p:txBody>
      </p:sp>
      <p:sp>
        <p:nvSpPr>
          <p:cNvPr id="2" name="Date Placeholder 1"/>
          <p:cNvSpPr>
            <a:spLocks noGrp="1"/>
          </p:cNvSpPr>
          <p:nvPr>
            <p:ph type="dt" idx="15"/>
          </p:nvPr>
        </p:nvSpPr>
        <p:spPr/>
        <p:txBody>
          <a:bodyPr/>
          <a:lstStyle/>
          <a:p>
            <a:r>
              <a:rPr lang="en-US" dirty="0" smtClean="0"/>
              <a:t>January 2016</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235702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normAutofit/>
          </a:bodyPr>
          <a:lstStyle/>
          <a:p>
            <a:r>
              <a:rPr lang="en-US" sz="3000" dirty="0">
                <a:solidFill>
                  <a:schemeClr val="accent6"/>
                </a:solidFill>
              </a:rPr>
              <a:t>Proposal 4 &amp; 5</a:t>
            </a:r>
            <a:r>
              <a:rPr lang="en-US" sz="3000" dirty="0"/>
              <a:t>: BRP feedback &amp; Training of multiple STAs in a single BRP procedure (1/2)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Response/feedback can be obtained in at least two manners [1]:</a:t>
            </a:r>
          </a:p>
          <a:p>
            <a:pPr marL="800100" lvl="1" indent="-342900">
              <a:buFont typeface="Arial" panose="020B0604020202020204" pitchFamily="34" charset="0"/>
              <a:buChar char="•"/>
            </a:pPr>
            <a:r>
              <a:rPr lang="en-US" dirty="0" smtClean="0"/>
              <a:t>Scheduled: responders respond in the order indicated by the initiator in the EDMG-Header-A</a:t>
            </a:r>
          </a:p>
          <a:p>
            <a:pPr marL="1200150" lvl="2" indent="-285750">
              <a:buFont typeface="Arial" panose="020B0604020202020204" pitchFamily="34" charset="0"/>
              <a:buChar char="•"/>
            </a:pPr>
            <a:r>
              <a:rPr lang="en-US" dirty="0" smtClean="0"/>
              <a:t>Should be the default method for SU SISO/MIMO BF</a:t>
            </a:r>
          </a:p>
          <a:p>
            <a:pPr marL="1200150" lvl="2" indent="-285750">
              <a:buFont typeface="Arial" panose="020B0604020202020204" pitchFamily="34" charset="0"/>
              <a:buChar char="•"/>
            </a:pPr>
            <a:r>
              <a:rPr lang="en-US" dirty="0" smtClean="0"/>
              <a:t>Higher complexity and reduced timing reliability for MU SISO/MIMO BF due to scheduling</a:t>
            </a:r>
          </a:p>
          <a:p>
            <a:pPr marL="800100" lvl="1" indent="-342900">
              <a:buFont typeface="Arial" panose="020B0604020202020204" pitchFamily="34" charset="0"/>
              <a:buChar char="•"/>
            </a:pPr>
            <a:r>
              <a:rPr lang="en-US" dirty="0" smtClean="0"/>
              <a:t>Polling based: initiator polls each responder in the order indicated by the initiator in the EDMG-Header-A</a:t>
            </a:r>
          </a:p>
          <a:p>
            <a:pPr marL="1200150" lvl="2" indent="-285750">
              <a:buFont typeface="Arial" panose="020B0604020202020204" pitchFamily="34" charset="0"/>
              <a:buChar char="•"/>
            </a:pPr>
            <a:r>
              <a:rPr lang="en-US" dirty="0" smtClean="0"/>
              <a:t>Not necessary for SU SISO/MIMO BF</a:t>
            </a:r>
          </a:p>
          <a:p>
            <a:pPr marL="1200150" lvl="2" indent="-285750">
              <a:buFont typeface="Arial" panose="020B0604020202020204" pitchFamily="34" charset="0"/>
              <a:buChar char="•"/>
            </a:pPr>
            <a:r>
              <a:rPr lang="en-US" dirty="0" smtClean="0"/>
              <a:t>Lower complexity for the MU SISO/MIMO BF</a:t>
            </a:r>
          </a:p>
        </p:txBody>
      </p:sp>
      <p:sp>
        <p:nvSpPr>
          <p:cNvPr id="4" name="Footer Placeholder 3"/>
          <p:cNvSpPr>
            <a:spLocks noGrp="1"/>
          </p:cNvSpPr>
          <p:nvPr>
            <p:ph type="ftr" sz="quarter" idx="4294967295"/>
          </p:nvPr>
        </p:nvSpPr>
        <p:spPr>
          <a:xfrm>
            <a:off x="5508104" y="6475413"/>
            <a:ext cx="3086100" cy="273844"/>
          </a:xfrm>
          <a:prstGeom prst="rect">
            <a:avLst/>
          </a:prstGeom>
        </p:spPr>
        <p:txBody>
          <a:bodyPr/>
          <a:lstStyle/>
          <a:p>
            <a:r>
              <a:rPr lang="en-US" dirty="0" smtClean="0"/>
              <a:t>Assaf Kasher</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
        <p:nvSpPr>
          <p:cNvPr id="2" name="Date Placeholder 1"/>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2024686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TotalTime>
  <Words>1490</Words>
  <Application>Microsoft Office PowerPoint</Application>
  <PresentationFormat>On-screen Show (4:3)</PresentationFormat>
  <Paragraphs>232</Paragraphs>
  <Slides>15</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 Unicode MS</vt:lpstr>
      <vt:lpstr>MS Gothic</vt:lpstr>
      <vt:lpstr>Arial</vt:lpstr>
      <vt:lpstr>Calibri</vt:lpstr>
      <vt:lpstr>Times New Roman</vt:lpstr>
      <vt:lpstr>Office Theme</vt:lpstr>
      <vt:lpstr>Microsoft Word 97 - 2003 Document</vt:lpstr>
      <vt:lpstr>Beamforming Training proposals</vt:lpstr>
      <vt:lpstr>Abstract</vt:lpstr>
      <vt:lpstr>Feedback for Multiple Antennas</vt:lpstr>
      <vt:lpstr>Feedback for multiple antennas (cont.)</vt:lpstr>
      <vt:lpstr>What are the challenges for 11ay BRP?</vt:lpstr>
      <vt:lpstr>Proposals to address the challenges</vt:lpstr>
      <vt:lpstr>Proposals 1 &amp; 2: Larger TRN Units &amp; Training of RX and TX antennas in a single BRP frame</vt:lpstr>
      <vt:lpstr>Proposal 3: Orthogonal TRN sequences (1/2)</vt:lpstr>
      <vt:lpstr>Proposal 4 &amp; 5: BRP feedback &amp; Training of multiple STAs in a single BRP procedure (1/2)</vt:lpstr>
      <vt:lpstr>Proposal 4 &amp; 5: BRP feedback &amp; Training of multiple STAs in a single BRP procedure (2/2)</vt:lpstr>
      <vt:lpstr>Enhanced BRP frame format for proposals 1-5</vt:lpstr>
      <vt:lpstr>Example 1: Single STA training for SU-MIMO</vt:lpstr>
      <vt:lpstr>Example 2: Single STA training for MU-MIMO</vt:lpstr>
      <vt:lpstr>Conclusion</vt:lpstr>
      <vt:lpstr>SFD straw poll</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Beamforming Training Update</dc:title>
  <dc:creator>Kasher, Assaf</dc:creator>
  <cp:lastModifiedBy>Kasher, Assaf</cp:lastModifiedBy>
  <cp:revision>20</cp:revision>
  <cp:lastPrinted>1601-01-01T00:00:00Z</cp:lastPrinted>
  <dcterms:created xsi:type="dcterms:W3CDTF">2016-01-18T15:03:52Z</dcterms:created>
  <dcterms:modified xsi:type="dcterms:W3CDTF">2016-01-18T19:01:29Z</dcterms:modified>
</cp:coreProperties>
</file>