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331" r:id="rId3"/>
    <p:sldId id="333" r:id="rId4"/>
    <p:sldId id="318" r:id="rId5"/>
    <p:sldId id="319" r:id="rId6"/>
    <p:sldId id="277" r:id="rId7"/>
    <p:sldId id="291" r:id="rId8"/>
    <p:sldId id="323" r:id="rId9"/>
    <p:sldId id="324" r:id="rId10"/>
    <p:sldId id="325" r:id="rId11"/>
    <p:sldId id="326" r:id="rId12"/>
    <p:sldId id="328" r:id="rId13"/>
    <p:sldId id="330" r:id="rId14"/>
    <p:sldId id="334" r:id="rId15"/>
    <p:sldId id="327" r:id="rId16"/>
    <p:sldId id="306" r:id="rId17"/>
    <p:sldId id="335" r:id="rId18"/>
    <p:sldId id="336" r:id="rId19"/>
    <p:sldId id="337" r:id="rId20"/>
    <p:sldId id="338" r:id="rId21"/>
    <p:sldId id="339" r:id="rId22"/>
    <p:sldId id="340" r:id="rId23"/>
    <p:sldId id="341" r:id="rId24"/>
    <p:sldId id="310" r:id="rId2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FFCC99"/>
    <a:srgbClr val="FFFFCC"/>
    <a:srgbClr val="CCECFF"/>
    <a:srgbClr val="FFFF99"/>
    <a:srgbClr val="00956F"/>
    <a:srgbClr val="4F81BD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133" autoAdjust="0"/>
  </p:normalViewPr>
  <p:slideViewPr>
    <p:cSldViewPr>
      <p:cViewPr>
        <p:scale>
          <a:sx n="70" d="100"/>
          <a:sy n="70" d="100"/>
        </p:scale>
        <p:origin x="1204" y="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20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012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5491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2298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08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1209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8259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2154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1742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993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3157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21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413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6208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Sean Coffey, Realtek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895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1949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2747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8689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4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542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802.11-16/0102r0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303451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latin typeface="Calibri" pitchFamily="34" charset="0"/>
              </a:rPr>
              <a:t>High Efficiency Medium Access via Rosters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Calibri" pitchFamily="34" charset="0"/>
              </a:rPr>
              <a:t>Date:</a:t>
            </a:r>
            <a:r>
              <a:rPr lang="en-GB" sz="2000" b="0" dirty="0">
                <a:latin typeface="Calibri" pitchFamily="34" charset="0"/>
              </a:rPr>
              <a:t> </a:t>
            </a:r>
            <a:r>
              <a:rPr lang="en-GB" sz="2000" b="0" dirty="0" smtClean="0">
                <a:latin typeface="Calibri" pitchFamily="34" charset="0"/>
              </a:rPr>
              <a:t>2016-01-18</a:t>
            </a:r>
            <a:endParaRPr lang="en-GB" sz="2000" b="0" dirty="0">
              <a:latin typeface="Calibri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712" y="2305137"/>
            <a:ext cx="7780575" cy="224772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Using a roster</a:t>
            </a:r>
            <a:endParaRPr lang="en-US" dirty="0">
              <a:latin typeface="Calibri" pitchFamily="34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543050" y="3977580"/>
            <a:ext cx="691515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1943100" y="2863155"/>
            <a:ext cx="209550" cy="11049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2181225" y="2691707"/>
            <a:ext cx="5943600" cy="9523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8098155" y="2853630"/>
            <a:ext cx="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2286000" y="5399782"/>
            <a:ext cx="2066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STA transmits for signaled duration, and other device defer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60" name="Arc 59"/>
          <p:cNvSpPr/>
          <p:nvPr/>
        </p:nvSpPr>
        <p:spPr>
          <a:xfrm rot="5400000">
            <a:off x="3509963" y="4843462"/>
            <a:ext cx="647698" cy="561975"/>
          </a:xfrm>
          <a:prstGeom prst="arc">
            <a:avLst>
              <a:gd name="adj1" fmla="val 16200000"/>
              <a:gd name="adj2" fmla="val 21507091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790575" y="325368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AP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62000" y="4615755"/>
            <a:ext cx="516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STA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000501" y="3987105"/>
            <a:ext cx="794002" cy="11049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267075" y="4330005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5229225" y="4320480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438400" y="1676400"/>
            <a:ext cx="43680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Fundamental operation, step 3/3:</a:t>
            </a:r>
            <a:endParaRPr lang="en-US" i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4503" y="3117932"/>
            <a:ext cx="6097" cy="1987468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609600" y="1066800"/>
            <a:ext cx="548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(A)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4520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Using a roster</a:t>
            </a:r>
            <a:endParaRPr lang="en-US" dirty="0">
              <a:latin typeface="Calibri" pitchFamily="34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543050" y="3977580"/>
            <a:ext cx="691515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1943100" y="2863155"/>
            <a:ext cx="209550" cy="11049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2181225" y="2691707"/>
            <a:ext cx="5943600" cy="9523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8098155" y="2853630"/>
            <a:ext cx="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2209800" y="52578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AP takes care of order only;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STA will announce duration later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60" name="Arc 59"/>
          <p:cNvSpPr/>
          <p:nvPr/>
        </p:nvSpPr>
        <p:spPr>
          <a:xfrm rot="10800000">
            <a:off x="2019302" y="2819400"/>
            <a:ext cx="187014" cy="2514600"/>
          </a:xfrm>
          <a:prstGeom prst="arc">
            <a:avLst>
              <a:gd name="adj1" fmla="val 16200000"/>
              <a:gd name="adj2" fmla="val 21507091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790575" y="325368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AP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62000" y="4615755"/>
            <a:ext cx="516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STA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000501" y="3987105"/>
            <a:ext cx="45719" cy="11049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267075" y="4330005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5229225" y="4320480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327944" y="1676400"/>
            <a:ext cx="64444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Corollary 1: No duration scheduling required at AP</a:t>
            </a:r>
            <a:endParaRPr lang="en-US" i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4046220" y="4572000"/>
            <a:ext cx="67818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dash"/>
            <a:round/>
            <a:headEnd type="none" w="med" len="med"/>
            <a:tailEnd type="stealth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4778066" y="4343400"/>
            <a:ext cx="327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?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9600" y="1066800"/>
            <a:ext cx="548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(A)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1820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Using a roster</a:t>
            </a:r>
            <a:endParaRPr lang="en-US" dirty="0">
              <a:latin typeface="Calibri" pitchFamily="34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543050" y="3977580"/>
            <a:ext cx="691515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1943100" y="2863155"/>
            <a:ext cx="209550" cy="11049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2181225" y="2691707"/>
            <a:ext cx="5943600" cy="9523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8098155" y="2853630"/>
            <a:ext cx="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4114800" y="5446693"/>
            <a:ext cx="2667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STA’s turn arrives but CCA is high: OBSS hidden node</a:t>
            </a:r>
          </a:p>
          <a:p>
            <a:endParaRPr lang="en-US" sz="600" dirty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STA doesn’t start transmitting</a:t>
            </a:r>
            <a:endParaRPr lang="en-US" sz="16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0" name="Arc 59"/>
          <p:cNvSpPr/>
          <p:nvPr/>
        </p:nvSpPr>
        <p:spPr>
          <a:xfrm rot="10800000">
            <a:off x="4029074" y="4651969"/>
            <a:ext cx="161926" cy="1063030"/>
          </a:xfrm>
          <a:prstGeom prst="arc">
            <a:avLst>
              <a:gd name="adj1" fmla="val 16200000"/>
              <a:gd name="adj2" fmla="val 21507091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790575" y="325368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AP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62000" y="4615755"/>
            <a:ext cx="516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STA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000501" y="3987105"/>
            <a:ext cx="45719" cy="11049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267075" y="4330005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5229225" y="4320480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327944" y="1676400"/>
            <a:ext cx="6993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Corollary 2: No data to transmit causes only </a:t>
            </a:r>
            <a:r>
              <a:rPr lang="en-US" i="1" dirty="0" smtClean="0">
                <a:solidFill>
                  <a:schemeClr val="accent2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 </a:t>
            </a:r>
            <a:r>
              <a:rPr lang="en-US" i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9 </a:t>
            </a:r>
            <a:r>
              <a:rPr lang="en-US" sz="2200" i="1" dirty="0" smtClean="0">
                <a:solidFill>
                  <a:schemeClr val="accent2"/>
                </a:solidFill>
                <a:latin typeface="Symbol" panose="05050102010706020507" pitchFamily="18" charset="2"/>
              </a:rPr>
              <a:t>m</a:t>
            </a:r>
            <a:r>
              <a:rPr lang="en-US" i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s loss</a:t>
            </a:r>
            <a:endParaRPr lang="en-US" i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162800" y="4191000"/>
            <a:ext cx="19050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Other STAs continue countdown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endParaRPr lang="en-US" sz="6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ay transmit when their turn arrives, earliest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sym typeface="Symbol" panose="05050102010706020507" pitchFamily="18" charset="2"/>
              </a:rPr>
              <a:t>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9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ymbol" panose="05050102010706020507" pitchFamily="18" charset="2"/>
              </a:rPr>
              <a:t>m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 later</a:t>
            </a:r>
          </a:p>
          <a:p>
            <a:endParaRPr lang="en-US" sz="600" dirty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22" name="Curved Connector 21"/>
          <p:cNvCxnSpPr/>
          <p:nvPr/>
        </p:nvCxnSpPr>
        <p:spPr>
          <a:xfrm rot="5400000" flipH="1" flipV="1">
            <a:off x="6281739" y="5138740"/>
            <a:ext cx="1142997" cy="314325"/>
          </a:xfrm>
          <a:prstGeom prst="curved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09600" y="1066800"/>
            <a:ext cx="548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(A)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0048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latin typeface="Calibri" pitchFamily="34" charset="0"/>
              </a:rPr>
              <a:t>Summary—A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A—Fundamentals of roster operation and differences with polling methods: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Polling methods require specific duration in advance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Polling methods waste airtime (for the full polled duration) if the polled device has no data to transmit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Polling methods require extra PPDU(s) when allocated duration is insufficient, wasting airtime from extra preambles &amp; other overhead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200" b="0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Rosters have none of these drawbacks</a:t>
            </a:r>
          </a:p>
        </p:txBody>
      </p:sp>
    </p:spTree>
    <p:extLst>
      <p:ext uri="{BB962C8B-B14F-4D97-AF65-F5344CB8AC3E}">
        <p14:creationId xmlns:p14="http://schemas.microsoft.com/office/powerpoint/2010/main" val="8316501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Using rosters reduces medium access overhead, by providing 11ax devices with predictable and unique backoff slots [1, 2].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This presentation provides further information on roster operation, including: A—fundamentals of roster operation and contrast with polling methods; </a:t>
            </a:r>
            <a:r>
              <a:rPr lang="en-GB" sz="2600" dirty="0" smtClean="0">
                <a:latin typeface="Calibri" pitchFamily="34" charset="0"/>
              </a:rPr>
              <a:t>B—effect of OBSS hidden nodes and a contrast with OFDMA; </a:t>
            </a:r>
            <a:r>
              <a:rPr lang="en-GB" sz="26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and C—ensuring legacy fairness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 smtClean="0">
                <a:latin typeface="Calibri" pitchFamily="34" charset="0"/>
              </a:rPr>
              <a:t> </a:t>
            </a:r>
            <a:endParaRPr lang="en-GB" sz="26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6355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Using a roster</a:t>
            </a:r>
            <a:endParaRPr lang="en-US" dirty="0">
              <a:latin typeface="Calibri" pitchFamily="34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543050" y="3977580"/>
            <a:ext cx="691515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1943100" y="2863155"/>
            <a:ext cx="209550" cy="11049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2181225" y="2691707"/>
            <a:ext cx="5943600" cy="9523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8098155" y="2853630"/>
            <a:ext cx="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4114800" y="5446693"/>
            <a:ext cx="2667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STA’s turn arrives but CCA is high: OBSS hidden node</a:t>
            </a:r>
          </a:p>
          <a:p>
            <a:endParaRPr lang="en-US" sz="600" dirty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STA doesn’t start transmitting</a:t>
            </a:r>
            <a:endParaRPr lang="en-US" sz="16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0" name="Arc 59"/>
          <p:cNvSpPr/>
          <p:nvPr/>
        </p:nvSpPr>
        <p:spPr>
          <a:xfrm rot="10800000">
            <a:off x="4029074" y="4651969"/>
            <a:ext cx="161926" cy="1063030"/>
          </a:xfrm>
          <a:prstGeom prst="arc">
            <a:avLst>
              <a:gd name="adj1" fmla="val 16200000"/>
              <a:gd name="adj2" fmla="val 21507091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790575" y="325368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AP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62000" y="4615755"/>
            <a:ext cx="516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STA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000501" y="3987105"/>
            <a:ext cx="45719" cy="11049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267075" y="4330005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5229225" y="4320480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327944" y="1676400"/>
            <a:ext cx="6641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Corollary 2: OBSS hidden nodes cause only 9 </a:t>
            </a:r>
            <a:r>
              <a:rPr lang="en-US" sz="2200" i="1" dirty="0" smtClean="0">
                <a:solidFill>
                  <a:schemeClr val="accent2"/>
                </a:solidFill>
                <a:latin typeface="Symbol" panose="05050102010706020507" pitchFamily="18" charset="2"/>
              </a:rPr>
              <a:t>m</a:t>
            </a:r>
            <a:r>
              <a:rPr lang="en-US" i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s loss</a:t>
            </a:r>
            <a:endParaRPr lang="en-US" i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162800" y="4191000"/>
            <a:ext cx="19050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Other STAs continue countdown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endParaRPr lang="en-US" sz="6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ay transmit when their turn arrives, earliest 9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ymbol" panose="05050102010706020507" pitchFamily="18" charset="2"/>
              </a:rPr>
              <a:t>m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 later</a:t>
            </a:r>
          </a:p>
          <a:p>
            <a:endParaRPr lang="en-US" sz="600" dirty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22" name="Curved Connector 21"/>
          <p:cNvCxnSpPr/>
          <p:nvPr/>
        </p:nvCxnSpPr>
        <p:spPr>
          <a:xfrm rot="5400000" flipH="1" flipV="1">
            <a:off x="6281739" y="5138740"/>
            <a:ext cx="1142997" cy="314325"/>
          </a:xfrm>
          <a:prstGeom prst="curved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315200" y="1062335"/>
            <a:ext cx="16001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[2, slide x1]</a:t>
            </a:r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9600" y="1066800"/>
            <a:ext cx="5373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(B)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1745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Hidden nodes from OBSS</a:t>
            </a:r>
            <a:endParaRPr lang="en-US" dirty="0">
              <a:latin typeface="Calibri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676400" y="2194560"/>
            <a:ext cx="3352800" cy="400110"/>
            <a:chOff x="5105400" y="5029200"/>
            <a:chExt cx="3352800" cy="400110"/>
          </a:xfrm>
        </p:grpSpPr>
        <p:sp>
          <p:nvSpPr>
            <p:cNvPr id="30" name="Rectangle 29"/>
            <p:cNvSpPr/>
            <p:nvPr/>
          </p:nvSpPr>
          <p:spPr bwMode="auto">
            <a:xfrm>
              <a:off x="5105400" y="5029200"/>
              <a:ext cx="3352800" cy="381000"/>
            </a:xfrm>
            <a:prstGeom prst="rect">
              <a:avLst/>
            </a:prstGeom>
            <a:solidFill>
              <a:srgbClr val="CCE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20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A-MPDU / Block </a:t>
              </a:r>
              <a:r>
                <a:rPr lang="en-US" sz="2000" dirty="0" err="1" smtClean="0">
                  <a:solidFill>
                    <a:schemeClr val="tx1"/>
                  </a:solidFill>
                  <a:latin typeface="Calibri" panose="020F0502020204030204" pitchFamily="34" charset="0"/>
                </a:rPr>
                <a:t>Ack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781002" y="5029200"/>
              <a:ext cx="18473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20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cxnSp>
        <p:nvCxnSpPr>
          <p:cNvPr id="22" name="Straight Connector 21"/>
          <p:cNvCxnSpPr/>
          <p:nvPr/>
        </p:nvCxnSpPr>
        <p:spPr bwMode="auto">
          <a:xfrm flipV="1">
            <a:off x="5029200" y="1920240"/>
            <a:ext cx="0" cy="379476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bg1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Rectangle 22"/>
          <p:cNvSpPr/>
          <p:nvPr/>
        </p:nvSpPr>
        <p:spPr>
          <a:xfrm>
            <a:off x="5105400" y="3124200"/>
            <a:ext cx="114299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105400" y="4610100"/>
            <a:ext cx="381000" cy="1104900"/>
          </a:xfrm>
          <a:prstGeom prst="rect">
            <a:avLst/>
          </a:prstGeom>
          <a:pattFill prst="wdUpDiag">
            <a:fgClr>
              <a:srgbClr val="FFFFCC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486400" y="4610100"/>
            <a:ext cx="304800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791200" y="4610100"/>
            <a:ext cx="114299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63640" y="3377625"/>
            <a:ext cx="22092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VIFS + slot time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(if AP bitmap signaled 0)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263640" y="4876800"/>
            <a:ext cx="29216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VIFS + CTS time + SIFS + slot time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(if AP bitmap signaled 1)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82999" y="4248090"/>
            <a:ext cx="5556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STA</a:t>
            </a:r>
            <a:endParaRPr lang="en-US" sz="30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9216" name="Left Brace 9215"/>
          <p:cNvSpPr/>
          <p:nvPr/>
        </p:nvSpPr>
        <p:spPr bwMode="auto">
          <a:xfrm>
            <a:off x="4267199" y="3048000"/>
            <a:ext cx="304801" cy="2743200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bg2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18" name="TextBox 9217"/>
          <p:cNvSpPr txBox="1"/>
          <p:nvPr/>
        </p:nvSpPr>
        <p:spPr>
          <a:xfrm>
            <a:off x="1526175" y="4248090"/>
            <a:ext cx="12206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Later slot:</a:t>
            </a:r>
            <a:endParaRPr lang="en-US" sz="2000" i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 flipV="1">
            <a:off x="5102352" y="1920240"/>
            <a:ext cx="0" cy="379476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bg1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Rectangle 27"/>
          <p:cNvSpPr/>
          <p:nvPr/>
        </p:nvSpPr>
        <p:spPr>
          <a:xfrm>
            <a:off x="5027613" y="3124200"/>
            <a:ext cx="77787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029200" y="4610100"/>
            <a:ext cx="77787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37271" y="6096000"/>
            <a:ext cx="65685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VIFS = Vestigial IFS, say 4 </a:t>
            </a:r>
            <a:r>
              <a:rPr lang="en-US" sz="1600" i="1" dirty="0" smtClean="0">
                <a:solidFill>
                  <a:srgbClr val="FF0000"/>
                </a:solidFill>
                <a:latin typeface="Symbol" panose="05050102010706020507" pitchFamily="18" charset="2"/>
              </a:rPr>
              <a:t>m</a:t>
            </a:r>
            <a:r>
              <a:rPr lang="en-US" sz="16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s: for CCA, Rx-to-</a:t>
            </a:r>
            <a:r>
              <a:rPr lang="en-US" sz="1600" i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Tx</a:t>
            </a:r>
            <a:r>
              <a:rPr lang="en-US" sz="16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 and </a:t>
            </a:r>
            <a:r>
              <a:rPr lang="en-US" sz="1600" i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Tx</a:t>
            </a:r>
            <a:r>
              <a:rPr lang="en-US" sz="16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-to-Rx turnaround times</a:t>
            </a:r>
            <a:endParaRPr lang="en-US" sz="1600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43000" y="4629090"/>
            <a:ext cx="1999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(after a busy slot)</a:t>
            </a:r>
            <a:endParaRPr lang="en-US" sz="2000" i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315200" y="1062335"/>
            <a:ext cx="16001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[2, slide x1]</a:t>
            </a:r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09600" y="2209800"/>
            <a:ext cx="4667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AP</a:t>
            </a:r>
            <a:endParaRPr lang="en-US" sz="30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066800"/>
            <a:ext cx="5373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(B)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584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17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Hidden nodes from OBSS</a:t>
            </a:r>
            <a:endParaRPr lang="en-US" dirty="0">
              <a:latin typeface="Calibri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676400" y="2194560"/>
            <a:ext cx="3352800" cy="400110"/>
            <a:chOff x="5105400" y="5029200"/>
            <a:chExt cx="3352800" cy="400110"/>
          </a:xfrm>
        </p:grpSpPr>
        <p:sp>
          <p:nvSpPr>
            <p:cNvPr id="30" name="Rectangle 29"/>
            <p:cNvSpPr/>
            <p:nvPr/>
          </p:nvSpPr>
          <p:spPr bwMode="auto">
            <a:xfrm>
              <a:off x="5105400" y="5029200"/>
              <a:ext cx="3352800" cy="381000"/>
            </a:xfrm>
            <a:prstGeom prst="rect">
              <a:avLst/>
            </a:prstGeom>
            <a:solidFill>
              <a:srgbClr val="CCE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20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A-MPDU / Block </a:t>
              </a:r>
              <a:r>
                <a:rPr lang="en-US" sz="2000" dirty="0" err="1" smtClean="0">
                  <a:solidFill>
                    <a:schemeClr val="tx1"/>
                  </a:solidFill>
                  <a:latin typeface="Calibri" panose="020F0502020204030204" pitchFamily="34" charset="0"/>
                </a:rPr>
                <a:t>Ack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781002" y="5029200"/>
              <a:ext cx="18473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20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cxnSp>
        <p:nvCxnSpPr>
          <p:cNvPr id="22" name="Straight Connector 21"/>
          <p:cNvCxnSpPr/>
          <p:nvPr/>
        </p:nvCxnSpPr>
        <p:spPr bwMode="auto">
          <a:xfrm flipV="1">
            <a:off x="5029200" y="1920240"/>
            <a:ext cx="0" cy="379476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bg1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Rectangle 22"/>
          <p:cNvSpPr/>
          <p:nvPr/>
        </p:nvSpPr>
        <p:spPr>
          <a:xfrm>
            <a:off x="5105400" y="3124200"/>
            <a:ext cx="114299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105400" y="4610100"/>
            <a:ext cx="381000" cy="1104900"/>
          </a:xfrm>
          <a:prstGeom prst="rect">
            <a:avLst/>
          </a:prstGeom>
          <a:pattFill prst="wdUpDiag">
            <a:fgClr>
              <a:srgbClr val="FFFFCC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486400" y="4610100"/>
            <a:ext cx="304800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791200" y="4610100"/>
            <a:ext cx="114299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63640" y="3377625"/>
            <a:ext cx="22092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VIFS + slot time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(if AP bitmap signaled 0)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263640" y="4876800"/>
            <a:ext cx="29216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VIFS + CTS time + SIFS + slot time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(if AP bitmap signaled 1)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82999" y="4248090"/>
            <a:ext cx="5556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STA</a:t>
            </a:r>
            <a:endParaRPr lang="en-US" sz="30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9216" name="Left Brace 9215"/>
          <p:cNvSpPr/>
          <p:nvPr/>
        </p:nvSpPr>
        <p:spPr bwMode="auto">
          <a:xfrm>
            <a:off x="4267199" y="3048000"/>
            <a:ext cx="304801" cy="2743200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bg2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18" name="TextBox 9217"/>
          <p:cNvSpPr txBox="1"/>
          <p:nvPr/>
        </p:nvSpPr>
        <p:spPr>
          <a:xfrm>
            <a:off x="1526175" y="4248090"/>
            <a:ext cx="12206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Later slot:</a:t>
            </a:r>
            <a:endParaRPr lang="en-US" sz="2000" i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 flipV="1">
            <a:off x="5102352" y="1920240"/>
            <a:ext cx="0" cy="379476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bg1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Rectangle 27"/>
          <p:cNvSpPr/>
          <p:nvPr/>
        </p:nvSpPr>
        <p:spPr>
          <a:xfrm>
            <a:off x="5027613" y="3124200"/>
            <a:ext cx="77787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029200" y="4610100"/>
            <a:ext cx="77787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37271" y="6096000"/>
            <a:ext cx="65685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VIFS = Vestigial IFS, say 4 </a:t>
            </a:r>
            <a:r>
              <a:rPr lang="en-US" sz="1600" i="1" dirty="0" smtClean="0">
                <a:solidFill>
                  <a:srgbClr val="FF0000"/>
                </a:solidFill>
                <a:latin typeface="Symbol" panose="05050102010706020507" pitchFamily="18" charset="2"/>
              </a:rPr>
              <a:t>m</a:t>
            </a:r>
            <a:r>
              <a:rPr lang="en-US" sz="16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s: for CCA, Rx-to-</a:t>
            </a:r>
            <a:r>
              <a:rPr lang="en-US" sz="1600" i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Tx</a:t>
            </a:r>
            <a:r>
              <a:rPr lang="en-US" sz="16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 and </a:t>
            </a:r>
            <a:r>
              <a:rPr lang="en-US" sz="1600" i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Tx</a:t>
            </a:r>
            <a:r>
              <a:rPr lang="en-US" sz="16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-to-Rx turnaround times</a:t>
            </a:r>
            <a:endParaRPr lang="en-US" sz="1600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43000" y="4629090"/>
            <a:ext cx="1999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(after a busy slot)</a:t>
            </a:r>
            <a:endParaRPr lang="en-US" sz="2000" i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09600" y="2209800"/>
            <a:ext cx="4667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AP</a:t>
            </a:r>
            <a:endParaRPr lang="en-US" sz="30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91200" y="2362200"/>
            <a:ext cx="24463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CCA checks for OBSS hidden nodes</a:t>
            </a:r>
          </a:p>
          <a:p>
            <a:pPr algn="ctr"/>
            <a:r>
              <a:rPr lang="en-US" sz="16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STA gives up slot if CCA high</a:t>
            </a:r>
            <a:endParaRPr lang="en-US" sz="1600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36" name="Arc 35"/>
          <p:cNvSpPr/>
          <p:nvPr/>
        </p:nvSpPr>
        <p:spPr>
          <a:xfrm rot="16200000">
            <a:off x="5532185" y="2066479"/>
            <a:ext cx="972438" cy="1905002"/>
          </a:xfrm>
          <a:prstGeom prst="arc">
            <a:avLst>
              <a:gd name="adj1" fmla="val 16200000"/>
              <a:gd name="adj2" fmla="val 21507091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5056632" y="2990088"/>
            <a:ext cx="0" cy="914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609600" y="1066800"/>
            <a:ext cx="5373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(B)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6646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18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Using a roster</a:t>
            </a:r>
            <a:endParaRPr lang="en-US" dirty="0">
              <a:latin typeface="Calibri" pitchFamily="34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543050" y="3977580"/>
            <a:ext cx="691515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1943100" y="2863155"/>
            <a:ext cx="209550" cy="11049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2181225" y="2691707"/>
            <a:ext cx="5943600" cy="9523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8098155" y="2853630"/>
            <a:ext cx="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4114800" y="5446693"/>
            <a:ext cx="2667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STA’s turn arrives but CCA is high: OBSS hidden node</a:t>
            </a:r>
          </a:p>
          <a:p>
            <a:endParaRPr lang="en-US" sz="600" dirty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STA doesn’t start transmitting</a:t>
            </a:r>
            <a:endParaRPr lang="en-US" sz="16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0" name="Arc 59"/>
          <p:cNvSpPr/>
          <p:nvPr/>
        </p:nvSpPr>
        <p:spPr>
          <a:xfrm rot="10800000">
            <a:off x="4029074" y="4651969"/>
            <a:ext cx="161926" cy="1063030"/>
          </a:xfrm>
          <a:prstGeom prst="arc">
            <a:avLst>
              <a:gd name="adj1" fmla="val 16200000"/>
              <a:gd name="adj2" fmla="val 21507091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790575" y="325368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AP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62000" y="4615755"/>
            <a:ext cx="516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STA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000501" y="3987105"/>
            <a:ext cx="45719" cy="11049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267075" y="4330005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5229225" y="4320480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327944" y="1676400"/>
            <a:ext cx="67967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Corollary </a:t>
            </a:r>
            <a:r>
              <a:rPr lang="en-US" i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3: OBSS hidden node </a:t>
            </a:r>
            <a:r>
              <a:rPr lang="en-US" i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causes only </a:t>
            </a:r>
            <a:r>
              <a:rPr lang="en-US" i="1" dirty="0" smtClean="0">
                <a:solidFill>
                  <a:schemeClr val="accent2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 </a:t>
            </a:r>
            <a:r>
              <a:rPr lang="en-US" i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9 </a:t>
            </a:r>
            <a:r>
              <a:rPr lang="en-US" sz="2200" i="1" dirty="0" smtClean="0">
                <a:solidFill>
                  <a:schemeClr val="accent2"/>
                </a:solidFill>
                <a:latin typeface="Symbol" panose="05050102010706020507" pitchFamily="18" charset="2"/>
              </a:rPr>
              <a:t>m</a:t>
            </a:r>
            <a:r>
              <a:rPr lang="en-US" i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s loss</a:t>
            </a:r>
            <a:endParaRPr lang="en-US" i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162800" y="4191000"/>
            <a:ext cx="1905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Other STAs continue countdown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endParaRPr lang="en-US" sz="6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ay transmit when their turn arrives, earliest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sym typeface="Symbol" panose="05050102010706020507" pitchFamily="18" charset="2"/>
              </a:rPr>
              <a:t>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9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ymbol" panose="05050102010706020507" pitchFamily="18" charset="2"/>
              </a:rPr>
              <a:t>m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later</a:t>
            </a:r>
          </a:p>
          <a:p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(i.e., VIFS + 9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ymbol" panose="05050102010706020507" pitchFamily="18" charset="2"/>
              </a:rPr>
              <a:t>m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 later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)</a:t>
            </a: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endParaRPr lang="en-US" sz="600" dirty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22" name="Curved Connector 21"/>
          <p:cNvCxnSpPr/>
          <p:nvPr/>
        </p:nvCxnSpPr>
        <p:spPr>
          <a:xfrm rot="5400000" flipH="1" flipV="1">
            <a:off x="6281739" y="5138740"/>
            <a:ext cx="1142997" cy="314325"/>
          </a:xfrm>
          <a:prstGeom prst="curved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09600" y="1066800"/>
            <a:ext cx="5373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(B)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1084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19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latin typeface="Calibri" pitchFamily="34" charset="0"/>
              </a:rPr>
              <a:t>Summary—B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B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—</a:t>
            </a:r>
            <a:r>
              <a:rPr lang="en-GB" dirty="0" smtClean="0">
                <a:latin typeface="Calibri" pitchFamily="34" charset="0"/>
              </a:rPr>
              <a:t>E</a:t>
            </a:r>
            <a:r>
              <a:rPr lang="en-GB" dirty="0" smtClean="0">
                <a:latin typeface="Calibri" pitchFamily="34" charset="0"/>
              </a:rPr>
              <a:t>ffect </a:t>
            </a:r>
            <a:r>
              <a:rPr lang="en-GB" dirty="0">
                <a:latin typeface="Calibri" pitchFamily="34" charset="0"/>
              </a:rPr>
              <a:t>of OBSS hidden nodes and a contrast with OFDMA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:</a:t>
            </a:r>
            <a:endParaRPr lang="en-GB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Roster </a:t>
            </a:r>
            <a:r>
              <a:rPr lang="en-GB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methods automatically reallocate airtime if there is an OBSS hidden node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Roster methods lose only a minimum airtime (IFS + slot time) when OBSS hidden node transmits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Roster moves on to next roster slot—which may not have CCA high</a:t>
            </a:r>
            <a:endParaRPr lang="en-GB" b="0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200" b="0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OFDMA loses the allocated duration in the presence of OBSS hidden node</a:t>
            </a:r>
            <a:endParaRPr lang="en-GB" b="0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2318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 smtClean="0">
                <a:latin typeface="Calibri" pitchFamily="34" charset="0"/>
              </a:rPr>
              <a:t>Using rosters reduces medium access overhead, by providing 11ax devices with predictable and unique backoff slots [1, 2].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 smtClean="0">
                <a:latin typeface="Calibri" pitchFamily="34" charset="0"/>
              </a:rPr>
              <a:t>This presentation provides further information on roster operation, including: A—fundamentals of roster operation and contrast with polling methods; B—effect of OBSS hidden nodes and a contrast with OFDMA; and C—ensuring legacy fairness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 smtClean="0">
                <a:latin typeface="Calibri" pitchFamily="34" charset="0"/>
              </a:rPr>
              <a:t> </a:t>
            </a:r>
            <a:endParaRPr lang="en-GB" sz="26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7277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20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Using rosters reduces medium access overhead, by providing 11ax devices with predictable and unique backoff slots [1, 2].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This presentation provides further information on roster operation, including: A—fundamentals of roster operation and contrast with polling methods; B—effect of OBSS hidden nodes and a contrast with OFDMA; and </a:t>
            </a:r>
            <a:r>
              <a:rPr lang="en-GB" sz="2600" dirty="0" smtClean="0">
                <a:latin typeface="Calibri" pitchFamily="34" charset="0"/>
              </a:rPr>
              <a:t>C—ensuring legacy fairness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 smtClean="0">
                <a:latin typeface="Calibri" pitchFamily="34" charset="0"/>
              </a:rPr>
              <a:t> </a:t>
            </a:r>
            <a:endParaRPr lang="en-GB" sz="26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7021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21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latin typeface="Calibri" pitchFamily="34" charset="0"/>
              </a:rPr>
              <a:t>Legacy fairness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Previously a method was provided to ensure that devices participating in the roster do not achieve an unfair advantage over legacy devices</a:t>
            </a:r>
            <a:endParaRPr lang="en-GB" b="0" dirty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	</a:t>
            </a:r>
            <a:r>
              <a:rPr lang="en-GB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―devices defer for an appropriate time after roster use in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	</a:t>
            </a:r>
            <a:r>
              <a:rPr lang="en-GB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    order to equalize medium access [2, slide x2]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Question arose on how the fairness works at AP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	</a:t>
            </a:r>
            <a:r>
              <a:rPr lang="en-GB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―</a:t>
            </a:r>
            <a:r>
              <a:rPr lang="en-GB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how does the AP judge when to use roster mode? Using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	    roster mode without guidelines would disadvantage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 </a:t>
            </a:r>
            <a:r>
              <a:rPr lang="en-GB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        legacy devices</a:t>
            </a:r>
            <a:endParaRPr lang="en-GB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5656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-44411" y="3579434"/>
            <a:ext cx="13417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Microseconds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52600" y="6138446"/>
            <a:ext cx="6172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333399"/>
                </a:solidFill>
                <a:latin typeface="Calibri" panose="020F0502020204030204" pitchFamily="34" charset="0"/>
              </a:rPr>
              <a:t>Subtract 40 </a:t>
            </a:r>
            <a:r>
              <a:rPr lang="en-US" sz="1500" dirty="0" smtClean="0">
                <a:solidFill>
                  <a:srgbClr val="333399"/>
                </a:solidFill>
                <a:latin typeface="Symbol" panose="05050102010706020507" pitchFamily="18" charset="2"/>
              </a:rPr>
              <a:t>m</a:t>
            </a:r>
            <a:r>
              <a:rPr lang="en-US" sz="1500" dirty="0" smtClean="0">
                <a:solidFill>
                  <a:srgbClr val="333399"/>
                </a:solidFill>
                <a:latin typeface="Calibri" panose="020F0502020204030204" pitchFamily="34" charset="0"/>
              </a:rPr>
              <a:t>s for 24 Mbps Control Rate (</a:t>
            </a:r>
            <a:r>
              <a:rPr lang="en-US" sz="1500" i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RTS 28 </a:t>
            </a:r>
            <a:r>
              <a:rPr lang="en-US" sz="1500" i="1" dirty="0" smtClean="0">
                <a:solidFill>
                  <a:srgbClr val="333399"/>
                </a:solidFill>
                <a:latin typeface="Symbol" panose="05050102010706020507" pitchFamily="18" charset="2"/>
              </a:rPr>
              <a:t>m</a:t>
            </a:r>
            <a:r>
              <a:rPr lang="en-US" sz="1500" i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s vs. 52; CTS 28 </a:t>
            </a:r>
            <a:r>
              <a:rPr lang="en-US" sz="1500" i="1" dirty="0" smtClean="0">
                <a:solidFill>
                  <a:srgbClr val="333399"/>
                </a:solidFill>
                <a:latin typeface="Symbol" panose="05050102010706020507" pitchFamily="18" charset="2"/>
              </a:rPr>
              <a:t>m</a:t>
            </a:r>
            <a:r>
              <a:rPr lang="en-US" sz="1500" i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s v. 44</a:t>
            </a:r>
            <a:r>
              <a:rPr lang="en-US" sz="1500" dirty="0" smtClean="0">
                <a:solidFill>
                  <a:srgbClr val="333399"/>
                </a:solidFill>
                <a:latin typeface="Calibri" panose="020F0502020204030204" pitchFamily="34" charset="0"/>
              </a:rPr>
              <a:t>)</a:t>
            </a:r>
            <a:endParaRPr lang="en-US" sz="1500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841248" y="1426464"/>
            <a:ext cx="7397496" cy="4535424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455" y="5550367"/>
            <a:ext cx="7395089" cy="46943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55" y="5516880"/>
            <a:ext cx="7529445" cy="502920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13" name="TextBox 12"/>
          <p:cNvSpPr txBox="1"/>
          <p:nvPr/>
        </p:nvSpPr>
        <p:spPr>
          <a:xfrm>
            <a:off x="7315200" y="1062335"/>
            <a:ext cx="5293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[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1</a:t>
            </a:r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]</a:t>
            </a:r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9600" y="1066800"/>
            <a:ext cx="534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(C)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8836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-44411" y="3579434"/>
            <a:ext cx="13417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Microseconds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52600" y="6138446"/>
            <a:ext cx="6172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333399"/>
                </a:solidFill>
                <a:latin typeface="Calibri" panose="020F0502020204030204" pitchFamily="34" charset="0"/>
              </a:rPr>
              <a:t>Subtract 40 </a:t>
            </a:r>
            <a:r>
              <a:rPr lang="en-US" sz="1500" dirty="0" smtClean="0">
                <a:solidFill>
                  <a:srgbClr val="333399"/>
                </a:solidFill>
                <a:latin typeface="Symbol" panose="05050102010706020507" pitchFamily="18" charset="2"/>
              </a:rPr>
              <a:t>m</a:t>
            </a:r>
            <a:r>
              <a:rPr lang="en-US" sz="1500" dirty="0" smtClean="0">
                <a:solidFill>
                  <a:srgbClr val="333399"/>
                </a:solidFill>
                <a:latin typeface="Calibri" panose="020F0502020204030204" pitchFamily="34" charset="0"/>
              </a:rPr>
              <a:t>s for 24 Mbps Control Rate (</a:t>
            </a:r>
            <a:r>
              <a:rPr lang="en-US" sz="1500" i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RTS 28 </a:t>
            </a:r>
            <a:r>
              <a:rPr lang="en-US" sz="1500" i="1" dirty="0" smtClean="0">
                <a:solidFill>
                  <a:srgbClr val="333399"/>
                </a:solidFill>
                <a:latin typeface="Symbol" panose="05050102010706020507" pitchFamily="18" charset="2"/>
              </a:rPr>
              <a:t>m</a:t>
            </a:r>
            <a:r>
              <a:rPr lang="en-US" sz="1500" i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s vs. 52; CTS 28 </a:t>
            </a:r>
            <a:r>
              <a:rPr lang="en-US" sz="1500" i="1" dirty="0" smtClean="0">
                <a:solidFill>
                  <a:srgbClr val="333399"/>
                </a:solidFill>
                <a:latin typeface="Symbol" panose="05050102010706020507" pitchFamily="18" charset="2"/>
              </a:rPr>
              <a:t>m</a:t>
            </a:r>
            <a:r>
              <a:rPr lang="en-US" sz="1500" i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s v. 44</a:t>
            </a:r>
            <a:r>
              <a:rPr lang="en-US" sz="1500" dirty="0" smtClean="0">
                <a:solidFill>
                  <a:srgbClr val="333399"/>
                </a:solidFill>
                <a:latin typeface="Calibri" panose="020F0502020204030204" pitchFamily="34" charset="0"/>
              </a:rPr>
              <a:t>)</a:t>
            </a:r>
            <a:endParaRPr lang="en-US" sz="1500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841248" y="1426464"/>
            <a:ext cx="7397496" cy="4535424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455" y="5550367"/>
            <a:ext cx="7395089" cy="46943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55" y="5516880"/>
            <a:ext cx="7529445" cy="502920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14" name="TextBox 13"/>
          <p:cNvSpPr txBox="1"/>
          <p:nvPr/>
        </p:nvSpPr>
        <p:spPr>
          <a:xfrm>
            <a:off x="609600" y="1066800"/>
            <a:ext cx="534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(C)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874455" y="4191000"/>
            <a:ext cx="7507545" cy="731520"/>
          </a:xfrm>
          <a:prstGeom prst="ellipse">
            <a:avLst/>
          </a:prstGeom>
          <a:noFill/>
          <a:ln w="222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57278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799"/>
            <a:ext cx="7770813" cy="1161288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References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3213"/>
          </a:xfrm>
        </p:spPr>
        <p:txBody>
          <a:bodyPr/>
          <a:lstStyle/>
          <a:p>
            <a:r>
              <a:rPr lang="en-US" sz="1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[1] </a:t>
            </a:r>
            <a:r>
              <a:rPr lang="en-US" sz="1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IEEE doc. </a:t>
            </a:r>
            <a:r>
              <a:rPr lang="en-US" sz="1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11/15-1114r1, “Airtime Analysis of EDCA”, </a:t>
            </a:r>
            <a:r>
              <a:rPr lang="en-US" sz="1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S. Coffey, D.Z. Liu (Realtek), September </a:t>
            </a:r>
            <a:r>
              <a:rPr lang="en-US" sz="1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2015</a:t>
            </a:r>
            <a:endParaRPr lang="en-US" sz="1800" b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713231" y="356616"/>
            <a:ext cx="2377440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7030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Using rosters reduces medium access overhead, by providing 11ax devices with predictable and unique backoff slots [1, 2].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This presentation provides further information on roster operation, including: </a:t>
            </a:r>
            <a:r>
              <a:rPr lang="en-GB" sz="2600" dirty="0" smtClean="0">
                <a:latin typeface="Calibri" pitchFamily="34" charset="0"/>
              </a:rPr>
              <a:t>A—fundamentals of roster operation and contrast with polling methods; </a:t>
            </a:r>
            <a:r>
              <a:rPr lang="en-GB" sz="26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B—effect of OBSS hidden nodes and a contrast with OFDMA; and C—ensuring legacy fairness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 smtClean="0">
                <a:latin typeface="Calibri" pitchFamily="34" charset="0"/>
              </a:rPr>
              <a:t> </a:t>
            </a:r>
            <a:endParaRPr lang="en-GB" sz="26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317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112" y="1527048"/>
            <a:ext cx="7419475" cy="502963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685800" y="2377589"/>
            <a:ext cx="8305800" cy="4343400"/>
          </a:xfrm>
          <a:prstGeom prst="rect">
            <a:avLst/>
          </a:prstGeom>
          <a:ln/>
        </p:spPr>
        <p:txBody>
          <a:bodyPr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28600" indent="-228600">
              <a:defRPr/>
            </a:pPr>
            <a:endParaRPr lang="en-US" sz="2100" kern="0" smtClean="0">
              <a:latin typeface="Calibri" pitchFamily="34" charset="0"/>
            </a:endParaRPr>
          </a:p>
          <a:p>
            <a:pPr>
              <a:buFont typeface="Times New Roman" pitchFamily="16" charset="0"/>
              <a:buChar char="•"/>
            </a:pPr>
            <a:endParaRPr lang="en-GB" kern="0" dirty="0"/>
          </a:p>
        </p:txBody>
      </p:sp>
      <p:sp>
        <p:nvSpPr>
          <p:cNvPr id="14" name="TextBox 13"/>
          <p:cNvSpPr txBox="1"/>
          <p:nvPr/>
        </p:nvSpPr>
        <p:spPr>
          <a:xfrm>
            <a:off x="8686800" y="4063931"/>
            <a:ext cx="420308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43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23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20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15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52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15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44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16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356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16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68</a:t>
            </a:r>
            <a:endParaRPr lang="en-US" sz="12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686736" y="2755541"/>
            <a:ext cx="4203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43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22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133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15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24800" y="2758589"/>
            <a:ext cx="778146" cy="101566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Backoff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CCA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+IFS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 . . 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924800" y="4063931"/>
            <a:ext cx="778146" cy="212365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Backoff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CCA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+IFS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RTS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CTS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A-MPDU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BA</a:t>
            </a:r>
            <a:endParaRPr lang="en-US" sz="12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9" name="Rectangle 1"/>
          <p:cNvSpPr txBox="1">
            <a:spLocks noChangeArrowheads="1"/>
          </p:cNvSpPr>
          <p:nvPr/>
        </p:nvSpPr>
        <p:spPr>
          <a:xfrm>
            <a:off x="685800" y="684213"/>
            <a:ext cx="7772400" cy="1160462"/>
          </a:xfrm>
          <a:prstGeom prst="rect">
            <a:avLst/>
          </a:prstGeom>
          <a:ln/>
        </p:spPr>
        <p:txBody>
          <a:bodyPr lIns="90000" tIns="46800" rIns="90000" bIns="46800" anchor="ctr"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>
                <a:latin typeface="Calibri" pitchFamily="34" charset="0"/>
              </a:rPr>
              <a:t>Motivation—I</a:t>
            </a:r>
            <a:endParaRPr lang="en-US" kern="0" dirty="0"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77200" y="1962090"/>
            <a:ext cx="7911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Cf. [1]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172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896112" y="1527048"/>
            <a:ext cx="7415784" cy="5029200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685800" y="2377589"/>
            <a:ext cx="8305800" cy="4343400"/>
          </a:xfrm>
          <a:prstGeom prst="rect">
            <a:avLst/>
          </a:prstGeom>
          <a:ln/>
        </p:spPr>
        <p:txBody>
          <a:bodyPr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28600" indent="-228600">
              <a:defRPr/>
            </a:pPr>
            <a:endParaRPr lang="en-US" sz="2100" kern="0" smtClean="0">
              <a:latin typeface="Calibri" pitchFamily="34" charset="0"/>
            </a:endParaRPr>
          </a:p>
          <a:p>
            <a:pPr>
              <a:buFont typeface="Times New Roman" pitchFamily="16" charset="0"/>
              <a:buChar char="•"/>
            </a:pPr>
            <a:endParaRPr lang="en-GB" kern="0" dirty="0"/>
          </a:p>
        </p:txBody>
      </p:sp>
      <p:sp>
        <p:nvSpPr>
          <p:cNvPr id="19" name="Rectangle 1"/>
          <p:cNvSpPr txBox="1">
            <a:spLocks noChangeArrowheads="1"/>
          </p:cNvSpPr>
          <p:nvPr/>
        </p:nvSpPr>
        <p:spPr>
          <a:xfrm>
            <a:off x="685800" y="684213"/>
            <a:ext cx="7772400" cy="1160462"/>
          </a:xfrm>
          <a:prstGeom prst="rect">
            <a:avLst/>
          </a:prstGeom>
          <a:ln/>
        </p:spPr>
        <p:txBody>
          <a:bodyPr lIns="90000" tIns="46800" rIns="90000" bIns="46800" anchor="ctr"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>
                <a:latin typeface="Calibri" pitchFamily="34" charset="0"/>
              </a:rPr>
              <a:t>Motivation</a:t>
            </a:r>
            <a:endParaRPr lang="en-US" kern="0" dirty="0"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11662" y="2638961"/>
            <a:ext cx="44275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Baseline EDCA medium access overhead 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FigurineCB TimeSP" panose="02020500000000000000" pitchFamily="18" charset="0"/>
              </a:rPr>
              <a:t>=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the lower of the two quantities shown</a:t>
            </a:r>
          </a:p>
          <a:p>
            <a:pPr algn="ctr"/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  <a:p>
            <a:pPr algn="ctr"/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oth quantities are usually significant [1] 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259262" y="4343400"/>
            <a:ext cx="45799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It is possible to achieve much lower medium access overhead than either of these, by re-using well-proven components that are already part of the protocol</a:t>
            </a:r>
            <a:endParaRPr lang="en-US" sz="2000" i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880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Approach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343400"/>
          </a:xfrm>
          <a:ln/>
        </p:spPr>
        <p:txBody>
          <a:bodyPr/>
          <a:lstStyle/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200" dirty="0" smtClean="0">
                <a:latin typeface="Calibri" pitchFamily="34" charset="0"/>
              </a:rPr>
              <a:t>Arrange matters so that each STA may obtain a </a:t>
            </a:r>
            <a:r>
              <a:rPr lang="en-US" sz="2200" i="1" dirty="0" smtClean="0">
                <a:latin typeface="Calibri" pitchFamily="34" charset="0"/>
              </a:rPr>
              <a:t>unique </a:t>
            </a:r>
            <a:r>
              <a:rPr lang="en-US" sz="2200" dirty="0" smtClean="0">
                <a:latin typeface="Calibri" pitchFamily="34" charset="0"/>
              </a:rPr>
              <a:t>backoff slot</a:t>
            </a:r>
            <a:endParaRPr lang="en-US" dirty="0" smtClean="0">
              <a:latin typeface="Calibri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514600" y="3276600"/>
            <a:ext cx="4038600" cy="2286000"/>
            <a:chOff x="2514600" y="3505200"/>
            <a:chExt cx="4038600" cy="2286000"/>
          </a:xfrm>
        </p:grpSpPr>
        <p:sp>
          <p:nvSpPr>
            <p:cNvPr id="9" name="Rectangle 8"/>
            <p:cNvSpPr/>
            <p:nvPr/>
          </p:nvSpPr>
          <p:spPr bwMode="auto">
            <a:xfrm>
              <a:off x="2514600" y="3505200"/>
              <a:ext cx="4038600" cy="914400"/>
            </a:xfrm>
            <a:prstGeom prst="rect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Calibri" pitchFamily="34" charset="0"/>
                </a:rPr>
                <a:t>Build a roster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514600" y="4876800"/>
              <a:ext cx="4038600" cy="914400"/>
            </a:xfrm>
            <a:prstGeom prst="rect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Calibri" pitchFamily="34" charset="0"/>
                </a:rPr>
                <a:t>Use the roster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733800" y="2667000"/>
            <a:ext cx="1717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Two phases: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Using a roster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800" b="0" dirty="0">
                <a:solidFill>
                  <a:schemeClr val="tx2"/>
                </a:solidFill>
                <a:latin typeface="Calibri" pitchFamily="34" charset="0"/>
                <a:sym typeface="Wingdings"/>
              </a:rPr>
              <a:t>④</a:t>
            </a:r>
            <a:r>
              <a:rPr lang="en-US" sz="2000" b="0" dirty="0" smtClean="0">
                <a:solidFill>
                  <a:schemeClr val="tx2"/>
                </a:solidFill>
                <a:latin typeface="Calibri" pitchFamily="34" charset="0"/>
                <a:sym typeface="Wingdings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alibri" pitchFamily="34" charset="0"/>
                <a:sym typeface="Wingdings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alibri" pitchFamily="34" charset="0"/>
              </a:rPr>
              <a:t>AP invokes a roster (now in usage mode):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581398" y="2408903"/>
            <a:ext cx="34290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NAV set for legacy devices (say </a:t>
            </a:r>
            <a:r>
              <a:rPr lang="en-US" sz="1600" dirty="0">
                <a:solidFill>
                  <a:srgbClr val="FF0000"/>
                </a:solidFill>
                <a:latin typeface="Calibri" pitchFamily="34" charset="0"/>
              </a:rPr>
              <a:t>5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ms)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543050" y="3977580"/>
            <a:ext cx="691515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1943100" y="2863155"/>
            <a:ext cx="20955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2181225" y="2691707"/>
            <a:ext cx="5943600" cy="9523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8098155" y="2853630"/>
            <a:ext cx="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1390650" y="5077361"/>
            <a:ext cx="25717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 </a:t>
            </a:r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invoked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 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 number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Roster length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Current NAV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Offset within roster length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57" name="Curved Connector 56"/>
          <p:cNvCxnSpPr>
            <a:stCxn id="52" idx="2"/>
          </p:cNvCxnSpPr>
          <p:nvPr/>
        </p:nvCxnSpPr>
        <p:spPr>
          <a:xfrm rot="5400000">
            <a:off x="1407766" y="4312890"/>
            <a:ext cx="984945" cy="295275"/>
          </a:xfrm>
          <a:prstGeom prst="curved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886200" y="5399782"/>
            <a:ext cx="20669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STA / traffic stream uses its assigned slot(s) modulo offset within roster length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60" name="Arc 59"/>
          <p:cNvSpPr/>
          <p:nvPr/>
        </p:nvSpPr>
        <p:spPr>
          <a:xfrm rot="5400000">
            <a:off x="3738563" y="4843462"/>
            <a:ext cx="647698" cy="561975"/>
          </a:xfrm>
          <a:prstGeom prst="arc">
            <a:avLst>
              <a:gd name="adj1" fmla="val 16200000"/>
              <a:gd name="adj2" fmla="val 21507091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1" name="Curved Connector 60"/>
          <p:cNvCxnSpPr/>
          <p:nvPr/>
        </p:nvCxnSpPr>
        <p:spPr>
          <a:xfrm rot="5400000" flipH="1" flipV="1">
            <a:off x="5300664" y="5138740"/>
            <a:ext cx="1142997" cy="314325"/>
          </a:xfrm>
          <a:prstGeom prst="curved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096000" y="4343400"/>
            <a:ext cx="2971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 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If the assigned slot is reached </a:t>
            </a: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 within TXOP, STA may transmit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</a:t>
            </a:r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Other devices set NAV and    </a:t>
            </a:r>
          </a:p>
          <a:p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   freeze countdown as usual</a:t>
            </a:r>
          </a:p>
          <a:p>
            <a:pPr>
              <a:buFont typeface="Arial" pitchFamily="34" charset="0"/>
              <a:buChar char="•"/>
            </a:pPr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  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Depicted STA will have frozen    </a:t>
            </a:r>
          </a:p>
          <a:p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  its own countdown for each   </a:t>
            </a:r>
          </a:p>
          <a:p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  preceding transmission by </a:t>
            </a:r>
          </a:p>
          <a:p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  others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90575" y="325368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AP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62000" y="4615755"/>
            <a:ext cx="516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STA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000501" y="3987105"/>
            <a:ext cx="458951" cy="11049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267075" y="4330005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5229225" y="4320480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315200" y="1062335"/>
            <a:ext cx="1444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[2, slide x]</a:t>
            </a:r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1066800"/>
            <a:ext cx="548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(A)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Using a roster</a:t>
            </a:r>
            <a:endParaRPr lang="en-US" dirty="0">
              <a:latin typeface="Calibri" pitchFamily="34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543050" y="3977580"/>
            <a:ext cx="691515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1943100" y="2863155"/>
            <a:ext cx="209550" cy="11049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2181225" y="2691707"/>
            <a:ext cx="5943600" cy="9523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8098155" y="2853630"/>
            <a:ext cx="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2286000" y="5399782"/>
            <a:ext cx="2066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At beginning, </a:t>
            </a: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other devices do not know duration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of PPDU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60" name="Arc 59"/>
          <p:cNvSpPr/>
          <p:nvPr/>
        </p:nvSpPr>
        <p:spPr>
          <a:xfrm rot="5400000">
            <a:off x="3386139" y="4843462"/>
            <a:ext cx="647698" cy="561975"/>
          </a:xfrm>
          <a:prstGeom prst="arc">
            <a:avLst>
              <a:gd name="adj1" fmla="val 16200000"/>
              <a:gd name="adj2" fmla="val 21507091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1" name="Curved Connector 60"/>
          <p:cNvCxnSpPr/>
          <p:nvPr/>
        </p:nvCxnSpPr>
        <p:spPr>
          <a:xfrm rot="16200000" flipH="1">
            <a:off x="4517136" y="4663440"/>
            <a:ext cx="622994" cy="1539238"/>
          </a:xfrm>
          <a:prstGeom prst="curved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5715000" y="5171182"/>
            <a:ext cx="2971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  </a:t>
            </a: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On detecting L-STF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during 9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ymbol" panose="05050102010706020507" pitchFamily="18" charset="2"/>
              </a:rPr>
              <a:t>m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</a:t>
            </a:r>
          </a:p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slot time, other devices freeze</a:t>
            </a:r>
          </a:p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backoff decrement and prepare</a:t>
            </a:r>
          </a:p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for rest of PPDU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90575" y="325368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AP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62000" y="4615755"/>
            <a:ext cx="516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STA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000501" y="3987105"/>
            <a:ext cx="45719" cy="11049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267075" y="4330005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5229225" y="4320480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438400" y="1676400"/>
            <a:ext cx="43680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Fundamental operation, step 1/3:</a:t>
            </a:r>
            <a:endParaRPr lang="en-US" i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4046220" y="4572000"/>
            <a:ext cx="67818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dash"/>
            <a:round/>
            <a:headEnd type="none" w="med" len="med"/>
            <a:tailEnd type="stealth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4778066" y="4343400"/>
            <a:ext cx="327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?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09600" y="1066800"/>
            <a:ext cx="548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(A)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8442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Using a roster</a:t>
            </a:r>
            <a:endParaRPr lang="en-US" dirty="0">
              <a:latin typeface="Calibri" pitchFamily="34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543050" y="3977580"/>
            <a:ext cx="691515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1943100" y="2863155"/>
            <a:ext cx="209550" cy="11049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2181225" y="2691707"/>
            <a:ext cx="5943600" cy="9523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8098155" y="2853630"/>
            <a:ext cx="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2286000" y="5399782"/>
            <a:ext cx="20669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Other STAs read further and </a:t>
            </a: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extract duration from L-SIG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, set NAV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60" name="Arc 59"/>
          <p:cNvSpPr/>
          <p:nvPr/>
        </p:nvSpPr>
        <p:spPr>
          <a:xfrm rot="5400000">
            <a:off x="3509963" y="4843462"/>
            <a:ext cx="647698" cy="561975"/>
          </a:xfrm>
          <a:prstGeom prst="arc">
            <a:avLst>
              <a:gd name="adj1" fmla="val 16200000"/>
              <a:gd name="adj2" fmla="val 21507091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790575" y="325368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AP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62000" y="4615755"/>
            <a:ext cx="516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STA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000501" y="3987105"/>
            <a:ext cx="114299" cy="11049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267075" y="4330005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5229225" y="4320480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438400" y="1676400"/>
            <a:ext cx="43680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Fundamental operation, step 2/3:</a:t>
            </a:r>
            <a:endParaRPr lang="en-US" i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4114800" y="4572000"/>
            <a:ext cx="67818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dash"/>
            <a:round/>
            <a:headEnd type="none" w="med" len="med"/>
            <a:tailEnd type="stealth"/>
          </a:ln>
          <a:effectLst/>
        </p:spPr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4503" y="3117932"/>
            <a:ext cx="6097" cy="1987468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609600" y="1066800"/>
            <a:ext cx="548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(A)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6549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29202</TotalTime>
  <Words>1605</Words>
  <Application>Microsoft Office PowerPoint</Application>
  <PresentationFormat>On-screen Show (4:3)</PresentationFormat>
  <Paragraphs>377</Paragraphs>
  <Slides>24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 Unicode MS</vt:lpstr>
      <vt:lpstr>MS Gothic</vt:lpstr>
      <vt:lpstr>Arial</vt:lpstr>
      <vt:lpstr>Calibri</vt:lpstr>
      <vt:lpstr>FigurineCB TimeSP</vt:lpstr>
      <vt:lpstr>Symbol</vt:lpstr>
      <vt:lpstr>Times New Roman</vt:lpstr>
      <vt:lpstr>Wingdings</vt:lpstr>
      <vt:lpstr>802-11-Submission</vt:lpstr>
      <vt:lpstr>High Efficiency Medium Access via Rosters</vt:lpstr>
      <vt:lpstr>Abstract</vt:lpstr>
      <vt:lpstr>Abstract</vt:lpstr>
      <vt:lpstr>PowerPoint Presentation</vt:lpstr>
      <vt:lpstr>PowerPoint Presentation</vt:lpstr>
      <vt:lpstr>Approach</vt:lpstr>
      <vt:lpstr>Using a roster</vt:lpstr>
      <vt:lpstr>Using a roster</vt:lpstr>
      <vt:lpstr>Using a roster</vt:lpstr>
      <vt:lpstr>Using a roster</vt:lpstr>
      <vt:lpstr>Using a roster</vt:lpstr>
      <vt:lpstr>Using a roster</vt:lpstr>
      <vt:lpstr>Summary—A</vt:lpstr>
      <vt:lpstr>Abstract</vt:lpstr>
      <vt:lpstr>Using a roster</vt:lpstr>
      <vt:lpstr>Hidden nodes from OBSS</vt:lpstr>
      <vt:lpstr>Hidden nodes from OBSS</vt:lpstr>
      <vt:lpstr>Using a roster</vt:lpstr>
      <vt:lpstr>Summary—B</vt:lpstr>
      <vt:lpstr>Abstract</vt:lpstr>
      <vt:lpstr>Legacy fairness</vt:lpstr>
      <vt:lpstr>PowerPoint Presentation</vt:lpstr>
      <vt:lpstr>PowerPoint Presentation</vt:lpstr>
      <vt:lpstr>References</vt:lpstr>
    </vt:vector>
  </TitlesOfParts>
  <Company>Realtek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Efficiency Medium Access via Roster Mode</dc:title>
  <dc:creator>Sean Coffey;DZ Liu</dc:creator>
  <cp:lastModifiedBy>Sean Coffey</cp:lastModifiedBy>
  <cp:revision>218</cp:revision>
  <cp:lastPrinted>1601-01-01T00:00:00Z</cp:lastPrinted>
  <dcterms:created xsi:type="dcterms:W3CDTF">2014-07-14T14:49:11Z</dcterms:created>
  <dcterms:modified xsi:type="dcterms:W3CDTF">2016-01-18T15:24:18Z</dcterms:modified>
</cp:coreProperties>
</file>