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1" r:id="rId5"/>
    <p:sldId id="265" r:id="rId6"/>
    <p:sldId id="266" r:id="rId7"/>
    <p:sldId id="267" r:id="rId8"/>
    <p:sldId id="262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70" d="100"/>
          <a:sy n="70" d="100"/>
        </p:scale>
        <p:origin x="-111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16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802.11-16/0101r0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Access in A-BFT over        Multiple Channels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09600" y="2667000"/>
          <a:ext cx="7793038" cy="2416175"/>
        </p:xfrm>
        <a:graphic>
          <a:graphicData uri="http://schemas.openxmlformats.org/presentationml/2006/ole">
            <p:oleObj spid="_x0000_s3076" name="Document" r:id="rId4" imgW="8258040" imgH="256811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A-BFT in 802.11ad [1]</a:t>
            </a:r>
            <a:endParaRPr lang="en-GB" sz="2800" dirty="0"/>
          </a:p>
        </p:txBody>
      </p:sp>
      <p:sp>
        <p:nvSpPr>
          <p:cNvPr id="61" name="Content Placeholder 2"/>
          <p:cNvSpPr txBox="1">
            <a:spLocks/>
          </p:cNvSpPr>
          <p:nvPr/>
        </p:nvSpPr>
        <p:spPr>
          <a:xfrm>
            <a:off x="762001" y="1295400"/>
            <a:ext cx="2819400" cy="453924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itchFamily="34" charset="0"/>
              <a:buChar char="•"/>
              <a:defRPr/>
            </a:pPr>
            <a:r>
              <a:rPr lang="en-US" sz="2000" b="0" dirty="0" smtClean="0">
                <a:solidFill>
                  <a:schemeClr val="tx1"/>
                </a:solidFill>
              </a:rPr>
              <a:t>11ad channel access 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 </a:t>
            </a:r>
            <a:endParaRPr lang="en-US" sz="2000" b="0" kern="0" dirty="0">
              <a:solidFill>
                <a:schemeClr val="tx1"/>
              </a:solidFill>
              <a:ea typeface="+mn-ea"/>
            </a:endParaRPr>
          </a:p>
          <a:p>
            <a:pPr>
              <a:defRPr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2000" b="0" dirty="0">
              <a:solidFill>
                <a:schemeClr val="tx1"/>
              </a:solidFill>
            </a:endParaRP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600200"/>
            <a:ext cx="4909580" cy="111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Content Placeholder 2"/>
          <p:cNvSpPr txBox="1">
            <a:spLocks/>
          </p:cNvSpPr>
          <p:nvPr/>
        </p:nvSpPr>
        <p:spPr>
          <a:xfrm>
            <a:off x="761563" y="2575881"/>
            <a:ext cx="8074025" cy="385683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itchFamily="34" charset="0"/>
              <a:buChar char="•"/>
              <a:defRPr/>
            </a:pPr>
            <a:r>
              <a:rPr lang="en-US" sz="2000" b="0" dirty="0" smtClean="0">
                <a:solidFill>
                  <a:schemeClr val="tx1"/>
                </a:solidFill>
              </a:rPr>
              <a:t>A-BFT in 11ad 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 </a:t>
            </a:r>
            <a:endParaRPr lang="en-US" sz="2000" b="0" kern="0" dirty="0">
              <a:solidFill>
                <a:schemeClr val="tx1"/>
              </a:solidFill>
              <a:ea typeface="+mn-ea"/>
            </a:endParaRPr>
          </a:p>
          <a:p>
            <a:pPr>
              <a:defRPr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2000" b="0" dirty="0">
              <a:solidFill>
                <a:schemeClr val="tx1"/>
              </a:solidFill>
            </a:endParaRPr>
          </a:p>
        </p:txBody>
      </p:sp>
      <p:cxnSp>
        <p:nvCxnSpPr>
          <p:cNvPr id="65" name="Straight Connector 64"/>
          <p:cNvCxnSpPr>
            <a:cxnSpLocks noChangeShapeType="1"/>
          </p:cNvCxnSpPr>
          <p:nvPr/>
        </p:nvCxnSpPr>
        <p:spPr bwMode="auto">
          <a:xfrm flipV="1">
            <a:off x="2154642" y="4022548"/>
            <a:ext cx="6202955" cy="1111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6" name="TextBox 78"/>
          <p:cNvSpPr txBox="1">
            <a:spLocks noChangeArrowheads="1"/>
          </p:cNvSpPr>
          <p:nvPr/>
        </p:nvSpPr>
        <p:spPr bwMode="auto">
          <a:xfrm>
            <a:off x="4987630" y="3739900"/>
            <a:ext cx="293674" cy="21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800" b="0">
                <a:solidFill>
                  <a:schemeClr val="tx1"/>
                </a:solidFill>
              </a:rPr>
              <a:t>•••</a:t>
            </a:r>
          </a:p>
        </p:txBody>
      </p:sp>
      <p:cxnSp>
        <p:nvCxnSpPr>
          <p:cNvPr id="67" name="Straight Connector 89"/>
          <p:cNvCxnSpPr>
            <a:cxnSpLocks noChangeShapeType="1"/>
          </p:cNvCxnSpPr>
          <p:nvPr/>
        </p:nvCxnSpPr>
        <p:spPr bwMode="auto">
          <a:xfrm>
            <a:off x="7849454" y="3107301"/>
            <a:ext cx="1605" cy="913929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68" name="Straight Connector 91"/>
          <p:cNvCxnSpPr>
            <a:cxnSpLocks noChangeShapeType="1"/>
          </p:cNvCxnSpPr>
          <p:nvPr/>
        </p:nvCxnSpPr>
        <p:spPr bwMode="auto">
          <a:xfrm>
            <a:off x="2382563" y="3129060"/>
            <a:ext cx="1605" cy="91548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69" name="Straight Arrow Connector 92"/>
          <p:cNvCxnSpPr>
            <a:cxnSpLocks noChangeShapeType="1"/>
          </p:cNvCxnSpPr>
          <p:nvPr/>
        </p:nvCxnSpPr>
        <p:spPr bwMode="auto">
          <a:xfrm flipV="1">
            <a:off x="2095254" y="3185016"/>
            <a:ext cx="295334" cy="310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70" name="Straight Arrow Connector 93"/>
          <p:cNvCxnSpPr>
            <a:cxnSpLocks noChangeShapeType="1"/>
          </p:cNvCxnSpPr>
          <p:nvPr/>
        </p:nvCxnSpPr>
        <p:spPr bwMode="auto">
          <a:xfrm flipH="1" flipV="1">
            <a:off x="2382563" y="3186569"/>
            <a:ext cx="2146532" cy="41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71" name="TextBox 104"/>
          <p:cNvSpPr txBox="1">
            <a:spLocks noChangeArrowheads="1"/>
          </p:cNvSpPr>
          <p:nvPr/>
        </p:nvSpPr>
        <p:spPr bwMode="auto">
          <a:xfrm>
            <a:off x="4819069" y="3024922"/>
            <a:ext cx="635646" cy="271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A-BFT</a:t>
            </a:r>
          </a:p>
        </p:txBody>
      </p:sp>
      <p:sp>
        <p:nvSpPr>
          <p:cNvPr id="72" name="TextBox 104"/>
          <p:cNvSpPr txBox="1">
            <a:spLocks noChangeArrowheads="1"/>
          </p:cNvSpPr>
          <p:nvPr/>
        </p:nvSpPr>
        <p:spPr bwMode="auto">
          <a:xfrm>
            <a:off x="1657068" y="3024922"/>
            <a:ext cx="437919" cy="271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BTI</a:t>
            </a:r>
          </a:p>
        </p:txBody>
      </p:sp>
      <p:sp>
        <p:nvSpPr>
          <p:cNvPr id="73" name="TextBox 104"/>
          <p:cNvSpPr txBox="1">
            <a:spLocks noChangeArrowheads="1"/>
          </p:cNvSpPr>
          <p:nvPr/>
        </p:nvSpPr>
        <p:spPr bwMode="auto">
          <a:xfrm>
            <a:off x="3796635" y="3407281"/>
            <a:ext cx="574059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MBIFS</a:t>
            </a:r>
          </a:p>
        </p:txBody>
      </p:sp>
      <p:sp>
        <p:nvSpPr>
          <p:cNvPr id="74" name="TextBox 65"/>
          <p:cNvSpPr txBox="1">
            <a:spLocks noChangeArrowheads="1"/>
          </p:cNvSpPr>
          <p:nvPr/>
        </p:nvSpPr>
        <p:spPr bwMode="auto">
          <a:xfrm>
            <a:off x="2440346" y="4031378"/>
            <a:ext cx="1438148" cy="3857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7432" bIns="27432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 </a:t>
            </a:r>
          </a:p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Frame(s) </a:t>
            </a:r>
          </a:p>
        </p:txBody>
      </p:sp>
      <p:cxnSp>
        <p:nvCxnSpPr>
          <p:cNvPr id="75" name="Straight Arrow Connector 69"/>
          <p:cNvCxnSpPr>
            <a:cxnSpLocks noChangeShapeType="1"/>
          </p:cNvCxnSpPr>
          <p:nvPr/>
        </p:nvCxnSpPr>
        <p:spPr bwMode="auto">
          <a:xfrm flipV="1">
            <a:off x="3880099" y="3718141"/>
            <a:ext cx="31299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76" name="Straight Connector 71"/>
          <p:cNvCxnSpPr>
            <a:cxnSpLocks noChangeShapeType="1"/>
          </p:cNvCxnSpPr>
          <p:nvPr/>
        </p:nvCxnSpPr>
        <p:spPr bwMode="auto">
          <a:xfrm>
            <a:off x="4886483" y="3660632"/>
            <a:ext cx="1605" cy="35904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7" name="TextBox 72"/>
          <p:cNvSpPr txBox="1">
            <a:spLocks noChangeArrowheads="1"/>
          </p:cNvSpPr>
          <p:nvPr/>
        </p:nvSpPr>
        <p:spPr bwMode="auto">
          <a:xfrm>
            <a:off x="4191000" y="3581400"/>
            <a:ext cx="393245" cy="4247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9144" rIns="0" bIns="9144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900" b="0">
                <a:solidFill>
                  <a:schemeClr val="tx1"/>
                </a:solidFill>
              </a:rPr>
              <a:t>SSW-</a:t>
            </a:r>
          </a:p>
          <a:p>
            <a:pPr algn="ctr">
              <a:lnSpc>
                <a:spcPct val="100000"/>
              </a:lnSpc>
            </a:pPr>
            <a:r>
              <a:rPr lang="en-US" sz="900" b="0">
                <a:solidFill>
                  <a:schemeClr val="tx1"/>
                </a:solidFill>
              </a:rPr>
              <a:t>Feedback</a:t>
            </a:r>
          </a:p>
        </p:txBody>
      </p:sp>
      <p:cxnSp>
        <p:nvCxnSpPr>
          <p:cNvPr id="78" name="Straight Arrow Connector 69"/>
          <p:cNvCxnSpPr>
            <a:cxnSpLocks noChangeShapeType="1"/>
          </p:cNvCxnSpPr>
          <p:nvPr/>
        </p:nvCxnSpPr>
        <p:spPr bwMode="auto">
          <a:xfrm flipV="1">
            <a:off x="4583123" y="3729021"/>
            <a:ext cx="311385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79" name="TextBox 104"/>
          <p:cNvSpPr txBox="1">
            <a:spLocks noChangeArrowheads="1"/>
          </p:cNvSpPr>
          <p:nvPr/>
        </p:nvSpPr>
        <p:spPr bwMode="auto">
          <a:xfrm>
            <a:off x="4411320" y="3411943"/>
            <a:ext cx="574059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MBIFS</a:t>
            </a:r>
          </a:p>
        </p:txBody>
      </p:sp>
      <p:sp>
        <p:nvSpPr>
          <p:cNvPr id="80" name="TextBox 65"/>
          <p:cNvSpPr txBox="1">
            <a:spLocks noChangeArrowheads="1"/>
          </p:cNvSpPr>
          <p:nvPr/>
        </p:nvSpPr>
        <p:spPr bwMode="auto">
          <a:xfrm>
            <a:off x="5389780" y="4035160"/>
            <a:ext cx="1438148" cy="3857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7432" bIns="27432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 </a:t>
            </a:r>
          </a:p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Frame(s) </a:t>
            </a:r>
          </a:p>
        </p:txBody>
      </p:sp>
      <p:cxnSp>
        <p:nvCxnSpPr>
          <p:cNvPr id="81" name="Straight Arrow Connector 69"/>
          <p:cNvCxnSpPr>
            <a:cxnSpLocks noChangeShapeType="1"/>
          </p:cNvCxnSpPr>
          <p:nvPr/>
        </p:nvCxnSpPr>
        <p:spPr bwMode="auto">
          <a:xfrm flipV="1">
            <a:off x="6836651" y="3713478"/>
            <a:ext cx="31299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82" name="TextBox 72"/>
          <p:cNvSpPr txBox="1">
            <a:spLocks noChangeArrowheads="1"/>
          </p:cNvSpPr>
          <p:nvPr/>
        </p:nvSpPr>
        <p:spPr bwMode="auto">
          <a:xfrm>
            <a:off x="7162800" y="3581400"/>
            <a:ext cx="393245" cy="4247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9144" rIns="0" bIns="9144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900" b="0" dirty="0">
                <a:solidFill>
                  <a:schemeClr val="tx1"/>
                </a:solidFill>
              </a:rPr>
              <a:t>SSW-</a:t>
            </a:r>
          </a:p>
          <a:p>
            <a:pPr algn="ctr">
              <a:lnSpc>
                <a:spcPct val="100000"/>
              </a:lnSpc>
            </a:pPr>
            <a:r>
              <a:rPr lang="en-US" sz="900" b="0" dirty="0">
                <a:solidFill>
                  <a:schemeClr val="tx1"/>
                </a:solidFill>
              </a:rPr>
              <a:t>Feedback</a:t>
            </a:r>
          </a:p>
        </p:txBody>
      </p:sp>
      <p:cxnSp>
        <p:nvCxnSpPr>
          <p:cNvPr id="83" name="Straight Arrow Connector 69"/>
          <p:cNvCxnSpPr>
            <a:cxnSpLocks noChangeShapeType="1"/>
          </p:cNvCxnSpPr>
          <p:nvPr/>
        </p:nvCxnSpPr>
        <p:spPr bwMode="auto">
          <a:xfrm flipV="1">
            <a:off x="7539674" y="3722804"/>
            <a:ext cx="31299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84" name="TextBox 104"/>
          <p:cNvSpPr txBox="1">
            <a:spLocks noChangeArrowheads="1"/>
          </p:cNvSpPr>
          <p:nvPr/>
        </p:nvSpPr>
        <p:spPr bwMode="auto">
          <a:xfrm>
            <a:off x="7396823" y="3396401"/>
            <a:ext cx="574059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MBIFS</a:t>
            </a:r>
          </a:p>
        </p:txBody>
      </p:sp>
      <p:sp>
        <p:nvSpPr>
          <p:cNvPr id="85" name="TextBox 104"/>
          <p:cNvSpPr txBox="1">
            <a:spLocks noChangeArrowheads="1"/>
          </p:cNvSpPr>
          <p:nvPr/>
        </p:nvSpPr>
        <p:spPr bwMode="auto">
          <a:xfrm>
            <a:off x="6732321" y="3401063"/>
            <a:ext cx="574059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MBIFS</a:t>
            </a:r>
          </a:p>
        </p:txBody>
      </p:sp>
      <p:cxnSp>
        <p:nvCxnSpPr>
          <p:cNvPr id="86" name="Straight Arrow Connector 93"/>
          <p:cNvCxnSpPr>
            <a:cxnSpLocks noChangeShapeType="1"/>
            <a:stCxn id="73" idx="0"/>
          </p:cNvCxnSpPr>
          <p:nvPr/>
        </p:nvCxnSpPr>
        <p:spPr bwMode="auto">
          <a:xfrm>
            <a:off x="4083665" y="3407281"/>
            <a:ext cx="802636" cy="131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87" name="Straight Connector 71"/>
          <p:cNvCxnSpPr>
            <a:cxnSpLocks noChangeShapeType="1"/>
          </p:cNvCxnSpPr>
          <p:nvPr/>
        </p:nvCxnSpPr>
        <p:spPr bwMode="auto">
          <a:xfrm>
            <a:off x="5350350" y="3645089"/>
            <a:ext cx="0" cy="37458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8" name="Straight Connector 64"/>
          <p:cNvCxnSpPr>
            <a:cxnSpLocks noChangeShapeType="1"/>
          </p:cNvCxnSpPr>
          <p:nvPr/>
        </p:nvCxnSpPr>
        <p:spPr bwMode="auto">
          <a:xfrm flipV="1">
            <a:off x="2413059" y="4690370"/>
            <a:ext cx="4609781" cy="93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9" name="TextBox 90"/>
          <p:cNvSpPr txBox="1">
            <a:spLocks noChangeArrowheads="1"/>
          </p:cNvSpPr>
          <p:nvPr/>
        </p:nvSpPr>
        <p:spPr bwMode="auto">
          <a:xfrm>
            <a:off x="2409614" y="4699696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cxnSp>
        <p:nvCxnSpPr>
          <p:cNvPr id="90" name="Straight Arrow Connector 69"/>
          <p:cNvCxnSpPr>
            <a:cxnSpLocks noChangeShapeType="1"/>
          </p:cNvCxnSpPr>
          <p:nvPr/>
        </p:nvCxnSpPr>
        <p:spPr bwMode="auto">
          <a:xfrm flipV="1">
            <a:off x="2764572" y="4866007"/>
            <a:ext cx="245576" cy="46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3006703" y="4699696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sp>
        <p:nvSpPr>
          <p:cNvPr id="92" name="TextBox 90"/>
          <p:cNvSpPr txBox="1">
            <a:spLocks noChangeArrowheads="1"/>
          </p:cNvSpPr>
          <p:nvPr/>
        </p:nvSpPr>
        <p:spPr bwMode="auto">
          <a:xfrm>
            <a:off x="3619040" y="4699696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sp>
        <p:nvSpPr>
          <p:cNvPr id="93" name="TextBox 90"/>
          <p:cNvSpPr txBox="1">
            <a:spLocks noChangeArrowheads="1"/>
          </p:cNvSpPr>
          <p:nvPr/>
        </p:nvSpPr>
        <p:spPr bwMode="auto">
          <a:xfrm>
            <a:off x="4224154" y="4699696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sp>
        <p:nvSpPr>
          <p:cNvPr id="94" name="TextBox 90"/>
          <p:cNvSpPr txBox="1">
            <a:spLocks noChangeArrowheads="1"/>
          </p:cNvSpPr>
          <p:nvPr/>
        </p:nvSpPr>
        <p:spPr bwMode="auto">
          <a:xfrm>
            <a:off x="4828465" y="4699696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sp>
        <p:nvSpPr>
          <p:cNvPr id="95" name="TextBox 90"/>
          <p:cNvSpPr txBox="1">
            <a:spLocks noChangeArrowheads="1"/>
          </p:cNvSpPr>
          <p:nvPr/>
        </p:nvSpPr>
        <p:spPr bwMode="auto">
          <a:xfrm>
            <a:off x="5433580" y="4699696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sp>
        <p:nvSpPr>
          <p:cNvPr id="96" name="TextBox 90"/>
          <p:cNvSpPr txBox="1">
            <a:spLocks noChangeArrowheads="1"/>
          </p:cNvSpPr>
          <p:nvPr/>
        </p:nvSpPr>
        <p:spPr bwMode="auto">
          <a:xfrm>
            <a:off x="6038692" y="4691925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sp>
        <p:nvSpPr>
          <p:cNvPr id="97" name="TextBox 104"/>
          <p:cNvSpPr txBox="1">
            <a:spLocks noChangeArrowheads="1"/>
          </p:cNvSpPr>
          <p:nvPr/>
        </p:nvSpPr>
        <p:spPr bwMode="auto">
          <a:xfrm>
            <a:off x="2613694" y="4940613"/>
            <a:ext cx="530300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SBIFS</a:t>
            </a:r>
          </a:p>
        </p:txBody>
      </p:sp>
      <p:cxnSp>
        <p:nvCxnSpPr>
          <p:cNvPr id="98" name="Straight Arrow Connector 137"/>
          <p:cNvCxnSpPr>
            <a:cxnSpLocks noChangeShapeType="1"/>
          </p:cNvCxnSpPr>
          <p:nvPr/>
        </p:nvCxnSpPr>
        <p:spPr bwMode="auto">
          <a:xfrm flipH="1">
            <a:off x="2430503" y="4453296"/>
            <a:ext cx="4906" cy="24065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9" name="Straight Arrow Connector 141"/>
          <p:cNvCxnSpPr>
            <a:cxnSpLocks noChangeShapeType="1"/>
          </p:cNvCxnSpPr>
          <p:nvPr/>
        </p:nvCxnSpPr>
        <p:spPr bwMode="auto">
          <a:xfrm>
            <a:off x="3881705" y="4464146"/>
            <a:ext cx="3132716" cy="174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0" name="TextBox 90"/>
          <p:cNvSpPr txBox="1">
            <a:spLocks noChangeArrowheads="1"/>
          </p:cNvSpPr>
          <p:nvPr/>
        </p:nvSpPr>
        <p:spPr bwMode="auto">
          <a:xfrm>
            <a:off x="6648621" y="4691925"/>
            <a:ext cx="368033" cy="256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576" rIns="36576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100" b="0">
                <a:solidFill>
                  <a:schemeClr val="tx1"/>
                </a:solidFill>
              </a:rPr>
              <a:t>SSW</a:t>
            </a:r>
          </a:p>
        </p:txBody>
      </p:sp>
      <p:sp>
        <p:nvSpPr>
          <p:cNvPr id="101" name="TextBox 104"/>
          <p:cNvSpPr txBox="1">
            <a:spLocks noChangeArrowheads="1"/>
          </p:cNvSpPr>
          <p:nvPr/>
        </p:nvSpPr>
        <p:spPr bwMode="auto">
          <a:xfrm>
            <a:off x="1512248" y="4530454"/>
            <a:ext cx="538403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FSS=8</a:t>
            </a:r>
          </a:p>
        </p:txBody>
      </p:sp>
      <p:sp>
        <p:nvSpPr>
          <p:cNvPr id="102" name="TextBox 104"/>
          <p:cNvSpPr txBox="1">
            <a:spLocks noChangeArrowheads="1"/>
          </p:cNvSpPr>
          <p:nvPr/>
        </p:nvSpPr>
        <p:spPr bwMode="auto">
          <a:xfrm>
            <a:off x="6064296" y="3136861"/>
            <a:ext cx="1176966" cy="39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00" b="1" dirty="0">
                <a:solidFill>
                  <a:schemeClr val="tx1"/>
                </a:solidFill>
              </a:rPr>
              <a:t>SSW slot</a:t>
            </a:r>
          </a:p>
          <a:p>
            <a:pPr algn="ctr">
              <a:lnSpc>
                <a:spcPct val="100000"/>
              </a:lnSpc>
            </a:pPr>
            <a:r>
              <a:rPr lang="en-US" sz="1000" b="1" dirty="0">
                <a:solidFill>
                  <a:schemeClr val="tx1"/>
                </a:solidFill>
              </a:rPr>
              <a:t>#A-BFT Length-1</a:t>
            </a:r>
          </a:p>
        </p:txBody>
      </p:sp>
      <p:cxnSp>
        <p:nvCxnSpPr>
          <p:cNvPr id="103" name="Straight Connector 71"/>
          <p:cNvCxnSpPr>
            <a:cxnSpLocks noChangeShapeType="1"/>
          </p:cNvCxnSpPr>
          <p:nvPr/>
        </p:nvCxnSpPr>
        <p:spPr bwMode="auto">
          <a:xfrm>
            <a:off x="2384894" y="3636643"/>
            <a:ext cx="0" cy="37458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4" name="Straight Arrow Connector 93"/>
          <p:cNvCxnSpPr>
            <a:cxnSpLocks noChangeShapeType="1"/>
          </p:cNvCxnSpPr>
          <p:nvPr/>
        </p:nvCxnSpPr>
        <p:spPr bwMode="auto">
          <a:xfrm flipH="1" flipV="1">
            <a:off x="2382564" y="3406166"/>
            <a:ext cx="742301" cy="41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105" name="Straight Connector 91"/>
          <p:cNvCxnSpPr>
            <a:cxnSpLocks noChangeShapeType="1"/>
          </p:cNvCxnSpPr>
          <p:nvPr/>
        </p:nvCxnSpPr>
        <p:spPr bwMode="auto">
          <a:xfrm>
            <a:off x="4886695" y="3355900"/>
            <a:ext cx="666" cy="67175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06" name="TextBox 104"/>
          <p:cNvSpPr txBox="1">
            <a:spLocks noChangeArrowheads="1"/>
          </p:cNvSpPr>
          <p:nvPr/>
        </p:nvSpPr>
        <p:spPr bwMode="auto">
          <a:xfrm>
            <a:off x="3273080" y="3221319"/>
            <a:ext cx="685889" cy="39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00" b="1" dirty="0">
                <a:solidFill>
                  <a:schemeClr val="tx1"/>
                </a:solidFill>
              </a:rPr>
              <a:t>SSW slot</a:t>
            </a:r>
          </a:p>
          <a:p>
            <a:pPr algn="ctr">
              <a:lnSpc>
                <a:spcPct val="100000"/>
              </a:lnSpc>
            </a:pPr>
            <a:r>
              <a:rPr lang="en-US" sz="1000" b="1" dirty="0">
                <a:solidFill>
                  <a:schemeClr val="tx1"/>
                </a:solidFill>
              </a:rPr>
              <a:t>#0</a:t>
            </a:r>
          </a:p>
        </p:txBody>
      </p:sp>
      <p:cxnSp>
        <p:nvCxnSpPr>
          <p:cNvPr id="107" name="Straight Connector 91"/>
          <p:cNvCxnSpPr>
            <a:cxnSpLocks noChangeShapeType="1"/>
          </p:cNvCxnSpPr>
          <p:nvPr/>
        </p:nvCxnSpPr>
        <p:spPr bwMode="auto">
          <a:xfrm>
            <a:off x="5348956" y="3355900"/>
            <a:ext cx="666" cy="67175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08" name="Straight Arrow Connector 93"/>
          <p:cNvCxnSpPr>
            <a:cxnSpLocks noChangeShapeType="1"/>
          </p:cNvCxnSpPr>
          <p:nvPr/>
        </p:nvCxnSpPr>
        <p:spPr bwMode="auto">
          <a:xfrm flipV="1">
            <a:off x="7171839" y="3389684"/>
            <a:ext cx="680309" cy="844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109" name="Straight Arrow Connector 93"/>
          <p:cNvCxnSpPr>
            <a:cxnSpLocks noChangeShapeType="1"/>
          </p:cNvCxnSpPr>
          <p:nvPr/>
        </p:nvCxnSpPr>
        <p:spPr bwMode="auto">
          <a:xfrm flipH="1" flipV="1">
            <a:off x="5348019" y="3414612"/>
            <a:ext cx="742301" cy="41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110" name="Straight Arrow Connector 93"/>
          <p:cNvCxnSpPr>
            <a:cxnSpLocks noChangeShapeType="1"/>
          </p:cNvCxnSpPr>
          <p:nvPr/>
        </p:nvCxnSpPr>
        <p:spPr bwMode="auto">
          <a:xfrm>
            <a:off x="5619336" y="3153196"/>
            <a:ext cx="2241534" cy="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11" name="TextBox 104"/>
          <p:cNvSpPr txBox="1">
            <a:spLocks noChangeArrowheads="1"/>
          </p:cNvSpPr>
          <p:nvPr/>
        </p:nvSpPr>
        <p:spPr bwMode="auto">
          <a:xfrm>
            <a:off x="1295400" y="3683404"/>
            <a:ext cx="616198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PCP/AP</a:t>
            </a:r>
          </a:p>
        </p:txBody>
      </p:sp>
      <p:sp>
        <p:nvSpPr>
          <p:cNvPr id="112" name="TextBox 104"/>
          <p:cNvSpPr txBox="1">
            <a:spLocks noChangeArrowheads="1"/>
          </p:cNvSpPr>
          <p:nvPr/>
        </p:nvSpPr>
        <p:spPr bwMode="auto">
          <a:xfrm>
            <a:off x="1391341" y="4088814"/>
            <a:ext cx="431436" cy="24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13" name="Content Placeholder 2"/>
          <p:cNvSpPr txBox="1">
            <a:spLocks/>
          </p:cNvSpPr>
          <p:nvPr/>
        </p:nvSpPr>
        <p:spPr>
          <a:xfrm>
            <a:off x="910823" y="5407949"/>
            <a:ext cx="7778750" cy="870021"/>
          </a:xfrm>
          <a:prstGeom prst="rect">
            <a:avLst/>
          </a:prstGeom>
        </p:spPr>
        <p:txBody>
          <a:bodyPr/>
          <a:lstStyle/>
          <a:p>
            <a:pPr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400" b="0" kern="0" dirty="0">
                <a:solidFill>
                  <a:schemeClr val="tx1"/>
                </a:solidFill>
                <a:cs typeface="Arial" pitchFamily="34" charset="0"/>
              </a:rPr>
              <a:t>PCP/AP announces the </a:t>
            </a:r>
            <a:r>
              <a:rPr lang="en-US" sz="1400" b="0" kern="0" dirty="0">
                <a:solidFill>
                  <a:schemeClr val="tx1"/>
                </a:solidFill>
                <a:ea typeface="+mn-ea"/>
              </a:rPr>
              <a:t>number of SSW slots (</a:t>
            </a:r>
            <a:r>
              <a:rPr lang="en-US" sz="1400" b="0" kern="0" dirty="0">
                <a:solidFill>
                  <a:schemeClr val="tx1"/>
                </a:solidFill>
                <a:cs typeface="Arial" pitchFamily="34" charset="0"/>
              </a:rPr>
              <a:t>the size of A-BFT</a:t>
            </a:r>
            <a:r>
              <a:rPr lang="en-US" sz="1400" b="0" kern="0" dirty="0">
                <a:solidFill>
                  <a:schemeClr val="tx1"/>
                </a:solidFill>
                <a:ea typeface="+mn-ea"/>
              </a:rPr>
              <a:t>) and the number of SSW frames per SSW </a:t>
            </a:r>
            <a:r>
              <a:rPr lang="en-US" sz="1400" b="0" kern="0" dirty="0" smtClean="0">
                <a:solidFill>
                  <a:schemeClr val="tx1"/>
                </a:solidFill>
                <a:ea typeface="+mn-ea"/>
              </a:rPr>
              <a:t>slot </a:t>
            </a:r>
            <a:r>
              <a:rPr lang="en-US" sz="1400" b="0" kern="0" dirty="0" smtClean="0">
                <a:solidFill>
                  <a:schemeClr val="tx1"/>
                </a:solidFill>
                <a:ea typeface="+mn-ea"/>
              </a:rPr>
              <a:t>indicated, respectively</a:t>
            </a:r>
            <a:r>
              <a:rPr lang="en-US" sz="1400" b="0" kern="0" dirty="0">
                <a:solidFill>
                  <a:schemeClr val="tx1"/>
                </a:solidFill>
                <a:ea typeface="+mn-ea"/>
              </a:rPr>
              <a:t>, in A-BFT Length subfield (3-bit) and FSS subfield (4-bit) of Beacon Interval Control field in DMG Beacon. </a:t>
            </a: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Channel Access of SSW slots in 11ad A-BFT [1]</a:t>
            </a:r>
            <a:endParaRPr lang="en-GB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1923" y="1579299"/>
            <a:ext cx="7918450" cy="1340606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</a:rPr>
              <a:t>Random </a:t>
            </a:r>
            <a:r>
              <a:rPr lang="en-US" sz="1600" b="0" kern="0" dirty="0" err="1" smtClean="0">
                <a:solidFill>
                  <a:schemeClr val="tx1"/>
                </a:solidFill>
                <a:latin typeface="+mn-lt"/>
                <a:ea typeface="+mn-ea"/>
              </a:rPr>
              <a:t>backoff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</a:rPr>
              <a:t> procedure: An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</a:rPr>
              <a:t>A-BFT starts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</a:rPr>
              <a:t>as: a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</a:rPr>
              <a:t>STA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</a:rPr>
              <a:t>randomly selects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</a:rPr>
              <a:t>SSW slot # </a:t>
            </a:r>
            <a:r>
              <a:rPr lang="en-US" sz="1600" kern="0" dirty="0" smtClean="0">
                <a:solidFill>
                  <a:schemeClr val="tx1"/>
                </a:solidFill>
              </a:rPr>
              <a:t>based on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</a:rPr>
              <a:t>a uniform distribution [0, A-BFT Length-1] . </a:t>
            </a:r>
            <a:endParaRPr lang="en-US" sz="1600" b="0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</a:rPr>
              <a:t>One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</a:rPr>
              <a:t>example, in BTI, three DMG STAs receive the DMG Beacon frames including </a:t>
            </a:r>
            <a:r>
              <a:rPr lang="en-US" sz="1600" b="0" kern="0" dirty="0">
                <a:solidFill>
                  <a:schemeClr val="tx1"/>
                </a:solidFill>
              </a:rPr>
              <a:t>Beacon Interval Control field with 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</a:rPr>
              <a:t>“</a:t>
            </a:r>
            <a:r>
              <a:rPr lang="en-US" sz="1600" b="0" kern="0" dirty="0" err="1">
                <a:solidFill>
                  <a:schemeClr val="tx1"/>
                </a:solidFill>
                <a:latin typeface="+mn-lt"/>
                <a:ea typeface="+mn-ea"/>
              </a:rPr>
              <a:t>isResponderTXSS</a:t>
            </a:r>
            <a:r>
              <a:rPr lang="en-US" sz="1600" b="0" kern="0" dirty="0">
                <a:solidFill>
                  <a:schemeClr val="tx1"/>
                </a:solidFill>
                <a:latin typeface="+mn-lt"/>
                <a:ea typeface="+mn-ea"/>
              </a:rPr>
              <a:t>=1”, “A-BFT Length=8” and “FSS=8”. </a:t>
            </a: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1600" b="0" dirty="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9" name="Group 108"/>
          <p:cNvGrpSpPr>
            <a:grpSpLocks/>
          </p:cNvGrpSpPr>
          <p:nvPr/>
        </p:nvGrpSpPr>
        <p:grpSpPr bwMode="auto">
          <a:xfrm>
            <a:off x="990600" y="3124200"/>
            <a:ext cx="7354887" cy="1752600"/>
            <a:chOff x="1020452" y="4355140"/>
            <a:chExt cx="7355797" cy="1752363"/>
          </a:xfrm>
        </p:grpSpPr>
        <p:cxnSp>
          <p:nvCxnSpPr>
            <p:cNvPr id="10" name="Straight Connector 64"/>
            <p:cNvCxnSpPr>
              <a:cxnSpLocks noChangeShapeType="1"/>
              <a:endCxn id="31" idx="2"/>
            </p:cNvCxnSpPr>
            <p:nvPr/>
          </p:nvCxnSpPr>
          <p:spPr bwMode="auto">
            <a:xfrm flipV="1">
              <a:off x="1457864" y="5227608"/>
              <a:ext cx="6836434" cy="862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1" name="TextBox 65"/>
            <p:cNvSpPr txBox="1">
              <a:spLocks noChangeArrowheads="1"/>
            </p:cNvSpPr>
            <p:nvPr/>
          </p:nvSpPr>
          <p:spPr bwMode="auto">
            <a:xfrm>
              <a:off x="1971704" y="5814595"/>
              <a:ext cx="754243" cy="224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27432" bIns="27432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SSW(s)  </a:t>
              </a:r>
            </a:p>
          </p:txBody>
        </p:sp>
        <p:sp>
          <p:nvSpPr>
            <p:cNvPr id="12" name="TextBox 72"/>
            <p:cNvSpPr txBox="1">
              <a:spLocks noChangeArrowheads="1"/>
            </p:cNvSpPr>
            <p:nvPr/>
          </p:nvSpPr>
          <p:spPr bwMode="auto">
            <a:xfrm>
              <a:off x="3482557" y="5795751"/>
              <a:ext cx="528726" cy="295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SSW-</a:t>
              </a:r>
            </a:p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Feedback</a:t>
              </a:r>
            </a:p>
          </p:txBody>
        </p:sp>
        <p:cxnSp>
          <p:nvCxnSpPr>
            <p:cNvPr id="13" name="Straight Connector 71"/>
            <p:cNvCxnSpPr>
              <a:cxnSpLocks noChangeShapeType="1"/>
            </p:cNvCxnSpPr>
            <p:nvPr/>
          </p:nvCxnSpPr>
          <p:spPr bwMode="auto">
            <a:xfrm>
              <a:off x="2113472" y="4925683"/>
              <a:ext cx="1799" cy="29899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4" name="TextBox 104"/>
            <p:cNvSpPr txBox="1">
              <a:spLocks noChangeArrowheads="1"/>
            </p:cNvSpPr>
            <p:nvPr/>
          </p:nvSpPr>
          <p:spPr bwMode="auto">
            <a:xfrm>
              <a:off x="1020452" y="4872593"/>
              <a:ext cx="609537" cy="246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0">
                  <a:solidFill>
                    <a:schemeClr val="tx1"/>
                  </a:solidFill>
                </a:rPr>
                <a:t>PCP/AP</a:t>
              </a:r>
            </a:p>
          </p:txBody>
        </p:sp>
        <p:sp>
          <p:nvSpPr>
            <p:cNvPr id="15" name="TextBox 104"/>
            <p:cNvSpPr txBox="1">
              <a:spLocks noChangeArrowheads="1"/>
            </p:cNvSpPr>
            <p:nvPr/>
          </p:nvSpPr>
          <p:spPr bwMode="auto">
            <a:xfrm>
              <a:off x="1115342" y="5286662"/>
              <a:ext cx="426773" cy="246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16" name="Rectangle 56"/>
            <p:cNvSpPr>
              <a:spLocks noChangeArrowheads="1"/>
            </p:cNvSpPr>
            <p:nvPr/>
          </p:nvSpPr>
          <p:spPr bwMode="auto">
            <a:xfrm>
              <a:off x="2182484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Rectangle 57"/>
            <p:cNvSpPr>
              <a:spLocks noChangeArrowheads="1"/>
            </p:cNvSpPr>
            <p:nvPr/>
          </p:nvSpPr>
          <p:spPr bwMode="auto">
            <a:xfrm>
              <a:off x="2674189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Rectangle 75"/>
            <p:cNvSpPr>
              <a:spLocks noChangeArrowheads="1"/>
            </p:cNvSpPr>
            <p:nvPr/>
          </p:nvSpPr>
          <p:spPr bwMode="auto">
            <a:xfrm>
              <a:off x="2958861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Rectangle 76"/>
            <p:cNvSpPr>
              <a:spLocks noChangeArrowheads="1"/>
            </p:cNvSpPr>
            <p:nvPr/>
          </p:nvSpPr>
          <p:spPr bwMode="auto">
            <a:xfrm>
              <a:off x="3450566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3769745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Rectangle 78"/>
            <p:cNvSpPr>
              <a:spLocks noChangeArrowheads="1"/>
            </p:cNvSpPr>
            <p:nvPr/>
          </p:nvSpPr>
          <p:spPr bwMode="auto">
            <a:xfrm>
              <a:off x="4261450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Rectangle 79"/>
            <p:cNvSpPr>
              <a:spLocks noChangeArrowheads="1"/>
            </p:cNvSpPr>
            <p:nvPr/>
          </p:nvSpPr>
          <p:spPr bwMode="auto">
            <a:xfrm>
              <a:off x="4546122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80"/>
            <p:cNvSpPr>
              <a:spLocks noChangeArrowheads="1"/>
            </p:cNvSpPr>
            <p:nvPr/>
          </p:nvSpPr>
          <p:spPr bwMode="auto">
            <a:xfrm>
              <a:off x="5037827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Rectangle 81"/>
            <p:cNvSpPr>
              <a:spLocks noChangeArrowheads="1"/>
            </p:cNvSpPr>
            <p:nvPr/>
          </p:nvSpPr>
          <p:spPr bwMode="auto">
            <a:xfrm>
              <a:off x="5357004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Rectangle 82"/>
            <p:cNvSpPr>
              <a:spLocks noChangeArrowheads="1"/>
            </p:cNvSpPr>
            <p:nvPr/>
          </p:nvSpPr>
          <p:spPr bwMode="auto">
            <a:xfrm>
              <a:off x="5848709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Rectangle 83"/>
            <p:cNvSpPr>
              <a:spLocks noChangeArrowheads="1"/>
            </p:cNvSpPr>
            <p:nvPr/>
          </p:nvSpPr>
          <p:spPr bwMode="auto">
            <a:xfrm>
              <a:off x="6133381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6625086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Rectangle 85"/>
            <p:cNvSpPr>
              <a:spLocks noChangeArrowheads="1"/>
            </p:cNvSpPr>
            <p:nvPr/>
          </p:nvSpPr>
          <p:spPr bwMode="auto">
            <a:xfrm>
              <a:off x="6944265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Rectangle 86"/>
            <p:cNvSpPr>
              <a:spLocks noChangeArrowheads="1"/>
            </p:cNvSpPr>
            <p:nvPr/>
          </p:nvSpPr>
          <p:spPr bwMode="auto">
            <a:xfrm>
              <a:off x="7435970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7720642" y="5227608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8212347" y="4917057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ectangle 102"/>
            <p:cNvSpPr>
              <a:spLocks noChangeArrowheads="1"/>
            </p:cNvSpPr>
            <p:nvPr/>
          </p:nvSpPr>
          <p:spPr bwMode="auto">
            <a:xfrm>
              <a:off x="1509623" y="5771072"/>
              <a:ext cx="362308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ectangle 103"/>
            <p:cNvSpPr>
              <a:spLocks noChangeArrowheads="1"/>
            </p:cNvSpPr>
            <p:nvPr/>
          </p:nvSpPr>
          <p:spPr bwMode="auto">
            <a:xfrm>
              <a:off x="3148642" y="5796952"/>
              <a:ext cx="163902" cy="31055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Right Brace 104"/>
            <p:cNvSpPr>
              <a:spLocks/>
            </p:cNvSpPr>
            <p:nvPr/>
          </p:nvSpPr>
          <p:spPr bwMode="auto">
            <a:xfrm rot="-5400000">
              <a:off x="4019866" y="4442560"/>
              <a:ext cx="155362" cy="672860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72"/>
            <p:cNvSpPr txBox="1">
              <a:spLocks noChangeArrowheads="1"/>
            </p:cNvSpPr>
            <p:nvPr/>
          </p:nvSpPr>
          <p:spPr bwMode="auto">
            <a:xfrm>
              <a:off x="3827613" y="4493163"/>
              <a:ext cx="528726" cy="156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STA A</a:t>
              </a:r>
            </a:p>
          </p:txBody>
        </p:sp>
        <p:sp>
          <p:nvSpPr>
            <p:cNvPr id="36" name="Right Brace 106"/>
            <p:cNvSpPr>
              <a:spLocks/>
            </p:cNvSpPr>
            <p:nvPr/>
          </p:nvSpPr>
          <p:spPr bwMode="auto">
            <a:xfrm rot="-5400000">
              <a:off x="6374877" y="4416680"/>
              <a:ext cx="155362" cy="672860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72"/>
            <p:cNvSpPr txBox="1">
              <a:spLocks noChangeArrowheads="1"/>
            </p:cNvSpPr>
            <p:nvPr/>
          </p:nvSpPr>
          <p:spPr bwMode="auto">
            <a:xfrm>
              <a:off x="6182623" y="4355140"/>
              <a:ext cx="528726" cy="295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STA B</a:t>
              </a:r>
            </a:p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STA 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Collision Probability of SSW slot in A-BFT</a:t>
            </a:r>
            <a:endParaRPr lang="en-GB" sz="28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971800"/>
            <a:ext cx="4800600" cy="34475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1447800"/>
            <a:ext cx="3139594" cy="909681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0" kern="0" dirty="0" smtClean="0">
                <a:solidFill>
                  <a:schemeClr val="tx1"/>
                </a:solidFill>
                <a:latin typeface="+mn-lt"/>
                <a:ea typeface="+mn-ea"/>
              </a:rPr>
              <a:t>SSW slot collision probability</a:t>
            </a:r>
          </a:p>
          <a:p>
            <a:pPr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2000" b="0" kern="0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1524000"/>
            <a:ext cx="2076189" cy="59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962400" y="2057400"/>
            <a:ext cx="4999926" cy="630620"/>
          </a:xfrm>
          <a:prstGeom prst="rect">
            <a:avLst/>
          </a:prstGeom>
        </p:spPr>
        <p:txBody>
          <a:bodyPr/>
          <a:lstStyle/>
          <a:p>
            <a:pPr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where </a:t>
            </a:r>
            <a:r>
              <a:rPr lang="en-US" sz="1400" i="1" kern="0" dirty="0" smtClean="0">
                <a:solidFill>
                  <a:schemeClr val="tx1"/>
                </a:solidFill>
              </a:rPr>
              <a:t>L</a:t>
            </a:r>
            <a:r>
              <a:rPr lang="en-US" sz="1400" kern="0" dirty="0" smtClean="0">
                <a:solidFill>
                  <a:schemeClr val="tx1"/>
                </a:solidFill>
              </a:rPr>
              <a:t> is the number of SSW slots at A-BFT and </a:t>
            </a:r>
            <a:r>
              <a:rPr lang="en-US" sz="1400" i="1" kern="0" dirty="0" smtClean="0">
                <a:solidFill>
                  <a:schemeClr val="tx1"/>
                </a:solidFill>
              </a:rPr>
              <a:t>m</a:t>
            </a:r>
            <a:r>
              <a:rPr lang="en-US" sz="1400" kern="0" dirty="0" smtClean="0">
                <a:solidFill>
                  <a:schemeClr val="tx1"/>
                </a:solidFill>
              </a:rPr>
              <a:t> is the number of STAs that compete channel access.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14400" y="2819400"/>
            <a:ext cx="3783724" cy="362607"/>
          </a:xfrm>
          <a:prstGeom prst="rect">
            <a:avLst/>
          </a:prstGeom>
        </p:spPr>
        <p:txBody>
          <a:bodyPr/>
          <a:lstStyle/>
          <a:p>
            <a:pPr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400" kern="0" dirty="0" smtClean="0">
                <a:solidFill>
                  <a:schemeClr val="tx1"/>
                </a:solidFill>
              </a:rPr>
              <a:t>Assume that the number of SSW slots L = 8.</a:t>
            </a:r>
            <a:endParaRPr lang="en-US" sz="1600" b="0" kern="0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sz="2400" dirty="0" smtClean="0"/>
              <a:t>11ay Channel Access in A-BFT over multiple channels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838200" y="1143000"/>
            <a:ext cx="80453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kern="0" dirty="0" smtClean="0">
                <a:solidFill>
                  <a:schemeClr val="tx1"/>
                </a:solidFill>
              </a:rPr>
              <a:t>   In 802.11ad, the A-BFT is performed over a single channel</a:t>
            </a:r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400" kern="0" dirty="0" smtClean="0">
                <a:solidFill>
                  <a:schemeClr val="tx1"/>
                </a:solidFill>
              </a:rPr>
              <a:t>In an</a:t>
            </a:r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 EDMG BSS in </a:t>
            </a:r>
            <a:r>
              <a:rPr lang="en-US" sz="1400" kern="0" dirty="0" smtClean="0">
                <a:solidFill>
                  <a:schemeClr val="tx1"/>
                </a:solidFill>
              </a:rPr>
              <a:t>802.11ay, SSW and </a:t>
            </a:r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SSW Feedback frame in A-BFT can be transmitted  </a:t>
            </a:r>
            <a:r>
              <a:rPr lang="en-US" sz="1400" kern="0" dirty="0" smtClean="0">
                <a:solidFill>
                  <a:schemeClr val="tx1"/>
                </a:solidFill>
              </a:rPr>
              <a:t>on either the primary channel or a secondary channel with a bandwidth of </a:t>
            </a:r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2.16 GHz</a:t>
            </a:r>
            <a:r>
              <a:rPr lang="en-US" sz="1400" kern="0" dirty="0" smtClean="0">
                <a:solidFill>
                  <a:schemeClr val="tx1"/>
                </a:solidFill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   A DMG STA shall operate A-BFT only on the primary channel.</a:t>
            </a:r>
          </a:p>
          <a:p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-  Case 1: when STA B and STA C are not covered by the selected PCP/AP TX antenna sector and a single antenna is used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14400" y="2286000"/>
            <a:ext cx="7239000" cy="1752600"/>
            <a:chOff x="633473" y="2415654"/>
            <a:chExt cx="7940616" cy="2143016"/>
          </a:xfrm>
        </p:grpSpPr>
        <p:grpSp>
          <p:nvGrpSpPr>
            <p:cNvPr id="9" name="Group 85"/>
            <p:cNvGrpSpPr>
              <a:grpSpLocks/>
            </p:cNvGrpSpPr>
            <p:nvPr/>
          </p:nvGrpSpPr>
          <p:grpSpPr bwMode="auto">
            <a:xfrm>
              <a:off x="633473" y="2487939"/>
              <a:ext cx="7940616" cy="2070731"/>
              <a:chOff x="823548" y="4468483"/>
              <a:chExt cx="7112754" cy="1860538"/>
            </a:xfrm>
          </p:grpSpPr>
          <p:cxnSp>
            <p:nvCxnSpPr>
              <p:cNvPr id="13" name="Straight Connector 64"/>
              <p:cNvCxnSpPr>
                <a:cxnSpLocks noChangeShapeType="1"/>
                <a:endCxn id="32" idx="2"/>
              </p:cNvCxnSpPr>
              <p:nvPr/>
            </p:nvCxnSpPr>
            <p:spPr bwMode="auto">
              <a:xfrm flipV="1">
                <a:off x="2037743" y="4926586"/>
                <a:ext cx="5828688" cy="5393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Straight Connector 71"/>
              <p:cNvCxnSpPr>
                <a:cxnSpLocks noChangeShapeType="1"/>
              </p:cNvCxnSpPr>
              <p:nvPr/>
            </p:nvCxnSpPr>
            <p:spPr bwMode="auto">
              <a:xfrm>
                <a:off x="2596710" y="4737810"/>
                <a:ext cx="1534" cy="18694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5" name="TextBox 104"/>
              <p:cNvSpPr txBox="1">
                <a:spLocks noChangeArrowheads="1"/>
              </p:cNvSpPr>
              <p:nvPr/>
            </p:nvSpPr>
            <p:spPr bwMode="auto">
              <a:xfrm>
                <a:off x="1664810" y="4704616"/>
                <a:ext cx="577979" cy="244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0">
                    <a:solidFill>
                      <a:schemeClr val="tx1"/>
                    </a:solidFill>
                  </a:rPr>
                  <a:t>PCP/AP</a:t>
                </a:r>
              </a:p>
            </p:txBody>
          </p:sp>
          <p:sp>
            <p:nvSpPr>
              <p:cNvPr id="16" name="TextBox 104"/>
              <p:cNvSpPr txBox="1">
                <a:spLocks noChangeArrowheads="1"/>
              </p:cNvSpPr>
              <p:nvPr/>
            </p:nvSpPr>
            <p:spPr bwMode="auto">
              <a:xfrm>
                <a:off x="1745712" y="4963510"/>
                <a:ext cx="404677" cy="244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0">
                    <a:solidFill>
                      <a:schemeClr val="tx1"/>
                    </a:solidFill>
                  </a:rPr>
                  <a:t>STA</a:t>
                </a: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2655548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3074772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3317481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3736705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4008835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4428058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4670767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5089991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5362118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5781342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6024051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6443275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6715404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7134628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7377336" y="492658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7796561" y="473241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3" name="Group 44"/>
              <p:cNvGrpSpPr>
                <a:grpSpLocks/>
              </p:cNvGrpSpPr>
              <p:nvPr/>
            </p:nvGrpSpPr>
            <p:grpSpPr bwMode="auto">
              <a:xfrm>
                <a:off x="2212699" y="6025003"/>
                <a:ext cx="1860767" cy="304018"/>
                <a:chOff x="1777098" y="5131584"/>
                <a:chExt cx="1963120" cy="360333"/>
              </a:xfrm>
            </p:grpSpPr>
            <p:sp>
              <p:nvSpPr>
                <p:cNvPr id="68" name="TextBox 65"/>
                <p:cNvSpPr txBox="1">
                  <a:spLocks noChangeArrowheads="1"/>
                </p:cNvSpPr>
                <p:nvPr/>
              </p:nvSpPr>
              <p:spPr bwMode="auto">
                <a:xfrm>
                  <a:off x="2080591" y="5155211"/>
                  <a:ext cx="541839" cy="2649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tIns="27432" bIns="27432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100" b="0">
                      <a:solidFill>
                        <a:schemeClr val="tx1"/>
                      </a:solidFill>
                    </a:rPr>
                    <a:t>SSW  </a:t>
                  </a:r>
                </a:p>
              </p:txBody>
            </p:sp>
            <p:sp>
              <p:nvSpPr>
                <p:cNvPr id="69" name="TextBox 72"/>
                <p:cNvSpPr txBox="1">
                  <a:spLocks noChangeArrowheads="1"/>
                </p:cNvSpPr>
                <p:nvPr/>
              </p:nvSpPr>
              <p:spPr bwMode="auto">
                <a:xfrm>
                  <a:off x="3226280" y="5143481"/>
                  <a:ext cx="513938" cy="3484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9144" rIns="0" bIns="9144">
                  <a:spAutoFit/>
                </a:bodyPr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900" b="0">
                      <a:solidFill>
                        <a:schemeClr val="tx1"/>
                      </a:solidFill>
                    </a:rPr>
                    <a:t>SSW-</a:t>
                  </a:r>
                </a:p>
                <a:p>
                  <a:pPr algn="ctr">
                    <a:lnSpc>
                      <a:spcPct val="100000"/>
                    </a:lnSpc>
                  </a:pPr>
                  <a:r>
                    <a:rPr lang="en-US" sz="900" b="0">
                      <a:solidFill>
                        <a:schemeClr val="tx1"/>
                      </a:solidFill>
                    </a:rPr>
                    <a:t>Feedback</a:t>
                  </a:r>
                </a:p>
              </p:txBody>
            </p:sp>
            <p:sp>
              <p:nvSpPr>
                <p:cNvPr id="70" name="Rectangle 29"/>
                <p:cNvSpPr>
                  <a:spLocks noChangeArrowheads="1"/>
                </p:cNvSpPr>
                <p:nvPr/>
              </p:nvSpPr>
              <p:spPr bwMode="auto">
                <a:xfrm>
                  <a:off x="1777098" y="5131584"/>
                  <a:ext cx="325892" cy="230137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Rectangle 30"/>
                <p:cNvSpPr>
                  <a:spLocks noChangeArrowheads="1"/>
                </p:cNvSpPr>
                <p:nvPr/>
              </p:nvSpPr>
              <p:spPr bwMode="auto">
                <a:xfrm>
                  <a:off x="2964281" y="5144370"/>
                  <a:ext cx="147428" cy="230137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4" name="Right Brace 31"/>
              <p:cNvSpPr>
                <a:spLocks/>
              </p:cNvSpPr>
              <p:nvPr/>
            </p:nvSpPr>
            <p:spPr bwMode="auto">
              <a:xfrm rot="-5400000">
                <a:off x="4239746" y="4359253"/>
                <a:ext cx="97140" cy="573675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xtBox 72"/>
              <p:cNvSpPr txBox="1">
                <a:spLocks noChangeArrowheads="1"/>
              </p:cNvSpPr>
              <p:nvPr/>
            </p:nvSpPr>
            <p:spPr bwMode="auto">
              <a:xfrm>
                <a:off x="4066348" y="4468483"/>
                <a:ext cx="450787" cy="15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" rIns="0" bIns="9144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900" b="0">
                    <a:solidFill>
                      <a:schemeClr val="tx1"/>
                    </a:solidFill>
                  </a:rPr>
                  <a:t>STA A</a:t>
                </a:r>
              </a:p>
            </p:txBody>
          </p:sp>
          <p:sp>
            <p:nvSpPr>
              <p:cNvPr id="36" name="Right Brace 33"/>
              <p:cNvSpPr>
                <a:spLocks/>
              </p:cNvSpPr>
              <p:nvPr/>
            </p:nvSpPr>
            <p:spPr bwMode="auto">
              <a:xfrm rot="-5400000">
                <a:off x="6130256" y="4513072"/>
                <a:ext cx="79051" cy="309988"/>
              </a:xfrm>
              <a:prstGeom prst="rightBrace">
                <a:avLst>
                  <a:gd name="adj1" fmla="val 8333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xtBox 72"/>
              <p:cNvSpPr txBox="1">
                <a:spLocks noChangeArrowheads="1"/>
              </p:cNvSpPr>
              <p:nvPr/>
            </p:nvSpPr>
            <p:spPr bwMode="auto">
              <a:xfrm>
                <a:off x="5950001" y="4475698"/>
                <a:ext cx="450787" cy="15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" rIns="0" bIns="9144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900" b="0">
                    <a:solidFill>
                      <a:schemeClr val="tx1"/>
                    </a:solidFill>
                  </a:rPr>
                  <a:t>STA B</a:t>
                </a:r>
              </a:p>
            </p:txBody>
          </p:sp>
          <p:sp>
            <p:nvSpPr>
              <p:cNvPr id="38" name="TextBox 72"/>
              <p:cNvSpPr txBox="1">
                <a:spLocks noChangeArrowheads="1"/>
              </p:cNvSpPr>
              <p:nvPr/>
            </p:nvSpPr>
            <p:spPr bwMode="auto">
              <a:xfrm>
                <a:off x="6301388" y="4575267"/>
                <a:ext cx="450787" cy="15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" rIns="0" bIns="9144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900" b="0">
                    <a:solidFill>
                      <a:schemeClr val="tx1"/>
                    </a:solidFill>
                  </a:rPr>
                  <a:t>STA B</a:t>
                </a:r>
              </a:p>
            </p:txBody>
          </p:sp>
          <p:cxnSp>
            <p:nvCxnSpPr>
              <p:cNvPr id="39" name="Straight Connector 64"/>
              <p:cNvCxnSpPr>
                <a:cxnSpLocks noChangeShapeType="1"/>
                <a:endCxn id="58" idx="2"/>
              </p:cNvCxnSpPr>
              <p:nvPr/>
            </p:nvCxnSpPr>
            <p:spPr bwMode="auto">
              <a:xfrm flipV="1">
                <a:off x="2029567" y="5632576"/>
                <a:ext cx="5828688" cy="5393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40" name="Straight Connector 71"/>
              <p:cNvCxnSpPr>
                <a:cxnSpLocks noChangeShapeType="1"/>
              </p:cNvCxnSpPr>
              <p:nvPr/>
            </p:nvCxnSpPr>
            <p:spPr bwMode="auto">
              <a:xfrm>
                <a:off x="2588533" y="5443800"/>
                <a:ext cx="1534" cy="18694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41" name="TextBox 104"/>
              <p:cNvSpPr txBox="1">
                <a:spLocks noChangeArrowheads="1"/>
              </p:cNvSpPr>
              <p:nvPr/>
            </p:nvSpPr>
            <p:spPr bwMode="auto">
              <a:xfrm>
                <a:off x="1656633" y="5410605"/>
                <a:ext cx="577979" cy="244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0">
                    <a:solidFill>
                      <a:schemeClr val="tx1"/>
                    </a:solidFill>
                  </a:rPr>
                  <a:t>PCP/AP</a:t>
                </a:r>
              </a:p>
            </p:txBody>
          </p:sp>
          <p:sp>
            <p:nvSpPr>
              <p:cNvPr id="42" name="TextBox 104"/>
              <p:cNvSpPr txBox="1">
                <a:spLocks noChangeArrowheads="1"/>
              </p:cNvSpPr>
              <p:nvPr/>
            </p:nvSpPr>
            <p:spPr bwMode="auto">
              <a:xfrm>
                <a:off x="1737536" y="5669500"/>
                <a:ext cx="404677" cy="244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0">
                    <a:solidFill>
                      <a:schemeClr val="tx1"/>
                    </a:solidFill>
                  </a:rPr>
                  <a:t>STA</a:t>
                </a:r>
              </a:p>
            </p:txBody>
          </p:sp>
          <p:sp>
            <p:nvSpPr>
              <p:cNvPr id="43" name="Rectangle 49"/>
              <p:cNvSpPr>
                <a:spLocks noChangeArrowheads="1"/>
              </p:cNvSpPr>
              <p:nvPr/>
            </p:nvSpPr>
            <p:spPr bwMode="auto">
              <a:xfrm>
                <a:off x="2647372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50"/>
              <p:cNvSpPr>
                <a:spLocks noChangeArrowheads="1"/>
              </p:cNvSpPr>
              <p:nvPr/>
            </p:nvSpPr>
            <p:spPr bwMode="auto">
              <a:xfrm>
                <a:off x="3066596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51"/>
              <p:cNvSpPr>
                <a:spLocks noChangeArrowheads="1"/>
              </p:cNvSpPr>
              <p:nvPr/>
            </p:nvSpPr>
            <p:spPr bwMode="auto">
              <a:xfrm>
                <a:off x="3309305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52"/>
              <p:cNvSpPr>
                <a:spLocks noChangeArrowheads="1"/>
              </p:cNvSpPr>
              <p:nvPr/>
            </p:nvSpPr>
            <p:spPr bwMode="auto">
              <a:xfrm>
                <a:off x="3728529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53"/>
              <p:cNvSpPr>
                <a:spLocks noChangeArrowheads="1"/>
              </p:cNvSpPr>
              <p:nvPr/>
            </p:nvSpPr>
            <p:spPr bwMode="auto">
              <a:xfrm>
                <a:off x="4000658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54"/>
              <p:cNvSpPr>
                <a:spLocks noChangeArrowheads="1"/>
              </p:cNvSpPr>
              <p:nvPr/>
            </p:nvSpPr>
            <p:spPr bwMode="auto">
              <a:xfrm>
                <a:off x="4419882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55"/>
              <p:cNvSpPr>
                <a:spLocks noChangeArrowheads="1"/>
              </p:cNvSpPr>
              <p:nvPr/>
            </p:nvSpPr>
            <p:spPr bwMode="auto">
              <a:xfrm>
                <a:off x="4662591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 56"/>
              <p:cNvSpPr>
                <a:spLocks noChangeArrowheads="1"/>
              </p:cNvSpPr>
              <p:nvPr/>
            </p:nvSpPr>
            <p:spPr bwMode="auto">
              <a:xfrm>
                <a:off x="5081814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7"/>
              <p:cNvSpPr>
                <a:spLocks noChangeArrowheads="1"/>
              </p:cNvSpPr>
              <p:nvPr/>
            </p:nvSpPr>
            <p:spPr bwMode="auto">
              <a:xfrm>
                <a:off x="5353942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tangle 58"/>
              <p:cNvSpPr>
                <a:spLocks noChangeArrowheads="1"/>
              </p:cNvSpPr>
              <p:nvPr/>
            </p:nvSpPr>
            <p:spPr bwMode="auto">
              <a:xfrm>
                <a:off x="5773166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Rectangle 59"/>
              <p:cNvSpPr>
                <a:spLocks noChangeArrowheads="1"/>
              </p:cNvSpPr>
              <p:nvPr/>
            </p:nvSpPr>
            <p:spPr bwMode="auto">
              <a:xfrm>
                <a:off x="6015875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Rectangle 60"/>
              <p:cNvSpPr>
                <a:spLocks noChangeArrowheads="1"/>
              </p:cNvSpPr>
              <p:nvPr/>
            </p:nvSpPr>
            <p:spPr bwMode="auto">
              <a:xfrm>
                <a:off x="6435099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61"/>
              <p:cNvSpPr>
                <a:spLocks noChangeArrowheads="1"/>
              </p:cNvSpPr>
              <p:nvPr/>
            </p:nvSpPr>
            <p:spPr bwMode="auto">
              <a:xfrm>
                <a:off x="6707228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62"/>
              <p:cNvSpPr>
                <a:spLocks noChangeArrowheads="1"/>
              </p:cNvSpPr>
              <p:nvPr/>
            </p:nvSpPr>
            <p:spPr bwMode="auto">
              <a:xfrm>
                <a:off x="7126451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63"/>
              <p:cNvSpPr>
                <a:spLocks noChangeArrowheads="1"/>
              </p:cNvSpPr>
              <p:nvPr/>
            </p:nvSpPr>
            <p:spPr bwMode="auto">
              <a:xfrm>
                <a:off x="7369160" y="5632576"/>
                <a:ext cx="30890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Rectangle 64"/>
              <p:cNvSpPr>
                <a:spLocks noChangeArrowheads="1"/>
              </p:cNvSpPr>
              <p:nvPr/>
            </p:nvSpPr>
            <p:spPr bwMode="auto">
              <a:xfrm>
                <a:off x="7788384" y="5438406"/>
                <a:ext cx="139741" cy="19417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ight Brace 67"/>
              <p:cNvSpPr>
                <a:spLocks/>
              </p:cNvSpPr>
              <p:nvPr/>
            </p:nvSpPr>
            <p:spPr bwMode="auto">
              <a:xfrm rot="-5400000">
                <a:off x="6114400" y="5217763"/>
                <a:ext cx="97140" cy="323611"/>
              </a:xfrm>
              <a:prstGeom prst="rightBrace">
                <a:avLst>
                  <a:gd name="adj1" fmla="val 8328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72"/>
              <p:cNvSpPr txBox="1">
                <a:spLocks noChangeArrowheads="1"/>
              </p:cNvSpPr>
              <p:nvPr/>
            </p:nvSpPr>
            <p:spPr bwMode="auto">
              <a:xfrm>
                <a:off x="5941825" y="5203523"/>
                <a:ext cx="450787" cy="15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" rIns="0" bIns="9144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900" b="0">
                    <a:solidFill>
                      <a:schemeClr val="tx1"/>
                    </a:solidFill>
                  </a:rPr>
                  <a:t>STA C</a:t>
                </a:r>
              </a:p>
            </p:txBody>
          </p:sp>
          <p:cxnSp>
            <p:nvCxnSpPr>
              <p:cNvPr id="61" name="Straight Connector 71"/>
              <p:cNvCxnSpPr>
                <a:cxnSpLocks noChangeShapeType="1"/>
              </p:cNvCxnSpPr>
              <p:nvPr/>
            </p:nvCxnSpPr>
            <p:spPr bwMode="auto">
              <a:xfrm>
                <a:off x="6006612" y="5472818"/>
                <a:ext cx="3443" cy="1309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62" name="TextBox 72"/>
              <p:cNvSpPr txBox="1">
                <a:spLocks noChangeArrowheads="1"/>
              </p:cNvSpPr>
              <p:nvPr/>
            </p:nvSpPr>
            <p:spPr bwMode="auto">
              <a:xfrm>
                <a:off x="6947790" y="5275864"/>
                <a:ext cx="450787" cy="15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" rIns="0" bIns="9144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900" b="0">
                    <a:solidFill>
                      <a:schemeClr val="tx1"/>
                    </a:solidFill>
                  </a:rPr>
                  <a:t>STA C</a:t>
                </a:r>
              </a:p>
            </p:txBody>
          </p:sp>
          <p:cxnSp>
            <p:nvCxnSpPr>
              <p:cNvPr id="63" name="Straight Connector 71"/>
              <p:cNvCxnSpPr>
                <a:cxnSpLocks noChangeShapeType="1"/>
              </p:cNvCxnSpPr>
              <p:nvPr/>
            </p:nvCxnSpPr>
            <p:spPr bwMode="auto">
              <a:xfrm>
                <a:off x="6317324" y="5472818"/>
                <a:ext cx="3443" cy="1309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64" name="Straight Connector 71"/>
              <p:cNvCxnSpPr>
                <a:cxnSpLocks noChangeShapeType="1"/>
              </p:cNvCxnSpPr>
              <p:nvPr/>
            </p:nvCxnSpPr>
            <p:spPr bwMode="auto">
              <a:xfrm>
                <a:off x="6022966" y="4759550"/>
                <a:ext cx="3443" cy="1309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65" name="Straight Connector 71"/>
              <p:cNvCxnSpPr>
                <a:cxnSpLocks noChangeShapeType="1"/>
              </p:cNvCxnSpPr>
              <p:nvPr/>
            </p:nvCxnSpPr>
            <p:spPr bwMode="auto">
              <a:xfrm>
                <a:off x="6325500" y="4759550"/>
                <a:ext cx="3443" cy="1309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66" name="TextBox 104"/>
              <p:cNvSpPr txBox="1">
                <a:spLocks noChangeArrowheads="1"/>
              </p:cNvSpPr>
              <p:nvPr/>
            </p:nvSpPr>
            <p:spPr bwMode="auto">
              <a:xfrm>
                <a:off x="937401" y="4776424"/>
                <a:ext cx="646388" cy="459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Primary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channel</a:t>
                </a:r>
              </a:p>
            </p:txBody>
          </p:sp>
          <p:sp>
            <p:nvSpPr>
              <p:cNvPr id="67" name="TextBox 104"/>
              <p:cNvSpPr txBox="1">
                <a:spLocks noChangeArrowheads="1"/>
              </p:cNvSpPr>
              <p:nvPr/>
            </p:nvSpPr>
            <p:spPr bwMode="auto">
              <a:xfrm>
                <a:off x="823548" y="5489693"/>
                <a:ext cx="792327" cy="459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Secondary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channel</a:t>
                </a:r>
              </a:p>
            </p:txBody>
          </p:sp>
        </p:grpSp>
        <p:sp>
          <p:nvSpPr>
            <p:cNvPr id="10" name="Oval 9"/>
            <p:cNvSpPr/>
            <p:nvPr/>
          </p:nvSpPr>
          <p:spPr>
            <a:xfrm>
              <a:off x="6318912" y="2415654"/>
              <a:ext cx="532263" cy="1678675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796584" y="2538483"/>
              <a:ext cx="395786" cy="55956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547211" y="3302758"/>
              <a:ext cx="395786" cy="55956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967562" y="4114800"/>
            <a:ext cx="81764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kern="0" dirty="0" smtClean="0">
                <a:solidFill>
                  <a:schemeClr val="tx1"/>
                </a:solidFill>
                <a:cs typeface="Arial" charset="0"/>
              </a:rPr>
              <a:t>- Case 2: otherwise when both STA B and STA C can be covered by the same PCP/AP TX antenna sector or the PCP/AP is capable to transmit SSW-Feedback frames simultaneously  to STA B and STA C via respective antennas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73" name="Group 85"/>
          <p:cNvGrpSpPr>
            <a:grpSpLocks/>
          </p:cNvGrpSpPr>
          <p:nvPr/>
        </p:nvGrpSpPr>
        <p:grpSpPr bwMode="auto">
          <a:xfrm>
            <a:off x="838200" y="4648201"/>
            <a:ext cx="7391400" cy="1676400"/>
            <a:chOff x="823548" y="4468482"/>
            <a:chExt cx="7112754" cy="1860539"/>
          </a:xfrm>
        </p:grpSpPr>
        <p:cxnSp>
          <p:nvCxnSpPr>
            <p:cNvPr id="74" name="Straight Connector 64"/>
            <p:cNvCxnSpPr>
              <a:cxnSpLocks noChangeShapeType="1"/>
              <a:endCxn id="93" idx="2"/>
            </p:cNvCxnSpPr>
            <p:nvPr/>
          </p:nvCxnSpPr>
          <p:spPr bwMode="auto">
            <a:xfrm flipV="1">
              <a:off x="2037743" y="4926586"/>
              <a:ext cx="5828688" cy="539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5" name="Straight Connector 71"/>
            <p:cNvCxnSpPr>
              <a:cxnSpLocks noChangeShapeType="1"/>
            </p:cNvCxnSpPr>
            <p:nvPr/>
          </p:nvCxnSpPr>
          <p:spPr bwMode="auto">
            <a:xfrm>
              <a:off x="2596710" y="4737810"/>
              <a:ext cx="1534" cy="18694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6" name="TextBox 104"/>
            <p:cNvSpPr txBox="1">
              <a:spLocks noChangeArrowheads="1"/>
            </p:cNvSpPr>
            <p:nvPr/>
          </p:nvSpPr>
          <p:spPr bwMode="auto">
            <a:xfrm>
              <a:off x="1664810" y="4704616"/>
              <a:ext cx="577979" cy="244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0">
                  <a:solidFill>
                    <a:schemeClr val="tx1"/>
                  </a:solidFill>
                </a:rPr>
                <a:t>PCP/AP</a:t>
              </a:r>
            </a:p>
          </p:txBody>
        </p:sp>
        <p:sp>
          <p:nvSpPr>
            <p:cNvPr id="77" name="TextBox 104"/>
            <p:cNvSpPr txBox="1">
              <a:spLocks noChangeArrowheads="1"/>
            </p:cNvSpPr>
            <p:nvPr/>
          </p:nvSpPr>
          <p:spPr bwMode="auto">
            <a:xfrm>
              <a:off x="1745712" y="4963510"/>
              <a:ext cx="404677" cy="244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78" name="Rectangle 13"/>
            <p:cNvSpPr>
              <a:spLocks noChangeArrowheads="1"/>
            </p:cNvSpPr>
            <p:nvPr/>
          </p:nvSpPr>
          <p:spPr bwMode="auto">
            <a:xfrm>
              <a:off x="2655548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ectangle 14"/>
            <p:cNvSpPr>
              <a:spLocks noChangeArrowheads="1"/>
            </p:cNvSpPr>
            <p:nvPr/>
          </p:nvSpPr>
          <p:spPr bwMode="auto">
            <a:xfrm>
              <a:off x="3074772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Rectangle 15"/>
            <p:cNvSpPr>
              <a:spLocks noChangeArrowheads="1"/>
            </p:cNvSpPr>
            <p:nvPr/>
          </p:nvSpPr>
          <p:spPr bwMode="auto">
            <a:xfrm>
              <a:off x="3317481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16"/>
            <p:cNvSpPr>
              <a:spLocks noChangeArrowheads="1"/>
            </p:cNvSpPr>
            <p:nvPr/>
          </p:nvSpPr>
          <p:spPr bwMode="auto">
            <a:xfrm>
              <a:off x="3736705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17"/>
            <p:cNvSpPr>
              <a:spLocks noChangeArrowheads="1"/>
            </p:cNvSpPr>
            <p:nvPr/>
          </p:nvSpPr>
          <p:spPr bwMode="auto">
            <a:xfrm>
              <a:off x="4008835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18"/>
            <p:cNvSpPr>
              <a:spLocks noChangeArrowheads="1"/>
            </p:cNvSpPr>
            <p:nvPr/>
          </p:nvSpPr>
          <p:spPr bwMode="auto">
            <a:xfrm>
              <a:off x="4428058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Rectangle 19"/>
            <p:cNvSpPr>
              <a:spLocks noChangeArrowheads="1"/>
            </p:cNvSpPr>
            <p:nvPr/>
          </p:nvSpPr>
          <p:spPr bwMode="auto">
            <a:xfrm>
              <a:off x="4670767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Rectangle 20"/>
            <p:cNvSpPr>
              <a:spLocks noChangeArrowheads="1"/>
            </p:cNvSpPr>
            <p:nvPr/>
          </p:nvSpPr>
          <p:spPr bwMode="auto">
            <a:xfrm>
              <a:off x="5089991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6" name="Rectangle 21"/>
            <p:cNvSpPr>
              <a:spLocks noChangeArrowheads="1"/>
            </p:cNvSpPr>
            <p:nvPr/>
          </p:nvSpPr>
          <p:spPr bwMode="auto">
            <a:xfrm>
              <a:off x="5362118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Rectangle 22"/>
            <p:cNvSpPr>
              <a:spLocks noChangeArrowheads="1"/>
            </p:cNvSpPr>
            <p:nvPr/>
          </p:nvSpPr>
          <p:spPr bwMode="auto">
            <a:xfrm>
              <a:off x="5781342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23"/>
            <p:cNvSpPr>
              <a:spLocks noChangeArrowheads="1"/>
            </p:cNvSpPr>
            <p:nvPr/>
          </p:nvSpPr>
          <p:spPr bwMode="auto">
            <a:xfrm>
              <a:off x="6024051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Rectangle 24"/>
            <p:cNvSpPr>
              <a:spLocks noChangeArrowheads="1"/>
            </p:cNvSpPr>
            <p:nvPr/>
          </p:nvSpPr>
          <p:spPr bwMode="auto">
            <a:xfrm>
              <a:off x="6443275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25"/>
            <p:cNvSpPr>
              <a:spLocks noChangeArrowheads="1"/>
            </p:cNvSpPr>
            <p:nvPr/>
          </p:nvSpPr>
          <p:spPr bwMode="auto">
            <a:xfrm>
              <a:off x="6715404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26"/>
            <p:cNvSpPr>
              <a:spLocks noChangeArrowheads="1"/>
            </p:cNvSpPr>
            <p:nvPr/>
          </p:nvSpPr>
          <p:spPr bwMode="auto">
            <a:xfrm>
              <a:off x="7134628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Rectangle 27"/>
            <p:cNvSpPr>
              <a:spLocks noChangeArrowheads="1"/>
            </p:cNvSpPr>
            <p:nvPr/>
          </p:nvSpPr>
          <p:spPr bwMode="auto">
            <a:xfrm>
              <a:off x="7377336" y="492658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Rectangle 28"/>
            <p:cNvSpPr>
              <a:spLocks noChangeArrowheads="1"/>
            </p:cNvSpPr>
            <p:nvPr/>
          </p:nvSpPr>
          <p:spPr bwMode="auto">
            <a:xfrm>
              <a:off x="7796561" y="473241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4" name="Group 44"/>
            <p:cNvGrpSpPr>
              <a:grpSpLocks/>
            </p:cNvGrpSpPr>
            <p:nvPr/>
          </p:nvGrpSpPr>
          <p:grpSpPr bwMode="auto">
            <a:xfrm>
              <a:off x="2212699" y="6025003"/>
              <a:ext cx="1860767" cy="304018"/>
              <a:chOff x="1777098" y="5131584"/>
              <a:chExt cx="1963120" cy="360333"/>
            </a:xfrm>
          </p:grpSpPr>
          <p:sp>
            <p:nvSpPr>
              <p:cNvPr id="129" name="TextBox 65"/>
              <p:cNvSpPr txBox="1">
                <a:spLocks noChangeArrowheads="1"/>
              </p:cNvSpPr>
              <p:nvPr/>
            </p:nvSpPr>
            <p:spPr bwMode="auto">
              <a:xfrm>
                <a:off x="2080591" y="5155211"/>
                <a:ext cx="541839" cy="2649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tIns="27432" bIns="27432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SSW  </a:t>
                </a:r>
              </a:p>
            </p:txBody>
          </p:sp>
          <p:sp>
            <p:nvSpPr>
              <p:cNvPr id="130" name="TextBox 72"/>
              <p:cNvSpPr txBox="1">
                <a:spLocks noChangeArrowheads="1"/>
              </p:cNvSpPr>
              <p:nvPr/>
            </p:nvSpPr>
            <p:spPr bwMode="auto">
              <a:xfrm>
                <a:off x="3226280" y="5143481"/>
                <a:ext cx="513938" cy="3484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9144" rIns="0" bIns="9144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900" b="0">
                    <a:solidFill>
                      <a:schemeClr val="tx1"/>
                    </a:solidFill>
                  </a:rPr>
                  <a:t>SSW-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900" b="0">
                    <a:solidFill>
                      <a:schemeClr val="tx1"/>
                    </a:solidFill>
                  </a:rPr>
                  <a:t>Feedback</a:t>
                </a:r>
              </a:p>
            </p:txBody>
          </p:sp>
          <p:sp>
            <p:nvSpPr>
              <p:cNvPr id="131" name="Rectangle 29"/>
              <p:cNvSpPr>
                <a:spLocks noChangeArrowheads="1"/>
              </p:cNvSpPr>
              <p:nvPr/>
            </p:nvSpPr>
            <p:spPr bwMode="auto">
              <a:xfrm>
                <a:off x="1777098" y="5131584"/>
                <a:ext cx="325892" cy="23013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Rectangle 30"/>
              <p:cNvSpPr>
                <a:spLocks noChangeArrowheads="1"/>
              </p:cNvSpPr>
              <p:nvPr/>
            </p:nvSpPr>
            <p:spPr bwMode="auto">
              <a:xfrm>
                <a:off x="2964281" y="5144370"/>
                <a:ext cx="147428" cy="230137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5" name="Right Brace 31"/>
            <p:cNvSpPr>
              <a:spLocks/>
            </p:cNvSpPr>
            <p:nvPr/>
          </p:nvSpPr>
          <p:spPr bwMode="auto">
            <a:xfrm rot="-5400000">
              <a:off x="4239746" y="4359253"/>
              <a:ext cx="97140" cy="573675"/>
            </a:xfrm>
            <a:prstGeom prst="rightBrace">
              <a:avLst>
                <a:gd name="adj1" fmla="val 8339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6" name="TextBox 72"/>
            <p:cNvSpPr txBox="1">
              <a:spLocks noChangeArrowheads="1"/>
            </p:cNvSpPr>
            <p:nvPr/>
          </p:nvSpPr>
          <p:spPr bwMode="auto">
            <a:xfrm>
              <a:off x="4066348" y="4468482"/>
              <a:ext cx="450787" cy="156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STA A</a:t>
              </a:r>
            </a:p>
          </p:txBody>
        </p:sp>
        <p:sp>
          <p:nvSpPr>
            <p:cNvPr id="97" name="Right Brace 33"/>
            <p:cNvSpPr>
              <a:spLocks/>
            </p:cNvSpPr>
            <p:nvPr/>
          </p:nvSpPr>
          <p:spPr bwMode="auto">
            <a:xfrm rot="-5400000">
              <a:off x="6130256" y="4513072"/>
              <a:ext cx="79051" cy="309988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TextBox 72"/>
            <p:cNvSpPr txBox="1">
              <a:spLocks noChangeArrowheads="1"/>
            </p:cNvSpPr>
            <p:nvPr/>
          </p:nvSpPr>
          <p:spPr bwMode="auto">
            <a:xfrm>
              <a:off x="5950001" y="4475697"/>
              <a:ext cx="450787" cy="156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STA B</a:t>
              </a:r>
            </a:p>
          </p:txBody>
        </p:sp>
        <p:sp>
          <p:nvSpPr>
            <p:cNvPr id="99" name="TextBox 72"/>
            <p:cNvSpPr txBox="1">
              <a:spLocks noChangeArrowheads="1"/>
            </p:cNvSpPr>
            <p:nvPr/>
          </p:nvSpPr>
          <p:spPr bwMode="auto">
            <a:xfrm>
              <a:off x="6301388" y="4575266"/>
              <a:ext cx="450787" cy="156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STA B</a:t>
              </a:r>
            </a:p>
          </p:txBody>
        </p:sp>
        <p:cxnSp>
          <p:nvCxnSpPr>
            <p:cNvPr id="100" name="Straight Connector 64"/>
            <p:cNvCxnSpPr>
              <a:cxnSpLocks noChangeShapeType="1"/>
              <a:endCxn id="119" idx="2"/>
            </p:cNvCxnSpPr>
            <p:nvPr/>
          </p:nvCxnSpPr>
          <p:spPr bwMode="auto">
            <a:xfrm flipV="1">
              <a:off x="2029567" y="5632576"/>
              <a:ext cx="5828688" cy="539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1" name="Straight Connector 71"/>
            <p:cNvCxnSpPr>
              <a:cxnSpLocks noChangeShapeType="1"/>
            </p:cNvCxnSpPr>
            <p:nvPr/>
          </p:nvCxnSpPr>
          <p:spPr bwMode="auto">
            <a:xfrm>
              <a:off x="2588533" y="5443800"/>
              <a:ext cx="1534" cy="18694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2" name="TextBox 104"/>
            <p:cNvSpPr txBox="1">
              <a:spLocks noChangeArrowheads="1"/>
            </p:cNvSpPr>
            <p:nvPr/>
          </p:nvSpPr>
          <p:spPr bwMode="auto">
            <a:xfrm>
              <a:off x="1656633" y="5410604"/>
              <a:ext cx="577979" cy="244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0">
                  <a:solidFill>
                    <a:schemeClr val="tx1"/>
                  </a:solidFill>
                </a:rPr>
                <a:t>PCP/AP</a:t>
              </a:r>
            </a:p>
          </p:txBody>
        </p:sp>
        <p:sp>
          <p:nvSpPr>
            <p:cNvPr id="103" name="TextBox 104"/>
            <p:cNvSpPr txBox="1">
              <a:spLocks noChangeArrowheads="1"/>
            </p:cNvSpPr>
            <p:nvPr/>
          </p:nvSpPr>
          <p:spPr bwMode="auto">
            <a:xfrm>
              <a:off x="1737536" y="5669499"/>
              <a:ext cx="404677" cy="244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104" name="Rectangle 49"/>
            <p:cNvSpPr>
              <a:spLocks noChangeArrowheads="1"/>
            </p:cNvSpPr>
            <p:nvPr/>
          </p:nvSpPr>
          <p:spPr bwMode="auto">
            <a:xfrm>
              <a:off x="2647372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Rectangle 50"/>
            <p:cNvSpPr>
              <a:spLocks noChangeArrowheads="1"/>
            </p:cNvSpPr>
            <p:nvPr/>
          </p:nvSpPr>
          <p:spPr bwMode="auto">
            <a:xfrm>
              <a:off x="3066596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Rectangle 51"/>
            <p:cNvSpPr>
              <a:spLocks noChangeArrowheads="1"/>
            </p:cNvSpPr>
            <p:nvPr/>
          </p:nvSpPr>
          <p:spPr bwMode="auto">
            <a:xfrm>
              <a:off x="3309305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Rectangle 52"/>
            <p:cNvSpPr>
              <a:spLocks noChangeArrowheads="1"/>
            </p:cNvSpPr>
            <p:nvPr/>
          </p:nvSpPr>
          <p:spPr bwMode="auto">
            <a:xfrm>
              <a:off x="3728529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53"/>
            <p:cNvSpPr>
              <a:spLocks noChangeArrowheads="1"/>
            </p:cNvSpPr>
            <p:nvPr/>
          </p:nvSpPr>
          <p:spPr bwMode="auto">
            <a:xfrm>
              <a:off x="4000658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Rectangle 54"/>
            <p:cNvSpPr>
              <a:spLocks noChangeArrowheads="1"/>
            </p:cNvSpPr>
            <p:nvPr/>
          </p:nvSpPr>
          <p:spPr bwMode="auto">
            <a:xfrm>
              <a:off x="4419882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0" name="Rectangle 55"/>
            <p:cNvSpPr>
              <a:spLocks noChangeArrowheads="1"/>
            </p:cNvSpPr>
            <p:nvPr/>
          </p:nvSpPr>
          <p:spPr bwMode="auto">
            <a:xfrm>
              <a:off x="4662591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1" name="Rectangle 56"/>
            <p:cNvSpPr>
              <a:spLocks noChangeArrowheads="1"/>
            </p:cNvSpPr>
            <p:nvPr/>
          </p:nvSpPr>
          <p:spPr bwMode="auto">
            <a:xfrm>
              <a:off x="5081814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Rectangle 57"/>
            <p:cNvSpPr>
              <a:spLocks noChangeArrowheads="1"/>
            </p:cNvSpPr>
            <p:nvPr/>
          </p:nvSpPr>
          <p:spPr bwMode="auto">
            <a:xfrm>
              <a:off x="5353942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3" name="Rectangle 58"/>
            <p:cNvSpPr>
              <a:spLocks noChangeArrowheads="1"/>
            </p:cNvSpPr>
            <p:nvPr/>
          </p:nvSpPr>
          <p:spPr bwMode="auto">
            <a:xfrm>
              <a:off x="5773166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Rectangle 59"/>
            <p:cNvSpPr>
              <a:spLocks noChangeArrowheads="1"/>
            </p:cNvSpPr>
            <p:nvPr/>
          </p:nvSpPr>
          <p:spPr bwMode="auto">
            <a:xfrm>
              <a:off x="6015875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5" name="Rectangle 60"/>
            <p:cNvSpPr>
              <a:spLocks noChangeArrowheads="1"/>
            </p:cNvSpPr>
            <p:nvPr/>
          </p:nvSpPr>
          <p:spPr bwMode="auto">
            <a:xfrm>
              <a:off x="6435099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6" name="Rectangle 61"/>
            <p:cNvSpPr>
              <a:spLocks noChangeArrowheads="1"/>
            </p:cNvSpPr>
            <p:nvPr/>
          </p:nvSpPr>
          <p:spPr bwMode="auto">
            <a:xfrm>
              <a:off x="6707228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7" name="Rectangle 62"/>
            <p:cNvSpPr>
              <a:spLocks noChangeArrowheads="1"/>
            </p:cNvSpPr>
            <p:nvPr/>
          </p:nvSpPr>
          <p:spPr bwMode="auto">
            <a:xfrm>
              <a:off x="7126451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Rectangle 63"/>
            <p:cNvSpPr>
              <a:spLocks noChangeArrowheads="1"/>
            </p:cNvSpPr>
            <p:nvPr/>
          </p:nvSpPr>
          <p:spPr bwMode="auto">
            <a:xfrm>
              <a:off x="7369160" y="5632576"/>
              <a:ext cx="30890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9" name="Rectangle 64"/>
            <p:cNvSpPr>
              <a:spLocks noChangeArrowheads="1"/>
            </p:cNvSpPr>
            <p:nvPr/>
          </p:nvSpPr>
          <p:spPr bwMode="auto">
            <a:xfrm>
              <a:off x="7788384" y="5438406"/>
              <a:ext cx="139741" cy="19417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0" name="Right Brace 67"/>
            <p:cNvSpPr>
              <a:spLocks/>
            </p:cNvSpPr>
            <p:nvPr/>
          </p:nvSpPr>
          <p:spPr bwMode="auto">
            <a:xfrm rot="-5400000">
              <a:off x="6114400" y="5217763"/>
              <a:ext cx="97140" cy="323611"/>
            </a:xfrm>
            <a:prstGeom prst="rightBrace">
              <a:avLst>
                <a:gd name="adj1" fmla="val 832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TextBox 72"/>
            <p:cNvSpPr txBox="1">
              <a:spLocks noChangeArrowheads="1"/>
            </p:cNvSpPr>
            <p:nvPr/>
          </p:nvSpPr>
          <p:spPr bwMode="auto">
            <a:xfrm>
              <a:off x="5941825" y="5203522"/>
              <a:ext cx="450787" cy="156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>
                  <a:solidFill>
                    <a:schemeClr val="tx1"/>
                  </a:solidFill>
                </a:rPr>
                <a:t>STA C</a:t>
              </a:r>
            </a:p>
          </p:txBody>
        </p:sp>
        <p:cxnSp>
          <p:nvCxnSpPr>
            <p:cNvPr id="122" name="Straight Connector 71"/>
            <p:cNvCxnSpPr>
              <a:cxnSpLocks noChangeShapeType="1"/>
            </p:cNvCxnSpPr>
            <p:nvPr/>
          </p:nvCxnSpPr>
          <p:spPr bwMode="auto">
            <a:xfrm>
              <a:off x="6006612" y="5472818"/>
              <a:ext cx="3443" cy="1309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123" name="TextBox 72"/>
            <p:cNvSpPr txBox="1">
              <a:spLocks noChangeArrowheads="1"/>
            </p:cNvSpPr>
            <p:nvPr/>
          </p:nvSpPr>
          <p:spPr bwMode="auto">
            <a:xfrm>
              <a:off x="6328387" y="5240417"/>
              <a:ext cx="450787" cy="156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9144" rIns="0" bIns="9144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 dirty="0">
                  <a:solidFill>
                    <a:schemeClr val="tx1"/>
                  </a:solidFill>
                </a:rPr>
                <a:t>STA C</a:t>
              </a:r>
            </a:p>
          </p:txBody>
        </p:sp>
        <p:cxnSp>
          <p:nvCxnSpPr>
            <p:cNvPr id="124" name="Straight Connector 71"/>
            <p:cNvCxnSpPr>
              <a:cxnSpLocks noChangeShapeType="1"/>
            </p:cNvCxnSpPr>
            <p:nvPr/>
          </p:nvCxnSpPr>
          <p:spPr bwMode="auto">
            <a:xfrm>
              <a:off x="6317324" y="5472818"/>
              <a:ext cx="3443" cy="1309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25" name="Straight Connector 71"/>
            <p:cNvCxnSpPr>
              <a:cxnSpLocks noChangeShapeType="1"/>
            </p:cNvCxnSpPr>
            <p:nvPr/>
          </p:nvCxnSpPr>
          <p:spPr bwMode="auto">
            <a:xfrm>
              <a:off x="6022966" y="4759550"/>
              <a:ext cx="3443" cy="1309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26" name="Straight Connector 71"/>
            <p:cNvCxnSpPr>
              <a:cxnSpLocks noChangeShapeType="1"/>
            </p:cNvCxnSpPr>
            <p:nvPr/>
          </p:nvCxnSpPr>
          <p:spPr bwMode="auto">
            <a:xfrm>
              <a:off x="6325500" y="4759550"/>
              <a:ext cx="3443" cy="1309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127" name="TextBox 104"/>
            <p:cNvSpPr txBox="1">
              <a:spLocks noChangeArrowheads="1"/>
            </p:cNvSpPr>
            <p:nvPr/>
          </p:nvSpPr>
          <p:spPr bwMode="auto">
            <a:xfrm>
              <a:off x="937401" y="4776423"/>
              <a:ext cx="646388" cy="459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Primary</a:t>
              </a:r>
            </a:p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channel</a:t>
              </a:r>
            </a:p>
          </p:txBody>
        </p:sp>
        <p:sp>
          <p:nvSpPr>
            <p:cNvPr id="128" name="TextBox 104"/>
            <p:cNvSpPr txBox="1">
              <a:spLocks noChangeArrowheads="1"/>
            </p:cNvSpPr>
            <p:nvPr/>
          </p:nvSpPr>
          <p:spPr bwMode="auto">
            <a:xfrm>
              <a:off x="823548" y="5489692"/>
              <a:ext cx="792327" cy="459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Secondary</a:t>
              </a:r>
            </a:p>
            <a:p>
              <a:pPr algn="ctr">
                <a:lnSpc>
                  <a:spcPct val="10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channel</a:t>
              </a:r>
            </a:p>
          </p:txBody>
        </p:sp>
      </p:grpSp>
      <p:sp>
        <p:nvSpPr>
          <p:cNvPr id="133" name="Oval 132"/>
          <p:cNvSpPr/>
          <p:nvPr/>
        </p:nvSpPr>
        <p:spPr>
          <a:xfrm>
            <a:off x="6096000" y="4572000"/>
            <a:ext cx="533400" cy="1515898"/>
          </a:xfrm>
          <a:prstGeom prst="ellipse">
            <a:avLst/>
          </a:prstGeom>
          <a:noFill/>
          <a:ln w="952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6553200" y="4648200"/>
            <a:ext cx="373834" cy="1339997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sz="2800" dirty="0" smtClean="0"/>
              <a:t>Evaluation of 11ay A-BFT over multiple channels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219200"/>
            <a:ext cx="75051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kern="0" dirty="0" smtClean="0">
                <a:solidFill>
                  <a:schemeClr val="tx1"/>
                </a:solidFill>
              </a:rPr>
              <a:t>   Assume that A-</a:t>
            </a:r>
            <a:r>
              <a:rPr lang="en-US" sz="1800" kern="0" dirty="0" err="1" smtClean="0">
                <a:solidFill>
                  <a:schemeClr val="tx1"/>
                </a:solidFill>
              </a:rPr>
              <a:t>BFT_Length</a:t>
            </a:r>
            <a:r>
              <a:rPr lang="en-US" sz="1800" kern="0" dirty="0" smtClean="0">
                <a:solidFill>
                  <a:schemeClr val="tx1"/>
                </a:solidFill>
              </a:rPr>
              <a:t> = 8. </a:t>
            </a:r>
          </a:p>
          <a:p>
            <a:pPr>
              <a:buFont typeface="Arial" pitchFamily="34" charset="0"/>
              <a:buChar char="•"/>
            </a:pPr>
            <a:r>
              <a:rPr lang="en-US" sz="1800" kern="0" dirty="0" smtClean="0">
                <a:solidFill>
                  <a:schemeClr val="tx1"/>
                </a:solidFill>
              </a:rPr>
              <a:t>   The random </a:t>
            </a:r>
            <a:r>
              <a:rPr lang="en-US" sz="1800" kern="0" dirty="0" err="1" smtClean="0">
                <a:solidFill>
                  <a:schemeClr val="tx1"/>
                </a:solidFill>
              </a:rPr>
              <a:t>backoff</a:t>
            </a:r>
            <a:r>
              <a:rPr lang="en-US" sz="1800" kern="0" dirty="0" smtClean="0">
                <a:solidFill>
                  <a:schemeClr val="tx1"/>
                </a:solidFill>
              </a:rPr>
              <a:t> procedure for selection of an SSW slot in 11ay A-BFT is the same as it in 11ad.</a:t>
            </a:r>
          </a:p>
          <a:p>
            <a:pPr>
              <a:buFont typeface="Arial" pitchFamily="34" charset="0"/>
              <a:buChar char="•"/>
            </a:pPr>
            <a:r>
              <a:rPr lang="en-US" sz="1800" kern="0" dirty="0" smtClean="0">
                <a:solidFill>
                  <a:schemeClr val="tx1"/>
                </a:solidFill>
              </a:rPr>
              <a:t>   In 11ay A-BFT, an 11ay STA can select one of available channels randomly.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14600"/>
            <a:ext cx="5248926" cy="3871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" y="18288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chemeClr val="tx1"/>
                </a:solidFill>
              </a:rPr>
              <a:t>Proposed </a:t>
            </a:r>
            <a:r>
              <a:rPr lang="en-US" b="0" dirty="0" smtClean="0">
                <a:solidFill>
                  <a:schemeClr val="tx1"/>
                </a:solidFill>
              </a:rPr>
              <a:t>an efficient </a:t>
            </a:r>
            <a:r>
              <a:rPr lang="en-US" b="0" dirty="0">
                <a:solidFill>
                  <a:schemeClr val="tx1"/>
                </a:solidFill>
              </a:rPr>
              <a:t>A-BFT procedure for RSS </a:t>
            </a:r>
            <a:r>
              <a:rPr lang="en-US" b="0" dirty="0" smtClean="0">
                <a:solidFill>
                  <a:schemeClr val="tx1"/>
                </a:solidFill>
              </a:rPr>
              <a:t>BF </a:t>
            </a:r>
            <a:r>
              <a:rPr lang="en-US" b="0" dirty="0">
                <a:solidFill>
                  <a:schemeClr val="tx1"/>
                </a:solidFill>
              </a:rPr>
              <a:t>in 802.11ay. The new A-BFT procedure allows transmission of SSW frames sent from different STAs simultaneously over multiple </a:t>
            </a:r>
            <a:r>
              <a:rPr lang="en-US" b="0" dirty="0" smtClean="0">
                <a:solidFill>
                  <a:schemeClr val="tx1"/>
                </a:solidFill>
              </a:rPr>
              <a:t>channels</a:t>
            </a:r>
            <a:r>
              <a:rPr lang="en-US" dirty="0" smtClean="0">
                <a:solidFill>
                  <a:schemeClr val="tx1"/>
                </a:solidFill>
              </a:rPr>
              <a:t> for a dense deployment environment in 11ay.</a:t>
            </a:r>
            <a:endParaRPr lang="en-US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Straw Poll/Motion</a:t>
            </a:r>
            <a:endParaRPr lang="en-US" sz="28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8116677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ea typeface="+mn-ea"/>
              </a:rPr>
              <a:t>Would you agree to include the following in the SFD: “11ay BF training should support simultaneous multi-STA RSS over multiple channels 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ea typeface="+mn-ea"/>
              </a:rPr>
              <a:t>during 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ea typeface="+mn-ea"/>
              </a:rPr>
              <a:t>A-BFT”?</a:t>
            </a: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US" sz="2200" dirty="0" smtClean="0">
              <a:solidFill>
                <a:schemeClr val="tx1"/>
              </a:solidFill>
              <a:latin typeface="+mn-lt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Yes: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No: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	Abstain: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63550" indent="-463550"/>
            <a:r>
              <a:rPr lang="en-US" sz="2000" b="0" dirty="0" smtClean="0"/>
              <a:t>[1]   IEEE Std 802.11ad - 2012: Amendment 3: Enhancements for Very  High Throughput in the 60 GHz Band.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236</TotalTime>
  <Words>697</Words>
  <Application>Microsoft Office PowerPoint</Application>
  <PresentationFormat>On-screen Show (4:3)</PresentationFormat>
  <Paragraphs>152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Channel Access in A-BFT over        Multiple Channels</vt:lpstr>
      <vt:lpstr>A-BFT in 802.11ad [1]</vt:lpstr>
      <vt:lpstr>Channel Access of SSW slots in 11ad A-BFT [1]</vt:lpstr>
      <vt:lpstr>Collision Probability of SSW slot in A-BFT</vt:lpstr>
      <vt:lpstr>11ay Channel Access in A-BFT over multiple channels</vt:lpstr>
      <vt:lpstr>Evaluation of 11ay A-BFT over multiple channels</vt:lpstr>
      <vt:lpstr>Summary</vt:lpstr>
      <vt:lpstr>Straw Poll/Motion</vt:lpstr>
      <vt:lpstr>Reference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yx</cp:lastModifiedBy>
  <cp:revision>35</cp:revision>
  <cp:lastPrinted>1601-01-01T00:00:00Z</cp:lastPrinted>
  <dcterms:created xsi:type="dcterms:W3CDTF">2015-05-05T17:39:16Z</dcterms:created>
  <dcterms:modified xsi:type="dcterms:W3CDTF">2016-01-20T04:15:22Z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1453178473</vt:lpwstr>
  </property>
</Properties>
</file>