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266" r:id="rId5"/>
    <p:sldId id="267" r:id="rId6"/>
    <p:sldId id="268" r:id="rId7"/>
    <p:sldId id="269" r:id="rId8"/>
    <p:sldId id="270" r:id="rId9"/>
    <p:sldId id="271" r:id="rId10"/>
    <p:sldId id="272"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p:cViewPr varScale="1">
        <p:scale>
          <a:sx n="81" d="100"/>
          <a:sy n="81" d="100"/>
        </p:scale>
        <p:origin x="106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a:xfrm>
            <a:off x="685800" y="332656"/>
            <a:ext cx="1874823" cy="273050"/>
          </a:xfrm>
        </p:spPr>
        <p:txBody>
          <a:bodyPr/>
          <a:lstStyle>
            <a:lvl1pPr>
              <a:defRPr/>
            </a:lvl1pPr>
          </a:lstStyle>
          <a:p>
            <a:r>
              <a:rPr lang="en-US" dirty="0" smtClean="0"/>
              <a:t>January, 2016</a:t>
            </a:r>
            <a:endParaRPr lang="en-GB" dirty="0"/>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Assaf Kasher,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dirty="0" smtClean="0"/>
              <a:t>Assaf Kasher,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January, 2016</a:t>
            </a:r>
            <a:endParaRPr lang="en-GB" dirty="0"/>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dirty="0" smtClean="0"/>
              <a:t>Assaf Kasher, Intel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Assaf Kasher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802.11-16/0098r0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Assaf Kasher,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Channel bonding proposals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2016-01-18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16540892"/>
              </p:ext>
            </p:extLst>
          </p:nvPr>
        </p:nvGraphicFramePr>
        <p:xfrm>
          <a:off x="508000" y="2273300"/>
          <a:ext cx="8026400" cy="2463800"/>
        </p:xfrm>
        <a:graphic>
          <a:graphicData uri="http://schemas.openxmlformats.org/presentationml/2006/ole">
            <mc:AlternateContent xmlns:mc="http://schemas.openxmlformats.org/markup-compatibility/2006">
              <mc:Choice xmlns:v="urn:schemas-microsoft-com:vml" Requires="v">
                <p:oleObj spid="_x0000_s3086" name="Document" r:id="rId5" imgW="8249882" imgH="2534920" progId="Word.Document.8">
                  <p:embed/>
                </p:oleObj>
              </mc:Choice>
              <mc:Fallback>
                <p:oleObj name="Document" r:id="rId5" imgW="8249882" imgH="2534920" progId="Word.Document.8">
                  <p:embed/>
                  <p:pic>
                    <p:nvPicPr>
                      <p:cNvPr id="0" name="Picture 3"/>
                      <p:cNvPicPr>
                        <a:picLocks noChangeAspect="1" noChangeArrowheads="1"/>
                      </p:cNvPicPr>
                      <p:nvPr/>
                    </p:nvPicPr>
                    <p:blipFill>
                      <a:blip r:embed="rId6"/>
                      <a:srcRect/>
                      <a:stretch>
                        <a:fillRect/>
                      </a:stretch>
                    </p:blipFill>
                    <p:spPr bwMode="auto">
                      <a:xfrm>
                        <a:off x="508000" y="2273300"/>
                        <a:ext cx="80264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Straw polls / motion</a:t>
            </a:r>
            <a:endParaRPr lang="en-US" dirty="0"/>
          </a:p>
        </p:txBody>
      </p:sp>
      <p:sp>
        <p:nvSpPr>
          <p:cNvPr id="3" name="Content Placeholder 2"/>
          <p:cNvSpPr>
            <a:spLocks noGrp="1"/>
          </p:cNvSpPr>
          <p:nvPr>
            <p:ph idx="1"/>
          </p:nvPr>
        </p:nvSpPr>
        <p:spPr/>
        <p:txBody>
          <a:bodyPr/>
          <a:lstStyle/>
          <a:p>
            <a:r>
              <a:rPr lang="en-US" dirty="0" smtClean="0"/>
              <a:t>Insert the following in the SFD:</a:t>
            </a:r>
          </a:p>
          <a:p>
            <a:r>
              <a:rPr lang="en-US" dirty="0" smtClean="0"/>
              <a:t>“For 11ay channel bonding, the following apply:</a:t>
            </a:r>
          </a:p>
          <a:p>
            <a:pPr lvl="1"/>
            <a:r>
              <a:rPr lang="en-US" dirty="0" smtClean="0"/>
              <a:t>1) Full carrier sense (physical and virtual) shall be maintained on primary channel</a:t>
            </a:r>
          </a:p>
          <a:p>
            <a:pPr lvl="1"/>
            <a:r>
              <a:rPr lang="en-US" dirty="0" smtClean="0"/>
              <a:t>2) An EDMG STA may transmit a frame to a peer EDMG STA to indicate intent to perform channel bonding transmission to the peer STA. This allows an EDMG STA to choose to operate over multiple channels only after receiving such a frame, thus saving power.”</a:t>
            </a:r>
          </a:p>
        </p:txBody>
      </p:sp>
      <p:sp>
        <p:nvSpPr>
          <p:cNvPr id="4" name="Slide Number Placeholder 3"/>
          <p:cNvSpPr>
            <a:spLocks noGrp="1"/>
          </p:cNvSpPr>
          <p:nvPr>
            <p:ph type="sldNum" sz="quarter" idx="12"/>
          </p:nvPr>
        </p:nvSpPr>
        <p:spPr/>
        <p:txBody>
          <a:bodyPr/>
          <a:lstStyle/>
          <a:p>
            <a:fld id="{4FAB45E9-EDE5-4709-A3AD-78EB74DC85DB}" type="slidenum">
              <a:rPr lang="en-US" smtClean="0"/>
              <a:pPr/>
              <a:t>10</a:t>
            </a:fld>
            <a:endParaRPr lang="en-US"/>
          </a:p>
        </p:txBody>
      </p:sp>
    </p:spTree>
    <p:extLst>
      <p:ext uri="{BB962C8B-B14F-4D97-AF65-F5344CB8AC3E}">
        <p14:creationId xmlns:p14="http://schemas.microsoft.com/office/powerpoint/2010/main" val="823338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smtClean="0"/>
              <a:t>Assaf Kasher,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describes the basics of channel bonding medium access, discusses issues and proposes a solution to them.</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dirty="0" smtClean="0"/>
              <a:t>January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TXOP extensions for channel bonding (1/2)</a:t>
            </a:r>
            <a:endParaRPr lang="en-US" dirty="0"/>
          </a:p>
        </p:txBody>
      </p:sp>
      <p:sp>
        <p:nvSpPr>
          <p:cNvPr id="4" name="Content Placeholder 3"/>
          <p:cNvSpPr>
            <a:spLocks noGrp="1"/>
          </p:cNvSpPr>
          <p:nvPr>
            <p:ph idx="1"/>
          </p:nvPr>
        </p:nvSpPr>
        <p:spPr>
          <a:xfrm>
            <a:off x="685800" y="1696479"/>
            <a:ext cx="7770813" cy="4113213"/>
          </a:xfrm>
        </p:spPr>
        <p:txBody>
          <a:bodyPr>
            <a:noAutofit/>
          </a:bodyPr>
          <a:lstStyle/>
          <a:p>
            <a:pPr>
              <a:buFont typeface="Arial" panose="020B0604020202020204" pitchFamily="34" charset="0"/>
              <a:buChar char="•"/>
            </a:pPr>
            <a:r>
              <a:rPr lang="en-US" sz="1800" dirty="0" smtClean="0"/>
              <a:t>Use RTS and DMG CTS frames to allow EDMG STAs to negotiate channel bandwidth and be compatible with legacy STAs</a:t>
            </a:r>
          </a:p>
          <a:p>
            <a:pPr>
              <a:buFont typeface="Arial" panose="020B0604020202020204" pitchFamily="34" charset="0"/>
              <a:buChar char="•"/>
            </a:pPr>
            <a:r>
              <a:rPr lang="en-US" sz="1800" dirty="0" smtClean="0"/>
              <a:t>The RTS is transmitted on available channels and indicates which channels are intended to be used by initiator</a:t>
            </a:r>
          </a:p>
          <a:p>
            <a:pPr lvl="1">
              <a:buFont typeface="Arial" panose="020B0604020202020204" pitchFamily="34" charset="0"/>
              <a:buChar char="•"/>
            </a:pPr>
            <a:r>
              <a:rPr lang="en-US" sz="1800" dirty="0" smtClean="0"/>
              <a:t>Recognized by legacy devices</a:t>
            </a:r>
          </a:p>
          <a:p>
            <a:pPr lvl="1">
              <a:buFont typeface="Arial" panose="020B0604020202020204" pitchFamily="34" charset="0"/>
              <a:buChar char="•"/>
            </a:pPr>
            <a:r>
              <a:rPr lang="en-US" sz="1800" dirty="0" smtClean="0"/>
              <a:t>A device can be open only to a single channel and receive all the information</a:t>
            </a:r>
          </a:p>
          <a:p>
            <a:pPr>
              <a:buFont typeface="Arial" panose="020B0604020202020204" pitchFamily="34" charset="0"/>
              <a:buChar char="•"/>
            </a:pPr>
            <a:r>
              <a:rPr lang="en-US" sz="1800" dirty="0" smtClean="0"/>
              <a:t>Data and ACK frames are transmitted in channel bonding format, but with legacy header.</a:t>
            </a:r>
          </a:p>
        </p:txBody>
      </p:sp>
      <p:sp>
        <p:nvSpPr>
          <p:cNvPr id="3" name="Slide Number Placeholder 2"/>
          <p:cNvSpPr>
            <a:spLocks noGrp="1"/>
          </p:cNvSpPr>
          <p:nvPr>
            <p:ph type="sldNum" sz="quarter" idx="12"/>
          </p:nvPr>
        </p:nvSpPr>
        <p:spPr/>
        <p:txBody>
          <a:bodyPr/>
          <a:lstStyle/>
          <a:p>
            <a:fld id="{EE2556C5-CE8C-6547-B838-EA80C61A4AF7}" type="slidenum">
              <a:rPr lang="en-US" smtClean="0"/>
              <a:pPr/>
              <a:t>3</a:t>
            </a:fld>
            <a:endParaRPr lang="en-US" dirty="0"/>
          </a:p>
        </p:txBody>
      </p:sp>
      <p:sp>
        <p:nvSpPr>
          <p:cNvPr id="9" name="TextBox 8"/>
          <p:cNvSpPr txBox="1"/>
          <p:nvPr/>
        </p:nvSpPr>
        <p:spPr>
          <a:xfrm>
            <a:off x="395310" y="4418851"/>
            <a:ext cx="777777" cy="246221"/>
          </a:xfrm>
          <a:prstGeom prst="rect">
            <a:avLst/>
          </a:prstGeom>
          <a:noFill/>
        </p:spPr>
        <p:txBody>
          <a:bodyPr wrap="none" rtlCol="0">
            <a:spAutoFit/>
          </a:bodyPr>
          <a:lstStyle/>
          <a:p>
            <a:r>
              <a:rPr lang="en-US" sz="1000" b="1" dirty="0" smtClean="0">
                <a:solidFill>
                  <a:srgbClr val="FF0000"/>
                </a:solidFill>
                <a:latin typeface="Neo Sans Intel"/>
                <a:cs typeface="Neo Sans Intel"/>
              </a:rPr>
              <a:t>Example 1:</a:t>
            </a:r>
          </a:p>
        </p:txBody>
      </p:sp>
      <p:sp>
        <p:nvSpPr>
          <p:cNvPr id="12" name="TextBox 11"/>
          <p:cNvSpPr txBox="1"/>
          <p:nvPr/>
        </p:nvSpPr>
        <p:spPr>
          <a:xfrm>
            <a:off x="4986360" y="4338022"/>
            <a:ext cx="777777" cy="246221"/>
          </a:xfrm>
          <a:prstGeom prst="rect">
            <a:avLst/>
          </a:prstGeom>
          <a:noFill/>
        </p:spPr>
        <p:txBody>
          <a:bodyPr wrap="none" rtlCol="0">
            <a:spAutoFit/>
          </a:bodyPr>
          <a:lstStyle/>
          <a:p>
            <a:r>
              <a:rPr lang="en-US" sz="1000" b="1" dirty="0" smtClean="0">
                <a:solidFill>
                  <a:srgbClr val="FF0000"/>
                </a:solidFill>
                <a:latin typeface="Neo Sans Intel"/>
                <a:cs typeface="Neo Sans Intel"/>
              </a:rPr>
              <a:t>Example 2:</a:t>
            </a:r>
          </a:p>
        </p:txBody>
      </p:sp>
      <p:grpSp>
        <p:nvGrpSpPr>
          <p:cNvPr id="7" name="Group 4"/>
          <p:cNvGrpSpPr>
            <a:grpSpLocks noChangeAspect="1"/>
          </p:cNvGrpSpPr>
          <p:nvPr/>
        </p:nvGrpSpPr>
        <p:grpSpPr bwMode="auto">
          <a:xfrm>
            <a:off x="125413" y="4572000"/>
            <a:ext cx="4860925" cy="1846263"/>
            <a:chOff x="79" y="2880"/>
            <a:chExt cx="3062" cy="1163"/>
          </a:xfrm>
        </p:grpSpPr>
        <p:sp>
          <p:nvSpPr>
            <p:cNvPr id="8" name="AutoShape 3"/>
            <p:cNvSpPr>
              <a:spLocks noChangeAspect="1" noChangeArrowheads="1" noTextEdit="1"/>
            </p:cNvSpPr>
            <p:nvPr/>
          </p:nvSpPr>
          <p:spPr bwMode="auto">
            <a:xfrm>
              <a:off x="79" y="2880"/>
              <a:ext cx="3062" cy="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5"/>
            <p:cNvSpPr>
              <a:spLocks noChangeArrowheads="1"/>
            </p:cNvSpPr>
            <p:nvPr/>
          </p:nvSpPr>
          <p:spPr bwMode="auto">
            <a:xfrm>
              <a:off x="529" y="3058"/>
              <a:ext cx="266" cy="2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Rectangle 6"/>
            <p:cNvSpPr>
              <a:spLocks noChangeArrowheads="1"/>
            </p:cNvSpPr>
            <p:nvPr/>
          </p:nvSpPr>
          <p:spPr bwMode="auto">
            <a:xfrm>
              <a:off x="529" y="3058"/>
              <a:ext cx="266" cy="258"/>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p:cNvSpPr>
              <a:spLocks noChangeArrowheads="1"/>
            </p:cNvSpPr>
            <p:nvPr/>
          </p:nvSpPr>
          <p:spPr bwMode="auto">
            <a:xfrm>
              <a:off x="598" y="3141"/>
              <a:ext cx="159"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CTS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Line 8"/>
            <p:cNvSpPr>
              <a:spLocks noChangeShapeType="1"/>
            </p:cNvSpPr>
            <p:nvPr/>
          </p:nvSpPr>
          <p:spPr bwMode="auto">
            <a:xfrm>
              <a:off x="88" y="3688"/>
              <a:ext cx="3048"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9"/>
            <p:cNvSpPr>
              <a:spLocks noEditPoints="1"/>
            </p:cNvSpPr>
            <p:nvPr/>
          </p:nvSpPr>
          <p:spPr bwMode="auto">
            <a:xfrm>
              <a:off x="207" y="2952"/>
              <a:ext cx="2782" cy="6"/>
            </a:xfrm>
            <a:custGeom>
              <a:avLst/>
              <a:gdLst>
                <a:gd name="T0" fmla="*/ 0 w 8969"/>
                <a:gd name="T1" fmla="*/ 8 h 16"/>
                <a:gd name="T2" fmla="*/ 200 w 8969"/>
                <a:gd name="T3" fmla="*/ 16 h 16"/>
                <a:gd name="T4" fmla="*/ 504 w 8969"/>
                <a:gd name="T5" fmla="*/ 16 h 16"/>
                <a:gd name="T6" fmla="*/ 704 w 8969"/>
                <a:gd name="T7" fmla="*/ 8 h 16"/>
                <a:gd name="T8" fmla="*/ 889 w 8969"/>
                <a:gd name="T9" fmla="*/ 0 h 16"/>
                <a:gd name="T10" fmla="*/ 969 w 8969"/>
                <a:gd name="T11" fmla="*/ 0 h 16"/>
                <a:gd name="T12" fmla="*/ 969 w 8969"/>
                <a:gd name="T13" fmla="*/ 0 h 16"/>
                <a:gd name="T14" fmla="*/ 1153 w 8969"/>
                <a:gd name="T15" fmla="*/ 8 h 16"/>
                <a:gd name="T16" fmla="*/ 1353 w 8969"/>
                <a:gd name="T17" fmla="*/ 16 h 16"/>
                <a:gd name="T18" fmla="*/ 1657 w 8969"/>
                <a:gd name="T19" fmla="*/ 16 h 16"/>
                <a:gd name="T20" fmla="*/ 1858 w 8969"/>
                <a:gd name="T21" fmla="*/ 8 h 16"/>
                <a:gd name="T22" fmla="*/ 2042 w 8969"/>
                <a:gd name="T23" fmla="*/ 0 h 16"/>
                <a:gd name="T24" fmla="*/ 2122 w 8969"/>
                <a:gd name="T25" fmla="*/ 0 h 16"/>
                <a:gd name="T26" fmla="*/ 2122 w 8969"/>
                <a:gd name="T27" fmla="*/ 0 h 16"/>
                <a:gd name="T28" fmla="*/ 2306 w 8969"/>
                <a:gd name="T29" fmla="*/ 8 h 16"/>
                <a:gd name="T30" fmla="*/ 2506 w 8969"/>
                <a:gd name="T31" fmla="*/ 16 h 16"/>
                <a:gd name="T32" fmla="*/ 2811 w 8969"/>
                <a:gd name="T33" fmla="*/ 16 h 16"/>
                <a:gd name="T34" fmla="*/ 3011 w 8969"/>
                <a:gd name="T35" fmla="*/ 8 h 16"/>
                <a:gd name="T36" fmla="*/ 3195 w 8969"/>
                <a:gd name="T37" fmla="*/ 0 h 16"/>
                <a:gd name="T38" fmla="*/ 3275 w 8969"/>
                <a:gd name="T39" fmla="*/ 0 h 16"/>
                <a:gd name="T40" fmla="*/ 3275 w 8969"/>
                <a:gd name="T41" fmla="*/ 0 h 16"/>
                <a:gd name="T42" fmla="*/ 3459 w 8969"/>
                <a:gd name="T43" fmla="*/ 8 h 16"/>
                <a:gd name="T44" fmla="*/ 3659 w 8969"/>
                <a:gd name="T45" fmla="*/ 16 h 16"/>
                <a:gd name="T46" fmla="*/ 3964 w 8969"/>
                <a:gd name="T47" fmla="*/ 16 h 16"/>
                <a:gd name="T48" fmla="*/ 4164 w 8969"/>
                <a:gd name="T49" fmla="*/ 8 h 16"/>
                <a:gd name="T50" fmla="*/ 4348 w 8969"/>
                <a:gd name="T51" fmla="*/ 0 h 16"/>
                <a:gd name="T52" fmla="*/ 4428 w 8969"/>
                <a:gd name="T53" fmla="*/ 0 h 16"/>
                <a:gd name="T54" fmla="*/ 4428 w 8969"/>
                <a:gd name="T55" fmla="*/ 0 h 16"/>
                <a:gd name="T56" fmla="*/ 4612 w 8969"/>
                <a:gd name="T57" fmla="*/ 8 h 16"/>
                <a:gd name="T58" fmla="*/ 4813 w 8969"/>
                <a:gd name="T59" fmla="*/ 16 h 16"/>
                <a:gd name="T60" fmla="*/ 5117 w 8969"/>
                <a:gd name="T61" fmla="*/ 16 h 16"/>
                <a:gd name="T62" fmla="*/ 5317 w 8969"/>
                <a:gd name="T63" fmla="*/ 8 h 16"/>
                <a:gd name="T64" fmla="*/ 5501 w 8969"/>
                <a:gd name="T65" fmla="*/ 0 h 16"/>
                <a:gd name="T66" fmla="*/ 5581 w 8969"/>
                <a:gd name="T67" fmla="*/ 0 h 16"/>
                <a:gd name="T68" fmla="*/ 5581 w 8969"/>
                <a:gd name="T69" fmla="*/ 0 h 16"/>
                <a:gd name="T70" fmla="*/ 5766 w 8969"/>
                <a:gd name="T71" fmla="*/ 8 h 16"/>
                <a:gd name="T72" fmla="*/ 5966 w 8969"/>
                <a:gd name="T73" fmla="*/ 16 h 16"/>
                <a:gd name="T74" fmla="*/ 6270 w 8969"/>
                <a:gd name="T75" fmla="*/ 16 h 16"/>
                <a:gd name="T76" fmla="*/ 6470 w 8969"/>
                <a:gd name="T77" fmla="*/ 8 h 16"/>
                <a:gd name="T78" fmla="*/ 6654 w 8969"/>
                <a:gd name="T79" fmla="*/ 0 h 16"/>
                <a:gd name="T80" fmla="*/ 6734 w 8969"/>
                <a:gd name="T81" fmla="*/ 0 h 16"/>
                <a:gd name="T82" fmla="*/ 6734 w 8969"/>
                <a:gd name="T83" fmla="*/ 0 h 16"/>
                <a:gd name="T84" fmla="*/ 6919 w 8969"/>
                <a:gd name="T85" fmla="*/ 8 h 16"/>
                <a:gd name="T86" fmla="*/ 7119 w 8969"/>
                <a:gd name="T87" fmla="*/ 16 h 16"/>
                <a:gd name="T88" fmla="*/ 7423 w 8969"/>
                <a:gd name="T89" fmla="*/ 16 h 16"/>
                <a:gd name="T90" fmla="*/ 7623 w 8969"/>
                <a:gd name="T91" fmla="*/ 8 h 16"/>
                <a:gd name="T92" fmla="*/ 7808 w 8969"/>
                <a:gd name="T93" fmla="*/ 0 h 16"/>
                <a:gd name="T94" fmla="*/ 7888 w 8969"/>
                <a:gd name="T95" fmla="*/ 0 h 16"/>
                <a:gd name="T96" fmla="*/ 7888 w 8969"/>
                <a:gd name="T97" fmla="*/ 0 h 16"/>
                <a:gd name="T98" fmla="*/ 8072 w 8969"/>
                <a:gd name="T99" fmla="*/ 8 h 16"/>
                <a:gd name="T100" fmla="*/ 8272 w 8969"/>
                <a:gd name="T101" fmla="*/ 16 h 16"/>
                <a:gd name="T102" fmla="*/ 8576 w 8969"/>
                <a:gd name="T103" fmla="*/ 16 h 16"/>
                <a:gd name="T104" fmla="*/ 8777 w 8969"/>
                <a:gd name="T105" fmla="*/ 8 h 16"/>
                <a:gd name="T106" fmla="*/ 8961 w 8969"/>
                <a:gd name="T10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69" h="16">
                  <a:moveTo>
                    <a:pt x="8" y="0"/>
                  </a:moveTo>
                  <a:lnTo>
                    <a:pt x="120" y="0"/>
                  </a:lnTo>
                  <a:cubicBezTo>
                    <a:pt x="124" y="0"/>
                    <a:pt x="128" y="4"/>
                    <a:pt x="128" y="8"/>
                  </a:cubicBezTo>
                  <a:cubicBezTo>
                    <a:pt x="128" y="12"/>
                    <a:pt x="124" y="16"/>
                    <a:pt x="120" y="16"/>
                  </a:cubicBezTo>
                  <a:lnTo>
                    <a:pt x="8" y="16"/>
                  </a:lnTo>
                  <a:cubicBezTo>
                    <a:pt x="3" y="16"/>
                    <a:pt x="0" y="12"/>
                    <a:pt x="0" y="8"/>
                  </a:cubicBezTo>
                  <a:cubicBezTo>
                    <a:pt x="0" y="4"/>
                    <a:pt x="3" y="0"/>
                    <a:pt x="8" y="0"/>
                  </a:cubicBezTo>
                  <a:close/>
                  <a:moveTo>
                    <a:pt x="200" y="0"/>
                  </a:moveTo>
                  <a:lnTo>
                    <a:pt x="312" y="0"/>
                  </a:lnTo>
                  <a:cubicBezTo>
                    <a:pt x="316" y="0"/>
                    <a:pt x="320" y="4"/>
                    <a:pt x="320" y="8"/>
                  </a:cubicBezTo>
                  <a:cubicBezTo>
                    <a:pt x="320" y="12"/>
                    <a:pt x="316" y="16"/>
                    <a:pt x="312" y="16"/>
                  </a:cubicBezTo>
                  <a:lnTo>
                    <a:pt x="200" y="16"/>
                  </a:lnTo>
                  <a:cubicBezTo>
                    <a:pt x="196" y="16"/>
                    <a:pt x="192" y="12"/>
                    <a:pt x="192" y="8"/>
                  </a:cubicBezTo>
                  <a:cubicBezTo>
                    <a:pt x="192" y="4"/>
                    <a:pt x="196" y="0"/>
                    <a:pt x="200" y="0"/>
                  </a:cubicBezTo>
                  <a:close/>
                  <a:moveTo>
                    <a:pt x="392" y="0"/>
                  </a:moveTo>
                  <a:lnTo>
                    <a:pt x="504" y="0"/>
                  </a:lnTo>
                  <a:cubicBezTo>
                    <a:pt x="509" y="0"/>
                    <a:pt x="512" y="4"/>
                    <a:pt x="512" y="8"/>
                  </a:cubicBezTo>
                  <a:cubicBezTo>
                    <a:pt x="512" y="12"/>
                    <a:pt x="509" y="16"/>
                    <a:pt x="504" y="16"/>
                  </a:cubicBezTo>
                  <a:lnTo>
                    <a:pt x="392" y="16"/>
                  </a:lnTo>
                  <a:cubicBezTo>
                    <a:pt x="388" y="16"/>
                    <a:pt x="384" y="12"/>
                    <a:pt x="384" y="8"/>
                  </a:cubicBezTo>
                  <a:cubicBezTo>
                    <a:pt x="384" y="4"/>
                    <a:pt x="388" y="0"/>
                    <a:pt x="392" y="0"/>
                  </a:cubicBezTo>
                  <a:close/>
                  <a:moveTo>
                    <a:pt x="584" y="0"/>
                  </a:moveTo>
                  <a:lnTo>
                    <a:pt x="696" y="0"/>
                  </a:lnTo>
                  <a:cubicBezTo>
                    <a:pt x="701" y="0"/>
                    <a:pt x="704" y="4"/>
                    <a:pt x="704" y="8"/>
                  </a:cubicBezTo>
                  <a:cubicBezTo>
                    <a:pt x="704" y="12"/>
                    <a:pt x="701" y="16"/>
                    <a:pt x="696" y="16"/>
                  </a:cubicBezTo>
                  <a:lnTo>
                    <a:pt x="584" y="16"/>
                  </a:lnTo>
                  <a:cubicBezTo>
                    <a:pt x="580" y="16"/>
                    <a:pt x="576" y="12"/>
                    <a:pt x="576" y="8"/>
                  </a:cubicBezTo>
                  <a:cubicBezTo>
                    <a:pt x="576" y="4"/>
                    <a:pt x="580" y="0"/>
                    <a:pt x="584" y="0"/>
                  </a:cubicBezTo>
                  <a:close/>
                  <a:moveTo>
                    <a:pt x="777" y="0"/>
                  </a:moveTo>
                  <a:lnTo>
                    <a:pt x="889" y="0"/>
                  </a:lnTo>
                  <a:cubicBezTo>
                    <a:pt x="893" y="0"/>
                    <a:pt x="897" y="4"/>
                    <a:pt x="897" y="8"/>
                  </a:cubicBezTo>
                  <a:cubicBezTo>
                    <a:pt x="897" y="12"/>
                    <a:pt x="893" y="16"/>
                    <a:pt x="889" y="16"/>
                  </a:cubicBezTo>
                  <a:lnTo>
                    <a:pt x="777" y="16"/>
                  </a:lnTo>
                  <a:cubicBezTo>
                    <a:pt x="772" y="16"/>
                    <a:pt x="769" y="12"/>
                    <a:pt x="769" y="8"/>
                  </a:cubicBezTo>
                  <a:cubicBezTo>
                    <a:pt x="769" y="4"/>
                    <a:pt x="772" y="0"/>
                    <a:pt x="777" y="0"/>
                  </a:cubicBezTo>
                  <a:close/>
                  <a:moveTo>
                    <a:pt x="969" y="0"/>
                  </a:moveTo>
                  <a:lnTo>
                    <a:pt x="1081" y="0"/>
                  </a:lnTo>
                  <a:cubicBezTo>
                    <a:pt x="1085" y="0"/>
                    <a:pt x="1089" y="4"/>
                    <a:pt x="1089" y="8"/>
                  </a:cubicBezTo>
                  <a:cubicBezTo>
                    <a:pt x="1089" y="12"/>
                    <a:pt x="1085" y="16"/>
                    <a:pt x="1081" y="16"/>
                  </a:cubicBezTo>
                  <a:lnTo>
                    <a:pt x="969" y="16"/>
                  </a:lnTo>
                  <a:cubicBezTo>
                    <a:pt x="964" y="16"/>
                    <a:pt x="961" y="12"/>
                    <a:pt x="961" y="8"/>
                  </a:cubicBezTo>
                  <a:cubicBezTo>
                    <a:pt x="961" y="4"/>
                    <a:pt x="964" y="0"/>
                    <a:pt x="969" y="0"/>
                  </a:cubicBezTo>
                  <a:close/>
                  <a:moveTo>
                    <a:pt x="1161" y="0"/>
                  </a:moveTo>
                  <a:lnTo>
                    <a:pt x="1273" y="0"/>
                  </a:lnTo>
                  <a:cubicBezTo>
                    <a:pt x="1277" y="0"/>
                    <a:pt x="1281" y="4"/>
                    <a:pt x="1281" y="8"/>
                  </a:cubicBezTo>
                  <a:cubicBezTo>
                    <a:pt x="1281" y="12"/>
                    <a:pt x="1277" y="16"/>
                    <a:pt x="1273" y="16"/>
                  </a:cubicBezTo>
                  <a:lnTo>
                    <a:pt x="1161" y="16"/>
                  </a:lnTo>
                  <a:cubicBezTo>
                    <a:pt x="1156" y="16"/>
                    <a:pt x="1153" y="12"/>
                    <a:pt x="1153" y="8"/>
                  </a:cubicBezTo>
                  <a:cubicBezTo>
                    <a:pt x="1153" y="4"/>
                    <a:pt x="1156" y="0"/>
                    <a:pt x="1161" y="0"/>
                  </a:cubicBezTo>
                  <a:close/>
                  <a:moveTo>
                    <a:pt x="1353" y="0"/>
                  </a:moveTo>
                  <a:lnTo>
                    <a:pt x="1465" y="0"/>
                  </a:lnTo>
                  <a:cubicBezTo>
                    <a:pt x="1470" y="0"/>
                    <a:pt x="1473" y="4"/>
                    <a:pt x="1473" y="8"/>
                  </a:cubicBezTo>
                  <a:cubicBezTo>
                    <a:pt x="1473" y="12"/>
                    <a:pt x="1470" y="16"/>
                    <a:pt x="1465" y="16"/>
                  </a:cubicBezTo>
                  <a:lnTo>
                    <a:pt x="1353" y="16"/>
                  </a:lnTo>
                  <a:cubicBezTo>
                    <a:pt x="1349" y="16"/>
                    <a:pt x="1345" y="12"/>
                    <a:pt x="1345" y="8"/>
                  </a:cubicBezTo>
                  <a:cubicBezTo>
                    <a:pt x="1345" y="4"/>
                    <a:pt x="1349" y="0"/>
                    <a:pt x="1353" y="0"/>
                  </a:cubicBezTo>
                  <a:close/>
                  <a:moveTo>
                    <a:pt x="1545" y="0"/>
                  </a:moveTo>
                  <a:lnTo>
                    <a:pt x="1657" y="0"/>
                  </a:lnTo>
                  <a:cubicBezTo>
                    <a:pt x="1662" y="0"/>
                    <a:pt x="1665" y="4"/>
                    <a:pt x="1665" y="8"/>
                  </a:cubicBezTo>
                  <a:cubicBezTo>
                    <a:pt x="1665" y="12"/>
                    <a:pt x="1662" y="16"/>
                    <a:pt x="1657" y="16"/>
                  </a:cubicBezTo>
                  <a:lnTo>
                    <a:pt x="1545" y="16"/>
                  </a:lnTo>
                  <a:cubicBezTo>
                    <a:pt x="1541" y="16"/>
                    <a:pt x="1537" y="12"/>
                    <a:pt x="1537" y="8"/>
                  </a:cubicBezTo>
                  <a:cubicBezTo>
                    <a:pt x="1537" y="4"/>
                    <a:pt x="1541" y="0"/>
                    <a:pt x="1545" y="0"/>
                  </a:cubicBezTo>
                  <a:close/>
                  <a:moveTo>
                    <a:pt x="1737" y="0"/>
                  </a:moveTo>
                  <a:lnTo>
                    <a:pt x="1850" y="0"/>
                  </a:lnTo>
                  <a:cubicBezTo>
                    <a:pt x="1854" y="0"/>
                    <a:pt x="1858" y="4"/>
                    <a:pt x="1858" y="8"/>
                  </a:cubicBezTo>
                  <a:cubicBezTo>
                    <a:pt x="1858" y="12"/>
                    <a:pt x="1854" y="16"/>
                    <a:pt x="1850" y="16"/>
                  </a:cubicBezTo>
                  <a:lnTo>
                    <a:pt x="1737" y="16"/>
                  </a:lnTo>
                  <a:cubicBezTo>
                    <a:pt x="1733" y="16"/>
                    <a:pt x="1729" y="12"/>
                    <a:pt x="1729" y="8"/>
                  </a:cubicBezTo>
                  <a:cubicBezTo>
                    <a:pt x="1729" y="4"/>
                    <a:pt x="1733" y="0"/>
                    <a:pt x="1737" y="0"/>
                  </a:cubicBezTo>
                  <a:close/>
                  <a:moveTo>
                    <a:pt x="1930" y="0"/>
                  </a:moveTo>
                  <a:lnTo>
                    <a:pt x="2042" y="0"/>
                  </a:lnTo>
                  <a:cubicBezTo>
                    <a:pt x="2046" y="0"/>
                    <a:pt x="2050" y="4"/>
                    <a:pt x="2050" y="8"/>
                  </a:cubicBezTo>
                  <a:cubicBezTo>
                    <a:pt x="2050" y="12"/>
                    <a:pt x="2046" y="16"/>
                    <a:pt x="2042" y="16"/>
                  </a:cubicBezTo>
                  <a:lnTo>
                    <a:pt x="1930" y="16"/>
                  </a:lnTo>
                  <a:cubicBezTo>
                    <a:pt x="1925" y="16"/>
                    <a:pt x="1922" y="12"/>
                    <a:pt x="1922" y="8"/>
                  </a:cubicBezTo>
                  <a:cubicBezTo>
                    <a:pt x="1922" y="4"/>
                    <a:pt x="1925" y="0"/>
                    <a:pt x="1930" y="0"/>
                  </a:cubicBezTo>
                  <a:close/>
                  <a:moveTo>
                    <a:pt x="2122" y="0"/>
                  </a:moveTo>
                  <a:lnTo>
                    <a:pt x="2234" y="0"/>
                  </a:lnTo>
                  <a:cubicBezTo>
                    <a:pt x="2238" y="0"/>
                    <a:pt x="2242" y="4"/>
                    <a:pt x="2242" y="8"/>
                  </a:cubicBezTo>
                  <a:cubicBezTo>
                    <a:pt x="2242" y="12"/>
                    <a:pt x="2238" y="16"/>
                    <a:pt x="2234" y="16"/>
                  </a:cubicBezTo>
                  <a:lnTo>
                    <a:pt x="2122" y="16"/>
                  </a:lnTo>
                  <a:cubicBezTo>
                    <a:pt x="2117" y="16"/>
                    <a:pt x="2114" y="12"/>
                    <a:pt x="2114" y="8"/>
                  </a:cubicBezTo>
                  <a:cubicBezTo>
                    <a:pt x="2114" y="4"/>
                    <a:pt x="2117" y="0"/>
                    <a:pt x="2122" y="0"/>
                  </a:cubicBezTo>
                  <a:close/>
                  <a:moveTo>
                    <a:pt x="2314" y="0"/>
                  </a:moveTo>
                  <a:lnTo>
                    <a:pt x="2426" y="0"/>
                  </a:lnTo>
                  <a:cubicBezTo>
                    <a:pt x="2431" y="0"/>
                    <a:pt x="2434" y="4"/>
                    <a:pt x="2434" y="8"/>
                  </a:cubicBezTo>
                  <a:cubicBezTo>
                    <a:pt x="2434" y="12"/>
                    <a:pt x="2431" y="16"/>
                    <a:pt x="2426" y="16"/>
                  </a:cubicBezTo>
                  <a:lnTo>
                    <a:pt x="2314" y="16"/>
                  </a:lnTo>
                  <a:cubicBezTo>
                    <a:pt x="2310" y="16"/>
                    <a:pt x="2306" y="12"/>
                    <a:pt x="2306" y="8"/>
                  </a:cubicBezTo>
                  <a:cubicBezTo>
                    <a:pt x="2306" y="4"/>
                    <a:pt x="2310" y="0"/>
                    <a:pt x="2314" y="0"/>
                  </a:cubicBezTo>
                  <a:close/>
                  <a:moveTo>
                    <a:pt x="2506" y="0"/>
                  </a:moveTo>
                  <a:lnTo>
                    <a:pt x="2618" y="0"/>
                  </a:lnTo>
                  <a:cubicBezTo>
                    <a:pt x="2623" y="0"/>
                    <a:pt x="2626" y="4"/>
                    <a:pt x="2626" y="8"/>
                  </a:cubicBezTo>
                  <a:cubicBezTo>
                    <a:pt x="2626" y="12"/>
                    <a:pt x="2623" y="16"/>
                    <a:pt x="2618" y="16"/>
                  </a:cubicBezTo>
                  <a:lnTo>
                    <a:pt x="2506" y="16"/>
                  </a:lnTo>
                  <a:cubicBezTo>
                    <a:pt x="2502" y="16"/>
                    <a:pt x="2498" y="12"/>
                    <a:pt x="2498" y="8"/>
                  </a:cubicBezTo>
                  <a:cubicBezTo>
                    <a:pt x="2498" y="4"/>
                    <a:pt x="2502" y="0"/>
                    <a:pt x="2506" y="0"/>
                  </a:cubicBezTo>
                  <a:close/>
                  <a:moveTo>
                    <a:pt x="2698" y="0"/>
                  </a:moveTo>
                  <a:lnTo>
                    <a:pt x="2811" y="0"/>
                  </a:lnTo>
                  <a:cubicBezTo>
                    <a:pt x="2815" y="0"/>
                    <a:pt x="2819" y="4"/>
                    <a:pt x="2819" y="8"/>
                  </a:cubicBezTo>
                  <a:cubicBezTo>
                    <a:pt x="2819" y="12"/>
                    <a:pt x="2815" y="16"/>
                    <a:pt x="2811" y="16"/>
                  </a:cubicBezTo>
                  <a:lnTo>
                    <a:pt x="2698" y="16"/>
                  </a:lnTo>
                  <a:cubicBezTo>
                    <a:pt x="2694" y="16"/>
                    <a:pt x="2690" y="12"/>
                    <a:pt x="2690" y="8"/>
                  </a:cubicBezTo>
                  <a:cubicBezTo>
                    <a:pt x="2690" y="4"/>
                    <a:pt x="2694" y="0"/>
                    <a:pt x="2698" y="0"/>
                  </a:cubicBezTo>
                  <a:close/>
                  <a:moveTo>
                    <a:pt x="2891" y="0"/>
                  </a:moveTo>
                  <a:lnTo>
                    <a:pt x="3003" y="0"/>
                  </a:lnTo>
                  <a:cubicBezTo>
                    <a:pt x="3007" y="0"/>
                    <a:pt x="3011" y="4"/>
                    <a:pt x="3011" y="8"/>
                  </a:cubicBezTo>
                  <a:cubicBezTo>
                    <a:pt x="3011" y="12"/>
                    <a:pt x="3007" y="16"/>
                    <a:pt x="3003" y="16"/>
                  </a:cubicBezTo>
                  <a:lnTo>
                    <a:pt x="2891" y="16"/>
                  </a:lnTo>
                  <a:cubicBezTo>
                    <a:pt x="2886" y="16"/>
                    <a:pt x="2883" y="12"/>
                    <a:pt x="2883" y="8"/>
                  </a:cubicBezTo>
                  <a:cubicBezTo>
                    <a:pt x="2883" y="4"/>
                    <a:pt x="2886" y="0"/>
                    <a:pt x="2891" y="0"/>
                  </a:cubicBezTo>
                  <a:close/>
                  <a:moveTo>
                    <a:pt x="3083" y="0"/>
                  </a:moveTo>
                  <a:lnTo>
                    <a:pt x="3195" y="0"/>
                  </a:lnTo>
                  <a:cubicBezTo>
                    <a:pt x="3199" y="0"/>
                    <a:pt x="3203" y="4"/>
                    <a:pt x="3203" y="8"/>
                  </a:cubicBezTo>
                  <a:cubicBezTo>
                    <a:pt x="3203" y="12"/>
                    <a:pt x="3199" y="16"/>
                    <a:pt x="3195" y="16"/>
                  </a:cubicBezTo>
                  <a:lnTo>
                    <a:pt x="3083" y="16"/>
                  </a:lnTo>
                  <a:cubicBezTo>
                    <a:pt x="3078" y="16"/>
                    <a:pt x="3075" y="12"/>
                    <a:pt x="3075" y="8"/>
                  </a:cubicBezTo>
                  <a:cubicBezTo>
                    <a:pt x="3075" y="4"/>
                    <a:pt x="3078" y="0"/>
                    <a:pt x="3083" y="0"/>
                  </a:cubicBezTo>
                  <a:close/>
                  <a:moveTo>
                    <a:pt x="3275" y="0"/>
                  </a:moveTo>
                  <a:lnTo>
                    <a:pt x="3387" y="0"/>
                  </a:lnTo>
                  <a:cubicBezTo>
                    <a:pt x="3392" y="0"/>
                    <a:pt x="3395" y="4"/>
                    <a:pt x="3395" y="8"/>
                  </a:cubicBezTo>
                  <a:cubicBezTo>
                    <a:pt x="3395" y="12"/>
                    <a:pt x="3392" y="16"/>
                    <a:pt x="3387" y="16"/>
                  </a:cubicBezTo>
                  <a:lnTo>
                    <a:pt x="3275" y="16"/>
                  </a:lnTo>
                  <a:cubicBezTo>
                    <a:pt x="3271" y="16"/>
                    <a:pt x="3267" y="12"/>
                    <a:pt x="3267" y="8"/>
                  </a:cubicBezTo>
                  <a:cubicBezTo>
                    <a:pt x="3267" y="4"/>
                    <a:pt x="3271" y="0"/>
                    <a:pt x="3275" y="0"/>
                  </a:cubicBezTo>
                  <a:close/>
                  <a:moveTo>
                    <a:pt x="3467" y="0"/>
                  </a:moveTo>
                  <a:lnTo>
                    <a:pt x="3579" y="0"/>
                  </a:lnTo>
                  <a:cubicBezTo>
                    <a:pt x="3584" y="0"/>
                    <a:pt x="3587" y="4"/>
                    <a:pt x="3587" y="8"/>
                  </a:cubicBezTo>
                  <a:cubicBezTo>
                    <a:pt x="3587" y="12"/>
                    <a:pt x="3584" y="16"/>
                    <a:pt x="3579" y="16"/>
                  </a:cubicBezTo>
                  <a:lnTo>
                    <a:pt x="3467" y="16"/>
                  </a:lnTo>
                  <a:cubicBezTo>
                    <a:pt x="3463" y="16"/>
                    <a:pt x="3459" y="12"/>
                    <a:pt x="3459" y="8"/>
                  </a:cubicBezTo>
                  <a:cubicBezTo>
                    <a:pt x="3459" y="4"/>
                    <a:pt x="3463" y="0"/>
                    <a:pt x="3467" y="0"/>
                  </a:cubicBezTo>
                  <a:close/>
                  <a:moveTo>
                    <a:pt x="3659" y="0"/>
                  </a:moveTo>
                  <a:lnTo>
                    <a:pt x="3772" y="0"/>
                  </a:lnTo>
                  <a:cubicBezTo>
                    <a:pt x="3776" y="0"/>
                    <a:pt x="3780" y="4"/>
                    <a:pt x="3780" y="8"/>
                  </a:cubicBezTo>
                  <a:cubicBezTo>
                    <a:pt x="3780" y="12"/>
                    <a:pt x="3776" y="16"/>
                    <a:pt x="3772" y="16"/>
                  </a:cubicBezTo>
                  <a:lnTo>
                    <a:pt x="3659" y="16"/>
                  </a:lnTo>
                  <a:cubicBezTo>
                    <a:pt x="3655" y="16"/>
                    <a:pt x="3651" y="12"/>
                    <a:pt x="3651" y="8"/>
                  </a:cubicBezTo>
                  <a:cubicBezTo>
                    <a:pt x="3651" y="4"/>
                    <a:pt x="3655" y="0"/>
                    <a:pt x="3659" y="0"/>
                  </a:cubicBezTo>
                  <a:close/>
                  <a:moveTo>
                    <a:pt x="3852" y="0"/>
                  </a:moveTo>
                  <a:lnTo>
                    <a:pt x="3964" y="0"/>
                  </a:lnTo>
                  <a:cubicBezTo>
                    <a:pt x="3968" y="0"/>
                    <a:pt x="3972" y="4"/>
                    <a:pt x="3972" y="8"/>
                  </a:cubicBezTo>
                  <a:cubicBezTo>
                    <a:pt x="3972" y="12"/>
                    <a:pt x="3968" y="16"/>
                    <a:pt x="3964" y="16"/>
                  </a:cubicBezTo>
                  <a:lnTo>
                    <a:pt x="3852" y="16"/>
                  </a:lnTo>
                  <a:cubicBezTo>
                    <a:pt x="3847" y="16"/>
                    <a:pt x="3844" y="12"/>
                    <a:pt x="3844" y="8"/>
                  </a:cubicBezTo>
                  <a:cubicBezTo>
                    <a:pt x="3844" y="4"/>
                    <a:pt x="3847" y="0"/>
                    <a:pt x="3852" y="0"/>
                  </a:cubicBezTo>
                  <a:close/>
                  <a:moveTo>
                    <a:pt x="4044" y="0"/>
                  </a:moveTo>
                  <a:lnTo>
                    <a:pt x="4156" y="0"/>
                  </a:lnTo>
                  <a:cubicBezTo>
                    <a:pt x="4160" y="0"/>
                    <a:pt x="4164" y="4"/>
                    <a:pt x="4164" y="8"/>
                  </a:cubicBezTo>
                  <a:cubicBezTo>
                    <a:pt x="4164" y="12"/>
                    <a:pt x="4160" y="16"/>
                    <a:pt x="4156" y="16"/>
                  </a:cubicBezTo>
                  <a:lnTo>
                    <a:pt x="4044" y="16"/>
                  </a:lnTo>
                  <a:cubicBezTo>
                    <a:pt x="4039" y="16"/>
                    <a:pt x="4036" y="12"/>
                    <a:pt x="4036" y="8"/>
                  </a:cubicBezTo>
                  <a:cubicBezTo>
                    <a:pt x="4036" y="4"/>
                    <a:pt x="4039" y="0"/>
                    <a:pt x="4044" y="0"/>
                  </a:cubicBezTo>
                  <a:close/>
                  <a:moveTo>
                    <a:pt x="4236" y="0"/>
                  </a:moveTo>
                  <a:lnTo>
                    <a:pt x="4348" y="0"/>
                  </a:lnTo>
                  <a:cubicBezTo>
                    <a:pt x="4353" y="0"/>
                    <a:pt x="4356" y="4"/>
                    <a:pt x="4356" y="8"/>
                  </a:cubicBezTo>
                  <a:cubicBezTo>
                    <a:pt x="4356" y="12"/>
                    <a:pt x="4353" y="16"/>
                    <a:pt x="4348" y="16"/>
                  </a:cubicBezTo>
                  <a:lnTo>
                    <a:pt x="4236" y="16"/>
                  </a:lnTo>
                  <a:cubicBezTo>
                    <a:pt x="4232" y="16"/>
                    <a:pt x="4228" y="12"/>
                    <a:pt x="4228" y="8"/>
                  </a:cubicBezTo>
                  <a:cubicBezTo>
                    <a:pt x="4228" y="4"/>
                    <a:pt x="4232" y="0"/>
                    <a:pt x="4236" y="0"/>
                  </a:cubicBezTo>
                  <a:close/>
                  <a:moveTo>
                    <a:pt x="4428" y="0"/>
                  </a:moveTo>
                  <a:lnTo>
                    <a:pt x="4540" y="0"/>
                  </a:lnTo>
                  <a:cubicBezTo>
                    <a:pt x="4545" y="0"/>
                    <a:pt x="4548" y="4"/>
                    <a:pt x="4548" y="8"/>
                  </a:cubicBezTo>
                  <a:cubicBezTo>
                    <a:pt x="4548" y="12"/>
                    <a:pt x="4545" y="16"/>
                    <a:pt x="4540" y="16"/>
                  </a:cubicBezTo>
                  <a:lnTo>
                    <a:pt x="4428" y="16"/>
                  </a:lnTo>
                  <a:cubicBezTo>
                    <a:pt x="4424" y="16"/>
                    <a:pt x="4420" y="12"/>
                    <a:pt x="4420" y="8"/>
                  </a:cubicBezTo>
                  <a:cubicBezTo>
                    <a:pt x="4420" y="4"/>
                    <a:pt x="4424" y="0"/>
                    <a:pt x="4428" y="0"/>
                  </a:cubicBezTo>
                  <a:close/>
                  <a:moveTo>
                    <a:pt x="4620" y="0"/>
                  </a:moveTo>
                  <a:lnTo>
                    <a:pt x="4732" y="0"/>
                  </a:lnTo>
                  <a:cubicBezTo>
                    <a:pt x="4737" y="0"/>
                    <a:pt x="4740" y="4"/>
                    <a:pt x="4740" y="8"/>
                  </a:cubicBezTo>
                  <a:cubicBezTo>
                    <a:pt x="4740" y="12"/>
                    <a:pt x="4737" y="16"/>
                    <a:pt x="4732" y="16"/>
                  </a:cubicBezTo>
                  <a:lnTo>
                    <a:pt x="4620" y="16"/>
                  </a:lnTo>
                  <a:cubicBezTo>
                    <a:pt x="4616" y="16"/>
                    <a:pt x="4612" y="12"/>
                    <a:pt x="4612" y="8"/>
                  </a:cubicBezTo>
                  <a:cubicBezTo>
                    <a:pt x="4612" y="4"/>
                    <a:pt x="4616" y="0"/>
                    <a:pt x="4620" y="0"/>
                  </a:cubicBezTo>
                  <a:close/>
                  <a:moveTo>
                    <a:pt x="4813" y="0"/>
                  </a:moveTo>
                  <a:lnTo>
                    <a:pt x="4925" y="0"/>
                  </a:lnTo>
                  <a:cubicBezTo>
                    <a:pt x="4929" y="0"/>
                    <a:pt x="4933" y="4"/>
                    <a:pt x="4933" y="8"/>
                  </a:cubicBezTo>
                  <a:cubicBezTo>
                    <a:pt x="4933" y="12"/>
                    <a:pt x="4929" y="16"/>
                    <a:pt x="4925" y="16"/>
                  </a:cubicBezTo>
                  <a:lnTo>
                    <a:pt x="4813" y="16"/>
                  </a:lnTo>
                  <a:cubicBezTo>
                    <a:pt x="4808" y="16"/>
                    <a:pt x="4805" y="12"/>
                    <a:pt x="4805" y="8"/>
                  </a:cubicBezTo>
                  <a:cubicBezTo>
                    <a:pt x="4805" y="4"/>
                    <a:pt x="4808" y="0"/>
                    <a:pt x="4813" y="0"/>
                  </a:cubicBezTo>
                  <a:close/>
                  <a:moveTo>
                    <a:pt x="5005" y="0"/>
                  </a:moveTo>
                  <a:lnTo>
                    <a:pt x="5117" y="0"/>
                  </a:lnTo>
                  <a:cubicBezTo>
                    <a:pt x="5121" y="0"/>
                    <a:pt x="5125" y="4"/>
                    <a:pt x="5125" y="8"/>
                  </a:cubicBezTo>
                  <a:cubicBezTo>
                    <a:pt x="5125" y="12"/>
                    <a:pt x="5121" y="16"/>
                    <a:pt x="5117" y="16"/>
                  </a:cubicBezTo>
                  <a:lnTo>
                    <a:pt x="5005" y="16"/>
                  </a:lnTo>
                  <a:cubicBezTo>
                    <a:pt x="5000" y="16"/>
                    <a:pt x="4997" y="12"/>
                    <a:pt x="4997" y="8"/>
                  </a:cubicBezTo>
                  <a:cubicBezTo>
                    <a:pt x="4997" y="4"/>
                    <a:pt x="5000" y="0"/>
                    <a:pt x="5005" y="0"/>
                  </a:cubicBezTo>
                  <a:close/>
                  <a:moveTo>
                    <a:pt x="5197" y="0"/>
                  </a:moveTo>
                  <a:lnTo>
                    <a:pt x="5309" y="0"/>
                  </a:lnTo>
                  <a:cubicBezTo>
                    <a:pt x="5313" y="0"/>
                    <a:pt x="5317" y="4"/>
                    <a:pt x="5317" y="8"/>
                  </a:cubicBezTo>
                  <a:cubicBezTo>
                    <a:pt x="5317" y="12"/>
                    <a:pt x="5313" y="16"/>
                    <a:pt x="5309" y="16"/>
                  </a:cubicBezTo>
                  <a:lnTo>
                    <a:pt x="5197" y="16"/>
                  </a:lnTo>
                  <a:cubicBezTo>
                    <a:pt x="5193" y="16"/>
                    <a:pt x="5189" y="12"/>
                    <a:pt x="5189" y="8"/>
                  </a:cubicBezTo>
                  <a:cubicBezTo>
                    <a:pt x="5189" y="4"/>
                    <a:pt x="5193" y="0"/>
                    <a:pt x="5197" y="0"/>
                  </a:cubicBezTo>
                  <a:close/>
                  <a:moveTo>
                    <a:pt x="5389" y="0"/>
                  </a:moveTo>
                  <a:lnTo>
                    <a:pt x="5501" y="0"/>
                  </a:lnTo>
                  <a:cubicBezTo>
                    <a:pt x="5506" y="0"/>
                    <a:pt x="5509" y="4"/>
                    <a:pt x="5509" y="8"/>
                  </a:cubicBezTo>
                  <a:cubicBezTo>
                    <a:pt x="5509" y="12"/>
                    <a:pt x="5506" y="16"/>
                    <a:pt x="5501" y="16"/>
                  </a:cubicBezTo>
                  <a:lnTo>
                    <a:pt x="5389" y="16"/>
                  </a:lnTo>
                  <a:cubicBezTo>
                    <a:pt x="5385" y="16"/>
                    <a:pt x="5381" y="12"/>
                    <a:pt x="5381" y="8"/>
                  </a:cubicBezTo>
                  <a:cubicBezTo>
                    <a:pt x="5381" y="4"/>
                    <a:pt x="5385" y="0"/>
                    <a:pt x="5389" y="0"/>
                  </a:cubicBezTo>
                  <a:close/>
                  <a:moveTo>
                    <a:pt x="5581" y="0"/>
                  </a:moveTo>
                  <a:lnTo>
                    <a:pt x="5693" y="0"/>
                  </a:lnTo>
                  <a:cubicBezTo>
                    <a:pt x="5698" y="0"/>
                    <a:pt x="5701" y="4"/>
                    <a:pt x="5701" y="8"/>
                  </a:cubicBezTo>
                  <a:cubicBezTo>
                    <a:pt x="5701" y="12"/>
                    <a:pt x="5698" y="16"/>
                    <a:pt x="5693" y="16"/>
                  </a:cubicBezTo>
                  <a:lnTo>
                    <a:pt x="5581" y="16"/>
                  </a:lnTo>
                  <a:cubicBezTo>
                    <a:pt x="5577" y="16"/>
                    <a:pt x="5573" y="12"/>
                    <a:pt x="5573" y="8"/>
                  </a:cubicBezTo>
                  <a:cubicBezTo>
                    <a:pt x="5573" y="4"/>
                    <a:pt x="5577" y="0"/>
                    <a:pt x="5581" y="0"/>
                  </a:cubicBezTo>
                  <a:close/>
                  <a:moveTo>
                    <a:pt x="5774" y="0"/>
                  </a:moveTo>
                  <a:lnTo>
                    <a:pt x="5886" y="0"/>
                  </a:lnTo>
                  <a:cubicBezTo>
                    <a:pt x="5890" y="0"/>
                    <a:pt x="5894" y="4"/>
                    <a:pt x="5894" y="8"/>
                  </a:cubicBezTo>
                  <a:cubicBezTo>
                    <a:pt x="5894" y="12"/>
                    <a:pt x="5890" y="16"/>
                    <a:pt x="5886" y="16"/>
                  </a:cubicBezTo>
                  <a:lnTo>
                    <a:pt x="5774" y="16"/>
                  </a:lnTo>
                  <a:cubicBezTo>
                    <a:pt x="5769" y="16"/>
                    <a:pt x="5766" y="12"/>
                    <a:pt x="5766" y="8"/>
                  </a:cubicBezTo>
                  <a:cubicBezTo>
                    <a:pt x="5766" y="4"/>
                    <a:pt x="5769" y="0"/>
                    <a:pt x="5774" y="0"/>
                  </a:cubicBezTo>
                  <a:close/>
                  <a:moveTo>
                    <a:pt x="5966" y="0"/>
                  </a:moveTo>
                  <a:lnTo>
                    <a:pt x="6078" y="0"/>
                  </a:lnTo>
                  <a:cubicBezTo>
                    <a:pt x="6082" y="0"/>
                    <a:pt x="6086" y="4"/>
                    <a:pt x="6086" y="8"/>
                  </a:cubicBezTo>
                  <a:cubicBezTo>
                    <a:pt x="6086" y="12"/>
                    <a:pt x="6082" y="16"/>
                    <a:pt x="6078" y="16"/>
                  </a:cubicBezTo>
                  <a:lnTo>
                    <a:pt x="5966" y="16"/>
                  </a:lnTo>
                  <a:cubicBezTo>
                    <a:pt x="5961" y="16"/>
                    <a:pt x="5958" y="12"/>
                    <a:pt x="5958" y="8"/>
                  </a:cubicBezTo>
                  <a:cubicBezTo>
                    <a:pt x="5958" y="4"/>
                    <a:pt x="5961" y="0"/>
                    <a:pt x="5966" y="0"/>
                  </a:cubicBezTo>
                  <a:close/>
                  <a:moveTo>
                    <a:pt x="6158" y="0"/>
                  </a:moveTo>
                  <a:lnTo>
                    <a:pt x="6270" y="0"/>
                  </a:lnTo>
                  <a:cubicBezTo>
                    <a:pt x="6274" y="0"/>
                    <a:pt x="6278" y="4"/>
                    <a:pt x="6278" y="8"/>
                  </a:cubicBezTo>
                  <a:cubicBezTo>
                    <a:pt x="6278" y="12"/>
                    <a:pt x="6274" y="16"/>
                    <a:pt x="6270" y="16"/>
                  </a:cubicBezTo>
                  <a:lnTo>
                    <a:pt x="6158" y="16"/>
                  </a:lnTo>
                  <a:cubicBezTo>
                    <a:pt x="6153" y="16"/>
                    <a:pt x="6150" y="12"/>
                    <a:pt x="6150" y="8"/>
                  </a:cubicBezTo>
                  <a:cubicBezTo>
                    <a:pt x="6150" y="4"/>
                    <a:pt x="6153" y="0"/>
                    <a:pt x="6158" y="0"/>
                  </a:cubicBezTo>
                  <a:close/>
                  <a:moveTo>
                    <a:pt x="6350" y="0"/>
                  </a:moveTo>
                  <a:lnTo>
                    <a:pt x="6462" y="0"/>
                  </a:lnTo>
                  <a:cubicBezTo>
                    <a:pt x="6467" y="0"/>
                    <a:pt x="6470" y="4"/>
                    <a:pt x="6470" y="8"/>
                  </a:cubicBezTo>
                  <a:cubicBezTo>
                    <a:pt x="6470" y="12"/>
                    <a:pt x="6467" y="16"/>
                    <a:pt x="6462" y="16"/>
                  </a:cubicBezTo>
                  <a:lnTo>
                    <a:pt x="6350" y="16"/>
                  </a:lnTo>
                  <a:cubicBezTo>
                    <a:pt x="6346" y="16"/>
                    <a:pt x="6342" y="12"/>
                    <a:pt x="6342" y="8"/>
                  </a:cubicBezTo>
                  <a:cubicBezTo>
                    <a:pt x="6342" y="4"/>
                    <a:pt x="6346" y="0"/>
                    <a:pt x="6350" y="0"/>
                  </a:cubicBezTo>
                  <a:close/>
                  <a:moveTo>
                    <a:pt x="6542" y="0"/>
                  </a:moveTo>
                  <a:lnTo>
                    <a:pt x="6654" y="0"/>
                  </a:lnTo>
                  <a:cubicBezTo>
                    <a:pt x="6659" y="0"/>
                    <a:pt x="6662" y="4"/>
                    <a:pt x="6662" y="8"/>
                  </a:cubicBezTo>
                  <a:cubicBezTo>
                    <a:pt x="6662" y="12"/>
                    <a:pt x="6659" y="16"/>
                    <a:pt x="6654" y="16"/>
                  </a:cubicBezTo>
                  <a:lnTo>
                    <a:pt x="6542" y="16"/>
                  </a:lnTo>
                  <a:cubicBezTo>
                    <a:pt x="6538" y="16"/>
                    <a:pt x="6534" y="12"/>
                    <a:pt x="6534" y="8"/>
                  </a:cubicBezTo>
                  <a:cubicBezTo>
                    <a:pt x="6534" y="4"/>
                    <a:pt x="6538" y="0"/>
                    <a:pt x="6542" y="0"/>
                  </a:cubicBezTo>
                  <a:close/>
                  <a:moveTo>
                    <a:pt x="6734" y="0"/>
                  </a:moveTo>
                  <a:lnTo>
                    <a:pt x="6847" y="0"/>
                  </a:lnTo>
                  <a:cubicBezTo>
                    <a:pt x="6851" y="0"/>
                    <a:pt x="6855" y="4"/>
                    <a:pt x="6855" y="8"/>
                  </a:cubicBezTo>
                  <a:cubicBezTo>
                    <a:pt x="6855" y="12"/>
                    <a:pt x="6851" y="16"/>
                    <a:pt x="6847" y="16"/>
                  </a:cubicBezTo>
                  <a:lnTo>
                    <a:pt x="6734" y="16"/>
                  </a:lnTo>
                  <a:cubicBezTo>
                    <a:pt x="6730" y="16"/>
                    <a:pt x="6726" y="12"/>
                    <a:pt x="6726" y="8"/>
                  </a:cubicBezTo>
                  <a:cubicBezTo>
                    <a:pt x="6726" y="4"/>
                    <a:pt x="6730" y="0"/>
                    <a:pt x="6734" y="0"/>
                  </a:cubicBezTo>
                  <a:close/>
                  <a:moveTo>
                    <a:pt x="6927" y="0"/>
                  </a:moveTo>
                  <a:lnTo>
                    <a:pt x="7039" y="0"/>
                  </a:lnTo>
                  <a:cubicBezTo>
                    <a:pt x="7043" y="0"/>
                    <a:pt x="7047" y="4"/>
                    <a:pt x="7047" y="8"/>
                  </a:cubicBezTo>
                  <a:cubicBezTo>
                    <a:pt x="7047" y="12"/>
                    <a:pt x="7043" y="16"/>
                    <a:pt x="7039" y="16"/>
                  </a:cubicBezTo>
                  <a:lnTo>
                    <a:pt x="6927" y="16"/>
                  </a:lnTo>
                  <a:cubicBezTo>
                    <a:pt x="6922" y="16"/>
                    <a:pt x="6919" y="12"/>
                    <a:pt x="6919" y="8"/>
                  </a:cubicBezTo>
                  <a:cubicBezTo>
                    <a:pt x="6919" y="4"/>
                    <a:pt x="6922" y="0"/>
                    <a:pt x="6927" y="0"/>
                  </a:cubicBezTo>
                  <a:close/>
                  <a:moveTo>
                    <a:pt x="7119" y="0"/>
                  </a:moveTo>
                  <a:lnTo>
                    <a:pt x="7231" y="0"/>
                  </a:lnTo>
                  <a:cubicBezTo>
                    <a:pt x="7235" y="0"/>
                    <a:pt x="7239" y="4"/>
                    <a:pt x="7239" y="8"/>
                  </a:cubicBezTo>
                  <a:cubicBezTo>
                    <a:pt x="7239" y="12"/>
                    <a:pt x="7235" y="16"/>
                    <a:pt x="7231" y="16"/>
                  </a:cubicBezTo>
                  <a:lnTo>
                    <a:pt x="7119" y="16"/>
                  </a:lnTo>
                  <a:cubicBezTo>
                    <a:pt x="7114" y="16"/>
                    <a:pt x="7111" y="12"/>
                    <a:pt x="7111" y="8"/>
                  </a:cubicBezTo>
                  <a:cubicBezTo>
                    <a:pt x="7111" y="4"/>
                    <a:pt x="7114" y="0"/>
                    <a:pt x="7119" y="0"/>
                  </a:cubicBezTo>
                  <a:close/>
                  <a:moveTo>
                    <a:pt x="7311" y="0"/>
                  </a:moveTo>
                  <a:lnTo>
                    <a:pt x="7423" y="0"/>
                  </a:lnTo>
                  <a:cubicBezTo>
                    <a:pt x="7428" y="0"/>
                    <a:pt x="7431" y="4"/>
                    <a:pt x="7431" y="8"/>
                  </a:cubicBezTo>
                  <a:cubicBezTo>
                    <a:pt x="7431" y="12"/>
                    <a:pt x="7428" y="16"/>
                    <a:pt x="7423" y="16"/>
                  </a:cubicBezTo>
                  <a:lnTo>
                    <a:pt x="7311" y="16"/>
                  </a:lnTo>
                  <a:cubicBezTo>
                    <a:pt x="7307" y="16"/>
                    <a:pt x="7303" y="12"/>
                    <a:pt x="7303" y="8"/>
                  </a:cubicBezTo>
                  <a:cubicBezTo>
                    <a:pt x="7303" y="4"/>
                    <a:pt x="7307" y="0"/>
                    <a:pt x="7311" y="0"/>
                  </a:cubicBezTo>
                  <a:close/>
                  <a:moveTo>
                    <a:pt x="7503" y="0"/>
                  </a:moveTo>
                  <a:lnTo>
                    <a:pt x="7615" y="0"/>
                  </a:lnTo>
                  <a:cubicBezTo>
                    <a:pt x="7620" y="0"/>
                    <a:pt x="7623" y="4"/>
                    <a:pt x="7623" y="8"/>
                  </a:cubicBezTo>
                  <a:cubicBezTo>
                    <a:pt x="7623" y="12"/>
                    <a:pt x="7620" y="16"/>
                    <a:pt x="7615" y="16"/>
                  </a:cubicBezTo>
                  <a:lnTo>
                    <a:pt x="7503" y="16"/>
                  </a:lnTo>
                  <a:cubicBezTo>
                    <a:pt x="7499" y="16"/>
                    <a:pt x="7495" y="12"/>
                    <a:pt x="7495" y="8"/>
                  </a:cubicBezTo>
                  <a:cubicBezTo>
                    <a:pt x="7495" y="4"/>
                    <a:pt x="7499" y="0"/>
                    <a:pt x="7503" y="0"/>
                  </a:cubicBezTo>
                  <a:close/>
                  <a:moveTo>
                    <a:pt x="7695" y="0"/>
                  </a:moveTo>
                  <a:lnTo>
                    <a:pt x="7808" y="0"/>
                  </a:lnTo>
                  <a:cubicBezTo>
                    <a:pt x="7812" y="0"/>
                    <a:pt x="7816" y="4"/>
                    <a:pt x="7816" y="8"/>
                  </a:cubicBezTo>
                  <a:cubicBezTo>
                    <a:pt x="7816" y="12"/>
                    <a:pt x="7812" y="16"/>
                    <a:pt x="7808" y="16"/>
                  </a:cubicBezTo>
                  <a:lnTo>
                    <a:pt x="7695" y="16"/>
                  </a:lnTo>
                  <a:cubicBezTo>
                    <a:pt x="7691" y="16"/>
                    <a:pt x="7687" y="12"/>
                    <a:pt x="7687" y="8"/>
                  </a:cubicBezTo>
                  <a:cubicBezTo>
                    <a:pt x="7687" y="4"/>
                    <a:pt x="7691" y="0"/>
                    <a:pt x="7695" y="0"/>
                  </a:cubicBezTo>
                  <a:close/>
                  <a:moveTo>
                    <a:pt x="7888" y="0"/>
                  </a:moveTo>
                  <a:lnTo>
                    <a:pt x="8000" y="0"/>
                  </a:lnTo>
                  <a:cubicBezTo>
                    <a:pt x="8004" y="0"/>
                    <a:pt x="8008" y="4"/>
                    <a:pt x="8008" y="8"/>
                  </a:cubicBezTo>
                  <a:cubicBezTo>
                    <a:pt x="8008" y="12"/>
                    <a:pt x="8004" y="16"/>
                    <a:pt x="8000" y="16"/>
                  </a:cubicBezTo>
                  <a:lnTo>
                    <a:pt x="7888" y="16"/>
                  </a:lnTo>
                  <a:cubicBezTo>
                    <a:pt x="7883" y="16"/>
                    <a:pt x="7880" y="12"/>
                    <a:pt x="7880" y="8"/>
                  </a:cubicBezTo>
                  <a:cubicBezTo>
                    <a:pt x="7880" y="4"/>
                    <a:pt x="7883" y="0"/>
                    <a:pt x="7888" y="0"/>
                  </a:cubicBezTo>
                  <a:close/>
                  <a:moveTo>
                    <a:pt x="8080" y="0"/>
                  </a:moveTo>
                  <a:lnTo>
                    <a:pt x="8192" y="0"/>
                  </a:lnTo>
                  <a:cubicBezTo>
                    <a:pt x="8196" y="0"/>
                    <a:pt x="8200" y="4"/>
                    <a:pt x="8200" y="8"/>
                  </a:cubicBezTo>
                  <a:cubicBezTo>
                    <a:pt x="8200" y="12"/>
                    <a:pt x="8196" y="16"/>
                    <a:pt x="8192" y="16"/>
                  </a:cubicBezTo>
                  <a:lnTo>
                    <a:pt x="8080" y="16"/>
                  </a:lnTo>
                  <a:cubicBezTo>
                    <a:pt x="8075" y="16"/>
                    <a:pt x="8072" y="12"/>
                    <a:pt x="8072" y="8"/>
                  </a:cubicBezTo>
                  <a:cubicBezTo>
                    <a:pt x="8072" y="4"/>
                    <a:pt x="8075" y="0"/>
                    <a:pt x="8080" y="0"/>
                  </a:cubicBezTo>
                  <a:close/>
                  <a:moveTo>
                    <a:pt x="8272" y="0"/>
                  </a:moveTo>
                  <a:lnTo>
                    <a:pt x="8384" y="0"/>
                  </a:lnTo>
                  <a:cubicBezTo>
                    <a:pt x="8389" y="0"/>
                    <a:pt x="8392" y="4"/>
                    <a:pt x="8392" y="8"/>
                  </a:cubicBezTo>
                  <a:cubicBezTo>
                    <a:pt x="8392" y="12"/>
                    <a:pt x="8389" y="16"/>
                    <a:pt x="8384" y="16"/>
                  </a:cubicBezTo>
                  <a:lnTo>
                    <a:pt x="8272" y="16"/>
                  </a:lnTo>
                  <a:cubicBezTo>
                    <a:pt x="8268" y="16"/>
                    <a:pt x="8264" y="12"/>
                    <a:pt x="8264" y="8"/>
                  </a:cubicBezTo>
                  <a:cubicBezTo>
                    <a:pt x="8264" y="4"/>
                    <a:pt x="8268" y="0"/>
                    <a:pt x="8272" y="0"/>
                  </a:cubicBezTo>
                  <a:close/>
                  <a:moveTo>
                    <a:pt x="8464" y="0"/>
                  </a:moveTo>
                  <a:lnTo>
                    <a:pt x="8576" y="0"/>
                  </a:lnTo>
                  <a:cubicBezTo>
                    <a:pt x="8581" y="0"/>
                    <a:pt x="8584" y="4"/>
                    <a:pt x="8584" y="8"/>
                  </a:cubicBezTo>
                  <a:cubicBezTo>
                    <a:pt x="8584" y="12"/>
                    <a:pt x="8581" y="16"/>
                    <a:pt x="8576" y="16"/>
                  </a:cubicBezTo>
                  <a:lnTo>
                    <a:pt x="8464" y="16"/>
                  </a:lnTo>
                  <a:cubicBezTo>
                    <a:pt x="8460" y="16"/>
                    <a:pt x="8456" y="12"/>
                    <a:pt x="8456" y="8"/>
                  </a:cubicBezTo>
                  <a:cubicBezTo>
                    <a:pt x="8456" y="4"/>
                    <a:pt x="8460" y="0"/>
                    <a:pt x="8464" y="0"/>
                  </a:cubicBezTo>
                  <a:close/>
                  <a:moveTo>
                    <a:pt x="8656" y="0"/>
                  </a:moveTo>
                  <a:lnTo>
                    <a:pt x="8769" y="0"/>
                  </a:lnTo>
                  <a:cubicBezTo>
                    <a:pt x="8773" y="0"/>
                    <a:pt x="8777" y="4"/>
                    <a:pt x="8777" y="8"/>
                  </a:cubicBezTo>
                  <a:cubicBezTo>
                    <a:pt x="8777" y="12"/>
                    <a:pt x="8773" y="16"/>
                    <a:pt x="8769" y="16"/>
                  </a:cubicBezTo>
                  <a:lnTo>
                    <a:pt x="8656" y="16"/>
                  </a:lnTo>
                  <a:cubicBezTo>
                    <a:pt x="8652" y="16"/>
                    <a:pt x="8648" y="12"/>
                    <a:pt x="8648" y="8"/>
                  </a:cubicBezTo>
                  <a:cubicBezTo>
                    <a:pt x="8648" y="4"/>
                    <a:pt x="8652" y="0"/>
                    <a:pt x="8656" y="0"/>
                  </a:cubicBezTo>
                  <a:close/>
                  <a:moveTo>
                    <a:pt x="8849" y="0"/>
                  </a:moveTo>
                  <a:lnTo>
                    <a:pt x="8961" y="0"/>
                  </a:lnTo>
                  <a:cubicBezTo>
                    <a:pt x="8965" y="0"/>
                    <a:pt x="8969" y="4"/>
                    <a:pt x="8969" y="8"/>
                  </a:cubicBezTo>
                  <a:cubicBezTo>
                    <a:pt x="8969" y="12"/>
                    <a:pt x="8965" y="16"/>
                    <a:pt x="8961" y="16"/>
                  </a:cubicBezTo>
                  <a:lnTo>
                    <a:pt x="8849" y="16"/>
                  </a:lnTo>
                  <a:cubicBezTo>
                    <a:pt x="8844" y="16"/>
                    <a:pt x="8841" y="12"/>
                    <a:pt x="8841" y="8"/>
                  </a:cubicBezTo>
                  <a:cubicBezTo>
                    <a:pt x="8841" y="4"/>
                    <a:pt x="8844" y="0"/>
                    <a:pt x="8849" y="0"/>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0"/>
            <p:cNvSpPr>
              <a:spLocks/>
            </p:cNvSpPr>
            <p:nvPr/>
          </p:nvSpPr>
          <p:spPr bwMode="auto">
            <a:xfrm>
              <a:off x="182" y="2933"/>
              <a:ext cx="36" cy="45"/>
            </a:xfrm>
            <a:custGeom>
              <a:avLst/>
              <a:gdLst>
                <a:gd name="T0" fmla="*/ 0 w 117"/>
                <a:gd name="T1" fmla="*/ 59 h 118"/>
                <a:gd name="T2" fmla="*/ 117 w 117"/>
                <a:gd name="T3" fmla="*/ 0 h 118"/>
                <a:gd name="T4" fmla="*/ 117 w 117"/>
                <a:gd name="T5" fmla="*/ 118 h 118"/>
                <a:gd name="T6" fmla="*/ 0 w 117"/>
                <a:gd name="T7" fmla="*/ 59 h 118"/>
              </a:gdLst>
              <a:ahLst/>
              <a:cxnLst>
                <a:cxn ang="0">
                  <a:pos x="T0" y="T1"/>
                </a:cxn>
                <a:cxn ang="0">
                  <a:pos x="T2" y="T3"/>
                </a:cxn>
                <a:cxn ang="0">
                  <a:pos x="T4" y="T5"/>
                </a:cxn>
                <a:cxn ang="0">
                  <a:pos x="T6" y="T7"/>
                </a:cxn>
              </a:cxnLst>
              <a:rect l="0" t="0" r="r" b="b"/>
              <a:pathLst>
                <a:path w="117" h="118">
                  <a:moveTo>
                    <a:pt x="0" y="59"/>
                  </a:moveTo>
                  <a:lnTo>
                    <a:pt x="117" y="0"/>
                  </a:lnTo>
                  <a:cubicBezTo>
                    <a:pt x="99" y="37"/>
                    <a:pt x="99" y="81"/>
                    <a:pt x="117" y="118"/>
                  </a:cubicBezTo>
                  <a:lnTo>
                    <a:pt x="0" y="59"/>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2978" y="2933"/>
              <a:ext cx="36" cy="45"/>
            </a:xfrm>
            <a:custGeom>
              <a:avLst/>
              <a:gdLst>
                <a:gd name="T0" fmla="*/ 118 w 118"/>
                <a:gd name="T1" fmla="*/ 59 h 118"/>
                <a:gd name="T2" fmla="*/ 0 w 118"/>
                <a:gd name="T3" fmla="*/ 118 h 118"/>
                <a:gd name="T4" fmla="*/ 0 w 118"/>
                <a:gd name="T5" fmla="*/ 0 h 118"/>
                <a:gd name="T6" fmla="*/ 118 w 118"/>
                <a:gd name="T7" fmla="*/ 59 h 118"/>
              </a:gdLst>
              <a:ahLst/>
              <a:cxnLst>
                <a:cxn ang="0">
                  <a:pos x="T0" y="T1"/>
                </a:cxn>
                <a:cxn ang="0">
                  <a:pos x="T2" y="T3"/>
                </a:cxn>
                <a:cxn ang="0">
                  <a:pos x="T4" y="T5"/>
                </a:cxn>
                <a:cxn ang="0">
                  <a:pos x="T6" y="T7"/>
                </a:cxn>
              </a:cxnLst>
              <a:rect l="0" t="0" r="r" b="b"/>
              <a:pathLst>
                <a:path w="118" h="118">
                  <a:moveTo>
                    <a:pt x="118" y="59"/>
                  </a:moveTo>
                  <a:lnTo>
                    <a:pt x="0" y="118"/>
                  </a:lnTo>
                  <a:cubicBezTo>
                    <a:pt x="19" y="81"/>
                    <a:pt x="19" y="37"/>
                    <a:pt x="0" y="0"/>
                  </a:cubicBezTo>
                  <a:lnTo>
                    <a:pt x="118" y="59"/>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Rectangle 12"/>
            <p:cNvSpPr>
              <a:spLocks noChangeArrowheads="1"/>
            </p:cNvSpPr>
            <p:nvPr/>
          </p:nvSpPr>
          <p:spPr bwMode="auto">
            <a:xfrm>
              <a:off x="1379" y="2907"/>
              <a:ext cx="438" cy="9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13"/>
            <p:cNvSpPr>
              <a:spLocks noChangeArrowheads="1"/>
            </p:cNvSpPr>
            <p:nvPr/>
          </p:nvSpPr>
          <p:spPr bwMode="auto">
            <a:xfrm>
              <a:off x="1382" y="2909"/>
              <a:ext cx="456"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TXOP duration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Line 14"/>
            <p:cNvSpPr>
              <a:spLocks noChangeShapeType="1"/>
            </p:cNvSpPr>
            <p:nvPr/>
          </p:nvSpPr>
          <p:spPr bwMode="auto">
            <a:xfrm>
              <a:off x="88" y="3316"/>
              <a:ext cx="3048"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15"/>
            <p:cNvSpPr>
              <a:spLocks noChangeArrowheads="1"/>
            </p:cNvSpPr>
            <p:nvPr/>
          </p:nvSpPr>
          <p:spPr bwMode="auto">
            <a:xfrm>
              <a:off x="863" y="3058"/>
              <a:ext cx="1533" cy="6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Rectangle 16"/>
            <p:cNvSpPr>
              <a:spLocks noChangeArrowheads="1"/>
            </p:cNvSpPr>
            <p:nvPr/>
          </p:nvSpPr>
          <p:spPr bwMode="auto">
            <a:xfrm>
              <a:off x="863" y="3058"/>
              <a:ext cx="1533" cy="630"/>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17"/>
            <p:cNvSpPr>
              <a:spLocks noChangeArrowheads="1"/>
            </p:cNvSpPr>
            <p:nvPr/>
          </p:nvSpPr>
          <p:spPr bwMode="auto">
            <a:xfrm>
              <a:off x="1526" y="3320"/>
              <a:ext cx="263"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DATA</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18"/>
            <p:cNvSpPr>
              <a:spLocks noChangeArrowheads="1"/>
            </p:cNvSpPr>
            <p:nvPr/>
          </p:nvSpPr>
          <p:spPr bwMode="auto">
            <a:xfrm>
              <a:off x="2452" y="3058"/>
              <a:ext cx="243" cy="6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Rectangle 19"/>
            <p:cNvSpPr>
              <a:spLocks noChangeArrowheads="1"/>
            </p:cNvSpPr>
            <p:nvPr/>
          </p:nvSpPr>
          <p:spPr bwMode="auto">
            <a:xfrm>
              <a:off x="2452" y="3058"/>
              <a:ext cx="243" cy="630"/>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Rectangle 20"/>
            <p:cNvSpPr>
              <a:spLocks noChangeArrowheads="1"/>
            </p:cNvSpPr>
            <p:nvPr/>
          </p:nvSpPr>
          <p:spPr bwMode="auto">
            <a:xfrm>
              <a:off x="2494" y="3320"/>
              <a:ext cx="21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Arial" panose="020B0604020202020204" pitchFamily="34" charset="0"/>
                </a:rPr>
                <a:t>BACK</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7" name="Rectangle 21"/>
            <p:cNvSpPr>
              <a:spLocks noChangeArrowheads="1"/>
            </p:cNvSpPr>
            <p:nvPr/>
          </p:nvSpPr>
          <p:spPr bwMode="auto">
            <a:xfrm>
              <a:off x="529" y="3430"/>
              <a:ext cx="266" cy="2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Rectangle 22"/>
            <p:cNvSpPr>
              <a:spLocks noChangeArrowheads="1"/>
            </p:cNvSpPr>
            <p:nvPr/>
          </p:nvSpPr>
          <p:spPr bwMode="auto">
            <a:xfrm>
              <a:off x="529" y="3430"/>
              <a:ext cx="266" cy="258"/>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Rectangle 23"/>
            <p:cNvSpPr>
              <a:spLocks noChangeArrowheads="1"/>
            </p:cNvSpPr>
            <p:nvPr/>
          </p:nvSpPr>
          <p:spPr bwMode="auto">
            <a:xfrm>
              <a:off x="598" y="3513"/>
              <a:ext cx="159"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CTS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Rectangle 24"/>
            <p:cNvSpPr>
              <a:spLocks noChangeArrowheads="1"/>
            </p:cNvSpPr>
            <p:nvPr/>
          </p:nvSpPr>
          <p:spPr bwMode="auto">
            <a:xfrm>
              <a:off x="195" y="3058"/>
              <a:ext cx="266" cy="2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Rectangle 25"/>
            <p:cNvSpPr>
              <a:spLocks noChangeArrowheads="1"/>
            </p:cNvSpPr>
            <p:nvPr/>
          </p:nvSpPr>
          <p:spPr bwMode="auto">
            <a:xfrm>
              <a:off x="195" y="3058"/>
              <a:ext cx="266" cy="258"/>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Rectangle 26"/>
            <p:cNvSpPr>
              <a:spLocks noChangeArrowheads="1"/>
            </p:cNvSpPr>
            <p:nvPr/>
          </p:nvSpPr>
          <p:spPr bwMode="auto">
            <a:xfrm>
              <a:off x="264" y="3141"/>
              <a:ext cx="159"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RTS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3" name="Rectangle 27"/>
            <p:cNvSpPr>
              <a:spLocks noChangeArrowheads="1"/>
            </p:cNvSpPr>
            <p:nvPr/>
          </p:nvSpPr>
          <p:spPr bwMode="auto">
            <a:xfrm>
              <a:off x="195" y="3430"/>
              <a:ext cx="266" cy="2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28"/>
            <p:cNvSpPr>
              <a:spLocks noChangeArrowheads="1"/>
            </p:cNvSpPr>
            <p:nvPr/>
          </p:nvSpPr>
          <p:spPr bwMode="auto">
            <a:xfrm>
              <a:off x="195" y="3430"/>
              <a:ext cx="266" cy="258"/>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Rectangle 29"/>
            <p:cNvSpPr>
              <a:spLocks noChangeArrowheads="1"/>
            </p:cNvSpPr>
            <p:nvPr/>
          </p:nvSpPr>
          <p:spPr bwMode="auto">
            <a:xfrm>
              <a:off x="264" y="3513"/>
              <a:ext cx="159"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RTS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6" name="Rectangle 30"/>
            <p:cNvSpPr>
              <a:spLocks noChangeArrowheads="1"/>
            </p:cNvSpPr>
            <p:nvPr/>
          </p:nvSpPr>
          <p:spPr bwMode="auto">
            <a:xfrm>
              <a:off x="2761" y="3058"/>
              <a:ext cx="266" cy="2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31"/>
            <p:cNvSpPr>
              <a:spLocks noChangeArrowheads="1"/>
            </p:cNvSpPr>
            <p:nvPr/>
          </p:nvSpPr>
          <p:spPr bwMode="auto">
            <a:xfrm>
              <a:off x="2761" y="3058"/>
              <a:ext cx="266" cy="258"/>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Rectangle 32"/>
            <p:cNvSpPr>
              <a:spLocks noChangeArrowheads="1"/>
            </p:cNvSpPr>
            <p:nvPr/>
          </p:nvSpPr>
          <p:spPr bwMode="auto">
            <a:xfrm>
              <a:off x="2841" y="3094"/>
              <a:ext cx="119"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CF</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9" name="Rectangle 33"/>
            <p:cNvSpPr>
              <a:spLocks noChangeArrowheads="1"/>
            </p:cNvSpPr>
            <p:nvPr/>
          </p:nvSpPr>
          <p:spPr bwMode="auto">
            <a:xfrm>
              <a:off x="2929" y="3094"/>
              <a:ext cx="50"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0" name="Rectangle 34"/>
            <p:cNvSpPr>
              <a:spLocks noChangeArrowheads="1"/>
            </p:cNvSpPr>
            <p:nvPr/>
          </p:nvSpPr>
          <p:spPr bwMode="auto">
            <a:xfrm>
              <a:off x="2837" y="3191"/>
              <a:ext cx="144"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End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1" name="Rectangle 35"/>
            <p:cNvSpPr>
              <a:spLocks noChangeArrowheads="1"/>
            </p:cNvSpPr>
            <p:nvPr/>
          </p:nvSpPr>
          <p:spPr bwMode="auto">
            <a:xfrm>
              <a:off x="2761" y="3430"/>
              <a:ext cx="266" cy="2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36"/>
            <p:cNvSpPr>
              <a:spLocks noChangeArrowheads="1"/>
            </p:cNvSpPr>
            <p:nvPr/>
          </p:nvSpPr>
          <p:spPr bwMode="auto">
            <a:xfrm>
              <a:off x="2761" y="3430"/>
              <a:ext cx="266" cy="258"/>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Rectangle 37"/>
            <p:cNvSpPr>
              <a:spLocks noChangeArrowheads="1"/>
            </p:cNvSpPr>
            <p:nvPr/>
          </p:nvSpPr>
          <p:spPr bwMode="auto">
            <a:xfrm>
              <a:off x="2841" y="3465"/>
              <a:ext cx="119"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CF</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4" name="Rectangle 38"/>
            <p:cNvSpPr>
              <a:spLocks noChangeArrowheads="1"/>
            </p:cNvSpPr>
            <p:nvPr/>
          </p:nvSpPr>
          <p:spPr bwMode="auto">
            <a:xfrm>
              <a:off x="2929" y="3465"/>
              <a:ext cx="50"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5" name="Rectangle 39"/>
            <p:cNvSpPr>
              <a:spLocks noChangeArrowheads="1"/>
            </p:cNvSpPr>
            <p:nvPr/>
          </p:nvSpPr>
          <p:spPr bwMode="auto">
            <a:xfrm>
              <a:off x="2837" y="3563"/>
              <a:ext cx="144"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End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6" name="Line 40"/>
            <p:cNvSpPr>
              <a:spLocks noChangeShapeType="1"/>
            </p:cNvSpPr>
            <p:nvPr/>
          </p:nvSpPr>
          <p:spPr bwMode="auto">
            <a:xfrm>
              <a:off x="88" y="4034"/>
              <a:ext cx="3048"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Rectangle 41"/>
            <p:cNvSpPr>
              <a:spLocks noChangeArrowheads="1"/>
            </p:cNvSpPr>
            <p:nvPr/>
          </p:nvSpPr>
          <p:spPr bwMode="auto">
            <a:xfrm>
              <a:off x="195" y="3777"/>
              <a:ext cx="266" cy="2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2"/>
            <p:cNvSpPr>
              <a:spLocks noChangeArrowheads="1"/>
            </p:cNvSpPr>
            <p:nvPr/>
          </p:nvSpPr>
          <p:spPr bwMode="auto">
            <a:xfrm>
              <a:off x="195" y="3777"/>
              <a:ext cx="266" cy="257"/>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Rectangle 43"/>
            <p:cNvSpPr>
              <a:spLocks noChangeArrowheads="1"/>
            </p:cNvSpPr>
            <p:nvPr/>
          </p:nvSpPr>
          <p:spPr bwMode="auto">
            <a:xfrm>
              <a:off x="264" y="3861"/>
              <a:ext cx="159"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RTS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grpSp>
        <p:nvGrpSpPr>
          <p:cNvPr id="50" name="Group 46"/>
          <p:cNvGrpSpPr>
            <a:grpSpLocks noChangeAspect="1"/>
          </p:cNvGrpSpPr>
          <p:nvPr/>
        </p:nvGrpSpPr>
        <p:grpSpPr bwMode="auto">
          <a:xfrm>
            <a:off x="4986338" y="4495800"/>
            <a:ext cx="4137025" cy="1922463"/>
            <a:chOff x="3141" y="2832"/>
            <a:chExt cx="2606" cy="1211"/>
          </a:xfrm>
        </p:grpSpPr>
        <p:sp>
          <p:nvSpPr>
            <p:cNvPr id="51" name="AutoShape 45"/>
            <p:cNvSpPr>
              <a:spLocks noChangeAspect="1" noChangeArrowheads="1" noTextEdit="1"/>
            </p:cNvSpPr>
            <p:nvPr/>
          </p:nvSpPr>
          <p:spPr bwMode="auto">
            <a:xfrm>
              <a:off x="3141" y="2832"/>
              <a:ext cx="2606" cy="1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47"/>
            <p:cNvSpPr>
              <a:spLocks noChangeArrowheads="1"/>
            </p:cNvSpPr>
            <p:nvPr/>
          </p:nvSpPr>
          <p:spPr bwMode="auto">
            <a:xfrm>
              <a:off x="3283" y="2976"/>
              <a:ext cx="288" cy="4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Rectangle 48"/>
            <p:cNvSpPr>
              <a:spLocks noChangeArrowheads="1"/>
            </p:cNvSpPr>
            <p:nvPr/>
          </p:nvSpPr>
          <p:spPr bwMode="auto">
            <a:xfrm>
              <a:off x="3283" y="2976"/>
              <a:ext cx="288" cy="477"/>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Rectangle 49"/>
            <p:cNvSpPr>
              <a:spLocks noChangeArrowheads="1"/>
            </p:cNvSpPr>
            <p:nvPr/>
          </p:nvSpPr>
          <p:spPr bwMode="auto">
            <a:xfrm>
              <a:off x="3346" y="3128"/>
              <a:ext cx="172"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anose="020B0604020202020204" pitchFamily="34" charset="0"/>
                </a:rPr>
                <a:t>CTS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5" name="Rectangle 50"/>
            <p:cNvSpPr>
              <a:spLocks noChangeArrowheads="1"/>
            </p:cNvSpPr>
            <p:nvPr/>
          </p:nvSpPr>
          <p:spPr bwMode="auto">
            <a:xfrm>
              <a:off x="3489" y="3128"/>
              <a:ext cx="54"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anose="020B0604020202020204" pitchFamily="34"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6" name="Rectangle 51"/>
            <p:cNvSpPr>
              <a:spLocks noChangeArrowheads="1"/>
            </p:cNvSpPr>
            <p:nvPr/>
          </p:nvSpPr>
          <p:spPr bwMode="auto">
            <a:xfrm>
              <a:off x="3332" y="3217"/>
              <a:ext cx="9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anose="020B0604020202020204" pitchFamily="34" charset="0"/>
                </a:rPr>
                <a:t>to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7" name="Rectangle 52"/>
            <p:cNvSpPr>
              <a:spLocks noChangeArrowheads="1"/>
            </p:cNvSpPr>
            <p:nvPr/>
          </p:nvSpPr>
          <p:spPr bwMode="auto">
            <a:xfrm>
              <a:off x="3392" y="3217"/>
              <a:ext cx="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anose="020B0604020202020204" pitchFamily="34"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8" name="Rectangle 53"/>
            <p:cNvSpPr>
              <a:spLocks noChangeArrowheads="1"/>
            </p:cNvSpPr>
            <p:nvPr/>
          </p:nvSpPr>
          <p:spPr bwMode="auto">
            <a:xfrm>
              <a:off x="3415" y="3217"/>
              <a:ext cx="15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anose="020B0604020202020204" pitchFamily="34" charset="0"/>
                </a:rPr>
                <a:t>self</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9" name="Line 54"/>
            <p:cNvSpPr>
              <a:spLocks noChangeShapeType="1"/>
            </p:cNvSpPr>
            <p:nvPr/>
          </p:nvSpPr>
          <p:spPr bwMode="auto">
            <a:xfrm>
              <a:off x="3151" y="4035"/>
              <a:ext cx="2589"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55"/>
            <p:cNvSpPr>
              <a:spLocks noEditPoints="1"/>
            </p:cNvSpPr>
            <p:nvPr/>
          </p:nvSpPr>
          <p:spPr bwMode="auto">
            <a:xfrm>
              <a:off x="3300" y="2899"/>
              <a:ext cx="2302" cy="6"/>
            </a:xfrm>
            <a:custGeom>
              <a:avLst/>
              <a:gdLst>
                <a:gd name="T0" fmla="*/ 120 w 6855"/>
                <a:gd name="T1" fmla="*/ 16 h 16"/>
                <a:gd name="T2" fmla="*/ 200 w 6855"/>
                <a:gd name="T3" fmla="*/ 0 h 16"/>
                <a:gd name="T4" fmla="*/ 200 w 6855"/>
                <a:gd name="T5" fmla="*/ 16 h 16"/>
                <a:gd name="T6" fmla="*/ 505 w 6855"/>
                <a:gd name="T7" fmla="*/ 0 h 16"/>
                <a:gd name="T8" fmla="*/ 385 w 6855"/>
                <a:gd name="T9" fmla="*/ 8 h 16"/>
                <a:gd name="T10" fmla="*/ 705 w 6855"/>
                <a:gd name="T11" fmla="*/ 8 h 16"/>
                <a:gd name="T12" fmla="*/ 585 w 6855"/>
                <a:gd name="T13" fmla="*/ 0 h 16"/>
                <a:gd name="T14" fmla="*/ 889 w 6855"/>
                <a:gd name="T15" fmla="*/ 16 h 16"/>
                <a:gd name="T16" fmla="*/ 969 w 6855"/>
                <a:gd name="T17" fmla="*/ 0 h 16"/>
                <a:gd name="T18" fmla="*/ 969 w 6855"/>
                <a:gd name="T19" fmla="*/ 16 h 16"/>
                <a:gd name="T20" fmla="*/ 1274 w 6855"/>
                <a:gd name="T21" fmla="*/ 0 h 16"/>
                <a:gd name="T22" fmla="*/ 1153 w 6855"/>
                <a:gd name="T23" fmla="*/ 8 h 16"/>
                <a:gd name="T24" fmla="*/ 1474 w 6855"/>
                <a:gd name="T25" fmla="*/ 8 h 16"/>
                <a:gd name="T26" fmla="*/ 1354 w 6855"/>
                <a:gd name="T27" fmla="*/ 0 h 16"/>
                <a:gd name="T28" fmla="*/ 1658 w 6855"/>
                <a:gd name="T29" fmla="*/ 16 h 16"/>
                <a:gd name="T30" fmla="*/ 1738 w 6855"/>
                <a:gd name="T31" fmla="*/ 0 h 16"/>
                <a:gd name="T32" fmla="*/ 1738 w 6855"/>
                <a:gd name="T33" fmla="*/ 16 h 16"/>
                <a:gd name="T34" fmla="*/ 2042 w 6855"/>
                <a:gd name="T35" fmla="*/ 0 h 16"/>
                <a:gd name="T36" fmla="*/ 1922 w 6855"/>
                <a:gd name="T37" fmla="*/ 8 h 16"/>
                <a:gd name="T38" fmla="*/ 2242 w 6855"/>
                <a:gd name="T39" fmla="*/ 8 h 16"/>
                <a:gd name="T40" fmla="*/ 2122 w 6855"/>
                <a:gd name="T41" fmla="*/ 0 h 16"/>
                <a:gd name="T42" fmla="*/ 2427 w 6855"/>
                <a:gd name="T43" fmla="*/ 16 h 16"/>
                <a:gd name="T44" fmla="*/ 2507 w 6855"/>
                <a:gd name="T45" fmla="*/ 0 h 16"/>
                <a:gd name="T46" fmla="*/ 2507 w 6855"/>
                <a:gd name="T47" fmla="*/ 16 h 16"/>
                <a:gd name="T48" fmla="*/ 2811 w 6855"/>
                <a:gd name="T49" fmla="*/ 0 h 16"/>
                <a:gd name="T50" fmla="*/ 2691 w 6855"/>
                <a:gd name="T51" fmla="*/ 8 h 16"/>
                <a:gd name="T52" fmla="*/ 3011 w 6855"/>
                <a:gd name="T53" fmla="*/ 8 h 16"/>
                <a:gd name="T54" fmla="*/ 2891 w 6855"/>
                <a:gd name="T55" fmla="*/ 0 h 16"/>
                <a:gd name="T56" fmla="*/ 3195 w 6855"/>
                <a:gd name="T57" fmla="*/ 16 h 16"/>
                <a:gd name="T58" fmla="*/ 3276 w 6855"/>
                <a:gd name="T59" fmla="*/ 0 h 16"/>
                <a:gd name="T60" fmla="*/ 3276 w 6855"/>
                <a:gd name="T61" fmla="*/ 16 h 16"/>
                <a:gd name="T62" fmla="*/ 3580 w 6855"/>
                <a:gd name="T63" fmla="*/ 0 h 16"/>
                <a:gd name="T64" fmla="*/ 3460 w 6855"/>
                <a:gd name="T65" fmla="*/ 8 h 16"/>
                <a:gd name="T66" fmla="*/ 3780 w 6855"/>
                <a:gd name="T67" fmla="*/ 8 h 16"/>
                <a:gd name="T68" fmla="*/ 3660 w 6855"/>
                <a:gd name="T69" fmla="*/ 0 h 16"/>
                <a:gd name="T70" fmla="*/ 3964 w 6855"/>
                <a:gd name="T71" fmla="*/ 16 h 16"/>
                <a:gd name="T72" fmla="*/ 4044 w 6855"/>
                <a:gd name="T73" fmla="*/ 0 h 16"/>
                <a:gd name="T74" fmla="*/ 4044 w 6855"/>
                <a:gd name="T75" fmla="*/ 16 h 16"/>
                <a:gd name="T76" fmla="*/ 4349 w 6855"/>
                <a:gd name="T77" fmla="*/ 0 h 16"/>
                <a:gd name="T78" fmla="*/ 4228 w 6855"/>
                <a:gd name="T79" fmla="*/ 8 h 16"/>
                <a:gd name="T80" fmla="*/ 4549 w 6855"/>
                <a:gd name="T81" fmla="*/ 8 h 16"/>
                <a:gd name="T82" fmla="*/ 4429 w 6855"/>
                <a:gd name="T83" fmla="*/ 0 h 16"/>
                <a:gd name="T84" fmla="*/ 4733 w 6855"/>
                <a:gd name="T85" fmla="*/ 16 h 16"/>
                <a:gd name="T86" fmla="*/ 4813 w 6855"/>
                <a:gd name="T87" fmla="*/ 0 h 16"/>
                <a:gd name="T88" fmla="*/ 4813 w 6855"/>
                <a:gd name="T89" fmla="*/ 16 h 16"/>
                <a:gd name="T90" fmla="*/ 5117 w 6855"/>
                <a:gd name="T91" fmla="*/ 0 h 16"/>
                <a:gd name="T92" fmla="*/ 4997 w 6855"/>
                <a:gd name="T93" fmla="*/ 8 h 16"/>
                <a:gd name="T94" fmla="*/ 5318 w 6855"/>
                <a:gd name="T95" fmla="*/ 8 h 16"/>
                <a:gd name="T96" fmla="*/ 5197 w 6855"/>
                <a:gd name="T97" fmla="*/ 0 h 16"/>
                <a:gd name="T98" fmla="*/ 5502 w 6855"/>
                <a:gd name="T99" fmla="*/ 16 h 16"/>
                <a:gd name="T100" fmla="*/ 5582 w 6855"/>
                <a:gd name="T101" fmla="*/ 0 h 16"/>
                <a:gd name="T102" fmla="*/ 5582 w 6855"/>
                <a:gd name="T103" fmla="*/ 16 h 16"/>
                <a:gd name="T104" fmla="*/ 5886 w 6855"/>
                <a:gd name="T105" fmla="*/ 0 h 16"/>
                <a:gd name="T106" fmla="*/ 5766 w 6855"/>
                <a:gd name="T107" fmla="*/ 8 h 16"/>
                <a:gd name="T108" fmla="*/ 6086 w 6855"/>
                <a:gd name="T109" fmla="*/ 8 h 16"/>
                <a:gd name="T110" fmla="*/ 5966 w 6855"/>
                <a:gd name="T111" fmla="*/ 0 h 16"/>
                <a:gd name="T112" fmla="*/ 6270 w 6855"/>
                <a:gd name="T113" fmla="*/ 16 h 16"/>
                <a:gd name="T114" fmla="*/ 6351 w 6855"/>
                <a:gd name="T115" fmla="*/ 0 h 16"/>
                <a:gd name="T116" fmla="*/ 6351 w 6855"/>
                <a:gd name="T117" fmla="*/ 16 h 16"/>
                <a:gd name="T118" fmla="*/ 6655 w 6855"/>
                <a:gd name="T119" fmla="*/ 0 h 16"/>
                <a:gd name="T120" fmla="*/ 6535 w 6855"/>
                <a:gd name="T121" fmla="*/ 8 h 16"/>
                <a:gd name="T122" fmla="*/ 6855 w 6855"/>
                <a:gd name="T123" fmla="*/ 8 h 16"/>
                <a:gd name="T124" fmla="*/ 6735 w 6855"/>
                <a:gd name="T125"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855" h="16">
                  <a:moveTo>
                    <a:pt x="8" y="0"/>
                  </a:moveTo>
                  <a:lnTo>
                    <a:pt x="120" y="0"/>
                  </a:lnTo>
                  <a:cubicBezTo>
                    <a:pt x="125" y="0"/>
                    <a:pt x="128" y="4"/>
                    <a:pt x="128" y="8"/>
                  </a:cubicBezTo>
                  <a:cubicBezTo>
                    <a:pt x="128" y="12"/>
                    <a:pt x="125" y="16"/>
                    <a:pt x="120" y="16"/>
                  </a:cubicBezTo>
                  <a:lnTo>
                    <a:pt x="8" y="16"/>
                  </a:lnTo>
                  <a:cubicBezTo>
                    <a:pt x="4" y="16"/>
                    <a:pt x="0" y="12"/>
                    <a:pt x="0" y="8"/>
                  </a:cubicBezTo>
                  <a:cubicBezTo>
                    <a:pt x="0" y="4"/>
                    <a:pt x="4" y="0"/>
                    <a:pt x="8" y="0"/>
                  </a:cubicBezTo>
                  <a:close/>
                  <a:moveTo>
                    <a:pt x="200" y="0"/>
                  </a:moveTo>
                  <a:lnTo>
                    <a:pt x="313" y="0"/>
                  </a:lnTo>
                  <a:cubicBezTo>
                    <a:pt x="317" y="0"/>
                    <a:pt x="321" y="4"/>
                    <a:pt x="321" y="8"/>
                  </a:cubicBezTo>
                  <a:cubicBezTo>
                    <a:pt x="321" y="12"/>
                    <a:pt x="317" y="16"/>
                    <a:pt x="313" y="16"/>
                  </a:cubicBezTo>
                  <a:lnTo>
                    <a:pt x="200" y="16"/>
                  </a:lnTo>
                  <a:cubicBezTo>
                    <a:pt x="196" y="16"/>
                    <a:pt x="192" y="12"/>
                    <a:pt x="192" y="8"/>
                  </a:cubicBezTo>
                  <a:cubicBezTo>
                    <a:pt x="192" y="4"/>
                    <a:pt x="196" y="0"/>
                    <a:pt x="200" y="0"/>
                  </a:cubicBezTo>
                  <a:close/>
                  <a:moveTo>
                    <a:pt x="393" y="0"/>
                  </a:moveTo>
                  <a:lnTo>
                    <a:pt x="505" y="0"/>
                  </a:lnTo>
                  <a:cubicBezTo>
                    <a:pt x="509" y="0"/>
                    <a:pt x="513" y="4"/>
                    <a:pt x="513" y="8"/>
                  </a:cubicBezTo>
                  <a:cubicBezTo>
                    <a:pt x="513" y="12"/>
                    <a:pt x="509" y="16"/>
                    <a:pt x="505" y="16"/>
                  </a:cubicBezTo>
                  <a:lnTo>
                    <a:pt x="393" y="16"/>
                  </a:lnTo>
                  <a:cubicBezTo>
                    <a:pt x="388" y="16"/>
                    <a:pt x="385" y="12"/>
                    <a:pt x="385" y="8"/>
                  </a:cubicBezTo>
                  <a:cubicBezTo>
                    <a:pt x="385" y="4"/>
                    <a:pt x="388" y="0"/>
                    <a:pt x="393" y="0"/>
                  </a:cubicBezTo>
                  <a:close/>
                  <a:moveTo>
                    <a:pt x="585" y="0"/>
                  </a:moveTo>
                  <a:lnTo>
                    <a:pt x="697" y="0"/>
                  </a:lnTo>
                  <a:cubicBezTo>
                    <a:pt x="701" y="0"/>
                    <a:pt x="705" y="4"/>
                    <a:pt x="705" y="8"/>
                  </a:cubicBezTo>
                  <a:cubicBezTo>
                    <a:pt x="705" y="12"/>
                    <a:pt x="701" y="16"/>
                    <a:pt x="697" y="16"/>
                  </a:cubicBezTo>
                  <a:lnTo>
                    <a:pt x="585" y="16"/>
                  </a:lnTo>
                  <a:cubicBezTo>
                    <a:pt x="580" y="16"/>
                    <a:pt x="577" y="12"/>
                    <a:pt x="577" y="8"/>
                  </a:cubicBezTo>
                  <a:cubicBezTo>
                    <a:pt x="577" y="4"/>
                    <a:pt x="580" y="0"/>
                    <a:pt x="585" y="0"/>
                  </a:cubicBezTo>
                  <a:close/>
                  <a:moveTo>
                    <a:pt x="777" y="0"/>
                  </a:moveTo>
                  <a:lnTo>
                    <a:pt x="889" y="0"/>
                  </a:lnTo>
                  <a:cubicBezTo>
                    <a:pt x="894" y="0"/>
                    <a:pt x="897" y="4"/>
                    <a:pt x="897" y="8"/>
                  </a:cubicBezTo>
                  <a:cubicBezTo>
                    <a:pt x="897" y="12"/>
                    <a:pt x="894" y="16"/>
                    <a:pt x="889" y="16"/>
                  </a:cubicBezTo>
                  <a:lnTo>
                    <a:pt x="777" y="16"/>
                  </a:lnTo>
                  <a:cubicBezTo>
                    <a:pt x="773" y="16"/>
                    <a:pt x="769" y="12"/>
                    <a:pt x="769" y="8"/>
                  </a:cubicBezTo>
                  <a:cubicBezTo>
                    <a:pt x="769" y="4"/>
                    <a:pt x="773" y="0"/>
                    <a:pt x="777" y="0"/>
                  </a:cubicBezTo>
                  <a:close/>
                  <a:moveTo>
                    <a:pt x="969" y="0"/>
                  </a:moveTo>
                  <a:lnTo>
                    <a:pt x="1081" y="0"/>
                  </a:lnTo>
                  <a:cubicBezTo>
                    <a:pt x="1086" y="0"/>
                    <a:pt x="1089" y="4"/>
                    <a:pt x="1089" y="8"/>
                  </a:cubicBezTo>
                  <a:cubicBezTo>
                    <a:pt x="1089" y="12"/>
                    <a:pt x="1086" y="16"/>
                    <a:pt x="1081" y="16"/>
                  </a:cubicBezTo>
                  <a:lnTo>
                    <a:pt x="969" y="16"/>
                  </a:lnTo>
                  <a:cubicBezTo>
                    <a:pt x="965" y="16"/>
                    <a:pt x="961" y="12"/>
                    <a:pt x="961" y="8"/>
                  </a:cubicBezTo>
                  <a:cubicBezTo>
                    <a:pt x="961" y="4"/>
                    <a:pt x="965" y="0"/>
                    <a:pt x="969" y="0"/>
                  </a:cubicBezTo>
                  <a:close/>
                  <a:moveTo>
                    <a:pt x="1161" y="0"/>
                  </a:moveTo>
                  <a:lnTo>
                    <a:pt x="1274" y="0"/>
                  </a:lnTo>
                  <a:cubicBezTo>
                    <a:pt x="1278" y="0"/>
                    <a:pt x="1282" y="4"/>
                    <a:pt x="1282" y="8"/>
                  </a:cubicBezTo>
                  <a:cubicBezTo>
                    <a:pt x="1282" y="12"/>
                    <a:pt x="1278" y="16"/>
                    <a:pt x="1274" y="16"/>
                  </a:cubicBezTo>
                  <a:lnTo>
                    <a:pt x="1161" y="16"/>
                  </a:lnTo>
                  <a:cubicBezTo>
                    <a:pt x="1157" y="16"/>
                    <a:pt x="1153" y="12"/>
                    <a:pt x="1153" y="8"/>
                  </a:cubicBezTo>
                  <a:cubicBezTo>
                    <a:pt x="1153" y="4"/>
                    <a:pt x="1157" y="0"/>
                    <a:pt x="1161" y="0"/>
                  </a:cubicBezTo>
                  <a:close/>
                  <a:moveTo>
                    <a:pt x="1354" y="0"/>
                  </a:moveTo>
                  <a:lnTo>
                    <a:pt x="1466" y="0"/>
                  </a:lnTo>
                  <a:cubicBezTo>
                    <a:pt x="1470" y="0"/>
                    <a:pt x="1474" y="4"/>
                    <a:pt x="1474" y="8"/>
                  </a:cubicBezTo>
                  <a:cubicBezTo>
                    <a:pt x="1474" y="12"/>
                    <a:pt x="1470" y="16"/>
                    <a:pt x="1466" y="16"/>
                  </a:cubicBezTo>
                  <a:lnTo>
                    <a:pt x="1354" y="16"/>
                  </a:lnTo>
                  <a:cubicBezTo>
                    <a:pt x="1349" y="16"/>
                    <a:pt x="1346" y="12"/>
                    <a:pt x="1346" y="8"/>
                  </a:cubicBezTo>
                  <a:cubicBezTo>
                    <a:pt x="1346" y="4"/>
                    <a:pt x="1349" y="0"/>
                    <a:pt x="1354" y="0"/>
                  </a:cubicBezTo>
                  <a:close/>
                  <a:moveTo>
                    <a:pt x="1546" y="0"/>
                  </a:moveTo>
                  <a:lnTo>
                    <a:pt x="1658" y="0"/>
                  </a:lnTo>
                  <a:cubicBezTo>
                    <a:pt x="1662" y="0"/>
                    <a:pt x="1666" y="4"/>
                    <a:pt x="1666" y="8"/>
                  </a:cubicBezTo>
                  <a:cubicBezTo>
                    <a:pt x="1666" y="12"/>
                    <a:pt x="1662" y="16"/>
                    <a:pt x="1658" y="16"/>
                  </a:cubicBezTo>
                  <a:lnTo>
                    <a:pt x="1546" y="16"/>
                  </a:lnTo>
                  <a:cubicBezTo>
                    <a:pt x="1541" y="16"/>
                    <a:pt x="1538" y="12"/>
                    <a:pt x="1538" y="8"/>
                  </a:cubicBezTo>
                  <a:cubicBezTo>
                    <a:pt x="1538" y="4"/>
                    <a:pt x="1541" y="0"/>
                    <a:pt x="1546" y="0"/>
                  </a:cubicBezTo>
                  <a:close/>
                  <a:moveTo>
                    <a:pt x="1738" y="0"/>
                  </a:moveTo>
                  <a:lnTo>
                    <a:pt x="1850" y="0"/>
                  </a:lnTo>
                  <a:cubicBezTo>
                    <a:pt x="1855" y="0"/>
                    <a:pt x="1858" y="4"/>
                    <a:pt x="1858" y="8"/>
                  </a:cubicBezTo>
                  <a:cubicBezTo>
                    <a:pt x="1858" y="12"/>
                    <a:pt x="1855" y="16"/>
                    <a:pt x="1850" y="16"/>
                  </a:cubicBezTo>
                  <a:lnTo>
                    <a:pt x="1738" y="16"/>
                  </a:lnTo>
                  <a:cubicBezTo>
                    <a:pt x="1734" y="16"/>
                    <a:pt x="1730" y="12"/>
                    <a:pt x="1730" y="8"/>
                  </a:cubicBezTo>
                  <a:cubicBezTo>
                    <a:pt x="1730" y="4"/>
                    <a:pt x="1734" y="0"/>
                    <a:pt x="1738" y="0"/>
                  </a:cubicBezTo>
                  <a:close/>
                  <a:moveTo>
                    <a:pt x="1930" y="0"/>
                  </a:moveTo>
                  <a:lnTo>
                    <a:pt x="2042" y="0"/>
                  </a:lnTo>
                  <a:cubicBezTo>
                    <a:pt x="2047" y="0"/>
                    <a:pt x="2050" y="4"/>
                    <a:pt x="2050" y="8"/>
                  </a:cubicBezTo>
                  <a:cubicBezTo>
                    <a:pt x="2050" y="12"/>
                    <a:pt x="2047" y="16"/>
                    <a:pt x="2042" y="16"/>
                  </a:cubicBezTo>
                  <a:lnTo>
                    <a:pt x="1930" y="16"/>
                  </a:lnTo>
                  <a:cubicBezTo>
                    <a:pt x="1926" y="16"/>
                    <a:pt x="1922" y="12"/>
                    <a:pt x="1922" y="8"/>
                  </a:cubicBezTo>
                  <a:cubicBezTo>
                    <a:pt x="1922" y="4"/>
                    <a:pt x="1926" y="0"/>
                    <a:pt x="1930" y="0"/>
                  </a:cubicBezTo>
                  <a:close/>
                  <a:moveTo>
                    <a:pt x="2122" y="0"/>
                  </a:moveTo>
                  <a:lnTo>
                    <a:pt x="2234" y="0"/>
                  </a:lnTo>
                  <a:cubicBezTo>
                    <a:pt x="2239" y="0"/>
                    <a:pt x="2242" y="4"/>
                    <a:pt x="2242" y="8"/>
                  </a:cubicBezTo>
                  <a:cubicBezTo>
                    <a:pt x="2242" y="12"/>
                    <a:pt x="2239" y="16"/>
                    <a:pt x="2234" y="16"/>
                  </a:cubicBezTo>
                  <a:lnTo>
                    <a:pt x="2122" y="16"/>
                  </a:lnTo>
                  <a:cubicBezTo>
                    <a:pt x="2118" y="16"/>
                    <a:pt x="2114" y="12"/>
                    <a:pt x="2114" y="8"/>
                  </a:cubicBezTo>
                  <a:cubicBezTo>
                    <a:pt x="2114" y="4"/>
                    <a:pt x="2118" y="0"/>
                    <a:pt x="2122" y="0"/>
                  </a:cubicBezTo>
                  <a:close/>
                  <a:moveTo>
                    <a:pt x="2315" y="0"/>
                  </a:moveTo>
                  <a:lnTo>
                    <a:pt x="2427" y="0"/>
                  </a:lnTo>
                  <a:cubicBezTo>
                    <a:pt x="2431" y="0"/>
                    <a:pt x="2435" y="4"/>
                    <a:pt x="2435" y="8"/>
                  </a:cubicBezTo>
                  <a:cubicBezTo>
                    <a:pt x="2435" y="12"/>
                    <a:pt x="2431" y="16"/>
                    <a:pt x="2427" y="16"/>
                  </a:cubicBezTo>
                  <a:lnTo>
                    <a:pt x="2315" y="16"/>
                  </a:lnTo>
                  <a:cubicBezTo>
                    <a:pt x="2310" y="16"/>
                    <a:pt x="2307" y="12"/>
                    <a:pt x="2307" y="8"/>
                  </a:cubicBezTo>
                  <a:cubicBezTo>
                    <a:pt x="2307" y="4"/>
                    <a:pt x="2310" y="0"/>
                    <a:pt x="2315" y="0"/>
                  </a:cubicBezTo>
                  <a:close/>
                  <a:moveTo>
                    <a:pt x="2507" y="0"/>
                  </a:moveTo>
                  <a:lnTo>
                    <a:pt x="2619" y="0"/>
                  </a:lnTo>
                  <a:cubicBezTo>
                    <a:pt x="2623" y="0"/>
                    <a:pt x="2627" y="4"/>
                    <a:pt x="2627" y="8"/>
                  </a:cubicBezTo>
                  <a:cubicBezTo>
                    <a:pt x="2627" y="12"/>
                    <a:pt x="2623" y="16"/>
                    <a:pt x="2619" y="16"/>
                  </a:cubicBezTo>
                  <a:lnTo>
                    <a:pt x="2507" y="16"/>
                  </a:lnTo>
                  <a:cubicBezTo>
                    <a:pt x="2502" y="16"/>
                    <a:pt x="2499" y="12"/>
                    <a:pt x="2499" y="8"/>
                  </a:cubicBezTo>
                  <a:cubicBezTo>
                    <a:pt x="2499" y="4"/>
                    <a:pt x="2502" y="0"/>
                    <a:pt x="2507" y="0"/>
                  </a:cubicBezTo>
                  <a:close/>
                  <a:moveTo>
                    <a:pt x="2699" y="0"/>
                  </a:moveTo>
                  <a:lnTo>
                    <a:pt x="2811" y="0"/>
                  </a:lnTo>
                  <a:cubicBezTo>
                    <a:pt x="2815" y="0"/>
                    <a:pt x="2819" y="4"/>
                    <a:pt x="2819" y="8"/>
                  </a:cubicBezTo>
                  <a:cubicBezTo>
                    <a:pt x="2819" y="12"/>
                    <a:pt x="2815" y="16"/>
                    <a:pt x="2811" y="16"/>
                  </a:cubicBezTo>
                  <a:lnTo>
                    <a:pt x="2699" y="16"/>
                  </a:lnTo>
                  <a:cubicBezTo>
                    <a:pt x="2695" y="16"/>
                    <a:pt x="2691" y="12"/>
                    <a:pt x="2691" y="8"/>
                  </a:cubicBezTo>
                  <a:cubicBezTo>
                    <a:pt x="2691" y="4"/>
                    <a:pt x="2695" y="0"/>
                    <a:pt x="2699" y="0"/>
                  </a:cubicBezTo>
                  <a:close/>
                  <a:moveTo>
                    <a:pt x="2891" y="0"/>
                  </a:moveTo>
                  <a:lnTo>
                    <a:pt x="3003" y="0"/>
                  </a:lnTo>
                  <a:cubicBezTo>
                    <a:pt x="3008" y="0"/>
                    <a:pt x="3011" y="4"/>
                    <a:pt x="3011" y="8"/>
                  </a:cubicBezTo>
                  <a:cubicBezTo>
                    <a:pt x="3011" y="12"/>
                    <a:pt x="3008" y="16"/>
                    <a:pt x="3003" y="16"/>
                  </a:cubicBezTo>
                  <a:lnTo>
                    <a:pt x="2891" y="16"/>
                  </a:lnTo>
                  <a:cubicBezTo>
                    <a:pt x="2887" y="16"/>
                    <a:pt x="2883" y="12"/>
                    <a:pt x="2883" y="8"/>
                  </a:cubicBezTo>
                  <a:cubicBezTo>
                    <a:pt x="2883" y="4"/>
                    <a:pt x="2887" y="0"/>
                    <a:pt x="2891" y="0"/>
                  </a:cubicBezTo>
                  <a:close/>
                  <a:moveTo>
                    <a:pt x="3083" y="0"/>
                  </a:moveTo>
                  <a:lnTo>
                    <a:pt x="3195" y="0"/>
                  </a:lnTo>
                  <a:cubicBezTo>
                    <a:pt x="3200" y="0"/>
                    <a:pt x="3203" y="4"/>
                    <a:pt x="3203" y="8"/>
                  </a:cubicBezTo>
                  <a:cubicBezTo>
                    <a:pt x="3203" y="12"/>
                    <a:pt x="3200" y="16"/>
                    <a:pt x="3195" y="16"/>
                  </a:cubicBezTo>
                  <a:lnTo>
                    <a:pt x="3083" y="16"/>
                  </a:lnTo>
                  <a:cubicBezTo>
                    <a:pt x="3079" y="16"/>
                    <a:pt x="3075" y="12"/>
                    <a:pt x="3075" y="8"/>
                  </a:cubicBezTo>
                  <a:cubicBezTo>
                    <a:pt x="3075" y="4"/>
                    <a:pt x="3079" y="0"/>
                    <a:pt x="3083" y="0"/>
                  </a:cubicBezTo>
                  <a:close/>
                  <a:moveTo>
                    <a:pt x="3276" y="0"/>
                  </a:moveTo>
                  <a:lnTo>
                    <a:pt x="3388" y="0"/>
                  </a:lnTo>
                  <a:cubicBezTo>
                    <a:pt x="3392" y="0"/>
                    <a:pt x="3396" y="4"/>
                    <a:pt x="3396" y="8"/>
                  </a:cubicBezTo>
                  <a:cubicBezTo>
                    <a:pt x="3396" y="12"/>
                    <a:pt x="3392" y="16"/>
                    <a:pt x="3388" y="16"/>
                  </a:cubicBezTo>
                  <a:lnTo>
                    <a:pt x="3276" y="16"/>
                  </a:lnTo>
                  <a:cubicBezTo>
                    <a:pt x="3271" y="16"/>
                    <a:pt x="3267" y="12"/>
                    <a:pt x="3267" y="8"/>
                  </a:cubicBezTo>
                  <a:cubicBezTo>
                    <a:pt x="3267" y="4"/>
                    <a:pt x="3271" y="0"/>
                    <a:pt x="3276" y="0"/>
                  </a:cubicBezTo>
                  <a:close/>
                  <a:moveTo>
                    <a:pt x="3468" y="0"/>
                  </a:moveTo>
                  <a:lnTo>
                    <a:pt x="3580" y="0"/>
                  </a:lnTo>
                  <a:cubicBezTo>
                    <a:pt x="3584" y="0"/>
                    <a:pt x="3588" y="4"/>
                    <a:pt x="3588" y="8"/>
                  </a:cubicBezTo>
                  <a:cubicBezTo>
                    <a:pt x="3588" y="12"/>
                    <a:pt x="3584" y="16"/>
                    <a:pt x="3580" y="16"/>
                  </a:cubicBezTo>
                  <a:lnTo>
                    <a:pt x="3468" y="16"/>
                  </a:lnTo>
                  <a:cubicBezTo>
                    <a:pt x="3463" y="16"/>
                    <a:pt x="3460" y="12"/>
                    <a:pt x="3460" y="8"/>
                  </a:cubicBezTo>
                  <a:cubicBezTo>
                    <a:pt x="3460" y="4"/>
                    <a:pt x="3463" y="0"/>
                    <a:pt x="3468" y="0"/>
                  </a:cubicBezTo>
                  <a:close/>
                  <a:moveTo>
                    <a:pt x="3660" y="0"/>
                  </a:moveTo>
                  <a:lnTo>
                    <a:pt x="3772" y="0"/>
                  </a:lnTo>
                  <a:cubicBezTo>
                    <a:pt x="3776" y="0"/>
                    <a:pt x="3780" y="4"/>
                    <a:pt x="3780" y="8"/>
                  </a:cubicBezTo>
                  <a:cubicBezTo>
                    <a:pt x="3780" y="12"/>
                    <a:pt x="3776" y="16"/>
                    <a:pt x="3772" y="16"/>
                  </a:cubicBezTo>
                  <a:lnTo>
                    <a:pt x="3660" y="16"/>
                  </a:lnTo>
                  <a:cubicBezTo>
                    <a:pt x="3655" y="16"/>
                    <a:pt x="3652" y="12"/>
                    <a:pt x="3652" y="8"/>
                  </a:cubicBezTo>
                  <a:cubicBezTo>
                    <a:pt x="3652" y="4"/>
                    <a:pt x="3655" y="0"/>
                    <a:pt x="3660" y="0"/>
                  </a:cubicBezTo>
                  <a:close/>
                  <a:moveTo>
                    <a:pt x="3852" y="0"/>
                  </a:moveTo>
                  <a:lnTo>
                    <a:pt x="3964" y="0"/>
                  </a:lnTo>
                  <a:cubicBezTo>
                    <a:pt x="3969" y="0"/>
                    <a:pt x="3972" y="4"/>
                    <a:pt x="3972" y="8"/>
                  </a:cubicBezTo>
                  <a:cubicBezTo>
                    <a:pt x="3972" y="12"/>
                    <a:pt x="3969" y="16"/>
                    <a:pt x="3964" y="16"/>
                  </a:cubicBezTo>
                  <a:lnTo>
                    <a:pt x="3852" y="16"/>
                  </a:lnTo>
                  <a:cubicBezTo>
                    <a:pt x="3848" y="16"/>
                    <a:pt x="3844" y="12"/>
                    <a:pt x="3844" y="8"/>
                  </a:cubicBezTo>
                  <a:cubicBezTo>
                    <a:pt x="3844" y="4"/>
                    <a:pt x="3848" y="0"/>
                    <a:pt x="3852" y="0"/>
                  </a:cubicBezTo>
                  <a:close/>
                  <a:moveTo>
                    <a:pt x="4044" y="0"/>
                  </a:moveTo>
                  <a:lnTo>
                    <a:pt x="4156" y="0"/>
                  </a:lnTo>
                  <a:cubicBezTo>
                    <a:pt x="4161" y="0"/>
                    <a:pt x="4164" y="4"/>
                    <a:pt x="4164" y="8"/>
                  </a:cubicBezTo>
                  <a:cubicBezTo>
                    <a:pt x="4164" y="12"/>
                    <a:pt x="4161" y="16"/>
                    <a:pt x="4156" y="16"/>
                  </a:cubicBezTo>
                  <a:lnTo>
                    <a:pt x="4044" y="16"/>
                  </a:lnTo>
                  <a:cubicBezTo>
                    <a:pt x="4040" y="16"/>
                    <a:pt x="4036" y="12"/>
                    <a:pt x="4036" y="8"/>
                  </a:cubicBezTo>
                  <a:cubicBezTo>
                    <a:pt x="4036" y="4"/>
                    <a:pt x="4040" y="0"/>
                    <a:pt x="4044" y="0"/>
                  </a:cubicBezTo>
                  <a:close/>
                  <a:moveTo>
                    <a:pt x="4236" y="0"/>
                  </a:moveTo>
                  <a:lnTo>
                    <a:pt x="4349" y="0"/>
                  </a:lnTo>
                  <a:cubicBezTo>
                    <a:pt x="4353" y="0"/>
                    <a:pt x="4357" y="4"/>
                    <a:pt x="4357" y="8"/>
                  </a:cubicBezTo>
                  <a:cubicBezTo>
                    <a:pt x="4357" y="12"/>
                    <a:pt x="4353" y="16"/>
                    <a:pt x="4349" y="16"/>
                  </a:cubicBezTo>
                  <a:lnTo>
                    <a:pt x="4236" y="16"/>
                  </a:lnTo>
                  <a:cubicBezTo>
                    <a:pt x="4232" y="16"/>
                    <a:pt x="4228" y="12"/>
                    <a:pt x="4228" y="8"/>
                  </a:cubicBezTo>
                  <a:cubicBezTo>
                    <a:pt x="4228" y="4"/>
                    <a:pt x="4232" y="0"/>
                    <a:pt x="4236" y="0"/>
                  </a:cubicBezTo>
                  <a:close/>
                  <a:moveTo>
                    <a:pt x="4429" y="0"/>
                  </a:moveTo>
                  <a:lnTo>
                    <a:pt x="4541" y="0"/>
                  </a:lnTo>
                  <a:cubicBezTo>
                    <a:pt x="4545" y="0"/>
                    <a:pt x="4549" y="4"/>
                    <a:pt x="4549" y="8"/>
                  </a:cubicBezTo>
                  <a:cubicBezTo>
                    <a:pt x="4549" y="12"/>
                    <a:pt x="4545" y="16"/>
                    <a:pt x="4541" y="16"/>
                  </a:cubicBezTo>
                  <a:lnTo>
                    <a:pt x="4429" y="16"/>
                  </a:lnTo>
                  <a:cubicBezTo>
                    <a:pt x="4424" y="16"/>
                    <a:pt x="4421" y="12"/>
                    <a:pt x="4421" y="8"/>
                  </a:cubicBezTo>
                  <a:cubicBezTo>
                    <a:pt x="4421" y="4"/>
                    <a:pt x="4424" y="0"/>
                    <a:pt x="4429" y="0"/>
                  </a:cubicBezTo>
                  <a:close/>
                  <a:moveTo>
                    <a:pt x="4621" y="0"/>
                  </a:moveTo>
                  <a:lnTo>
                    <a:pt x="4733" y="0"/>
                  </a:lnTo>
                  <a:cubicBezTo>
                    <a:pt x="4737" y="0"/>
                    <a:pt x="4741" y="4"/>
                    <a:pt x="4741" y="8"/>
                  </a:cubicBezTo>
                  <a:cubicBezTo>
                    <a:pt x="4741" y="12"/>
                    <a:pt x="4737" y="16"/>
                    <a:pt x="4733" y="16"/>
                  </a:cubicBezTo>
                  <a:lnTo>
                    <a:pt x="4621" y="16"/>
                  </a:lnTo>
                  <a:cubicBezTo>
                    <a:pt x="4616" y="16"/>
                    <a:pt x="4613" y="12"/>
                    <a:pt x="4613" y="8"/>
                  </a:cubicBezTo>
                  <a:cubicBezTo>
                    <a:pt x="4613" y="4"/>
                    <a:pt x="4616" y="0"/>
                    <a:pt x="4621" y="0"/>
                  </a:cubicBezTo>
                  <a:close/>
                  <a:moveTo>
                    <a:pt x="4813" y="0"/>
                  </a:moveTo>
                  <a:lnTo>
                    <a:pt x="4925" y="0"/>
                  </a:lnTo>
                  <a:cubicBezTo>
                    <a:pt x="4930" y="0"/>
                    <a:pt x="4933" y="4"/>
                    <a:pt x="4933" y="8"/>
                  </a:cubicBezTo>
                  <a:cubicBezTo>
                    <a:pt x="4933" y="12"/>
                    <a:pt x="4930" y="16"/>
                    <a:pt x="4925" y="16"/>
                  </a:cubicBezTo>
                  <a:lnTo>
                    <a:pt x="4813" y="16"/>
                  </a:lnTo>
                  <a:cubicBezTo>
                    <a:pt x="4809" y="16"/>
                    <a:pt x="4805" y="12"/>
                    <a:pt x="4805" y="8"/>
                  </a:cubicBezTo>
                  <a:cubicBezTo>
                    <a:pt x="4805" y="4"/>
                    <a:pt x="4809" y="0"/>
                    <a:pt x="4813" y="0"/>
                  </a:cubicBezTo>
                  <a:close/>
                  <a:moveTo>
                    <a:pt x="5005" y="0"/>
                  </a:moveTo>
                  <a:lnTo>
                    <a:pt x="5117" y="0"/>
                  </a:lnTo>
                  <a:cubicBezTo>
                    <a:pt x="5122" y="0"/>
                    <a:pt x="5125" y="4"/>
                    <a:pt x="5125" y="8"/>
                  </a:cubicBezTo>
                  <a:cubicBezTo>
                    <a:pt x="5125" y="12"/>
                    <a:pt x="5122" y="16"/>
                    <a:pt x="5117" y="16"/>
                  </a:cubicBezTo>
                  <a:lnTo>
                    <a:pt x="5005" y="16"/>
                  </a:lnTo>
                  <a:cubicBezTo>
                    <a:pt x="5001" y="16"/>
                    <a:pt x="4997" y="12"/>
                    <a:pt x="4997" y="8"/>
                  </a:cubicBezTo>
                  <a:cubicBezTo>
                    <a:pt x="4997" y="4"/>
                    <a:pt x="5001" y="0"/>
                    <a:pt x="5005" y="0"/>
                  </a:cubicBezTo>
                  <a:close/>
                  <a:moveTo>
                    <a:pt x="5197" y="0"/>
                  </a:moveTo>
                  <a:lnTo>
                    <a:pt x="5310" y="0"/>
                  </a:lnTo>
                  <a:cubicBezTo>
                    <a:pt x="5314" y="0"/>
                    <a:pt x="5318" y="4"/>
                    <a:pt x="5318" y="8"/>
                  </a:cubicBezTo>
                  <a:cubicBezTo>
                    <a:pt x="5318" y="12"/>
                    <a:pt x="5314" y="16"/>
                    <a:pt x="5310" y="16"/>
                  </a:cubicBezTo>
                  <a:lnTo>
                    <a:pt x="5197" y="16"/>
                  </a:lnTo>
                  <a:cubicBezTo>
                    <a:pt x="5193" y="16"/>
                    <a:pt x="5189" y="12"/>
                    <a:pt x="5189" y="8"/>
                  </a:cubicBezTo>
                  <a:cubicBezTo>
                    <a:pt x="5189" y="4"/>
                    <a:pt x="5193" y="0"/>
                    <a:pt x="5197" y="0"/>
                  </a:cubicBezTo>
                  <a:close/>
                  <a:moveTo>
                    <a:pt x="5390" y="0"/>
                  </a:moveTo>
                  <a:lnTo>
                    <a:pt x="5502" y="0"/>
                  </a:lnTo>
                  <a:cubicBezTo>
                    <a:pt x="5506" y="0"/>
                    <a:pt x="5510" y="4"/>
                    <a:pt x="5510" y="8"/>
                  </a:cubicBezTo>
                  <a:cubicBezTo>
                    <a:pt x="5510" y="12"/>
                    <a:pt x="5506" y="16"/>
                    <a:pt x="5502" y="16"/>
                  </a:cubicBezTo>
                  <a:lnTo>
                    <a:pt x="5390" y="16"/>
                  </a:lnTo>
                  <a:cubicBezTo>
                    <a:pt x="5385" y="16"/>
                    <a:pt x="5382" y="12"/>
                    <a:pt x="5382" y="8"/>
                  </a:cubicBezTo>
                  <a:cubicBezTo>
                    <a:pt x="5382" y="4"/>
                    <a:pt x="5385" y="0"/>
                    <a:pt x="5390" y="0"/>
                  </a:cubicBezTo>
                  <a:close/>
                  <a:moveTo>
                    <a:pt x="5582" y="0"/>
                  </a:moveTo>
                  <a:lnTo>
                    <a:pt x="5694" y="0"/>
                  </a:lnTo>
                  <a:cubicBezTo>
                    <a:pt x="5698" y="0"/>
                    <a:pt x="5702" y="4"/>
                    <a:pt x="5702" y="8"/>
                  </a:cubicBezTo>
                  <a:cubicBezTo>
                    <a:pt x="5702" y="12"/>
                    <a:pt x="5698" y="16"/>
                    <a:pt x="5694" y="16"/>
                  </a:cubicBezTo>
                  <a:lnTo>
                    <a:pt x="5582" y="16"/>
                  </a:lnTo>
                  <a:cubicBezTo>
                    <a:pt x="5577" y="16"/>
                    <a:pt x="5574" y="12"/>
                    <a:pt x="5574" y="8"/>
                  </a:cubicBezTo>
                  <a:cubicBezTo>
                    <a:pt x="5574" y="4"/>
                    <a:pt x="5577" y="0"/>
                    <a:pt x="5582" y="0"/>
                  </a:cubicBezTo>
                  <a:close/>
                  <a:moveTo>
                    <a:pt x="5774" y="0"/>
                  </a:moveTo>
                  <a:lnTo>
                    <a:pt x="5886" y="0"/>
                  </a:lnTo>
                  <a:cubicBezTo>
                    <a:pt x="5891" y="0"/>
                    <a:pt x="5894" y="4"/>
                    <a:pt x="5894" y="8"/>
                  </a:cubicBezTo>
                  <a:cubicBezTo>
                    <a:pt x="5894" y="12"/>
                    <a:pt x="5891" y="16"/>
                    <a:pt x="5886" y="16"/>
                  </a:cubicBezTo>
                  <a:lnTo>
                    <a:pt x="5774" y="16"/>
                  </a:lnTo>
                  <a:cubicBezTo>
                    <a:pt x="5770" y="16"/>
                    <a:pt x="5766" y="12"/>
                    <a:pt x="5766" y="8"/>
                  </a:cubicBezTo>
                  <a:cubicBezTo>
                    <a:pt x="5766" y="4"/>
                    <a:pt x="5770" y="0"/>
                    <a:pt x="5774" y="0"/>
                  </a:cubicBezTo>
                  <a:close/>
                  <a:moveTo>
                    <a:pt x="5966" y="0"/>
                  </a:moveTo>
                  <a:lnTo>
                    <a:pt x="6078" y="0"/>
                  </a:lnTo>
                  <a:cubicBezTo>
                    <a:pt x="6083" y="0"/>
                    <a:pt x="6086" y="4"/>
                    <a:pt x="6086" y="8"/>
                  </a:cubicBezTo>
                  <a:cubicBezTo>
                    <a:pt x="6086" y="12"/>
                    <a:pt x="6083" y="16"/>
                    <a:pt x="6078" y="16"/>
                  </a:cubicBezTo>
                  <a:lnTo>
                    <a:pt x="5966" y="16"/>
                  </a:lnTo>
                  <a:cubicBezTo>
                    <a:pt x="5962" y="16"/>
                    <a:pt x="5958" y="12"/>
                    <a:pt x="5958" y="8"/>
                  </a:cubicBezTo>
                  <a:cubicBezTo>
                    <a:pt x="5958" y="4"/>
                    <a:pt x="5962" y="0"/>
                    <a:pt x="5966" y="0"/>
                  </a:cubicBezTo>
                  <a:close/>
                  <a:moveTo>
                    <a:pt x="6158" y="0"/>
                  </a:moveTo>
                  <a:lnTo>
                    <a:pt x="6270" y="0"/>
                  </a:lnTo>
                  <a:cubicBezTo>
                    <a:pt x="6275" y="0"/>
                    <a:pt x="6279" y="4"/>
                    <a:pt x="6279" y="8"/>
                  </a:cubicBezTo>
                  <a:cubicBezTo>
                    <a:pt x="6279" y="12"/>
                    <a:pt x="6275" y="16"/>
                    <a:pt x="6270" y="16"/>
                  </a:cubicBezTo>
                  <a:lnTo>
                    <a:pt x="6158" y="16"/>
                  </a:lnTo>
                  <a:cubicBezTo>
                    <a:pt x="6154" y="16"/>
                    <a:pt x="6150" y="12"/>
                    <a:pt x="6150" y="8"/>
                  </a:cubicBezTo>
                  <a:cubicBezTo>
                    <a:pt x="6150" y="4"/>
                    <a:pt x="6154" y="0"/>
                    <a:pt x="6158" y="0"/>
                  </a:cubicBezTo>
                  <a:close/>
                  <a:moveTo>
                    <a:pt x="6351" y="0"/>
                  </a:moveTo>
                  <a:lnTo>
                    <a:pt x="6463" y="0"/>
                  </a:lnTo>
                  <a:cubicBezTo>
                    <a:pt x="6467" y="0"/>
                    <a:pt x="6471" y="4"/>
                    <a:pt x="6471" y="8"/>
                  </a:cubicBezTo>
                  <a:cubicBezTo>
                    <a:pt x="6471" y="12"/>
                    <a:pt x="6467" y="16"/>
                    <a:pt x="6463" y="16"/>
                  </a:cubicBezTo>
                  <a:lnTo>
                    <a:pt x="6351" y="16"/>
                  </a:lnTo>
                  <a:cubicBezTo>
                    <a:pt x="6346" y="16"/>
                    <a:pt x="6343" y="12"/>
                    <a:pt x="6343" y="8"/>
                  </a:cubicBezTo>
                  <a:cubicBezTo>
                    <a:pt x="6343" y="4"/>
                    <a:pt x="6346" y="0"/>
                    <a:pt x="6351" y="0"/>
                  </a:cubicBezTo>
                  <a:close/>
                  <a:moveTo>
                    <a:pt x="6543" y="0"/>
                  </a:moveTo>
                  <a:lnTo>
                    <a:pt x="6655" y="0"/>
                  </a:lnTo>
                  <a:cubicBezTo>
                    <a:pt x="6659" y="0"/>
                    <a:pt x="6663" y="4"/>
                    <a:pt x="6663" y="8"/>
                  </a:cubicBezTo>
                  <a:cubicBezTo>
                    <a:pt x="6663" y="12"/>
                    <a:pt x="6659" y="16"/>
                    <a:pt x="6655" y="16"/>
                  </a:cubicBezTo>
                  <a:lnTo>
                    <a:pt x="6543" y="16"/>
                  </a:lnTo>
                  <a:cubicBezTo>
                    <a:pt x="6538" y="16"/>
                    <a:pt x="6535" y="12"/>
                    <a:pt x="6535" y="8"/>
                  </a:cubicBezTo>
                  <a:cubicBezTo>
                    <a:pt x="6535" y="4"/>
                    <a:pt x="6538" y="0"/>
                    <a:pt x="6543" y="0"/>
                  </a:cubicBezTo>
                  <a:close/>
                  <a:moveTo>
                    <a:pt x="6735" y="0"/>
                  </a:moveTo>
                  <a:lnTo>
                    <a:pt x="6847" y="0"/>
                  </a:lnTo>
                  <a:cubicBezTo>
                    <a:pt x="6852" y="0"/>
                    <a:pt x="6855" y="4"/>
                    <a:pt x="6855" y="8"/>
                  </a:cubicBezTo>
                  <a:cubicBezTo>
                    <a:pt x="6855" y="12"/>
                    <a:pt x="6852" y="16"/>
                    <a:pt x="6847" y="16"/>
                  </a:cubicBezTo>
                  <a:lnTo>
                    <a:pt x="6735" y="16"/>
                  </a:lnTo>
                  <a:cubicBezTo>
                    <a:pt x="6731" y="16"/>
                    <a:pt x="6727" y="12"/>
                    <a:pt x="6727" y="8"/>
                  </a:cubicBezTo>
                  <a:cubicBezTo>
                    <a:pt x="6727" y="4"/>
                    <a:pt x="6731" y="0"/>
                    <a:pt x="6735" y="0"/>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56"/>
            <p:cNvSpPr>
              <a:spLocks/>
            </p:cNvSpPr>
            <p:nvPr/>
          </p:nvSpPr>
          <p:spPr bwMode="auto">
            <a:xfrm>
              <a:off x="3273" y="2881"/>
              <a:ext cx="39" cy="41"/>
            </a:xfrm>
            <a:custGeom>
              <a:avLst/>
              <a:gdLst>
                <a:gd name="T0" fmla="*/ 0 w 118"/>
                <a:gd name="T1" fmla="*/ 59 h 118"/>
                <a:gd name="T2" fmla="*/ 118 w 118"/>
                <a:gd name="T3" fmla="*/ 0 h 118"/>
                <a:gd name="T4" fmla="*/ 118 w 118"/>
                <a:gd name="T5" fmla="*/ 118 h 118"/>
                <a:gd name="T6" fmla="*/ 0 w 118"/>
                <a:gd name="T7" fmla="*/ 59 h 118"/>
              </a:gdLst>
              <a:ahLst/>
              <a:cxnLst>
                <a:cxn ang="0">
                  <a:pos x="T0" y="T1"/>
                </a:cxn>
                <a:cxn ang="0">
                  <a:pos x="T2" y="T3"/>
                </a:cxn>
                <a:cxn ang="0">
                  <a:pos x="T4" y="T5"/>
                </a:cxn>
                <a:cxn ang="0">
                  <a:pos x="T6" y="T7"/>
                </a:cxn>
              </a:cxnLst>
              <a:rect l="0" t="0" r="r" b="b"/>
              <a:pathLst>
                <a:path w="118" h="118">
                  <a:moveTo>
                    <a:pt x="0" y="59"/>
                  </a:moveTo>
                  <a:lnTo>
                    <a:pt x="118" y="0"/>
                  </a:lnTo>
                  <a:cubicBezTo>
                    <a:pt x="99" y="37"/>
                    <a:pt x="99" y="81"/>
                    <a:pt x="118" y="118"/>
                  </a:cubicBezTo>
                  <a:lnTo>
                    <a:pt x="0" y="59"/>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57"/>
            <p:cNvSpPr>
              <a:spLocks/>
            </p:cNvSpPr>
            <p:nvPr/>
          </p:nvSpPr>
          <p:spPr bwMode="auto">
            <a:xfrm>
              <a:off x="5599" y="2881"/>
              <a:ext cx="40" cy="41"/>
            </a:xfrm>
            <a:custGeom>
              <a:avLst/>
              <a:gdLst>
                <a:gd name="T0" fmla="*/ 118 w 118"/>
                <a:gd name="T1" fmla="*/ 59 h 118"/>
                <a:gd name="T2" fmla="*/ 0 w 118"/>
                <a:gd name="T3" fmla="*/ 118 h 118"/>
                <a:gd name="T4" fmla="*/ 0 w 118"/>
                <a:gd name="T5" fmla="*/ 0 h 118"/>
                <a:gd name="T6" fmla="*/ 118 w 118"/>
                <a:gd name="T7" fmla="*/ 59 h 118"/>
              </a:gdLst>
              <a:ahLst/>
              <a:cxnLst>
                <a:cxn ang="0">
                  <a:pos x="T0" y="T1"/>
                </a:cxn>
                <a:cxn ang="0">
                  <a:pos x="T2" y="T3"/>
                </a:cxn>
                <a:cxn ang="0">
                  <a:pos x="T4" y="T5"/>
                </a:cxn>
                <a:cxn ang="0">
                  <a:pos x="T6" y="T7"/>
                </a:cxn>
              </a:cxnLst>
              <a:rect l="0" t="0" r="r" b="b"/>
              <a:pathLst>
                <a:path w="118" h="118">
                  <a:moveTo>
                    <a:pt x="118" y="59"/>
                  </a:moveTo>
                  <a:lnTo>
                    <a:pt x="0" y="118"/>
                  </a:lnTo>
                  <a:cubicBezTo>
                    <a:pt x="19" y="81"/>
                    <a:pt x="19" y="37"/>
                    <a:pt x="0" y="0"/>
                  </a:cubicBezTo>
                  <a:lnTo>
                    <a:pt x="118" y="59"/>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Rectangle 58"/>
            <p:cNvSpPr>
              <a:spLocks noChangeArrowheads="1"/>
            </p:cNvSpPr>
            <p:nvPr/>
          </p:nvSpPr>
          <p:spPr bwMode="auto">
            <a:xfrm>
              <a:off x="4219" y="2857"/>
              <a:ext cx="473" cy="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Rectangle 59"/>
            <p:cNvSpPr>
              <a:spLocks noChangeArrowheads="1"/>
            </p:cNvSpPr>
            <p:nvPr/>
          </p:nvSpPr>
          <p:spPr bwMode="auto">
            <a:xfrm>
              <a:off x="4221" y="2860"/>
              <a:ext cx="53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anose="020B0604020202020204" pitchFamily="34" charset="0"/>
                </a:rPr>
                <a:t>TXOP duration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Line 60"/>
            <p:cNvSpPr>
              <a:spLocks noChangeShapeType="1"/>
            </p:cNvSpPr>
            <p:nvPr/>
          </p:nvSpPr>
          <p:spPr bwMode="auto">
            <a:xfrm>
              <a:off x="3151" y="3453"/>
              <a:ext cx="2589"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Rectangle 61"/>
            <p:cNvSpPr>
              <a:spLocks noChangeArrowheads="1"/>
            </p:cNvSpPr>
            <p:nvPr/>
          </p:nvSpPr>
          <p:spPr bwMode="auto">
            <a:xfrm>
              <a:off x="3645" y="2976"/>
              <a:ext cx="1659" cy="10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Rectangle 62"/>
            <p:cNvSpPr>
              <a:spLocks noChangeArrowheads="1"/>
            </p:cNvSpPr>
            <p:nvPr/>
          </p:nvSpPr>
          <p:spPr bwMode="auto">
            <a:xfrm>
              <a:off x="3645" y="2976"/>
              <a:ext cx="1659" cy="1059"/>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Rectangle 63"/>
            <p:cNvSpPr>
              <a:spLocks noChangeArrowheads="1"/>
            </p:cNvSpPr>
            <p:nvPr/>
          </p:nvSpPr>
          <p:spPr bwMode="auto">
            <a:xfrm>
              <a:off x="4362" y="3456"/>
              <a:ext cx="280"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anose="020B0604020202020204" pitchFamily="34" charset="0"/>
                </a:rPr>
                <a:t>DATA</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9" name="Rectangle 64"/>
            <p:cNvSpPr>
              <a:spLocks noChangeArrowheads="1"/>
            </p:cNvSpPr>
            <p:nvPr/>
          </p:nvSpPr>
          <p:spPr bwMode="auto">
            <a:xfrm>
              <a:off x="5365" y="2976"/>
              <a:ext cx="263" cy="10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Rectangle 65"/>
            <p:cNvSpPr>
              <a:spLocks noChangeArrowheads="1"/>
            </p:cNvSpPr>
            <p:nvPr/>
          </p:nvSpPr>
          <p:spPr bwMode="auto">
            <a:xfrm>
              <a:off x="5365" y="2976"/>
              <a:ext cx="263" cy="1059"/>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Rectangle 66"/>
            <p:cNvSpPr>
              <a:spLocks noChangeArrowheads="1"/>
            </p:cNvSpPr>
            <p:nvPr/>
          </p:nvSpPr>
          <p:spPr bwMode="auto">
            <a:xfrm>
              <a:off x="5411" y="3456"/>
              <a:ext cx="21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Arial" panose="020B0604020202020204" pitchFamily="34" charset="0"/>
                </a:rPr>
                <a:t>BACK</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2" name="Rectangle 67"/>
            <p:cNvSpPr>
              <a:spLocks noChangeArrowheads="1"/>
            </p:cNvSpPr>
            <p:nvPr/>
          </p:nvSpPr>
          <p:spPr bwMode="auto">
            <a:xfrm>
              <a:off x="3283" y="3559"/>
              <a:ext cx="288" cy="4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Rectangle 68"/>
            <p:cNvSpPr>
              <a:spLocks noChangeArrowheads="1"/>
            </p:cNvSpPr>
            <p:nvPr/>
          </p:nvSpPr>
          <p:spPr bwMode="auto">
            <a:xfrm>
              <a:off x="3283" y="3559"/>
              <a:ext cx="288" cy="476"/>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Rectangle 69"/>
            <p:cNvSpPr>
              <a:spLocks noChangeArrowheads="1"/>
            </p:cNvSpPr>
            <p:nvPr/>
          </p:nvSpPr>
          <p:spPr bwMode="auto">
            <a:xfrm>
              <a:off x="3346" y="3710"/>
              <a:ext cx="18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anose="020B0604020202020204" pitchFamily="34" charset="0"/>
                </a:rPr>
                <a:t>CTS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70"/>
            <p:cNvSpPr>
              <a:spLocks noChangeArrowheads="1"/>
            </p:cNvSpPr>
            <p:nvPr/>
          </p:nvSpPr>
          <p:spPr bwMode="auto">
            <a:xfrm>
              <a:off x="3489" y="3710"/>
              <a:ext cx="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anose="020B0604020202020204" pitchFamily="34"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6" name="Rectangle 71"/>
            <p:cNvSpPr>
              <a:spLocks noChangeArrowheads="1"/>
            </p:cNvSpPr>
            <p:nvPr/>
          </p:nvSpPr>
          <p:spPr bwMode="auto">
            <a:xfrm>
              <a:off x="3332" y="3800"/>
              <a:ext cx="9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anose="020B0604020202020204" pitchFamily="34" charset="0"/>
                </a:rPr>
                <a:t>to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7" name="Rectangle 72"/>
            <p:cNvSpPr>
              <a:spLocks noChangeArrowheads="1"/>
            </p:cNvSpPr>
            <p:nvPr/>
          </p:nvSpPr>
          <p:spPr bwMode="auto">
            <a:xfrm>
              <a:off x="3392" y="3800"/>
              <a:ext cx="5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anose="020B0604020202020204" pitchFamily="34"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8" name="Rectangle 73"/>
            <p:cNvSpPr>
              <a:spLocks noChangeArrowheads="1"/>
            </p:cNvSpPr>
            <p:nvPr/>
          </p:nvSpPr>
          <p:spPr bwMode="auto">
            <a:xfrm>
              <a:off x="3415" y="3800"/>
              <a:ext cx="15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anose="020B0604020202020204" pitchFamily="34" charset="0"/>
                </a:rPr>
                <a:t>self</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
        <p:nvSpPr>
          <p:cNvPr id="79" name="Date Placeholder 3"/>
          <p:cNvSpPr>
            <a:spLocks noGrp="1"/>
          </p:cNvSpPr>
          <p:nvPr>
            <p:ph type="dt" idx="15"/>
          </p:nvPr>
        </p:nvSpPr>
        <p:spPr>
          <a:xfrm>
            <a:off x="696912" y="333375"/>
            <a:ext cx="2303451" cy="273050"/>
          </a:xfrm>
        </p:spPr>
        <p:txBody>
          <a:bodyPr/>
          <a:lstStyle/>
          <a:p>
            <a:r>
              <a:rPr lang="en-US" dirty="0" smtClean="0"/>
              <a:t>January 2016</a:t>
            </a:r>
            <a:endParaRPr lang="en-GB" dirty="0"/>
          </a:p>
        </p:txBody>
      </p:sp>
    </p:spTree>
    <p:extLst>
      <p:ext uri="{BB962C8B-B14F-4D97-AF65-F5344CB8AC3E}">
        <p14:creationId xmlns:p14="http://schemas.microsoft.com/office/powerpoint/2010/main" val="629759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006"/>
            <a:ext cx="8229600" cy="639762"/>
          </a:xfrm>
        </p:spPr>
        <p:txBody>
          <a:bodyPr>
            <a:normAutofit/>
          </a:bodyPr>
          <a:lstStyle/>
          <a:p>
            <a:r>
              <a:rPr lang="en-US" dirty="0"/>
              <a:t>TXOP extension for channel </a:t>
            </a:r>
            <a:r>
              <a:rPr lang="en-US" dirty="0" smtClean="0"/>
              <a:t>bonding (2/2)</a:t>
            </a:r>
            <a:endParaRPr lang="en-US" dirty="0"/>
          </a:p>
        </p:txBody>
      </p:sp>
      <p:sp>
        <p:nvSpPr>
          <p:cNvPr id="3" name="Content Placeholder 2"/>
          <p:cNvSpPr>
            <a:spLocks noGrp="1"/>
          </p:cNvSpPr>
          <p:nvPr>
            <p:ph idx="1"/>
          </p:nvPr>
        </p:nvSpPr>
        <p:spPr>
          <a:xfrm>
            <a:off x="457200" y="1628800"/>
            <a:ext cx="8229600" cy="3024336"/>
          </a:xfrm>
        </p:spPr>
        <p:txBody>
          <a:bodyPr>
            <a:normAutofit fontScale="77500" lnSpcReduction="20000"/>
          </a:bodyPr>
          <a:lstStyle/>
          <a:p>
            <a:pPr>
              <a:buFont typeface="Arial" panose="020B0604020202020204" pitchFamily="34" charset="0"/>
              <a:buChar char="•"/>
            </a:pPr>
            <a:r>
              <a:rPr lang="en-US" dirty="0" smtClean="0"/>
              <a:t>DMG CTS shall be sent in a subset of the channels in which the RTS was sent</a:t>
            </a:r>
          </a:p>
          <a:p>
            <a:pPr marL="800100" lvl="1" indent="-342900">
              <a:buFont typeface="Arial" panose="020B0604020202020204" pitchFamily="34" charset="0"/>
              <a:buChar char="•"/>
            </a:pPr>
            <a:r>
              <a:rPr lang="en-US" dirty="0" smtClean="0"/>
              <a:t>The CTS frame contains an indication of which channels it is sent on</a:t>
            </a:r>
          </a:p>
          <a:p>
            <a:pPr>
              <a:buFont typeface="Arial" panose="020B0604020202020204" pitchFamily="34" charset="0"/>
              <a:buChar char="•"/>
            </a:pPr>
            <a:r>
              <a:rPr lang="en-US" dirty="0" smtClean="0"/>
              <a:t>DMG CTS is sent over channels which were available before the RTS was sent (more in the next slide)</a:t>
            </a:r>
          </a:p>
          <a:p>
            <a:pPr marL="800100" lvl="1" indent="-342900">
              <a:buFont typeface="Arial" panose="020B0604020202020204" pitchFamily="34" charset="0"/>
              <a:buChar char="•"/>
            </a:pPr>
            <a:r>
              <a:rPr lang="en-US" dirty="0" smtClean="0"/>
              <a:t>Sent on primary channel if NAV is 0 in the responder</a:t>
            </a:r>
          </a:p>
          <a:p>
            <a:pPr marL="800100" lvl="1" indent="-342900">
              <a:buFont typeface="Arial" panose="020B0604020202020204" pitchFamily="34" charset="0"/>
              <a:buChar char="•"/>
            </a:pPr>
            <a:r>
              <a:rPr lang="en-US" dirty="0" smtClean="0"/>
              <a:t>Sent on a non-primary channel if there was no energy in that channel</a:t>
            </a:r>
          </a:p>
          <a:p>
            <a:pPr>
              <a:buFont typeface="Arial" panose="020B0604020202020204" pitchFamily="34" charset="0"/>
              <a:buChar char="•"/>
            </a:pPr>
            <a:r>
              <a:rPr lang="en-US" dirty="0" smtClean="0"/>
              <a:t>As in 11ac, this requires DMG CTS transmitter to be exposed to secondary channel carrier sense enough time to indicate idleness of the channel</a:t>
            </a:r>
          </a:p>
          <a:p>
            <a:pPr>
              <a:buFont typeface="Arial" panose="020B0604020202020204" pitchFamily="34" charset="0"/>
              <a:buChar char="•"/>
            </a:pPr>
            <a:r>
              <a:rPr lang="en-US" dirty="0" smtClean="0"/>
              <a:t>Encourage use of CF-End to reset NAV on third party STAs</a:t>
            </a:r>
          </a:p>
        </p:txBody>
      </p:sp>
      <p:sp>
        <p:nvSpPr>
          <p:cNvPr id="4" name="Slide Number Placeholder 3"/>
          <p:cNvSpPr>
            <a:spLocks noGrp="1"/>
          </p:cNvSpPr>
          <p:nvPr>
            <p:ph type="sldNum" sz="quarter" idx="12"/>
          </p:nvPr>
        </p:nvSpPr>
        <p:spPr/>
        <p:txBody>
          <a:bodyPr/>
          <a:lstStyle/>
          <a:p>
            <a:fld id="{4FAB45E9-EDE5-4709-A3AD-78EB74DC85DB}" type="slidenum">
              <a:rPr lang="en-US" smtClean="0"/>
              <a:pPr/>
              <a:t>4</a:t>
            </a:fld>
            <a:endParaRPr lang="en-US"/>
          </a:p>
        </p:txBody>
      </p:sp>
      <p:pic>
        <p:nvPicPr>
          <p:cNvPr id="5" name="Picture 4"/>
          <p:cNvPicPr>
            <a:picLocks noChangeAspect="1"/>
          </p:cNvPicPr>
          <p:nvPr/>
        </p:nvPicPr>
        <p:blipFill>
          <a:blip r:embed="rId2"/>
          <a:stretch>
            <a:fillRect/>
          </a:stretch>
        </p:blipFill>
        <p:spPr>
          <a:xfrm>
            <a:off x="762000" y="4419599"/>
            <a:ext cx="7315200" cy="1963290"/>
          </a:xfrm>
          <a:prstGeom prst="rect">
            <a:avLst/>
          </a:prstGeom>
        </p:spPr>
      </p:pic>
    </p:spTree>
    <p:extLst>
      <p:ext uri="{BB962C8B-B14F-4D97-AF65-F5344CB8AC3E}">
        <p14:creationId xmlns:p14="http://schemas.microsoft.com/office/powerpoint/2010/main" val="412858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Carrier sense considerations</a:t>
            </a:r>
            <a:endParaRPr lang="en-US" dirty="0"/>
          </a:p>
        </p:txBody>
      </p:sp>
      <p:sp>
        <p:nvSpPr>
          <p:cNvPr id="4" name="Content Placeholder 3"/>
          <p:cNvSpPr>
            <a:spLocks noGrp="1"/>
          </p:cNvSpPr>
          <p:nvPr>
            <p:ph idx="1"/>
          </p:nvPr>
        </p:nvSpPr>
        <p:spPr>
          <a:xfrm>
            <a:off x="625043" y="1751013"/>
            <a:ext cx="7770813" cy="4113213"/>
          </a:xfrm>
        </p:spPr>
        <p:txBody>
          <a:bodyPr>
            <a:normAutofit fontScale="85000" lnSpcReduction="20000"/>
          </a:bodyPr>
          <a:lstStyle/>
          <a:p>
            <a:pPr>
              <a:buFont typeface="Arial" panose="020B0604020202020204" pitchFamily="34" charset="0"/>
              <a:buChar char="•"/>
            </a:pPr>
            <a:r>
              <a:rPr lang="en-US" dirty="0" smtClean="0"/>
              <a:t>Current 2.4/5GHz requirement is to perform full carrier sense (physical and virtual) on primary channel and energy detection only on non-primary channels</a:t>
            </a:r>
          </a:p>
          <a:p>
            <a:pPr marL="800100" lvl="1" indent="-342900">
              <a:buFont typeface="Arial" panose="020B0604020202020204" pitchFamily="34" charset="0"/>
              <a:buChar char="•"/>
            </a:pPr>
            <a:r>
              <a:rPr lang="en-US" dirty="0" smtClean="0"/>
              <a:t>NAV behavior only applies to primary channel</a:t>
            </a:r>
          </a:p>
          <a:p>
            <a:pPr marL="800100" lvl="1" indent="-342900">
              <a:buFont typeface="Arial" panose="020B0604020202020204" pitchFamily="34" charset="0"/>
              <a:buChar char="•"/>
            </a:pPr>
            <a:r>
              <a:rPr lang="en-US" dirty="0" smtClean="0"/>
              <a:t>Energy detection threshold for non-primary channel is 20dB higher</a:t>
            </a:r>
          </a:p>
          <a:p>
            <a:pPr>
              <a:buFont typeface="Arial" panose="020B0604020202020204" pitchFamily="34" charset="0"/>
              <a:buChar char="•"/>
            </a:pPr>
            <a:r>
              <a:rPr lang="en-US" dirty="0" smtClean="0"/>
              <a:t>11ay might want to use this same approach and also consider aspects such as better sensitivity</a:t>
            </a:r>
          </a:p>
          <a:p>
            <a:pPr marL="800100" lvl="1" indent="-342900">
              <a:buFont typeface="Arial" panose="020B0604020202020204" pitchFamily="34" charset="0"/>
              <a:buChar char="•"/>
            </a:pPr>
            <a:r>
              <a:rPr lang="en-US" dirty="0" smtClean="0"/>
              <a:t>Consider approaches such as GI or CP detection in order respect signals that are around sensitivity and not 20dB above it</a:t>
            </a:r>
          </a:p>
          <a:p>
            <a:pPr lvl="0">
              <a:buFont typeface="Arial" panose="020B0604020202020204" pitchFamily="34" charset="0"/>
              <a:buChar char="•"/>
            </a:pPr>
            <a:r>
              <a:rPr lang="en-US" dirty="0" smtClean="0"/>
              <a:t>Current 2.4/5GHz requires PIFS idleness on non-primary channels to enable channel bonding transmission </a:t>
            </a:r>
          </a:p>
          <a:p>
            <a:pPr marL="800100" lvl="1" indent="-342900">
              <a:buFont typeface="Arial" panose="020B0604020202020204" pitchFamily="34" charset="0"/>
              <a:buChar char="•"/>
            </a:pPr>
            <a:r>
              <a:rPr lang="en-US" dirty="0" smtClean="0"/>
              <a:t>11ay should consider using a sensing period that is at least PIFS long</a:t>
            </a:r>
          </a:p>
          <a:p>
            <a:pPr lvl="0">
              <a:buFont typeface="Arial" panose="020B0604020202020204" pitchFamily="34" charset="0"/>
              <a:buChar char="•"/>
            </a:pPr>
            <a:r>
              <a:rPr lang="en-US" dirty="0" smtClean="0"/>
              <a:t>11ay might want to consider aspects of directivity impact on decision about secondary channel availability </a:t>
            </a:r>
          </a:p>
          <a:p>
            <a:pPr marL="800100" lvl="1" indent="-342900">
              <a:buFont typeface="Arial" panose="020B0604020202020204" pitchFamily="34" charset="0"/>
              <a:buChar char="•"/>
            </a:pPr>
            <a:r>
              <a:rPr lang="en-US" dirty="0" smtClean="0"/>
              <a:t>Consider approaches like energy pattern detection</a:t>
            </a:r>
            <a:endParaRPr lang="en-US"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5</a:t>
            </a:fld>
            <a:endParaRPr lang="en-US" dirty="0"/>
          </a:p>
        </p:txBody>
      </p:sp>
    </p:spTree>
    <p:extLst>
      <p:ext uri="{BB962C8B-B14F-4D97-AF65-F5344CB8AC3E}">
        <p14:creationId xmlns:p14="http://schemas.microsoft.com/office/powerpoint/2010/main" val="1323573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1"/>
            <a:ext cx="7770813" cy="510952"/>
          </a:xfrm>
        </p:spPr>
        <p:txBody>
          <a:bodyPr/>
          <a:lstStyle/>
          <a:p>
            <a:r>
              <a:rPr lang="en-US" dirty="0" smtClean="0"/>
              <a:t>What is the CCA level</a:t>
            </a:r>
            <a:endParaRPr lang="en-US" dirty="0"/>
          </a:p>
        </p:txBody>
      </p:sp>
      <p:sp>
        <p:nvSpPr>
          <p:cNvPr id="2" name="Content Placeholder 1"/>
          <p:cNvSpPr>
            <a:spLocks noGrp="1"/>
          </p:cNvSpPr>
          <p:nvPr>
            <p:ph idx="1"/>
          </p:nvPr>
        </p:nvSpPr>
        <p:spPr>
          <a:xfrm>
            <a:off x="457200" y="1417638"/>
            <a:ext cx="8229600" cy="4819674"/>
          </a:xfrm>
        </p:spPr>
        <p:txBody>
          <a:bodyPr>
            <a:normAutofit fontScale="92500"/>
          </a:bodyPr>
          <a:lstStyle/>
          <a:p>
            <a:pPr>
              <a:buFont typeface="Arial" panose="020B0604020202020204" pitchFamily="34" charset="0"/>
              <a:buChar char="•"/>
            </a:pPr>
            <a:r>
              <a:rPr lang="en-US" dirty="0" smtClean="0"/>
              <a:t>Maintaining NAV on more than one channel is problematic</a:t>
            </a:r>
          </a:p>
          <a:p>
            <a:pPr>
              <a:buFont typeface="Arial" panose="020B0604020202020204" pitchFamily="34" charset="0"/>
              <a:buChar char="•"/>
            </a:pPr>
            <a:r>
              <a:rPr lang="en-US" dirty="0" smtClean="0"/>
              <a:t>The standard only specifies CCA energy level and how long the energy has to be there for detection </a:t>
            </a:r>
          </a:p>
          <a:p>
            <a:pPr marL="511175" lvl="1">
              <a:buFont typeface="Arial" panose="020B0604020202020204" pitchFamily="34" charset="0"/>
              <a:buChar char="•"/>
            </a:pPr>
            <a:r>
              <a:rPr lang="en-US" dirty="0" smtClean="0"/>
              <a:t>Also missed detection probability</a:t>
            </a:r>
          </a:p>
          <a:p>
            <a:pPr>
              <a:buFont typeface="Arial" panose="020B0604020202020204" pitchFamily="34" charset="0"/>
              <a:buChar char="•"/>
            </a:pPr>
            <a:r>
              <a:rPr lang="en-US" dirty="0" smtClean="0"/>
              <a:t>CCA level for non-primary channel:</a:t>
            </a:r>
          </a:p>
          <a:p>
            <a:pPr marL="511175" lvl="1">
              <a:buFont typeface="Arial" panose="020B0604020202020204" pitchFamily="34" charset="0"/>
              <a:buChar char="•"/>
            </a:pPr>
            <a:r>
              <a:rPr lang="en-US" dirty="0" smtClean="0"/>
              <a:t>sensitivity</a:t>
            </a:r>
          </a:p>
          <a:p>
            <a:pPr marL="511175" lvl="1">
              <a:buFont typeface="Arial" panose="020B0604020202020204" pitchFamily="34" charset="0"/>
              <a:buChar char="•"/>
            </a:pPr>
            <a:r>
              <a:rPr lang="en-US" dirty="0" smtClean="0"/>
              <a:t>sensitivity + </a:t>
            </a:r>
            <a:r>
              <a:rPr lang="en-US" dirty="0" err="1" smtClean="0"/>
              <a:t>XdB</a:t>
            </a:r>
            <a:endParaRPr lang="en-US" dirty="0" smtClean="0"/>
          </a:p>
          <a:p>
            <a:pPr marL="511175" lvl="1">
              <a:buFont typeface="Arial" panose="020B0604020202020204" pitchFamily="34" charset="0"/>
              <a:buChar char="•"/>
            </a:pPr>
            <a:r>
              <a:rPr lang="en-US" dirty="0" smtClean="0"/>
              <a:t>sensitivity + 20dB (current level for energy detection, range reduced by a factor of 10)</a:t>
            </a:r>
          </a:p>
          <a:p>
            <a:pPr>
              <a:buFont typeface="Arial" panose="020B0604020202020204" pitchFamily="34" charset="0"/>
              <a:buChar char="•"/>
            </a:pPr>
            <a:r>
              <a:rPr lang="en-US" dirty="0" smtClean="0"/>
              <a:t>CCA level can be decreased by using methods (implementation) such as GI detection and CP correlation.  These become harder when there is a range of GI and CP lengths.</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49806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Channel bonding wakeup?</a:t>
            </a:r>
            <a:endParaRPr lang="en-US" dirty="0"/>
          </a:p>
        </p:txBody>
      </p:sp>
      <p:sp>
        <p:nvSpPr>
          <p:cNvPr id="2" name="Content Placeholder 1"/>
          <p:cNvSpPr>
            <a:spLocks noGrp="1"/>
          </p:cNvSpPr>
          <p:nvPr>
            <p:ph idx="1"/>
          </p:nvPr>
        </p:nvSpPr>
        <p:spPr>
          <a:xfrm>
            <a:off x="675750" y="1756674"/>
            <a:ext cx="7770813" cy="4113213"/>
          </a:xfrm>
        </p:spPr>
        <p:txBody>
          <a:bodyPr>
            <a:normAutofit fontScale="92500" lnSpcReduction="20000"/>
          </a:bodyPr>
          <a:lstStyle/>
          <a:p>
            <a:pPr>
              <a:buFont typeface="Arial" panose="020B0604020202020204" pitchFamily="34" charset="0"/>
              <a:buChar char="•"/>
            </a:pPr>
            <a:r>
              <a:rPr lang="en-US" dirty="0" smtClean="0"/>
              <a:t>To support channel bonding, the responder needs to be open over multiple channels before the transmission of the RTS so that it can obtain a valid CCA</a:t>
            </a:r>
          </a:p>
          <a:p>
            <a:pPr>
              <a:buFont typeface="Arial" panose="020B0604020202020204" pitchFamily="34" charset="0"/>
              <a:buChar char="•"/>
            </a:pPr>
            <a:r>
              <a:rPr lang="en-US" dirty="0" smtClean="0"/>
              <a:t>It is undesirable for a device to be open for long periods over multiple channels</a:t>
            </a:r>
          </a:p>
          <a:p>
            <a:pPr lvl="1" indent="-342900">
              <a:buFont typeface="Arial" panose="020B0604020202020204" pitchFamily="34" charset="0"/>
              <a:buChar char="•"/>
            </a:pPr>
            <a:r>
              <a:rPr lang="en-US" dirty="0" smtClean="0"/>
              <a:t>Higher power consumption</a:t>
            </a:r>
          </a:p>
          <a:p>
            <a:pPr lvl="1" indent="-342900">
              <a:buFont typeface="Arial" panose="020B0604020202020204" pitchFamily="34" charset="0"/>
              <a:buChar char="•"/>
            </a:pPr>
            <a:r>
              <a:rPr lang="en-US" dirty="0" smtClean="0"/>
              <a:t>Susceptibility to interference from the non-primary channels</a:t>
            </a:r>
          </a:p>
          <a:p>
            <a:pPr>
              <a:buFont typeface="Arial" panose="020B0604020202020204" pitchFamily="34" charset="0"/>
              <a:buChar char="•"/>
            </a:pPr>
            <a:r>
              <a:rPr lang="en-US" dirty="0" smtClean="0"/>
              <a:t>We propose to transmit a control frame (e.g., Grant frame) to indicate intent to perform channel bonding transmission</a:t>
            </a:r>
          </a:p>
          <a:p>
            <a:pPr marL="511175" lvl="1">
              <a:buFont typeface="Arial" panose="020B0604020202020204" pitchFamily="34" charset="0"/>
              <a:buChar char="•"/>
            </a:pPr>
            <a:r>
              <a:rPr lang="en-US" dirty="0" smtClean="0"/>
              <a:t>Receiver could choose to only open to multiple channels after receiving such frame</a:t>
            </a:r>
          </a:p>
          <a:p>
            <a:pPr marL="511175" lvl="1">
              <a:buFont typeface="Arial" panose="020B0604020202020204" pitchFamily="34" charset="0"/>
              <a:buChar char="•"/>
            </a:pPr>
            <a:r>
              <a:rPr lang="en-US" dirty="0" smtClean="0"/>
              <a:t>Transmitted at most x microseconds before the RTS/DMG CTS exchange</a:t>
            </a:r>
            <a:endParaRPr lang="en-US" dirty="0"/>
          </a:p>
        </p:txBody>
      </p:sp>
    </p:spTree>
    <p:extLst>
      <p:ext uri="{BB962C8B-B14F-4D97-AF65-F5344CB8AC3E}">
        <p14:creationId xmlns:p14="http://schemas.microsoft.com/office/powerpoint/2010/main" val="1415661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33" y="600378"/>
            <a:ext cx="8856984" cy="715962"/>
          </a:xfrm>
        </p:spPr>
        <p:txBody>
          <a:bodyPr>
            <a:normAutofit/>
          </a:bodyPr>
          <a:lstStyle/>
          <a:p>
            <a:r>
              <a:rPr lang="en-US" dirty="0" smtClean="0"/>
              <a:t>Grant frame for channel bonding wakeup</a:t>
            </a:r>
            <a:endParaRPr lang="en-US" dirty="0"/>
          </a:p>
        </p:txBody>
      </p:sp>
      <p:sp>
        <p:nvSpPr>
          <p:cNvPr id="3" name="Content Placeholder 2"/>
          <p:cNvSpPr>
            <a:spLocks noGrp="1"/>
          </p:cNvSpPr>
          <p:nvPr>
            <p:ph idx="1"/>
          </p:nvPr>
        </p:nvSpPr>
        <p:spPr>
          <a:xfrm>
            <a:off x="230188" y="1414209"/>
            <a:ext cx="8229600" cy="3657600"/>
          </a:xfrm>
        </p:spPr>
        <p:txBody>
          <a:bodyPr>
            <a:normAutofit/>
          </a:bodyPr>
          <a:lstStyle/>
          <a:p>
            <a:pPr>
              <a:buFont typeface="Arial" panose="020B0604020202020204" pitchFamily="34" charset="0"/>
              <a:buChar char="•"/>
            </a:pPr>
            <a:r>
              <a:rPr lang="en-US" dirty="0" smtClean="0"/>
              <a:t>If using Grant frame, could use control trailer (11-16/105r0) to indicate intended bandwidth and timing of channel bonding</a:t>
            </a:r>
          </a:p>
          <a:p>
            <a:pPr lvl="1">
              <a:buFont typeface="Arial" panose="020B0604020202020204" pitchFamily="34" charset="0"/>
              <a:buChar char="•"/>
            </a:pPr>
            <a:r>
              <a:rPr lang="en-US" dirty="0" smtClean="0"/>
              <a:t>Aside from this, rules for Grant/Grant </a:t>
            </a:r>
            <a:r>
              <a:rPr lang="en-US" dirty="0" err="1" smtClean="0"/>
              <a:t>Ack</a:t>
            </a:r>
            <a:r>
              <a:rPr lang="en-US" dirty="0" smtClean="0"/>
              <a:t> frame transmission would largely remain the same as in 11ad</a:t>
            </a:r>
          </a:p>
        </p:txBody>
      </p:sp>
      <p:sp>
        <p:nvSpPr>
          <p:cNvPr id="4" name="Slide Number Placeholder 3"/>
          <p:cNvSpPr>
            <a:spLocks noGrp="1"/>
          </p:cNvSpPr>
          <p:nvPr>
            <p:ph type="sldNum" sz="quarter" idx="12"/>
          </p:nvPr>
        </p:nvSpPr>
        <p:spPr/>
        <p:txBody>
          <a:bodyPr/>
          <a:lstStyle/>
          <a:p>
            <a:fld id="{4FAB45E9-EDE5-4709-A3AD-78EB74DC85DB}" type="slidenum">
              <a:rPr lang="en-US" smtClean="0"/>
              <a:t>8</a:t>
            </a:fld>
            <a:endParaRPr lang="en-US"/>
          </a:p>
        </p:txBody>
      </p:sp>
      <p:pic>
        <p:nvPicPr>
          <p:cNvPr id="6" name="Picture 5"/>
          <p:cNvPicPr>
            <a:picLocks noChangeAspect="1"/>
          </p:cNvPicPr>
          <p:nvPr/>
        </p:nvPicPr>
        <p:blipFill>
          <a:blip r:embed="rId2"/>
          <a:stretch>
            <a:fillRect/>
          </a:stretch>
        </p:blipFill>
        <p:spPr>
          <a:xfrm>
            <a:off x="322872" y="3078432"/>
            <a:ext cx="8654445" cy="2807208"/>
          </a:xfrm>
          <a:prstGeom prst="rect">
            <a:avLst/>
          </a:prstGeom>
        </p:spPr>
      </p:pic>
    </p:spTree>
    <p:extLst>
      <p:ext uri="{BB962C8B-B14F-4D97-AF65-F5344CB8AC3E}">
        <p14:creationId xmlns:p14="http://schemas.microsoft.com/office/powerpoint/2010/main" val="4180682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Content Placeholder 3"/>
          <p:cNvSpPr>
            <a:spLocks noGrp="1"/>
          </p:cNvSpPr>
          <p:nvPr>
            <p:ph idx="1"/>
          </p:nvPr>
        </p:nvSpPr>
        <p:spPr/>
        <p:txBody>
          <a:bodyPr>
            <a:normAutofit/>
          </a:bodyPr>
          <a:lstStyle/>
          <a:p>
            <a:pPr>
              <a:buFont typeface="Arial" panose="020B0604020202020204" pitchFamily="34" charset="0"/>
              <a:buChar char="•"/>
            </a:pPr>
            <a:r>
              <a:rPr lang="en-US" dirty="0" smtClean="0"/>
              <a:t>Summarized the basic principles of channel bonding so that they can be formally captured in the SFD</a:t>
            </a:r>
          </a:p>
          <a:p>
            <a:pPr>
              <a:buFont typeface="Arial" panose="020B0604020202020204" pitchFamily="34" charset="0"/>
              <a:buChar char="•"/>
            </a:pPr>
            <a:r>
              <a:rPr lang="en-US" dirty="0" smtClean="0"/>
              <a:t>Proposed MAC concepts to enable channel bonding while keeping backward compatibility with DMG operation</a:t>
            </a:r>
          </a:p>
          <a:p>
            <a:pPr>
              <a:buFont typeface="Arial" panose="020B0604020202020204" pitchFamily="34" charset="0"/>
              <a:buChar char="•"/>
            </a:pPr>
            <a:r>
              <a:rPr lang="en-US" dirty="0" smtClean="0"/>
              <a:t>Proposed a channel bonding wakeup mechanism to allow for better power saving</a:t>
            </a:r>
            <a:endParaRPr lang="en-US"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9</a:t>
            </a:fld>
            <a:endParaRPr lang="en-US" dirty="0"/>
          </a:p>
        </p:txBody>
      </p:sp>
    </p:spTree>
    <p:extLst>
      <p:ext uri="{BB962C8B-B14F-4D97-AF65-F5344CB8AC3E}">
        <p14:creationId xmlns:p14="http://schemas.microsoft.com/office/powerpoint/2010/main" val="1988819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TotalTime>
  <Words>815</Words>
  <Application>Microsoft Office PowerPoint</Application>
  <PresentationFormat>On-screen Show (4:3)</PresentationFormat>
  <Paragraphs>108</Paragraphs>
  <Slides>10</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Arial Unicode MS</vt:lpstr>
      <vt:lpstr>MS Gothic</vt:lpstr>
      <vt:lpstr>Arial</vt:lpstr>
      <vt:lpstr>Neo Sans Intel</vt:lpstr>
      <vt:lpstr>Times New Roman</vt:lpstr>
      <vt:lpstr>Office Theme</vt:lpstr>
      <vt:lpstr>Document</vt:lpstr>
      <vt:lpstr>Channel bonding proposals</vt:lpstr>
      <vt:lpstr>Abstract</vt:lpstr>
      <vt:lpstr>TXOP extensions for channel bonding (1/2)</vt:lpstr>
      <vt:lpstr>TXOP extension for channel bonding (2/2)</vt:lpstr>
      <vt:lpstr>Carrier sense considerations</vt:lpstr>
      <vt:lpstr>What is the CCA level</vt:lpstr>
      <vt:lpstr>Channel bonding wakeup?</vt:lpstr>
      <vt:lpstr>Grant frame for channel bonding wakeup</vt:lpstr>
      <vt:lpstr>Summary</vt:lpstr>
      <vt:lpstr>Straw polls / motion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Bonding Update</dc:title>
  <dc:creator>Kasher, Assaf</dc:creator>
  <cp:lastModifiedBy>Kasher, Assaf</cp:lastModifiedBy>
  <cp:revision>10</cp:revision>
  <cp:lastPrinted>1601-01-01T00:00:00Z</cp:lastPrinted>
  <dcterms:created xsi:type="dcterms:W3CDTF">2016-01-18T14:17:22Z</dcterms:created>
  <dcterms:modified xsi:type="dcterms:W3CDTF">2016-01-18T16:52:51Z</dcterms:modified>
</cp:coreProperties>
</file>