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0" r:id="rId2"/>
    <p:sldId id="473" r:id="rId3"/>
    <p:sldId id="497" r:id="rId4"/>
    <p:sldId id="476" r:id="rId5"/>
    <p:sldId id="498" r:id="rId6"/>
    <p:sldId id="477" r:id="rId7"/>
    <p:sldId id="474" r:id="rId8"/>
    <p:sldId id="478" r:id="rId9"/>
    <p:sldId id="475" r:id="rId10"/>
    <p:sldId id="499" r:id="rId11"/>
    <p:sldId id="413" r:id="rId12"/>
    <p:sldId id="500" r:id="rId13"/>
    <p:sldId id="501" r:id="rId14"/>
    <p:sldId id="504" r:id="rId15"/>
    <p:sldId id="505" r:id="rId16"/>
    <p:sldId id="506" r:id="rId17"/>
    <p:sldId id="495" r:id="rId18"/>
    <p:sldId id="502" r:id="rId19"/>
    <p:sldId id="503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90" d="100"/>
          <a:sy n="90" d="100"/>
        </p:scale>
        <p:origin x="-1398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2450" y="6475413"/>
            <a:ext cx="1641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802.11-16/0089r1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Single Stream Pilots in UL MU MIMO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120428"/>
              </p:ext>
            </p:extLst>
          </p:nvPr>
        </p:nvGraphicFramePr>
        <p:xfrm>
          <a:off x="800100" y="2057400"/>
          <a:ext cx="7239000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193293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The current SFD supports single stream pilots </a:t>
            </a:r>
            <a:r>
              <a:rPr lang="en-GB" sz="1600" dirty="0" smtClean="0"/>
              <a:t>for </a:t>
            </a:r>
            <a:r>
              <a:rPr lang="en-GB" sz="1600" dirty="0"/>
              <a:t>SU, </a:t>
            </a:r>
            <a:r>
              <a:rPr lang="en-GB" sz="1600" dirty="0" smtClean="0"/>
              <a:t>DL/UL </a:t>
            </a:r>
            <a:r>
              <a:rPr lang="en-GB" sz="1600" dirty="0"/>
              <a:t>OFDMA </a:t>
            </a:r>
            <a:r>
              <a:rPr lang="en-GB" sz="1600" dirty="0" smtClean="0"/>
              <a:t>and </a:t>
            </a:r>
            <a:r>
              <a:rPr lang="en-GB" sz="1600" dirty="0"/>
              <a:t>DL MU-MIMO </a:t>
            </a:r>
            <a:r>
              <a:rPr lang="en-GB" sz="1600" dirty="0" smtClean="0"/>
              <a:t>transmissions</a:t>
            </a:r>
            <a:endParaRPr lang="en-US" sz="1600" dirty="0"/>
          </a:p>
          <a:p>
            <a:pPr lvl="2"/>
            <a:endParaRPr lang="en-US" dirty="0" smtClean="0"/>
          </a:p>
          <a:p>
            <a:r>
              <a:rPr lang="en-US" sz="1600" dirty="0" smtClean="0"/>
              <a:t>In this contribution we</a:t>
            </a:r>
            <a:r>
              <a:rPr lang="en-US" sz="1600" b="1" dirty="0" smtClean="0"/>
              <a:t> </a:t>
            </a:r>
            <a:r>
              <a:rPr lang="en-US" sz="1600" dirty="0" smtClean="0"/>
              <a:t>investigate the performance of single stream pilots for UL MU-MIMO, show that it performs well and propose to add support for this option</a:t>
            </a:r>
          </a:p>
          <a:p>
            <a:pPr marL="457200" lvl="1" indent="0">
              <a:buNone/>
            </a:pPr>
            <a:r>
              <a:rPr lang="en-US" sz="1200" dirty="0" smtClean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Support single stream pilots in UL MU MIMO transmissions also</a:t>
            </a:r>
          </a:p>
          <a:p>
            <a:pPr lvl="1"/>
            <a:r>
              <a:rPr lang="en-US" sz="1600" dirty="0"/>
              <a:t>Apply pilot modulation during HE-LTF exactly </a:t>
            </a:r>
            <a:r>
              <a:rPr lang="en-US" sz="1600" dirty="0" smtClean="0"/>
              <a:t>as in </a:t>
            </a:r>
            <a:r>
              <a:rPr lang="en-US" sz="1600" dirty="0"/>
              <a:t>UL MU-MIMO payload </a:t>
            </a:r>
            <a:endParaRPr lang="en-US" sz="1600" dirty="0" smtClean="0"/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Same </a:t>
            </a:r>
            <a:r>
              <a:rPr lang="en-US" sz="1600" dirty="0">
                <a:sym typeface="Wingdings" panose="05000000000000000000" pitchFamily="2" charset="2"/>
              </a:rPr>
              <a:t>implementation at the STA 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S</a:t>
            </a:r>
            <a:r>
              <a:rPr lang="en-US" sz="1600" dirty="0" smtClean="0">
                <a:sym typeface="Wingdings" panose="05000000000000000000" pitchFamily="2" charset="2"/>
              </a:rPr>
              <a:t>ame </a:t>
            </a:r>
            <a:r>
              <a:rPr lang="en-US" sz="1600" dirty="0">
                <a:sym typeface="Wingdings" panose="05000000000000000000" pitchFamily="2" charset="2"/>
              </a:rPr>
              <a:t>implementation at the AP for UL MU-MIMO LTF and </a:t>
            </a:r>
            <a:r>
              <a:rPr lang="en-US" sz="1600" dirty="0" smtClean="0">
                <a:sym typeface="Wingdings" panose="05000000000000000000" pitchFamily="2" charset="2"/>
              </a:rPr>
              <a:t>payload </a:t>
            </a:r>
          </a:p>
          <a:p>
            <a:pPr marL="457200" lvl="1" indent="0">
              <a:buNone/>
            </a:pPr>
            <a:endParaRPr lang="en-US" sz="1600" dirty="0">
              <a:sym typeface="Wingdings" panose="05000000000000000000" pitchFamily="2" charset="2"/>
            </a:endParaRPr>
          </a:p>
          <a:p>
            <a:r>
              <a:rPr lang="en-US" sz="1600" dirty="0" smtClean="0"/>
              <a:t>CFO Estimation high level</a:t>
            </a:r>
          </a:p>
          <a:p>
            <a:pPr lvl="1"/>
            <a:r>
              <a:rPr lang="en-US" sz="1600" dirty="0" smtClean="0"/>
              <a:t>Step 1: Estimate channel on pilot tones</a:t>
            </a:r>
          </a:p>
          <a:p>
            <a:pPr lvl="2"/>
            <a:r>
              <a:rPr lang="en-US" sz="1400" dirty="0" smtClean="0"/>
              <a:t>On each pilot, interpolate channel estimates from neighboring tones</a:t>
            </a:r>
          </a:p>
          <a:p>
            <a:pPr lvl="1"/>
            <a:r>
              <a:rPr lang="en-US" sz="1600" dirty="0" smtClean="0"/>
              <a:t>Step 2: Use channel estimate on pilots to estimate the phases on two HE-LTF symbols. Difference in phases is an estimate of the CFO.</a:t>
            </a:r>
          </a:p>
          <a:p>
            <a:pPr lvl="1"/>
            <a:r>
              <a:rPr lang="en-US" sz="1600" dirty="0" smtClean="0"/>
              <a:t>More details in appendix</a:t>
            </a:r>
          </a:p>
          <a:p>
            <a:pPr lvl="1"/>
            <a:endParaRPr lang="en-US" sz="1600" dirty="0"/>
          </a:p>
          <a:p>
            <a:r>
              <a:rPr lang="en-US" sz="1600" dirty="0" smtClean="0"/>
              <a:t>AP uses 1 bit in the trigger frame to indicate its preference between single stream pilots and orthogonal masking sequences for CFO estimation</a:t>
            </a:r>
          </a:p>
          <a:p>
            <a:pPr lvl="1"/>
            <a:r>
              <a:rPr lang="en-US" sz="1400" dirty="0" smtClean="0"/>
              <a:t>No additional implementation burden at STA over today: spec framework mandates transmission of both masking sequences (for UL MU) and single stream pilots (for SU, DL/UL OFDMA, DL MU MIMO)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385520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Simulation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1524000"/>
            <a:ext cx="7239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AP: 	8 antennas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STA: 	6 STAs with CFO = ± 400 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Channel:	11nD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Timing offset: uniformly from [0, 800] 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CSD:	[0 </a:t>
            </a:r>
            <a:r>
              <a:rPr lang="en-US" sz="1600" dirty="0"/>
              <a:t>400 200 600 350 650] 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RF Impairments</a:t>
            </a:r>
          </a:p>
          <a:p>
            <a:endParaRPr lang="en-US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LTFs: 2X &amp; 4X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MCS: 7 &amp; 9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145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Results: 2X LTF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9" r="7015"/>
          <a:stretch/>
        </p:blipFill>
        <p:spPr>
          <a:xfrm>
            <a:off x="177454" y="1259957"/>
            <a:ext cx="4165946" cy="359261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8" r="6671"/>
          <a:stretch/>
        </p:blipFill>
        <p:spPr>
          <a:xfrm>
            <a:off x="4419600" y="1259956"/>
            <a:ext cx="4217166" cy="361902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19200" y="5400675"/>
            <a:ext cx="693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Correction with single stream pilots is very close to the ideal case of zero CFO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3272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Results: 4X LTF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19200" y="5400675"/>
            <a:ext cx="693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Correction with single stream pilots is very close to the ideal case of zero CFO</a:t>
            </a:r>
            <a:endParaRPr lang="en-US" sz="1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2" r="6992"/>
          <a:stretch/>
        </p:blipFill>
        <p:spPr>
          <a:xfrm>
            <a:off x="55828" y="1212073"/>
            <a:ext cx="4308838" cy="371986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1" r="6350"/>
          <a:stretch/>
        </p:blipFill>
        <p:spPr>
          <a:xfrm>
            <a:off x="4343400" y="1228022"/>
            <a:ext cx="4419599" cy="376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06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Propose to add single stream pilots in UL MU MIMO transmissions</a:t>
            </a:r>
          </a:p>
          <a:p>
            <a:pPr lvl="1"/>
            <a:r>
              <a:rPr lang="en-US" sz="1600" dirty="0" smtClean="0"/>
              <a:t>STA already supports single stream pilots</a:t>
            </a:r>
          </a:p>
          <a:p>
            <a:pPr lvl="1"/>
            <a:r>
              <a:rPr lang="en-US" sz="1600" dirty="0" smtClean="0"/>
              <a:t>Performs well in challenging scenarios</a:t>
            </a:r>
          </a:p>
          <a:p>
            <a:pPr lvl="1"/>
            <a:r>
              <a:rPr lang="en-US" sz="1600" dirty="0"/>
              <a:t>AP uses 1 bit in the trigger frame to indicate its preference between single stream pilots and orthogonal masking sequences for CFO estimation</a:t>
            </a:r>
          </a:p>
          <a:p>
            <a:pPr lvl="1"/>
            <a:r>
              <a:rPr lang="en-US" sz="1600" dirty="0" smtClean="0"/>
              <a:t>No additional implementation burden relative to today</a:t>
            </a:r>
          </a:p>
          <a:p>
            <a:pPr lvl="2"/>
            <a:r>
              <a:rPr lang="en-US" sz="1400" dirty="0" smtClean="0"/>
              <a:t>STA needs to transmit masking sequences on LTFs (UL MU) and pilots (for SU, DL/UL OFDMA, DL MU)</a:t>
            </a:r>
          </a:p>
          <a:p>
            <a:pPr lvl="2"/>
            <a:r>
              <a:rPr lang="en-US" sz="1400" dirty="0" smtClean="0"/>
              <a:t>AP needs to handle single stream pilots even in UL MU during payload decoding</a:t>
            </a:r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301166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Do you support the following change/additions to the SFD: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UL MU MIMO transmissions, support of single stream pilots and masking the LTF sequence of each spatial stream by a distinct orthogonal code is mandatory at the transmitter side (non AP STA). </a:t>
            </a:r>
            <a:endParaRPr lang="en-US" sz="1400" dirty="0"/>
          </a:p>
          <a:p>
            <a:r>
              <a:rPr lang="en-US" dirty="0" smtClean="0"/>
              <a:t>The </a:t>
            </a:r>
            <a:r>
              <a:rPr lang="en-US" dirty="0"/>
              <a:t>trigger frame shall use 1 bit to indicate whether the UL MU MIMO transmission following it uses single stream pilots or a mask on each spatial stream of the LTF sequence by a distinct orthogonal code. </a:t>
            </a:r>
            <a:endParaRPr lang="en-US" sz="1400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US" sz="1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Yes </a:t>
            </a:r>
          </a:p>
          <a:p>
            <a:pPr marL="0" indent="0">
              <a:buNone/>
            </a:pPr>
            <a:r>
              <a:rPr lang="en-US" dirty="0" smtClean="0"/>
              <a:t>No </a:t>
            </a:r>
          </a:p>
          <a:p>
            <a:pPr marL="0" indent="0">
              <a:buNone/>
            </a:pPr>
            <a:r>
              <a:rPr lang="en-US" dirty="0" smtClean="0"/>
              <a:t>Abs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1706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Appendix 1: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  <p:grpSp>
        <p:nvGrpSpPr>
          <p:cNvPr id="13" name="Group 12"/>
          <p:cNvGrpSpPr/>
          <p:nvPr/>
        </p:nvGrpSpPr>
        <p:grpSpPr>
          <a:xfrm>
            <a:off x="685800" y="1371600"/>
            <a:ext cx="7696200" cy="2867323"/>
            <a:chOff x="685800" y="1371600"/>
            <a:chExt cx="7696200" cy="286732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/>
                <p:cNvSpPr/>
                <p:nvPr/>
              </p:nvSpPr>
              <p:spPr>
                <a:xfrm>
                  <a:off x="685800" y="1371600"/>
                  <a:ext cx="7696200" cy="286732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indent="0">
                    <a:buNone/>
                  </a:pPr>
                  <a:r>
                    <a:rPr lang="en-US" dirty="0"/>
                    <a:t>For a single subcarrier, the received signal for channel estimation is</a:t>
                  </a:r>
                </a:p>
                <a:p>
                  <a:pPr marL="0" indent="0">
                    <a:spcBef>
                      <a:spcPts val="400"/>
                    </a:spcBef>
                    <a:buNone/>
                  </a:pPr>
                  <a:r>
                    <a:rPr lang="en-US" dirty="0"/>
                    <a:t>                                                                              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𝒀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𝑯</m:t>
                      </m:r>
                      <m:acc>
                        <m:accPr>
                          <m:chr m:val="̃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𝑷</m:t>
                          </m:r>
                        </m:e>
                      </m:acc>
                      <m:r>
                        <a:rPr lang="en-US" b="1" i="1">
                          <a:latin typeface="Cambria Math"/>
                        </a:rPr>
                        <m:t>𝒔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sub>
                      </m:sSub>
                    </m:oMath>
                  </a14:m>
                  <a:r>
                    <a:rPr lang="en-US" dirty="0"/>
                    <a:t> ,                                                                                    </a:t>
                  </a:r>
                  <a:r>
                    <a:rPr lang="en-US" dirty="0" smtClean="0"/>
                    <a:t>(</a:t>
                  </a:r>
                  <a:r>
                    <a:rPr lang="en-US" dirty="0"/>
                    <a:t>1) </a:t>
                  </a:r>
                </a:p>
                <a:p>
                  <a:pPr marL="0" indent="0">
                    <a:buNone/>
                  </a:pPr>
                  <a:r>
                    <a:rPr lang="en-US" dirty="0"/>
                    <a:t>and the channel estimation is </a:t>
                  </a:r>
                </a:p>
                <a:p>
                  <a:pPr marL="0" indent="0" algn="just">
                    <a:spcAft>
                      <a:spcPts val="300"/>
                    </a:spcAft>
                    <a:buNone/>
                  </a:pPr>
                  <a:r>
                    <a:rPr lang="en-US" dirty="0"/>
                    <a:t>                                                                      </a:t>
                  </a:r>
                  <a14:m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𝑯</m:t>
                          </m:r>
                        </m:e>
                      </m:acc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𝒀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𝒕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𝑯</m:t>
                          </m:r>
                        </m:sup>
                      </m:sSup>
                      <m:sSup>
                        <m:sSupPr>
                          <m:ctrlPr>
                            <a:rPr lang="en-US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/>
                            </a:rPr>
                            <m:t>𝒔</m:t>
                          </m:r>
                        </m:e>
                        <m:sup>
                          <m:r>
                            <a:rPr lang="en-US" b="1" i="1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>
                          <a:latin typeface="Cambria Math"/>
                        </a:rPr>
                        <m:t>≈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𝑯</m:t>
                      </m:r>
                      <m:acc>
                        <m:accPr>
                          <m:chr m:val="̃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𝑷</m:t>
                          </m:r>
                        </m:e>
                      </m:acc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𝑯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𝑯𝑴</m:t>
                      </m:r>
                    </m:oMath>
                  </a14:m>
                  <a:r>
                    <a:rPr lang="en-US" dirty="0"/>
                    <a:t> ,		                        </a:t>
                  </a:r>
                  <a:r>
                    <a:rPr lang="en-US" dirty="0" smtClean="0"/>
                    <a:t>(</a:t>
                  </a:r>
                  <a:r>
                    <a:rPr lang="en-US" dirty="0"/>
                    <a:t>2) where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sub>
                      </m:sSub>
                    </m:oMath>
                  </a14:m>
                  <a:r>
                    <a:rPr lang="en-US" dirty="0"/>
                    <a:t> is the additive noise on the HE-LTF and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𝒔</m:t>
                      </m:r>
                    </m:oMath>
                  </a14:m>
                  <a:r>
                    <a:rPr lang="en-US" dirty="0"/>
                    <a:t> is the symbol in LTF sequence,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𝑴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den>
                      </m:f>
                      <m:acc>
                        <m:accPr>
                          <m:chr m:val="̃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𝑷</m:t>
                          </m:r>
                        </m:e>
                      </m:acc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𝐻</m:t>
                          </m:r>
                        </m:sup>
                      </m:sSup>
                    </m:oMath>
                  </a14:m>
                  <a:r>
                    <a:rPr lang="en-US" dirty="0"/>
                    <a:t> and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𝑷</m:t>
                      </m:r>
                    </m:oMath>
                  </a14:m>
                  <a:r>
                    <a:rPr lang="en-US" dirty="0"/>
                    <a:t> is P-matrix (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𝑷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𝐻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𝑁</m:t>
                      </m:r>
                      <m:r>
                        <a:rPr lang="en-US" i="1">
                          <a:latin typeface="Cambria Math"/>
                        </a:rPr>
                        <m:t>𝑰</m:t>
                      </m:r>
                    </m:oMath>
                  </a14:m>
                  <a:r>
                    <a:rPr lang="en-US" dirty="0"/>
                    <a:t>), and </a:t>
                  </a:r>
                  <a14:m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𝑷</m:t>
                          </m:r>
                        </m:e>
                      </m:acc>
                    </m:oMath>
                  </a14:m>
                  <a:r>
                    <a:rPr lang="en-US" dirty="0"/>
                    <a:t> is the CFO polluted matrix, as shown in the following, e.g., for 4x4 P matrix, and </a:t>
                  </a:r>
                </a:p>
                <a:p>
                  <a:pPr marL="0" indent="0">
                    <a:buNone/>
                  </a:pPr>
                  <a:endParaRPr lang="en-US" sz="800" dirty="0"/>
                </a:p>
                <a:p>
                  <a:pPr marL="0" indent="0">
                    <a:buNone/>
                  </a:pPr>
                  <a:r>
                    <a:rPr lang="en-US" dirty="0"/>
                    <a:t>                                                                                                                                                   		</a:t>
                  </a:r>
                </a:p>
                <a:p>
                  <a:pPr marL="0" indent="0">
                    <a:buNone/>
                  </a:pPr>
                  <a:r>
                    <a:rPr lang="en-US" dirty="0"/>
                    <a:t>                                                                                                                                 ,                                                                </a:t>
                  </a:r>
                </a:p>
                <a:p>
                  <a:pPr marL="0" indent="0">
                    <a:buNone/>
                  </a:pPr>
                  <a:endParaRPr lang="en-US" dirty="0"/>
                </a:p>
                <a:p>
                  <a:pPr marL="0" indent="0" algn="just">
                    <a:buNone/>
                  </a:pPr>
                  <a:endParaRPr lang="en-US" dirty="0" smtClean="0"/>
                </a:p>
                <a:p>
                  <a:pPr marL="0" indent="0" algn="just">
                    <a:buNone/>
                  </a:pPr>
                  <a:endParaRPr lang="en-US" dirty="0"/>
                </a:p>
                <a:p>
                  <a:pPr marL="0" indent="0" algn="just">
                    <a:buNone/>
                  </a:pPr>
                  <a:endParaRPr lang="en-US" dirty="0" smtClean="0"/>
                </a:p>
                <a:p>
                  <a:pPr marL="0" indent="0" algn="just">
                    <a:buNone/>
                  </a:pPr>
                  <a:r>
                    <a:rPr lang="en-US" dirty="0" smtClean="0"/>
                    <a:t>where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a14:m>
                  <a:r>
                    <a:rPr lang="en-US" dirty="0"/>
                    <a:t> is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𝑖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</m:oMath>
                  </a14:m>
                  <a:r>
                    <a:rPr lang="en-US" dirty="0" err="1"/>
                    <a:t>th</a:t>
                  </a:r>
                  <a:r>
                    <a:rPr lang="en-US" dirty="0"/>
                    <a:t> user’s phase shift during a single LTF symbol. </a:t>
                  </a:r>
                </a:p>
              </p:txBody>
            </p:sp>
          </mc:Choice>
          <mc:Fallback xmlns="">
            <p:sp>
              <p:nvSpPr>
                <p:cNvPr id="11" name="Rectangle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5800" y="1371600"/>
                  <a:ext cx="7696200" cy="2867323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79" r="-317" b="-85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2" name="Object 1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788449844"/>
                    </p:ext>
                  </p:extLst>
                </p:nvPr>
              </p:nvGraphicFramePr>
              <p:xfrm>
                <a:off x="3403600" y="2871936"/>
                <a:ext cx="2260600" cy="9398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2111" name="Equation" r:id="rId4" imgW="2260600" imgH="939800" progId="Equation.3">
                        <p:embed/>
                      </p:oleObj>
                    </mc:Choice>
                    <mc:Fallback>
                      <p:oleObj name="Equation" r:id="rId4" imgW="2260600" imgH="9398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403600" y="2871936"/>
                              <a:ext cx="2260600" cy="9398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12" name="Object 1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788449844"/>
                    </p:ext>
                  </p:extLst>
                </p:nvPr>
              </p:nvGraphicFramePr>
              <p:xfrm>
                <a:off x="3403600" y="2871936"/>
                <a:ext cx="2260600" cy="9398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2081" name="Equation" r:id="rId6" imgW="2260600" imgH="939800" progId="Equation.3">
                        <p:embed/>
                      </p:oleObj>
                    </mc:Choice>
                    <mc:Fallback>
                      <p:oleObj name="Equation" r:id="rId6" imgW="2260600" imgH="9398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403600" y="2871936"/>
                              <a:ext cx="2260600" cy="9398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</p:spTree>
    <p:extLst>
      <p:ext uri="{BB962C8B-B14F-4D97-AF65-F5344CB8AC3E}">
        <p14:creationId xmlns:p14="http://schemas.microsoft.com/office/powerpoint/2010/main" val="28430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Appendix 1: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 bwMode="auto">
              <a:xfrm>
                <a:off x="533400" y="1600200"/>
                <a:ext cx="7772400" cy="411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aseline="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 baseline="0"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228600" indent="-228600">
                  <a:buFont typeface="+mj-lt"/>
                  <a:buAutoNum type="arabicPeriod"/>
                </a:pPr>
                <a:r>
                  <a:rPr lang="en-US" sz="1200" dirty="0" smtClean="0"/>
                  <a:t>After the last </a:t>
                </a:r>
                <a:r>
                  <a:rPr lang="en-US" sz="1200" dirty="0"/>
                  <a:t>HE-LTF symbol, get </a:t>
                </a:r>
                <a:r>
                  <a:rPr lang="en-US" sz="1200" dirty="0" smtClean="0"/>
                  <a:t>CFO corrupted channel estimate</a:t>
                </a:r>
              </a:p>
              <a:p>
                <a:pPr marL="0" indent="0">
                  <a:buFontTx/>
                  <a:buNone/>
                </a:pPr>
                <a:r>
                  <a:rPr lang="en-US" sz="1200" dirty="0" smtClean="0"/>
                  <a:t>                                                          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1200" i="1">
                            <a:latin typeface="Cambria Math"/>
                          </a:rPr>
                          <m:t>𝑯</m:t>
                        </m:r>
                      </m:e>
                    </m:acc>
                    <m:r>
                      <a:rPr lang="en-US" sz="1200" i="1">
                        <a:latin typeface="Cambria Math"/>
                      </a:rPr>
                      <m:t>=</m:t>
                    </m:r>
                    <m:r>
                      <a:rPr lang="en-US" sz="1200" i="1">
                        <a:latin typeface="Cambria Math"/>
                      </a:rPr>
                      <m:t>𝑯𝑴</m:t>
                    </m:r>
                  </m:oMath>
                </a14:m>
                <a:r>
                  <a:rPr lang="en-US" sz="1200" dirty="0" smtClean="0"/>
                  <a:t> </a:t>
                </a:r>
                <a:endParaRPr lang="en-US" sz="1200" dirty="0"/>
              </a:p>
              <a:p>
                <a:pPr marL="228600" indent="-228600">
                  <a:buFont typeface="+mj-lt"/>
                  <a:buAutoNum type="arabicPeriod" startAt="2"/>
                </a:pPr>
                <a:r>
                  <a:rPr lang="en-US" sz="1200" dirty="0" smtClean="0"/>
                  <a:t>For a pilot at tone </a:t>
                </a:r>
                <a:r>
                  <a:rPr lang="en-US" sz="1200" i="1" dirty="0" smtClean="0"/>
                  <a:t>k, </a:t>
                </a:r>
                <a:r>
                  <a:rPr lang="en-US" sz="1200" dirty="0" smtClean="0"/>
                  <a:t>interpolate neighboring tones to get a channel estimate. </a:t>
                </a:r>
                <a:r>
                  <a:rPr lang="en-US" sz="1200" dirty="0" err="1" smtClean="0"/>
                  <a:t>Eg</a:t>
                </a:r>
                <a:r>
                  <a:rPr lang="en-US" sz="1200" dirty="0" smtClean="0"/>
                  <a:t>. Linear interpolation:</a:t>
                </a:r>
              </a:p>
              <a:p>
                <a:pPr marL="0" indent="0">
                  <a:buFontTx/>
                  <a:buNone/>
                </a:pPr>
                <a:r>
                  <a:rPr lang="en-US" sz="1200" dirty="0" smtClean="0"/>
                  <a:t>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𝑯</m:t>
                            </m:r>
                          </m:e>
                        </m:acc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𝑝𝑖𝑙𝑜𝑡</m:t>
                        </m:r>
                        <m:r>
                          <a:rPr lang="en-US" sz="1200" i="1">
                            <a:latin typeface="Cambria Math"/>
                          </a:rPr>
                          <m:t>,  </m:t>
                        </m:r>
                        <m:r>
                          <a:rPr lang="en-US" sz="1200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200" i="1">
                            <a:latin typeface="Cambria Math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2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𝑯</m:t>
                                </m:r>
                              </m:e>
                            </m:acc>
                          </m:e>
                          <m:sub>
                            <m:r>
                              <a:rPr lang="en-US" sz="1200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sz="1200" i="1">
                                <a:latin typeface="Cambria Math"/>
                              </a:rPr>
                              <m:t>+1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1200" dirty="0"/>
                          <m:t>+ </m:t>
                        </m:r>
                        <m:sSub>
                          <m:sSub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𝑯</m:t>
                                </m:r>
                              </m:e>
                            </m:acc>
                          </m:e>
                          <m:sub>
                            <m:r>
                              <a:rPr lang="en-US" sz="1200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sz="1200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sz="1200" i="1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sz="1200" i="1" dirty="0">
                    <a:latin typeface="Cambria Math"/>
                  </a:rPr>
                  <a:t> </a:t>
                </a:r>
                <a:endParaRPr lang="en-US" sz="1200" dirty="0"/>
              </a:p>
              <a:p>
                <a:pPr marL="228600" indent="-228600">
                  <a:buFont typeface="+mj-lt"/>
                  <a:buAutoNum type="arabicPeriod" startAt="3"/>
                </a:pPr>
                <a:r>
                  <a:rPr lang="en-US" sz="1200" smtClean="0"/>
                  <a:t>On </a:t>
                </a:r>
                <a:r>
                  <a:rPr lang="en-US" sz="1200" dirty="0" smtClean="0"/>
                  <a:t>the </a:t>
                </a:r>
                <a:r>
                  <a:rPr lang="en-US" sz="1200" i="1" dirty="0" smtClean="0"/>
                  <a:t>k-</a:t>
                </a:r>
                <a:r>
                  <a:rPr lang="en-US" sz="1200" dirty="0" err="1" smtClean="0"/>
                  <a:t>th</a:t>
                </a:r>
                <a:r>
                  <a:rPr lang="en-US" sz="1200" dirty="0" smtClean="0"/>
                  <a:t> pilot tone of </a:t>
                </a:r>
                <a:r>
                  <a:rPr lang="en-US" sz="1200" i="1" dirty="0" smtClean="0"/>
                  <a:t>l</a:t>
                </a:r>
                <a:r>
                  <a:rPr lang="en-US" sz="1200" dirty="0" smtClean="0"/>
                  <a:t>-</a:t>
                </a:r>
                <a:r>
                  <a:rPr lang="en-US" sz="1200" dirty="0" err="1" smtClean="0"/>
                  <a:t>th</a:t>
                </a:r>
                <a:r>
                  <a:rPr lang="en-US" sz="1200" dirty="0" smtClean="0"/>
                  <a:t> HE-LTF symbol, do phase estimation for all the users using the interpolated channel:  </a:t>
                </a:r>
                <a:endParaRPr lang="en-US" sz="1200" i="1" dirty="0" smtClean="0">
                  <a:latin typeface="Cambria Math"/>
                </a:endParaRPr>
              </a:p>
              <a:p>
                <a:pPr marL="0" indent="0">
                  <a:buFontTx/>
                  <a:buNone/>
                </a:pPr>
                <a:r>
                  <a:rPr lang="en-US" sz="1200" dirty="0" smtClean="0"/>
                  <a:t>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𝜽</m:t>
                            </m:r>
                          </m:e>
                        </m:acc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𝑙</m:t>
                        </m:r>
                        <m:r>
                          <a:rPr lang="en-US" sz="1200" i="1">
                            <a:latin typeface="Cambria Math"/>
                          </a:rPr>
                          <m:t>,</m:t>
                        </m:r>
                        <m:r>
                          <a:rPr lang="en-US" sz="1200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2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200" i="1">
                            <a:latin typeface="Cambria Math"/>
                          </a:rPr>
                        </m:ctrlPr>
                      </m:sSupPr>
                      <m:e>
                        <m:sSubSup>
                          <m:sSubSup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1200" i="1">
                                <a:latin typeface="Cambria Math"/>
                              </a:rPr>
                              <m:t>𝑙</m:t>
                            </m:r>
                            <m:r>
                              <a:rPr lang="en-US" sz="1200" i="1">
                                <a:latin typeface="Cambria Math"/>
                              </a:rPr>
                              <m:t>,</m:t>
                            </m:r>
                            <m:r>
                              <a:rPr lang="en-US" sz="1200" i="1">
                                <a:latin typeface="Cambria Math"/>
                              </a:rPr>
                              <m:t>𝑘</m:t>
                            </m:r>
                          </m:sub>
                          <m:sup>
                            <m:r>
                              <a:rPr lang="en-US" sz="1200" i="1">
                                <a:latin typeface="Cambria Math"/>
                              </a:rPr>
                              <m:t>∗</m:t>
                            </m:r>
                          </m:sup>
                        </m:sSubSup>
                        <m:r>
                          <a:rPr lang="en-US" sz="1200" i="1">
                            <a:latin typeface="Cambria Math"/>
                            <a:ea typeface="Cambria Math"/>
                          </a:rPr>
                          <m:t>×</m:t>
                        </m:r>
                        <m:d>
                          <m:d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𝑯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200" i="1">
                                    <a:latin typeface="Cambria Math"/>
                                  </a:rPr>
                                  <m:t>𝑝𝑖𝑙𝑜𝑡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sub>
                              <m:sup>
                                <m:r>
                                  <a:rPr lang="en-US" sz="1200" i="1">
                                    <a:latin typeface="Cambria Math"/>
                                  </a:rPr>
                                  <m:t>𝐻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𝑯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200" i="1">
                                    <a:latin typeface="Cambria Math"/>
                                  </a:rPr>
                                  <m:t>𝑝𝑖𝑙𝑜𝑡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200" i="1">
                            <a:latin typeface="Cambria Math"/>
                          </a:rPr>
                          <m:t>−1</m:t>
                        </m:r>
                      </m:sup>
                    </m:sSup>
                    <m:sSubSup>
                      <m:sSubSupPr>
                        <m:ctrlPr>
                          <a:rPr lang="en-US" sz="1200" i="1">
                            <a:latin typeface="Cambria Math"/>
                          </a:rPr>
                        </m:ctrlPr>
                      </m:sSubSupPr>
                      <m:e>
                        <m:acc>
                          <m:accPr>
                            <m:chr m:val="̂"/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𝑯</m:t>
                            </m:r>
                          </m:e>
                        </m:acc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𝑝𝑖𝑙𝑜𝑡</m:t>
                        </m:r>
                        <m:r>
                          <a:rPr lang="en-US" sz="1200" i="1">
                            <a:latin typeface="Cambria Math"/>
                          </a:rPr>
                          <m:t>,</m:t>
                        </m:r>
                        <m:r>
                          <a:rPr lang="en-US" sz="1200" i="1"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sz="1200" i="1">
                            <a:latin typeface="Cambria Math"/>
                          </a:rPr>
                          <m:t>𝐻</m:t>
                        </m:r>
                      </m:sup>
                    </m:sSubSup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𝑙</m:t>
                        </m:r>
                        <m:r>
                          <a:rPr lang="en-US" sz="1200" i="1">
                            <a:latin typeface="Cambria Math"/>
                          </a:rPr>
                          <m:t>,</m:t>
                        </m:r>
                        <m:r>
                          <a:rPr lang="en-US" sz="1200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sz="1200" dirty="0" smtClean="0"/>
              </a:p>
              <a:p>
                <a:pPr marL="228600" indent="-228600">
                  <a:buFont typeface="+mj-lt"/>
                  <a:buAutoNum type="arabicPeriod" startAt="4"/>
                </a:pPr>
                <a:r>
                  <a:rPr lang="en-US" sz="1200" dirty="0"/>
                  <a:t>On the </a:t>
                </a:r>
                <a:r>
                  <a:rPr lang="en-US" sz="1200" i="1" dirty="0"/>
                  <a:t>k-</a:t>
                </a:r>
                <a:r>
                  <a:rPr lang="en-US" sz="1200" dirty="0" err="1"/>
                  <a:t>th</a:t>
                </a:r>
                <a:r>
                  <a:rPr lang="en-US" sz="1200" dirty="0"/>
                  <a:t> pilot tone </a:t>
                </a:r>
                <a:r>
                  <a:rPr lang="en-US" sz="1200" dirty="0" smtClean="0"/>
                  <a:t>calculate </a:t>
                </a:r>
                <a:r>
                  <a:rPr lang="en-US" sz="1200" dirty="0"/>
                  <a:t>the phase difference between the first and last HE-LTF symbols to estimate CFO: </a:t>
                </a:r>
                <a:endParaRPr lang="en-US" sz="1200" dirty="0" smtClean="0"/>
              </a:p>
              <a:p>
                <a:pPr marL="0" indent="0">
                  <a:buFontTx/>
                  <a:buNone/>
                </a:pPr>
                <a:r>
                  <a:rPr lang="en-US" sz="1200" dirty="0"/>
                  <a:t>	</a:t>
                </a:r>
                <a:r>
                  <a:rPr lang="en-US" sz="1200" dirty="0" smtClean="0"/>
                  <a:t>	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𝜽</m:t>
                            </m:r>
                          </m:e>
                        </m:acc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𝑒𝑠𝑡</m:t>
                        </m:r>
                        <m:r>
                          <a:rPr lang="en-US" sz="1200" i="1">
                            <a:latin typeface="Cambria Math"/>
                          </a:rPr>
                          <m:t>,</m:t>
                        </m:r>
                        <m:r>
                          <a:rPr lang="en-US" sz="1200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200" i="1" smtClean="0">
                            <a:latin typeface="Cambria Math"/>
                          </a:rPr>
                          <m:t>𝑁</m:t>
                        </m:r>
                        <m:r>
                          <a:rPr lang="en-US" sz="1200" i="1">
                            <a:latin typeface="Cambria Math"/>
                          </a:rPr>
                          <m:t>−1</m:t>
                        </m:r>
                      </m:den>
                    </m:f>
                    <m:d>
                      <m:dPr>
                        <m:ctrlPr>
                          <a:rPr lang="en-US" sz="12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/>
                          </a:rPr>
                          <m:t>𝑎𝑛𝑔𝑙𝑒</m:t>
                        </m:r>
                        <m:d>
                          <m:d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𝜽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200" i="1" smtClean="0">
                                    <a:latin typeface="Cambria Math"/>
                                  </a:rPr>
                                  <m:t>𝑁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  <m:r>
                          <m:rPr>
                            <m:nor/>
                          </m:rPr>
                          <a:rPr lang="en-US" sz="1200" i="1" dirty="0">
                            <a:latin typeface="Cambria Math"/>
                          </a:rPr>
                          <m:t>−</m:t>
                        </m:r>
                        <m:r>
                          <a:rPr lang="en-US" sz="1200" i="1" dirty="0">
                            <a:latin typeface="Cambria Math"/>
                          </a:rPr>
                          <m:t> </m:t>
                        </m:r>
                        <m:r>
                          <a:rPr lang="en-US" sz="1200" i="1">
                            <a:latin typeface="Cambria Math"/>
                          </a:rPr>
                          <m:t>𝑎𝑛𝑔𝑙𝑒</m:t>
                        </m:r>
                        <m:r>
                          <a:rPr lang="en-US" sz="1200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𝜽</m:t>
                                </m:r>
                              </m:e>
                            </m:acc>
                          </m:e>
                          <m:sub>
                            <m:r>
                              <a:rPr lang="en-US" sz="1200" i="1">
                                <a:latin typeface="Cambria Math"/>
                              </a:rPr>
                              <m:t>1,</m:t>
                            </m:r>
                            <m:r>
                              <a:rPr lang="en-US" sz="120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sz="1200" i="1">
                            <a:latin typeface="Cambria Math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sz="1200" i="1" dirty="0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endParaRPr lang="en-US" sz="1200" dirty="0" smtClean="0"/>
              </a:p>
              <a:p>
                <a:pPr marL="228600" indent="-228600">
                  <a:buFont typeface="+mj-lt"/>
                  <a:buAutoNum type="arabicPeriod" startAt="5"/>
                </a:pPr>
                <a:r>
                  <a:rPr lang="en-US" sz="1200" dirty="0" smtClean="0"/>
                  <a:t>Average the CFO estimation over all the </a:t>
                </a:r>
                <a:r>
                  <a:rPr lang="en-US" sz="1200" i="1" dirty="0" smtClean="0"/>
                  <a:t>K </a:t>
                </a:r>
                <a:r>
                  <a:rPr lang="en-US" sz="1200" dirty="0" smtClean="0"/>
                  <a:t>pilot tones:</a:t>
                </a:r>
              </a:p>
              <a:p>
                <a:pPr marL="0" indent="0">
                  <a:buFontTx/>
                  <a:buNone/>
                </a:pPr>
                <a:r>
                  <a:rPr lang="en-US" sz="1200" dirty="0" smtClean="0"/>
                  <a:t>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𝜽</m:t>
                            </m:r>
                          </m:e>
                        </m:acc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𝑎𝑣𝑒</m:t>
                        </m:r>
                      </m:sub>
                    </m:sSub>
                    <m:r>
                      <a:rPr lang="en-US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200" i="1">
                            <a:latin typeface="Cambria Math"/>
                          </a:rPr>
                          <m:t>𝐾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sz="12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200" i="1">
                            <a:latin typeface="Cambria Math"/>
                          </a:rPr>
                          <m:t>𝑘</m:t>
                        </m:r>
                        <m:r>
                          <a:rPr lang="en-US" sz="12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1200" i="1">
                            <a:latin typeface="Cambria Math"/>
                          </a:rPr>
                          <m:t>𝐾</m:t>
                        </m:r>
                      </m:sup>
                      <m:e>
                        <m:sSub>
                          <m:sSub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𝜽</m:t>
                                </m:r>
                              </m:e>
                            </m:acc>
                          </m:e>
                          <m:sub>
                            <m:r>
                              <a:rPr lang="en-US" sz="1200" i="1">
                                <a:latin typeface="Cambria Math"/>
                              </a:rPr>
                              <m:t>𝑒𝑠𝑡</m:t>
                            </m:r>
                            <m:r>
                              <a:rPr lang="en-US" sz="1200" i="1">
                                <a:latin typeface="Cambria Math"/>
                              </a:rPr>
                              <m:t>,</m:t>
                            </m:r>
                            <m:r>
                              <a:rPr lang="en-US" sz="120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1200" i="1" dirty="0">
                    <a:latin typeface="Cambria Math"/>
                  </a:rPr>
                  <a:t> </a:t>
                </a:r>
                <a:endParaRPr lang="en-US" sz="1200" dirty="0" smtClean="0"/>
              </a:p>
              <a:p>
                <a:pPr marL="228600" indent="-228600">
                  <a:spcBef>
                    <a:spcPts val="0"/>
                  </a:spcBef>
                  <a:buFont typeface="+mj-lt"/>
                  <a:buAutoNum type="arabicPeriod" startAt="6"/>
                </a:pPr>
                <a:r>
                  <a:rPr lang="en-US" sz="1200" dirty="0"/>
                  <a:t>U</a:t>
                </a:r>
                <a:r>
                  <a:rPr lang="en-US" sz="1200" dirty="0" smtClean="0"/>
                  <a:t>se </a:t>
                </a:r>
                <a:r>
                  <a:rPr lang="en-US" sz="1200" dirty="0"/>
                  <a:t>CFO estimation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𝜽</m:t>
                            </m:r>
                          </m:e>
                        </m:acc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𝑎𝑣𝑒</m:t>
                        </m:r>
                      </m:sub>
                    </m:sSub>
                  </m:oMath>
                </a14:m>
                <a:r>
                  <a:rPr lang="en-US" sz="1200" dirty="0" smtClean="0"/>
                  <a:t> </a:t>
                </a:r>
                <a:r>
                  <a:rPr lang="en-US" sz="1200" dirty="0"/>
                  <a:t>to </a:t>
                </a:r>
                <a:r>
                  <a:rPr lang="en-US" sz="1200" dirty="0" smtClean="0"/>
                  <a:t>build modified ZF or LMMSE receiver to detect </a:t>
                </a:r>
                <a:r>
                  <a:rPr lang="en-US" sz="1200" dirty="0"/>
                  <a:t>data </a:t>
                </a:r>
                <a:r>
                  <a:rPr lang="en-US" sz="1200" dirty="0" smtClean="0"/>
                  <a:t>symbols and generate the corrected input for phase tracking during data payload:</a:t>
                </a:r>
              </a:p>
              <a:p>
                <a:pPr marL="0" indent="0">
                  <a:buFontTx/>
                  <a:buNone/>
                </a:pPr>
                <a:r>
                  <a:rPr lang="en-US" sz="1200" i="1" dirty="0" smtClean="0">
                    <a:latin typeface="Cambria Math"/>
                  </a:rPr>
                  <a:t>          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𝑾</m:t>
                            </m:r>
                          </m:e>
                        </m:acc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𝐿𝑀𝑀𝑆𝐸</m:t>
                        </m:r>
                      </m:sub>
                    </m:sSub>
                    <m:r>
                      <a:rPr lang="en-US" sz="1200" i="1">
                        <a:latin typeface="Cambria Math"/>
                      </a:rPr>
                      <m:t>=</m:t>
                    </m:r>
                    <m:r>
                      <a:rPr lang="en-US" sz="1200" i="1">
                        <a:latin typeface="Cambria Math"/>
                      </a:rPr>
                      <m:t>𝑴</m:t>
                    </m:r>
                    <m:sSup>
                      <m:sSupPr>
                        <m:ctrlPr>
                          <a:rPr lang="en-US" sz="12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200" i="1">
                                <a:latin typeface="Cambria Math"/>
                              </a:rPr>
                              <m:t> </m:t>
                            </m:r>
                            <m:sSup>
                              <m:sSupPr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𝑯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sz="1200" i="1">
                                    <a:latin typeface="Cambria Math"/>
                                  </a:rPr>
                                  <m:t>𝑯</m:t>
                                </m:r>
                              </m:sup>
                            </m:sSup>
                            <m:r>
                              <a:rPr lang="en-US" sz="1200" i="1">
                                <a:latin typeface="Cambria Math"/>
                              </a:rPr>
                              <m:t> </m:t>
                            </m:r>
                            <m:acc>
                              <m:accPr>
                                <m:chr m:val="̂"/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𝑯</m:t>
                                </m:r>
                              </m:e>
                            </m:acc>
                            <m:r>
                              <a:rPr lang="en-US" sz="1200" i="1">
                                <a:latin typeface="Cambria Math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/>
                                  </a:rPr>
                                  <m:t>𝑛</m:t>
                                </m:r>
                              </m:sub>
                              <m:sup>
                                <m:r>
                                  <a:rPr lang="en-US" sz="12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sz="1200" i="1">
                                <a:latin typeface="Cambria Math"/>
                              </a:rPr>
                              <m:t>𝑰</m:t>
                            </m:r>
                          </m:e>
                        </m:d>
                      </m:e>
                      <m:sup>
                        <m:r>
                          <a:rPr lang="en-US" sz="1200" i="1">
                            <a:latin typeface="Cambria Math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sz="1200" i="1"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𝑯</m:t>
                            </m:r>
                          </m:e>
                        </m:acc>
                      </m:e>
                      <m:sup>
                        <m:r>
                          <a:rPr lang="en-US" sz="1200" i="1">
                            <a:latin typeface="Cambria Math"/>
                          </a:rPr>
                          <m:t>𝑯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1600200"/>
                <a:ext cx="7772400" cy="41148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934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27574"/>
              </p:ext>
            </p:extLst>
          </p:nvPr>
        </p:nvGraphicFramePr>
        <p:xfrm>
          <a:off x="762000" y="1905000"/>
          <a:ext cx="7239000" cy="2667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805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518026"/>
              </p:ext>
            </p:extLst>
          </p:nvPr>
        </p:nvGraphicFramePr>
        <p:xfrm>
          <a:off x="762000" y="13716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53118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590823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48546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71896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719435"/>
              </p:ext>
            </p:extLst>
          </p:nvPr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57566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107047</TotalTime>
  <Words>1878</Words>
  <Application>Microsoft Office PowerPoint</Application>
  <PresentationFormat>On-screen Show (4:3)</PresentationFormat>
  <Paragraphs>592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Equation</vt:lpstr>
      <vt:lpstr>Single Stream Pilots in UL MU MIMO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Proposal</vt:lpstr>
      <vt:lpstr>Simulation scenario</vt:lpstr>
      <vt:lpstr>Results: 2X LTF</vt:lpstr>
      <vt:lpstr>Results: 4X LTF</vt:lpstr>
      <vt:lpstr>Conclusion</vt:lpstr>
      <vt:lpstr>SP #1</vt:lpstr>
      <vt:lpstr>Appendix 1: Algorithm</vt:lpstr>
      <vt:lpstr>Appendix 1: Algorithm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Sriram Venkateswaran</cp:lastModifiedBy>
  <cp:revision>2033</cp:revision>
  <cp:lastPrinted>1998-02-10T13:28:06Z</cp:lastPrinted>
  <dcterms:created xsi:type="dcterms:W3CDTF">2007-05-21T21:00:37Z</dcterms:created>
  <dcterms:modified xsi:type="dcterms:W3CDTF">2016-01-20T14:46:01Z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-1810526774</vt:i4>
  </property>
  <property fmtid="{D5CDD505-2E9C-101B-9397-08002B2CF9AE}" pid="4" name="_EmailSubject">
    <vt:lpwstr>IEEE contribution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</Properties>
</file>