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73" r:id="rId4"/>
    <p:sldId id="258" r:id="rId5"/>
    <p:sldId id="265" r:id="rId6"/>
    <p:sldId id="274" r:id="rId7"/>
    <p:sldId id="267" r:id="rId8"/>
    <p:sldId id="275" r:id="rId9"/>
    <p:sldId id="269" r:id="rId10"/>
    <p:sldId id="268" r:id="rId11"/>
    <p:sldId id="271" r:id="rId12"/>
    <p:sldId id="272" r:id="rId13"/>
    <p:sldId id="264" r:id="rId14"/>
    <p:sldId id="278" r:id="rId15"/>
    <p:sldId id="27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01" d="100"/>
          <a:sy n="101" d="100"/>
        </p:scale>
        <p:origin x="859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09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802.11-16/0085r1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Congestion control </a:t>
            </a:r>
            <a:br>
              <a:rPr lang="en-US" dirty="0" smtClean="0"/>
            </a:br>
            <a:r>
              <a:rPr lang="en-US" dirty="0" smtClean="0"/>
              <a:t>for UL MU random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4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818240"/>
              </p:ext>
            </p:extLst>
          </p:nvPr>
        </p:nvGraphicFramePr>
        <p:xfrm>
          <a:off x="520700" y="2286000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analysis with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endParaRPr lang="en-US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800600" cy="4113213"/>
          </a:xfrm>
        </p:spPr>
        <p:txBody>
          <a:bodyPr/>
          <a:lstStyle/>
          <a:p>
            <a:r>
              <a:rPr lang="en-US" sz="2000" dirty="0" smtClean="0"/>
              <a:t>Measuring throughput enhancement of 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t</a:t>
            </a:r>
            <a:r>
              <a:rPr lang="en-US" sz="2000" dirty="0" smtClean="0"/>
              <a:t>, and observing the effect of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a.STA</a:t>
            </a:r>
            <a:r>
              <a:rPr lang="en-US" sz="2000" i="1" baseline="-25000" dirty="0"/>
              <a:t> 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estimation error</a:t>
            </a:r>
            <a:endParaRPr lang="en-US" sz="2000" b="0" dirty="0" smtClean="0"/>
          </a:p>
          <a:p>
            <a:r>
              <a:rPr lang="en-US" sz="2000" b="0" dirty="0" smtClean="0"/>
              <a:t>Repeating the same simulation on slide 5 with different </a:t>
            </a:r>
            <a:r>
              <a:rPr lang="en-US" sz="2000" b="0" i="1" dirty="0" err="1"/>
              <a:t>p</a:t>
            </a:r>
            <a:r>
              <a:rPr lang="en-US" sz="2000" b="0" i="1" baseline="-25000" dirty="0" err="1"/>
              <a:t>t</a:t>
            </a:r>
            <a:r>
              <a:rPr lang="en-US" sz="2000" b="0" dirty="0" smtClean="0"/>
              <a:t> values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 err="1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</a:t>
            </a:r>
            <a:r>
              <a:rPr lang="en-US" dirty="0" smtClean="0"/>
              <a:t>= min(</a:t>
            </a:r>
            <a:r>
              <a:rPr lang="en-US" i="1" dirty="0" smtClean="0"/>
              <a:t>N</a:t>
            </a:r>
            <a:r>
              <a:rPr lang="en-US" i="1" baseline="-25000" dirty="0" smtClean="0"/>
              <a:t>RU</a:t>
            </a:r>
            <a:r>
              <a:rPr lang="en-US" dirty="0" smtClean="0"/>
              <a:t>, </a:t>
            </a:r>
            <a:r>
              <a:rPr lang="el-GR" dirty="0" smtClean="0"/>
              <a:t>α∙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r>
              <a:rPr lang="en-US" dirty="0" smtClean="0"/>
              <a:t>)/</a:t>
            </a:r>
            <a:r>
              <a:rPr lang="el-GR" dirty="0"/>
              <a:t> α∙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r>
              <a:rPr lang="en-US" i="1" baseline="-25000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l-GR" dirty="0" smtClean="0"/>
              <a:t>α</a:t>
            </a:r>
            <a:r>
              <a:rPr lang="en-US" dirty="0" smtClean="0"/>
              <a:t>: error scaling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i="1" baseline="-25000" dirty="0"/>
              <a:t> </a:t>
            </a:r>
            <a:r>
              <a:rPr lang="en-US" dirty="0"/>
              <a:t>h</a:t>
            </a:r>
            <a:r>
              <a:rPr lang="en-US" dirty="0" smtClean="0"/>
              <a:t>elps to maintain the throughput of  MU RA near maximum regardless of increase of the number of active STAs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</a:t>
            </a:r>
            <a:r>
              <a:rPr lang="en-US" dirty="0" smtClean="0"/>
              <a:t>still enhances </a:t>
            </a:r>
            <a:r>
              <a:rPr lang="en-US" dirty="0"/>
              <a:t>the throughput </a:t>
            </a:r>
            <a:r>
              <a:rPr lang="en-US" dirty="0" smtClean="0"/>
              <a:t>of </a:t>
            </a:r>
            <a:r>
              <a:rPr lang="en-US" dirty="0"/>
              <a:t>MU RA </a:t>
            </a:r>
            <a:r>
              <a:rPr lang="en-US" dirty="0" smtClean="0"/>
              <a:t>even with large amount of estimation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981200"/>
            <a:ext cx="3753141" cy="345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4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fully take advantage of UL MU random access, a proper congestion control mechanism is necessary</a:t>
            </a:r>
          </a:p>
          <a:p>
            <a:r>
              <a:rPr lang="en-US" dirty="0" smtClean="0"/>
              <a:t>‘a TBD parameter’ in TF can be used for congestion control of RA</a:t>
            </a:r>
          </a:p>
          <a:p>
            <a:r>
              <a:rPr lang="en-US" dirty="0" smtClean="0"/>
              <a:t>Simulation results shows that transmission probability successfully control the network congestion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5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</a:t>
            </a:r>
            <a:r>
              <a:rPr lang="en-US" dirty="0" smtClean="0"/>
              <a:t>?</a:t>
            </a:r>
          </a:p>
          <a:p>
            <a:r>
              <a:rPr lang="en-US" dirty="0"/>
              <a:t>4.5	UL OFDMA-based random access</a:t>
            </a:r>
          </a:p>
          <a:p>
            <a:pPr lvl="1"/>
            <a:r>
              <a:rPr lang="en-GB" dirty="0"/>
              <a:t>An HE AP is allowed to broadcast </a:t>
            </a:r>
            <a:r>
              <a:rPr lang="en-GB" dirty="0" smtClean="0">
                <a:solidFill>
                  <a:srgbClr val="FF0000"/>
                </a:solidFill>
              </a:rPr>
              <a:t>transmission probability, </a:t>
            </a:r>
            <a:r>
              <a:rPr lang="en-US" i="1" dirty="0" err="1" smtClean="0">
                <a:solidFill>
                  <a:srgbClr val="FF0000"/>
                </a:solidFill>
              </a:rPr>
              <a:t>p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t</a:t>
            </a:r>
            <a:r>
              <a:rPr lang="en-US" i="1" baseline="-25000" dirty="0" smtClean="0">
                <a:solidFill>
                  <a:srgbClr val="FF0000"/>
                </a:solidFill>
              </a:rPr>
              <a:t>,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n-GB" dirty="0" smtClean="0"/>
              <a:t> in </a:t>
            </a:r>
            <a:r>
              <a:rPr lang="en-GB" dirty="0"/>
              <a:t>the trigger frame to the STAs so that STAs can initiate the random access process after the trigger frames.</a:t>
            </a:r>
            <a:endParaRPr lang="en-US" dirty="0"/>
          </a:p>
          <a:p>
            <a:pPr lvl="1"/>
            <a:r>
              <a:rPr lang="en-US" dirty="0" smtClean="0"/>
              <a:t>After OBO decrement, each </a:t>
            </a:r>
            <a:r>
              <a:rPr lang="en-US" dirty="0"/>
              <a:t>STA </a:t>
            </a:r>
            <a:r>
              <a:rPr lang="en-US" dirty="0" smtClean="0"/>
              <a:t>with zero OBO </a:t>
            </a:r>
            <a:r>
              <a:rPr lang="en-US" dirty="0" smtClean="0"/>
              <a:t>value chooses </a:t>
            </a:r>
            <a:r>
              <a:rPr lang="en-US" dirty="0"/>
              <a:t>a </a:t>
            </a:r>
            <a:r>
              <a:rPr lang="en-US" dirty="0" smtClean="0"/>
              <a:t>random number [0, 1]. If the chosen number is smaller than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dirty="0" smtClean="0"/>
              <a:t>, the STA transmits its frame. Otherwise, the STA </a:t>
            </a:r>
            <a:r>
              <a:rPr lang="en-US" dirty="0" smtClean="0"/>
              <a:t>shall </a:t>
            </a:r>
            <a:r>
              <a:rPr lang="en-US" dirty="0"/>
              <a:t>not </a:t>
            </a:r>
            <a:r>
              <a:rPr lang="en-US" dirty="0" smtClean="0"/>
              <a:t>transmit its frame, and </a:t>
            </a:r>
            <a:r>
              <a:rPr lang="en-US" dirty="0" smtClean="0"/>
              <a:t>the STA shall reselect </a:t>
            </a:r>
            <a:r>
              <a:rPr lang="en-US" dirty="0" smtClean="0"/>
              <a:t>its OBO.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08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15/1105r0 UL OFDMA-based Random Access </a:t>
            </a:r>
            <a:r>
              <a:rPr lang="en-US" dirty="0" smtClean="0"/>
              <a:t>Procedure</a:t>
            </a:r>
          </a:p>
          <a:p>
            <a:r>
              <a:rPr lang="en-US" dirty="0"/>
              <a:t>[2] 15/1369r1 Random access based buffer status report</a:t>
            </a:r>
          </a:p>
          <a:p>
            <a:r>
              <a:rPr lang="en-US" dirty="0"/>
              <a:t>[3] 15/1137r1 Triggered OFDMA Random Access </a:t>
            </a:r>
            <a:r>
              <a:rPr lang="en-US" dirty="0" smtClean="0"/>
              <a:t>Observations</a:t>
            </a:r>
          </a:p>
          <a:p>
            <a:r>
              <a:rPr lang="en-US" dirty="0"/>
              <a:t>[4] </a:t>
            </a:r>
            <a:r>
              <a:rPr lang="en-US" dirty="0" smtClean="0"/>
              <a:t>15/0843/r0 UL MU OFDMA analysis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668587"/>
            <a:ext cx="7770813" cy="1065213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731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setting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MCS7</a:t>
            </a:r>
          </a:p>
          <a:p>
            <a:r>
              <a:rPr lang="en-US" dirty="0" smtClean="0"/>
              <a:t>Uniformly distributed MPDU size</a:t>
            </a:r>
          </a:p>
          <a:p>
            <a:pPr lvl="1"/>
            <a:r>
              <a:rPr lang="en-US" dirty="0" smtClean="0"/>
              <a:t>[0.5KB, 1KB], [2KB, 5KB]</a:t>
            </a:r>
          </a:p>
          <a:p>
            <a:r>
              <a:rPr lang="en-US" dirty="0" smtClean="0"/>
              <a:t>PIFS access for TF-R</a:t>
            </a:r>
          </a:p>
          <a:p>
            <a:r>
              <a:rPr lang="en-US" dirty="0" smtClean="0"/>
              <a:t>All other IFSs are SIFS</a:t>
            </a:r>
          </a:p>
          <a:p>
            <a:r>
              <a:rPr lang="en-US" dirty="0" smtClean="0"/>
              <a:t>BSR duration: 128us [4]</a:t>
            </a:r>
          </a:p>
          <a:p>
            <a:r>
              <a:rPr lang="en-US" dirty="0" smtClean="0"/>
              <a:t>Trigger duration: 112us[4]</a:t>
            </a:r>
          </a:p>
          <a:p>
            <a:r>
              <a:rPr lang="en-US" dirty="0" smtClean="0"/>
              <a:t>MBA duration: 150us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66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Discussing performance boundary UL MU random access</a:t>
            </a:r>
          </a:p>
          <a:p>
            <a:r>
              <a:rPr lang="en-US" dirty="0" smtClean="0"/>
              <a:t>Proposing to use transmission probability as a congestion control parameter (included in TF-R) for random access</a:t>
            </a:r>
          </a:p>
          <a:p>
            <a:r>
              <a:rPr lang="en-US" dirty="0" smtClean="0"/>
              <a:t>Providing simulation results that shows the effect of the transmission probability in terms of network throughput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88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Access (RA) for MU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STA with OBO decremented to 0 randomly selects any one of the assigned RUs for random access and transmits its frame.</a:t>
            </a:r>
            <a:endParaRPr lang="en-US" dirty="0"/>
          </a:p>
          <a:p>
            <a:pPr lvl="1"/>
            <a:r>
              <a:rPr lang="en-GB" dirty="0"/>
              <a:t>[MU Motion 27, September 17, 2015, see </a:t>
            </a: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</a:t>
            </a:r>
            <a:r>
              <a:rPr lang="en-GB" dirty="0"/>
              <a:t>]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RA prevents excessive overhead caused by point-to-point transmission control for UL MU</a:t>
            </a:r>
          </a:p>
          <a:p>
            <a:pPr lvl="1"/>
            <a:r>
              <a:rPr lang="en-US" dirty="0" smtClean="0"/>
              <a:t>Expected to be used for many applications such as Buffer Status Report (BSR), control frame, UL data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40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Acceptance rate of RA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The acceptance rate of RA has analytical boundary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Resemblance with slotted ALOHA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Defined by the number of </a:t>
            </a:r>
            <a:r>
              <a:rPr lang="en-US" sz="1800" dirty="0"/>
              <a:t>active STAs </a:t>
            </a:r>
            <a:r>
              <a:rPr lang="en-US" sz="1800" dirty="0" smtClean="0"/>
              <a:t>(OBO=0, </a:t>
            </a:r>
            <a:r>
              <a:rPr lang="en-US" sz="1800" i="1" dirty="0" err="1" smtClean="0"/>
              <a:t>N</a:t>
            </a:r>
            <a:r>
              <a:rPr lang="en-US" sz="1800" i="1" baseline="-25000" dirty="0" err="1" smtClean="0"/>
              <a:t>t.STA</a:t>
            </a:r>
            <a:r>
              <a:rPr lang="en-US" sz="1800" dirty="0" smtClean="0"/>
              <a:t>) &amp; assigned RUs (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RU</a:t>
            </a:r>
            <a:r>
              <a:rPr lang="en-US" sz="1800" dirty="0" smtClean="0"/>
              <a:t>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Maximum rate: ≈ 37%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When </a:t>
            </a:r>
            <a:r>
              <a:rPr lang="en-US" sz="1800" i="1" dirty="0" err="1" smtClean="0"/>
              <a:t>N</a:t>
            </a:r>
            <a:r>
              <a:rPr lang="en-US" sz="1800" i="1" baseline="-25000" dirty="0" err="1"/>
              <a:t>a</a:t>
            </a:r>
            <a:r>
              <a:rPr lang="en-US" sz="1800" i="1" baseline="-25000" dirty="0" err="1" smtClean="0"/>
              <a:t>.STA</a:t>
            </a:r>
            <a:r>
              <a:rPr lang="en-US" sz="1800" i="1" dirty="0" smtClean="0"/>
              <a:t> = N</a:t>
            </a:r>
            <a:r>
              <a:rPr lang="en-US" sz="1800" i="1" baseline="-25000" dirty="0" smtClean="0"/>
              <a:t>RU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i="1" baseline="-25000" dirty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The performance of RA keeps decreasing</a:t>
            </a:r>
            <a:br>
              <a:rPr lang="en-US" sz="1800" dirty="0" smtClean="0"/>
            </a:br>
            <a:r>
              <a:rPr lang="en-US" sz="1800" dirty="0" smtClean="0"/>
              <a:t>from the maximum value as the number of</a:t>
            </a:r>
            <a:br>
              <a:rPr lang="en-US" sz="1800" dirty="0" smtClean="0"/>
            </a:br>
            <a:r>
              <a:rPr lang="en-US" sz="1800" dirty="0" smtClean="0"/>
              <a:t>active STAs increases</a:t>
            </a:r>
          </a:p>
          <a:p>
            <a:pPr marL="119856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Assigned RUs are occupied by collisions 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RA has the same RU utilization with SU</a:t>
            </a:r>
            <a:br>
              <a:rPr lang="en-US" sz="1800" dirty="0" smtClean="0"/>
            </a:br>
            <a:r>
              <a:rPr lang="en-US" sz="1800" dirty="0" smtClean="0"/>
              <a:t>when </a:t>
            </a:r>
            <a:r>
              <a:rPr lang="en-US" sz="1800" i="1" dirty="0" err="1" smtClean="0"/>
              <a:t>N</a:t>
            </a:r>
            <a:r>
              <a:rPr lang="en-US" sz="1800" i="1" baseline="-25000" dirty="0" err="1" smtClean="0"/>
              <a:t>a.STA</a:t>
            </a:r>
            <a:r>
              <a:rPr lang="en-US" sz="1800" i="1" baseline="-25000" dirty="0" smtClean="0"/>
              <a:t>  </a:t>
            </a:r>
            <a:r>
              <a:rPr lang="en-US" sz="1800" dirty="0" smtClean="0"/>
              <a:t>is near 30</a:t>
            </a:r>
            <a:endParaRPr lang="en-US" sz="1600" dirty="0" smtClean="0"/>
          </a:p>
          <a:p>
            <a:pPr marL="457200" lvl="1" indent="0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7988" y="3576588"/>
            <a:ext cx="3427412" cy="251941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analysis with </a:t>
            </a:r>
            <a:br>
              <a:rPr lang="en-US" dirty="0" smtClean="0"/>
            </a:br>
            <a:r>
              <a:rPr lang="en-US" dirty="0" smtClean="0"/>
              <a:t>Random Access BSR (RA BSR)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2987"/>
            <a:ext cx="5715000" cy="2817813"/>
          </a:xfrm>
        </p:spPr>
        <p:txBody>
          <a:bodyPr/>
          <a:lstStyle/>
          <a:p>
            <a:r>
              <a:rPr lang="en-US" sz="1600" dirty="0" smtClean="0"/>
              <a:t>Measuring network throughput (1 BSS, 20 MHz)</a:t>
            </a:r>
          </a:p>
          <a:p>
            <a:r>
              <a:rPr lang="en-US" sz="1600" dirty="0" smtClean="0"/>
              <a:t>Repeating RA BSR, UL MU transmission</a:t>
            </a:r>
          </a:p>
          <a:p>
            <a:pPr lvl="1"/>
            <a:r>
              <a:rPr lang="en-US" sz="1400" dirty="0" smtClean="0"/>
              <a:t>Simple integer RU allocation without frequency selectivity</a:t>
            </a:r>
          </a:p>
          <a:p>
            <a:pPr lvl="1"/>
            <a:r>
              <a:rPr lang="en-US" sz="1400" dirty="0" smtClean="0"/>
              <a:t>Comparing to basic access SU transmission</a:t>
            </a:r>
          </a:p>
          <a:p>
            <a:r>
              <a:rPr lang="en-US" sz="1600" dirty="0" smtClean="0"/>
              <a:t>MU transmission with RA shows better throughput when congestion level is low</a:t>
            </a:r>
          </a:p>
          <a:p>
            <a:r>
              <a:rPr lang="en-US" sz="1600" dirty="0" smtClean="0"/>
              <a:t>HOWEVER, MU throughput drops much faster than SU</a:t>
            </a:r>
          </a:p>
          <a:p>
            <a:r>
              <a:rPr lang="en-US" sz="1600" dirty="0"/>
              <a:t>The network throughput of SU is maintained by congestion control (exponential </a:t>
            </a:r>
            <a:r>
              <a:rPr lang="en-US" sz="1600" dirty="0" err="1"/>
              <a:t>backoff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454" y="3901444"/>
            <a:ext cx="2825949" cy="21183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759" y="1828801"/>
            <a:ext cx="2776906" cy="20815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1772419"/>
            <a:ext cx="5034641" cy="176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control parameter for 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HE AP is allowed to broadcast </a:t>
            </a:r>
            <a:r>
              <a:rPr lang="en-GB" dirty="0">
                <a:solidFill>
                  <a:srgbClr val="FF0000"/>
                </a:solidFill>
              </a:rPr>
              <a:t>a TBD parameter </a:t>
            </a:r>
            <a:r>
              <a:rPr lang="en-GB" dirty="0"/>
              <a:t>in the trigger frame to the STAs so that STAs can initiate the random access process after the trigger frames.</a:t>
            </a:r>
            <a:endParaRPr lang="en-US" dirty="0"/>
          </a:p>
          <a:p>
            <a:pPr lvl="1"/>
            <a:r>
              <a:rPr lang="en-GB" dirty="0"/>
              <a:t>[MAC Motion 41, September 17, 2015, see </a:t>
            </a:r>
            <a:r>
              <a:rPr lang="en-US" dirty="0" smtClean="0"/>
              <a:t>[</a:t>
            </a:r>
            <a:r>
              <a:rPr lang="en-US" dirty="0"/>
              <a:t>3</a:t>
            </a:r>
            <a:r>
              <a:rPr lang="en-US" dirty="0" smtClean="0"/>
              <a:t>]</a:t>
            </a:r>
            <a:r>
              <a:rPr lang="en-GB" dirty="0"/>
              <a:t>]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TBD parameter can be used for enhancing the efficiency of RA</a:t>
            </a:r>
          </a:p>
          <a:p>
            <a:pPr lvl="1"/>
            <a:r>
              <a:rPr lang="en-US" dirty="0" smtClean="0"/>
              <a:t>Congestion control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CWO</a:t>
            </a:r>
            <a:r>
              <a:rPr lang="en-US" baseline="-25000" dirty="0" err="1" smtClean="0"/>
              <a:t>min</a:t>
            </a:r>
            <a:r>
              <a:rPr lang="en-US" baseline="-25000" dirty="0" smtClean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CWO</a:t>
            </a:r>
            <a:r>
              <a:rPr lang="en-US" baseline="-25000" dirty="0" err="1" smtClean="0"/>
              <a:t>max</a:t>
            </a:r>
            <a:r>
              <a:rPr lang="en-US" dirty="0" smtClean="0"/>
              <a:t>, transmission probability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prefer </a:t>
            </a:r>
            <a:r>
              <a:rPr lang="en-US" dirty="0" smtClean="0"/>
              <a:t>transmission probability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80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</a:t>
            </a:r>
            <a:r>
              <a:rPr lang="en-US" dirty="0" smtClean="0"/>
              <a:t>probability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dirty="0" smtClean="0"/>
              <a:t> for 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4113213"/>
          </a:xfrm>
        </p:spPr>
        <p:txBody>
          <a:bodyPr/>
          <a:lstStyle/>
          <a:p>
            <a:r>
              <a:rPr lang="en-US" dirty="0" smtClean="0"/>
              <a:t>AP broadcasts </a:t>
            </a: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i="1" baseline="-25000" dirty="0"/>
              <a:t> </a:t>
            </a:r>
            <a:r>
              <a:rPr lang="en-US" i="1" baseline="-25000" dirty="0" smtClean="0"/>
              <a:t> </a:t>
            </a:r>
            <a:r>
              <a:rPr lang="en-US" dirty="0" smtClean="0"/>
              <a:t>with trigger frame for </a:t>
            </a:r>
            <a:r>
              <a:rPr lang="en-US" dirty="0" smtClean="0"/>
              <a:t>RA</a:t>
            </a:r>
          </a:p>
          <a:p>
            <a:pPr lvl="1"/>
            <a:r>
              <a:rPr lang="en-US" dirty="0" smtClean="0"/>
              <a:t>Format is TBD</a:t>
            </a:r>
            <a:endParaRPr lang="en-US" dirty="0" smtClean="0"/>
          </a:p>
          <a:p>
            <a:pPr lvl="1"/>
            <a:r>
              <a:rPr lang="en-US" dirty="0" smtClean="0"/>
              <a:t>Optimal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30000" dirty="0" smtClean="0"/>
              <a:t>*</a:t>
            </a:r>
            <a:r>
              <a:rPr lang="en-US" dirty="0" smtClean="0"/>
              <a:t>: min(</a:t>
            </a:r>
            <a:r>
              <a:rPr lang="en-US" i="1" dirty="0" smtClean="0"/>
              <a:t>N</a:t>
            </a:r>
            <a:r>
              <a:rPr lang="en-US" i="1" baseline="-25000" dirty="0" smtClean="0"/>
              <a:t>RU</a:t>
            </a:r>
            <a:r>
              <a:rPr lang="en-US" dirty="0" smtClean="0"/>
              <a:t>,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r>
              <a:rPr lang="en-US" dirty="0" smtClean="0"/>
              <a:t>)/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endParaRPr lang="en-US" dirty="0" smtClean="0"/>
          </a:p>
          <a:p>
            <a:r>
              <a:rPr lang="en-US" dirty="0" smtClean="0"/>
              <a:t>Active STAs attempt </a:t>
            </a:r>
            <a:r>
              <a:rPr lang="en-US" dirty="0" smtClean="0"/>
              <a:t>a Bernoulli </a:t>
            </a:r>
            <a:r>
              <a:rPr lang="en-US" dirty="0" smtClean="0"/>
              <a:t>trial </a:t>
            </a:r>
            <a:r>
              <a:rPr lang="en-US" dirty="0" smtClean="0"/>
              <a:t>with </a:t>
            </a: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endParaRPr lang="en-US" dirty="0" smtClean="0"/>
          </a:p>
          <a:p>
            <a:pPr lvl="1"/>
            <a:r>
              <a:rPr lang="en-US" dirty="0" smtClean="0"/>
              <a:t>Only STAs with 0 OBO </a:t>
            </a:r>
            <a:r>
              <a:rPr lang="en-US" dirty="0" smtClean="0"/>
              <a:t>value (after OBO decrement) attempt </a:t>
            </a:r>
            <a:r>
              <a:rPr lang="en-US" dirty="0" smtClean="0"/>
              <a:t>the trial, and if fail, do not transmit (regarded as collision)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3960813"/>
            <a:ext cx="3716550" cy="251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7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CWO control and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endParaRPr lang="en-US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 smtClean="0"/>
              <a:t>CWO control</a:t>
            </a:r>
          </a:p>
          <a:p>
            <a:pPr lvl="1"/>
            <a:r>
              <a:rPr lang="en-US" dirty="0" smtClean="0"/>
              <a:t>CWO</a:t>
            </a:r>
            <a:r>
              <a:rPr lang="en-US" baseline="-25000" dirty="0" smtClean="0"/>
              <a:t> </a:t>
            </a:r>
            <a:r>
              <a:rPr lang="en-US" dirty="0" smtClean="0"/>
              <a:t>cannot be applied to STAs that already have OBO</a:t>
            </a:r>
          </a:p>
          <a:p>
            <a:pPr lvl="2"/>
            <a:r>
              <a:rPr lang="en-US" dirty="0"/>
              <a:t>Once a STA draws its OBO, it won’t be affected by </a:t>
            </a:r>
            <a:r>
              <a:rPr lang="en-US" dirty="0" smtClean="0"/>
              <a:t>following </a:t>
            </a:r>
            <a:r>
              <a:rPr lang="en-US" dirty="0"/>
              <a:t>CWO </a:t>
            </a:r>
            <a:r>
              <a:rPr lang="en-US" dirty="0" smtClean="0"/>
              <a:t>controls</a:t>
            </a:r>
            <a:endParaRPr lang="en-US" dirty="0" smtClean="0"/>
          </a:p>
          <a:p>
            <a:pPr lvl="1"/>
            <a:r>
              <a:rPr lang="en-US" dirty="0" smtClean="0"/>
              <a:t>Most of the effect will be shown from the latter TF-Rs</a:t>
            </a:r>
          </a:p>
          <a:p>
            <a:pPr lvl="2"/>
            <a:r>
              <a:rPr lang="en-US" dirty="0" smtClean="0"/>
              <a:t>impossible to control the number of access attempts immediately</a:t>
            </a:r>
            <a:endParaRPr lang="en-US" dirty="0" smtClean="0"/>
          </a:p>
          <a:p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</a:t>
            </a:r>
          </a:p>
          <a:p>
            <a:pPr lvl="1"/>
            <a:r>
              <a:rPr lang="en-US" dirty="0" smtClean="0"/>
              <a:t>Currently delivered </a:t>
            </a: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dirty="0" smtClean="0"/>
              <a:t> is used for the following </a:t>
            </a:r>
            <a:r>
              <a:rPr lang="en-US" dirty="0" smtClean="0"/>
              <a:t>immediate response</a:t>
            </a:r>
            <a:endParaRPr lang="en-US" dirty="0" smtClean="0"/>
          </a:p>
          <a:p>
            <a:pPr lvl="2"/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 </a:t>
            </a:r>
            <a:r>
              <a:rPr lang="en-US" dirty="0" smtClean="0"/>
              <a:t>instantaneously affects current access behavior</a:t>
            </a:r>
          </a:p>
          <a:p>
            <a:pPr lvl="1"/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i="1" baseline="-25000" dirty="0"/>
              <a:t> </a:t>
            </a:r>
            <a:r>
              <a:rPr lang="en-US" i="1" baseline="-25000" dirty="0" smtClean="0"/>
              <a:t> </a:t>
            </a:r>
            <a:r>
              <a:rPr lang="en-US" dirty="0" smtClean="0"/>
              <a:t>can be applied to every active STAs every time AP </a:t>
            </a:r>
            <a:r>
              <a:rPr lang="en-US" dirty="0" smtClean="0"/>
              <a:t>broadcasts it</a:t>
            </a:r>
            <a:endParaRPr lang="en-US" dirty="0" smtClean="0"/>
          </a:p>
          <a:p>
            <a:r>
              <a:rPr lang="en-US" dirty="0" smtClean="0"/>
              <a:t>We find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 </a:t>
            </a:r>
            <a:r>
              <a:rPr lang="en-US" dirty="0" smtClean="0"/>
              <a:t>is more immediate and fairer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278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endParaRPr lang="en-US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r>
              <a:rPr lang="en-US" sz="2000" dirty="0" smtClean="0"/>
              <a:t>In order to calculate 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t</a:t>
            </a:r>
            <a:r>
              <a:rPr lang="en-US" sz="2000" dirty="0" smtClean="0"/>
              <a:t>, AP requires the number of active STA </a:t>
            </a:r>
            <a:r>
              <a:rPr lang="en-US" sz="2000" dirty="0"/>
              <a:t>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a.STA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Finding the approximated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a.STA</a:t>
            </a:r>
            <a:endParaRPr lang="en-US" sz="2000" dirty="0" smtClean="0"/>
          </a:p>
          <a:p>
            <a:pPr lvl="1"/>
            <a:r>
              <a:rPr lang="en-US" sz="1800" dirty="0" smtClean="0"/>
              <a:t>Tracing event history</a:t>
            </a:r>
          </a:p>
          <a:p>
            <a:pPr lvl="2"/>
            <a:r>
              <a:rPr lang="en-US" sz="1600" dirty="0" smtClean="0"/>
              <a:t># of collision, success, no-access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1"/>
            <a:r>
              <a:rPr lang="en-US" sz="1800" dirty="0" smtClean="0"/>
              <a:t>Measuring RSSI level of RA or simultaneous </a:t>
            </a:r>
            <a:r>
              <a:rPr lang="en-US" sz="1800" dirty="0" smtClean="0"/>
              <a:t>CTS</a:t>
            </a:r>
          </a:p>
          <a:p>
            <a:pPr lvl="1"/>
            <a:r>
              <a:rPr lang="en-US" sz="1800" dirty="0" smtClean="0"/>
              <a:t>Moving average of </a:t>
            </a:r>
            <a:r>
              <a:rPr lang="en-US" sz="1800" i="1" dirty="0" err="1" smtClean="0"/>
              <a:t>p</a:t>
            </a:r>
            <a:r>
              <a:rPr lang="en-US" sz="1800" i="1" baseline="-25000" dirty="0" err="1" smtClean="0"/>
              <a:t>t</a:t>
            </a:r>
            <a:endParaRPr lang="en-US" sz="1800" i="1" baseline="-25000" dirty="0" smtClean="0"/>
          </a:p>
          <a:p>
            <a:r>
              <a:rPr lang="en-US" sz="2000" dirty="0" smtClean="0"/>
              <a:t>Several solutions can be applied for implementation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1" y="3505200"/>
            <a:ext cx="2969746" cy="395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901941"/>
            <a:ext cx="2971800" cy="127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A754827-B243-4567-84FC-52B0C66339D3}" vid="{42CF4956-CC05-4856-8EF3-155C0A2D52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1997</TotalTime>
  <Words>919</Words>
  <Application>Microsoft Office PowerPoint</Application>
  <PresentationFormat>On-screen Show (4:3)</PresentationFormat>
  <Paragraphs>165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Congestion control  for UL MU random access</vt:lpstr>
      <vt:lpstr>Abstract</vt:lpstr>
      <vt:lpstr>Random Access (RA) for MU transmission</vt:lpstr>
      <vt:lpstr>Acceptance rate of RA</vt:lpstr>
      <vt:lpstr>Throughput analysis with  Random Access BSR (RA BSR) [2]</vt:lpstr>
      <vt:lpstr>Congestion control parameter for RA</vt:lpstr>
      <vt:lpstr>Transmission probability pt for RA</vt:lpstr>
      <vt:lpstr>Comparison between CWO control and pt</vt:lpstr>
      <vt:lpstr>Calculating pt</vt:lpstr>
      <vt:lpstr>Performance analysis with pt</vt:lpstr>
      <vt:lpstr>Conclusion</vt:lpstr>
      <vt:lpstr>Strawpoll</vt:lpstr>
      <vt:lpstr>References</vt:lpstr>
      <vt:lpstr>Appendix</vt:lpstr>
      <vt:lpstr>Simulation setting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Transmission probability for RA-BSR</dc:title>
  <dc:creator>Woojin Ahn</dc:creator>
  <cp:lastModifiedBy>Woojin Ahn</cp:lastModifiedBy>
  <cp:revision>51</cp:revision>
  <cp:lastPrinted>1601-01-01T00:00:00Z</cp:lastPrinted>
  <dcterms:created xsi:type="dcterms:W3CDTF">2016-01-11T16:54:52Z</dcterms:created>
  <dcterms:modified xsi:type="dcterms:W3CDTF">2016-01-20T01:01:49Z</dcterms:modified>
</cp:coreProperties>
</file>