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7" r:id="rId3"/>
    <p:sldId id="273" r:id="rId4"/>
    <p:sldId id="258" r:id="rId5"/>
    <p:sldId id="265" r:id="rId6"/>
    <p:sldId id="274" r:id="rId7"/>
    <p:sldId id="267" r:id="rId8"/>
    <p:sldId id="275" r:id="rId9"/>
    <p:sldId id="269" r:id="rId10"/>
    <p:sldId id="268" r:id="rId11"/>
    <p:sldId id="271" r:id="rId12"/>
    <p:sldId id="272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>
      <p:cViewPr varScale="1">
        <p:scale>
          <a:sx n="101" d="100"/>
          <a:sy n="101" d="100"/>
        </p:scale>
        <p:origin x="859" y="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/>
            </a:lvl1pPr>
          </a:lstStyle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802.11-16/0085r0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Congestion control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smtClean="0"/>
              <a:t>UL MU random </a:t>
            </a:r>
            <a:r>
              <a:rPr lang="en-US" dirty="0" smtClean="0"/>
              <a:t>access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84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0818240"/>
              </p:ext>
            </p:extLst>
          </p:nvPr>
        </p:nvGraphicFramePr>
        <p:xfrm>
          <a:off x="520700" y="2286000"/>
          <a:ext cx="8078788" cy="314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8267030" imgH="3698450" progId="Word.Document.8">
                  <p:embed/>
                </p:oleObj>
              </mc:Choice>
              <mc:Fallback>
                <p:oleObj name="Document" r:id="rId4" imgW="8267030" imgH="36984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078788" cy="3146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</a:t>
            </a:r>
            <a:r>
              <a:rPr lang="en-US" dirty="0" smtClean="0"/>
              <a:t>analysis with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endParaRPr lang="en-US" i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4800600" cy="4113213"/>
          </a:xfrm>
        </p:spPr>
        <p:txBody>
          <a:bodyPr/>
          <a:lstStyle/>
          <a:p>
            <a:r>
              <a:rPr lang="en-US" sz="2000" dirty="0" smtClean="0"/>
              <a:t>Measuring throughput enhancement of 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t</a:t>
            </a:r>
            <a:r>
              <a:rPr lang="en-US" sz="2000" dirty="0" smtClean="0"/>
              <a:t>, and observing the effect of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a.STA</a:t>
            </a:r>
            <a:r>
              <a:rPr lang="en-US" sz="2000" i="1" baseline="-25000" dirty="0"/>
              <a:t> </a:t>
            </a:r>
            <a:r>
              <a:rPr lang="en-US" sz="2000" i="1" baseline="-25000" dirty="0" smtClean="0"/>
              <a:t> </a:t>
            </a:r>
            <a:r>
              <a:rPr lang="en-US" sz="2000" dirty="0" smtClean="0"/>
              <a:t>estimation error</a:t>
            </a:r>
            <a:endParaRPr lang="en-US" sz="2000" b="0" dirty="0" smtClean="0"/>
          </a:p>
          <a:p>
            <a:r>
              <a:rPr lang="en-US" sz="2000" b="0" dirty="0" smtClean="0"/>
              <a:t>Repeating the same simulation on slide 5 with different </a:t>
            </a:r>
            <a:r>
              <a:rPr lang="en-US" sz="2000" b="0" i="1" dirty="0" err="1"/>
              <a:t>p</a:t>
            </a:r>
            <a:r>
              <a:rPr lang="en-US" sz="2000" b="0" i="1" baseline="-25000" dirty="0" err="1"/>
              <a:t>t</a:t>
            </a:r>
            <a:r>
              <a:rPr lang="en-US" sz="2000" b="0" dirty="0" smtClean="0"/>
              <a:t> values</a:t>
            </a:r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 err="1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</a:t>
            </a:r>
            <a:r>
              <a:rPr lang="en-US" dirty="0" smtClean="0"/>
              <a:t>= min(</a:t>
            </a:r>
            <a:r>
              <a:rPr lang="en-US" i="1" dirty="0" smtClean="0"/>
              <a:t>N</a:t>
            </a:r>
            <a:r>
              <a:rPr lang="en-US" i="1" baseline="-25000" dirty="0" smtClean="0"/>
              <a:t>RU</a:t>
            </a:r>
            <a:r>
              <a:rPr lang="en-US" dirty="0" smtClean="0"/>
              <a:t>, </a:t>
            </a:r>
            <a:r>
              <a:rPr lang="el-GR" dirty="0" smtClean="0"/>
              <a:t>α∙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a.STA</a:t>
            </a:r>
            <a:r>
              <a:rPr lang="en-US" dirty="0" smtClean="0"/>
              <a:t>)/</a:t>
            </a:r>
            <a:r>
              <a:rPr lang="el-GR" dirty="0"/>
              <a:t> α∙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a.STA</a:t>
            </a:r>
            <a:r>
              <a:rPr lang="en-US" i="1" baseline="-25000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l-GR" dirty="0" smtClean="0"/>
              <a:t>α</a:t>
            </a:r>
            <a:r>
              <a:rPr lang="en-US" dirty="0" smtClean="0"/>
              <a:t>: error scaling</a:t>
            </a:r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r>
              <a:rPr lang="en-US" i="1" baseline="-25000" dirty="0"/>
              <a:t> </a:t>
            </a:r>
            <a:r>
              <a:rPr lang="en-US" dirty="0"/>
              <a:t>h</a:t>
            </a:r>
            <a:r>
              <a:rPr lang="en-US" dirty="0" smtClean="0"/>
              <a:t>elps to maintain the throughput of  MU RA near maximum regardless of increase of the number of active STAs</a:t>
            </a:r>
          </a:p>
          <a:p>
            <a:pPr marL="342900"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</a:t>
            </a:r>
            <a:r>
              <a:rPr lang="en-US" dirty="0" smtClean="0"/>
              <a:t>still enhances </a:t>
            </a:r>
            <a:r>
              <a:rPr lang="en-US" dirty="0"/>
              <a:t>the throughput </a:t>
            </a:r>
            <a:r>
              <a:rPr lang="en-US" dirty="0" smtClean="0"/>
              <a:t>of </a:t>
            </a:r>
            <a:r>
              <a:rPr lang="en-US" dirty="0"/>
              <a:t>MU RA </a:t>
            </a:r>
            <a:r>
              <a:rPr lang="en-US" dirty="0" smtClean="0"/>
              <a:t>even with large amount of estimation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981200"/>
            <a:ext cx="3753141" cy="345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43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fully take advantage of UL MU random access, a proper congestion control mechanism is necessary</a:t>
            </a:r>
          </a:p>
          <a:p>
            <a:r>
              <a:rPr lang="en-US" dirty="0" smtClean="0"/>
              <a:t>‘a TBD parameter’ in TF can be used for congestion control of RA</a:t>
            </a:r>
          </a:p>
          <a:p>
            <a:r>
              <a:rPr lang="en-US" dirty="0" smtClean="0"/>
              <a:t>Simulation results shows that transmission probability successfully control the network congestion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957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to the TG Specification Frame work document</a:t>
            </a:r>
            <a:r>
              <a:rPr lang="en-US" dirty="0" smtClean="0"/>
              <a:t>?</a:t>
            </a:r>
          </a:p>
          <a:p>
            <a:r>
              <a:rPr lang="en-US" dirty="0"/>
              <a:t>4.5	UL OFDMA-based random access</a:t>
            </a:r>
          </a:p>
          <a:p>
            <a:pPr lvl="1"/>
            <a:r>
              <a:rPr lang="en-GB" dirty="0"/>
              <a:t>An HE AP is allowed to broadcast </a:t>
            </a:r>
            <a:r>
              <a:rPr lang="en-GB" dirty="0" smtClean="0">
                <a:solidFill>
                  <a:srgbClr val="FF0000"/>
                </a:solidFill>
              </a:rPr>
              <a:t>transmission </a:t>
            </a:r>
            <a:r>
              <a:rPr lang="en-GB" dirty="0" smtClean="0">
                <a:solidFill>
                  <a:srgbClr val="FF0000"/>
                </a:solidFill>
              </a:rPr>
              <a:t>probability, </a:t>
            </a:r>
            <a:r>
              <a:rPr lang="en-US" i="1" dirty="0" err="1" smtClean="0">
                <a:solidFill>
                  <a:srgbClr val="FF0000"/>
                </a:solidFill>
              </a:rPr>
              <a:t>p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t</a:t>
            </a:r>
            <a:r>
              <a:rPr lang="en-US" i="1" baseline="-25000" dirty="0" smtClean="0">
                <a:solidFill>
                  <a:srgbClr val="FF0000"/>
                </a:solidFill>
              </a:rPr>
              <a:t>,</a:t>
            </a:r>
            <a:r>
              <a:rPr lang="en-GB" dirty="0" smtClean="0">
                <a:solidFill>
                  <a:srgbClr val="FF0000"/>
                </a:solidFill>
              </a:rPr>
              <a:t>,</a:t>
            </a:r>
            <a:r>
              <a:rPr lang="en-GB" dirty="0" smtClean="0"/>
              <a:t> in </a:t>
            </a:r>
            <a:r>
              <a:rPr lang="en-GB" dirty="0"/>
              <a:t>the trigger frame to the STAs so that STAs can initiate the random access process after the trigger frames.</a:t>
            </a:r>
            <a:endParaRPr lang="en-US" dirty="0"/>
          </a:p>
          <a:p>
            <a:pPr lvl="1"/>
            <a:r>
              <a:rPr lang="en-US" dirty="0" smtClean="0"/>
              <a:t>Each </a:t>
            </a:r>
            <a:r>
              <a:rPr lang="en-US" dirty="0"/>
              <a:t>STA </a:t>
            </a:r>
            <a:r>
              <a:rPr lang="en-US" dirty="0" smtClean="0"/>
              <a:t>with zero OBO attempts </a:t>
            </a:r>
            <a:r>
              <a:rPr lang="en-US" dirty="0"/>
              <a:t>a Bernoulli </a:t>
            </a:r>
            <a:r>
              <a:rPr lang="en-US" dirty="0" smtClean="0"/>
              <a:t>trial </a:t>
            </a:r>
            <a:r>
              <a:rPr lang="en-US" dirty="0" smtClean="0"/>
              <a:t>with probability </a:t>
            </a:r>
            <a:r>
              <a:rPr lang="en-US" i="1" dirty="0" smtClean="0"/>
              <a:t>p</a:t>
            </a:r>
            <a:r>
              <a:rPr lang="en-US" i="1" baseline="-25000" dirty="0" smtClean="0"/>
              <a:t>t</a:t>
            </a:r>
            <a:r>
              <a:rPr lang="en-US" dirty="0" smtClean="0"/>
              <a:t>. If it fails the trial, it shall </a:t>
            </a:r>
            <a:r>
              <a:rPr lang="en-US" dirty="0"/>
              <a:t>not </a:t>
            </a:r>
            <a:r>
              <a:rPr lang="en-US" dirty="0" smtClean="0"/>
              <a:t>transmit its frame, </a:t>
            </a:r>
            <a:r>
              <a:rPr lang="en-US" dirty="0" smtClean="0"/>
              <a:t>and reselect its OBO.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808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15/1105r0 UL OFDMA-based Random Access </a:t>
            </a:r>
            <a:r>
              <a:rPr lang="en-US" dirty="0" smtClean="0"/>
              <a:t>Procedure</a:t>
            </a:r>
          </a:p>
          <a:p>
            <a:r>
              <a:rPr lang="en-US" dirty="0"/>
              <a:t>[2] 15/1369r1 Random access based buffer status report</a:t>
            </a:r>
          </a:p>
          <a:p>
            <a:r>
              <a:rPr lang="en-US" dirty="0"/>
              <a:t>[3] 15/1137r1 Triggered OFDMA Random Access Observations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Discussing performance boundary </a:t>
            </a:r>
            <a:r>
              <a:rPr lang="en-US" dirty="0" smtClean="0"/>
              <a:t>UL MU random access</a:t>
            </a:r>
            <a:endParaRPr lang="en-US" dirty="0" smtClean="0"/>
          </a:p>
          <a:p>
            <a:r>
              <a:rPr lang="en-US" dirty="0" smtClean="0"/>
              <a:t>Proposing to use transmission probability as a </a:t>
            </a:r>
            <a:r>
              <a:rPr lang="en-US" dirty="0" smtClean="0"/>
              <a:t>congestion control </a:t>
            </a:r>
            <a:r>
              <a:rPr lang="en-US" dirty="0" smtClean="0"/>
              <a:t>parameter (included in TF-R) for random access</a:t>
            </a:r>
          </a:p>
          <a:p>
            <a:r>
              <a:rPr lang="en-US" dirty="0" smtClean="0"/>
              <a:t>Providing simulation results that shows the effect of the transmission probability in terms of network throughput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88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Access (RA) for MU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STA with OBO decremented to 0 randomly selects any one of the assigned RUs for random access and transmits its frame.</a:t>
            </a:r>
            <a:endParaRPr lang="en-US" dirty="0"/>
          </a:p>
          <a:p>
            <a:pPr lvl="1"/>
            <a:r>
              <a:rPr lang="en-GB" dirty="0"/>
              <a:t>[MU Motion 27, September 17, 2015, see </a:t>
            </a:r>
            <a:r>
              <a:rPr lang="en-US" dirty="0" smtClean="0"/>
              <a:t>[</a:t>
            </a:r>
            <a:r>
              <a:rPr lang="en-US" dirty="0"/>
              <a:t>1</a:t>
            </a:r>
            <a:r>
              <a:rPr lang="en-US" dirty="0" smtClean="0"/>
              <a:t>]</a:t>
            </a:r>
            <a:r>
              <a:rPr lang="en-GB" dirty="0"/>
              <a:t>]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RA prevents excessive overhead caused by point-to-point transmission </a:t>
            </a:r>
            <a:r>
              <a:rPr lang="en-US" dirty="0" smtClean="0"/>
              <a:t>control for UL MU</a:t>
            </a:r>
          </a:p>
          <a:p>
            <a:pPr lvl="1"/>
            <a:r>
              <a:rPr lang="en-US" dirty="0" smtClean="0"/>
              <a:t>Expected to be used for many applications such as Buffer Status Report (BSR), control frame, UL data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40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Woojin Ahn, Yonsei Univ.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Acceptance rate of RA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The acceptance rate of RA has analytical </a:t>
            </a:r>
            <a:r>
              <a:rPr lang="en-US" sz="2000" dirty="0" smtClean="0"/>
              <a:t>boundary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Resemblance with slotted ALOHA</a:t>
            </a:r>
            <a:endParaRPr lang="en-US" sz="1800" dirty="0" smtClean="0"/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Defined by the number of </a:t>
            </a:r>
            <a:r>
              <a:rPr lang="en-US" sz="1800" dirty="0"/>
              <a:t>active STAs </a:t>
            </a:r>
            <a:r>
              <a:rPr lang="en-US" sz="1800" dirty="0" smtClean="0"/>
              <a:t>(OBO=0, </a:t>
            </a:r>
            <a:r>
              <a:rPr lang="en-US" sz="1800" i="1" dirty="0" err="1" smtClean="0"/>
              <a:t>N</a:t>
            </a:r>
            <a:r>
              <a:rPr lang="en-US" sz="1800" i="1" baseline="-25000" dirty="0" err="1" smtClean="0"/>
              <a:t>t.STA</a:t>
            </a:r>
            <a:r>
              <a:rPr lang="en-US" sz="1800" dirty="0" smtClean="0"/>
              <a:t>) &amp; assigned RUs (</a:t>
            </a:r>
            <a:r>
              <a:rPr lang="en-US" sz="1800" i="1" dirty="0" smtClean="0"/>
              <a:t>N</a:t>
            </a:r>
            <a:r>
              <a:rPr lang="en-US" sz="1800" i="1" baseline="-25000" dirty="0" smtClean="0"/>
              <a:t>RU</a:t>
            </a:r>
            <a:r>
              <a:rPr lang="en-US" sz="1800" dirty="0" smtClean="0"/>
              <a:t>)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smtClean="0"/>
              <a:t>Maximum rate: ≈ 37%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When </a:t>
            </a:r>
            <a:r>
              <a:rPr lang="en-US" sz="1800" i="1" dirty="0" err="1" smtClean="0"/>
              <a:t>N</a:t>
            </a:r>
            <a:r>
              <a:rPr lang="en-US" sz="1800" i="1" baseline="-25000" dirty="0" err="1"/>
              <a:t>a</a:t>
            </a:r>
            <a:r>
              <a:rPr lang="en-US" sz="1800" i="1" baseline="-25000" dirty="0" err="1" smtClean="0"/>
              <a:t>.STA</a:t>
            </a:r>
            <a:r>
              <a:rPr lang="en-US" sz="1800" i="1" dirty="0" smtClean="0"/>
              <a:t> = N</a:t>
            </a:r>
            <a:r>
              <a:rPr lang="en-US" sz="1800" i="1" baseline="-25000" dirty="0" smtClean="0"/>
              <a:t>RU</a:t>
            </a:r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i="1" baseline="-25000" dirty="0"/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The </a:t>
            </a:r>
            <a:r>
              <a:rPr lang="en-US" sz="1800" dirty="0" smtClean="0"/>
              <a:t>performance of RA keeps decreasing</a:t>
            </a:r>
            <a:br>
              <a:rPr lang="en-US" sz="1800" dirty="0" smtClean="0"/>
            </a:br>
            <a:r>
              <a:rPr lang="en-US" sz="1800" dirty="0" smtClean="0"/>
              <a:t>from the maximum </a:t>
            </a:r>
            <a:r>
              <a:rPr lang="en-US" sz="1800" dirty="0" smtClean="0"/>
              <a:t>value </a:t>
            </a:r>
            <a:r>
              <a:rPr lang="en-US" sz="1800" dirty="0" smtClean="0"/>
              <a:t>as the number of</a:t>
            </a:r>
            <a:br>
              <a:rPr lang="en-US" sz="1800" dirty="0" smtClean="0"/>
            </a:br>
            <a:r>
              <a:rPr lang="en-US" sz="1800" dirty="0" smtClean="0"/>
              <a:t>active STAs </a:t>
            </a:r>
            <a:r>
              <a:rPr lang="en-US" sz="1800" dirty="0" smtClean="0"/>
              <a:t>increases</a:t>
            </a:r>
          </a:p>
          <a:p>
            <a:pPr marL="119856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 smtClean="0"/>
              <a:t>Assigned RUs are occupied by collisions </a:t>
            </a:r>
            <a:endParaRPr lang="en-US" sz="1600" dirty="0" smtClean="0"/>
          </a:p>
          <a:p>
            <a:pPr marL="79851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smtClean="0"/>
              <a:t>RA has the same RU utilization with SU</a:t>
            </a:r>
            <a:br>
              <a:rPr lang="en-US" sz="1800" dirty="0" smtClean="0"/>
            </a:br>
            <a:r>
              <a:rPr lang="en-US" sz="1800" dirty="0" smtClean="0"/>
              <a:t>when </a:t>
            </a:r>
            <a:r>
              <a:rPr lang="en-US" sz="1800" i="1" dirty="0" err="1" smtClean="0"/>
              <a:t>N</a:t>
            </a:r>
            <a:r>
              <a:rPr lang="en-US" sz="1800" i="1" baseline="-25000" dirty="0" err="1" smtClean="0"/>
              <a:t>a.STA</a:t>
            </a:r>
            <a:r>
              <a:rPr lang="en-US" sz="1800" i="1" baseline="-25000" dirty="0" smtClean="0"/>
              <a:t>  </a:t>
            </a:r>
            <a:r>
              <a:rPr lang="en-US" sz="1800" dirty="0" smtClean="0"/>
              <a:t>is near 30</a:t>
            </a:r>
            <a:endParaRPr lang="en-US" sz="1600" dirty="0" smtClean="0"/>
          </a:p>
          <a:p>
            <a:pPr marL="457200" lvl="1" indent="0"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7988" y="3576588"/>
            <a:ext cx="3427412" cy="251941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analysis with </a:t>
            </a:r>
            <a:br>
              <a:rPr lang="en-US" dirty="0" smtClean="0"/>
            </a:br>
            <a:r>
              <a:rPr lang="en-US" dirty="0" smtClean="0"/>
              <a:t>Random Access BSR (RA BSR)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582987"/>
            <a:ext cx="5715000" cy="2817813"/>
          </a:xfrm>
        </p:spPr>
        <p:txBody>
          <a:bodyPr/>
          <a:lstStyle/>
          <a:p>
            <a:r>
              <a:rPr lang="en-US" sz="1600" dirty="0" smtClean="0"/>
              <a:t>Measuring network throughput (1 BSS, 20 MHz)</a:t>
            </a:r>
          </a:p>
          <a:p>
            <a:r>
              <a:rPr lang="en-US" sz="1600" dirty="0" smtClean="0"/>
              <a:t>Repeating RA BSR, UL MU transmission</a:t>
            </a:r>
          </a:p>
          <a:p>
            <a:pPr lvl="1"/>
            <a:r>
              <a:rPr lang="en-US" sz="1400" dirty="0" smtClean="0"/>
              <a:t>Simple integer RU allocation without frequency selectivity</a:t>
            </a:r>
          </a:p>
          <a:p>
            <a:pPr lvl="1"/>
            <a:r>
              <a:rPr lang="en-US" sz="1400" dirty="0" smtClean="0"/>
              <a:t>Comparing to basic access SU transmission</a:t>
            </a:r>
          </a:p>
          <a:p>
            <a:r>
              <a:rPr lang="en-US" sz="1600" dirty="0" smtClean="0"/>
              <a:t>MU </a:t>
            </a:r>
            <a:r>
              <a:rPr lang="en-US" sz="1600" dirty="0" smtClean="0"/>
              <a:t>transmission with RA shows better throughput </a:t>
            </a:r>
            <a:r>
              <a:rPr lang="en-US" sz="1600" dirty="0" smtClean="0"/>
              <a:t>when congestion level is low</a:t>
            </a:r>
          </a:p>
          <a:p>
            <a:r>
              <a:rPr lang="en-US" sz="1600" dirty="0" smtClean="0"/>
              <a:t>HOWEVER</a:t>
            </a:r>
            <a:r>
              <a:rPr lang="en-US" sz="1600" dirty="0" smtClean="0"/>
              <a:t>, </a:t>
            </a:r>
            <a:r>
              <a:rPr lang="en-US" sz="1600" dirty="0" smtClean="0"/>
              <a:t>MU throughput drops much faster than SU</a:t>
            </a:r>
          </a:p>
          <a:p>
            <a:r>
              <a:rPr lang="en-US" sz="1600" dirty="0"/>
              <a:t>The network throughput of SU is maintained by congestion control (exponential </a:t>
            </a:r>
            <a:r>
              <a:rPr lang="en-US" sz="1600" dirty="0" err="1"/>
              <a:t>backoff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9454" y="3901444"/>
            <a:ext cx="2825949" cy="211835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3759" y="1828801"/>
            <a:ext cx="2776906" cy="20815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5800" y="1772419"/>
            <a:ext cx="5034641" cy="176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Congestion </a:t>
            </a:r>
            <a:r>
              <a:rPr lang="en-US" dirty="0" smtClean="0"/>
              <a:t>control parameter for 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An HE AP is allowed to broadcast </a:t>
            </a:r>
            <a:r>
              <a:rPr lang="en-GB" dirty="0">
                <a:solidFill>
                  <a:srgbClr val="FF0000"/>
                </a:solidFill>
              </a:rPr>
              <a:t>a TBD parameter </a:t>
            </a:r>
            <a:r>
              <a:rPr lang="en-GB" dirty="0"/>
              <a:t>in the trigger frame to the STAs so that STAs can initiate the random access process after the trigger frames.</a:t>
            </a:r>
            <a:endParaRPr lang="en-US" dirty="0"/>
          </a:p>
          <a:p>
            <a:pPr lvl="1"/>
            <a:r>
              <a:rPr lang="en-GB" dirty="0"/>
              <a:t>[MAC Motion 41, September 17, 2015, see </a:t>
            </a:r>
            <a:r>
              <a:rPr lang="en-US" dirty="0" smtClean="0"/>
              <a:t>[</a:t>
            </a:r>
            <a:r>
              <a:rPr lang="en-US" dirty="0"/>
              <a:t>3</a:t>
            </a:r>
            <a:r>
              <a:rPr lang="en-US" dirty="0" smtClean="0"/>
              <a:t>]</a:t>
            </a:r>
            <a:r>
              <a:rPr lang="en-GB" dirty="0"/>
              <a:t>]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TBD parameter can be used for enhancing the efficiency of </a:t>
            </a:r>
            <a:r>
              <a:rPr lang="en-US" dirty="0" smtClean="0"/>
              <a:t>RA</a:t>
            </a:r>
          </a:p>
          <a:p>
            <a:pPr lvl="1"/>
            <a:r>
              <a:rPr lang="en-US" dirty="0" smtClean="0"/>
              <a:t>Congestion control</a:t>
            </a:r>
            <a:endParaRPr lang="en-US" dirty="0" smtClean="0"/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CWO</a:t>
            </a:r>
            <a:r>
              <a:rPr lang="en-US" baseline="-25000" dirty="0" err="1" smtClean="0"/>
              <a:t>min</a:t>
            </a:r>
            <a:r>
              <a:rPr lang="en-US" baseline="-25000" dirty="0" smtClean="0"/>
              <a:t> </a:t>
            </a:r>
            <a:r>
              <a:rPr lang="en-US" dirty="0" smtClean="0"/>
              <a:t>or </a:t>
            </a:r>
            <a:r>
              <a:rPr lang="en-US" dirty="0" err="1" smtClean="0"/>
              <a:t>CWO</a:t>
            </a:r>
            <a:r>
              <a:rPr lang="en-US" baseline="-25000" dirty="0" err="1" smtClean="0"/>
              <a:t>max</a:t>
            </a:r>
            <a:r>
              <a:rPr lang="en-US" dirty="0" smtClean="0"/>
              <a:t>, transmission probability</a:t>
            </a:r>
          </a:p>
          <a:p>
            <a:r>
              <a:rPr lang="en-US" dirty="0" smtClean="0"/>
              <a:t>We prefer to adopt transmission probability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804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 probability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dirty="0" smtClean="0"/>
              <a:t> for 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r>
              <a:rPr lang="en-US" dirty="0" smtClean="0"/>
              <a:t>AP broadcasts </a:t>
            </a:r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r>
              <a:rPr lang="en-US" i="1" baseline="-25000" dirty="0"/>
              <a:t> </a:t>
            </a:r>
            <a:r>
              <a:rPr lang="en-US" i="1" baseline="-25000" dirty="0" smtClean="0"/>
              <a:t> </a:t>
            </a:r>
            <a:r>
              <a:rPr lang="en-US" dirty="0" smtClean="0"/>
              <a:t>with trigger frame for RA</a:t>
            </a:r>
          </a:p>
          <a:p>
            <a:pPr lvl="1"/>
            <a:r>
              <a:rPr lang="en-US" dirty="0" smtClean="0"/>
              <a:t>Optimal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30000" dirty="0" smtClean="0"/>
              <a:t>*</a:t>
            </a:r>
            <a:r>
              <a:rPr lang="en-US" dirty="0" smtClean="0"/>
              <a:t>: min(</a:t>
            </a:r>
            <a:r>
              <a:rPr lang="en-US" i="1" dirty="0" smtClean="0"/>
              <a:t>N</a:t>
            </a:r>
            <a:r>
              <a:rPr lang="en-US" i="1" baseline="-25000" dirty="0" smtClean="0"/>
              <a:t>RU</a:t>
            </a:r>
            <a:r>
              <a:rPr lang="en-US" dirty="0" smtClean="0"/>
              <a:t>,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a.STA</a:t>
            </a:r>
            <a:r>
              <a:rPr lang="en-US" dirty="0" smtClean="0"/>
              <a:t>)/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a.STA</a:t>
            </a:r>
            <a:endParaRPr lang="en-US" dirty="0" smtClean="0"/>
          </a:p>
          <a:p>
            <a:r>
              <a:rPr lang="en-US" dirty="0" smtClean="0"/>
              <a:t>Each STA attempts a Bernoulli trail with </a:t>
            </a:r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endParaRPr lang="en-US" dirty="0" smtClean="0"/>
          </a:p>
          <a:p>
            <a:pPr lvl="1"/>
            <a:r>
              <a:rPr lang="en-US" dirty="0" smtClean="0"/>
              <a:t>Only STAs with 0 OBO attempt the trial, and if fail, do not transmit (regarded as collision)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1735" y="3945549"/>
            <a:ext cx="3716550" cy="251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67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between CWO control and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endParaRPr lang="en-US" i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r>
              <a:rPr lang="en-US" dirty="0" smtClean="0"/>
              <a:t>CWO control</a:t>
            </a:r>
          </a:p>
          <a:p>
            <a:pPr lvl="1"/>
            <a:r>
              <a:rPr lang="en-US" dirty="0" smtClean="0"/>
              <a:t>CWO</a:t>
            </a:r>
            <a:r>
              <a:rPr lang="en-US" baseline="-25000" dirty="0" smtClean="0"/>
              <a:t> </a:t>
            </a:r>
            <a:r>
              <a:rPr lang="en-US" dirty="0" smtClean="0"/>
              <a:t>cannot be applied to STAs that already have </a:t>
            </a:r>
            <a:r>
              <a:rPr lang="en-US" dirty="0" smtClean="0"/>
              <a:t>OBO</a:t>
            </a:r>
          </a:p>
          <a:p>
            <a:pPr lvl="2"/>
            <a:r>
              <a:rPr lang="en-US" dirty="0"/>
              <a:t>Once a STA draws its OBO, it won’t be affected by </a:t>
            </a:r>
            <a:r>
              <a:rPr lang="en-US" dirty="0" smtClean="0"/>
              <a:t>following </a:t>
            </a:r>
            <a:r>
              <a:rPr lang="en-US" dirty="0"/>
              <a:t>CWO </a:t>
            </a:r>
            <a:r>
              <a:rPr lang="en-US" dirty="0" smtClean="0"/>
              <a:t>controls</a:t>
            </a:r>
            <a:endParaRPr lang="en-US" dirty="0" smtClean="0"/>
          </a:p>
          <a:p>
            <a:pPr lvl="1"/>
            <a:r>
              <a:rPr lang="en-US" dirty="0" smtClean="0"/>
              <a:t>The effect of CWO</a:t>
            </a:r>
            <a:r>
              <a:rPr lang="en-US" baseline="-25000" dirty="0" smtClean="0"/>
              <a:t> </a:t>
            </a:r>
            <a:r>
              <a:rPr lang="en-US" dirty="0" smtClean="0"/>
              <a:t>will kick in the next RA</a:t>
            </a:r>
          </a:p>
          <a:p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</a:t>
            </a:r>
            <a:endParaRPr lang="en-US" i="1" baseline="-25000" dirty="0" smtClean="0"/>
          </a:p>
          <a:p>
            <a:pPr lvl="1"/>
            <a:r>
              <a:rPr lang="en-US" dirty="0" smtClean="0"/>
              <a:t>Currently delivered </a:t>
            </a:r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r>
              <a:rPr lang="en-US" dirty="0" smtClean="0"/>
              <a:t> is used for the following response</a:t>
            </a:r>
          </a:p>
          <a:p>
            <a:pPr lvl="2"/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 </a:t>
            </a:r>
            <a:r>
              <a:rPr lang="en-US" dirty="0" smtClean="0"/>
              <a:t>instantaneously affects </a:t>
            </a:r>
            <a:r>
              <a:rPr lang="en-US" dirty="0" smtClean="0"/>
              <a:t>current access behavior</a:t>
            </a:r>
          </a:p>
          <a:p>
            <a:pPr lvl="1"/>
            <a:r>
              <a:rPr lang="en-US" i="1" dirty="0" err="1"/>
              <a:t>p</a:t>
            </a:r>
            <a:r>
              <a:rPr lang="en-US" i="1" baseline="-25000" dirty="0" err="1"/>
              <a:t>t</a:t>
            </a:r>
            <a:r>
              <a:rPr lang="en-US" i="1" baseline="-25000" dirty="0"/>
              <a:t> </a:t>
            </a:r>
            <a:r>
              <a:rPr lang="en-US" i="1" baseline="-25000" dirty="0" smtClean="0"/>
              <a:t> </a:t>
            </a:r>
            <a:r>
              <a:rPr lang="en-US" dirty="0" smtClean="0"/>
              <a:t>can be applied to every </a:t>
            </a:r>
            <a:r>
              <a:rPr lang="en-US" dirty="0" smtClean="0"/>
              <a:t>active </a:t>
            </a:r>
            <a:r>
              <a:rPr lang="en-US" dirty="0" smtClean="0"/>
              <a:t>STAs every time AP sends it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find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r>
              <a:rPr lang="en-US" i="1" baseline="-25000" dirty="0" smtClean="0"/>
              <a:t>  </a:t>
            </a:r>
            <a:r>
              <a:rPr lang="en-US" dirty="0" smtClean="0"/>
              <a:t>is more immediate and fairer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278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t</a:t>
            </a:r>
            <a:endParaRPr lang="en-US" i="1" baseline="-2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r>
              <a:rPr lang="en-US" sz="2000" dirty="0" smtClean="0"/>
              <a:t>In order to calculate </a:t>
            </a:r>
            <a:r>
              <a:rPr lang="en-US" sz="2000" i="1" dirty="0" err="1"/>
              <a:t>p</a:t>
            </a:r>
            <a:r>
              <a:rPr lang="en-US" sz="2000" i="1" baseline="-25000" dirty="0" err="1"/>
              <a:t>t</a:t>
            </a:r>
            <a:r>
              <a:rPr lang="en-US" sz="2000" dirty="0" smtClean="0"/>
              <a:t>, AP requires the number of active STA </a:t>
            </a:r>
            <a:r>
              <a:rPr lang="en-US" sz="2000" dirty="0"/>
              <a:t>(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a.STA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Finding the approximated 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a.STA</a:t>
            </a:r>
            <a:endParaRPr lang="en-US" sz="2000" dirty="0" smtClean="0"/>
          </a:p>
          <a:p>
            <a:pPr lvl="1"/>
            <a:r>
              <a:rPr lang="en-US" sz="1800" dirty="0" smtClean="0"/>
              <a:t>Tracing event history</a:t>
            </a:r>
          </a:p>
          <a:p>
            <a:pPr lvl="2"/>
            <a:r>
              <a:rPr lang="en-US" sz="1600" dirty="0" smtClean="0"/>
              <a:t># of collision, success, no-access</a:t>
            </a:r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2"/>
            <a:endParaRPr lang="en-US" sz="1600" dirty="0" smtClean="0"/>
          </a:p>
          <a:p>
            <a:pPr lvl="2"/>
            <a:endParaRPr lang="en-US" sz="1600" dirty="0"/>
          </a:p>
          <a:p>
            <a:pPr lvl="1"/>
            <a:r>
              <a:rPr lang="en-US" sz="1800" dirty="0" smtClean="0"/>
              <a:t>Measuring RSSI level of RA or simultaneous CTS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Several solutions can be applied for implementation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Woojin Ahn, Yonsei Univ.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1" y="3505200"/>
            <a:ext cx="2969746" cy="39525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901941"/>
            <a:ext cx="2971800" cy="1279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FA754827-B243-4567-84FC-52B0C66339D3}" vid="{42CF4956-CC05-4856-8EF3-155C0A2D525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1609</TotalTime>
  <Words>800</Words>
  <Application>Microsoft Office PowerPoint</Application>
  <PresentationFormat>On-screen Show (4:3)</PresentationFormat>
  <Paragraphs>139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Congestion control  for UL MU random access</vt:lpstr>
      <vt:lpstr>Abstract</vt:lpstr>
      <vt:lpstr>Random Access (RA) for MU transmission</vt:lpstr>
      <vt:lpstr>Acceptance rate of RA</vt:lpstr>
      <vt:lpstr>Throughput analysis with  Random Access BSR (RA BSR) [2]</vt:lpstr>
      <vt:lpstr>Congestion control parameter for RA</vt:lpstr>
      <vt:lpstr>Transmission probability pt for RA</vt:lpstr>
      <vt:lpstr>Comparison between CWO control and pt</vt:lpstr>
      <vt:lpstr>Calculating pt</vt:lpstr>
      <vt:lpstr>Performance analysis with pt</vt:lpstr>
      <vt:lpstr>Conclusion</vt:lpstr>
      <vt:lpstr>Strawpoll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Transmission probability for RA-BSR</dc:title>
  <dc:creator>Woojin Ahn</dc:creator>
  <cp:lastModifiedBy>Woojin Ahn</cp:lastModifiedBy>
  <cp:revision>46</cp:revision>
  <cp:lastPrinted>1601-01-01T00:00:00Z</cp:lastPrinted>
  <dcterms:created xsi:type="dcterms:W3CDTF">2016-01-11T16:54:52Z</dcterms:created>
  <dcterms:modified xsi:type="dcterms:W3CDTF">2016-01-18T13:30:25Z</dcterms:modified>
</cp:coreProperties>
</file>