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99" r:id="rId4"/>
    <p:sldId id="321" r:id="rId5"/>
    <p:sldId id="325" r:id="rId6"/>
    <p:sldId id="316" r:id="rId7"/>
    <p:sldId id="271" r:id="rId8"/>
    <p:sldId id="326" r:id="rId9"/>
    <p:sldId id="327" r:id="rId10"/>
  </p:sldIdLst>
  <p:sldSz cx="9144000" cy="6858000" type="screen4x3"/>
  <p:notesSz cx="6799263" cy="9929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9966"/>
    <a:srgbClr val="FF6600"/>
    <a:srgbClr val="00B8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06" autoAdjust="0"/>
    <p:restoredTop sz="98748" autoAdjust="0"/>
  </p:normalViewPr>
  <p:slideViewPr>
    <p:cSldViewPr snapToGrid="0">
      <p:cViewPr>
        <p:scale>
          <a:sx n="80" d="100"/>
          <a:sy n="80" d="100"/>
        </p:scale>
        <p:origin x="-912" y="-18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832" y="-84"/>
      </p:cViewPr>
      <p:guideLst>
        <p:guide orient="horz" pos="3081"/>
        <p:guide pos="211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659" cy="4959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802.11-16/0079r0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048" y="0"/>
            <a:ext cx="2946659" cy="4959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January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134"/>
            <a:ext cx="2946659" cy="4959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Kentaro Taniguchi, Toshiba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048" y="9432134"/>
            <a:ext cx="2946659" cy="4959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9263" cy="9929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0628" y="103613"/>
            <a:ext cx="627312" cy="2259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802.11-16/0079r0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322" y="103613"/>
            <a:ext cx="809436" cy="2259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946" y="4716917"/>
            <a:ext cx="4985815" cy="4467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3552" y="9613881"/>
            <a:ext cx="904389" cy="193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Kentaro Taniguchi, Toshiba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914" y="9613880"/>
            <a:ext cx="501228" cy="3889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257" y="9613880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813" y="9612182"/>
            <a:ext cx="5379637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96" y="317633"/>
            <a:ext cx="5529071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802.11-16/0079r0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Kentaro Taniguchi,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655" y="750766"/>
            <a:ext cx="4535955" cy="37113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946" y="4716917"/>
            <a:ext cx="4987371" cy="456914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802.11-16/0079r0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Kentaro Taniguchi,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1655" y="750766"/>
            <a:ext cx="4535955" cy="37113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946" y="4716917"/>
            <a:ext cx="4987371" cy="456914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Kentaro</a:t>
            </a:r>
            <a:r>
              <a:rPr lang="en-GB" dirty="0" smtClean="0"/>
              <a:t> Taniguchi,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Kentaro</a:t>
            </a:r>
            <a:r>
              <a:rPr lang="en-GB" dirty="0" smtClean="0"/>
              <a:t> Taniguchi, Toshiba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err="1" smtClean="0"/>
              <a:t>Kentaro</a:t>
            </a:r>
            <a:r>
              <a:rPr lang="en-GB" altLang="ja-JP" dirty="0" smtClean="0"/>
              <a:t> Taniguchi, Toshiba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err="1" smtClean="0"/>
              <a:t>Kentaro</a:t>
            </a:r>
            <a:r>
              <a:rPr lang="en-GB" altLang="ja-JP" dirty="0" smtClean="0"/>
              <a:t> Taniguchi, Toshiba</a:t>
            </a:r>
            <a:endParaRPr lang="en-GB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ja-JP" dirty="0" err="1" smtClean="0"/>
              <a:t>Kentaro</a:t>
            </a:r>
            <a:r>
              <a:rPr lang="en-GB" altLang="ja-JP" dirty="0" smtClean="0"/>
              <a:t> Taniguchi, Toshiba</a:t>
            </a:r>
            <a:endParaRPr lang="en-GB" altLang="ja-JP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err="1" smtClean="0"/>
              <a:t>Kentaro</a:t>
            </a:r>
            <a:r>
              <a:rPr lang="en-GB" altLang="ja-JP" dirty="0" smtClean="0"/>
              <a:t> Taniguchi, Toshiba</a:t>
            </a:r>
            <a:endParaRPr lang="en-GB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err="1" smtClean="0"/>
              <a:t>Kentaro</a:t>
            </a:r>
            <a:r>
              <a:rPr lang="en-GB" altLang="ja-JP" dirty="0" smtClean="0"/>
              <a:t> Taniguchi, Toshiba</a:t>
            </a:r>
            <a:endParaRPr lang="en-GB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err="1" smtClean="0"/>
              <a:t>Kentaro</a:t>
            </a:r>
            <a:r>
              <a:rPr lang="en-GB" altLang="ja-JP" dirty="0" smtClean="0"/>
              <a:t> Taniguchi, Toshiba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err="1" smtClean="0"/>
              <a:t>Kentaro</a:t>
            </a:r>
            <a:r>
              <a:rPr lang="en-GB" altLang="ja-JP" dirty="0" smtClean="0"/>
              <a:t> Taniguchi, Toshiba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Kentaro</a:t>
            </a:r>
            <a:r>
              <a:rPr lang="en-GB" dirty="0" smtClean="0"/>
              <a:t> Taniguchi, Toshiba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802.11-16/0079r0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ja-JP" dirty="0" err="1"/>
              <a:t>Kentaro</a:t>
            </a:r>
            <a:r>
              <a:rPr lang="en-GB" altLang="ja-JP" dirty="0"/>
              <a:t> Taniguchi, Toshiba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Allocation sizes for BCC in OFDMA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776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2016-01-18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2574117"/>
              </p:ext>
            </p:extLst>
          </p:nvPr>
        </p:nvGraphicFramePr>
        <p:xfrm>
          <a:off x="522288" y="2790825"/>
          <a:ext cx="7754937" cy="34674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" name="Document" r:id="rId5" imgW="10050089" imgH="4793385" progId="Word.Document.8">
                  <p:embed/>
                </p:oleObj>
              </mc:Choice>
              <mc:Fallback>
                <p:oleObj name="Document" r:id="rId5" imgW="10050089" imgH="479338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790825"/>
                        <a:ext cx="7754937" cy="346747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2870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ja-JP" dirty="0" err="1"/>
              <a:t>Kentaro</a:t>
            </a:r>
            <a:r>
              <a:rPr lang="en-GB" altLang="ja-JP" dirty="0"/>
              <a:t> Taniguchi, Toshiba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9055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5822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Agreement on Coding Scheme [1]:</a:t>
            </a:r>
          </a:p>
          <a:p>
            <a:pPr marL="800100" lvl="1" indent="-342900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LDPC </a:t>
            </a:r>
            <a:r>
              <a:rPr lang="en-US" altLang="ja-JP" dirty="0"/>
              <a:t>is the only coding scheme in the HE PPDU Data field for allocation sizes of </a:t>
            </a:r>
            <a:r>
              <a:rPr lang="en-US" altLang="ja-JP" dirty="0" smtClean="0"/>
              <a:t>484 </a:t>
            </a:r>
            <a:r>
              <a:rPr lang="en-US" altLang="ja-JP" dirty="0"/>
              <a:t>tones, 996 tones and 996*2 tones</a:t>
            </a:r>
            <a:r>
              <a:rPr lang="en-US" altLang="ja-JP" dirty="0" smtClean="0"/>
              <a:t>.</a:t>
            </a:r>
          </a:p>
          <a:p>
            <a:pPr marL="800100" lvl="1" indent="-342900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Support </a:t>
            </a:r>
            <a:r>
              <a:rPr lang="en-US" altLang="ja-JP" dirty="0"/>
              <a:t>of BCC code is limited to less than or equal to four spatial </a:t>
            </a:r>
            <a:r>
              <a:rPr lang="en-US" altLang="ja-JP" dirty="0" smtClean="0"/>
              <a:t>streams, and </a:t>
            </a:r>
            <a:r>
              <a:rPr lang="en-US" altLang="ja-JP" dirty="0"/>
              <a:t>is mandatory </a:t>
            </a:r>
            <a:r>
              <a:rPr lang="en-US" altLang="ja-JP" dirty="0" smtClean="0"/>
              <a:t>for </a:t>
            </a:r>
            <a:r>
              <a:rPr lang="en-US" altLang="ja-JP" dirty="0"/>
              <a:t>RU sizes less than or equal to 242 tones (20MHz). 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It </a:t>
            </a:r>
            <a:r>
              <a:rPr lang="en-US" altLang="ja-JP" dirty="0"/>
              <a:t>is still TBD whether </a:t>
            </a:r>
            <a:r>
              <a:rPr lang="en-US" altLang="ja-JP" dirty="0" smtClean="0"/>
              <a:t>multiple </a:t>
            </a:r>
            <a:r>
              <a:rPr lang="en-US" altLang="ja-JP" dirty="0"/>
              <a:t>RU allocation to a user is </a:t>
            </a:r>
            <a:r>
              <a:rPr lang="en-US" altLang="ja-JP" dirty="0" smtClean="0"/>
              <a:t>allowed.</a:t>
            </a:r>
          </a:p>
          <a:p>
            <a:pPr marL="800100" lvl="1" indent="-342900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e.g</a:t>
            </a:r>
            <a:r>
              <a:rPr lang="en-US" altLang="ja-JP" dirty="0"/>
              <a:t>. </a:t>
            </a:r>
            <a:r>
              <a:rPr lang="en-US" altLang="ja-JP" dirty="0" smtClean="0"/>
              <a:t> 242+106tones</a:t>
            </a:r>
            <a:r>
              <a:rPr lang="en-US" altLang="ja-JP" dirty="0"/>
              <a:t>, </a:t>
            </a:r>
            <a:r>
              <a:rPr lang="en-US" altLang="ja-JP" dirty="0" smtClean="0"/>
              <a:t>106+106+106tones</a:t>
            </a:r>
            <a:endParaRPr lang="en-US" altLang="ja-JP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In </a:t>
            </a:r>
            <a:r>
              <a:rPr lang="en-US" altLang="ja-JP" dirty="0"/>
              <a:t>this contribution, we are talking about the coding scheme </a:t>
            </a:r>
            <a:r>
              <a:rPr lang="en-US" altLang="ja-JP" dirty="0" smtClean="0"/>
              <a:t>under </a:t>
            </a:r>
            <a:r>
              <a:rPr lang="en-US" altLang="ja-JP" dirty="0"/>
              <a:t>multiple RU allocation scenarios</a:t>
            </a:r>
            <a:r>
              <a:rPr lang="en-US" altLang="ja-JP" dirty="0" smtClean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BCC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892300"/>
            <a:ext cx="7770813" cy="4202113"/>
          </a:xfrm>
        </p:spPr>
        <p:txBody>
          <a:bodyPr/>
          <a:lstStyle/>
          <a:p>
            <a:r>
              <a:rPr lang="en-US" altLang="ja-JP" dirty="0" smtClean="0"/>
              <a:t>BCC </a:t>
            </a:r>
            <a:r>
              <a:rPr lang="en-US" altLang="ja-JP" dirty="0"/>
              <a:t>code is limited to </a:t>
            </a:r>
            <a:r>
              <a:rPr lang="en-US" altLang="ja-JP" dirty="0" err="1" smtClean="0"/>
              <a:t>Nss</a:t>
            </a:r>
            <a:r>
              <a:rPr lang="en-US" altLang="ja-JP" dirty="0" smtClean="0"/>
              <a:t> &lt;=4 and is </a:t>
            </a:r>
            <a:r>
              <a:rPr lang="en-US" altLang="ja-JP" dirty="0"/>
              <a:t>mandatory for RU sizes less than or equal to 242 tones (20MHz), based on the following </a:t>
            </a:r>
            <a:r>
              <a:rPr lang="en-US" altLang="ja-JP" dirty="0" smtClean="0"/>
              <a:t>reasons [2]:</a:t>
            </a:r>
          </a:p>
          <a:p>
            <a:pPr marL="800100" lvl="1" indent="-342900">
              <a:buFontTx/>
              <a:buChar char="-"/>
            </a:pPr>
            <a:r>
              <a:rPr lang="en-US" altLang="ja-JP" dirty="0" smtClean="0"/>
              <a:t>Usage </a:t>
            </a:r>
            <a:r>
              <a:rPr lang="en-US" altLang="ja-JP" dirty="0"/>
              <a:t>of BCC is mainly limited to low-end 11ax </a:t>
            </a:r>
            <a:r>
              <a:rPr lang="en-US" altLang="ja-JP" dirty="0" smtClean="0"/>
              <a:t>devices.</a:t>
            </a:r>
          </a:p>
          <a:p>
            <a:pPr marL="800100" lvl="1" indent="-342900">
              <a:buFontTx/>
              <a:buChar char="-"/>
            </a:pPr>
            <a:r>
              <a:rPr lang="en-US" altLang="ja-JP" dirty="0" smtClean="0"/>
              <a:t>Low-end 11ax devices will implement 20MHz only.</a:t>
            </a:r>
          </a:p>
          <a:p>
            <a:pPr marL="800100" lvl="1" indent="-342900">
              <a:buFontTx/>
              <a:buChar char="-"/>
            </a:pPr>
            <a:r>
              <a:rPr lang="en-US" altLang="ja-JP" dirty="0" smtClean="0"/>
              <a:t>We don't </a:t>
            </a:r>
            <a:r>
              <a:rPr lang="en-US" altLang="ja-JP" dirty="0"/>
              <a:t>have any MCS exclusion when BCC is used for RU sizes &lt;= </a:t>
            </a:r>
            <a:r>
              <a:rPr lang="en-US" altLang="ja-JP" dirty="0" smtClean="0"/>
              <a:t>20MHz.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dirty="0" err="1"/>
              <a:t>Kentaro</a:t>
            </a:r>
            <a:r>
              <a:rPr lang="en-GB" altLang="ja-JP" dirty="0"/>
              <a:t> Taniguchi, Toshiba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378634" y="6274191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21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412840"/>
            <a:ext cx="7770813" cy="1065213"/>
          </a:xfrm>
        </p:spPr>
        <p:txBody>
          <a:bodyPr/>
          <a:lstStyle/>
          <a:p>
            <a:r>
              <a:rPr kumimoji="1" lang="en-US" altLang="ja-JP" dirty="0" smtClean="0"/>
              <a:t>OFDMA RU Allocation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08240"/>
            <a:ext cx="7770813" cy="4113213"/>
          </a:xfrm>
        </p:spPr>
        <p:txBody>
          <a:bodyPr/>
          <a:lstStyle/>
          <a:p>
            <a:r>
              <a:rPr lang="en-US" altLang="ja-JP" dirty="0" smtClean="0"/>
              <a:t>Agreement on OFDMA RU sizes [1]:</a:t>
            </a:r>
            <a:endParaRPr lang="en-US" altLang="ja-JP" dirty="0"/>
          </a:p>
          <a:p>
            <a:pPr lvl="1"/>
            <a:r>
              <a:rPr lang="en-US" altLang="ja-JP" dirty="0" smtClean="0"/>
              <a:t>- 26, 52</a:t>
            </a:r>
            <a:r>
              <a:rPr lang="en-US" altLang="ja-JP" dirty="0"/>
              <a:t>, 106, 242, 484 and 996 tones.</a:t>
            </a:r>
          </a:p>
          <a:p>
            <a:r>
              <a:rPr lang="en-US" altLang="ja-JP" dirty="0" smtClean="0"/>
              <a:t>It </a:t>
            </a:r>
            <a:r>
              <a:rPr lang="en-US" altLang="ja-JP" dirty="0"/>
              <a:t>is still TBD whether multiple RU allocation to a user is </a:t>
            </a:r>
            <a:r>
              <a:rPr lang="en-US" altLang="ja-JP" dirty="0" smtClean="0"/>
              <a:t>allowed.</a:t>
            </a:r>
            <a:endParaRPr lang="en-US" altLang="ja-JP" dirty="0"/>
          </a:p>
          <a:p>
            <a:r>
              <a:rPr lang="en-US" altLang="ja-JP" dirty="0" smtClean="0"/>
              <a:t>If </a:t>
            </a:r>
            <a:r>
              <a:rPr lang="en-US" altLang="ja-JP" dirty="0"/>
              <a:t>multiple RU allocation to a user is allowed, we </a:t>
            </a:r>
            <a:r>
              <a:rPr lang="en-US" altLang="ja-JP" dirty="0" smtClean="0"/>
              <a:t>should  choose coding scheme carefully to avoid </a:t>
            </a:r>
            <a:r>
              <a:rPr lang="en-US" altLang="ja-JP" dirty="0"/>
              <a:t>MCS </a:t>
            </a:r>
            <a:r>
              <a:rPr lang="en-US" altLang="ja-JP" dirty="0" smtClean="0"/>
              <a:t>exclusion.</a:t>
            </a:r>
          </a:p>
          <a:p>
            <a:pPr marL="800100" lvl="1" indent="-342900">
              <a:buFontTx/>
              <a:buChar char="-"/>
            </a:pPr>
            <a:r>
              <a:rPr lang="en-US" altLang="ja-JP" dirty="0" smtClean="0"/>
              <a:t>11ax MCS table shall not have any MCS exclusion[1].</a:t>
            </a:r>
          </a:p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dirty="0" err="1"/>
              <a:t>Kentaro</a:t>
            </a:r>
            <a:r>
              <a:rPr lang="en-GB" altLang="ja-JP" dirty="0"/>
              <a:t> Taniguchi, Toshiba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  <p:sp>
        <p:nvSpPr>
          <p:cNvPr id="7" name="フローチャート: 手作業 6"/>
          <p:cNvSpPr/>
          <p:nvPr/>
        </p:nvSpPr>
        <p:spPr bwMode="auto">
          <a:xfrm rot="10800000">
            <a:off x="627777" y="5631983"/>
            <a:ext cx="1187355" cy="354842"/>
          </a:xfrm>
          <a:prstGeom prst="flowChartManualOperati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フローチャート: 手作業 7"/>
          <p:cNvSpPr/>
          <p:nvPr/>
        </p:nvSpPr>
        <p:spPr bwMode="auto">
          <a:xfrm rot="10800000">
            <a:off x="1815131" y="5631983"/>
            <a:ext cx="218366" cy="354842"/>
          </a:xfrm>
          <a:prstGeom prst="flowChartManualOperation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フローチャート: 手作業 8"/>
          <p:cNvSpPr/>
          <p:nvPr/>
        </p:nvSpPr>
        <p:spPr bwMode="auto">
          <a:xfrm rot="10800000">
            <a:off x="2033497" y="5631983"/>
            <a:ext cx="1187355" cy="354842"/>
          </a:xfrm>
          <a:prstGeom prst="flowChartManualOperati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フローチャート: 手作業 10"/>
          <p:cNvSpPr/>
          <p:nvPr/>
        </p:nvSpPr>
        <p:spPr bwMode="auto">
          <a:xfrm rot="10800000">
            <a:off x="3220852" y="5631984"/>
            <a:ext cx="1187355" cy="354842"/>
          </a:xfrm>
          <a:prstGeom prst="flowChartManualOperati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フローチャート: 手作業 11"/>
          <p:cNvSpPr/>
          <p:nvPr/>
        </p:nvSpPr>
        <p:spPr bwMode="auto">
          <a:xfrm rot="10800000">
            <a:off x="4408206" y="5631984"/>
            <a:ext cx="218366" cy="354842"/>
          </a:xfrm>
          <a:prstGeom prst="flowChartManualOperation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フローチャート: 手作業 12"/>
          <p:cNvSpPr/>
          <p:nvPr/>
        </p:nvSpPr>
        <p:spPr bwMode="auto">
          <a:xfrm rot="10800000">
            <a:off x="4626572" y="5631984"/>
            <a:ext cx="1187355" cy="354842"/>
          </a:xfrm>
          <a:prstGeom prst="flowChartManualOperation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55996" y="56319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106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708908" y="562060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26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331596" y="563652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26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350364" y="564790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106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608252" y="566382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106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961676" y="5652448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106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763837" y="5997185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40MHz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cxnSp>
        <p:nvCxnSpPr>
          <p:cNvPr id="24" name="直線矢印コネクタ 23"/>
          <p:cNvCxnSpPr>
            <a:stCxn id="7" idx="2"/>
          </p:cNvCxnSpPr>
          <p:nvPr/>
        </p:nvCxnSpPr>
        <p:spPr bwMode="auto">
          <a:xfrm flipV="1">
            <a:off x="1221454" y="5281686"/>
            <a:ext cx="1405720" cy="3502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直線矢印コネクタ 25"/>
          <p:cNvCxnSpPr>
            <a:stCxn id="9" idx="2"/>
          </p:cNvCxnSpPr>
          <p:nvPr/>
        </p:nvCxnSpPr>
        <p:spPr bwMode="auto">
          <a:xfrm flipV="1">
            <a:off x="2627174" y="5281686"/>
            <a:ext cx="152400" cy="3502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直線矢印コネクタ 28"/>
          <p:cNvCxnSpPr>
            <a:stCxn id="11" idx="2"/>
          </p:cNvCxnSpPr>
          <p:nvPr/>
        </p:nvCxnSpPr>
        <p:spPr bwMode="auto">
          <a:xfrm flipH="1" flipV="1">
            <a:off x="3031406" y="5281686"/>
            <a:ext cx="783123" cy="3502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テキスト ボックス 33"/>
          <p:cNvSpPr txBox="1"/>
          <p:nvPr/>
        </p:nvSpPr>
        <p:spPr>
          <a:xfrm>
            <a:off x="731356" y="4909492"/>
            <a:ext cx="4113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e.g.)   Multiple RUs to a user:  N</a:t>
            </a:r>
            <a:r>
              <a:rPr kumimoji="1" lang="en-US" altLang="ja-JP" sz="1800" baseline="-25000" dirty="0" smtClean="0">
                <a:solidFill>
                  <a:schemeClr val="tx1"/>
                </a:solidFill>
              </a:rPr>
              <a:t>CBPS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=306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110700"/>
              </p:ext>
            </p:extLst>
          </p:nvPr>
        </p:nvGraphicFramePr>
        <p:xfrm>
          <a:off x="6032295" y="5058581"/>
          <a:ext cx="2975229" cy="1104900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464039"/>
                <a:gridCol w="423081"/>
                <a:gridCol w="1031121"/>
                <a:gridCol w="1056988"/>
              </a:tblGrid>
              <a:tr h="4229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MCS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 dirty="0" err="1" smtClean="0">
                          <a:effectLst/>
                        </a:rPr>
                        <a:t>Ndbps</a:t>
                      </a:r>
                      <a:endParaRPr lang="en-US" altLang="ja-JP" sz="14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(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Ncbps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>
                          <a:effectLst/>
                        </a:rPr>
                        <a:t>x </a:t>
                      </a:r>
                      <a:r>
                        <a:rPr lang="en-US" sz="1400" u="none" strike="noStrike" dirty="0" smtClean="0">
                          <a:effectLst/>
                        </a:rPr>
                        <a:t>R)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possible </a:t>
                      </a:r>
                      <a:br>
                        <a:rPr lang="en-US" sz="1400" b="1" u="none" strike="noStrike" dirty="0">
                          <a:effectLst/>
                        </a:rPr>
                      </a:br>
                      <a:r>
                        <a:rPr lang="en-US" sz="1400" b="1" u="none" strike="noStrike" dirty="0">
                          <a:effectLst/>
                        </a:rPr>
                        <a:t>FEC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710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 dirty="0">
                          <a:effectLst/>
                        </a:rPr>
                        <a:t>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 dirty="0">
                          <a:effectLst/>
                        </a:rPr>
                        <a:t>2/3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 dirty="0">
                          <a:effectLst/>
                        </a:rPr>
                        <a:t>204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BCC, LDPC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710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6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 dirty="0">
                          <a:effectLst/>
                        </a:rPr>
                        <a:t>3/4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229.5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LDPC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710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7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5/6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255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BCC, LDPC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198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478606"/>
            <a:ext cx="7770813" cy="1065213"/>
          </a:xfrm>
        </p:spPr>
        <p:txBody>
          <a:bodyPr/>
          <a:lstStyle/>
          <a:p>
            <a:r>
              <a:rPr kumimoji="1" lang="en-US" altLang="ja-JP" dirty="0" smtClean="0"/>
              <a:t>BCC usage </a:t>
            </a:r>
            <a:r>
              <a:rPr lang="en-US" altLang="ja-JP" dirty="0"/>
              <a:t>under multiple RU </a:t>
            </a:r>
            <a:r>
              <a:rPr lang="en-US" altLang="ja-JP" dirty="0" smtClean="0"/>
              <a:t>allocation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66213"/>
            <a:ext cx="7770813" cy="4113213"/>
          </a:xfrm>
        </p:spPr>
        <p:txBody>
          <a:bodyPr/>
          <a:lstStyle/>
          <a:p>
            <a:r>
              <a:rPr lang="en-US" altLang="ja-JP" dirty="0"/>
              <a:t>If multiple RU allocation to a user is allowed, allocation sizes more than 242 lead to multiple BCC encoders, when assuming 600Mbps per encoder</a:t>
            </a:r>
            <a:r>
              <a:rPr lang="en-US" altLang="ja-JP" dirty="0" smtClean="0"/>
              <a:t>:</a:t>
            </a:r>
          </a:p>
          <a:p>
            <a:pPr lvl="1"/>
            <a:r>
              <a:rPr lang="en-US" altLang="ja-JP" dirty="0" smtClean="0"/>
              <a:t>e.g.)  </a:t>
            </a:r>
          </a:p>
          <a:p>
            <a:pPr lvl="1"/>
            <a:endParaRPr lang="en-US" altLang="ja-JP" dirty="0" smtClean="0"/>
          </a:p>
          <a:p>
            <a:pPr lvl="1"/>
            <a:endParaRPr kumimoji="1" lang="en-US" altLang="ja-JP" dirty="0"/>
          </a:p>
          <a:p>
            <a:pPr lvl="1"/>
            <a:endParaRPr lang="en-US" altLang="ja-JP" dirty="0" smtClean="0"/>
          </a:p>
          <a:p>
            <a:pPr lvl="1"/>
            <a:endParaRPr kumimoji="1" lang="en-US" altLang="ja-JP" dirty="0"/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smtClean="0"/>
              <a:t>                      </a:t>
            </a:r>
            <a:endParaRPr kumimoji="1" lang="ja-JP" altLang="en-US" dirty="0">
              <a:solidFill>
                <a:schemeClr val="accent2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>
          <a:xfrm>
            <a:off x="4276748" y="6489061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>
          <a:xfrm>
            <a:off x="5289578" y="6489061"/>
            <a:ext cx="3184520" cy="180975"/>
          </a:xfrm>
        </p:spPr>
        <p:txBody>
          <a:bodyPr/>
          <a:lstStyle/>
          <a:p>
            <a:r>
              <a:rPr lang="en-GB" altLang="ja-JP" dirty="0" err="1"/>
              <a:t>Kentaro</a:t>
            </a:r>
            <a:r>
              <a:rPr lang="en-GB" altLang="ja-JP" dirty="0"/>
              <a:t> Taniguchi, Toshiba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  <p:sp>
        <p:nvSpPr>
          <p:cNvPr id="7" name="フローチャート: 手作業 6"/>
          <p:cNvSpPr/>
          <p:nvPr/>
        </p:nvSpPr>
        <p:spPr bwMode="auto">
          <a:xfrm rot="10800000">
            <a:off x="742280" y="4206612"/>
            <a:ext cx="1187355" cy="354842"/>
          </a:xfrm>
          <a:prstGeom prst="flowChartManualOperation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フローチャート: 手作業 7"/>
          <p:cNvSpPr/>
          <p:nvPr/>
        </p:nvSpPr>
        <p:spPr bwMode="auto">
          <a:xfrm rot="10800000">
            <a:off x="1929634" y="4206612"/>
            <a:ext cx="218366" cy="354842"/>
          </a:xfrm>
          <a:prstGeom prst="flowChartManualOperation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9" name="フローチャート: 手作業 8"/>
          <p:cNvSpPr/>
          <p:nvPr/>
        </p:nvSpPr>
        <p:spPr bwMode="auto">
          <a:xfrm rot="10800000">
            <a:off x="2148000" y="4206612"/>
            <a:ext cx="1187355" cy="354842"/>
          </a:xfrm>
          <a:prstGeom prst="flowChartManualOperation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フローチャート: 手作業 9"/>
          <p:cNvSpPr/>
          <p:nvPr/>
        </p:nvSpPr>
        <p:spPr bwMode="auto">
          <a:xfrm rot="10800000">
            <a:off x="3335355" y="4206613"/>
            <a:ext cx="1187355" cy="354842"/>
          </a:xfrm>
          <a:prstGeom prst="flowChartManualOperation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フローチャート: 手作業 10"/>
          <p:cNvSpPr/>
          <p:nvPr/>
        </p:nvSpPr>
        <p:spPr bwMode="auto">
          <a:xfrm rot="10800000">
            <a:off x="4522709" y="4206613"/>
            <a:ext cx="218366" cy="354842"/>
          </a:xfrm>
          <a:prstGeom prst="flowChartManualOperation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フローチャート: 手作業 11"/>
          <p:cNvSpPr/>
          <p:nvPr/>
        </p:nvSpPr>
        <p:spPr bwMode="auto">
          <a:xfrm rot="10800000">
            <a:off x="4741075" y="4206613"/>
            <a:ext cx="1187355" cy="354842"/>
          </a:xfrm>
          <a:prstGeom prst="flowChartManualOperation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70499" y="420661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106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446099" y="421115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26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464867" y="422253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106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722755" y="423845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106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076179" y="4227077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106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841603" y="417603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26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24" name="左中かっこ 23"/>
          <p:cNvSpPr/>
          <p:nvPr/>
        </p:nvSpPr>
        <p:spPr bwMode="auto">
          <a:xfrm rot="5400000">
            <a:off x="2425144" y="2203867"/>
            <a:ext cx="403214" cy="3529511"/>
          </a:xfrm>
          <a:prstGeom prst="leftBrace">
            <a:avLst>
              <a:gd name="adj1" fmla="val 31589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024563" y="3831582"/>
            <a:ext cx="32975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Unbearable burden for single encoder.</a:t>
            </a:r>
          </a:p>
          <a:p>
            <a:r>
              <a:rPr kumimoji="1" lang="en-US" altLang="ja-JP" sz="1800" dirty="0" smtClean="0">
                <a:solidFill>
                  <a:schemeClr val="tx1"/>
                </a:solidFill>
              </a:rPr>
              <a:t>(also needs new </a:t>
            </a:r>
            <a:r>
              <a:rPr kumimoji="1" lang="en-US" altLang="ja-JP" sz="1800" dirty="0" err="1" smtClean="0">
                <a:solidFill>
                  <a:schemeClr val="tx1"/>
                </a:solidFill>
              </a:rPr>
              <a:t>interleaver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 size)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947952" y="4479310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40MHz</a:t>
            </a:r>
            <a:endParaRPr kumimoji="1" lang="en-US" altLang="ja-JP" sz="1800" dirty="0" smtClean="0">
              <a:solidFill>
                <a:schemeClr val="tx1"/>
              </a:solidFill>
            </a:endParaRPr>
          </a:p>
        </p:txBody>
      </p:sp>
      <p:sp>
        <p:nvSpPr>
          <p:cNvPr id="27" name="フローチャート: 手作業 26"/>
          <p:cNvSpPr/>
          <p:nvPr/>
        </p:nvSpPr>
        <p:spPr bwMode="auto">
          <a:xfrm rot="10800000">
            <a:off x="752179" y="5879012"/>
            <a:ext cx="2559425" cy="354842"/>
          </a:xfrm>
          <a:prstGeom prst="flowChartManualOperation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686024" y="5843388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242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30" name="フローチャート: 手作業 29"/>
          <p:cNvSpPr/>
          <p:nvPr/>
        </p:nvSpPr>
        <p:spPr bwMode="auto">
          <a:xfrm rot="10800000">
            <a:off x="3327079" y="5877037"/>
            <a:ext cx="2559425" cy="354842"/>
          </a:xfrm>
          <a:prstGeom prst="flowChartManualOperation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934102" y="6151710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40MHz</a:t>
            </a:r>
            <a:endParaRPr kumimoji="1" lang="en-US" altLang="ja-JP" sz="1800" dirty="0" smtClean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308424" y="584141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242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020794" y="5492107"/>
            <a:ext cx="3063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No need for multiple encoders.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35" name="左中かっこ 34"/>
          <p:cNvSpPr/>
          <p:nvPr/>
        </p:nvSpPr>
        <p:spPr bwMode="auto">
          <a:xfrm rot="5400000">
            <a:off x="1807018" y="4433044"/>
            <a:ext cx="403214" cy="2605958"/>
          </a:xfrm>
          <a:prstGeom prst="leftBrace">
            <a:avLst>
              <a:gd name="adj1" fmla="val 31589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518271" y="5189583"/>
            <a:ext cx="6395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Single RU to a user.  (</a:t>
            </a:r>
            <a:r>
              <a:rPr lang="en-US" altLang="ja-JP" sz="1800" dirty="0">
                <a:solidFill>
                  <a:schemeClr val="tx1"/>
                </a:solidFill>
              </a:rPr>
              <a:t>MCS=11,  242tones, </a:t>
            </a:r>
            <a:r>
              <a:rPr lang="en-US" altLang="ja-JP" sz="1800" dirty="0" err="1">
                <a:solidFill>
                  <a:schemeClr val="tx1"/>
                </a:solidFill>
              </a:rPr>
              <a:t>Nss</a:t>
            </a:r>
            <a:r>
              <a:rPr lang="en-US" altLang="ja-JP" sz="1800" dirty="0">
                <a:solidFill>
                  <a:schemeClr val="tx1"/>
                </a:solidFill>
              </a:rPr>
              <a:t>=4   =&gt;  </a:t>
            </a:r>
            <a:r>
              <a:rPr lang="en-US" altLang="ja-JP" sz="1800" dirty="0"/>
              <a:t> </a:t>
            </a:r>
            <a:r>
              <a:rPr lang="en-US" altLang="ja-JP" sz="1800" dirty="0" smtClean="0">
                <a:solidFill>
                  <a:schemeClr val="accent2"/>
                </a:solidFill>
              </a:rPr>
              <a:t>574Mbps</a:t>
            </a:r>
            <a:r>
              <a:rPr lang="en-US" altLang="ja-JP" sz="1800" dirty="0" smtClean="0">
                <a:solidFill>
                  <a:schemeClr val="tx1"/>
                </a:solidFill>
              </a:rPr>
              <a:t>)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160046" y="3465733"/>
            <a:ext cx="7839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Multiple RUs to a user.  (</a:t>
            </a:r>
            <a:r>
              <a:rPr lang="en-US" altLang="ja-JP" sz="1800" dirty="0" smtClean="0">
                <a:solidFill>
                  <a:schemeClr val="tx1"/>
                </a:solidFill>
              </a:rPr>
              <a:t>MCS=9, 106+26+106+106tones</a:t>
            </a:r>
            <a:r>
              <a:rPr lang="en-US" altLang="ja-JP" sz="1800" dirty="0">
                <a:solidFill>
                  <a:schemeClr val="tx1"/>
                </a:solidFill>
              </a:rPr>
              <a:t>, </a:t>
            </a:r>
            <a:r>
              <a:rPr lang="en-US" altLang="ja-JP" sz="1800" dirty="0" err="1">
                <a:solidFill>
                  <a:schemeClr val="tx1"/>
                </a:solidFill>
              </a:rPr>
              <a:t>Nss</a:t>
            </a:r>
            <a:r>
              <a:rPr lang="en-US" altLang="ja-JP" sz="1800" dirty="0">
                <a:solidFill>
                  <a:schemeClr val="tx1"/>
                </a:solidFill>
              </a:rPr>
              <a:t>=4   =&gt;  </a:t>
            </a:r>
            <a:r>
              <a:rPr lang="en-US" altLang="ja-JP" sz="1800" dirty="0"/>
              <a:t> </a:t>
            </a:r>
            <a:r>
              <a:rPr lang="en-US" altLang="ja-JP" sz="1800" dirty="0" smtClean="0">
                <a:solidFill>
                  <a:srgbClr val="FF0000"/>
                </a:solidFill>
              </a:rPr>
              <a:t>677Mbps</a:t>
            </a:r>
            <a:r>
              <a:rPr lang="en-US" altLang="ja-JP" sz="1800" dirty="0" smtClean="0">
                <a:solidFill>
                  <a:schemeClr val="tx1"/>
                </a:solidFill>
              </a:rPr>
              <a:t>)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0983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We have talked about the coding scheme under multiple RU allocation scenarios.</a:t>
            </a:r>
          </a:p>
          <a:p>
            <a:r>
              <a:rPr lang="en-US" altLang="ja-JP" dirty="0" smtClean="0"/>
              <a:t>If we allow multiple RU allocation to a user, usage of BCC may lead to</a:t>
            </a:r>
          </a:p>
          <a:p>
            <a:pPr marL="685800" lvl="2" indent="-285750">
              <a:spcBef>
                <a:spcPts val="600"/>
              </a:spcBef>
              <a:buFontTx/>
              <a:buChar char="-"/>
            </a:pPr>
            <a:r>
              <a:rPr lang="en-US" altLang="ja-JP" sz="2000" dirty="0"/>
              <a:t>MCS exclusion, multiple encoders, new </a:t>
            </a:r>
            <a:r>
              <a:rPr lang="en-US" altLang="ja-JP" sz="2000" dirty="0" err="1"/>
              <a:t>interleaver</a:t>
            </a:r>
            <a:r>
              <a:rPr lang="en-US" altLang="ja-JP" sz="2000" dirty="0"/>
              <a:t> size</a:t>
            </a:r>
          </a:p>
          <a:p>
            <a:r>
              <a:rPr lang="en-US" altLang="ja-JP" dirty="0" smtClean="0"/>
              <a:t>We prefer</a:t>
            </a:r>
          </a:p>
          <a:p>
            <a:pPr marL="800100" lvl="1" indent="-342900">
              <a:buFontTx/>
              <a:buChar char="-"/>
            </a:pPr>
            <a:r>
              <a:rPr lang="en-US" altLang="ja-JP" dirty="0" smtClean="0"/>
              <a:t>not to allow multiple RU allocation to a user,</a:t>
            </a:r>
          </a:p>
          <a:p>
            <a:pPr marL="800100" lvl="1" indent="-342900">
              <a:buFontTx/>
              <a:buChar char="-"/>
            </a:pPr>
            <a:r>
              <a:rPr lang="en-US" altLang="ja-JP" dirty="0"/>
              <a:t>o</a:t>
            </a:r>
            <a:r>
              <a:rPr lang="en-US" altLang="ja-JP" dirty="0" smtClean="0"/>
              <a:t>r even if we allow it, we </a:t>
            </a:r>
            <a:r>
              <a:rPr lang="en-US" altLang="ja-JP" dirty="0"/>
              <a:t>should disallow BCC in the HE PPDU Data field for multiple RU allocation sizes more than 242 </a:t>
            </a:r>
            <a:r>
              <a:rPr lang="en-US" altLang="ja-JP" dirty="0" smtClean="0"/>
              <a:t>tones.</a:t>
            </a:r>
          </a:p>
          <a:p>
            <a:pPr marL="1200150" lvl="2" indent="-342900">
              <a:buFontTx/>
              <a:buChar char="-"/>
            </a:pPr>
            <a:r>
              <a:rPr lang="en-US" altLang="ja-JP" dirty="0" smtClean="0"/>
              <a:t>In other words, LDPC should be the only coding scheme for multiple RU allocation sizes </a:t>
            </a:r>
            <a:r>
              <a:rPr lang="en-US" altLang="ja-JP" dirty="0" smtClean="0">
                <a:solidFill>
                  <a:schemeClr val="tx1"/>
                </a:solidFill>
              </a:rPr>
              <a:t>more than 242 tones.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dirty="0" err="1"/>
              <a:t>Kentaro</a:t>
            </a:r>
            <a:r>
              <a:rPr lang="en-GB" altLang="ja-JP" dirty="0"/>
              <a:t> Taniguchi, Toshiba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488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[1] </a:t>
            </a:r>
            <a:r>
              <a:rPr lang="en-US" altLang="ja-JP" dirty="0" smtClean="0"/>
              <a:t>11-15/0132r13 “Specification Framework for </a:t>
            </a:r>
            <a:r>
              <a:rPr lang="en-US" altLang="ja-JP" dirty="0" err="1" smtClean="0"/>
              <a:t>TGax</a:t>
            </a:r>
            <a:r>
              <a:rPr lang="en-US" altLang="ja-JP" dirty="0" smtClean="0"/>
              <a:t>”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/>
              <a:t>[2] </a:t>
            </a:r>
            <a:r>
              <a:rPr lang="en-US" altLang="ja-JP" dirty="0" smtClean="0"/>
              <a:t>11-15/0580r1 “11ax Coding Discussions”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dirty="0" err="1"/>
              <a:t>Kentaro</a:t>
            </a:r>
            <a:r>
              <a:rPr lang="en-GB" altLang="ja-JP" dirty="0"/>
              <a:t> Taniguchi, Toshiba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58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 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Do you agree </a:t>
            </a:r>
            <a:r>
              <a:rPr lang="en-US" altLang="ja-JP" dirty="0"/>
              <a:t>to allow multiple RU allocation to a user?</a:t>
            </a:r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endParaRPr lang="en-US" altLang="ja-JP" dirty="0" smtClean="0"/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Y:N:A = 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dirty="0" err="1"/>
              <a:t>Kentaro</a:t>
            </a:r>
            <a:r>
              <a:rPr lang="en-GB" altLang="ja-JP" dirty="0"/>
              <a:t> Taniguchi, Toshiba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706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 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Do you agree </a:t>
            </a:r>
            <a:r>
              <a:rPr lang="en-US" altLang="ja-JP" dirty="0"/>
              <a:t>t</a:t>
            </a:r>
            <a:r>
              <a:rPr lang="en-US" altLang="ja-JP" dirty="0" smtClean="0"/>
              <a:t>he following text?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LDPC </a:t>
            </a:r>
            <a:r>
              <a:rPr lang="en-US" altLang="ja-JP" dirty="0"/>
              <a:t>is the only coding scheme in the HE PPDU Data field </a:t>
            </a:r>
            <a:r>
              <a:rPr lang="en-US" altLang="ja-JP" dirty="0" smtClean="0"/>
              <a:t>for  allocation </a:t>
            </a:r>
            <a:r>
              <a:rPr lang="en-US" altLang="ja-JP" dirty="0"/>
              <a:t>sizes more than 242 </a:t>
            </a:r>
            <a:r>
              <a:rPr lang="en-US" altLang="ja-JP" dirty="0" smtClean="0"/>
              <a:t>tones</a:t>
            </a:r>
            <a:r>
              <a:rPr lang="ja-JP" altLang="en-US" dirty="0"/>
              <a:t> </a:t>
            </a:r>
            <a:r>
              <a:rPr lang="en-US" altLang="ja-JP" dirty="0" smtClean="0"/>
              <a:t>when multiple RU allocation is allowed to a user.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Y:N:A = 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dirty="0" err="1"/>
              <a:t>Kentaro</a:t>
            </a:r>
            <a:r>
              <a:rPr lang="en-GB" altLang="ja-JP" dirty="0"/>
              <a:t> Taniguchi, Toshiba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26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11026</TotalTime>
  <Words>659</Words>
  <Application>Microsoft Office PowerPoint</Application>
  <PresentationFormat>画面に合わせる (4:3)</PresentationFormat>
  <Paragraphs>124</Paragraphs>
  <Slides>9</Slides>
  <Notes>2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Allocation sizes for BCC in OFDMA</vt:lpstr>
      <vt:lpstr>Background</vt:lpstr>
      <vt:lpstr>BCC</vt:lpstr>
      <vt:lpstr>OFDMA RU Allocation</vt:lpstr>
      <vt:lpstr>BCC usage under multiple RU allocation</vt:lpstr>
      <vt:lpstr>Summary</vt:lpstr>
      <vt:lpstr>References</vt:lpstr>
      <vt:lpstr>Straw Poll 1</vt:lpstr>
      <vt:lpstr>Straw Poll 2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Allocation Sizes for BCC in OFDMA</dc:title>
  <dc:creator>kentaro.taniguchi@toshiba.co.jp</dc:creator>
  <cp:lastModifiedBy>kentaro</cp:lastModifiedBy>
  <cp:revision>468</cp:revision>
  <cp:lastPrinted>2016-01-15T06:18:40Z</cp:lastPrinted>
  <dcterms:created xsi:type="dcterms:W3CDTF">2014-10-27T05:47:55Z</dcterms:created>
  <dcterms:modified xsi:type="dcterms:W3CDTF">2016-01-18T11:24:26Z</dcterms:modified>
</cp:coreProperties>
</file>