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0" r:id="rId3"/>
    <p:sldId id="276" r:id="rId4"/>
    <p:sldId id="277" r:id="rId5"/>
    <p:sldId id="278" r:id="rId6"/>
    <p:sldId id="279" r:id="rId7"/>
    <p:sldId id="280" r:id="rId8"/>
    <p:sldId id="275" r:id="rId9"/>
    <p:sldId id="271" r:id="rId10"/>
    <p:sldId id="281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48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</a:t>
            </a:r>
            <a:r>
              <a:rPr lang="en-US" smtClean="0"/>
              <a:t>0496r5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Carlos Cordeiro, Intel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Carlos Cordeiro, Intel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Carlos Cordeiro, Intel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Carlos Cordeiro, Intel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Carlos Cordeiro, Intel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Carlos Cordeiro, Intel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Carlos Cordeiro, Intel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Carlos Cordeiro, Intel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Carlos Cordeiro, Intel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Carlos Cordeiro, Intel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C8753CA-BECE-40D1-BB6F-2F442C98DD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045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Carlos Cordeiro, Intel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Carlos Cordeiro, Intel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802.11-16/0076r1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2" r:id="rId8"/>
    <p:sldLayoutId id="2147486143" r:id="rId9"/>
    <p:sldLayoutId id="2147486144" r:id="rId10"/>
    <p:sldLayoutId id="214748614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arlos.Cordeiro@inte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11ay Features and Design Principles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smtClean="0"/>
              <a:t>Date:</a:t>
            </a:r>
            <a:r>
              <a:rPr lang="en-US" altLang="en-US" sz="2000" b="0" smtClean="0"/>
              <a:t> 2016-01-17</a:t>
            </a:r>
            <a:endParaRPr lang="en-US" altLang="en-US" sz="2000" b="0" dirty="0" smtClean="0"/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900520"/>
              </p:ext>
            </p:extLst>
          </p:nvPr>
        </p:nvGraphicFramePr>
        <p:xfrm>
          <a:off x="773115" y="2534920"/>
          <a:ext cx="7532685" cy="7416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589085"/>
                <a:gridCol w="1135717"/>
                <a:gridCol w="1362401"/>
                <a:gridCol w="854682"/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Company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Carlos Cordeiro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Intel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3"/>
                        </a:rPr>
                        <a:t>Carlos.Cordeiro@intel.com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Carlos Cordeiro, Intel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polls/motions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/>
              <a:t>3. Insert </a:t>
            </a:r>
            <a:r>
              <a:rPr lang="en-US" sz="1800" dirty="0"/>
              <a:t>the following in section 6.1 of the SFD “</a:t>
            </a:r>
            <a:r>
              <a:rPr lang="en-US" sz="1800" dirty="0">
                <a:solidFill>
                  <a:srgbClr val="00B050"/>
                </a:solidFill>
              </a:rPr>
              <a:t>The 11ay specification shall support: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>
                <a:solidFill>
                  <a:srgbClr val="00B050"/>
                </a:solidFill>
              </a:rPr>
              <a:t>SU-MIMO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>
                <a:solidFill>
                  <a:srgbClr val="00B050"/>
                </a:solidFill>
              </a:rPr>
              <a:t>Downlink MU-MIMO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>
                <a:solidFill>
                  <a:srgbClr val="00B050"/>
                </a:solidFill>
              </a:rPr>
              <a:t>Channel bonding of at least two 2.16 GHz channels</a:t>
            </a:r>
            <a:r>
              <a:rPr lang="en-US" sz="1400" dirty="0"/>
              <a:t>” </a:t>
            </a:r>
            <a:endParaRPr lang="en-US" sz="1400" dirty="0" smtClean="0"/>
          </a:p>
          <a:p>
            <a:pPr marL="0" lvl="1" indent="0">
              <a:buNone/>
            </a:pPr>
            <a:endParaRPr lang="en-US" sz="1400" b="1" dirty="0" smtClean="0"/>
          </a:p>
          <a:p>
            <a:pPr marL="0" lvl="1" indent="0">
              <a:buNone/>
            </a:pPr>
            <a:r>
              <a:rPr lang="en-US" sz="1400" b="1" dirty="0" smtClean="0"/>
              <a:t>Y:31; </a:t>
            </a:r>
            <a:r>
              <a:rPr lang="en-US" sz="1400" b="1" dirty="0"/>
              <a:t>N: 0; </a:t>
            </a:r>
            <a:r>
              <a:rPr lang="en-US" sz="1400" b="1" dirty="0" smtClean="0"/>
              <a:t>A:3</a:t>
            </a:r>
            <a:endParaRPr lang="en-US" sz="1400" b="1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4. Insert </a:t>
            </a:r>
            <a:r>
              <a:rPr lang="en-US" sz="1800" dirty="0"/>
              <a:t>the following in section 4 of the SFD “</a:t>
            </a:r>
            <a:r>
              <a:rPr lang="en-US" sz="1800" dirty="0">
                <a:solidFill>
                  <a:srgbClr val="00B050"/>
                </a:solidFill>
              </a:rPr>
              <a:t>An </a:t>
            </a:r>
            <a:r>
              <a:rPr lang="en-US" sz="1800" dirty="0" smtClean="0">
                <a:solidFill>
                  <a:srgbClr val="00B050"/>
                </a:solidFill>
              </a:rPr>
              <a:t>EDMG </a:t>
            </a:r>
            <a:r>
              <a:rPr lang="en-US" sz="1800" dirty="0">
                <a:solidFill>
                  <a:srgbClr val="00B050"/>
                </a:solidFill>
              </a:rPr>
              <a:t>STA shall be able to determine the primary channel and occupied bandwidth from any EDMG PPDU it receives.</a:t>
            </a:r>
            <a:r>
              <a:rPr lang="en-US" sz="1800" dirty="0"/>
              <a:t>”</a:t>
            </a:r>
          </a:p>
          <a:p>
            <a:pPr marL="0" lvl="1" indent="0">
              <a:buNone/>
            </a:pPr>
            <a:endParaRPr lang="en-US" sz="1400" b="1" dirty="0" smtClean="0"/>
          </a:p>
          <a:p>
            <a:pPr marL="0" lvl="1" indent="0">
              <a:buNone/>
            </a:pPr>
            <a:r>
              <a:rPr lang="en-US" sz="1400" b="1" dirty="0" smtClean="0"/>
              <a:t>Y: 28; </a:t>
            </a:r>
            <a:r>
              <a:rPr lang="en-US" sz="1400" b="1" dirty="0"/>
              <a:t>N: </a:t>
            </a:r>
            <a:r>
              <a:rPr lang="en-US" sz="1400" b="1" dirty="0" smtClean="0"/>
              <a:t>0; A:4</a:t>
            </a:r>
            <a:endParaRPr lang="en-US" sz="1400" b="1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Carlos Cordeiro, Intel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261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Outline core design principles and assumptions in the design of the 11ay </a:t>
            </a:r>
            <a:r>
              <a:rPr lang="en-US" dirty="0" smtClean="0"/>
              <a:t>standard</a:t>
            </a:r>
          </a:p>
          <a:p>
            <a:endParaRPr lang="en-US" dirty="0"/>
          </a:p>
          <a:p>
            <a:r>
              <a:rPr lang="en-US" dirty="0"/>
              <a:t>Focus is on core features of the standard; as such, this presentation is not meant to be an exhaustive list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Carlos Cordeiro,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99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Operation with legacy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11ay shall be backwards compatible with 11ad</a:t>
            </a:r>
          </a:p>
          <a:p>
            <a:endParaRPr lang="en-US" dirty="0" smtClean="0"/>
          </a:p>
          <a:p>
            <a:r>
              <a:rPr lang="en-US" dirty="0" smtClean="0"/>
              <a:t>Any DMG STA shall be able to determine the duration of any EDMG PPDU</a:t>
            </a:r>
          </a:p>
          <a:p>
            <a:endParaRPr lang="en-US" dirty="0" smtClean="0"/>
          </a:p>
          <a:p>
            <a:r>
              <a:rPr lang="en-US" dirty="0" smtClean="0"/>
              <a:t>Absent valid technical reasons, 11ay MAC should reuse as much as possible from 11n/ac MAC</a:t>
            </a:r>
          </a:p>
          <a:p>
            <a:pPr lvl="1"/>
            <a:r>
              <a:rPr lang="en-US" dirty="0" smtClean="0"/>
              <a:t>11n/11ac have developed channel bonding and MIMO concepts which may be applicable to 11ay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Carlos Cordeiro, Intel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08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4572000" cy="4114800"/>
          </a:xfrm>
        </p:spPr>
        <p:txBody>
          <a:bodyPr/>
          <a:lstStyle/>
          <a:p>
            <a:r>
              <a:rPr lang="en-US" dirty="0"/>
              <a:t>Bandwidth-wise, two approaches for channelization are possible: non-overlapping and overlapping</a:t>
            </a:r>
          </a:p>
          <a:p>
            <a:r>
              <a:rPr lang="en-US" dirty="0"/>
              <a:t>Propose that:</a:t>
            </a:r>
          </a:p>
          <a:p>
            <a:pPr lvl="1"/>
            <a:r>
              <a:rPr lang="en-US" dirty="0"/>
              <a:t>11ay adopts a non-overlapping </a:t>
            </a:r>
            <a:r>
              <a:rPr lang="en-US" dirty="0" smtClean="0"/>
              <a:t>channelization (also used in 11n/ac)</a:t>
            </a:r>
            <a:endParaRPr lang="en-US" dirty="0"/>
          </a:p>
          <a:p>
            <a:pPr lvl="1"/>
            <a:r>
              <a:rPr lang="en-US" dirty="0"/>
              <a:t>Channel numbers are assigned in such a way that if further 60 GHz spectrum is opened, channels are numbered </a:t>
            </a:r>
            <a:r>
              <a:rPr lang="en-US" dirty="0" smtClean="0"/>
              <a:t>sequentially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Carlos Cordeiro, Intel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6252" y="2667000"/>
            <a:ext cx="3876675" cy="249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5617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bonding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11ay should support channel bonding</a:t>
            </a:r>
          </a:p>
          <a:p>
            <a:r>
              <a:rPr lang="en-US" dirty="0" smtClean="0"/>
              <a:t>Along these lines, 11ay </a:t>
            </a:r>
            <a:r>
              <a:rPr lang="en-US" dirty="0"/>
              <a:t>should adopt the concept of primary channel as in 11n/11ac</a:t>
            </a:r>
          </a:p>
          <a:p>
            <a:r>
              <a:rPr lang="en-US" dirty="0"/>
              <a:t>Primary channel is the common channel of operation of all STAs in the BSS</a:t>
            </a:r>
          </a:p>
          <a:p>
            <a:r>
              <a:rPr lang="en-US" dirty="0"/>
              <a:t>To enable backward compatibility with non-EDMG STAs, in an EDMG BSS:</a:t>
            </a:r>
          </a:p>
          <a:p>
            <a:pPr lvl="1"/>
            <a:r>
              <a:rPr lang="en-US" dirty="0" smtClean="0"/>
              <a:t>The BTI, A-BFT and ATI shall be present on the primary channel of the BSS</a:t>
            </a:r>
            <a:endParaRPr lang="en-US" dirty="0"/>
          </a:p>
          <a:p>
            <a:pPr lvl="1"/>
            <a:r>
              <a:rPr lang="en-US" dirty="0"/>
              <a:t>The channel width of the primary channel of an EDMG BSS is 2.16 </a:t>
            </a:r>
            <a:r>
              <a:rPr lang="en-US" dirty="0" smtClean="0"/>
              <a:t>GHz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Carlos Cordeiro, Intel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277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bonding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Transmissions </a:t>
            </a:r>
            <a:r>
              <a:rPr lang="en-US" dirty="0"/>
              <a:t>using channel widths different than 2.16 GHz can only take place during the DTI access period</a:t>
            </a:r>
          </a:p>
          <a:p>
            <a:endParaRPr lang="en-US" dirty="0" smtClean="0"/>
          </a:p>
          <a:p>
            <a:r>
              <a:rPr lang="en-US" dirty="0"/>
              <a:t>An EMDG STA shall be able to determine the primary channel and occupied bandwidth from any EDMG PPDU it </a:t>
            </a:r>
            <a:r>
              <a:rPr lang="en-US" dirty="0" smtClean="0"/>
              <a:t>receives</a:t>
            </a:r>
            <a:endParaRPr lang="en-US" dirty="0"/>
          </a:p>
          <a:p>
            <a:pPr lvl="1"/>
            <a:r>
              <a:rPr lang="en-US" dirty="0"/>
              <a:t>Will help with scanning, coexistence and finding of nearby </a:t>
            </a:r>
            <a:r>
              <a:rPr lang="en-US" dirty="0" smtClean="0"/>
              <a:t>BSSs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Carlos Cordeiro, Intel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029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 and DL MU MIMO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addition to channel bonding, 11ay shall support both SU and DL MU MIMO</a:t>
            </a:r>
          </a:p>
          <a:p>
            <a:pPr lvl="1"/>
            <a:r>
              <a:rPr lang="en-US" dirty="0"/>
              <a:t>DL MU MIMO enables distribution of capacity to multiple non-AP/non-PCP STAs</a:t>
            </a:r>
          </a:p>
          <a:p>
            <a:r>
              <a:rPr lang="en-US" dirty="0"/>
              <a:t>Frame format needs to accommodate scenarios for SU, DL MU MIMO and channel bonding</a:t>
            </a:r>
          </a:p>
          <a:p>
            <a:pPr lvl="1"/>
            <a:r>
              <a:rPr lang="en-US" dirty="0"/>
              <a:t>PLCP structure must be in such a way that the signaling and channel estimation are placed in the proper location in the header to deal with all these </a:t>
            </a:r>
            <a:r>
              <a:rPr lang="en-US" dirty="0" smtClean="0"/>
              <a:t>scenarios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Carlos Cordeiro, Intel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451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outlined the proposed </a:t>
            </a:r>
            <a:r>
              <a:rPr lang="en-US" dirty="0" smtClean="0"/>
              <a:t>key features for 11ay ad their design principles</a:t>
            </a:r>
          </a:p>
          <a:p>
            <a:endParaRPr lang="en-US" dirty="0"/>
          </a:p>
          <a:p>
            <a:r>
              <a:rPr lang="en-US" dirty="0"/>
              <a:t>We expect to use these principles and assumptions to guide future submissions on such topics</a:t>
            </a:r>
          </a:p>
          <a:p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welcome comments and feedback towards enhancing this proposal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Carlos Cordeiro, Intel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391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polls/motions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2672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800" dirty="0"/>
              <a:t>Insert the following in section 7.2.4 of the SFD “</a:t>
            </a:r>
            <a:r>
              <a:rPr lang="en-US" altLang="ja-JP" sz="1800" dirty="0">
                <a:solidFill>
                  <a:srgbClr val="00B050"/>
                </a:solidFill>
              </a:rPr>
              <a:t>The channelization used by EDMG STAs is shown in Figure </a:t>
            </a:r>
            <a:r>
              <a:rPr lang="en-US" altLang="ja-JP" sz="1800" dirty="0" smtClean="0">
                <a:solidFill>
                  <a:srgbClr val="00B050"/>
                </a:solidFill>
              </a:rPr>
              <a:t>2 (see slide 4). </a:t>
            </a:r>
            <a:r>
              <a:rPr lang="en-US" altLang="ja-JP" sz="1800" dirty="0">
                <a:solidFill>
                  <a:srgbClr val="00B050"/>
                </a:solidFill>
              </a:rPr>
              <a:t>The circumstances in which a channel can be used in a regulatory domain is determined by local regulatory rules and any additional rules prescribed by the 11ay </a:t>
            </a:r>
            <a:r>
              <a:rPr lang="en-US" altLang="ja-JP" sz="1800" dirty="0" smtClean="0">
                <a:solidFill>
                  <a:srgbClr val="00B050"/>
                </a:solidFill>
              </a:rPr>
              <a:t>specification</a:t>
            </a:r>
            <a:r>
              <a:rPr lang="en-US" altLang="ja-JP" sz="1800" dirty="0" smtClean="0">
                <a:solidFill>
                  <a:srgbClr val="00B050"/>
                </a:solidFill>
              </a:rPr>
              <a:t>.</a:t>
            </a:r>
            <a:r>
              <a:rPr lang="en-US" sz="1800" dirty="0" smtClean="0"/>
              <a:t>”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400" dirty="0" smtClean="0"/>
              <a:t>Y:30; N: 0; A:1</a:t>
            </a:r>
            <a:endParaRPr lang="en-US" sz="1400" dirty="0"/>
          </a:p>
          <a:p>
            <a:pPr>
              <a:buFont typeface="+mj-lt"/>
              <a:buAutoNum type="arabicPeriod"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2. Insert </a:t>
            </a:r>
            <a:r>
              <a:rPr lang="en-US" sz="1800" dirty="0"/>
              <a:t>the following in section 4 of the SFD “</a:t>
            </a:r>
            <a:r>
              <a:rPr lang="en-US" sz="1800" dirty="0">
                <a:solidFill>
                  <a:srgbClr val="00B050"/>
                </a:solidFill>
              </a:rPr>
              <a:t>To enable backward compatibility with DMG STAs, in an EDMG BSS the </a:t>
            </a:r>
            <a:r>
              <a:rPr lang="en-US" sz="1800" dirty="0" smtClean="0">
                <a:solidFill>
                  <a:srgbClr val="00B050"/>
                </a:solidFill>
              </a:rPr>
              <a:t>BTI, </a:t>
            </a:r>
            <a:r>
              <a:rPr lang="en-US" sz="1800" dirty="0">
                <a:solidFill>
                  <a:srgbClr val="00B050"/>
                </a:solidFill>
              </a:rPr>
              <a:t>A-BFT and ATI </a:t>
            </a:r>
            <a:r>
              <a:rPr lang="en-US" sz="1800" dirty="0" smtClean="0">
                <a:solidFill>
                  <a:srgbClr val="00B050"/>
                </a:solidFill>
              </a:rPr>
              <a:t>are </a:t>
            </a:r>
            <a:r>
              <a:rPr lang="en-US" sz="1800" dirty="0">
                <a:solidFill>
                  <a:srgbClr val="00B050"/>
                </a:solidFill>
              </a:rPr>
              <a:t>always present on the primary channel of the BSS. The channel width of the primary channel of an EDMG BSS is 2.16 GHz</a:t>
            </a:r>
            <a:r>
              <a:rPr lang="en-US" sz="1800" dirty="0" smtClean="0">
                <a:solidFill>
                  <a:srgbClr val="00B050"/>
                </a:solidFill>
              </a:rPr>
              <a:t>.</a:t>
            </a:r>
            <a:r>
              <a:rPr lang="en-US" sz="1800" dirty="0" smtClean="0"/>
              <a:t>”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400" dirty="0" smtClean="0"/>
              <a:t>Y:27; </a:t>
            </a:r>
            <a:r>
              <a:rPr lang="en-US" sz="1400" dirty="0"/>
              <a:t>N: 0; </a:t>
            </a:r>
            <a:r>
              <a:rPr lang="en-US" sz="1400" dirty="0" smtClean="0"/>
              <a:t>A:5</a:t>
            </a:r>
            <a:endParaRPr lang="en-US" sz="1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Carlos Cordeiro, Intel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14515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22564</TotalTime>
  <Words>709</Words>
  <Application>Microsoft Office PowerPoint</Application>
  <PresentationFormat>On-screen Show (4:3)</PresentationFormat>
  <Paragraphs>103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MS PGothic</vt:lpstr>
      <vt:lpstr>Times New Roman</vt:lpstr>
      <vt:lpstr>802-11-Submission</vt:lpstr>
      <vt:lpstr>11ay Features and Design Principles</vt:lpstr>
      <vt:lpstr>Purpose</vt:lpstr>
      <vt:lpstr>Operation with legacy</vt:lpstr>
      <vt:lpstr>Channelization</vt:lpstr>
      <vt:lpstr>Channel bonding (1/2)</vt:lpstr>
      <vt:lpstr>Channel bonding (2/2)</vt:lpstr>
      <vt:lpstr>SU and DL MU MIMO</vt:lpstr>
      <vt:lpstr>Summary</vt:lpstr>
      <vt:lpstr>Straw polls/motions</vt:lpstr>
      <vt:lpstr>Straw polls/motions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keywords/>
  <dc:description/>
  <cp:lastModifiedBy>Cordeiro, Carlos</cp:lastModifiedBy>
  <cp:revision>2000</cp:revision>
  <cp:lastPrinted>2014-11-04T15:04:57Z</cp:lastPrinted>
  <dcterms:created xsi:type="dcterms:W3CDTF">2007-04-17T18:10:23Z</dcterms:created>
  <dcterms:modified xsi:type="dcterms:W3CDTF">2016-01-19T13:50:30Z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