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72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E1F869-ACB7-426B-B81B-3E8F4236BAE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1"/>
            <p14:sldId id="272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sen, Robert" initials="OR" lastIdx="1" clrIdx="0">
    <p:extLst>
      <p:ext uri="{19B8F6BF-5375-455C-9EA6-DF929625EA0E}">
        <p15:presenceInfo xmlns:p15="http://schemas.microsoft.com/office/powerpoint/2012/main" userId="S-1-5-21-1844237615-1580818891-725345543-1599" providerId="AD"/>
      </p:ext>
    </p:extLst>
  </p:cmAuthor>
  <p:cmAuthor id="2" name="Lou, Hanqing" initials="LH" lastIdx="15" clrIdx="1">
    <p:extLst>
      <p:ext uri="{19B8F6BF-5375-455C-9EA6-DF929625EA0E}">
        <p15:presenceInfo xmlns:p15="http://schemas.microsoft.com/office/powerpoint/2012/main" userId="S-1-5-21-1844237615-1580818891-725345543-19430" providerId="AD"/>
      </p:ext>
    </p:extLst>
  </p:cmAuthor>
  <p:cmAuthor id="3" name="Sahin, Alphan" initials="SA" lastIdx="7" clrIdx="2">
    <p:extLst>
      <p:ext uri="{19B8F6BF-5375-455C-9EA6-DF929625EA0E}">
        <p15:presenceInfo xmlns:p15="http://schemas.microsoft.com/office/powerpoint/2012/main" userId="S-1-5-21-1844237615-1580818891-725345543-35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>
      <p:cViewPr varScale="1">
        <p:scale>
          <a:sx n="70" d="100"/>
          <a:sy n="70" d="100"/>
        </p:scale>
        <p:origin x="1368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046" y="90"/>
      </p:cViewPr>
      <p:guideLst>
        <p:guide orient="horz" pos="288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02370" y="97004"/>
            <a:ext cx="646792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8" y="97004"/>
            <a:ext cx="834571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6690" y="9000620"/>
            <a:ext cx="932473" cy="181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2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5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41182" y="6473601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lvl="0"/>
            <a:r>
              <a:rPr lang="en-GB" noProof="0" dirty="0" smtClean="0"/>
              <a:t>InterDigital,</a:t>
            </a:r>
            <a:r>
              <a:rPr lang="en-GB" baseline="0" noProof="0" dirty="0" smtClean="0"/>
              <a:t> Inc.</a:t>
            </a:r>
            <a:endParaRPr lang="en-GB" noProof="0" dirty="0" smtClean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802.11-16/075r0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84213" y="393700"/>
            <a:ext cx="1752600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January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3.png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wmf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hyperlink" Target="http://www.google.co.il/url?sa=i&amp;rct=j&amp;q=&amp;esrc=s&amp;frm=1&amp;source=images&amp;cd=&amp;cad=rja&amp;docid=BzwH6mOVrsDMgM&amp;tbnid=lRjoJVUx6Q_AAM:&amp;ved=0CAUQjRw&amp;url=http://dryicons.com/icon/travel-and-tourism-part-2/wifi/&amp;ei=08v_Uq78DOn40gXHw4HoBA&amp;bvm=bv.61535280,d.bGE&amp;psig=AFQjCNEHrn6xJviz-xVMN_J-Hb2UqLvbTg&amp;ust=1392581961268583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wmf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Visio_Drawing1.vs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Visio_Drawing3.vsdx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4.vsdx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package" Target="../embeddings/Microsoft_Visio_Drawing5.vsdx"/><Relationship Id="rId7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Visio_Drawing6.vsdx"/><Relationship Id="rId4" Type="http://schemas.openxmlformats.org/officeDocument/2006/relationships/image" Target="../media/image36.emf"/><Relationship Id="rId9" Type="http://schemas.openxmlformats.org/officeDocument/2006/relationships/package" Target="../embeddings/Microsoft_Visio_Drawing8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00870"/>
            <a:ext cx="7770813" cy="125489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smtClean="0"/>
              <a:t>the Channel Model for Short Range Communications 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0813" cy="38084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2016-01-18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3178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27398"/>
              </p:ext>
            </p:extLst>
          </p:nvPr>
        </p:nvGraphicFramePr>
        <p:xfrm>
          <a:off x="528638" y="3922713"/>
          <a:ext cx="8097837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Document" r:id="rId4" imgW="8290118" imgH="2594961" progId="Word.Document.8">
                  <p:embed/>
                </p:oleObj>
              </mc:Choice>
              <mc:Fallback>
                <p:oleObj name="Document" r:id="rId4" imgW="8290118" imgH="25949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922713"/>
                        <a:ext cx="8097837" cy="2538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66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" y="685800"/>
            <a:ext cx="8633460" cy="1015057"/>
          </a:xfrm>
        </p:spPr>
        <p:txBody>
          <a:bodyPr/>
          <a:lstStyle/>
          <a:p>
            <a:r>
              <a:rPr lang="en-US" dirty="0" smtClean="0"/>
              <a:t>Result: Angle and Channel Gain Differences Between LOS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54" y="1495962"/>
            <a:ext cx="4112355" cy="3085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718679" y="4460055"/>
                <a:ext cx="7772400" cy="9132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b="0" dirty="0" smtClean="0">
                    <a:solidFill>
                      <a:schemeClr val="tx1"/>
                    </a:solidFill>
                  </a:rPr>
                  <a:t>The angle difference between LOS paths on the direct link and the interfering link may be large depending on the antenna separation.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b="0" dirty="0" smtClean="0">
                    <a:solidFill>
                      <a:schemeClr val="tx1"/>
                    </a:solidFill>
                  </a:rPr>
                  <a:t>The complex gain on the LOS paths may also be significantly different. For example, when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b="0" dirty="0" smtClean="0">
                    <a:solidFill>
                      <a:schemeClr val="tx1"/>
                    </a:solidFill>
                  </a:rPr>
                  <a:t> m and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b="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679" y="4460055"/>
                <a:ext cx="7772400" cy="913224"/>
              </a:xfrm>
              <a:prstGeom prst="rect">
                <a:avLst/>
              </a:prstGeom>
              <a:blipFill rotWithShape="0">
                <a:blip r:embed="rId3"/>
                <a:stretch>
                  <a:fillRect l="-314" t="-2013" r="-471" b="-34899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2125" y="5560613"/>
                <a:ext cx="4645708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LOS</m:t>
                          </m:r>
                        </m:sub>
                      </m:sSub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=1.5 </m:t>
                          </m:r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f>
                            <m:fPr>
                              <m:ctrlP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=2.6526</m:t>
                      </m:r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5" y="5560613"/>
                <a:ext cx="4645708" cy="637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37799" y="5492368"/>
                <a:ext cx="4249020" cy="828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LOS</m:t>
                          </m:r>
                        </m:sub>
                      </m:sSub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ad>
                        <m:radPr>
                          <m:degHide m:val="on"/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2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2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f>
                            <m:fPr>
                              <m:ctrlP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.6467×</m:t>
                      </m:r>
                      <m:sSup>
                        <m:sSup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120.3°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99" y="5492368"/>
                <a:ext cx="4249020" cy="828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 bwMode="auto">
          <a:xfrm>
            <a:off x="7317882" y="6154433"/>
            <a:ext cx="457200" cy="10114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5082" y="5913688"/>
            <a:ext cx="106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Significant phase rotation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2486215"/>
            <a:ext cx="3854081" cy="1371059"/>
            <a:chOff x="1521721" y="1167276"/>
            <a:chExt cx="6207037" cy="2208104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H="1" flipV="1">
              <a:off x="1679533" y="2004760"/>
              <a:ext cx="498047" cy="4943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 rot="16200000">
              <a:off x="2479345" y="1607106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 rot="16200000">
              <a:off x="2018549" y="2107168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18" name="Cube 17"/>
            <p:cNvSpPr/>
            <p:nvPr/>
          </p:nvSpPr>
          <p:spPr>
            <a:xfrm rot="16200000" flipV="1">
              <a:off x="2590024" y="1791097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10800000" flipV="1">
                  <a:off x="1535728" y="1962178"/>
                  <a:ext cx="474302" cy="396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1535728" y="1962178"/>
                  <a:ext cx="474302" cy="3965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ube 19"/>
            <p:cNvSpPr/>
            <p:nvPr/>
          </p:nvSpPr>
          <p:spPr>
            <a:xfrm rot="16200000" flipV="1">
              <a:off x="2086785" y="2320345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0800000" flipV="1">
              <a:off x="1521721" y="2411862"/>
              <a:ext cx="829227" cy="396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0800000" flipV="1">
              <a:off x="2768191" y="1167276"/>
              <a:ext cx="447516" cy="64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TX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0800000" flipV="1">
              <a:off x="2060718" y="1634945"/>
              <a:ext cx="829227" cy="396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1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390765" y="2549726"/>
              <a:ext cx="39696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390765" y="2051248"/>
              <a:ext cx="4464953" cy="4916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896235" y="2043338"/>
              <a:ext cx="3954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896235" y="2043338"/>
              <a:ext cx="3464183" cy="5059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198450" y="2989783"/>
              <a:ext cx="3882385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29" name="Cube 28"/>
            <p:cNvSpPr/>
            <p:nvPr/>
          </p:nvSpPr>
          <p:spPr>
            <a:xfrm rot="16200000" flipV="1">
              <a:off x="6560483" y="1833026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 flipV="1">
              <a:off x="6832299" y="2046689"/>
              <a:ext cx="498047" cy="4943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 rot="10800000" flipV="1">
                  <a:off x="7006331" y="2095583"/>
                  <a:ext cx="474302" cy="396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7006331" y="2095583"/>
                  <a:ext cx="474302" cy="3965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Cube 31"/>
            <p:cNvSpPr/>
            <p:nvPr/>
          </p:nvSpPr>
          <p:spPr>
            <a:xfrm rot="16200000" flipV="1">
              <a:off x="6057244" y="2362274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 flipV="1">
              <a:off x="6322735" y="2452651"/>
              <a:ext cx="829227" cy="396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0800000" flipV="1">
              <a:off x="6899531" y="1686562"/>
              <a:ext cx="829227" cy="396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0800000" flipV="1">
              <a:off x="6671018" y="1319999"/>
              <a:ext cx="583971" cy="396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RX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>
              <a:off x="7246092" y="1649035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 rot="16200000">
              <a:off x="6785296" y="2149097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flipH="1">
                  <a:off x="4139642" y="2978839"/>
                  <a:ext cx="386835" cy="396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139642" y="2978839"/>
                  <a:ext cx="386835" cy="39654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3732773" y="2108169"/>
              <a:ext cx="1758622" cy="421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Interfering links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25451" y="2472451"/>
              <a:ext cx="1270691" cy="421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Direct link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71016" y="1714305"/>
              <a:ext cx="1270691" cy="421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Direct link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Arc 41"/>
          <p:cNvSpPr/>
          <p:nvPr/>
        </p:nvSpPr>
        <p:spPr bwMode="auto">
          <a:xfrm>
            <a:off x="1559814" y="3211183"/>
            <a:ext cx="360676" cy="222577"/>
          </a:xfrm>
          <a:prstGeom prst="arc">
            <a:avLst>
              <a:gd name="adj1" fmla="val 20340825"/>
              <a:gd name="adj2" fmla="val 4411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1857456" y="2461871"/>
            <a:ext cx="528469" cy="830504"/>
          </a:xfrm>
          <a:custGeom>
            <a:avLst/>
            <a:gdLst>
              <a:gd name="connsiteX0" fmla="*/ 0 w 152400"/>
              <a:gd name="connsiteY0" fmla="*/ 457200 h 457200"/>
              <a:gd name="connsiteX1" fmla="*/ 152400 w 1524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457200">
                <a:moveTo>
                  <a:pt x="0" y="457200"/>
                </a:moveTo>
                <a:cubicBezTo>
                  <a:pt x="53848" y="271780"/>
                  <a:pt x="107696" y="86360"/>
                  <a:pt x="1524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62207" y="1877096"/>
            <a:ext cx="200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angle difference between LOS paths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9446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Result: Received Signal Strength (1/2) </a:t>
            </a:r>
            <a:endParaRPr lang="en-US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5566373"/>
            <a:ext cx="7772400" cy="444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The received signal strength (RSS) results derived with our simulation model follow the theoretical and measurement results provided in reference [4] as the exact LOS directions for the interfering and the direct links are considered.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1547898"/>
            <a:ext cx="4457232" cy="3739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5208220"/>
            <a:ext cx="3042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Results from</a:t>
            </a:r>
            <a:r>
              <a:rPr lang="en-US" sz="1600" dirty="0" smtClean="0">
                <a:solidFill>
                  <a:schemeClr val="tx1"/>
                </a:solidFill>
              </a:rPr>
              <a:t> using accurate model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754220" y="5246869"/>
            <a:ext cx="136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Data from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[4]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40" y="1950764"/>
            <a:ext cx="4491108" cy="3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22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67" y="1439258"/>
            <a:ext cx="4863227" cy="3649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153" y="1439259"/>
            <a:ext cx="4863227" cy="36492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9446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Result: </a:t>
            </a:r>
            <a:r>
              <a:rPr lang="en-US" dirty="0"/>
              <a:t>Received Signal </a:t>
            </a:r>
            <a:r>
              <a:rPr lang="en-US" dirty="0" smtClean="0"/>
              <a:t>Strength (2/2) </a:t>
            </a:r>
            <a:endParaRPr lang="en-US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5037503"/>
            <a:ext cx="7772400" cy="764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As the current SU-MIMO model assumes that the LOS paths of interfering link and direct link parallel to each other, the RSS </a:t>
            </a:r>
            <a:r>
              <a:rPr lang="en-US" sz="1600" b="0" dirty="0">
                <a:solidFill>
                  <a:schemeClr val="tx1"/>
                </a:solidFill>
              </a:rPr>
              <a:t>on the LOS paths on the interfering links and direct links are always the </a:t>
            </a:r>
            <a:r>
              <a:rPr lang="en-US" sz="1600" b="0" dirty="0" smtClean="0">
                <a:solidFill>
                  <a:schemeClr val="tx1"/>
                </a:solidFill>
              </a:rPr>
              <a:t>same.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On the other hand, the RSS </a:t>
            </a:r>
            <a:r>
              <a:rPr lang="en-US" sz="1600" b="0" dirty="0">
                <a:solidFill>
                  <a:schemeClr val="tx1"/>
                </a:solidFill>
              </a:rPr>
              <a:t>results on the direct and interfering link may be significantly different </a:t>
            </a:r>
            <a:r>
              <a:rPr lang="en-US" sz="1600" b="0" dirty="0" smtClean="0">
                <a:solidFill>
                  <a:schemeClr val="tx1"/>
                </a:solidFill>
              </a:rPr>
              <a:t>for short link distances when the </a:t>
            </a:r>
            <a:r>
              <a:rPr lang="en-US" sz="1600" b="0" dirty="0">
                <a:solidFill>
                  <a:schemeClr val="tx1"/>
                </a:solidFill>
              </a:rPr>
              <a:t>exact LOS </a:t>
            </a:r>
            <a:r>
              <a:rPr lang="en-US" sz="1600" b="0" dirty="0" smtClean="0">
                <a:solidFill>
                  <a:schemeClr val="tx1"/>
                </a:solidFill>
              </a:rPr>
              <a:t>directions are taken into account.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9890" y="2755788"/>
            <a:ext cx="19310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Current SU-MIMO model </a:t>
            </a:r>
            <a:r>
              <a:rPr lang="en-US" sz="1100" dirty="0" smtClean="0">
                <a:solidFill>
                  <a:schemeClr val="tx1"/>
                </a:solidFill>
              </a:rPr>
              <a:t>may not be </a:t>
            </a:r>
            <a:r>
              <a:rPr lang="en-US" sz="1100" dirty="0">
                <a:solidFill>
                  <a:schemeClr val="tx1"/>
                </a:solidFill>
              </a:rPr>
              <a:t>valid for </a:t>
            </a:r>
            <a:r>
              <a:rPr lang="en-US" sz="1100" dirty="0" smtClean="0">
                <a:solidFill>
                  <a:schemeClr val="tx1"/>
                </a:solidFill>
              </a:rPr>
              <a:t>short link </a:t>
            </a:r>
            <a:r>
              <a:rPr lang="en-US" sz="1100" dirty="0">
                <a:solidFill>
                  <a:schemeClr val="tx1"/>
                </a:solidFill>
              </a:rPr>
              <a:t>distance.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5217" y="2865760"/>
            <a:ext cx="316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RSS results on the direct and interfering link with current SU-MIMO model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276850" y="3326547"/>
            <a:ext cx="228600" cy="5683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176437" y="3951809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RSSs on the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Interfering links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276850" y="2608262"/>
            <a:ext cx="238164" cy="3399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567" y="2082933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RSSs on </a:t>
            </a:r>
          </a:p>
          <a:p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irect links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 rot="2700000">
            <a:off x="1525057" y="3422156"/>
            <a:ext cx="152400" cy="28950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7962089" y="4085619"/>
            <a:ext cx="152400" cy="28950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4518" y="3526554"/>
            <a:ext cx="1350156" cy="57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Current SU-MIMO model is valid for long link distance.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3600000">
            <a:off x="5429250" y="2982619"/>
            <a:ext cx="152400" cy="28950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255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1447800"/>
            <a:ext cx="4922556" cy="37779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9446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Result: Capacity</a:t>
            </a:r>
            <a:endParaRPr lang="en-US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799" y="5263848"/>
            <a:ext cx="7772400" cy="444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Since the </a:t>
            </a:r>
            <a:r>
              <a:rPr lang="en-US" sz="1600" b="0" dirty="0">
                <a:solidFill>
                  <a:schemeClr val="tx1"/>
                </a:solidFill>
              </a:rPr>
              <a:t>LOS paths of interfering link and direct link parallel to each </a:t>
            </a:r>
            <a:r>
              <a:rPr lang="en-US" sz="1600" b="0" dirty="0" smtClean="0">
                <a:solidFill>
                  <a:schemeClr val="tx1"/>
                </a:solidFill>
              </a:rPr>
              <a:t>other in the current model, the rank of the channel is always 1 with the SU-MIMO model.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On the other hand, MIMO capacity can be achieved if the accurate </a:t>
            </a:r>
            <a:r>
              <a:rPr lang="en-US" sz="1600" b="0" dirty="0" err="1" smtClean="0">
                <a:solidFill>
                  <a:schemeClr val="tx1"/>
                </a:solidFill>
              </a:rPr>
              <a:t>AoA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and </a:t>
            </a:r>
            <a:r>
              <a:rPr lang="en-US" sz="1600" b="0" dirty="0" err="1" smtClean="0">
                <a:solidFill>
                  <a:schemeClr val="tx1"/>
                </a:solidFill>
              </a:rPr>
              <a:t>AoD</a:t>
            </a:r>
            <a:r>
              <a:rPr lang="en-US" sz="1600" b="0" dirty="0" smtClean="0">
                <a:solidFill>
                  <a:schemeClr val="tx1"/>
                </a:solidFill>
              </a:rPr>
              <a:t> of the LOS paths are considered.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371851" y="3485314"/>
            <a:ext cx="0" cy="4866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505200" y="3352800"/>
            <a:ext cx="0" cy="6762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Down Arrow 10"/>
          <p:cNvSpPr/>
          <p:nvPr/>
        </p:nvSpPr>
        <p:spPr bwMode="auto">
          <a:xfrm rot="12600000">
            <a:off x="3157284" y="3961221"/>
            <a:ext cx="152400" cy="28950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1401" y="4347894"/>
            <a:ext cx="2342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Current SU-MIMO model</a:t>
            </a:r>
            <a:endParaRPr lang="en-US" sz="1600" dirty="0"/>
          </a:p>
        </p:txBody>
      </p:sp>
      <p:sp>
        <p:nvSpPr>
          <p:cNvPr id="13" name="Down Arrow 12"/>
          <p:cNvSpPr/>
          <p:nvPr/>
        </p:nvSpPr>
        <p:spPr bwMode="auto">
          <a:xfrm rot="1800000">
            <a:off x="3516132" y="3044591"/>
            <a:ext cx="152400" cy="28950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0209" y="2521803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 channel capacity when exact LOS directions are considered.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501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Conclusion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In this study, we show that the </a:t>
            </a:r>
            <a:r>
              <a:rPr lang="en-US" dirty="0"/>
              <a:t>directions of the rays departing from </a:t>
            </a:r>
            <a:r>
              <a:rPr lang="en-US" dirty="0" smtClean="0"/>
              <a:t>[arriving to] different PAAs, particularly the ones on the LOS paths, should </a:t>
            </a:r>
            <a:r>
              <a:rPr lang="en-US" dirty="0"/>
              <a:t>not be </a:t>
            </a:r>
            <a:r>
              <a:rPr lang="en-US" dirty="0" smtClean="0"/>
              <a:t>assumed the same </a:t>
            </a:r>
            <a:r>
              <a:rPr lang="en-US" dirty="0"/>
              <a:t>when the link distance is short.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For Configuration #3 and Configuration #</a:t>
            </a:r>
            <a:r>
              <a:rPr lang="en-US" dirty="0" smtClean="0"/>
              <a:t>4 in [2], the </a:t>
            </a:r>
            <a:r>
              <a:rPr lang="en-US" dirty="0"/>
              <a:t>SU-MIMO channel </a:t>
            </a:r>
            <a:r>
              <a:rPr lang="en-US" dirty="0" smtClean="0"/>
              <a:t>models </a:t>
            </a:r>
            <a:r>
              <a:rPr lang="en-US" dirty="0"/>
              <a:t>should </a:t>
            </a:r>
            <a:r>
              <a:rPr lang="en-US" dirty="0" smtClean="0"/>
              <a:t>be updated to capture </a:t>
            </a:r>
            <a:r>
              <a:rPr lang="en-US" dirty="0"/>
              <a:t>the impact of the physical separation of the PAAs at the devices accurately.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9253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R. Sun, </a:t>
            </a:r>
            <a:r>
              <a:rPr lang="en-US" sz="1800" b="0" i="1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et al, </a:t>
            </a:r>
            <a:r>
              <a:rPr lang="en-US" sz="1800" b="0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“IEEE 802.11 </a:t>
            </a:r>
            <a:r>
              <a:rPr lang="en-US" sz="1800" b="0" dirty="0" err="1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TGay</a:t>
            </a:r>
            <a:r>
              <a:rPr lang="en-US" sz="1800" b="0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Use Cases”,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 IEEE doc. 11-15/0625r3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1800" b="0" dirty="0" err="1" smtClean="0">
                <a:ea typeface="Times New Roman"/>
                <a:cs typeface="Times New Roman"/>
                <a:sym typeface="Times New Roman"/>
              </a:rPr>
              <a:t>Maltsev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,</a:t>
            </a:r>
            <a:r>
              <a:rPr lang="en-US" altLang="en-US" sz="1800" b="0" dirty="0" smtClean="0"/>
              <a:t> </a:t>
            </a:r>
            <a:r>
              <a:rPr lang="en-US" altLang="en-US" sz="1800" b="0" i="1" dirty="0" smtClean="0"/>
              <a:t>et al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, “</a:t>
            </a:r>
            <a:r>
              <a:rPr lang="en-US" sz="1800" b="0" dirty="0" smtClean="0"/>
              <a:t>Channel models for IEEE 802.11ay</a:t>
            </a:r>
            <a:r>
              <a:rPr lang="en-US" altLang="en-US" sz="1800" b="0" dirty="0" smtClean="0"/>
              <a:t>,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” IEEE doc. 11-15/1150r1.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1800" b="0" dirty="0" err="1">
                <a:ea typeface="Times New Roman"/>
                <a:cs typeface="Times New Roman"/>
                <a:sym typeface="Times New Roman"/>
              </a:rPr>
              <a:t>Maltsev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,</a:t>
            </a:r>
            <a:r>
              <a:rPr lang="en-US" altLang="en-US" sz="1800" b="0" dirty="0"/>
              <a:t> </a:t>
            </a:r>
            <a:r>
              <a:rPr lang="en-US" altLang="en-US" sz="1800" b="0" i="1" dirty="0"/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, “</a:t>
            </a:r>
            <a:r>
              <a:rPr lang="da-DK" sz="1800" b="0" dirty="0"/>
              <a:t>Channel Models for 60 GHz WLAN Systems</a:t>
            </a:r>
            <a:r>
              <a:rPr lang="en-US" altLang="en-US" sz="1800" b="0" dirty="0"/>
              <a:t>,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” IEEE doc.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11-09/0334r8.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1800" b="0" dirty="0" err="1" smtClean="0">
                <a:ea typeface="Times New Roman"/>
                <a:cs typeface="Times New Roman"/>
                <a:sym typeface="Times New Roman"/>
              </a:rPr>
              <a:t>Maltsev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,</a:t>
            </a:r>
            <a:r>
              <a:rPr lang="en-US" altLang="en-US" sz="1800" b="0" dirty="0" smtClean="0"/>
              <a:t> </a:t>
            </a:r>
            <a:r>
              <a:rPr lang="en-US" altLang="en-US" sz="1800" b="0" i="1" dirty="0" smtClean="0"/>
              <a:t>et al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, “</a:t>
            </a:r>
            <a:r>
              <a:rPr lang="en-US" altLang="en-US" sz="1800" b="0" dirty="0" smtClean="0"/>
              <a:t>Experimental Measurements for Short Range LOS SU-MIMO,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” IEEE doc. 11-15/0632r1.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R. Yang and A.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Sahin, “Feasibility of SU-MIMO under Array Alignment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Method,” IEEE Doc. 11-15/1333r1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G. </a:t>
            </a:r>
            <a:r>
              <a:rPr lang="en-US" sz="1800" b="0" dirty="0" err="1">
                <a:ea typeface="Times New Roman"/>
                <a:cs typeface="Times New Roman"/>
                <a:sym typeface="Times New Roman"/>
              </a:rPr>
              <a:t>Venkatesan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,</a:t>
            </a:r>
            <a:r>
              <a:rPr lang="en-US" altLang="en-US" sz="1800" b="0" dirty="0"/>
              <a:t> </a:t>
            </a:r>
            <a:r>
              <a:rPr lang="en-US" altLang="en-US" sz="1800" b="0" i="1" dirty="0"/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, “</a:t>
            </a:r>
            <a:r>
              <a:rPr lang="en-US" altLang="en-US" sz="1800" b="0" dirty="0" err="1"/>
              <a:t>TGay</a:t>
            </a:r>
            <a:r>
              <a:rPr lang="en-US" altLang="en-US" sz="1800" b="0" dirty="0"/>
              <a:t> Evaluation Methodology,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” IEEE doc. </a:t>
            </a:r>
            <a:r>
              <a:rPr lang="en-US" sz="1800" b="0" dirty="0" smtClean="0">
                <a:ea typeface="Times New Roman"/>
                <a:cs typeface="Times New Roman"/>
                <a:sym typeface="Times New Roman"/>
              </a:rPr>
              <a:t>11-15/0866r1.</a:t>
            </a:r>
            <a:endParaRPr lang="en-US" sz="1800" b="0" dirty="0">
              <a:ea typeface="Times New Roman"/>
              <a:cs typeface="Times New Roman"/>
              <a:sym typeface="Times New Roman"/>
            </a:endParaRP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endParaRPr lang="en-US" sz="1800" b="0" dirty="0" smtClean="0">
              <a:ea typeface="Times New Roman"/>
              <a:cs typeface="Times New Roman"/>
              <a:sym typeface="Times New Roman"/>
            </a:endParaRP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endParaRPr lang="en-US" sz="1800" b="0" dirty="0" smtClean="0">
              <a:ea typeface="Times New Roman"/>
              <a:cs typeface="Times New Roman"/>
              <a:sym typeface="Times New Roman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6841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you agree that Equation </a:t>
            </a:r>
            <a:r>
              <a:rPr lang="en-GB" dirty="0" smtClean="0"/>
              <a:t>3.24</a:t>
            </a:r>
            <a:r>
              <a:rPr lang="en-US" dirty="0" smtClean="0"/>
              <a:t> in the Channel Model Document [2] should be changed as follows: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22372" y="3352800"/>
          <a:ext cx="6245232" cy="7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3" imgW="4533840" imgH="533160" progId="Equation.3">
                  <p:embed/>
                </p:oleObj>
              </mc:Choice>
              <mc:Fallback>
                <p:oleObj name="Equation" r:id="rId3" imgW="4533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2" y="3352800"/>
                        <a:ext cx="6245232" cy="7342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66800" y="4317206"/>
                <a:ext cx="7315200" cy="1458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algn="just"/>
                <a:r>
                  <a:rPr lang="en-US" sz="20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receive channel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phasor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vector of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ray with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AoA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between j-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transmit PAA and k-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recevie</a:t>
                </a:r>
                <a:r>
                  <a:rPr lang="en-US" sz="2000" dirty="0">
                    <a:solidFill>
                      <a:schemeClr val="tx1"/>
                    </a:solidFill>
                  </a:rPr>
                  <a:t> PAA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</a:t>
                </a:r>
                <a:r>
                  <a:rPr lang="en-US" sz="2000" dirty="0">
                    <a:solidFill>
                      <a:schemeClr val="tx1"/>
                    </a:solidFill>
                  </a:rPr>
                  <a:t>transmit </a:t>
                </a:r>
                <a:r>
                  <a:rPr lang="en-US" sz="2000" dirty="0">
                    <a:solidFill>
                      <a:schemeClr val="tx1"/>
                    </a:solidFill>
                  </a:rPr>
                  <a:t>channel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phasor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vector of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ray with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AoD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between j-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transmit PAA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k-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receive PAA.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17206"/>
                <a:ext cx="7315200" cy="1458989"/>
              </a:xfrm>
              <a:prstGeom prst="rect">
                <a:avLst/>
              </a:prstGeom>
              <a:blipFill rotWithShape="0">
                <a:blip r:embed="rId5"/>
                <a:stretch>
                  <a:fillRect l="-833" r="-83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90600" y="587012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Y/N/A: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879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that Equation </a:t>
            </a:r>
            <a:r>
              <a:rPr lang="en-GB" dirty="0" smtClean="0"/>
              <a:t>3.25</a:t>
            </a:r>
            <a:r>
              <a:rPr lang="en-US" dirty="0" smtClean="0"/>
              <a:t> </a:t>
            </a:r>
            <a:r>
              <a:rPr lang="en-US" dirty="0"/>
              <a:t>in the Channel Model Document </a:t>
            </a:r>
            <a:r>
              <a:rPr lang="en-US" dirty="0" smtClean="0"/>
              <a:t>[2] </a:t>
            </a:r>
            <a:r>
              <a:rPr lang="en-US" dirty="0"/>
              <a:t>should </a:t>
            </a:r>
            <a:r>
              <a:rPr lang="en-US" dirty="0" smtClean="0"/>
              <a:t>be </a:t>
            </a:r>
            <a:r>
              <a:rPr lang="en-US" dirty="0"/>
              <a:t>changed as follows: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46495"/>
              </p:ext>
            </p:extLst>
          </p:nvPr>
        </p:nvGraphicFramePr>
        <p:xfrm>
          <a:off x="326231" y="2948422"/>
          <a:ext cx="84899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3" imgW="8445240" imgH="990360" progId="Equation.3">
                  <p:embed/>
                </p:oleObj>
              </mc:Choice>
              <mc:Fallback>
                <p:oleObj name="Equation" r:id="rId3" imgW="84452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" y="2948422"/>
                        <a:ext cx="8489950" cy="1001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90600" y="4157906"/>
                <a:ext cx="7315200" cy="1458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algn="just"/>
                <a:r>
                  <a:rPr lang="en-US" sz="20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receive channel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phasor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vector of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ray with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AoA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between j-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transmit PAA and k-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recevie</a:t>
                </a:r>
                <a:r>
                  <a:rPr lang="en-US" sz="2000" dirty="0">
                    <a:solidFill>
                      <a:schemeClr val="tx1"/>
                    </a:solidFill>
                  </a:rPr>
                  <a:t> PAA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</a:t>
                </a:r>
                <a:r>
                  <a:rPr lang="en-US" sz="2000" dirty="0">
                    <a:solidFill>
                      <a:schemeClr val="tx1"/>
                    </a:solidFill>
                  </a:rPr>
                  <a:t>transmit </a:t>
                </a:r>
                <a:r>
                  <a:rPr lang="en-US" sz="2000" dirty="0">
                    <a:solidFill>
                      <a:schemeClr val="tx1"/>
                    </a:solidFill>
                  </a:rPr>
                  <a:t>channel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phasor</a:t>
                </a:r>
                <a:r>
                  <a:rPr lang="en-US" sz="2000" dirty="0">
                    <a:solidFill>
                      <a:schemeClr val="tx1"/>
                    </a:solidFill>
                  </a:rPr>
                  <a:t> vector of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i-th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ray with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AoD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between j-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transmit PAA 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k-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receive PAA.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57906"/>
                <a:ext cx="7315200" cy="1458989"/>
              </a:xfrm>
              <a:prstGeom prst="rect">
                <a:avLst/>
              </a:prstGeom>
              <a:blipFill rotWithShape="0">
                <a:blip r:embed="rId5"/>
                <a:stretch>
                  <a:fillRect l="-917" r="-833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3606" y="599978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Y/N/A: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8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60538"/>
            <a:ext cx="7770813" cy="4113213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The usage scenarios for 11ay include short range </a:t>
            </a:r>
            <a:r>
              <a:rPr lang="en-US" sz="2000" dirty="0" smtClean="0"/>
              <a:t>communications </a:t>
            </a:r>
            <a:r>
              <a:rPr lang="en-US" sz="2000" dirty="0" smtClean="0"/>
              <a:t>in </a:t>
            </a:r>
            <a:r>
              <a:rPr lang="en-US" sz="2000" dirty="0" err="1" smtClean="0"/>
              <a:t>mmWave</a:t>
            </a:r>
            <a:r>
              <a:rPr lang="en-US" sz="2000" dirty="0" smtClean="0"/>
              <a:t>.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The channel model for IEEE802.11ay should capture those scenarios accurately.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In this presentation, we suggest some changes in the current channel model document [2] to meet this requirement.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90006"/>
          </a:xfrm>
        </p:spPr>
        <p:txBody>
          <a:bodyPr/>
          <a:lstStyle/>
          <a:p>
            <a:r>
              <a:rPr lang="en-US" dirty="0" smtClean="0"/>
              <a:t>Background (1/3)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685801" y="1375807"/>
            <a:ext cx="3996620" cy="487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Nine different usage scenarios are identified for </a:t>
            </a:r>
            <a:r>
              <a:rPr lang="en-US" sz="1800" b="0" kern="0" dirty="0" err="1" smtClean="0"/>
              <a:t>TGay</a:t>
            </a:r>
            <a:r>
              <a:rPr lang="en-US" sz="1800" b="0" kern="0" dirty="0" smtClean="0"/>
              <a:t> in reference [1]. </a:t>
            </a:r>
            <a:r>
              <a:rPr lang="en-US" sz="1800" b="0" kern="0" dirty="0"/>
              <a:t>T</a:t>
            </a:r>
            <a:r>
              <a:rPr lang="en-US" sz="1800" b="0" kern="0" dirty="0" smtClean="0"/>
              <a:t>he link distances for five of those scenarios are less than 10 meters. </a:t>
            </a:r>
            <a:r>
              <a:rPr lang="en-US" sz="1800" b="0" kern="0" dirty="0"/>
              <a:t>F</a:t>
            </a:r>
            <a:r>
              <a:rPr lang="en-US" sz="1800" b="0" kern="0" dirty="0" smtClean="0"/>
              <a:t>or ultra short range (USR) communications, the link distance can be less than 10 cm.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63793"/>
              </p:ext>
            </p:extLst>
          </p:nvPr>
        </p:nvGraphicFramePr>
        <p:xfrm>
          <a:off x="4970509" y="1524000"/>
          <a:ext cx="3668958" cy="462748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37045"/>
                <a:gridCol w="2136246"/>
                <a:gridCol w="1095667"/>
              </a:tblGrid>
              <a:tr h="3774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#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Applications and Characteristics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Propagation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Conditions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48685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Ultra Short Range (USR) Communications: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-Static,D2D,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-Streaming/Downloading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LOS only, Indoor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&lt;10cm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3500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8K UHD Wireless Transfer at Smart Home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: -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Uncompressed 8K UHD Streaming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Indoor, LOS with small NLOS chance, &lt;5m 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4160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Augmented Reality and Virtual Reality: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-Low Mobility, D2D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-3D UHD streaming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Indoor, LOS/NLOS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&lt;10m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4160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Data Center NG60 Inter-Rack Connectivity: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-Indoor Backhaul with multi-hop*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Indoor, LOS only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&lt;10m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5585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Video/Mass-Data Distribution/Video on Demand System: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Multicast Streaming/Downloading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Dense Hotspots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Indoor, LOS/NLOS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&lt;100m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4376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Mobile Wi-Fi Offloading and Multi-Band Operation (low mobility):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-Multi-band/-Multi-RAT Hotspot operation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Indoor/Outdoor, LOS/NLOS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&lt;100m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2735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Mobile Fronthauling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Outdoor, LOS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&lt;200m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5251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Wireless Backhauling with Single Hop: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-Small Cell Backhauling with single hop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-Small Cell Backhauling with multi-hop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Outdoor, LOS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&lt;1km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&lt;150m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389" marR="37389" marT="0" marB="0" anchor="ctr"/>
                </a:tc>
              </a:tr>
              <a:tr h="4559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Office docking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Indoor LOS/NLOS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&lt; 3 m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7389" marR="37389" marT="0" marB="0"/>
                </a:tc>
              </a:tr>
            </a:tbl>
          </a:graphicData>
        </a:graphic>
      </p:graphicFrame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531078" y="3984132"/>
            <a:ext cx="2167186" cy="1987934"/>
            <a:chOff x="319375" y="1579563"/>
            <a:chExt cx="4170075" cy="5267356"/>
          </a:xfrm>
        </p:grpSpPr>
        <p:pic>
          <p:nvPicPr>
            <p:cNvPr id="76" name="Picture 4" descr="shinjuku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3" y="1579563"/>
              <a:ext cx="4048125" cy="270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165350" y="2635250"/>
              <a:ext cx="674688" cy="6016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en-SG" altLang="en-US" sz="900" dirty="0">
                <a:latin typeface="+mn-lt"/>
              </a:endParaRPr>
            </a:p>
          </p:txBody>
        </p:sp>
        <p:sp>
          <p:nvSpPr>
            <p:cNvPr id="78" name="AutoShape 6"/>
            <p:cNvSpPr>
              <a:spLocks noChangeArrowheads="1"/>
            </p:cNvSpPr>
            <p:nvPr/>
          </p:nvSpPr>
          <p:spPr bwMode="auto">
            <a:xfrm>
              <a:off x="2414588" y="4103688"/>
              <a:ext cx="2074862" cy="2393950"/>
            </a:xfrm>
            <a:prstGeom prst="wedgeRoundRectCallout">
              <a:avLst>
                <a:gd name="adj1" fmla="val -47782"/>
                <a:gd name="adj2" fmla="val -8455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900">
                <a:latin typeface="+mn-lt"/>
              </a:endParaRPr>
            </a:p>
          </p:txBody>
        </p:sp>
        <p:pic>
          <p:nvPicPr>
            <p:cNvPr id="79" name="Picture 7" descr="su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4232275"/>
              <a:ext cx="1628775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8" descr="C:\Documents and Settings\akita\Local Settings\Temporary Internet Files\Content.IE5\UWTVV61J\MC90042606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88" y="4343400"/>
              <a:ext cx="762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5" descr="MC90043481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41910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6" descr="MC90043160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4876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 Box 17"/>
            <p:cNvSpPr txBox="1">
              <a:spLocks noChangeArrowheads="1"/>
            </p:cNvSpPr>
            <p:nvPr/>
          </p:nvSpPr>
          <p:spPr bwMode="auto">
            <a:xfrm>
              <a:off x="319375" y="5623662"/>
              <a:ext cx="2212746" cy="1223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 b="1" dirty="0" smtClean="0">
                  <a:latin typeface="+mn-lt"/>
                  <a:cs typeface="Arial" charset="0"/>
                </a:rPr>
                <a:t>Video/audio clip, </a:t>
              </a:r>
              <a:r>
                <a:rPr lang="en-US" altLang="ja-JP" sz="800" b="1" dirty="0">
                  <a:cs typeface="Arial" charset="0"/>
                </a:rPr>
                <a:t>magazine</a:t>
              </a:r>
              <a:r>
                <a:rPr lang="en-US" altLang="ja-JP" sz="800" b="1" dirty="0" smtClean="0">
                  <a:latin typeface="+mn-lt"/>
                  <a:cs typeface="Arial" charset="0"/>
                </a:rPr>
                <a:t>, newspaper, etc</a:t>
              </a:r>
              <a:r>
                <a:rPr lang="en-US" altLang="ja-JP" sz="800" b="1" dirty="0">
                  <a:latin typeface="+mn-lt"/>
                  <a:cs typeface="Arial" charset="0"/>
                </a:rPr>
                <a:t>.</a:t>
              </a: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1600199" y="1584326"/>
              <a:ext cx="1292411" cy="53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 b="1" dirty="0" smtClean="0">
                  <a:latin typeface="+mn-lt"/>
                  <a:cs typeface="Arial" charset="0"/>
                </a:rPr>
                <a:t>Train </a:t>
              </a:r>
              <a:r>
                <a:rPr lang="en-US" altLang="ja-JP" sz="900" b="1" dirty="0">
                  <a:latin typeface="+mn-lt"/>
                  <a:cs typeface="Arial" charset="0"/>
                </a:rPr>
                <a:t>Station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983381" y="3647850"/>
            <a:ext cx="2113708" cy="1023192"/>
            <a:chOff x="4876800" y="2286000"/>
            <a:chExt cx="5395919" cy="2743391"/>
          </a:xfrm>
        </p:grpSpPr>
        <p:grpSp>
          <p:nvGrpSpPr>
            <p:cNvPr id="86" name="Group 63"/>
            <p:cNvGrpSpPr>
              <a:grpSpLocks/>
            </p:cNvGrpSpPr>
            <p:nvPr/>
          </p:nvGrpSpPr>
          <p:grpSpPr bwMode="auto">
            <a:xfrm>
              <a:off x="4876800" y="2286000"/>
              <a:ext cx="2971800" cy="2743391"/>
              <a:chOff x="640" y="913"/>
              <a:chExt cx="1632" cy="1994"/>
            </a:xfrm>
          </p:grpSpPr>
          <p:grpSp>
            <p:nvGrpSpPr>
              <p:cNvPr id="90" name="Group 12"/>
              <p:cNvGrpSpPr>
                <a:grpSpLocks/>
              </p:cNvGrpSpPr>
              <p:nvPr/>
            </p:nvGrpSpPr>
            <p:grpSpPr bwMode="auto">
              <a:xfrm>
                <a:off x="1258" y="913"/>
                <a:ext cx="418" cy="904"/>
                <a:chOff x="555" y="1879"/>
                <a:chExt cx="990" cy="2145"/>
              </a:xfrm>
            </p:grpSpPr>
            <p:sp>
              <p:nvSpPr>
                <p:cNvPr id="123" name="Rectangle 13"/>
                <p:cNvSpPr>
                  <a:spLocks noChangeArrowheads="1"/>
                </p:cNvSpPr>
                <p:nvPr/>
              </p:nvSpPr>
              <p:spPr bwMode="auto">
                <a:xfrm>
                  <a:off x="580" y="3929"/>
                  <a:ext cx="950" cy="9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4D4D4D"/>
                    </a:gs>
                  </a:gsLst>
                  <a:lin ang="2700000" scaled="1"/>
                </a:gradFill>
                <a:ln w="6350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 sz="900">
                    <a:latin typeface="+mn-lt"/>
                  </a:endParaRPr>
                </a:p>
              </p:txBody>
            </p:sp>
            <p:sp>
              <p:nvSpPr>
                <p:cNvPr id="124" name="Rectangle 14"/>
                <p:cNvSpPr>
                  <a:spLocks noChangeArrowheads="1"/>
                </p:cNvSpPr>
                <p:nvPr/>
              </p:nvSpPr>
              <p:spPr bwMode="auto">
                <a:xfrm>
                  <a:off x="555" y="1879"/>
                  <a:ext cx="989" cy="2050"/>
                </a:xfrm>
                <a:prstGeom prst="rect">
                  <a:avLst/>
                </a:prstGeom>
                <a:gradFill rotWithShape="0">
                  <a:gsLst>
                    <a:gs pos="0">
                      <a:srgbClr val="F8F8F8"/>
                    </a:gs>
                    <a:gs pos="100000">
                      <a:srgbClr val="969696"/>
                    </a:gs>
                  </a:gsLst>
                  <a:lin ang="5400000" scaled="1"/>
                </a:gradFill>
                <a:ln w="6350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 sz="900">
                    <a:latin typeface="+mn-lt"/>
                  </a:endParaRPr>
                </a:p>
              </p:txBody>
            </p:sp>
            <p:grpSp>
              <p:nvGrpSpPr>
                <p:cNvPr id="125" name="Group 15"/>
                <p:cNvGrpSpPr>
                  <a:grpSpLocks/>
                </p:cNvGrpSpPr>
                <p:nvPr/>
              </p:nvGrpSpPr>
              <p:grpSpPr bwMode="auto">
                <a:xfrm>
                  <a:off x="676" y="2054"/>
                  <a:ext cx="745" cy="1298"/>
                  <a:chOff x="676" y="2158"/>
                  <a:chExt cx="745" cy="1298"/>
                </a:xfrm>
              </p:grpSpPr>
              <p:sp>
                <p:nvSpPr>
                  <p:cNvPr id="1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2158"/>
                    <a:ext cx="745" cy="129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15" y="2216"/>
                    <a:ext cx="666" cy="118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FF"/>
                      </a:gs>
                      <a:gs pos="100000">
                        <a:srgbClr val="66CC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 b="1">
                      <a:latin typeface="+mn-lt"/>
                    </a:endParaRPr>
                  </a:p>
                </p:txBody>
              </p:sp>
            </p:grpSp>
            <p:grpSp>
              <p:nvGrpSpPr>
                <p:cNvPr id="126" name="Group 18"/>
                <p:cNvGrpSpPr>
                  <a:grpSpLocks/>
                </p:cNvGrpSpPr>
                <p:nvPr/>
              </p:nvGrpSpPr>
              <p:grpSpPr bwMode="auto">
                <a:xfrm>
                  <a:off x="673" y="3434"/>
                  <a:ext cx="748" cy="54"/>
                  <a:chOff x="673" y="3378"/>
                  <a:chExt cx="748" cy="54"/>
                </a:xfrm>
              </p:grpSpPr>
              <p:sp>
                <p:nvSpPr>
                  <p:cNvPr id="130" name="Rectangle 19" descr="75%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3378"/>
                    <a:ext cx="745" cy="54"/>
                  </a:xfrm>
                  <a:prstGeom prst="rect">
                    <a:avLst/>
                  </a:prstGeom>
                  <a:pattFill prst="pct75">
                    <a:fgClr>
                      <a:schemeClr val="tx1"/>
                    </a:fgClr>
                    <a:bgClr>
                      <a:srgbClr val="FFFFFF"/>
                    </a:bgClr>
                  </a:patt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71" y="3388"/>
                    <a:ext cx="743" cy="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D4D4D"/>
                      </a:gs>
                      <a:gs pos="50000">
                        <a:schemeClr val="bg1"/>
                      </a:gs>
                      <a:gs pos="100000">
                        <a:srgbClr val="4D4D4D"/>
                      </a:gs>
                    </a:gsLst>
                    <a:lin ang="5400000" scaled="1"/>
                  </a:gradFill>
                  <a:ln w="63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900">
                      <a:latin typeface="+mn-lt"/>
                    </a:endParaRPr>
                  </a:p>
                </p:txBody>
              </p:sp>
            </p:grpSp>
            <p:grpSp>
              <p:nvGrpSpPr>
                <p:cNvPr id="127" name="Group 21"/>
                <p:cNvGrpSpPr>
                  <a:grpSpLocks/>
                </p:cNvGrpSpPr>
                <p:nvPr/>
              </p:nvGrpSpPr>
              <p:grpSpPr bwMode="auto">
                <a:xfrm>
                  <a:off x="670" y="1917"/>
                  <a:ext cx="748" cy="54"/>
                  <a:chOff x="673" y="3378"/>
                  <a:chExt cx="748" cy="54"/>
                </a:xfrm>
              </p:grpSpPr>
              <p:sp>
                <p:nvSpPr>
                  <p:cNvPr id="128" name="Rectangle 22" descr="75%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3378"/>
                    <a:ext cx="745" cy="54"/>
                  </a:xfrm>
                  <a:prstGeom prst="rect">
                    <a:avLst/>
                  </a:prstGeom>
                  <a:pattFill prst="pct75">
                    <a:fgClr>
                      <a:schemeClr val="tx1"/>
                    </a:fgClr>
                    <a:bgClr>
                      <a:srgbClr val="FFFFFF"/>
                    </a:bgClr>
                  </a:patt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2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674" y="3392"/>
                    <a:ext cx="745" cy="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D4D4D"/>
                      </a:gs>
                      <a:gs pos="50000">
                        <a:schemeClr val="bg1"/>
                      </a:gs>
                      <a:gs pos="100000">
                        <a:srgbClr val="4D4D4D"/>
                      </a:gs>
                    </a:gsLst>
                    <a:lin ang="5400000" scaled="1"/>
                  </a:gradFill>
                  <a:ln w="635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900">
                      <a:latin typeface="+mn-lt"/>
                    </a:endParaRPr>
                  </a:p>
                </p:txBody>
              </p:sp>
            </p:grpSp>
          </p:grpSp>
          <p:sp>
            <p:nvSpPr>
              <p:cNvPr id="91" name="Oval 183"/>
              <p:cNvSpPr>
                <a:spLocks noChangeArrowheads="1"/>
              </p:cNvSpPr>
              <p:nvPr/>
            </p:nvSpPr>
            <p:spPr bwMode="auto">
              <a:xfrm rot="3135661">
                <a:off x="1047" y="1737"/>
                <a:ext cx="215" cy="583"/>
              </a:xfrm>
              <a:prstGeom prst="ellipse">
                <a:avLst/>
              </a:prstGeom>
              <a:solidFill>
                <a:srgbClr val="FF66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900">
                  <a:latin typeface="+mn-lt"/>
                </a:endParaRPr>
              </a:p>
            </p:txBody>
          </p:sp>
          <p:sp>
            <p:nvSpPr>
              <p:cNvPr id="92" name="Oval 184"/>
              <p:cNvSpPr>
                <a:spLocks noChangeArrowheads="1"/>
              </p:cNvSpPr>
              <p:nvPr/>
            </p:nvSpPr>
            <p:spPr bwMode="auto">
              <a:xfrm rot="1488339">
                <a:off x="1203" y="1817"/>
                <a:ext cx="221" cy="654"/>
              </a:xfrm>
              <a:prstGeom prst="ellipse">
                <a:avLst/>
              </a:prstGeom>
              <a:solidFill>
                <a:srgbClr val="FFFF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900">
                  <a:latin typeface="+mn-lt"/>
                </a:endParaRPr>
              </a:p>
            </p:txBody>
          </p:sp>
          <p:sp>
            <p:nvSpPr>
              <p:cNvPr id="93" name="Oval 185"/>
              <p:cNvSpPr>
                <a:spLocks noChangeArrowheads="1"/>
              </p:cNvSpPr>
              <p:nvPr/>
            </p:nvSpPr>
            <p:spPr bwMode="auto">
              <a:xfrm rot="-666192">
                <a:off x="1449" y="1845"/>
                <a:ext cx="251" cy="671"/>
              </a:xfrm>
              <a:prstGeom prst="ellipse">
                <a:avLst/>
              </a:prstGeom>
              <a:solidFill>
                <a:srgbClr val="00FF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900">
                  <a:latin typeface="+mn-lt"/>
                </a:endParaRPr>
              </a:p>
            </p:txBody>
          </p:sp>
          <p:sp>
            <p:nvSpPr>
              <p:cNvPr id="94" name="Oval 186"/>
              <p:cNvSpPr>
                <a:spLocks noChangeArrowheads="1"/>
              </p:cNvSpPr>
              <p:nvPr/>
            </p:nvSpPr>
            <p:spPr bwMode="auto">
              <a:xfrm rot="-2343671">
                <a:off x="1665" y="1775"/>
                <a:ext cx="236" cy="648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900">
                  <a:latin typeface="+mn-lt"/>
                </a:endParaRPr>
              </a:p>
            </p:txBody>
          </p:sp>
          <p:grpSp>
            <p:nvGrpSpPr>
              <p:cNvPr id="95" name="Group 265"/>
              <p:cNvGrpSpPr>
                <a:grpSpLocks noChangeAspect="1"/>
              </p:cNvGrpSpPr>
              <p:nvPr/>
            </p:nvGrpSpPr>
            <p:grpSpPr bwMode="auto">
              <a:xfrm>
                <a:off x="1017" y="2516"/>
                <a:ext cx="173" cy="330"/>
                <a:chOff x="793" y="845"/>
                <a:chExt cx="1061" cy="2041"/>
              </a:xfrm>
            </p:grpSpPr>
            <p:pic>
              <p:nvPicPr>
                <p:cNvPr id="99" name="Picture 26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" y="845"/>
                  <a:ext cx="1061" cy="2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00" name="Group 267"/>
                <p:cNvGrpSpPr>
                  <a:grpSpLocks noChangeAspect="1"/>
                </p:cNvGrpSpPr>
                <p:nvPr/>
              </p:nvGrpSpPr>
              <p:grpSpPr bwMode="auto">
                <a:xfrm>
                  <a:off x="916" y="1071"/>
                  <a:ext cx="816" cy="1417"/>
                  <a:chOff x="916" y="1071"/>
                  <a:chExt cx="816" cy="1417"/>
                </a:xfrm>
              </p:grpSpPr>
              <p:sp>
                <p:nvSpPr>
                  <p:cNvPr id="101" name="Rectangle 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6" y="1071"/>
                    <a:ext cx="816" cy="1417"/>
                  </a:xfrm>
                  <a:prstGeom prst="rect">
                    <a:avLst/>
                  </a:prstGeom>
                  <a:solidFill>
                    <a:srgbClr val="BCCADC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02" name="AutoShape 26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975" y="2367"/>
                    <a:ext cx="91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3E1EF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10800000"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03" name="Rectangle 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2367"/>
                    <a:ext cx="91" cy="91"/>
                  </a:xfrm>
                  <a:prstGeom prst="rect">
                    <a:avLst/>
                  </a:prstGeom>
                  <a:solidFill>
                    <a:srgbClr val="E3E1EF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04" name="AutoShape 27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519" y="2367"/>
                    <a:ext cx="91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3E1EF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10800000"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05" name="AutoShape 27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338" y="2367"/>
                    <a:ext cx="91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3E1EF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06" name="Line 2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10" y="2367"/>
                    <a:ext cx="0" cy="91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07" name="Line 2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8" y="2367"/>
                    <a:ext cx="0" cy="91"/>
                  </a:xfrm>
                  <a:prstGeom prst="line">
                    <a:avLst/>
                  </a:prstGeom>
                  <a:noFill/>
                  <a:ln w="19050">
                    <a:noFill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08" name="Rectangl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5" y="1253"/>
                    <a:ext cx="771" cy="99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09" name="Line 2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2318"/>
                    <a:ext cx="771" cy="0"/>
                  </a:xfrm>
                  <a:prstGeom prst="line">
                    <a:avLst/>
                  </a:prstGeom>
                  <a:noFill/>
                  <a:ln w="25400">
                    <a:noFill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900" dirty="0">
                      <a:latin typeface="+mn-lt"/>
                    </a:endParaRPr>
                  </a:p>
                </p:txBody>
              </p:sp>
              <p:sp>
                <p:nvSpPr>
                  <p:cNvPr id="110" name="Oval 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7" y="2273"/>
                    <a:ext cx="91" cy="90"/>
                  </a:xfrm>
                  <a:prstGeom prst="ellipse">
                    <a:avLst/>
                  </a:prstGeom>
                  <a:solidFill>
                    <a:srgbClr val="E3E1EF"/>
                  </a:solidFill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11" name="AutoShape 27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74" y="2295"/>
                    <a:ext cx="46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F11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rot="10800000"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sp>
                <p:nvSpPr>
                  <p:cNvPr id="112" name="Rectangl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6" y="1117"/>
                    <a:ext cx="499" cy="9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xtLst/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900">
                      <a:latin typeface="+mn-lt"/>
                    </a:endParaRPr>
                  </a:p>
                </p:txBody>
              </p:sp>
              <p:pic>
                <p:nvPicPr>
                  <p:cNvPr id="113" name="Picture 280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0" y="1117"/>
                    <a:ext cx="122" cy="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4" name="Picture 28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1" y="1117"/>
                    <a:ext cx="120" cy="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5" name="Picture 28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1271"/>
                    <a:ext cx="340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6" name="Picture 283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1271"/>
                    <a:ext cx="340" cy="2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7" name="Picture 284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1760"/>
                    <a:ext cx="340" cy="2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8" name="Picture 285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2003"/>
                    <a:ext cx="340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" name="Picture 286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1515"/>
                    <a:ext cx="340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0" name="Picture 287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2003"/>
                    <a:ext cx="340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1" name="Picture 288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1515"/>
                    <a:ext cx="340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2" name="Picture 289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1760"/>
                    <a:ext cx="340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96" name="Picture 333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" y="2159"/>
                <a:ext cx="27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334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0789">
                <a:off x="2007" y="2433"/>
                <a:ext cx="265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339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" y="2517"/>
                <a:ext cx="43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69" descr="MC900397222[1]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590800"/>
              <a:ext cx="1143000" cy="103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 Box 71"/>
            <p:cNvSpPr txBox="1">
              <a:spLocks noChangeArrowheads="1"/>
            </p:cNvSpPr>
            <p:nvPr/>
          </p:nvSpPr>
          <p:spPr bwMode="auto">
            <a:xfrm>
              <a:off x="7701730" y="3666574"/>
              <a:ext cx="2570989" cy="563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 b="1" dirty="0">
                  <a:latin typeface="+mn-lt"/>
                  <a:cs typeface="Arial" charset="0"/>
                </a:rPr>
                <a:t>Movie, </a:t>
              </a:r>
              <a:r>
                <a:rPr lang="en-US" altLang="ja-JP" sz="800" b="1" dirty="0" smtClean="0">
                  <a:latin typeface="+mn-lt"/>
                  <a:cs typeface="Arial" charset="0"/>
                </a:rPr>
                <a:t>video/audio </a:t>
              </a:r>
              <a:r>
                <a:rPr lang="en-US" altLang="ja-JP" sz="800" b="1" dirty="0">
                  <a:latin typeface="+mn-lt"/>
                  <a:cs typeface="Arial" charset="0"/>
                </a:rPr>
                <a:t>clip, magazine, newspaper, etc.</a:t>
              </a:r>
            </a:p>
          </p:txBody>
        </p:sp>
      </p:grpSp>
      <p:grpSp>
        <p:nvGrpSpPr>
          <p:cNvPr id="140" name="Group 14"/>
          <p:cNvGrpSpPr/>
          <p:nvPr/>
        </p:nvGrpSpPr>
        <p:grpSpPr>
          <a:xfrm>
            <a:off x="2876632" y="4739158"/>
            <a:ext cx="1599215" cy="1441440"/>
            <a:chOff x="2918343" y="828643"/>
            <a:chExt cx="2434278" cy="2672062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276" y="2212114"/>
              <a:ext cx="986556" cy="986556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968" y="927666"/>
              <a:ext cx="1178115" cy="954073"/>
            </a:xfrm>
            <a:prstGeom prst="rect">
              <a:avLst/>
            </a:prstGeom>
          </p:spPr>
        </p:pic>
        <p:grpSp>
          <p:nvGrpSpPr>
            <p:cNvPr id="143" name="Group 17"/>
            <p:cNvGrpSpPr/>
            <p:nvPr/>
          </p:nvGrpSpPr>
          <p:grpSpPr>
            <a:xfrm>
              <a:off x="2918343" y="828643"/>
              <a:ext cx="2434278" cy="2672062"/>
              <a:chOff x="3424928" y="942141"/>
              <a:chExt cx="2434278" cy="2672062"/>
            </a:xfrm>
          </p:grpSpPr>
          <p:grpSp>
            <p:nvGrpSpPr>
              <p:cNvPr id="147" name="Group 21"/>
              <p:cNvGrpSpPr/>
              <p:nvPr/>
            </p:nvGrpSpPr>
            <p:grpSpPr>
              <a:xfrm>
                <a:off x="3424928" y="942141"/>
                <a:ext cx="2434278" cy="2672062"/>
                <a:chOff x="2082800" y="736600"/>
                <a:chExt cx="2641600" cy="2680549"/>
              </a:xfrm>
            </p:grpSpPr>
            <p:pic>
              <p:nvPicPr>
                <p:cNvPr id="150" name="Picture 2" descr="http://www.clker.com/cliparts/8/a/3/1/1197107206400036309metalmarious_Laptop.svg.med.png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9482" y="1480706"/>
                  <a:ext cx="779463" cy="7768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1" name="Rectangle 150"/>
                <p:cNvSpPr/>
                <p:nvPr/>
              </p:nvSpPr>
              <p:spPr>
                <a:xfrm>
                  <a:off x="2082800" y="736600"/>
                  <a:ext cx="2641600" cy="268054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3533579" y="1049759"/>
                <a:ext cx="358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  <a:latin typeface="Neo Sans Intel"/>
                    <a:cs typeface="Neo Sans Intel"/>
                  </a:rPr>
                  <a:t> </a:t>
                </a:r>
              </a:p>
            </p:txBody>
          </p:sp>
          <p:pic>
            <p:nvPicPr>
              <p:cNvPr id="149" name="Picture 4" descr="http://c.dryicons.com/images/icon_sets/travel_and_tourism_part_2/png/512x512/wifi.png">
                <a:hlinkClick r:id="rId25"/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60925">
                <a:off x="4270411" y="1625416"/>
                <a:ext cx="264919" cy="698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4" name="Picture 4" descr="http://c.dryicons.com/images/icon_sets/travel_and_tourism_part_2/png/512x512/wifi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47477">
              <a:off x="3656957" y="1917182"/>
              <a:ext cx="321339" cy="1124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http://c.dryicons.com/images/icon_sets/travel_and_tourism_part_2/png/512x512/wifi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92185" y="2101081"/>
              <a:ext cx="314337" cy="82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http://gigaom2.files.wordpress.com/2013/01/image_-_pantech_discover_-_front_angled_201301041144093_verge_super_wide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893" y="2726224"/>
              <a:ext cx="536825" cy="72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" name="TextBox 151"/>
          <p:cNvSpPr txBox="1"/>
          <p:nvPr/>
        </p:nvSpPr>
        <p:spPr>
          <a:xfrm>
            <a:off x="2928006" y="6165507"/>
            <a:ext cx="1653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</a:rPr>
              <a:t>Office docking with multiple wireless links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915156" y="3754474"/>
            <a:ext cx="4427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b="1" dirty="0" smtClean="0">
                <a:solidFill>
                  <a:schemeClr val="tx1"/>
                </a:solidFill>
                <a:cs typeface="Arial" charset="0"/>
              </a:rPr>
              <a:t>Kiosk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8"/>
              <p:cNvSpPr txBox="1">
                <a:spLocks/>
              </p:cNvSpPr>
              <p:nvPr/>
            </p:nvSpPr>
            <p:spPr bwMode="auto">
              <a:xfrm>
                <a:off x="685801" y="1676401"/>
                <a:ext cx="7829310" cy="990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1800" b="0" kern="0" dirty="0" smtClean="0"/>
                  <a:t>The IEEE 802.11ay channel model [2] is built on the </a:t>
                </a:r>
                <a:r>
                  <a:rPr lang="en-US" sz="1800" b="0" kern="0" dirty="0"/>
                  <a:t>IEEE 802.11ad </a:t>
                </a:r>
                <a:r>
                  <a:rPr lang="en-US" sz="1800" b="0" kern="0" dirty="0" smtClean="0"/>
                  <a:t>channel model and it considers the </a:t>
                </a:r>
                <a:r>
                  <a:rPr lang="en-US" sz="1800" b="0" kern="0" dirty="0"/>
                  <a:t>calculations of </a:t>
                </a:r>
                <a:r>
                  <a:rPr lang="en-US" sz="1800" b="0" i="1" kern="0" dirty="0"/>
                  <a:t>the </a:t>
                </a:r>
                <a:r>
                  <a:rPr lang="en-US" sz="1800" b="0" i="1" kern="0" dirty="0" err="1"/>
                  <a:t>i-th</a:t>
                </a:r>
                <a:r>
                  <a:rPr lang="en-US" sz="1800" b="0" i="1" kern="0" dirty="0"/>
                  <a:t> ray channel </a:t>
                </a:r>
                <a:r>
                  <a:rPr lang="en-US" sz="1800" b="0" i="1" kern="0" dirty="0" err="1"/>
                  <a:t>phasor</a:t>
                </a:r>
                <a:r>
                  <a:rPr lang="en-US" sz="1800" b="0" i="1" kern="0" dirty="0"/>
                  <a:t> vector </a:t>
                </a:r>
                <a:r>
                  <a:rPr lang="en-US" sz="1800" b="0" kern="0" dirty="0" smtClean="0"/>
                  <a:t>at </a:t>
                </a:r>
                <a:r>
                  <a:rPr lang="en-US" sz="1800" b="0" kern="0" dirty="0"/>
                  <a:t>the transmitter and the receiver,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ker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ker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kern="0"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1800" b="0" kern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ker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ker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kern="0"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1800" b="0" kern="0" dirty="0" smtClean="0"/>
                  <a:t>, by using the </a:t>
                </a:r>
                <a:r>
                  <a:rPr lang="en-US" sz="1800" b="0" kern="0" dirty="0" smtClean="0"/>
                  <a:t>angle-of arrival (</a:t>
                </a:r>
                <a:r>
                  <a:rPr lang="en-US" sz="1800" b="0" kern="0" dirty="0" err="1" smtClean="0"/>
                  <a:t>AoA</a:t>
                </a:r>
                <a:r>
                  <a:rPr lang="en-US" sz="1800" b="0" kern="0" dirty="0" smtClean="0"/>
                  <a:t>) and </a:t>
                </a:r>
                <a:r>
                  <a:rPr lang="en-US" sz="1800" b="0" kern="0" dirty="0" smtClean="0"/>
                  <a:t>the </a:t>
                </a:r>
                <a:r>
                  <a:rPr lang="en-US" sz="1800" b="0" kern="0" dirty="0" smtClean="0"/>
                  <a:t>angl</a:t>
                </a:r>
                <a:r>
                  <a:rPr lang="en-US" sz="1800" b="0" kern="0" dirty="0" smtClean="0"/>
                  <a:t>e-of-departure (</a:t>
                </a:r>
                <a:r>
                  <a:rPr lang="en-US" sz="1800" b="0" kern="0" dirty="0" err="1" smtClean="0"/>
                  <a:t>AoD</a:t>
                </a:r>
                <a:r>
                  <a:rPr lang="en-US" sz="1800" b="0" kern="0" dirty="0" smtClean="0"/>
                  <a:t>) information</a:t>
                </a:r>
                <a:r>
                  <a:rPr lang="en-US" sz="1800" b="0" kern="0" dirty="0" smtClean="0"/>
                  <a:t>.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600" b="0" kern="0" dirty="0"/>
                  <a:t>The IEEE 802.11ad channel model [3] generates the </a:t>
                </a:r>
                <a:r>
                  <a:rPr lang="en-US" sz="1600" b="0" kern="0" dirty="0" err="1" smtClean="0"/>
                  <a:t>AoA</a:t>
                </a:r>
                <a:r>
                  <a:rPr lang="en-US" sz="1600" b="0" kern="0" dirty="0" smtClean="0"/>
                  <a:t> </a:t>
                </a:r>
                <a:r>
                  <a:rPr lang="en-US" sz="1600" b="0" kern="0" dirty="0"/>
                  <a:t>and the </a:t>
                </a:r>
                <a:r>
                  <a:rPr lang="en-US" sz="1600" b="0" kern="0" dirty="0" err="1" smtClean="0"/>
                  <a:t>AoD</a:t>
                </a:r>
                <a:r>
                  <a:rPr lang="en-US" sz="1600" b="0" kern="0" dirty="0" smtClean="0"/>
                  <a:t> </a:t>
                </a:r>
                <a:r>
                  <a:rPr lang="en-US" sz="1600" b="0" kern="0" dirty="0"/>
                  <a:t>of each ray from one point to another point in 3-D.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800" b="0" kern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800" b="0" kern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800" b="0" kern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800" b="0" kern="0" dirty="0" smtClean="0"/>
              </a:p>
            </p:txBody>
          </p:sp>
        </mc:Choice>
        <mc:Fallback>
          <p:sp>
            <p:nvSpPr>
              <p:cNvPr id="6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1676401"/>
                <a:ext cx="7829310" cy="990600"/>
              </a:xfrm>
              <a:prstGeom prst="rect">
                <a:avLst/>
              </a:prstGeom>
              <a:blipFill rotWithShape="0">
                <a:blip r:embed="rId3"/>
                <a:stretch>
                  <a:fillRect l="-545" t="-3067" r="-623" b="-8589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630866"/>
              </p:ext>
            </p:extLst>
          </p:nvPr>
        </p:nvGraphicFramePr>
        <p:xfrm>
          <a:off x="990600" y="3623846"/>
          <a:ext cx="3343141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Visio" r:id="rId4" imgW="4640668" imgH="2339280" progId="Visio.Drawing.15">
                  <p:embed/>
                </p:oleObj>
              </mc:Choice>
              <mc:Fallback>
                <p:oleObj name="Visio" r:id="rId4" imgW="4640668" imgH="2339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23846"/>
                        <a:ext cx="3343141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8200" y="3515860"/>
                <a:ext cx="3509102" cy="11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𝐜𝐡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𝑅𝑋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𝑅𝑋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𝑅𝑋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𝑅𝑋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𝑅𝑋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15860"/>
                <a:ext cx="3509102" cy="11303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4838580"/>
                <a:ext cx="3491533" cy="11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  <m:sup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𝐜𝐡</m:t>
                          </m:r>
                        </m:sup>
                      </m:sSub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𝑇𝑋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𝑇𝑋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𝑇𝑋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𝑇𝑋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38580"/>
                <a:ext cx="3491533" cy="11303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0" y="5757446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[Using 2D model as an example]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(3/3)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685801" y="1493045"/>
            <a:ext cx="7848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200" b="0" kern="0" dirty="0" smtClean="0"/>
              <a:t>In 11ay channel model document [2], five different SU-MIMO configurations are proposed for 802.11ay.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0" kern="0" dirty="0" smtClean="0"/>
              <a:t>In those configurations, Configuration #3 and Configuration #4 consider two physically separated PAAs at transmitter and receiver.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b="0" kern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sz="2200" b="0" kern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sz="2200" b="0" kern="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19200" y="4105724"/>
          <a:ext cx="3048000" cy="225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Visio" r:id="rId3" imgW="4514984" imgH="3333777" progId="Visio.Drawing.15">
                  <p:embed/>
                </p:oleObj>
              </mc:Choice>
              <mc:Fallback>
                <p:oleObj name="Visio" r:id="rId3" imgW="4514984" imgH="333377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05724"/>
                        <a:ext cx="3048000" cy="2256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110459"/>
              </p:ext>
            </p:extLst>
          </p:nvPr>
        </p:nvGraphicFramePr>
        <p:xfrm>
          <a:off x="4854575" y="4143870"/>
          <a:ext cx="3395085" cy="227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Visio" r:id="rId5" imgW="5553097" imgH="3724109" progId="Visio.Drawing.15">
                  <p:embed/>
                </p:oleObj>
              </mc:Choice>
              <mc:Fallback>
                <p:oleObj name="Visio" r:id="rId5" imgW="5553097" imgH="372410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4143870"/>
                        <a:ext cx="3395085" cy="2273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79612" y="3703043"/>
            <a:ext cx="1595309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chemeClr val="tx1"/>
                </a:solidFill>
              </a:rPr>
              <a:t>Configuration #3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601602" y="3703043"/>
            <a:ext cx="1595309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chemeClr val="tx1"/>
                </a:solidFill>
              </a:rPr>
              <a:t>Configuration #4</a:t>
            </a:r>
            <a:endParaRPr lang="en-US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Channel Model for Physically Separated PAAs (1/3)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787831" y="1723572"/>
                <a:ext cx="7770813" cy="1977504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1800" b="0" dirty="0" smtClean="0"/>
                  <a:t>The channel matrix of </a:t>
                </a:r>
                <a:r>
                  <a:rPr lang="en-US" sz="1800" b="0" dirty="0" err="1" smtClean="0"/>
                  <a:t>i-th</a:t>
                </a:r>
                <a:r>
                  <a:rPr lang="en-US" sz="1800" b="0" dirty="0" smtClean="0"/>
                  <a:t> ray for Configuration #3 is expressed as</a:t>
                </a:r>
              </a:p>
              <a:p>
                <a:pPr marL="0" indent="0" algn="just"/>
                <a:r>
                  <a:rPr lang="en-US" sz="1800" b="0" dirty="0" smtClean="0"/>
                  <a:t>     </a:t>
                </a:r>
              </a:p>
              <a:p>
                <a:pPr marL="0" indent="0" algn="just"/>
                <a:r>
                  <a:rPr lang="en-US" sz="1800" b="0" dirty="0" smtClean="0"/>
                  <a:t>       where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0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1800" b="0" dirty="0" smtClean="0"/>
                  <a:t>Using the same </a:t>
                </a:r>
                <a:r>
                  <a:rPr lang="en-US" sz="1800" b="0" i="1" dirty="0" smtClean="0"/>
                  <a:t>channel space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  <m:sup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𝐜𝐡</m:t>
                        </m:r>
                      </m:sup>
                    </m:sSubSup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</m:e>
                              <m:sub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  <m:sup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𝐜𝐡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b="0" dirty="0" smtClean="0"/>
                  <a:t> in all elements of the above matrix implies that the channel </a:t>
                </a:r>
                <a:r>
                  <a:rPr lang="en-US" sz="1800" b="0" dirty="0" err="1"/>
                  <a:t>phasor</a:t>
                </a:r>
                <a:r>
                  <a:rPr lang="en-US" sz="1800" b="0" dirty="0"/>
                  <a:t> vectors of </a:t>
                </a:r>
                <a:r>
                  <a:rPr lang="en-US" sz="1800" b="0" dirty="0" smtClean="0"/>
                  <a:t>different PAAs at the receiver [transmitter],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1800" b="0" dirty="0" smtClean="0"/>
                  <a:t>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1800" b="0" dirty="0" smtClean="0"/>
                  <a:t>], are generated based on the same </a:t>
                </a:r>
                <a:r>
                  <a:rPr lang="en-US" sz="1800" b="0" dirty="0" err="1" smtClean="0"/>
                  <a:t>AoA</a:t>
                </a:r>
                <a:r>
                  <a:rPr lang="en-US" sz="1800" b="0" dirty="0" smtClean="0"/>
                  <a:t> [</a:t>
                </a:r>
                <a:r>
                  <a:rPr lang="en-US" sz="1800" b="0" dirty="0" err="1" smtClean="0"/>
                  <a:t>AoD</a:t>
                </a:r>
                <a:r>
                  <a:rPr lang="en-US" sz="1800" b="0" dirty="0" smtClean="0"/>
                  <a:t>] information of the ray.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1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1800" b="0" dirty="0" smtClean="0"/>
                  <a:t>The same observation can be obtained for</a:t>
                </a:r>
              </a:p>
              <a:p>
                <a:pPr marL="0" indent="0" algn="just"/>
                <a:r>
                  <a:rPr lang="en-US" sz="1800" b="0" dirty="0"/>
                  <a:t> </a:t>
                </a:r>
                <a:r>
                  <a:rPr lang="en-US" sz="1800" b="0" dirty="0" smtClean="0"/>
                  <a:t>     Configuration #4.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7831" y="1723572"/>
                <a:ext cx="7770813" cy="1977504"/>
              </a:xfrm>
              <a:blipFill rotWithShape="0">
                <a:blip r:embed="rId3"/>
                <a:stretch>
                  <a:fillRect l="-471" t="-1852" r="-627" b="-125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09800" y="2747673"/>
            <a:ext cx="4448175" cy="906703"/>
            <a:chOff x="2034707" y="2439988"/>
            <a:chExt cx="4448175" cy="90670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7149978"/>
                </p:ext>
              </p:extLst>
            </p:nvPr>
          </p:nvGraphicFramePr>
          <p:xfrm>
            <a:off x="2034707" y="2450239"/>
            <a:ext cx="44481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4" name="Equation" r:id="rId4" imgW="4444920" imgH="533160" progId="Equation.3">
                    <p:embed/>
                  </p:oleObj>
                </mc:Choice>
                <mc:Fallback>
                  <p:oleObj name="Equation" r:id="rId4" imgW="444492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4707" y="2450239"/>
                          <a:ext cx="4448175" cy="533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9"/>
            <p:cNvSpPr/>
            <p:nvPr/>
          </p:nvSpPr>
          <p:spPr bwMode="auto">
            <a:xfrm>
              <a:off x="3601569" y="2439988"/>
              <a:ext cx="609600" cy="333375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601569" y="2673350"/>
              <a:ext cx="609600" cy="333375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573244" y="2439988"/>
              <a:ext cx="609600" cy="333375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73244" y="2687638"/>
              <a:ext cx="609600" cy="333375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5" name="Straight Arrow Connector 14"/>
            <p:cNvCxnSpPr>
              <a:stCxn id="11" idx="5"/>
              <a:endCxn id="19" idx="1"/>
            </p:cNvCxnSpPr>
            <p:nvPr/>
          </p:nvCxnSpPr>
          <p:spPr bwMode="auto">
            <a:xfrm>
              <a:off x="4121895" y="2957903"/>
              <a:ext cx="390019" cy="21951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endCxn id="19" idx="3"/>
            </p:cNvCxnSpPr>
            <p:nvPr/>
          </p:nvCxnSpPr>
          <p:spPr bwMode="auto">
            <a:xfrm flipH="1">
              <a:off x="5153436" y="2891651"/>
              <a:ext cx="400758" cy="28576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511914" y="3008137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Same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569407" y="3021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02173"/>
              </p:ext>
            </p:extLst>
          </p:nvPr>
        </p:nvGraphicFramePr>
        <p:xfrm>
          <a:off x="3622287" y="2104727"/>
          <a:ext cx="2101899" cy="52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287" y="2104727"/>
                        <a:ext cx="2101899" cy="5209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885009"/>
              </p:ext>
            </p:extLst>
          </p:nvPr>
        </p:nvGraphicFramePr>
        <p:xfrm>
          <a:off x="5821849" y="4648003"/>
          <a:ext cx="2698695" cy="18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Visio" r:id="rId8" imgW="4640668" imgH="3825144" progId="Visio.Drawing.15">
                  <p:embed/>
                </p:oleObj>
              </mc:Choice>
              <mc:Fallback>
                <p:oleObj name="Visio" r:id="rId8" imgW="4640668" imgH="382514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849" y="4648003"/>
                        <a:ext cx="2698695" cy="181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8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Channel Model for Physically Separated PAAs (2/3)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155" y="4147743"/>
            <a:ext cx="7770813" cy="214697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In practice, </a:t>
            </a:r>
            <a:r>
              <a:rPr lang="en-US" sz="2000" b="0" dirty="0" smtClean="0">
                <a:solidFill>
                  <a:schemeClr val="tx1"/>
                </a:solidFill>
              </a:rPr>
              <a:t>especially for the use cases with short link distances and LOS scenario, the </a:t>
            </a:r>
            <a:r>
              <a:rPr lang="en-US" sz="2000" b="0" dirty="0" err="1" smtClean="0">
                <a:solidFill>
                  <a:schemeClr val="tx1"/>
                </a:solidFill>
              </a:rPr>
              <a:t>AoAs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to the two Rx PAAs may not be assumed the same. And, </a:t>
            </a:r>
            <a:r>
              <a:rPr lang="en-US" sz="2000" b="0" dirty="0" err="1" smtClean="0">
                <a:solidFill>
                  <a:schemeClr val="tx1"/>
                </a:solidFill>
              </a:rPr>
              <a:t>AoDs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from the two </a:t>
            </a:r>
            <a:r>
              <a:rPr lang="en-US" sz="2000" b="0" dirty="0" err="1">
                <a:solidFill>
                  <a:schemeClr val="tx1"/>
                </a:solidFill>
              </a:rPr>
              <a:t>Tx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PAAs may not be assumed the same.</a:t>
            </a:r>
            <a:endParaRPr lang="en-US" sz="2000" b="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current SU-MIMO model may lead misleading performance results for those use cases.</a:t>
            </a:r>
            <a:endParaRPr lang="en-US" sz="2000" b="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92936" y="1638313"/>
          <a:ext cx="334962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Visio" r:id="rId3" imgW="4640668" imgH="3825144" progId="Visio.Drawing.15">
                  <p:embed/>
                </p:oleObj>
              </mc:Choice>
              <mc:Fallback>
                <p:oleObj name="Visio" r:id="rId3" imgW="4640668" imgH="382514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6" y="1638313"/>
                        <a:ext cx="3349625" cy="2251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858103" y="1639775"/>
          <a:ext cx="334962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" name="Visio" r:id="rId5" imgW="4640668" imgH="3825144" progId="Visio.Drawing.15">
                  <p:embed/>
                </p:oleObj>
              </mc:Choice>
              <mc:Fallback>
                <p:oleObj name="Visio" r:id="rId5" imgW="4640668" imgH="382514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103" y="1639775"/>
                        <a:ext cx="3349625" cy="2251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9125" y="3838082"/>
            <a:ext cx="341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Current SU-MIMO model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8750" y="3838082"/>
            <a:ext cx="371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SU-MIMO model with the exact LOS direction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3295858" y="1692003"/>
          <a:ext cx="2019237" cy="51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" name="Visio" r:id="rId7" imgW="3398488" imgH="586656" progId="Visio.Drawing.15">
                  <p:embed/>
                </p:oleObj>
              </mc:Choice>
              <mc:Fallback>
                <p:oleObj name="Visio" r:id="rId7" imgW="3398488" imgH="58665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858" y="1692003"/>
                        <a:ext cx="2019237" cy="515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7543800" y="1769824"/>
          <a:ext cx="2019237" cy="51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" name="Visio" r:id="rId9" imgW="3398488" imgH="586656" progId="Visio.Drawing.15">
                  <p:embed/>
                </p:oleObj>
              </mc:Choice>
              <mc:Fallback>
                <p:oleObj name="Visio" r:id="rId9" imgW="3398488" imgH="58665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769824"/>
                        <a:ext cx="2019237" cy="515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Channel Model for Physically Separated PAAs </a:t>
            </a:r>
            <a:r>
              <a:rPr lang="en-US" dirty="0" smtClean="0"/>
              <a:t>(3/3)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0813" cy="4113213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To measure the performance of SU-MIMO for Configuration #3 and #4 accurately, we propose to use different </a:t>
                </a:r>
                <a:r>
                  <a:rPr lang="en-US" sz="2000" b="0" dirty="0" err="1" smtClean="0"/>
                  <a:t>AoAs</a:t>
                </a:r>
                <a:r>
                  <a:rPr lang="en-US" sz="2000" b="0" dirty="0" smtClean="0"/>
                  <a:t> [</a:t>
                </a:r>
                <a:r>
                  <a:rPr lang="en-US" sz="2000" b="0" dirty="0" err="1" smtClean="0"/>
                  <a:t>AoDs</a:t>
                </a:r>
                <a:r>
                  <a:rPr lang="en-US" sz="2000" b="0" dirty="0" smtClean="0"/>
                  <a:t>] for the rays </a:t>
                </a:r>
                <a:r>
                  <a:rPr lang="en-US" sz="2000" b="0" dirty="0"/>
                  <a:t>impinging to [</a:t>
                </a:r>
                <a:r>
                  <a:rPr lang="en-US" sz="2000" b="0" dirty="0" smtClean="0"/>
                  <a:t>departing from] physically separated PAAs at the receiver [transmitter].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b="0" dirty="0" smtClean="0"/>
                  <a:t>The channel matrix of </a:t>
                </a:r>
                <a:r>
                  <a:rPr lang="en-US" sz="2000" b="0" dirty="0" err="1" smtClean="0"/>
                  <a:t>i-th</a:t>
                </a:r>
                <a:r>
                  <a:rPr lang="en-US" sz="2000" b="0" dirty="0" smtClean="0"/>
                  <a:t> ray for Configuration #3, for example, will be</a:t>
                </a:r>
                <a:r>
                  <a:rPr lang="en-US" sz="2000" dirty="0" smtClean="0"/>
                  <a:t>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20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20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2000" b="0" dirty="0" smtClean="0"/>
              </a:p>
              <a:p>
                <a:pPr indent="0" algn="just"/>
                <a:r>
                  <a:rPr lang="en-US" sz="2000" b="0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 is the receive channel </a:t>
                </a:r>
                <a:r>
                  <a:rPr lang="en-US" sz="2000" b="0" dirty="0" err="1" smtClean="0"/>
                  <a:t>phasor</a:t>
                </a:r>
                <a:r>
                  <a:rPr lang="en-US" sz="2000" b="0" dirty="0" smtClean="0"/>
                  <a:t> vector of </a:t>
                </a:r>
                <a:r>
                  <a:rPr lang="en-US" sz="2000" b="0" dirty="0" err="1" smtClean="0"/>
                  <a:t>i-th</a:t>
                </a:r>
                <a:r>
                  <a:rPr lang="en-US" sz="2000" b="0" dirty="0" smtClean="0"/>
                  <a:t> ray with </a:t>
                </a:r>
                <a:r>
                  <a:rPr lang="en-US" sz="2000" b="0" dirty="0" err="1" smtClean="0"/>
                  <a:t>AoA</a:t>
                </a:r>
                <a:r>
                  <a:rPr lang="en-US" sz="2000" b="0" dirty="0"/>
                  <a:t> </a:t>
                </a:r>
                <a:r>
                  <a:rPr lang="en-US" sz="2000" b="0" dirty="0" smtClean="0"/>
                  <a:t>between j-</a:t>
                </a:r>
                <a:r>
                  <a:rPr lang="en-US" sz="2000" b="0" dirty="0" err="1" smtClean="0"/>
                  <a:t>th</a:t>
                </a:r>
                <a:r>
                  <a:rPr lang="en-US" sz="2000" b="0" dirty="0" smtClean="0"/>
                  <a:t> </a:t>
                </a:r>
                <a:r>
                  <a:rPr lang="en-US" sz="2000" b="0" dirty="0" smtClean="0"/>
                  <a:t>transmit</a:t>
                </a:r>
                <a:r>
                  <a:rPr lang="en-US" sz="2000" b="0" dirty="0" smtClean="0"/>
                  <a:t> </a:t>
                </a:r>
                <a:r>
                  <a:rPr lang="en-US" sz="2000" b="0" dirty="0" smtClean="0"/>
                  <a:t>PAA and k-</a:t>
                </a:r>
                <a:r>
                  <a:rPr lang="en-US" sz="2000" b="0" dirty="0" err="1" smtClean="0"/>
                  <a:t>th</a:t>
                </a:r>
                <a:r>
                  <a:rPr lang="en-US" sz="2000" b="0" dirty="0" smtClean="0"/>
                  <a:t> </a:t>
                </a:r>
                <a:r>
                  <a:rPr lang="en-US" sz="2000" b="0" dirty="0" err="1" smtClean="0"/>
                  <a:t>recevie</a:t>
                </a:r>
                <a:r>
                  <a:rPr lang="en-US" sz="2000" b="0" dirty="0" smtClean="0"/>
                  <a:t> </a:t>
                </a:r>
                <a:r>
                  <a:rPr lang="en-US" sz="2000" b="0" dirty="0" smtClean="0"/>
                  <a:t>PAA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>
                            <a:latin typeface="Cambria Math" panose="02040503050406030204" pitchFamily="18" charset="0"/>
                          </a:rPr>
                          <m:t>ch</m:t>
                        </m:r>
                      </m:sup>
                    </m:sSubSup>
                  </m:oMath>
                </a14:m>
                <a:r>
                  <a:rPr lang="en-US" sz="2000" b="0" dirty="0"/>
                  <a:t> is the </a:t>
                </a:r>
                <a:r>
                  <a:rPr lang="en-US" sz="2000" b="0" dirty="0" smtClean="0"/>
                  <a:t>transmit </a:t>
                </a:r>
                <a:r>
                  <a:rPr lang="en-US" sz="2000" b="0" dirty="0"/>
                  <a:t>channel </a:t>
                </a:r>
                <a:r>
                  <a:rPr lang="en-US" sz="2000" b="0" dirty="0" err="1"/>
                  <a:t>phasor</a:t>
                </a:r>
                <a:r>
                  <a:rPr lang="en-US" sz="2000" b="0" dirty="0"/>
                  <a:t> vector of </a:t>
                </a:r>
                <a:r>
                  <a:rPr lang="en-US" sz="2000" b="0" dirty="0" err="1"/>
                  <a:t>i-th</a:t>
                </a:r>
                <a:r>
                  <a:rPr lang="en-US" sz="2000" b="0" dirty="0"/>
                  <a:t> ray with </a:t>
                </a:r>
                <a:r>
                  <a:rPr lang="en-US" sz="2000" b="0" dirty="0" err="1" smtClean="0"/>
                  <a:t>AoD</a:t>
                </a:r>
                <a:r>
                  <a:rPr lang="en-US" sz="2000" b="0" dirty="0" smtClean="0"/>
                  <a:t> </a:t>
                </a:r>
                <a:r>
                  <a:rPr lang="en-US" sz="2000" b="0" dirty="0"/>
                  <a:t>between j-</a:t>
                </a:r>
                <a:r>
                  <a:rPr lang="en-US" sz="2000" b="0" dirty="0" err="1"/>
                  <a:t>th</a:t>
                </a:r>
                <a:r>
                  <a:rPr lang="en-US" sz="2000" b="0" dirty="0"/>
                  <a:t> </a:t>
                </a:r>
                <a:r>
                  <a:rPr lang="en-US" sz="2000" b="0" dirty="0" smtClean="0"/>
                  <a:t>transmit </a:t>
                </a:r>
                <a:r>
                  <a:rPr lang="en-US" sz="2000" b="0" dirty="0" smtClean="0"/>
                  <a:t>PAA and </a:t>
                </a:r>
                <a:r>
                  <a:rPr lang="en-US" sz="2000" b="0" dirty="0"/>
                  <a:t>k-</a:t>
                </a:r>
                <a:r>
                  <a:rPr lang="en-US" sz="2000" b="0" dirty="0" err="1"/>
                  <a:t>th</a:t>
                </a:r>
                <a:r>
                  <a:rPr lang="en-US" sz="2000" b="0" dirty="0"/>
                  <a:t> </a:t>
                </a:r>
                <a:r>
                  <a:rPr lang="en-US" sz="2000" b="0" dirty="0" smtClean="0"/>
                  <a:t>receive</a:t>
                </a:r>
                <a:r>
                  <a:rPr lang="en-US" sz="2000" b="0" dirty="0" smtClean="0"/>
                  <a:t> </a:t>
                </a:r>
                <a:r>
                  <a:rPr lang="en-US" sz="2000" b="0" dirty="0" smtClean="0"/>
                  <a:t>PAA. </a:t>
                </a:r>
                <a:endParaRPr lang="en-US" sz="2000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0813" cy="4113213"/>
              </a:xfrm>
              <a:blipFill rotWithShape="0">
                <a:blip r:embed="rId3"/>
                <a:stretch>
                  <a:fillRect l="-706" t="-890" r="-785" b="-1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61889"/>
              </p:ext>
            </p:extLst>
          </p:nvPr>
        </p:nvGraphicFramePr>
        <p:xfrm>
          <a:off x="1676400" y="3809206"/>
          <a:ext cx="6245232" cy="7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4" imgW="4533840" imgH="533160" progId="Equation.3">
                  <p:embed/>
                </p:oleObj>
              </mc:Choice>
              <mc:Fallback>
                <p:oleObj name="Equation" r:id="rId4" imgW="4533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09206"/>
                        <a:ext cx="6245232" cy="7342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0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An Example for </a:t>
            </a:r>
            <a:r>
              <a:rPr lang="en-US" dirty="0" smtClean="0"/>
              <a:t>STA-STA &amp; LOS Scenario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"/>
              <p:cNvSpPr txBox="1">
                <a:spLocks noChangeArrowheads="1"/>
              </p:cNvSpPr>
              <p:nvPr/>
            </p:nvSpPr>
            <p:spPr bwMode="auto">
              <a:xfrm>
                <a:off x="681182" y="3429000"/>
                <a:ext cx="7772400" cy="27747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 smtClean="0"/>
                  <a:t>We consider the same deployment scenario as that given </a:t>
                </a:r>
                <a:r>
                  <a:rPr lang="en-US" sz="1600" b="0" dirty="0"/>
                  <a:t>in reference </a:t>
                </a:r>
                <a:r>
                  <a:rPr lang="en-US" sz="1600" b="0" dirty="0" smtClean="0"/>
                  <a:t>[4,5] with the following parameters:</a:t>
                </a:r>
                <a:endParaRPr lang="en-US" sz="16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Both TX </a:t>
                </a:r>
                <a:r>
                  <a:rPr lang="en-US" sz="1600" b="0" dirty="0" smtClean="0"/>
                  <a:t>PAA </a:t>
                </a:r>
                <a:r>
                  <a:rPr lang="en-US" sz="1600" b="0" dirty="0"/>
                  <a:t>and RX PAAs have the same geometry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2× 8 </m:t>
                    </m:r>
                  </m:oMath>
                </a14:m>
                <a:r>
                  <a:rPr lang="en-US" sz="1600" b="0" dirty="0"/>
                  <a:t>elements (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600" b="0" dirty="0"/>
                  <a:t>). </a:t>
                </a:r>
                <a:endParaRPr lang="en-US" sz="16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Distance between the geometrical centers of TX/RX PAAs</a:t>
                </a:r>
                <a:r>
                  <a:rPr lang="en-US" sz="1600" b="0" dirty="0" smtClean="0"/>
                  <a:t> (Antenna Distance)</a:t>
                </a:r>
                <a:r>
                  <a:rPr lang="en-US" sz="1600" b="0" dirty="0" smtClean="0"/>
                  <a:t>: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b="0" dirty="0" smtClean="0"/>
                  <a:t> </a:t>
                </a:r>
                <a:r>
                  <a:rPr lang="en-US" sz="1600" b="0" dirty="0" smtClean="0"/>
                  <a:t> </a:t>
                </a:r>
                <a:endParaRPr lang="en-US" sz="16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Distance between TX and RX </a:t>
                </a:r>
                <a:r>
                  <a:rPr lang="en-US" sz="1600" b="0" dirty="0" smtClean="0"/>
                  <a:t>devices (Link Distance):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6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It is assumed </a:t>
                </a:r>
                <a:r>
                  <a:rPr lang="en-US" sz="1600" b="0" dirty="0"/>
                  <a:t>that TX PAA 1 </a:t>
                </a:r>
                <a:r>
                  <a:rPr lang="en-US" sz="1600" b="0" dirty="0" err="1" smtClean="0"/>
                  <a:t>beamforms</a:t>
                </a:r>
                <a:r>
                  <a:rPr lang="en-US" sz="1600" b="0" dirty="0" smtClean="0"/>
                  <a:t> with </a:t>
                </a:r>
                <a:r>
                  <a:rPr lang="en-US" sz="1600" b="0" dirty="0"/>
                  <a:t>RX PAA 1 and TX PAA 2 </a:t>
                </a:r>
                <a:r>
                  <a:rPr lang="en-US" sz="1600" b="0" dirty="0" err="1" smtClean="0"/>
                  <a:t>beamforms</a:t>
                </a:r>
                <a:r>
                  <a:rPr lang="en-US" sz="1600" b="0" dirty="0" smtClean="0"/>
                  <a:t> with </a:t>
                </a:r>
                <a:r>
                  <a:rPr lang="en-US" sz="1600" b="0" dirty="0"/>
                  <a:t>RX PAA 2</a:t>
                </a:r>
                <a:r>
                  <a:rPr lang="en-US" sz="1600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The </a:t>
                </a:r>
                <a:r>
                  <a:rPr lang="en-US" sz="1600" b="0" dirty="0"/>
                  <a:t>output power of each TX PAA is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600" b="0" dirty="0"/>
                  <a:t> </a:t>
                </a:r>
                <a:r>
                  <a:rPr lang="en-US" sz="1600" b="0" dirty="0" err="1"/>
                  <a:t>dBm</a:t>
                </a:r>
                <a:r>
                  <a:rPr lang="en-US" sz="1600" b="0" dirty="0"/>
                  <a:t>. The noise figure is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b="0" dirty="0" smtClean="0"/>
                  <a:t> dB [6].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No polarization is </a:t>
                </a:r>
                <a:r>
                  <a:rPr lang="en-US" sz="1600" b="0" dirty="0" smtClean="0"/>
                  <a:t>assumed.</a:t>
                </a:r>
                <a:endParaRPr lang="en-US" sz="1600" b="0" dirty="0"/>
              </a:p>
            </p:txBody>
          </p:sp>
        </mc:Choice>
        <mc:Fallback>
          <p:sp>
            <p:nvSpPr>
              <p:cNvPr id="2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182" y="3429000"/>
                <a:ext cx="7772400" cy="2774780"/>
              </a:xfrm>
              <a:prstGeom prst="rect">
                <a:avLst/>
              </a:prstGeom>
              <a:blipFill rotWithShape="0">
                <a:blip r:embed="rId3"/>
                <a:stretch>
                  <a:fillRect l="-471" t="-659" r="-784" b="-10549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611831" y="3024717"/>
            <a:ext cx="1911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 simulation setup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00652" y="1510582"/>
            <a:ext cx="6038015" cy="1612426"/>
            <a:chOff x="1603153" y="1335579"/>
            <a:chExt cx="6038015" cy="1951036"/>
          </a:xfrm>
        </p:grpSpPr>
        <p:cxnSp>
          <p:nvCxnSpPr>
            <p:cNvPr id="36" name="Straight Arrow Connector 35"/>
            <p:cNvCxnSpPr/>
            <p:nvPr/>
          </p:nvCxnSpPr>
          <p:spPr>
            <a:xfrm rot="16200000" flipH="1" flipV="1">
              <a:off x="1679533" y="2004760"/>
              <a:ext cx="498047" cy="4943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 rot="16200000">
              <a:off x="2479345" y="1607106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rot="16200000">
              <a:off x="2018549" y="2107168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39" name="Cube 38"/>
            <p:cNvSpPr/>
            <p:nvPr/>
          </p:nvSpPr>
          <p:spPr>
            <a:xfrm rot="16200000" flipV="1">
              <a:off x="2590024" y="1791097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 rot="10800000" flipV="1">
                  <a:off x="1603153" y="2006562"/>
                  <a:ext cx="3394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1603153" y="2006562"/>
                  <a:ext cx="33945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Cube 40"/>
            <p:cNvSpPr/>
            <p:nvPr/>
          </p:nvSpPr>
          <p:spPr>
            <a:xfrm rot="16200000" flipV="1">
              <a:off x="2086785" y="2320345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0800000" flipV="1">
              <a:off x="1612369" y="245624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0800000" flipV="1">
              <a:off x="2768192" y="1335579"/>
              <a:ext cx="447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TX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0800000" flipV="1">
              <a:off x="2151366" y="1679331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1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2390765" y="2549726"/>
              <a:ext cx="39696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390765" y="2051248"/>
              <a:ext cx="4464953" cy="4916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896235" y="2043338"/>
              <a:ext cx="3954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896235" y="2043338"/>
              <a:ext cx="3464183" cy="5059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2198450" y="2989783"/>
              <a:ext cx="3882385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50" name="Cube 49"/>
            <p:cNvSpPr/>
            <p:nvPr/>
          </p:nvSpPr>
          <p:spPr>
            <a:xfrm rot="16200000" flipV="1">
              <a:off x="6560483" y="1833026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6200000" flipH="1" flipV="1">
              <a:off x="6832299" y="2046689"/>
              <a:ext cx="498047" cy="4943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0800000" flipV="1">
                  <a:off x="7073757" y="2139969"/>
                  <a:ext cx="3394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7073757" y="2139969"/>
                  <a:ext cx="339452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Cube 52"/>
            <p:cNvSpPr/>
            <p:nvPr/>
          </p:nvSpPr>
          <p:spPr>
            <a:xfrm rot="16200000" flipV="1">
              <a:off x="6057244" y="2362274"/>
              <a:ext cx="581065" cy="329185"/>
            </a:xfrm>
            <a:prstGeom prst="cube">
              <a:avLst>
                <a:gd name="adj" fmla="val 78659"/>
              </a:avLst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800000" flipV="1">
              <a:off x="6413383" y="2497035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 flipV="1">
              <a:off x="6990179" y="173094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PPA 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0800000" flipV="1">
              <a:off x="6745638" y="1364382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RX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>
              <a:off x="7246092" y="1649035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 rot="16200000">
              <a:off x="6785296" y="2149097"/>
              <a:ext cx="0" cy="79015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 flipH="1">
                  <a:off x="4139642" y="2978838"/>
                  <a:ext cx="38683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139642" y="2978838"/>
                  <a:ext cx="386835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3732772" y="2108169"/>
              <a:ext cx="1518364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Interfering links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25450" y="2472451"/>
              <a:ext cx="107112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Direct link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71016" y="1714305"/>
              <a:ext cx="1071127" cy="40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Direct link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434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15b5d2f7a3e1084effea4196ba30bc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528A00E-A4F1-4CB6-961B-1B5ABEB44DD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DF3A2E-30DE-4DE6-991E-46ACFC96E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6C1854-CEE2-4414-9DB2-D3409916A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11942</TotalTime>
  <Words>1460</Words>
  <Application>Microsoft Office PowerPoint</Application>
  <PresentationFormat>On-screen Show (4:3)</PresentationFormat>
  <Paragraphs>230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 Unicode MS</vt:lpstr>
      <vt:lpstr>MS Gothic</vt:lpstr>
      <vt:lpstr>MS Mincho</vt:lpstr>
      <vt:lpstr>ＭＳ Ｐゴシック</vt:lpstr>
      <vt:lpstr>Arial</vt:lpstr>
      <vt:lpstr>Calibri</vt:lpstr>
      <vt:lpstr>Cambria Math</vt:lpstr>
      <vt:lpstr>Neo Sans Intel</vt:lpstr>
      <vt:lpstr>Times New Roman</vt:lpstr>
      <vt:lpstr>Office Theme</vt:lpstr>
      <vt:lpstr>Document</vt:lpstr>
      <vt:lpstr>Visio</vt:lpstr>
      <vt:lpstr>Equation</vt:lpstr>
      <vt:lpstr>On the Channel Model for Short Range Communications </vt:lpstr>
      <vt:lpstr>Abstract</vt:lpstr>
      <vt:lpstr>Background (1/3)</vt:lpstr>
      <vt:lpstr>Background (2/3)</vt:lpstr>
      <vt:lpstr>Background (3/3)</vt:lpstr>
      <vt:lpstr>MIMO Channel Model for Physically Separated PAAs (1/3)</vt:lpstr>
      <vt:lpstr>MIMO Channel Model for Physically Separated PAAs (2/3)</vt:lpstr>
      <vt:lpstr>MIMO Channel Model for Physically Separated PAAs (3/3)</vt:lpstr>
      <vt:lpstr>An Example for STA-STA &amp; LOS Scenario</vt:lpstr>
      <vt:lpstr>Result: Angle and Channel Gain Differences Between LOS Paths</vt:lpstr>
      <vt:lpstr>Result: Received Signal Strength (1/2) </vt:lpstr>
      <vt:lpstr>Result: Received Signal Strength (2/2) </vt:lpstr>
      <vt:lpstr>Result: Capacity</vt:lpstr>
      <vt:lpstr>Conclusion</vt:lpstr>
      <vt:lpstr>References</vt:lpstr>
      <vt:lpstr>Straw Poll 1</vt:lpstr>
      <vt:lpstr>Straw Poll 2</vt:lpstr>
    </vt:vector>
  </TitlesOfParts>
  <Company>InterDigital Communications,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11-16-xxxx-00-00ay-antenna separation and short range communications</dc:title>
  <dc:creator>Sahin, Alphan</dc:creator>
  <cp:lastModifiedBy>Yang, Rui</cp:lastModifiedBy>
  <cp:revision>430</cp:revision>
  <cp:lastPrinted>2016-01-12T23:27:39Z</cp:lastPrinted>
  <dcterms:created xsi:type="dcterms:W3CDTF">2015-10-28T17:33:34Z</dcterms:created>
  <dcterms:modified xsi:type="dcterms:W3CDTF">2016-01-18T03:23:10Z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