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87" r:id="rId3"/>
    <p:sldId id="352" r:id="rId4"/>
    <p:sldId id="382" r:id="rId5"/>
    <p:sldId id="389" r:id="rId6"/>
    <p:sldId id="377" r:id="rId7"/>
    <p:sldId id="356" r:id="rId8"/>
    <p:sldId id="388" r:id="rId9"/>
    <p:sldId id="390" r:id="rId10"/>
    <p:sldId id="386" r:id="rId11"/>
    <p:sldId id="364" r:id="rId12"/>
    <p:sldId id="351" r:id="rId13"/>
    <p:sldId id="392" r:id="rId14"/>
    <p:sldId id="393" r:id="rId15"/>
    <p:sldId id="395" r:id="rId16"/>
    <p:sldId id="394" r:id="rId17"/>
    <p:sldId id="398" r:id="rId18"/>
    <p:sldId id="397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00"/>
    <a:srgbClr val="FF0000"/>
    <a:srgbClr val="D6D6F5"/>
    <a:srgbClr val="00BFBF"/>
    <a:srgbClr val="00C0C0"/>
    <a:srgbClr val="BF00B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2962" autoAdjust="0"/>
  </p:normalViewPr>
  <p:slideViewPr>
    <p:cSldViewPr>
      <p:cViewPr>
        <p:scale>
          <a:sx n="80" d="100"/>
          <a:sy n="80" d="100"/>
        </p:scale>
        <p:origin x="-1301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25012" y="6475413"/>
            <a:ext cx="14189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Thomas Handte, Sony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802.11-16/0072r0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1290-00-00ay-effect-of-impairments-on-the-performance-of-non-uniform-constellations.pptx" TargetMode="External"/><Relationship Id="rId3" Type="http://schemas.openxmlformats.org/officeDocument/2006/relationships/hyperlink" Target="https://mentor.ieee.org/802.11/dcn/14/11-14-1378-03-ng60-phy-rate-for-ng60.pptx" TargetMode="External"/><Relationship Id="rId7" Type="http://schemas.openxmlformats.org/officeDocument/2006/relationships/hyperlink" Target="https://mentor.ieee.org/802.11/dcn/15/11-15-0601-00-00ay-non-uniform-constellations-for-64qam.pptx" TargetMode="External"/><Relationship Id="rId2" Type="http://schemas.openxmlformats.org/officeDocument/2006/relationships/hyperlink" Target="https://mentor.ieee.org/802.11/dcn/15/11-15-0835-01-00ay-potential-of-non-uniform-constellations-with-peak-power-constrai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096-01-ng60-non-uniform-constellations-for-higher-order-qams.pptx" TargetMode="External"/><Relationship Id="rId11" Type="http://schemas.openxmlformats.org/officeDocument/2006/relationships/hyperlink" Target="http://ieeexplore.ieee.org/xpl/articleDetails.jsp?reload=true&amp;arnumber=7321776" TargetMode="External"/><Relationship Id="rId5" Type="http://schemas.openxmlformats.org/officeDocument/2006/relationships/hyperlink" Target="https://mentor.ieee.org/802.11/dcn/15/11-15-0339-00-ng60-sc-64apsk-for-11ay.pptx" TargetMode="External"/><Relationship Id="rId10" Type="http://schemas.openxmlformats.org/officeDocument/2006/relationships/hyperlink" Target="https://mentor.ieee.org/802.11/dcn/15/11-15-0866-01-00ay-11ay-evaluation-methodology.doc" TargetMode="External"/><Relationship Id="rId4" Type="http://schemas.openxmlformats.org/officeDocument/2006/relationships/hyperlink" Target="https://mentor.ieee.org/802.11/dcn/14/11-14-0652-01-0wng-wng-beyond-802-11ad-a-ultra-high-capacity-and-tpt-wlan-3rd.pptx" TargetMode="External"/><Relationship Id="rId9" Type="http://schemas.openxmlformats.org/officeDocument/2006/relationships/hyperlink" Target="https://mentor.ieee.org/802.11/dcn/15/11-15-1289-00-00ax-non-uniform-constellations-for-1024qam.pptx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emf"/><Relationship Id="rId4" Type="http://schemas.openxmlformats.org/officeDocument/2006/relationships/package" Target="../embeddings/Microsoft_Excel_Worksheet1.xlsx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2.xlsx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dirty="0" smtClean="0"/>
              <a:t>January 2016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Performance </a:t>
            </a:r>
            <a:r>
              <a:rPr lang="en-US" altLang="ja-JP" noProof="0" dirty="0" smtClean="0">
                <a:solidFill>
                  <a:schemeClr val="tx1"/>
                </a:solidFill>
              </a:rPr>
              <a:t>of Non-Uniform Constellations in Presence of Phase Noise</a:t>
            </a:r>
            <a:endParaRPr lang="en-US" noProof="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noProof="0" dirty="0"/>
              <a:t>Date</a:t>
            </a:r>
            <a:r>
              <a:rPr lang="en-US" sz="2000" noProof="0" dirty="0" smtClean="0"/>
              <a:t>: 2016/01/</a:t>
            </a:r>
            <a:r>
              <a:rPr lang="en-US" sz="2000" dirty="0" smtClean="0"/>
              <a:t>17</a:t>
            </a:r>
            <a:endParaRPr lang="en-US" sz="2000" b="0" noProof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846138"/>
              </p:ext>
            </p:extLst>
          </p:nvPr>
        </p:nvGraphicFramePr>
        <p:xfrm>
          <a:off x="509588" y="2682875"/>
          <a:ext cx="7762875" cy="260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3" name="Document" r:id="rId5" imgW="8252039" imgH="2766639" progId="Word.Document.8">
                  <p:embed/>
                </p:oleObj>
              </mc:Choice>
              <mc:Fallback>
                <p:oleObj name="Document" r:id="rId5" imgW="8252039" imgH="276663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82875"/>
                        <a:ext cx="7762875" cy="2605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</a:t>
            </a:r>
            <a:r>
              <a:rPr lang="en-US" dirty="0" err="1" smtClean="0"/>
              <a:t>Demapper</a:t>
            </a:r>
            <a:r>
              <a:rPr lang="en-US" dirty="0" smtClean="0"/>
              <a:t> Complexity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8001000" cy="44958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Simple analysis of </a:t>
                </a:r>
                <a:r>
                  <a:rPr lang="en-US" dirty="0" err="1" smtClean="0"/>
                  <a:t>demapper</a:t>
                </a:r>
                <a:r>
                  <a:rPr lang="en-US" dirty="0" smtClean="0"/>
                  <a:t> complexity</a:t>
                </a:r>
              </a:p>
              <a:p>
                <a:pPr lvl="1"/>
                <a:r>
                  <a:rPr lang="en-US" dirty="0" smtClean="0"/>
                  <a:t>Actual complexity depends on implementation</a:t>
                </a:r>
              </a:p>
              <a:p>
                <a:pPr lvl="2"/>
                <a:r>
                  <a:rPr lang="en-US" dirty="0" smtClean="0"/>
                  <a:t>Focus here on basic approx. LLR </a:t>
                </a:r>
                <a:r>
                  <a:rPr lang="en-US" dirty="0" err="1" smtClean="0"/>
                  <a:t>demapper</a:t>
                </a:r>
                <a:r>
                  <a:rPr lang="en-US" dirty="0" smtClean="0"/>
                  <a:t> w/o sphere detection or similar techniques</a:t>
                </a:r>
              </a:p>
              <a:p>
                <a:pPr lvl="2"/>
                <a:r>
                  <a:rPr lang="en-US" dirty="0" smtClean="0"/>
                  <a:t>Computation of LLR values based on metric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𝑟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b="0" i="1" smtClean="0">
                                <a:latin typeface="Cambria Math"/>
                              </a:rPr>
                              <m:t>𝑠</m:t>
                            </m:r>
                          </m:e>
                        </m:d>
                      </m:e>
                      <m:sup>
                        <m:r>
                          <a:rPr lang="de-DE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 r: received, s: transmitted symbol</a:t>
                </a:r>
              </a:p>
              <a:p>
                <a:r>
                  <a:rPr lang="en-US" dirty="0" smtClean="0"/>
                  <a:t>Regular UC</a:t>
                </a:r>
              </a:p>
              <a:p>
                <a:pPr lvl="1"/>
                <a:r>
                  <a:rPr lang="en-US" dirty="0" err="1" smtClean="0"/>
                  <a:t>Demapping</a:t>
                </a:r>
                <a:r>
                  <a:rPr lang="en-US" dirty="0" smtClean="0"/>
                  <a:t> of real and imaginary part can be separated</a:t>
                </a:r>
              </a:p>
              <a:p>
                <a:pPr lvl="2"/>
                <a:r>
                  <a:rPr lang="en-US" dirty="0" smtClean="0"/>
                  <a:t>M-QAM can be decomposed into two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de-DE" b="0" i="1" dirty="0" smtClean="0">
                            <a:latin typeface="Cambria Math"/>
                          </a:rPr>
                          <m:t>𝑀</m:t>
                        </m:r>
                      </m:e>
                    </m:rad>
                  </m:oMath>
                </a14:m>
                <a:r>
                  <a:rPr lang="en-US" dirty="0" smtClean="0"/>
                  <a:t>-PAM</a:t>
                </a:r>
              </a:p>
              <a:p>
                <a:pPr lvl="1"/>
                <a:r>
                  <a:rPr lang="en-US" b="0" dirty="0" smtClean="0"/>
                  <a:t>LLR values can be retrieved after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e>
                    </m:rad>
                  </m:oMath>
                </a14:m>
                <a:r>
                  <a:rPr lang="en-US" dirty="0" smtClean="0"/>
                  <a:t> metric computations </a:t>
                </a:r>
              </a:p>
              <a:p>
                <a:r>
                  <a:rPr lang="en-US" dirty="0" smtClean="0"/>
                  <a:t>2D-NUC</a:t>
                </a:r>
              </a:p>
              <a:p>
                <a:pPr lvl="1"/>
                <a:r>
                  <a:rPr lang="en-US" dirty="0" smtClean="0"/>
                  <a:t>Joint </a:t>
                </a:r>
                <a:r>
                  <a:rPr lang="en-US" dirty="0" err="1" smtClean="0"/>
                  <a:t>demapping</a:t>
                </a:r>
                <a:r>
                  <a:rPr lang="en-US" dirty="0" smtClean="0"/>
                  <a:t> </a:t>
                </a:r>
                <a:r>
                  <a:rPr lang="en-US" dirty="0"/>
                  <a:t>of real and imaginary part </a:t>
                </a:r>
                <a:r>
                  <a:rPr lang="en-US" dirty="0" smtClean="0"/>
                  <a:t>required</a:t>
                </a:r>
              </a:p>
              <a:p>
                <a:pPr lvl="1"/>
                <a:r>
                  <a:rPr lang="en-US" dirty="0" smtClean="0"/>
                  <a:t>LLR values can be retrieved after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de-DE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de-DE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de-DE" b="0" i="1" dirty="0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US" dirty="0"/>
                  <a:t> metric </a:t>
                </a:r>
                <a:r>
                  <a:rPr lang="en-US" dirty="0" smtClean="0"/>
                  <a:t>computations</a:t>
                </a:r>
              </a:p>
              <a:p>
                <a:r>
                  <a:rPr lang="en-US" dirty="0" smtClean="0"/>
                  <a:t>Additional </a:t>
                </a:r>
                <a:r>
                  <a:rPr lang="en-US" dirty="0" err="1" smtClean="0"/>
                  <a:t>demapping</a:t>
                </a:r>
                <a:r>
                  <a:rPr lang="en-US" dirty="0" smtClean="0"/>
                  <a:t> complexity scales with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de-DE" b="1" i="1" dirty="0" smtClean="0">
                            <a:latin typeface="Cambria Math"/>
                            <a:ea typeface="Cambria Math"/>
                          </a:rPr>
                          <m:t>𝑴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2D-NUC requires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/>
                          </a:rPr>
                          <m:t>3</m:t>
                        </m:r>
                        <m:rad>
                          <m:radPr>
                            <m:degHide m:val="on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de-DE" b="0" i="1" smtClean="0">
                                <a:latin typeface="Cambria Math"/>
                              </a:rPr>
                              <m:t>𝑀</m:t>
                            </m:r>
                          </m:e>
                        </m:rad>
                      </m:num>
                      <m:den>
                        <m:r>
                          <a:rPr lang="de-DE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 smtClean="0"/>
                  <a:t>-fold metric computations</a:t>
                </a:r>
              </a:p>
              <a:p>
                <a:pPr lvl="2"/>
                <a:r>
                  <a:rPr lang="en-US" dirty="0" smtClean="0"/>
                  <a:t>e.g. 3-fold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𝑀</m:t>
                    </m:r>
                    <m:r>
                      <a:rPr lang="en-US" i="1" dirty="0" smtClean="0">
                        <a:latin typeface="Cambria Math"/>
                      </a:rPr>
                      <m:t>=64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However</a:t>
                </a:r>
              </a:p>
              <a:p>
                <a:pPr lvl="3"/>
                <a:r>
                  <a:rPr lang="en-US" dirty="0" smtClean="0"/>
                  <a:t>techniques are known which reduce decoding complexity for 2D-NUCs further [10]</a:t>
                </a:r>
              </a:p>
              <a:p>
                <a:pPr lvl="3"/>
                <a:r>
                  <a:rPr lang="en-US" dirty="0" smtClean="0"/>
                  <a:t>existing standards (ATSC 3.0 / DVB-S2x) go up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𝑀</m:t>
                    </m:r>
                    <m:r>
                      <a:rPr lang="en-US" i="1" dirty="0" smtClean="0">
                        <a:latin typeface="Cambria Math"/>
                      </a:rPr>
                      <m:t>=256</m:t>
                    </m:r>
                  </m:oMath>
                </a14:m>
                <a:r>
                  <a:rPr lang="en-US" dirty="0" smtClean="0"/>
                  <a:t> 2D-NUCs</a:t>
                </a:r>
              </a:p>
              <a:p>
                <a:pPr lvl="3"/>
                <a:r>
                  <a:rPr lang="en-US" dirty="0" smtClean="0"/>
                  <a:t>overall decoder complexity still dominated by LDPC decoder</a:t>
                </a:r>
              </a:p>
              <a:p>
                <a:pPr lvl="2"/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8001000" cy="4495800"/>
              </a:xfrm>
              <a:blipFill rotWithShape="1">
                <a:blip r:embed="rId2"/>
                <a:stretch>
                  <a:fillRect l="-610" t="-1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47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Conclusion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343400"/>
          </a:xfrm>
        </p:spPr>
        <p:txBody>
          <a:bodyPr>
            <a:normAutofit lnSpcReduction="10000"/>
          </a:bodyPr>
          <a:lstStyle/>
          <a:p>
            <a:pPr algn="just"/>
            <a:r>
              <a:rPr kumimoji="1" lang="en-US" altLang="ja-JP" noProof="0" dirty="0" smtClean="0"/>
              <a:t>Investigation of NUC performance in presence of phase noise</a:t>
            </a:r>
          </a:p>
          <a:p>
            <a:pPr lvl="1" algn="just"/>
            <a:r>
              <a:rPr kumimoji="1" lang="en-US" altLang="ja-JP" dirty="0" smtClean="0">
                <a:solidFill>
                  <a:srgbClr val="007F00"/>
                </a:solidFill>
              </a:rPr>
              <a:t>Low CRs: NUC gain is at least maintained</a:t>
            </a:r>
          </a:p>
          <a:p>
            <a:pPr lvl="1" algn="just"/>
            <a:r>
              <a:rPr kumimoji="1" lang="en-US" altLang="ja-JP" dirty="0" smtClean="0">
                <a:solidFill>
                  <a:srgbClr val="007F00"/>
                </a:solidFill>
              </a:rPr>
              <a:t>High CRs: Additional NUC gain</a:t>
            </a:r>
          </a:p>
          <a:p>
            <a:pPr algn="just"/>
            <a:r>
              <a:rPr kumimoji="1" lang="en-US" altLang="ja-JP" dirty="0" smtClean="0"/>
              <a:t>NUCs are a </a:t>
            </a:r>
            <a:r>
              <a:rPr kumimoji="1" lang="en-US" altLang="ja-JP" dirty="0"/>
              <a:t>promising technology for .11ay</a:t>
            </a:r>
          </a:p>
          <a:p>
            <a:pPr lvl="1"/>
            <a:r>
              <a:rPr kumimoji="1" lang="en-US" altLang="ja-JP" dirty="0" smtClean="0"/>
              <a:t>Significant performance gains </a:t>
            </a:r>
          </a:p>
          <a:p>
            <a:pPr lvl="2"/>
            <a:r>
              <a:rPr kumimoji="1" lang="en-US" altLang="ja-JP" dirty="0" smtClean="0"/>
              <a:t>up to 1.6dB w/o PN</a:t>
            </a:r>
          </a:p>
          <a:p>
            <a:pPr lvl="2"/>
            <a:r>
              <a:rPr kumimoji="1" lang="en-US" altLang="ja-JP" dirty="0" smtClean="0"/>
              <a:t>up to 2.1dB w/ PN</a:t>
            </a:r>
          </a:p>
          <a:p>
            <a:pPr lvl="1"/>
            <a:r>
              <a:rPr kumimoji="1" lang="en-US" altLang="ja-JP" dirty="0" smtClean="0"/>
              <a:t>Robust </a:t>
            </a:r>
          </a:p>
          <a:p>
            <a:pPr lvl="2"/>
            <a:r>
              <a:rPr kumimoji="1" lang="en-US" altLang="ja-JP" dirty="0" smtClean="0"/>
              <a:t>against phase noise, quantization [7]</a:t>
            </a:r>
          </a:p>
          <a:p>
            <a:pPr lvl="2"/>
            <a:r>
              <a:rPr kumimoji="1" lang="en-US" altLang="ja-JP" dirty="0" smtClean="0"/>
              <a:t>in fading channels [7]</a:t>
            </a:r>
          </a:p>
          <a:p>
            <a:pPr lvl="1"/>
            <a:r>
              <a:rPr kumimoji="1" lang="en-US" altLang="ja-JP" dirty="0" smtClean="0"/>
              <a:t>Only a moderate complexity increase</a:t>
            </a:r>
            <a:endParaRPr kumimoji="1" lang="en-US" altLang="ja-JP" dirty="0"/>
          </a:p>
          <a:p>
            <a:pPr algn="just"/>
            <a:endParaRPr kumimoji="1" lang="en-US" altLang="ja-JP" noProof="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3015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noProof="0" dirty="0" smtClean="0"/>
              <a:t>References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AutoNum type="arabicPeriod"/>
            </a:pPr>
            <a:r>
              <a:rPr lang="en-US" altLang="ja-JP" dirty="0">
                <a:hlinkClick r:id="rId2"/>
              </a:rPr>
              <a:t>11-15-0835-01-00ay Potential of Non-Uniform Constellations with Peak Power Constraint</a:t>
            </a:r>
            <a:endParaRPr lang="en-US" altLang="ja-JP" dirty="0">
              <a:hlinkClick r:id="rId3"/>
            </a:endParaRPr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3"/>
              </a:rPr>
              <a:t>11-14-1378-00-ng60 </a:t>
            </a:r>
            <a:r>
              <a:rPr lang="en-US" altLang="ja-JP" dirty="0">
                <a:hlinkClick r:id="rId3"/>
              </a:rPr>
              <a:t>PHY rate for </a:t>
            </a:r>
            <a:r>
              <a:rPr lang="en-US" altLang="ja-JP" dirty="0" smtClean="0">
                <a:hlinkClick r:id="rId3"/>
              </a:rPr>
              <a:t>NG60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4"/>
              </a:rPr>
              <a:t>11-14-0652-01-0wng-wng </a:t>
            </a:r>
            <a:r>
              <a:rPr lang="en-US" altLang="ja-JP" dirty="0">
                <a:hlinkClick r:id="rId4"/>
              </a:rPr>
              <a:t>Next Generation </a:t>
            </a:r>
            <a:r>
              <a:rPr lang="en-US" altLang="ja-JP" dirty="0" smtClean="0">
                <a:hlinkClick r:id="rId4"/>
              </a:rPr>
              <a:t>802.11ad</a:t>
            </a:r>
            <a:endParaRPr lang="en-US" altLang="ja-JP" dirty="0" smtClean="0"/>
          </a:p>
          <a:p>
            <a:pPr marL="457200" indent="-457200">
              <a:buFontTx/>
              <a:buAutoNum type="arabicPeriod"/>
            </a:pPr>
            <a:r>
              <a:rPr lang="en-US" altLang="ja-JP" dirty="0">
                <a:hlinkClick r:id="rId5"/>
              </a:rPr>
              <a:t>11-15-0339-00-ng60 SC-64APSK for 11ay</a:t>
            </a:r>
            <a:endParaRPr lang="en-US" altLang="ja-JP" dirty="0"/>
          </a:p>
          <a:p>
            <a:pPr marL="457200" indent="-457200">
              <a:buFontTx/>
              <a:buAutoNum type="arabicPeriod"/>
            </a:pPr>
            <a:r>
              <a:rPr lang="en-US" altLang="ja-JP" dirty="0" smtClean="0">
                <a:hlinkClick r:id="rId6"/>
              </a:rPr>
              <a:t>11-15-0096-01-ng60 </a:t>
            </a:r>
            <a:r>
              <a:rPr lang="en-US" altLang="ja-JP" dirty="0">
                <a:hlinkClick r:id="rId6"/>
              </a:rPr>
              <a:t>Non-uniform Constellations for higher Order QAMs</a:t>
            </a:r>
            <a:endParaRPr lang="en-US" altLang="ja-JP" dirty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7"/>
              </a:rPr>
              <a:t>11-15-0601-00-00ay Non-uniform Constellations for 64QAM</a:t>
            </a:r>
            <a:endParaRPr lang="en-US" altLang="ja-JP" dirty="0" smtClean="0"/>
          </a:p>
          <a:p>
            <a:pPr marL="457200" indent="-457200">
              <a:buFontTx/>
              <a:buAutoNum type="arabicPeriod"/>
            </a:pPr>
            <a:r>
              <a:rPr lang="en-US" altLang="ja-JP" dirty="0">
                <a:hlinkClick r:id="rId8"/>
              </a:rPr>
              <a:t>11-15-1290-00-00ay Effect of Impairments on the Performance of Non-Uniform Constellations</a:t>
            </a:r>
            <a:endParaRPr lang="en-US" altLang="ja-JP" dirty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9"/>
              </a:rPr>
              <a:t>11-15-1289-00-00ax </a:t>
            </a:r>
            <a:r>
              <a:rPr lang="en-US" altLang="ja-JP" dirty="0">
                <a:hlinkClick r:id="rId9"/>
              </a:rPr>
              <a:t>Non-Uniform Constellations for </a:t>
            </a:r>
            <a:r>
              <a:rPr lang="en-US" altLang="ja-JP" dirty="0" smtClean="0">
                <a:hlinkClick r:id="rId9"/>
              </a:rPr>
              <a:t>1024-QAM</a:t>
            </a:r>
            <a:endParaRPr lang="en-US" altLang="ja-JP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10"/>
              </a:rPr>
              <a:t>11-15-0866-01-00ay </a:t>
            </a:r>
            <a:r>
              <a:rPr lang="en-US" dirty="0">
                <a:hlinkClick r:id="rId10"/>
              </a:rPr>
              <a:t>11ay evaluation </a:t>
            </a:r>
            <a:r>
              <a:rPr lang="en-US" dirty="0" smtClean="0">
                <a:hlinkClick r:id="rId10"/>
              </a:rPr>
              <a:t>methodology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altLang="ja-JP" dirty="0" smtClean="0">
                <a:hlinkClick r:id="rId11"/>
              </a:rPr>
              <a:t>M. Fuentes, D. Vargas, and D. Gómez-</a:t>
            </a:r>
            <a:r>
              <a:rPr lang="en-US" altLang="ja-JP" dirty="0" err="1" smtClean="0">
                <a:hlinkClick r:id="rId11"/>
              </a:rPr>
              <a:t>Barquero</a:t>
            </a:r>
            <a:r>
              <a:rPr lang="en-US" altLang="ja-JP" dirty="0">
                <a:hlinkClick r:id="rId11"/>
              </a:rPr>
              <a:t> “Low-Complexity </a:t>
            </a:r>
            <a:r>
              <a:rPr lang="en-US" altLang="ja-JP" dirty="0" err="1">
                <a:hlinkClick r:id="rId11"/>
              </a:rPr>
              <a:t>Demapping</a:t>
            </a:r>
            <a:r>
              <a:rPr lang="en-US" altLang="ja-JP" dirty="0">
                <a:hlinkClick r:id="rId11"/>
              </a:rPr>
              <a:t> Algorithm for Two-Dimensional Non-Uniform Constellations”, IEEE </a:t>
            </a:r>
            <a:r>
              <a:rPr lang="en-US" altLang="ja-JP" dirty="0" smtClean="0">
                <a:hlinkClick r:id="rId11"/>
              </a:rPr>
              <a:t>Trans. on Broadcasting, Nov. 2015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7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NUC definition for 64-QAM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3434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sz="2000" noProof="0" dirty="0" smtClean="0"/>
              <a:t>Each CR requires a </a:t>
            </a:r>
            <a:r>
              <a:rPr kumimoji="1" lang="en-US" altLang="ja-JP" sz="2000" dirty="0"/>
              <a:t>dedicated NUC </a:t>
            </a:r>
            <a:r>
              <a:rPr kumimoji="1" lang="en-US" altLang="ja-JP" sz="2000" dirty="0" smtClean="0"/>
              <a:t>for maximum gain</a:t>
            </a:r>
          </a:p>
          <a:p>
            <a:pPr algn="just"/>
            <a:r>
              <a:rPr kumimoji="1" lang="en-US" altLang="ja-JP" sz="2000" dirty="0" smtClean="0"/>
              <a:t>All NUCs feature quadrant symmetry</a:t>
            </a:r>
          </a:p>
          <a:p>
            <a:pPr lvl="1" algn="just"/>
            <a:r>
              <a:rPr kumimoji="1" lang="en-US" altLang="ja-JP" sz="1800" dirty="0" smtClean="0"/>
              <a:t>64-QAM 2D-NUCs can be deduced from 16 signal points</a:t>
            </a:r>
          </a:p>
          <a:p>
            <a:pPr lvl="2" algn="just"/>
            <a:r>
              <a:rPr kumimoji="1" lang="en-US" altLang="ja-JP" sz="1600" dirty="0" smtClean="0"/>
              <a:t>Those signal points </a:t>
            </a:r>
          </a:p>
          <a:p>
            <a:pPr lvl="3" algn="just"/>
            <a:r>
              <a:rPr kumimoji="1" lang="en-US" altLang="ja-JP" sz="1400" dirty="0" smtClean="0"/>
              <a:t>reside in the 1</a:t>
            </a:r>
            <a:r>
              <a:rPr kumimoji="1" lang="en-US" altLang="ja-JP" sz="1400" baseline="30000" dirty="0" smtClean="0"/>
              <a:t>st</a:t>
            </a:r>
            <a:r>
              <a:rPr kumimoji="1" lang="en-US" altLang="ja-JP" sz="1400" dirty="0" smtClean="0"/>
              <a:t> quadrant (Re&gt;0, </a:t>
            </a:r>
            <a:r>
              <a:rPr kumimoji="1" lang="en-US" altLang="ja-JP" sz="1400" dirty="0" err="1" smtClean="0"/>
              <a:t>Im</a:t>
            </a:r>
            <a:r>
              <a:rPr kumimoji="1" lang="en-US" altLang="ja-JP" sz="1400" dirty="0" smtClean="0"/>
              <a:t>&gt;0)</a:t>
            </a:r>
          </a:p>
          <a:p>
            <a:pPr lvl="3" algn="just"/>
            <a:r>
              <a:rPr kumimoji="1" lang="en-US" altLang="ja-JP" sz="1400" dirty="0" smtClean="0"/>
              <a:t>define 4 bit of the mapping</a:t>
            </a:r>
          </a:p>
          <a:p>
            <a:pPr lvl="1" algn="just"/>
            <a:r>
              <a:rPr kumimoji="1" lang="en-US" altLang="ja-JP" sz="1800" dirty="0" smtClean="0"/>
              <a:t>Binary reflected Gray mapping yields all other signal points</a:t>
            </a:r>
          </a:p>
          <a:p>
            <a:pPr lvl="2" algn="just"/>
            <a:r>
              <a:rPr kumimoji="1" lang="en-US" altLang="ja-JP" sz="1600" dirty="0" smtClean="0"/>
              <a:t>All quadrants define further 2 bit of the mapping</a:t>
            </a:r>
          </a:p>
          <a:p>
            <a:pPr lvl="1" algn="just"/>
            <a:r>
              <a:rPr kumimoji="1" lang="en-US" altLang="ja-JP" sz="1800" dirty="0" smtClean="0"/>
              <a:t>Example: 16-QAM 2D-NUC deduced from 4 signal points</a:t>
            </a:r>
            <a:endParaRPr kumimoji="1" lang="en-US" altLang="ja-JP" sz="1800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559866" y="4518245"/>
            <a:ext cx="2024268" cy="1958755"/>
            <a:chOff x="3559866" y="4356340"/>
            <a:chExt cx="2024268" cy="195875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316" t="4055" r="14628"/>
            <a:stretch/>
          </p:blipFill>
          <p:spPr>
            <a:xfrm>
              <a:off x="3559866" y="4356340"/>
              <a:ext cx="2024268" cy="195875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 bwMode="auto">
            <a:xfrm>
              <a:off x="3818626" y="4419600"/>
              <a:ext cx="838200" cy="838200"/>
            </a:xfrm>
            <a:prstGeom prst="rect">
              <a:avLst/>
            </a:prstGeom>
            <a:noFill/>
            <a:ln w="28575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4478548" y="4840138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rot="16200000" flipH="1">
              <a:off x="4914900" y="5264989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4648200" y="5257800"/>
              <a:ext cx="838200" cy="838200"/>
            </a:xfrm>
            <a:prstGeom prst="rect">
              <a:avLst/>
            </a:prstGeom>
            <a:noFill/>
            <a:ln w="28575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818626" y="5257800"/>
              <a:ext cx="838200" cy="838200"/>
            </a:xfrm>
            <a:prstGeom prst="rect">
              <a:avLst/>
            </a:prstGeom>
            <a:noFill/>
            <a:ln w="28575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4495800" y="5715000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" name="Rectangle 4"/>
            <p:cNvSpPr/>
            <p:nvPr/>
          </p:nvSpPr>
          <p:spPr bwMode="auto">
            <a:xfrm>
              <a:off x="4648200" y="4419600"/>
              <a:ext cx="838200" cy="838200"/>
            </a:xfrm>
            <a:prstGeom prst="rect">
              <a:avLst/>
            </a:prstGeom>
            <a:noFill/>
            <a:ln w="28575" cap="flat" cmpd="sng" algn="ctr">
              <a:solidFill>
                <a:srgbClr val="007F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508798" y="4800600"/>
            <a:ext cx="1416002" cy="276999"/>
            <a:chOff x="6203998" y="4364966"/>
            <a:chExt cx="1416002" cy="276999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 flipH="1">
              <a:off x="6203998" y="4495800"/>
              <a:ext cx="304800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6508798" y="4364966"/>
              <a:ext cx="1111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Reflect on axis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 bwMode="auto">
          <a:xfrm>
            <a:off x="7010400" y="4267200"/>
            <a:ext cx="175800" cy="152400"/>
          </a:xfrm>
          <a:prstGeom prst="rect">
            <a:avLst/>
          </a:prstGeom>
          <a:noFill/>
          <a:ln w="28575" cap="flat" cmpd="sng" algn="ctr">
            <a:solidFill>
              <a:srgbClr val="007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462819" y="4864350"/>
            <a:ext cx="2373002" cy="1155450"/>
            <a:chOff x="3462819" y="4684149"/>
            <a:chExt cx="2373002" cy="1155450"/>
          </a:xfrm>
        </p:grpSpPr>
        <p:sp>
          <p:nvSpPr>
            <p:cNvPr id="21" name="TextBox 20"/>
            <p:cNvSpPr txBox="1"/>
            <p:nvPr/>
          </p:nvSpPr>
          <p:spPr>
            <a:xfrm>
              <a:off x="5497267" y="47002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7F00"/>
                  </a:solidFill>
                </a:rPr>
                <a:t>00</a:t>
              </a:r>
              <a:endParaRPr lang="en-US" b="1" dirty="0">
                <a:solidFill>
                  <a:srgbClr val="007F0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62819" y="4684149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10</a:t>
              </a:r>
              <a:endParaRPr lang="en-US" b="1" dirty="0">
                <a:solidFill>
                  <a:srgbClr val="FFC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97267" y="5562600"/>
              <a:ext cx="3385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B0F0"/>
                  </a:solidFill>
                </a:rPr>
                <a:t>01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471446" y="5562600"/>
              <a:ext cx="3300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7030A0"/>
                  </a:solidFill>
                </a:rPr>
                <a:t>11</a:t>
              </a:r>
              <a:endParaRPr lang="en-US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89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2D2062C0-C847-4A13-8FA5-E3D8EB01C832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0308" y="6475413"/>
            <a:ext cx="1503617" cy="184666"/>
          </a:xfrm>
        </p:spPr>
        <p:txBody>
          <a:bodyPr/>
          <a:lstStyle/>
          <a:p>
            <a:r>
              <a:rPr lang="en-US" smtClean="0"/>
              <a:t>Thomas Handte, Sony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216757"/>
              </p:ext>
            </p:extLst>
          </p:nvPr>
        </p:nvGraphicFramePr>
        <p:xfrm>
          <a:off x="228600" y="1676400"/>
          <a:ext cx="869632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5" name="Worksheet" r:id="rId4" imgW="8696390" imgH="3438457" progId="Excel.Sheet.12">
                  <p:embed/>
                </p:oleObj>
              </mc:Choice>
              <mc:Fallback>
                <p:oleObj name="Worksheet" r:id="rId4" imgW="8696390" imgH="3438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1676400"/>
                        <a:ext cx="8696325" cy="3438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NUC definition for Cat. B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16558"/>
              </p:ext>
            </p:extLst>
          </p:nvPr>
        </p:nvGraphicFramePr>
        <p:xfrm>
          <a:off x="3598652" y="5334000"/>
          <a:ext cx="19669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6" name="Packager Shell Object" showAsIcon="1" r:id="rId6" imgW="1967400" imgH="685440" progId="Package">
                  <p:embed/>
                </p:oleObj>
              </mc:Choice>
              <mc:Fallback>
                <p:oleObj name="Packager Shell Object" showAsIcon="1" r:id="rId6" imgW="1967400" imgH="6854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98652" y="5334000"/>
                        <a:ext cx="1966913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8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NUC definition for Cat. </a:t>
            </a:r>
            <a:r>
              <a:rPr lang="en-US" altLang="ja-JP" dirty="0" smtClean="0"/>
              <a:t>D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523819"/>
              </p:ext>
            </p:extLst>
          </p:nvPr>
        </p:nvGraphicFramePr>
        <p:xfrm>
          <a:off x="228600" y="1676400"/>
          <a:ext cx="8696325" cy="343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Worksheet" r:id="rId5" imgW="8696390" imgH="3438457" progId="Excel.Sheet.12">
                  <p:embed/>
                </p:oleObj>
              </mc:Choice>
              <mc:Fallback>
                <p:oleObj name="Worksheet" r:id="rId5" imgW="8696390" imgH="3438457" progId="Excel.Shee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96325" cy="343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886266"/>
              </p:ext>
            </p:extLst>
          </p:nvPr>
        </p:nvGraphicFramePr>
        <p:xfrm>
          <a:off x="3581400" y="5334000"/>
          <a:ext cx="19796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Packager Shell Object" showAsIcon="1" r:id="rId7" imgW="1980360" imgH="685440" progId="Package">
                  <p:embed/>
                </p:oleObj>
              </mc:Choice>
              <mc:Fallback>
                <p:oleObj name="Packager Shell Object" showAsIcon="1" r:id="rId7" imgW="1980360" imgH="68544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81400" y="5334000"/>
                        <a:ext cx="1979613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958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2734" y="3790312"/>
            <a:ext cx="3560597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endParaRPr kumimoji="1" lang="en-US" altLang="ja-JP" dirty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ja-JP" dirty="0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5545" y="1288208"/>
            <a:ext cx="3560597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6146" y="1322714"/>
            <a:ext cx="3560597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4133" y="3790312"/>
            <a:ext cx="3560597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355" y="248578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CR=1/2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3734545" y="248578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CR=5/8</a:t>
            </a: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4975428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CR=13/16</a:t>
            </a:r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119355" y="5184388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CR=3/4</a:t>
            </a:r>
            <a:endParaRPr lang="de-DE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Visualization: NUCs Cat. B</a:t>
            </a:r>
            <a:endParaRPr kumimoji="1"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47918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2734" y="3790312"/>
            <a:ext cx="3560598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endParaRPr kumimoji="1" lang="en-US" altLang="ja-JP" dirty="0"/>
          </a:p>
          <a:p>
            <a:pPr algn="just"/>
            <a:endParaRPr kumimoji="1" lang="en-US" altLang="ja-JP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ja-JP" dirty="0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25011" y="6475413"/>
            <a:ext cx="141891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15545" y="1288208"/>
            <a:ext cx="3560598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6146" y="1322714"/>
            <a:ext cx="3560598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4133" y="3790312"/>
            <a:ext cx="3560598" cy="267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355" y="248578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CR=1/2</a:t>
            </a:r>
            <a:endParaRPr lang="de-DE" dirty="0"/>
          </a:p>
        </p:txBody>
      </p:sp>
      <p:sp>
        <p:nvSpPr>
          <p:cNvPr id="10" name="TextBox 9"/>
          <p:cNvSpPr txBox="1"/>
          <p:nvPr/>
        </p:nvSpPr>
        <p:spPr>
          <a:xfrm>
            <a:off x="3734545" y="248578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CR=5/8</a:t>
            </a:r>
            <a:endParaRPr lang="de-DE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4975428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CR=13/16</a:t>
            </a:r>
            <a:endParaRPr lang="de-DE" dirty="0"/>
          </a:p>
        </p:txBody>
      </p:sp>
      <p:sp>
        <p:nvSpPr>
          <p:cNvPr id="11" name="TextBox 10"/>
          <p:cNvSpPr txBox="1"/>
          <p:nvPr/>
        </p:nvSpPr>
        <p:spPr>
          <a:xfrm>
            <a:off x="119355" y="5184388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CR=3/4</a:t>
            </a:r>
            <a:endParaRPr lang="de-DE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Visualization: NUCs Cat. D</a:t>
            </a:r>
            <a:endParaRPr kumimoji="1" lang="en-US" altLang="ja-JP" noProof="0" dirty="0"/>
          </a:p>
        </p:txBody>
      </p:sp>
    </p:spTree>
    <p:extLst>
      <p:ext uri="{BB962C8B-B14F-4D97-AF65-F5344CB8AC3E}">
        <p14:creationId xmlns:p14="http://schemas.microsoft.com/office/powerpoint/2010/main" val="292160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Abstract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spc="-20" dirty="0" smtClean="0"/>
              <a:t>This contribution outlines </a:t>
            </a:r>
          </a:p>
          <a:p>
            <a:pPr lvl="1" algn="just"/>
            <a:r>
              <a:rPr kumimoji="1" lang="en-US" altLang="ja-JP" spc="-20" dirty="0" smtClean="0"/>
              <a:t>The performance of non-uniform constellations (NUCs) in single-carrier (SC) modulation under influence of phase noise</a:t>
            </a:r>
          </a:p>
          <a:p>
            <a:pPr lvl="2" algn="just"/>
            <a:r>
              <a:rPr kumimoji="1" lang="en-US" altLang="ja-JP" dirty="0" smtClean="0"/>
              <a:t>NUCs </a:t>
            </a:r>
            <a:r>
              <a:rPr kumimoji="1" lang="en-US" altLang="ja-JP" dirty="0"/>
              <a:t>of </a:t>
            </a:r>
            <a:r>
              <a:rPr kumimoji="1" lang="en-US" altLang="ja-JP" dirty="0" smtClean="0"/>
              <a:t>[1] </a:t>
            </a:r>
            <a:r>
              <a:rPr kumimoji="1" lang="en-US" altLang="ja-JP" dirty="0"/>
              <a:t>with 64 signal points are </a:t>
            </a:r>
            <a:r>
              <a:rPr kumimoji="1" lang="en-US" altLang="ja-JP" dirty="0" smtClean="0"/>
              <a:t>considered</a:t>
            </a:r>
          </a:p>
          <a:p>
            <a:pPr lvl="2" algn="just"/>
            <a:r>
              <a:rPr kumimoji="1" lang="en-US" altLang="ja-JP" dirty="0" smtClean="0"/>
              <a:t>NUCs are shown to be robust against phase noise</a:t>
            </a:r>
          </a:p>
          <a:p>
            <a:pPr lvl="3" algn="just"/>
            <a:r>
              <a:rPr kumimoji="1" lang="en-US" altLang="ja-JP" dirty="0" smtClean="0"/>
              <a:t>The </a:t>
            </a:r>
            <a:r>
              <a:rPr kumimoji="1" lang="en-US" altLang="ja-JP" dirty="0"/>
              <a:t>gain compared to uniform constellations (UCs) </a:t>
            </a:r>
            <a:r>
              <a:rPr kumimoji="1" lang="en-US" altLang="ja-JP" dirty="0" smtClean="0"/>
              <a:t>is even increased</a:t>
            </a:r>
          </a:p>
          <a:p>
            <a:pPr lvl="1" algn="just"/>
            <a:r>
              <a:rPr kumimoji="1" lang="en-US" altLang="ja-JP" dirty="0" smtClean="0"/>
              <a:t>Comparison of </a:t>
            </a:r>
            <a:r>
              <a:rPr kumimoji="1" lang="en-US" altLang="ja-JP" dirty="0" err="1" smtClean="0"/>
              <a:t>demapping</a:t>
            </a:r>
            <a:r>
              <a:rPr kumimoji="1" lang="en-US" altLang="ja-JP" dirty="0" smtClean="0"/>
              <a:t> complexity</a:t>
            </a:r>
          </a:p>
          <a:p>
            <a:pPr lvl="1" algn="just"/>
            <a:r>
              <a:rPr kumimoji="1" lang="en-US" altLang="ja-JP" dirty="0" smtClean="0"/>
              <a:t>NUC definition</a:t>
            </a:r>
          </a:p>
          <a:p>
            <a:pPr lvl="2" algn="just"/>
            <a:r>
              <a:rPr kumimoji="1" lang="en-US" altLang="ja-JP" dirty="0" smtClean="0"/>
              <a:t>Signal points and bit labelling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16" t="4055" r="14628"/>
          <a:stretch/>
        </p:blipFill>
        <p:spPr>
          <a:xfrm>
            <a:off x="6296106" y="3505200"/>
            <a:ext cx="2811754" cy="272075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842571" y="3610641"/>
            <a:ext cx="1129130" cy="1129130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Motivation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kumimoji="1" lang="en-US" altLang="ja-JP" sz="2200" noProof="0" dirty="0" smtClean="0"/>
              <a:t>Higher order QAMs discussed in e.g. [2-4] as a potential technology for 802.11ay</a:t>
            </a:r>
          </a:p>
          <a:p>
            <a:pPr lvl="1" algn="just"/>
            <a:r>
              <a:rPr kumimoji="1" lang="en-US" altLang="ja-JP" sz="1900" dirty="0" smtClean="0"/>
              <a:t>SC: 64-QAM (up to 16-QAM in ad)</a:t>
            </a:r>
            <a:endParaRPr kumimoji="1" lang="en-US" altLang="ja-JP" sz="1900" noProof="0" dirty="0" smtClean="0"/>
          </a:p>
          <a:p>
            <a:pPr algn="just"/>
            <a:r>
              <a:rPr kumimoji="1" lang="en-US" altLang="ja-JP" sz="2200" noProof="0" dirty="0" smtClean="0"/>
              <a:t>Non-uniform </a:t>
            </a:r>
            <a:r>
              <a:rPr kumimoji="1" lang="en-US" altLang="ja-JP" sz="2200" noProof="0" dirty="0"/>
              <a:t>constellations </a:t>
            </a:r>
            <a:r>
              <a:rPr kumimoji="1" lang="en-US" altLang="ja-JP" sz="2200" noProof="0" dirty="0" smtClean="0"/>
              <a:t>(NUCs) provide increased performance compared </a:t>
            </a:r>
            <a:r>
              <a:rPr kumimoji="1" lang="en-US" altLang="ja-JP" sz="2200" noProof="0" dirty="0"/>
              <a:t>to uniform </a:t>
            </a:r>
            <a:r>
              <a:rPr kumimoji="1" lang="en-US" altLang="ja-JP" sz="2200" noProof="0" dirty="0" smtClean="0"/>
              <a:t>constellations (UCs)</a:t>
            </a:r>
          </a:p>
          <a:p>
            <a:pPr algn="just"/>
            <a:r>
              <a:rPr kumimoji="1" lang="en-US" altLang="ja-JP" sz="2200" dirty="0" smtClean="0"/>
              <a:t>NUCs provide</a:t>
            </a:r>
            <a:endParaRPr kumimoji="1" lang="en-US" altLang="ja-JP" sz="2200" noProof="0" dirty="0"/>
          </a:p>
          <a:p>
            <a:pPr lvl="1"/>
            <a:r>
              <a:rPr kumimoji="1" lang="en-US" altLang="ja-JP" sz="1900" dirty="0" smtClean="0"/>
              <a:t>shaping gain [5, 6]</a:t>
            </a:r>
          </a:p>
          <a:p>
            <a:pPr lvl="1"/>
            <a:r>
              <a:rPr kumimoji="1" lang="en-US" altLang="ja-JP" sz="1900" dirty="0"/>
              <a:t>i</a:t>
            </a:r>
            <a:r>
              <a:rPr kumimoji="1" lang="en-US" altLang="ja-JP" sz="1900" dirty="0" smtClean="0"/>
              <a:t>mproved robustness </a:t>
            </a:r>
            <a:r>
              <a:rPr kumimoji="1" lang="en-US" altLang="ja-JP" sz="1900" dirty="0"/>
              <a:t>against </a:t>
            </a:r>
            <a:r>
              <a:rPr kumimoji="1" lang="en-US" altLang="ja-JP" sz="1900" dirty="0" smtClean="0"/>
              <a:t>impairments </a:t>
            </a:r>
            <a:r>
              <a:rPr kumimoji="1" lang="en-US" altLang="ja-JP" sz="1800" dirty="0" smtClean="0"/>
              <a:t>[7]</a:t>
            </a:r>
            <a:r>
              <a:rPr kumimoji="1" lang="en-US" altLang="ja-JP" sz="1900" dirty="0" smtClean="0"/>
              <a:t> such as</a:t>
            </a:r>
          </a:p>
          <a:p>
            <a:pPr lvl="2"/>
            <a:r>
              <a:rPr kumimoji="1" lang="en-US" altLang="ja-JP" sz="1700" dirty="0" smtClean="0"/>
              <a:t>ADC quantization</a:t>
            </a:r>
          </a:p>
          <a:p>
            <a:pPr lvl="2"/>
            <a:r>
              <a:rPr kumimoji="1" lang="en-US" altLang="ja-JP" sz="1700" dirty="0" smtClean="0"/>
              <a:t>fading channels </a:t>
            </a:r>
          </a:p>
          <a:p>
            <a:pPr lvl="1"/>
            <a:r>
              <a:rPr kumimoji="1" lang="en-US" altLang="ja-JP" sz="1900" dirty="0" smtClean="0"/>
              <a:t>a lower peak power than UCs, e.g. [1]</a:t>
            </a:r>
          </a:p>
          <a:p>
            <a:pPr lvl="1"/>
            <a:r>
              <a:rPr kumimoji="1" lang="en-US" altLang="ja-JP" sz="1900" dirty="0" smtClean="0"/>
              <a:t>a moderate increase in </a:t>
            </a:r>
            <a:r>
              <a:rPr kumimoji="1" lang="en-US" altLang="ja-JP" sz="1900" dirty="0" err="1"/>
              <a:t>demapper</a:t>
            </a:r>
            <a:r>
              <a:rPr kumimoji="1" lang="en-US" altLang="ja-JP" sz="1900" dirty="0"/>
              <a:t> </a:t>
            </a:r>
            <a:r>
              <a:rPr kumimoji="1" lang="en-US" altLang="ja-JP" sz="1900" dirty="0" smtClean="0"/>
              <a:t>complexity</a:t>
            </a:r>
          </a:p>
          <a:p>
            <a:pPr lvl="2"/>
            <a:r>
              <a:rPr kumimoji="1" lang="en-US" altLang="ja-JP" sz="1700" dirty="0" smtClean="0"/>
              <a:t>See later</a:t>
            </a:r>
            <a:endParaRPr kumimoji="1" lang="en-US" altLang="ja-JP" sz="1900" noProof="0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1" y="6475413"/>
            <a:ext cx="1373774" cy="184666"/>
          </a:xfrm>
        </p:spPr>
        <p:txBody>
          <a:bodyPr/>
          <a:lstStyle/>
          <a:p>
            <a:r>
              <a:rPr lang="en-US" dirty="0" smtClean="0"/>
              <a:t>Thomas Handte, Sony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08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noProof="0" dirty="0" smtClean="0"/>
              <a:t>So far, the effect of phase noise on the performance of NUCs has been investigated for OFDM only</a:t>
            </a:r>
          </a:p>
          <a:p>
            <a:pPr lvl="1" algn="just"/>
            <a:r>
              <a:rPr kumimoji="1" lang="en-US" altLang="ja-JP" dirty="0" smtClean="0"/>
              <a:t>Investigations [7] show that NUCs can maintain or even improve their gain in presence of phase noise, quantization, or fading.</a:t>
            </a:r>
          </a:p>
          <a:p>
            <a:pPr algn="just"/>
            <a:r>
              <a:rPr kumimoji="1" lang="en-US" altLang="ja-JP" dirty="0" smtClean="0"/>
              <a:t>In this contribution, we investigate the performance of NUCs in SC transmission</a:t>
            </a:r>
          </a:p>
          <a:p>
            <a:pPr lvl="1" algn="just"/>
            <a:r>
              <a:rPr kumimoji="1" lang="en-US" altLang="ja-JP" dirty="0" smtClean="0"/>
              <a:t>NUCs for SC can be optimized in various ways [1]</a:t>
            </a:r>
          </a:p>
          <a:p>
            <a:pPr lvl="1" algn="just"/>
            <a:r>
              <a:rPr kumimoji="1" lang="en-US" altLang="ja-JP" dirty="0" smtClean="0"/>
              <a:t>Here we present performance results of NUCs with</a:t>
            </a:r>
          </a:p>
          <a:p>
            <a:pPr lvl="2" algn="just"/>
            <a:r>
              <a:rPr kumimoji="1" lang="en-US" altLang="ja-JP" dirty="0" smtClean="0"/>
              <a:t>Zero shaping gain but minimum PAPR: Cat</a:t>
            </a:r>
            <a:r>
              <a:rPr kumimoji="1" lang="en-US" altLang="ja-JP" dirty="0"/>
              <a:t>. </a:t>
            </a:r>
            <a:r>
              <a:rPr kumimoji="1" lang="en-US" altLang="ja-JP" dirty="0" smtClean="0"/>
              <a:t>B</a:t>
            </a:r>
          </a:p>
          <a:p>
            <a:pPr lvl="2" algn="just"/>
            <a:r>
              <a:rPr kumimoji="1" lang="en-US" altLang="ja-JP" dirty="0" smtClean="0"/>
              <a:t>Maximum shaping gain </a:t>
            </a:r>
            <a:r>
              <a:rPr kumimoji="1" lang="en-US" altLang="ja-JP" dirty="0"/>
              <a:t>and unconstraint </a:t>
            </a:r>
            <a:r>
              <a:rPr kumimoji="1" lang="en-US" altLang="ja-JP" dirty="0" smtClean="0"/>
              <a:t>PAPR: Cat</a:t>
            </a:r>
            <a:r>
              <a:rPr kumimoji="1" lang="en-US" altLang="ja-JP" dirty="0"/>
              <a:t>. </a:t>
            </a:r>
            <a:r>
              <a:rPr kumimoji="1" lang="en-US" altLang="ja-JP" dirty="0" smtClean="0"/>
              <a:t>D</a:t>
            </a:r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7988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noProof="0" dirty="0" smtClean="0"/>
              <a:t>Introduction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/>
          </a:bodyPr>
          <a:lstStyle/>
          <a:p>
            <a:pPr algn="just"/>
            <a:r>
              <a:rPr kumimoji="1" lang="en-US" altLang="ja-JP" noProof="0" dirty="0" smtClean="0"/>
              <a:t>NUC performance in SC communications</a:t>
            </a:r>
          </a:p>
          <a:p>
            <a:pPr lvl="1" algn="just"/>
            <a:r>
              <a:rPr kumimoji="1" lang="en-US" altLang="ja-JP" dirty="0" smtClean="0"/>
              <a:t>The </a:t>
            </a:r>
            <a:r>
              <a:rPr kumimoji="1" lang="en-US" altLang="ja-JP" dirty="0"/>
              <a:t>overall gain </a:t>
            </a:r>
            <a:r>
              <a:rPr kumimoji="1" lang="en-US" altLang="ja-JP" dirty="0" smtClean="0"/>
              <a:t>has </a:t>
            </a:r>
            <a:r>
              <a:rPr kumimoji="1" lang="en-US" altLang="ja-JP" dirty="0"/>
              <a:t>two sources</a:t>
            </a:r>
          </a:p>
          <a:p>
            <a:pPr marL="1200150" lvl="2" indent="-342900" algn="just">
              <a:buFont typeface="+mj-lt"/>
              <a:buAutoNum type="alphaUcPeriod"/>
            </a:pPr>
            <a:r>
              <a:rPr kumimoji="1" lang="en-US" altLang="ja-JP" dirty="0"/>
              <a:t>Shaping gain</a:t>
            </a:r>
          </a:p>
          <a:p>
            <a:pPr lvl="3" algn="just"/>
            <a:r>
              <a:rPr kumimoji="1" lang="en-US" altLang="ja-JP" dirty="0"/>
              <a:t>NUCs require less SNR than UCs for same FER </a:t>
            </a:r>
          </a:p>
          <a:p>
            <a:pPr marL="1200150" lvl="2" indent="-342900" algn="just">
              <a:buFont typeface="+mj-lt"/>
              <a:buAutoNum type="alphaUcPeriod"/>
            </a:pPr>
            <a:r>
              <a:rPr kumimoji="1" lang="en-US" altLang="ja-JP" dirty="0"/>
              <a:t>Peak power gain</a:t>
            </a:r>
          </a:p>
          <a:p>
            <a:pPr lvl="3"/>
            <a:r>
              <a:rPr kumimoji="1" lang="en-US" altLang="ja-JP" dirty="0"/>
              <a:t>NUCs </a:t>
            </a:r>
            <a:r>
              <a:rPr kumimoji="1" lang="en-US" altLang="ja-JP" dirty="0" smtClean="0"/>
              <a:t>have </a:t>
            </a:r>
            <a:r>
              <a:rPr kumimoji="1" lang="en-US" altLang="ja-JP" dirty="0"/>
              <a:t>a lower </a:t>
            </a:r>
            <a:r>
              <a:rPr kumimoji="1" lang="en-US" altLang="ja-JP" dirty="0" smtClean="0"/>
              <a:t>PAPR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than </a:t>
            </a:r>
            <a:r>
              <a:rPr kumimoji="1" lang="en-US" altLang="ja-JP" dirty="0"/>
              <a:t>UCs</a:t>
            </a:r>
          </a:p>
          <a:p>
            <a:pPr lvl="1"/>
            <a:r>
              <a:rPr kumimoji="1" lang="en-US" altLang="ja-JP" dirty="0"/>
              <a:t>Shaping gain and </a:t>
            </a:r>
            <a:r>
              <a:rPr kumimoji="1" lang="en-US" altLang="ja-JP" dirty="0" smtClean="0"/>
              <a:t>peak power</a:t>
            </a:r>
            <a:br>
              <a:rPr kumimoji="1" lang="en-US" altLang="ja-JP" dirty="0" smtClean="0"/>
            </a:br>
            <a:r>
              <a:rPr kumimoji="1" lang="en-US" altLang="ja-JP" dirty="0" smtClean="0"/>
              <a:t>gain </a:t>
            </a:r>
            <a:r>
              <a:rPr kumimoji="1" lang="en-US" altLang="ja-JP" dirty="0"/>
              <a:t>are not </a:t>
            </a:r>
            <a:r>
              <a:rPr kumimoji="1" lang="en-US" altLang="ja-JP" dirty="0" smtClean="0"/>
              <a:t>independent</a:t>
            </a:r>
          </a:p>
          <a:p>
            <a:pPr lvl="1"/>
            <a:r>
              <a:rPr kumimoji="1" lang="en-US" altLang="ja-JP" dirty="0" smtClean="0"/>
              <a:t>Optimization targets</a:t>
            </a:r>
            <a:endParaRPr kumimoji="1" lang="en-US" altLang="ja-JP" dirty="0"/>
          </a:p>
          <a:p>
            <a:pPr marL="0" indent="0" algn="just">
              <a:buNone/>
            </a:pPr>
            <a:endParaRPr kumimoji="1" lang="en-US" altLang="ja-JP" dirty="0" smtClean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094" y="3124200"/>
            <a:ext cx="4330706" cy="323451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476667" y="5209401"/>
            <a:ext cx="397866" cy="276999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UC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257800" y="5355812"/>
            <a:ext cx="266700" cy="138500"/>
          </a:xfrm>
          <a:prstGeom prst="straightConnector1">
            <a:avLst/>
          </a:prstGeom>
          <a:ln w="19050">
            <a:solidFill>
              <a:schemeClr val="tx1"/>
            </a:solidFill>
            <a:headEnd type="none" w="sm" len="sm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 bwMode="auto">
          <a:xfrm rot="19138628">
            <a:off x="7124771" y="5135684"/>
            <a:ext cx="1114883" cy="533400"/>
          </a:xfrm>
          <a:prstGeom prst="ellipse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5231106" y="5597104"/>
            <a:ext cx="2464278" cy="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265240" y="5579852"/>
            <a:ext cx="720069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+ 1.3 dB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419840"/>
              </p:ext>
            </p:extLst>
          </p:nvPr>
        </p:nvGraphicFramePr>
        <p:xfrm>
          <a:off x="1371600" y="5029200"/>
          <a:ext cx="3352800" cy="914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90600"/>
                <a:gridCol w="1206062"/>
                <a:gridCol w="1156138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NUC Cat.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Shaping gain</a:t>
                      </a:r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PAPR gain</a:t>
                      </a:r>
                      <a:endParaRPr lang="en-US" sz="1400" i="1" dirty="0"/>
                    </a:p>
                  </a:txBody>
                  <a:tcPr anchor="ctr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≈ 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endParaRPr lang="en-US" sz="14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Max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unconstraint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Oval 13"/>
          <p:cNvSpPr/>
          <p:nvPr/>
        </p:nvSpPr>
        <p:spPr bwMode="auto">
          <a:xfrm>
            <a:off x="5213854" y="3352800"/>
            <a:ext cx="1232139" cy="1142999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5231922" y="3914001"/>
            <a:ext cx="598001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105400" y="3914001"/>
            <a:ext cx="79701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+0.35 dB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70980" y="3352800"/>
            <a:ext cx="58702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Cat. D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77200" y="5130811"/>
            <a:ext cx="58702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Cat. B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815135" y="4727565"/>
            <a:ext cx="797013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+0.35 dB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5874533" y="3924299"/>
            <a:ext cx="0" cy="163830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headEnd type="none" w="sm" len="sm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9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kumimoji="1" lang="en-US" altLang="ja-JP" dirty="0"/>
              <a:t>Parameters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>
            <a:normAutofit fontScale="77500" lnSpcReduction="20000"/>
          </a:bodyPr>
          <a:lstStyle/>
          <a:p>
            <a:r>
              <a:rPr kumimoji="1" lang="en-US" altLang="ja-JP" dirty="0"/>
              <a:t>Focus on constellations with 64 signal points</a:t>
            </a:r>
          </a:p>
          <a:p>
            <a:pPr lvl="1"/>
            <a:r>
              <a:rPr kumimoji="1" lang="en-US" altLang="ja-JP" dirty="0"/>
              <a:t>.11ad LDPC with code rates (CR): </a:t>
            </a:r>
            <a:r>
              <a:rPr kumimoji="1" lang="en-US" altLang="ja-JP" baseline="30000" dirty="0"/>
              <a:t>1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2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5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8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3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4</a:t>
            </a:r>
            <a:r>
              <a:rPr kumimoji="1" lang="en-US" altLang="ja-JP" dirty="0"/>
              <a:t>, </a:t>
            </a:r>
            <a:r>
              <a:rPr kumimoji="1" lang="en-US" altLang="ja-JP" baseline="30000" dirty="0"/>
              <a:t>13</a:t>
            </a:r>
            <a:r>
              <a:rPr kumimoji="1" lang="en-US" altLang="ja-JP" dirty="0"/>
              <a:t>/</a:t>
            </a:r>
            <a:r>
              <a:rPr kumimoji="1" lang="en-US" altLang="ja-JP" baseline="-25000" dirty="0"/>
              <a:t>16</a:t>
            </a:r>
            <a:r>
              <a:rPr kumimoji="1" lang="en-US" altLang="ja-JP" dirty="0"/>
              <a:t> </a:t>
            </a:r>
          </a:p>
          <a:p>
            <a:r>
              <a:rPr kumimoji="1" lang="en-US" altLang="ja-JP" dirty="0"/>
              <a:t>SC modulation</a:t>
            </a:r>
          </a:p>
          <a:p>
            <a:r>
              <a:rPr kumimoji="1" lang="en-US" altLang="ja-JP" dirty="0"/>
              <a:t>Message </a:t>
            </a:r>
            <a:r>
              <a:rPr kumimoji="1" lang="en-US" altLang="ja-JP" dirty="0" smtClean="0"/>
              <a:t>length</a:t>
            </a:r>
            <a:r>
              <a:rPr kumimoji="1" lang="en-US" altLang="ja-JP" dirty="0"/>
              <a:t>: 1000 </a:t>
            </a:r>
            <a:r>
              <a:rPr kumimoji="1" lang="en-US" altLang="ja-JP" dirty="0" smtClean="0"/>
              <a:t>bytes</a:t>
            </a:r>
          </a:p>
          <a:p>
            <a:r>
              <a:rPr kumimoji="1" lang="en-US" altLang="ja-JP" dirty="0" smtClean="0"/>
              <a:t>Channel </a:t>
            </a:r>
            <a:r>
              <a:rPr kumimoji="1" lang="en-US" altLang="ja-JP" dirty="0"/>
              <a:t>model </a:t>
            </a:r>
          </a:p>
          <a:p>
            <a:pPr lvl="1"/>
            <a:r>
              <a:rPr kumimoji="1" lang="en-US" altLang="ja-JP" dirty="0" smtClean="0"/>
              <a:t>AWGN</a:t>
            </a:r>
          </a:p>
          <a:p>
            <a:pPr lvl="1"/>
            <a:r>
              <a:rPr kumimoji="1" lang="en-US" altLang="ja-JP" dirty="0" smtClean="0"/>
              <a:t>Phase noise at transmitter and receiver</a:t>
            </a:r>
          </a:p>
          <a:p>
            <a:pPr lvl="2"/>
            <a:r>
              <a:rPr kumimoji="1" lang="en-US" altLang="ja-JP" dirty="0" smtClean="0"/>
              <a:t>Spectral noise mask according to evaluation methodology [9]</a:t>
            </a:r>
          </a:p>
          <a:p>
            <a:r>
              <a:rPr kumimoji="1" lang="en-US" altLang="ja-JP" dirty="0" smtClean="0"/>
              <a:t>Receiver</a:t>
            </a:r>
          </a:p>
          <a:p>
            <a:pPr lvl="1"/>
            <a:r>
              <a:rPr kumimoji="1" lang="en-US" altLang="ja-JP" dirty="0" smtClean="0"/>
              <a:t>Regular approx. LLR </a:t>
            </a:r>
            <a:r>
              <a:rPr kumimoji="1" lang="en-US" altLang="ja-JP" dirty="0" err="1" smtClean="0"/>
              <a:t>demapper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Phase noise mitigation</a:t>
            </a:r>
            <a:endParaRPr kumimoji="1" lang="en-US" altLang="ja-JP" dirty="0"/>
          </a:p>
          <a:p>
            <a:r>
              <a:rPr kumimoji="1" lang="en-US" altLang="ja-JP" dirty="0" smtClean="0"/>
              <a:t>Analysis</a:t>
            </a:r>
          </a:p>
          <a:p>
            <a:pPr lvl="1"/>
            <a:r>
              <a:rPr kumimoji="1" lang="en-US" altLang="ja-JP" dirty="0"/>
              <a:t>Performance compared at FER = </a:t>
            </a:r>
            <a:r>
              <a:rPr kumimoji="1" lang="en-US" altLang="ja-JP" dirty="0" smtClean="0"/>
              <a:t>10</a:t>
            </a:r>
            <a:r>
              <a:rPr kumimoji="1" lang="en-US" altLang="ja-JP" baseline="30000" dirty="0" smtClean="0"/>
              <a:t>-2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Benchmark</a:t>
            </a:r>
          </a:p>
          <a:p>
            <a:pPr lvl="2"/>
            <a:r>
              <a:rPr kumimoji="1" lang="en-US" altLang="ja-JP" dirty="0" smtClean="0"/>
              <a:t>Regular uniform 64-QAM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</p:spTree>
    <p:extLst>
      <p:ext uri="{BB962C8B-B14F-4D97-AF65-F5344CB8AC3E}">
        <p14:creationId xmlns:p14="http://schemas.microsoft.com/office/powerpoint/2010/main" val="28800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sz="2000" noProof="0" dirty="0" smtClean="0"/>
              <a:t>FER performance w/o and w/ phase noise</a:t>
            </a:r>
          </a:p>
          <a:p>
            <a:pPr lvl="1" algn="just"/>
            <a:r>
              <a:rPr kumimoji="1" lang="en-US" altLang="ja-JP" sz="1600" dirty="0" smtClean="0"/>
              <a:t>NUCs offer a shaping gain depending on Cat. and CR</a:t>
            </a:r>
          </a:p>
          <a:p>
            <a:pPr lvl="2"/>
            <a:r>
              <a:rPr kumimoji="1" lang="en-US" altLang="ja-JP" sz="1600" dirty="0" smtClean="0"/>
              <a:t>NUC requires less SNR than UC for same FER</a:t>
            </a:r>
          </a:p>
          <a:p>
            <a:pPr lvl="2"/>
            <a:r>
              <a:rPr kumimoji="1" lang="en-US" altLang="ja-JP" sz="1600" dirty="0" smtClean="0"/>
              <a:t>Cat. B and UC have 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approx. same performance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shaping gain 0 dB</a:t>
            </a:r>
          </a:p>
          <a:p>
            <a:pPr lvl="2"/>
            <a:r>
              <a:rPr kumimoji="1" lang="en-US" altLang="ja-JP" sz="1600" dirty="0" smtClean="0"/>
              <a:t>Cat. D has a SNR gain 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compared to UC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shaping gain up to 0.4 dB</a:t>
            </a:r>
          </a:p>
          <a:p>
            <a:pPr lvl="1" algn="just"/>
            <a:r>
              <a:rPr kumimoji="1" lang="en-US" altLang="ja-JP" sz="1600" dirty="0"/>
              <a:t>Phase noise yields degradation </a:t>
            </a:r>
          </a:p>
          <a:p>
            <a:pPr lvl="2"/>
            <a:r>
              <a:rPr kumimoji="1" lang="en-US" altLang="ja-JP" sz="1600" dirty="0"/>
              <a:t>UC and NUC are </a:t>
            </a:r>
            <a:r>
              <a:rPr kumimoji="1" lang="en-US" altLang="ja-JP" sz="1600" dirty="0" smtClean="0"/>
              <a:t>similarly</a:t>
            </a:r>
            <a:br>
              <a:rPr kumimoji="1" lang="en-US" altLang="ja-JP" sz="1600" dirty="0" smtClean="0"/>
            </a:br>
            <a:r>
              <a:rPr kumimoji="1" lang="en-US" altLang="ja-JP" sz="1600" dirty="0" smtClean="0"/>
              <a:t>influenced</a:t>
            </a:r>
            <a:endParaRPr kumimoji="1" lang="en-US" altLang="ja-JP" sz="1600" dirty="0"/>
          </a:p>
          <a:p>
            <a:pPr lvl="2"/>
            <a:endParaRPr kumimoji="1" lang="en-US" altLang="ja-JP" sz="1600" dirty="0" smtClean="0"/>
          </a:p>
          <a:p>
            <a:pPr lvl="2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191000" y="3242480"/>
            <a:ext cx="4330706" cy="3234520"/>
            <a:chOff x="2451094" y="3242480"/>
            <a:chExt cx="4330706" cy="32345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1094" y="3242480"/>
              <a:ext cx="4330706" cy="3234520"/>
            </a:xfrm>
            <a:prstGeom prst="rect">
              <a:avLst/>
            </a:prstGeom>
          </p:spPr>
        </p:pic>
        <p:sp>
          <p:nvSpPr>
            <p:cNvPr id="12" name="Oval 11"/>
            <p:cNvSpPr/>
            <p:nvPr/>
          </p:nvSpPr>
          <p:spPr bwMode="auto">
            <a:xfrm>
              <a:off x="3657600" y="4629017"/>
              <a:ext cx="685800" cy="171583"/>
            </a:xfrm>
            <a:prstGeom prst="ellipse">
              <a:avLst/>
            </a:prstGeom>
            <a:noFill/>
            <a:ln w="19050"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5410200" y="4648200"/>
              <a:ext cx="812322" cy="152400"/>
            </a:xfrm>
            <a:prstGeom prst="ellipse">
              <a:avLst/>
            </a:prstGeom>
            <a:noFill/>
            <a:ln w="19050"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89780" y="4599801"/>
              <a:ext cx="5870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CR1/2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54948" y="4599801"/>
              <a:ext cx="58702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CR5/8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2514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647" y="3242480"/>
            <a:ext cx="4330706" cy="323451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sz="2000" noProof="0" dirty="0" smtClean="0"/>
              <a:t>NUC shaping gain w/o and w/ phase noise as a function of CR</a:t>
            </a:r>
          </a:p>
          <a:p>
            <a:pPr lvl="1" algn="just"/>
            <a:r>
              <a:rPr kumimoji="1" lang="en-US" altLang="ja-JP" sz="1600" dirty="0" smtClean="0"/>
              <a:t>Shaping gain is even further increased in presence of phase noise</a:t>
            </a:r>
          </a:p>
          <a:p>
            <a:pPr lvl="2" algn="just"/>
            <a:r>
              <a:rPr kumimoji="1" lang="en-US" altLang="ja-JP" sz="1400" dirty="0" smtClean="0"/>
              <a:t>i.e. NUCs are more robust than UC </a:t>
            </a:r>
          </a:p>
          <a:p>
            <a:pPr lvl="1" algn="just"/>
            <a:r>
              <a:rPr kumimoji="1" lang="en-US" altLang="ja-JP" sz="1600" dirty="0" smtClean="0">
                <a:solidFill>
                  <a:srgbClr val="00B050"/>
                </a:solidFill>
              </a:rPr>
              <a:t>Shaping gain increases up to 0.9 / 1.1 </a:t>
            </a:r>
            <a:r>
              <a:rPr kumimoji="1" lang="en-US" altLang="ja-JP" sz="1600" dirty="0">
                <a:solidFill>
                  <a:srgbClr val="00B050"/>
                </a:solidFill>
              </a:rPr>
              <a:t>dB</a:t>
            </a:r>
            <a:r>
              <a:rPr kumimoji="1" lang="en-US" altLang="ja-JP" sz="1600" dirty="0" smtClean="0"/>
              <a:t> for Cat</a:t>
            </a:r>
            <a:r>
              <a:rPr kumimoji="1" lang="en-US" altLang="ja-JP" sz="1600" dirty="0"/>
              <a:t>. </a:t>
            </a:r>
            <a:r>
              <a:rPr kumimoji="1" lang="en-US" altLang="ja-JP" sz="1600" dirty="0" smtClean="0"/>
              <a:t>B / Cat</a:t>
            </a:r>
            <a:r>
              <a:rPr kumimoji="1" lang="en-US" altLang="ja-JP" sz="1600" dirty="0"/>
              <a:t>. </a:t>
            </a:r>
            <a:r>
              <a:rPr kumimoji="1" lang="en-US" altLang="ja-JP" sz="1600" dirty="0" smtClean="0"/>
              <a:t>D with phase noise</a:t>
            </a:r>
          </a:p>
          <a:p>
            <a:pPr lvl="2" algn="just"/>
            <a:r>
              <a:rPr kumimoji="1" lang="en-US" altLang="ja-JP" sz="1400" dirty="0" smtClean="0"/>
              <a:t>Additional gain of 0.9 / 0.8 dB</a:t>
            </a:r>
            <a:endParaRPr kumimoji="1" lang="en-US" altLang="ja-JP" sz="1400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35550" y="5819001"/>
            <a:ext cx="603050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304" y="5819001"/>
            <a:ext cx="611065" cy="276999"/>
          </a:xfrm>
          <a:prstGeom prst="rect">
            <a:avLst/>
          </a:prstGeom>
          <a:solidFill>
            <a:srgbClr val="007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46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04" y="3246331"/>
            <a:ext cx="4320394" cy="322681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Results (cont.)</a:t>
            </a:r>
            <a:endParaRPr kumimoji="1" lang="en-US" altLang="ja-JP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772400" cy="4114800"/>
          </a:xfrm>
        </p:spPr>
        <p:txBody>
          <a:bodyPr/>
          <a:lstStyle/>
          <a:p>
            <a:pPr algn="just"/>
            <a:r>
              <a:rPr kumimoji="1" lang="en-US" altLang="ja-JP" sz="2000" noProof="0" dirty="0" smtClean="0"/>
              <a:t>Overall NUC gain w/o and w/ phase noise</a:t>
            </a:r>
          </a:p>
          <a:p>
            <a:pPr lvl="1" algn="just"/>
            <a:r>
              <a:rPr kumimoji="1" lang="en-US" altLang="ja-JP" sz="1600" dirty="0" smtClean="0"/>
              <a:t>Summation of shaping gain and peak power gain</a:t>
            </a:r>
          </a:p>
          <a:p>
            <a:pPr lvl="2" algn="just"/>
            <a:r>
              <a:rPr kumimoji="1" lang="en-US" altLang="ja-JP" sz="1400" dirty="0" smtClean="0"/>
              <a:t>Shaping gain increases in presence of phase noise</a:t>
            </a:r>
          </a:p>
          <a:p>
            <a:pPr lvl="2" algn="just"/>
            <a:r>
              <a:rPr kumimoji="1" lang="en-US" altLang="ja-JP" sz="1400" dirty="0" smtClean="0"/>
              <a:t>Peak power gain is unchanged</a:t>
            </a:r>
          </a:p>
          <a:p>
            <a:pPr lvl="1" algn="just"/>
            <a:r>
              <a:rPr kumimoji="1" lang="en-US" altLang="ja-JP" sz="1600" dirty="0" smtClean="0">
                <a:solidFill>
                  <a:srgbClr val="00B050"/>
                </a:solidFill>
              </a:rPr>
              <a:t>Overall gain up to </a:t>
            </a:r>
            <a:r>
              <a:rPr kumimoji="1" lang="en-US" altLang="ja-JP" sz="1600" b="1" dirty="0" smtClean="0">
                <a:solidFill>
                  <a:srgbClr val="00B050"/>
                </a:solidFill>
              </a:rPr>
              <a:t>1.5 / 2.1dB</a:t>
            </a:r>
            <a:r>
              <a:rPr kumimoji="1" lang="en-US" altLang="ja-JP" sz="1600" dirty="0" smtClean="0">
                <a:solidFill>
                  <a:srgbClr val="00B050"/>
                </a:solidFill>
              </a:rPr>
              <a:t> (</a:t>
            </a:r>
            <a:r>
              <a:rPr kumimoji="1" lang="en-US" altLang="ja-JP" sz="1600" b="1" dirty="0" smtClean="0">
                <a:solidFill>
                  <a:srgbClr val="00B050"/>
                </a:solidFill>
              </a:rPr>
              <a:t>w/o PN / w/ PN</a:t>
            </a:r>
            <a:r>
              <a:rPr kumimoji="1" lang="en-US" altLang="ja-JP" sz="1600" dirty="0" smtClean="0">
                <a:solidFill>
                  <a:srgbClr val="00B050"/>
                </a:solidFill>
              </a:rPr>
              <a:t>) </a:t>
            </a:r>
            <a:r>
              <a:rPr kumimoji="1" lang="en-US" altLang="ja-JP" sz="1600" dirty="0" smtClean="0"/>
              <a:t>compared to regular UC</a:t>
            </a:r>
          </a:p>
          <a:p>
            <a:pPr lvl="2" algn="just"/>
            <a:endParaRPr kumimoji="1" lang="en-US" altLang="ja-JP" sz="1400" dirty="0" smtClean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  <a:p>
            <a:pPr algn="just"/>
            <a:endParaRPr kumimoji="1"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ja-JP" smtClean="0"/>
              <a:t>January 2016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70152" y="6475413"/>
            <a:ext cx="1373773" cy="184666"/>
          </a:xfrm>
        </p:spPr>
        <p:txBody>
          <a:bodyPr/>
          <a:lstStyle/>
          <a:p>
            <a:r>
              <a:rPr lang="en-US" dirty="0"/>
              <a:t>Thomas Handte, Sony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250182"/>
            <a:ext cx="4320394" cy="322681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2497348" y="3387304"/>
            <a:ext cx="990600" cy="0"/>
          </a:xfrm>
          <a:prstGeom prst="line">
            <a:avLst/>
          </a:prstGeom>
          <a:ln w="19050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>
            <a:off x="6875252" y="3395930"/>
            <a:ext cx="879896" cy="0"/>
          </a:xfrm>
          <a:prstGeom prst="line">
            <a:avLst/>
          </a:prstGeom>
          <a:ln w="19050">
            <a:solidFill>
              <a:srgbClr val="00B050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10574" y="4038600"/>
            <a:ext cx="603050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05483" y="4586591"/>
            <a:ext cx="611065" cy="276999"/>
          </a:xfrm>
          <a:prstGeom prst="rect">
            <a:avLst/>
          </a:prstGeom>
          <a:solidFill>
            <a:srgbClr val="007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95026" y="3670810"/>
            <a:ext cx="603050" cy="27699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B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89935" y="4218801"/>
            <a:ext cx="611065" cy="276999"/>
          </a:xfrm>
          <a:prstGeom prst="rect">
            <a:avLst/>
          </a:prstGeom>
          <a:solidFill>
            <a:srgbClr val="007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Cat. D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9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</TotalTime>
  <Words>1335</Words>
  <Application>Microsoft Office PowerPoint</Application>
  <PresentationFormat>On-screen Show (4:3)</PresentationFormat>
  <Paragraphs>292</Paragraphs>
  <Slides>18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802-11-Submission</vt:lpstr>
      <vt:lpstr>Document</vt:lpstr>
      <vt:lpstr>Worksheet</vt:lpstr>
      <vt:lpstr>Packager Shell Object</vt:lpstr>
      <vt:lpstr>Performance of Non-Uniform Constellations in Presence of Phase Noise</vt:lpstr>
      <vt:lpstr>Abstract</vt:lpstr>
      <vt:lpstr>Motivation</vt:lpstr>
      <vt:lpstr>Introduction</vt:lpstr>
      <vt:lpstr>Introduction (cont.)</vt:lpstr>
      <vt:lpstr>Simulation Parameters</vt:lpstr>
      <vt:lpstr>Results</vt:lpstr>
      <vt:lpstr>Results (cont.)</vt:lpstr>
      <vt:lpstr>Results (cont.)</vt:lpstr>
      <vt:lpstr>On the Demapper Complexity</vt:lpstr>
      <vt:lpstr>Conclusion</vt:lpstr>
      <vt:lpstr>References</vt:lpstr>
      <vt:lpstr>Appendix</vt:lpstr>
      <vt:lpstr>NUC definition for 64-QAM</vt:lpstr>
      <vt:lpstr>NUC definition for Cat. B</vt:lpstr>
      <vt:lpstr>NUC definition for Cat. D</vt:lpstr>
      <vt:lpstr>Visualization: NUCs Cat. B</vt:lpstr>
      <vt:lpstr>Visualization: NUCs Cat. D</vt:lpstr>
    </vt:vector>
  </TitlesOfParts>
  <Company>Sony Corp.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of Non-Uniform Constellations in Presence of Phase Noise</dc:title>
  <dc:creator>Handte, Thomas; Schneider, Daniel</dc:creator>
  <cp:lastModifiedBy>Handte, Thomas</cp:lastModifiedBy>
  <cp:revision>262</cp:revision>
  <cp:lastPrinted>1998-02-10T13:28:06Z</cp:lastPrinted>
  <dcterms:created xsi:type="dcterms:W3CDTF">2014-01-02T14:03:14Z</dcterms:created>
  <dcterms:modified xsi:type="dcterms:W3CDTF">2016-01-18T01:41:12Z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