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5"/>
  </p:notesMasterIdLst>
  <p:handoutMasterIdLst>
    <p:handoutMasterId r:id="rId16"/>
  </p:handoutMasterIdLst>
  <p:sldIdLst>
    <p:sldId id="270" r:id="rId2"/>
    <p:sldId id="473" r:id="rId3"/>
    <p:sldId id="497" r:id="rId4"/>
    <p:sldId id="476" r:id="rId5"/>
    <p:sldId id="498" r:id="rId6"/>
    <p:sldId id="477" r:id="rId7"/>
    <p:sldId id="474" r:id="rId8"/>
    <p:sldId id="478" r:id="rId9"/>
    <p:sldId id="475" r:id="rId10"/>
    <p:sldId id="499" r:id="rId11"/>
    <p:sldId id="413" r:id="rId12"/>
    <p:sldId id="507" r:id="rId13"/>
    <p:sldId id="495"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7" autoAdjust="0"/>
    <p:restoredTop sz="92086" autoAdjust="0"/>
  </p:normalViewPr>
  <p:slideViewPr>
    <p:cSldViewPr>
      <p:cViewPr>
        <p:scale>
          <a:sx n="90" d="100"/>
          <a:sy n="90" d="100"/>
        </p:scale>
        <p:origin x="-660"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487272" y="6475413"/>
            <a:ext cx="2056653" cy="184666"/>
          </a:xfrm>
          <a:ln/>
        </p:spPr>
        <p:txBody>
          <a:bodyPr/>
          <a:lstStyle>
            <a:lvl1pPr>
              <a:defRPr/>
            </a:lvl1pPr>
          </a:lstStyle>
          <a:p>
            <a:pPr>
              <a:defRPr/>
            </a:pPr>
            <a:r>
              <a:rPr lang="en-US" altLang="ko-KR" smtClean="0"/>
              <a:t>Hongyuan Zhang,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85059" cy="276999"/>
          </a:xfrm>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smtClean="0"/>
              <a:t>Ron Porat,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Hongyuan Zhang,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Hongyuan Zhang,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Hongyuan Zhang,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4"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3"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Hongyuan Zhang,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2015</a:t>
            </a:r>
            <a:endParaRPr lang="en-US" dirty="0"/>
          </a:p>
        </p:txBody>
      </p:sp>
      <p:sp>
        <p:nvSpPr>
          <p:cNvPr id="1029" name="Rectangle 5"/>
          <p:cNvSpPr>
            <a:spLocks noGrp="1" noChangeArrowheads="1"/>
          </p:cNvSpPr>
          <p:nvPr>
            <p:ph type="ftr" sz="quarter" idx="3"/>
          </p:nvPr>
        </p:nvSpPr>
        <p:spPr bwMode="auto">
          <a:xfrm>
            <a:off x="6902450" y="6475413"/>
            <a:ext cx="164147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Ron Porat, Broadcom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380494" y="332601"/>
            <a:ext cx="3065006"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802.11-16/0071</a:t>
            </a:r>
            <a:endParaRPr lang="en-US" sz="1800" b="1" dirty="0">
              <a:solidFill>
                <a:srgbClr val="FF0000"/>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Packet Extension </a:t>
            </a:r>
            <a:r>
              <a:rPr lang="en-US" dirty="0" smtClean="0"/>
              <a:t>Follow Up</a:t>
            </a:r>
            <a:endParaRPr lang="en-US" dirty="0"/>
          </a:p>
        </p:txBody>
      </p:sp>
      <p:sp>
        <p:nvSpPr>
          <p:cNvPr id="4" name="Date Placeholder 3"/>
          <p:cNvSpPr>
            <a:spLocks noGrp="1"/>
          </p:cNvSpPr>
          <p:nvPr>
            <p:ph type="dt" sz="half" idx="10"/>
          </p:nvPr>
        </p:nvSpPr>
        <p:spPr>
          <a:xfrm>
            <a:off x="696913" y="332601"/>
            <a:ext cx="1385059" cy="276999"/>
          </a:xfrm>
        </p:spPr>
        <p:txBody>
          <a:bodyPr/>
          <a:lstStyle/>
          <a:p>
            <a:pPr>
              <a:defRPr/>
            </a:pPr>
            <a:r>
              <a:rPr lang="en-US" dirty="0"/>
              <a:t>January, 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2016-01-16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11" name="Table 10"/>
          <p:cNvGraphicFramePr>
            <a:graphicFrameLocks noGrp="1"/>
          </p:cNvGraphicFramePr>
          <p:nvPr>
            <p:extLst>
              <p:ext uri="{D42A27DB-BD31-4B8C-83A1-F6EECF244321}">
                <p14:modId xmlns:p14="http://schemas.microsoft.com/office/powerpoint/2010/main" val="3179442144"/>
              </p:ext>
            </p:extLst>
          </p:nvPr>
        </p:nvGraphicFramePr>
        <p:xfrm>
          <a:off x="800100" y="2057400"/>
          <a:ext cx="7239000" cy="2569376"/>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000000"/>
                          </a:solidFill>
                          <a:latin typeface="Times New Roman"/>
                          <a:ea typeface="Times New Roman"/>
                          <a:cs typeface="Arial"/>
                        </a:rPr>
                        <a:t> </a:t>
                      </a: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Mingyue Ji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dirty="0"/>
              <a:t>January,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Table 7"/>
          <p:cNvGraphicFramePr>
            <a:graphicFrameLocks noGrp="1"/>
          </p:cNvGraphicFramePr>
          <p:nvPr>
            <p:extLst>
              <p:ext uri="{D42A27DB-BD31-4B8C-83A1-F6EECF244321}">
                <p14:modId xmlns:p14="http://schemas.microsoft.com/office/powerpoint/2010/main" val="1896193293"/>
              </p:ext>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06154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Background</a:t>
            </a:r>
            <a:endParaRPr lang="en-US" dirty="0"/>
          </a:p>
        </p:txBody>
      </p:sp>
      <p:sp>
        <p:nvSpPr>
          <p:cNvPr id="3" name="Content Placeholder 2"/>
          <p:cNvSpPr>
            <a:spLocks noGrp="1"/>
          </p:cNvSpPr>
          <p:nvPr>
            <p:ph idx="1"/>
          </p:nvPr>
        </p:nvSpPr>
        <p:spPr>
          <a:xfrm>
            <a:off x="259980" y="1363653"/>
            <a:ext cx="8763000" cy="5029200"/>
          </a:xfrm>
        </p:spPr>
        <p:txBody>
          <a:bodyPr>
            <a:normAutofit/>
          </a:bodyPr>
          <a:lstStyle/>
          <a:p>
            <a:r>
              <a:rPr lang="en-US" sz="1600" dirty="0" smtClean="0"/>
              <a:t>In </a:t>
            </a:r>
            <a:r>
              <a:rPr lang="en-US" sz="1600" dirty="0"/>
              <a:t>11ax, the number of tones has quadrupled relative to 11ac (for the same BW) </a:t>
            </a:r>
            <a:r>
              <a:rPr lang="en-US" sz="1600" dirty="0" smtClean="0"/>
              <a:t>but SIFS has remained unchanged. </a:t>
            </a:r>
          </a:p>
          <a:p>
            <a:r>
              <a:rPr lang="en-US" sz="1600" dirty="0" smtClean="0"/>
              <a:t>Packet Extension (PE) is an optional TBD waveform added to the end of the frame to postpone the start of SIFS and provide additional processing time for the receiver</a:t>
            </a:r>
          </a:p>
          <a:p>
            <a:r>
              <a:rPr lang="en-US" sz="1600" dirty="0" smtClean="0"/>
              <a:t>A receiver advertises the requirement PE as a function of constellation using two capability thresholds for each {NSS, BW/RU} during association</a:t>
            </a:r>
            <a:endParaRPr lang="en-US" sz="1600" dirty="0"/>
          </a:p>
          <a:p>
            <a:r>
              <a:rPr lang="en-US" sz="1600" dirty="0" smtClean="0"/>
              <a:t>However, the current </a:t>
            </a:r>
            <a:r>
              <a:rPr lang="en-US" sz="1600" dirty="0"/>
              <a:t>IEEE spec framework </a:t>
            </a:r>
            <a:r>
              <a:rPr lang="en-US" sz="1600" dirty="0" smtClean="0"/>
              <a:t>has the following restrictions on the use of PE </a:t>
            </a:r>
          </a:p>
          <a:p>
            <a:pPr lvl="1"/>
            <a:r>
              <a:rPr lang="en-US" sz="1400" dirty="0" smtClean="0"/>
              <a:t>When </a:t>
            </a:r>
            <a:r>
              <a:rPr lang="en-US" sz="1400" dirty="0">
                <a:sym typeface="Symbol"/>
              </a:rPr>
              <a:t> </a:t>
            </a:r>
            <a:r>
              <a:rPr lang="en-US" sz="1400" dirty="0"/>
              <a:t>80MHz is supported, no thresholds are defined for RU size less than or equal to 242 tones (20MHz); otherwise, thresholds are defined down to a TBD RU size</a:t>
            </a:r>
          </a:p>
          <a:p>
            <a:pPr lvl="1"/>
            <a:endParaRPr lang="en-US" sz="1400" dirty="0" smtClean="0"/>
          </a:p>
          <a:p>
            <a:pPr lvl="1"/>
            <a:endParaRPr lang="en-US" sz="1600" dirty="0"/>
          </a:p>
          <a:p>
            <a:pPr marL="457200" lvl="1" indent="0">
              <a:buNone/>
            </a:pPr>
            <a:endParaRPr lang="en-US" sz="1400" dirty="0" smtClean="0"/>
          </a:p>
          <a:p>
            <a:pPr marL="457200" lvl="1" indent="0">
              <a:buNone/>
            </a:pPr>
            <a:endParaRPr lang="en-US" dirty="0"/>
          </a:p>
        </p:txBody>
      </p:sp>
      <p:sp>
        <p:nvSpPr>
          <p:cNvPr id="4" name="Date Placeholder 3"/>
          <p:cNvSpPr>
            <a:spLocks noGrp="1"/>
          </p:cNvSpPr>
          <p:nvPr>
            <p:ph type="dt" sz="half" idx="10"/>
          </p:nvPr>
        </p:nvSpPr>
        <p:spPr>
          <a:xfrm>
            <a:off x="696913" y="332601"/>
            <a:ext cx="1385059" cy="276999"/>
          </a:xfrm>
        </p:spPr>
        <p:txBody>
          <a:bodyPr/>
          <a:lstStyle/>
          <a:p>
            <a:pPr>
              <a:defRPr/>
            </a:pPr>
            <a:r>
              <a:rPr lang="en-US" dirty="0"/>
              <a:t>January, 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Proposal</a:t>
            </a:r>
            <a:endParaRPr lang="en-US" dirty="0"/>
          </a:p>
        </p:txBody>
      </p:sp>
      <p:sp>
        <p:nvSpPr>
          <p:cNvPr id="3" name="Content Placeholder 2"/>
          <p:cNvSpPr>
            <a:spLocks noGrp="1"/>
          </p:cNvSpPr>
          <p:nvPr>
            <p:ph idx="1"/>
          </p:nvPr>
        </p:nvSpPr>
        <p:spPr>
          <a:xfrm>
            <a:off x="259980" y="1363653"/>
            <a:ext cx="8763000" cy="5029200"/>
          </a:xfrm>
        </p:spPr>
        <p:txBody>
          <a:bodyPr>
            <a:normAutofit/>
          </a:bodyPr>
          <a:lstStyle/>
          <a:p>
            <a:r>
              <a:rPr lang="en-US" sz="1600" dirty="0" smtClean="0"/>
              <a:t>For some low-power use cases it would be advantageous to use Packet Extension (PE) for 20MHz bandwidth / Resource Unit (RU) 242</a:t>
            </a:r>
          </a:p>
          <a:p>
            <a:pPr lvl="1"/>
            <a:r>
              <a:rPr lang="en-US" sz="1400" dirty="0" smtClean="0"/>
              <a:t>E.g. use PE rather than run PHY clocks faster, or add hardware, to meet SIFS</a:t>
            </a:r>
          </a:p>
          <a:p>
            <a:r>
              <a:rPr lang="en-US" sz="1600" dirty="0" smtClean="0"/>
              <a:t>Propose changing the current text:</a:t>
            </a:r>
          </a:p>
          <a:p>
            <a:pPr lvl="1"/>
            <a:r>
              <a:rPr lang="en-US" sz="1400" dirty="0" smtClean="0"/>
              <a:t>When </a:t>
            </a:r>
            <a:r>
              <a:rPr lang="en-US" sz="1400" dirty="0">
                <a:sym typeface="Symbol"/>
              </a:rPr>
              <a:t> </a:t>
            </a:r>
            <a:r>
              <a:rPr lang="en-US" sz="1400" dirty="0"/>
              <a:t>80MHz is supported, no thresholds are defined for RU size less than or equal to 242 tones (20MHz); otherwise, thresholds are defined down to a TBD RU </a:t>
            </a:r>
            <a:r>
              <a:rPr lang="en-US" sz="1400" dirty="0" smtClean="0"/>
              <a:t>size</a:t>
            </a:r>
            <a:endParaRPr lang="en-US" sz="1600" dirty="0" smtClean="0"/>
          </a:p>
          <a:p>
            <a:r>
              <a:rPr lang="en-US" sz="1600" dirty="0" smtClean="0"/>
              <a:t>To</a:t>
            </a:r>
          </a:p>
          <a:p>
            <a:pPr lvl="1"/>
            <a:r>
              <a:rPr lang="en-US" sz="1400" dirty="0"/>
              <a:t>Packet extension device capability thresholds are defined for all RU sizes greater than or equal to 242 tones. No packet extension </a:t>
            </a:r>
            <a:r>
              <a:rPr lang="en-US" sz="1400" dirty="0" smtClean="0"/>
              <a:t>permitted and </a:t>
            </a:r>
            <a:r>
              <a:rPr lang="en-US" sz="1400" dirty="0"/>
              <a:t>no thresholds defined for an RU size less than 242 tones </a:t>
            </a:r>
            <a:endParaRPr lang="en-US" sz="1400" dirty="0" smtClean="0"/>
          </a:p>
          <a:p>
            <a:r>
              <a:rPr lang="en-US" sz="1600" dirty="0" smtClean="0"/>
              <a:t>Hence </a:t>
            </a:r>
            <a:r>
              <a:rPr lang="en-US" sz="1600" dirty="0"/>
              <a:t>device capability constellation thresholds for the max packet extension modes of 8µs and 16µs </a:t>
            </a:r>
            <a:r>
              <a:rPr lang="en-US" sz="1600" dirty="0" smtClean="0"/>
              <a:t>will be defined </a:t>
            </a:r>
            <a:r>
              <a:rPr lang="en-US" sz="1600" dirty="0"/>
              <a:t>for RU sizes </a:t>
            </a:r>
            <a:r>
              <a:rPr lang="en-US" sz="1600" dirty="0">
                <a:sym typeface="Symbol"/>
              </a:rPr>
              <a:t> </a:t>
            </a:r>
            <a:r>
              <a:rPr lang="en-US" sz="1600" dirty="0"/>
              <a:t>242 tones</a:t>
            </a:r>
          </a:p>
          <a:p>
            <a:endParaRPr lang="en-US" sz="1600" dirty="0"/>
          </a:p>
          <a:p>
            <a:pPr lvl="1"/>
            <a:endParaRPr lang="en-US" sz="1400" dirty="0"/>
          </a:p>
          <a:p>
            <a:pPr marL="457200" lvl="1" indent="0">
              <a:buNone/>
            </a:pPr>
            <a:endParaRPr lang="en-US" sz="1400" dirty="0" smtClean="0"/>
          </a:p>
        </p:txBody>
      </p:sp>
      <p:sp>
        <p:nvSpPr>
          <p:cNvPr id="4" name="Date Placeholder 3"/>
          <p:cNvSpPr>
            <a:spLocks noGrp="1"/>
          </p:cNvSpPr>
          <p:nvPr>
            <p:ph type="dt" sz="half" idx="10"/>
          </p:nvPr>
        </p:nvSpPr>
        <p:spPr>
          <a:xfrm>
            <a:off x="696913" y="332601"/>
            <a:ext cx="1385059" cy="276999"/>
          </a:xfrm>
        </p:spPr>
        <p:txBody>
          <a:bodyPr/>
          <a:lstStyle/>
          <a:p>
            <a:pPr>
              <a:defRPr/>
            </a:pPr>
            <a:r>
              <a:rPr lang="en-US" dirty="0"/>
              <a:t>January, 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spTree>
    <p:extLst>
      <p:ext uri="{BB962C8B-B14F-4D97-AF65-F5344CB8AC3E}">
        <p14:creationId xmlns:p14="http://schemas.microsoft.com/office/powerpoint/2010/main" val="15372009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SP #1</a:t>
            </a:r>
            <a:endParaRPr lang="en-US" dirty="0"/>
          </a:p>
        </p:txBody>
      </p:sp>
      <p:sp>
        <p:nvSpPr>
          <p:cNvPr id="3" name="Content Placeholder 2"/>
          <p:cNvSpPr>
            <a:spLocks noGrp="1"/>
          </p:cNvSpPr>
          <p:nvPr>
            <p:ph idx="1"/>
          </p:nvPr>
        </p:nvSpPr>
        <p:spPr>
          <a:xfrm>
            <a:off x="685800" y="1676400"/>
            <a:ext cx="7772400" cy="4572000"/>
          </a:xfrm>
        </p:spPr>
        <p:txBody>
          <a:bodyPr>
            <a:normAutofit/>
          </a:bodyPr>
          <a:lstStyle/>
          <a:p>
            <a:pPr marL="0" indent="0">
              <a:buNone/>
            </a:pPr>
            <a:r>
              <a:rPr lang="en-US" dirty="0"/>
              <a:t> </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p:txBody>
      </p:sp>
      <p:sp>
        <p:nvSpPr>
          <p:cNvPr id="4" name="Date Placeholder 3"/>
          <p:cNvSpPr>
            <a:spLocks noGrp="1"/>
          </p:cNvSpPr>
          <p:nvPr>
            <p:ph type="dt" sz="half" idx="10"/>
          </p:nvPr>
        </p:nvSpPr>
        <p:spPr/>
        <p:txBody>
          <a:bodyPr/>
          <a:lstStyle/>
          <a:p>
            <a:pPr>
              <a:defRPr/>
            </a:pPr>
            <a:r>
              <a:rPr lang="en-US" dirty="0"/>
              <a:t>January, 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7" name="Rectangle 5"/>
          <p:cNvSpPr>
            <a:spLocks noGrp="1" noChangeArrowheads="1"/>
          </p:cNvSpPr>
          <p:nvPr>
            <p:ph type="ftr" sz="quarter" idx="11"/>
          </p:nvPr>
        </p:nvSpPr>
        <p:spPr>
          <a:xfrm>
            <a:off x="6825506" y="6475413"/>
            <a:ext cx="1718419" cy="184666"/>
          </a:xfrm>
          <a:ln/>
        </p:spPr>
        <p:txBody>
          <a:bodyPr/>
          <a:lstStyle>
            <a:lvl1pPr>
              <a:defRPr>
                <a:solidFill>
                  <a:schemeClr val="tx1"/>
                </a:solidFill>
              </a:defRPr>
            </a:lvl1pPr>
          </a:lstStyle>
          <a:p>
            <a:pPr>
              <a:defRPr/>
            </a:pPr>
            <a:r>
              <a:rPr lang="en-US" altLang="ko-KR" dirty="0" smtClean="0"/>
              <a:t>Ron Porat</a:t>
            </a:r>
            <a:r>
              <a:rPr lang="en-US" altLang="ko-KR" smtClean="0"/>
              <a:t>, Broadcom, et al.</a:t>
            </a:r>
            <a:endParaRPr lang="en-US" altLang="ko-KR" dirty="0"/>
          </a:p>
        </p:txBody>
      </p:sp>
      <p:sp>
        <p:nvSpPr>
          <p:cNvPr id="5" name="TextBox 4"/>
          <p:cNvSpPr txBox="1"/>
          <p:nvPr/>
        </p:nvSpPr>
        <p:spPr>
          <a:xfrm>
            <a:off x="685800" y="1600200"/>
            <a:ext cx="7924800" cy="4647426"/>
          </a:xfrm>
          <a:prstGeom prst="rect">
            <a:avLst/>
          </a:prstGeom>
          <a:noFill/>
        </p:spPr>
        <p:txBody>
          <a:bodyPr wrap="square" rtlCol="0">
            <a:spAutoFit/>
          </a:bodyPr>
          <a:lstStyle/>
          <a:p>
            <a:r>
              <a:rPr lang="en-US" sz="1600" dirty="0" smtClean="0"/>
              <a:t>Do you support changing </a:t>
            </a:r>
            <a:r>
              <a:rPr lang="en-US" sz="1600" dirty="0"/>
              <a:t>the current </a:t>
            </a:r>
            <a:r>
              <a:rPr lang="en-US" sz="1600" dirty="0" smtClean="0"/>
              <a:t>text </a:t>
            </a:r>
            <a:r>
              <a:rPr lang="en-US" sz="1600" dirty="0"/>
              <a:t>in the TG Specification </a:t>
            </a:r>
            <a:r>
              <a:rPr lang="en-US" sz="1600" dirty="0" smtClean="0"/>
              <a:t>Framework:</a:t>
            </a:r>
          </a:p>
          <a:p>
            <a:endParaRPr lang="en-US" sz="1600" dirty="0"/>
          </a:p>
          <a:p>
            <a:pPr lvl="1"/>
            <a:r>
              <a:rPr lang="en-US" sz="1400" dirty="0"/>
              <a:t>When </a:t>
            </a:r>
            <a:r>
              <a:rPr lang="en-US" sz="1400" dirty="0">
                <a:sym typeface="Symbol"/>
              </a:rPr>
              <a:t> </a:t>
            </a:r>
            <a:r>
              <a:rPr lang="en-US" sz="1400" dirty="0"/>
              <a:t>80MHz is supported, no thresholds are defined for RU size less than or equal to 242 tones (20MHz); otherwise, thresholds are defined down to a TBD RU size</a:t>
            </a:r>
            <a:endParaRPr lang="en-US" sz="1600" dirty="0"/>
          </a:p>
          <a:p>
            <a:endParaRPr lang="en-US" sz="1600" dirty="0" smtClean="0"/>
          </a:p>
          <a:p>
            <a:r>
              <a:rPr lang="en-US" sz="1600" dirty="0" smtClean="0"/>
              <a:t>with:</a:t>
            </a:r>
          </a:p>
          <a:p>
            <a:endParaRPr lang="en-US" sz="1600" dirty="0"/>
          </a:p>
          <a:p>
            <a:pPr lvl="1"/>
            <a:r>
              <a:rPr lang="en-US" sz="1400" dirty="0"/>
              <a:t>Packet extension device capability thresholds are defined for all RU sizes greater than or equal to 242 tones. No packet extension permitted and no thresholds defined for an RU size less than 242 tones </a:t>
            </a:r>
          </a:p>
          <a:p>
            <a:pPr marL="285750" indent="-285750">
              <a:buFont typeface="Arial" panose="020B0604020202020204" pitchFamily="34" charset="0"/>
              <a:buChar char="•"/>
            </a:pPr>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r>
              <a:rPr lang="en-US" sz="1600" dirty="0" smtClean="0"/>
              <a:t>Yes</a:t>
            </a:r>
          </a:p>
          <a:p>
            <a:r>
              <a:rPr lang="en-US" sz="1600" dirty="0" smtClean="0"/>
              <a:t>No</a:t>
            </a:r>
          </a:p>
          <a:p>
            <a:r>
              <a:rPr lang="en-US" sz="1600" dirty="0" smtClean="0"/>
              <a:t>Abstain</a:t>
            </a:r>
            <a:endParaRPr lang="en-US" sz="1600" dirty="0"/>
          </a:p>
        </p:txBody>
      </p:sp>
    </p:spTree>
    <p:extLst>
      <p:ext uri="{BB962C8B-B14F-4D97-AF65-F5344CB8AC3E}">
        <p14:creationId xmlns:p14="http://schemas.microsoft.com/office/powerpoint/2010/main" val="1817067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dirty="0"/>
              <a:t>January,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7" name="Table 6"/>
          <p:cNvGraphicFramePr>
            <a:graphicFrameLocks noGrp="1"/>
          </p:cNvGraphicFramePr>
          <p:nvPr>
            <p:extLst>
              <p:ext uri="{D42A27DB-BD31-4B8C-83A1-F6EECF244321}">
                <p14:modId xmlns:p14="http://schemas.microsoft.com/office/powerpoint/2010/main" val="1433327574"/>
              </p:ext>
            </p:extLst>
          </p:nvPr>
        </p:nvGraphicFramePr>
        <p:xfrm>
          <a:off x="762000" y="1905000"/>
          <a:ext cx="7239000" cy="266700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80504">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dirty="0"/>
              <a:t>January,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7" name="Table 6"/>
          <p:cNvGraphicFramePr>
            <a:graphicFrameLocks noGrp="1"/>
          </p:cNvGraphicFramePr>
          <p:nvPr>
            <p:extLst>
              <p:ext uri="{D42A27DB-BD31-4B8C-83A1-F6EECF244321}">
                <p14:modId xmlns:p14="http://schemas.microsoft.com/office/powerpoint/2010/main" val="3231518026"/>
              </p:ext>
            </p:extLst>
          </p:nvPr>
        </p:nvGraphicFramePr>
        <p:xfrm>
          <a:off x="762000" y="13716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16178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dirty="0"/>
              <a:t>January,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7" name="Table 6"/>
          <p:cNvGraphicFramePr>
            <a:graphicFrameLocks noGrp="1"/>
          </p:cNvGraphicFramePr>
          <p:nvPr>
            <p:extLst>
              <p:ext uri="{D42A27DB-BD31-4B8C-83A1-F6EECF244321}">
                <p14:modId xmlns:p14="http://schemas.microsoft.com/office/powerpoint/2010/main" val="1724053118"/>
              </p:ext>
            </p:extLst>
          </p:nvPr>
        </p:nvGraphicFramePr>
        <p:xfrm>
          <a:off x="685800" y="1066800"/>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dirty="0"/>
              <a:t>January,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Table 7"/>
          <p:cNvGraphicFramePr>
            <a:graphicFrameLocks noGrp="1"/>
          </p:cNvGraphicFramePr>
          <p:nvPr>
            <p:extLst>
              <p:ext uri="{D42A27DB-BD31-4B8C-83A1-F6EECF244321}">
                <p14:modId xmlns:p14="http://schemas.microsoft.com/office/powerpoint/2010/main" val="1273590823"/>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84828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dirty="0"/>
              <a:t>January,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9" name="Table 8"/>
          <p:cNvGraphicFramePr>
            <a:graphicFrameLocks noGrp="1"/>
          </p:cNvGraphicFramePr>
          <p:nvPr>
            <p:extLst>
              <p:ext uri="{D42A27DB-BD31-4B8C-83A1-F6EECF244321}">
                <p14:modId xmlns:p14="http://schemas.microsoft.com/office/powerpoint/2010/main" val="147174273"/>
              </p:ext>
            </p:extLst>
          </p:nvPr>
        </p:nvGraphicFramePr>
        <p:xfrm>
          <a:off x="789972" y="40386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079074469"/>
              </p:ext>
            </p:extLst>
          </p:nvPr>
        </p:nvGraphicFramePr>
        <p:xfrm>
          <a:off x="789972" y="993996"/>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385059" cy="276999"/>
          </a:xfrm>
        </p:spPr>
        <p:txBody>
          <a:bodyPr/>
          <a:lstStyle/>
          <a:p>
            <a:pPr>
              <a:defRPr/>
            </a:pPr>
            <a:r>
              <a:rPr lang="en-US" dirty="0" smtClean="0"/>
              <a:t>January, 2016</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Table 7"/>
          <p:cNvGraphicFramePr>
            <a:graphicFrameLocks noGrp="1"/>
          </p:cNvGraphicFramePr>
          <p:nvPr/>
        </p:nvGraphicFramePr>
        <p:xfrm>
          <a:off x="762000" y="1121576"/>
          <a:ext cx="7467600" cy="52030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dirty="0"/>
              <a:t>January,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Table 7"/>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dirty="0"/>
              <a:t>January,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7" name="Table 6"/>
          <p:cNvGraphicFramePr>
            <a:graphicFrameLocks noGrp="1"/>
          </p:cNvGraphicFramePr>
          <p:nvPr>
            <p:extLst>
              <p:ext uri="{D42A27DB-BD31-4B8C-83A1-F6EECF244321}">
                <p14:modId xmlns:p14="http://schemas.microsoft.com/office/powerpoint/2010/main" val="2158457566"/>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107612</TotalTime>
  <Words>1502</Words>
  <Application>Microsoft Office PowerPoint</Application>
  <PresentationFormat>On-screen Show (4:3)</PresentationFormat>
  <Paragraphs>526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Packet Extension Follow Up</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Background</vt:lpstr>
      <vt:lpstr>Proposal</vt:lpstr>
      <vt:lpstr>SP #1</vt:lpstr>
    </vt:vector>
  </TitlesOfParts>
  <Company>Marvell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Ron Porat</cp:lastModifiedBy>
  <cp:revision>2160</cp:revision>
  <cp:lastPrinted>1998-02-10T13:28:06Z</cp:lastPrinted>
  <dcterms:created xsi:type="dcterms:W3CDTF">2007-05-21T21:00:37Z</dcterms:created>
  <dcterms:modified xsi:type="dcterms:W3CDTF">2016-01-18T01:20:01Z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