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7"/>
  </p:notesMasterIdLst>
  <p:handoutMasterIdLst>
    <p:handoutMasterId r:id="rId18"/>
  </p:handoutMasterIdLst>
  <p:sldIdLst>
    <p:sldId id="336" r:id="rId2"/>
    <p:sldId id="366" r:id="rId3"/>
    <p:sldId id="358" r:id="rId4"/>
    <p:sldId id="359" r:id="rId5"/>
    <p:sldId id="360" r:id="rId6"/>
    <p:sldId id="361" r:id="rId7"/>
    <p:sldId id="362" r:id="rId8"/>
    <p:sldId id="363" r:id="rId9"/>
    <p:sldId id="364" r:id="rId10"/>
    <p:sldId id="365" r:id="rId11"/>
    <p:sldId id="304" r:id="rId12"/>
    <p:sldId id="340" r:id="rId13"/>
    <p:sldId id="354" r:id="rId14"/>
    <p:sldId id="355" r:id="rId15"/>
    <p:sldId id="35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448" userDrawn="1">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Xun" initials="yx"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5501" autoAdjust="0"/>
  </p:normalViewPr>
  <p:slideViewPr>
    <p:cSldViewPr>
      <p:cViewPr varScale="1">
        <p:scale>
          <a:sx n="67" d="100"/>
          <a:sy n="67" d="100"/>
        </p:scale>
        <p:origin x="-1422" y="-96"/>
      </p:cViewPr>
      <p:guideLst>
        <p:guide orient="horz" pos="244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altLang="zh-CN" dirty="0" smtClean="0"/>
              <a:t>David Xun Yang et al. (Huawei)</a:t>
            </a:r>
            <a:endParaRPr lang="en-US" altLang="zh-CN"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2043906"/>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altLang="zh-CN" dirty="0" smtClean="0"/>
              <a:t>David Xun Yang et al. (Huawei)</a:t>
            </a:r>
            <a:endParaRPr lang="en-US"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altLang="zh-CN" dirty="0" smtClean="0"/>
              <a:t>David Xun Yang et al. (Huawei)</a:t>
            </a:r>
            <a:endParaRPr lang="en-US" altLang="zh-CN"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fr-FR" altLang="zh-CN" dirty="0" smtClean="0"/>
              <a:t>David Xun Yang et al. (Huawei)</a:t>
            </a:r>
            <a:endParaRPr lang="en-US" altLang="zh-CN"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fr-FR" dirty="0" smtClean="0"/>
              <a:t>David Xun Yang et al.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userDrawn="1"/>
        </p:nvSpPr>
        <p:spPr bwMode="auto">
          <a:xfrm>
            <a:off x="7620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07777"/>
          </a:xfrm>
          <a:prstGeom prst="rect">
            <a:avLst/>
          </a:prstGeom>
          <a:noFill/>
        </p:spPr>
        <p:txBody>
          <a:bodyPr wrap="square" rtlCol="0">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a:t>
            </a:r>
            <a:r>
              <a:rPr kumimoji="0" lang="en-US" altLang="ja-JP"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0051</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p>
        </p:txBody>
      </p:sp>
      <p:sp>
        <p:nvSpPr>
          <p:cNvPr id="11" name="TextBox 10"/>
          <p:cNvSpPr txBox="1"/>
          <p:nvPr userDrawn="1"/>
        </p:nvSpPr>
        <p:spPr>
          <a:xfrm>
            <a:off x="381001" y="303340"/>
            <a:ext cx="1295399" cy="307777"/>
          </a:xfrm>
          <a:prstGeom prst="rect">
            <a:avLst/>
          </a:prstGeom>
          <a:noFill/>
        </p:spPr>
        <p:txBody>
          <a:bodyPr wrap="square" rtlCol="0">
            <a:spAutoFit/>
          </a:bodyPr>
          <a:lstStyle/>
          <a:p>
            <a:pPr algn="r"/>
            <a:r>
              <a:rPr lang="en-US" sz="1400" b="1" dirty="0" smtClean="0"/>
              <a:t>Jan 2016</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a:xfrm>
            <a:off x="4344988" y="6475413"/>
            <a:ext cx="684212" cy="182562"/>
          </a:xfrm>
          <a:prstGeom prst="rect">
            <a:avLst/>
          </a:prstGeom>
        </p:spPr>
        <p:txBody>
          <a:bodyPr/>
          <a:lstStyle/>
          <a:p>
            <a:pPr>
              <a:defRPr/>
            </a:pPr>
            <a:r>
              <a:rPr lang="en-US" dirty="0" smtClean="0"/>
              <a:t>Slide </a:t>
            </a:r>
            <a:fld id="{C1789BC7-C074-42CC-ADF8-5107DF6BD1C1}" type="slidenum">
              <a:rPr lang="en-US" smtClean="0"/>
              <a:pPr>
                <a:defRPr/>
              </a:pPr>
              <a:t>1</a:t>
            </a:fld>
            <a:endParaRPr lang="en-US" dirty="0"/>
          </a:p>
        </p:txBody>
      </p:sp>
      <p:sp>
        <p:nvSpPr>
          <p:cNvPr id="9" name="Rectangle 5"/>
          <p:cNvSpPr>
            <a:spLocks noGrp="1" noChangeArrowheads="1"/>
          </p:cNvSpPr>
          <p:nvPr>
            <p:ph type="ftr" sz="quarter" idx="11"/>
          </p:nvPr>
        </p:nvSpPr>
        <p:spPr>
          <a:xfrm>
            <a:off x="6501026" y="6475413"/>
            <a:ext cx="1990673" cy="184666"/>
          </a:xfrm>
          <a:ln/>
        </p:spPr>
        <p:txBody>
          <a:bodyPr/>
          <a:lstStyle>
            <a:lvl1pPr>
              <a:defRPr>
                <a:solidFill>
                  <a:schemeClr val="tx1"/>
                </a:solidFill>
              </a:defRPr>
            </a:lvl1pPr>
          </a:lstStyle>
          <a:p>
            <a:pPr>
              <a:defRPr/>
            </a:pPr>
            <a:r>
              <a:rPr lang="fr-FR" altLang="zh-CN" dirty="0" smtClean="0"/>
              <a:t>David Xun Yang et al. (Huawei)</a:t>
            </a:r>
            <a:endParaRPr lang="en-US" altLang="zh-CN" dirty="0"/>
          </a:p>
        </p:txBody>
      </p:sp>
      <p:sp>
        <p:nvSpPr>
          <p:cNvPr id="7" name="Rectangle 2"/>
          <p:cNvSpPr>
            <a:spLocks noGrp="1" noChangeArrowheads="1"/>
          </p:cNvSpPr>
          <p:nvPr>
            <p:ph type="title"/>
          </p:nvPr>
        </p:nvSpPr>
        <p:spPr>
          <a:xfrm>
            <a:off x="838200" y="762000"/>
            <a:ext cx="7772400" cy="1066800"/>
          </a:xfrm>
          <a:noFill/>
        </p:spPr>
        <p:txBody>
          <a:bodyPr/>
          <a:lstStyle/>
          <a:p>
            <a:r>
              <a:rPr lang="en-US" sz="2800" dirty="0" smtClean="0"/>
              <a:t>Response Given Trigger Frame Type</a:t>
            </a:r>
          </a:p>
        </p:txBody>
      </p:sp>
      <p:sp>
        <p:nvSpPr>
          <p:cNvPr id="10" name="Rectangle 6"/>
          <p:cNvSpPr>
            <a:spLocks noGrp="1" noChangeArrowheads="1"/>
          </p:cNvSpPr>
          <p:nvPr>
            <p:ph idx="1"/>
          </p:nvPr>
        </p:nvSpPr>
        <p:spPr>
          <a:xfrm>
            <a:off x="685800" y="1600200"/>
            <a:ext cx="7772400" cy="4114800"/>
          </a:xfrm>
          <a:noFill/>
        </p:spPr>
        <p:txBody>
          <a:bodyPr/>
          <a:lstStyle/>
          <a:p>
            <a:pPr algn="ctr">
              <a:buFontTx/>
              <a:buNone/>
            </a:pPr>
            <a:r>
              <a:rPr lang="en-US" sz="2000" dirty="0" smtClean="0"/>
              <a:t>Date:</a:t>
            </a:r>
            <a:r>
              <a:rPr lang="en-US" sz="2000" b="0" dirty="0" smtClean="0"/>
              <a:t> 2016-01-17</a:t>
            </a:r>
          </a:p>
        </p:txBody>
      </p:sp>
      <p:graphicFrame>
        <p:nvGraphicFramePr>
          <p:cNvPr id="13" name="Table 12"/>
          <p:cNvGraphicFramePr>
            <a:graphicFrameLocks noGrp="1"/>
          </p:cNvGraphicFramePr>
          <p:nvPr/>
        </p:nvGraphicFramePr>
        <p:xfrm>
          <a:off x="838200" y="2217999"/>
          <a:ext cx="7467600" cy="4030401"/>
        </p:xfrm>
        <a:graphic>
          <a:graphicData uri="http://schemas.openxmlformats.org/drawingml/2006/table">
            <a:tbl>
              <a:tblPr firstRow="1" bandRow="1">
                <a:tableStyleId>{F5AB1C69-6EDB-4FF4-983F-18BD219EF322}</a:tableStyleId>
              </a:tblPr>
              <a:tblGrid>
                <a:gridCol w="1600200"/>
                <a:gridCol w="1072415"/>
                <a:gridCol w="1823185"/>
                <a:gridCol w="1163855"/>
                <a:gridCol w="1807945"/>
              </a:tblGrid>
              <a:tr h="22823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0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smtClean="0">
                          <a:latin typeface="+mn-lt"/>
                          <a:ea typeface="Times New Roman"/>
                          <a:cs typeface="Arial"/>
                        </a:rPr>
                        <a:t>Jian</a:t>
                      </a:r>
                      <a:r>
                        <a:rPr lang="en-US" altLang="zh-CN" sz="1200" baseline="0" dirty="0" smtClean="0">
                          <a:latin typeface="+mn-lt"/>
                          <a:ea typeface="Times New Roman"/>
                          <a:cs typeface="Arial"/>
                        </a:rPr>
                        <a:t> Yu</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ross.yujian@huawei.com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0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David X. Yang</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8011">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055">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055">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3596105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 xmlns:p14="http://schemas.microsoft.com/office/powerpoint/2010/main" val="3873606414"/>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008034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800" y="1981200"/>
            <a:ext cx="7772400" cy="4419600"/>
          </a:xfrm>
        </p:spPr>
        <p:txBody>
          <a:bodyPr/>
          <a:lstStyle/>
          <a:p>
            <a:pPr marL="342900" lvl="1" indent="-342900">
              <a:spcBef>
                <a:spcPts val="600"/>
              </a:spcBef>
              <a:spcAft>
                <a:spcPts val="600"/>
              </a:spcAft>
              <a:buFontTx/>
              <a:buChar char="•"/>
            </a:pPr>
            <a:r>
              <a:rPr lang="en-US" altLang="ja-JP" sz="1800" b="1" dirty="0" smtClean="0">
                <a:latin typeface="Times" pitchFamily="18" charset="0"/>
              </a:rPr>
              <a:t>Trigger type (allowed response type / Trigger frame variant) is in the common info field to indicate the allowed response type of the UL MAC frames</a:t>
            </a: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endParaRPr lang="en-US" altLang="ja-JP" sz="1800" b="1" dirty="0" smtClean="0">
              <a:latin typeface="Times" pitchFamily="18" charset="0"/>
            </a:endParaRPr>
          </a:p>
          <a:p>
            <a:pPr marL="342900" lvl="1" indent="-342900">
              <a:spcBef>
                <a:spcPts val="600"/>
              </a:spcBef>
              <a:spcAft>
                <a:spcPts val="600"/>
              </a:spcAft>
              <a:buFontTx/>
              <a:buChar char="•"/>
            </a:pPr>
            <a:r>
              <a:rPr lang="en-US" altLang="ja-JP" sz="1800" b="1" dirty="0" smtClean="0">
                <a:latin typeface="Times" pitchFamily="18" charset="0"/>
              </a:rPr>
              <a:t>In this contribution, we discuss how the STAs respond given the allowed response type</a:t>
            </a: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Footer Placeholder 4"/>
          <p:cNvSpPr>
            <a:spLocks noGrp="1"/>
          </p:cNvSpPr>
          <p:nvPr>
            <p:ph type="ftr" sz="quarter" idx="3"/>
          </p:nvPr>
        </p:nvSpPr>
        <p:spPr/>
        <p:txBody>
          <a:bodyPr/>
          <a:lstStyle/>
          <a:p>
            <a:pPr>
              <a:defRPr/>
            </a:pPr>
            <a:r>
              <a:rPr lang="fr-FR" altLang="zh-CN" dirty="0"/>
              <a:t>David Xun Yang et al. (Huawei)</a:t>
            </a:r>
            <a:endParaRPr lang="en-US" altLang="zh-CN" dirty="0"/>
          </a:p>
        </p:txBody>
      </p:sp>
      <p:graphicFrame>
        <p:nvGraphicFramePr>
          <p:cNvPr id="1026" name="Object 7"/>
          <p:cNvGraphicFramePr>
            <a:graphicFrameLocks noChangeAspect="1"/>
          </p:cNvGraphicFramePr>
          <p:nvPr/>
        </p:nvGraphicFramePr>
        <p:xfrm>
          <a:off x="200025" y="2917825"/>
          <a:ext cx="8674100" cy="1958975"/>
        </p:xfrm>
        <a:graphic>
          <a:graphicData uri="http://schemas.openxmlformats.org/presentationml/2006/ole">
            <p:oleObj spid="_x0000_s1026" name="Visio" r:id="rId3" imgW="5416677" imgH="1222724" progId="Visio.Drawing.11">
              <p:embed/>
            </p:oleObj>
          </a:graphicData>
        </a:graphic>
      </p:graphicFrame>
    </p:spTree>
    <p:extLst>
      <p:ext uri="{BB962C8B-B14F-4D97-AF65-F5344CB8AC3E}">
        <p14:creationId xmlns="" xmlns:p14="http://schemas.microsoft.com/office/powerpoint/2010/main" val="81735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Response Given the Trigger Type</a:t>
            </a:r>
            <a:endParaRPr lang="en-US" dirty="0"/>
          </a:p>
        </p:txBody>
      </p:sp>
      <p:sp>
        <p:nvSpPr>
          <p:cNvPr id="3" name="内容占位符 2"/>
          <p:cNvSpPr>
            <a:spLocks noGrp="1"/>
          </p:cNvSpPr>
          <p:nvPr>
            <p:ph idx="1"/>
          </p:nvPr>
        </p:nvSpPr>
        <p:spPr/>
        <p:txBody>
          <a:bodyPr/>
          <a:lstStyle/>
          <a:p>
            <a:pPr marL="342900" lvl="1" indent="-342900">
              <a:spcBef>
                <a:spcPts val="600"/>
              </a:spcBef>
              <a:spcAft>
                <a:spcPts val="600"/>
              </a:spcAft>
              <a:buFontTx/>
              <a:buChar char="•"/>
            </a:pPr>
            <a:r>
              <a:rPr lang="en-US" altLang="zh-CN" sz="1800" b="1" dirty="0" smtClean="0"/>
              <a:t>When the AP sends a trigger frame variant, e.g., TF for CSI (or BF report poll trigger), here are several options for the response rule</a:t>
            </a:r>
          </a:p>
          <a:p>
            <a:pPr lvl="1">
              <a:defRPr/>
            </a:pPr>
            <a:r>
              <a:rPr lang="en-US" altLang="zh-CN" sz="1400" dirty="0" smtClean="0"/>
              <a:t>Opt1: The response shall only contain the frame with required type; if there is no frame with the required type, the STA shall transmit </a:t>
            </a:r>
            <a:r>
              <a:rPr lang="en-US" altLang="zh-CN" sz="1400" dirty="0" err="1" smtClean="0"/>
              <a:t>QoS</a:t>
            </a:r>
            <a:r>
              <a:rPr lang="en-US" altLang="zh-CN" sz="1400" dirty="0" smtClean="0"/>
              <a:t> Null frame</a:t>
            </a:r>
          </a:p>
          <a:p>
            <a:pPr lvl="1">
              <a:defRPr/>
            </a:pPr>
            <a:r>
              <a:rPr lang="en-US" altLang="zh-CN" sz="1400" dirty="0" smtClean="0"/>
              <a:t>Opt2: The response shall contain at least frame with required type if the required type is available at the STA side; if there is no frame with the required type, the STA shall transmit </a:t>
            </a:r>
            <a:r>
              <a:rPr lang="en-US" altLang="zh-CN" sz="1400" dirty="0" err="1" smtClean="0"/>
              <a:t>QoS</a:t>
            </a:r>
            <a:r>
              <a:rPr lang="en-US" altLang="zh-CN" sz="1400" dirty="0" smtClean="0"/>
              <a:t> Null frame</a:t>
            </a:r>
          </a:p>
          <a:p>
            <a:pPr lvl="1">
              <a:defRPr/>
            </a:pPr>
            <a:r>
              <a:rPr lang="en-US" altLang="zh-CN" sz="1400" dirty="0" smtClean="0"/>
              <a:t>Opt3: The response shall contain at least the frame with required type if the required type is available at the STA side; if there is no frame with the required type, , the STA can transmit other frame(s) without </a:t>
            </a:r>
            <a:r>
              <a:rPr lang="en-US" altLang="ja-JP" sz="1400" dirty="0" smtClean="0"/>
              <a:t>required type restriction (e.g., data frame)</a:t>
            </a:r>
            <a:endParaRPr lang="en-US" altLang="zh-CN" sz="1400" dirty="0" smtClean="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页脚占位符 4"/>
          <p:cNvSpPr>
            <a:spLocks noGrp="1"/>
          </p:cNvSpPr>
          <p:nvPr>
            <p:ph type="ftr" sz="quarter" idx="3"/>
          </p:nvPr>
        </p:nvSpPr>
        <p:spPr/>
        <p:txBody>
          <a:bodyPr/>
          <a:lstStyle/>
          <a:p>
            <a:pPr>
              <a:defRPr/>
            </a:pPr>
            <a:r>
              <a:rPr lang="fr-FR" altLang="zh-CN" dirty="0"/>
              <a:t>David Xun Yang et al. (Huawei)</a:t>
            </a:r>
            <a:endParaRPr lang="en-US" altLang="zh-CN" dirty="0"/>
          </a:p>
        </p:txBody>
      </p:sp>
      <p:graphicFrame>
        <p:nvGraphicFramePr>
          <p:cNvPr id="2050" name="Object 2"/>
          <p:cNvGraphicFramePr>
            <a:graphicFrameLocks noChangeAspect="1"/>
          </p:cNvGraphicFramePr>
          <p:nvPr/>
        </p:nvGraphicFramePr>
        <p:xfrm>
          <a:off x="4648200" y="4649788"/>
          <a:ext cx="4419600" cy="1446212"/>
        </p:xfrm>
        <a:graphic>
          <a:graphicData uri="http://schemas.openxmlformats.org/presentationml/2006/ole">
            <p:oleObj spid="_x0000_s2050" name="Visio" r:id="rId3" imgW="4891754" imgH="1459611" progId="Visio.Drawing.11">
              <p:embed/>
            </p:oleObj>
          </a:graphicData>
        </a:graphic>
      </p:graphicFrame>
      <p:graphicFrame>
        <p:nvGraphicFramePr>
          <p:cNvPr id="2051" name="Object 3"/>
          <p:cNvGraphicFramePr>
            <a:graphicFrameLocks noChangeAspect="1"/>
          </p:cNvGraphicFramePr>
          <p:nvPr/>
        </p:nvGraphicFramePr>
        <p:xfrm>
          <a:off x="0" y="4648200"/>
          <a:ext cx="4419600" cy="1446213"/>
        </p:xfrm>
        <a:graphic>
          <a:graphicData uri="http://schemas.openxmlformats.org/presentationml/2006/ole">
            <p:oleObj spid="_x0000_s2051" name="Visio" r:id="rId4" imgW="4891754" imgH="1459611" progId="Visio.Drawing.11">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Pros. VS. Cons.</a:t>
            </a:r>
            <a:endParaRPr lang="zh-CN" altLang="en-US" dirty="0"/>
          </a:p>
        </p:txBody>
      </p:sp>
      <p:sp>
        <p:nvSpPr>
          <p:cNvPr id="3" name="内容占位符 2"/>
          <p:cNvSpPr>
            <a:spLocks noGrp="1"/>
          </p:cNvSpPr>
          <p:nvPr>
            <p:ph idx="1"/>
          </p:nvPr>
        </p:nvSpPr>
        <p:spPr/>
        <p:txBody>
          <a:bodyPr/>
          <a:lstStyle/>
          <a:p>
            <a:pPr>
              <a:defRPr/>
            </a:pPr>
            <a:r>
              <a:rPr lang="en-US" altLang="zh-CN" sz="1600" dirty="0" smtClean="0"/>
              <a:t>Opt1: The response shall only contain the frame with required type if the required type is available at the STA side; if there is no frame with the required type, the STA shall transmit </a:t>
            </a:r>
            <a:r>
              <a:rPr lang="en-US" altLang="zh-CN" sz="1600" dirty="0" err="1" smtClean="0"/>
              <a:t>QoS</a:t>
            </a:r>
            <a:r>
              <a:rPr lang="en-US" altLang="zh-CN" sz="1600" dirty="0" smtClean="0"/>
              <a:t> Null frame</a:t>
            </a:r>
          </a:p>
          <a:p>
            <a:pPr lvl="1">
              <a:defRPr/>
            </a:pPr>
            <a:r>
              <a:rPr lang="en-US" altLang="zh-CN" sz="1200" dirty="0" smtClean="0"/>
              <a:t>Pros: easy for implementation and scheduling</a:t>
            </a:r>
          </a:p>
          <a:p>
            <a:pPr lvl="1">
              <a:defRPr/>
            </a:pPr>
            <a:r>
              <a:rPr lang="en-US" altLang="zh-CN" sz="1200" dirty="0" smtClean="0"/>
              <a:t>Cons: a lot of padding may exist, the efficiency is low</a:t>
            </a:r>
          </a:p>
          <a:p>
            <a:pPr>
              <a:defRPr/>
            </a:pPr>
            <a:r>
              <a:rPr lang="en-US" altLang="zh-CN" sz="1600" dirty="0" smtClean="0"/>
              <a:t>Opt2: The response shall contain at least frame with required type if the required type is available at the STA side; if there is no frame with the required type, the STA shall transmit </a:t>
            </a:r>
            <a:r>
              <a:rPr lang="en-US" altLang="zh-CN" sz="1600" dirty="0" err="1" smtClean="0"/>
              <a:t>QoS</a:t>
            </a:r>
            <a:r>
              <a:rPr lang="en-US" altLang="zh-CN" sz="1600" dirty="0" smtClean="0"/>
              <a:t> Null frame</a:t>
            </a:r>
          </a:p>
          <a:p>
            <a:pPr lvl="1">
              <a:defRPr/>
            </a:pPr>
            <a:r>
              <a:rPr lang="en-US" altLang="zh-CN" sz="1200" dirty="0" smtClean="0"/>
              <a:t>Pros: easy for implementation, aggregation of other types of MAC frames (e.g., data frame) will increase the efficiency</a:t>
            </a:r>
          </a:p>
          <a:p>
            <a:pPr lvl="1">
              <a:defRPr/>
            </a:pPr>
            <a:r>
              <a:rPr lang="en-US" altLang="zh-CN" sz="1200" dirty="0" smtClean="0"/>
              <a:t>Cons: the resource will be wasted if no required response is available</a:t>
            </a:r>
          </a:p>
          <a:p>
            <a:pPr>
              <a:defRPr/>
            </a:pPr>
            <a:r>
              <a:rPr lang="en-US" altLang="zh-CN" sz="1600" dirty="0" smtClean="0"/>
              <a:t>Opt3: The response shall contain at least the frame with required type if the required type is available at the STA side; if there is no frame with the required type, , the STA can transmit other frame(s) without </a:t>
            </a:r>
            <a:r>
              <a:rPr lang="en-US" altLang="ja-JP" sz="1600" dirty="0" smtClean="0"/>
              <a:t>required type restriction (e.g., data frame)</a:t>
            </a:r>
          </a:p>
          <a:p>
            <a:pPr lvl="1">
              <a:defRPr/>
            </a:pPr>
            <a:r>
              <a:rPr lang="en-US" altLang="zh-CN" sz="1200" dirty="0" smtClean="0"/>
              <a:t>Pros: efficiency can be high even no required response is available</a:t>
            </a:r>
          </a:p>
          <a:p>
            <a:pPr lvl="1">
              <a:defRPr/>
            </a:pPr>
            <a:r>
              <a:rPr lang="en-US" altLang="zh-CN" sz="1200" dirty="0" smtClean="0"/>
              <a:t>Cons: the implementation and state machine are very complicated. Difficult for scheduling.</a:t>
            </a:r>
          </a:p>
          <a:p>
            <a:pPr>
              <a:defRPr/>
            </a:pPr>
            <a:r>
              <a:rPr lang="en-US" altLang="zh-CN" sz="1600" dirty="0" smtClean="0"/>
              <a:t>We prefer Opt2, and think Opt3 can be helpful</a:t>
            </a:r>
            <a:endParaRPr lang="zh-CN" altLang="en-US" sz="2000"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5" name="页脚占位符 4"/>
          <p:cNvSpPr>
            <a:spLocks noGrp="1"/>
          </p:cNvSpPr>
          <p:nvPr>
            <p:ph type="ftr" sz="quarter" idx="3"/>
          </p:nvPr>
        </p:nvSpPr>
        <p:spPr/>
        <p:txBody>
          <a:bodyPr/>
          <a:lstStyle/>
          <a:p>
            <a:pPr>
              <a:defRPr/>
            </a:pPr>
            <a:r>
              <a:rPr lang="fr-FR" altLang="zh-CN" smtClean="0"/>
              <a:t>David Xun Yang et al. (Huawei)</a:t>
            </a:r>
            <a:endParaRPr lang="en-US" altLang="zh-C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dirty="0" smtClean="0"/>
              <a:t>11-15-0132-13-00ax-spec-framework</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页脚占位符 4"/>
          <p:cNvSpPr>
            <a:spLocks noGrp="1"/>
          </p:cNvSpPr>
          <p:nvPr>
            <p:ph type="ftr" sz="quarter" idx="3"/>
          </p:nvPr>
        </p:nvSpPr>
        <p:spPr/>
        <p:txBody>
          <a:bodyPr/>
          <a:lstStyle/>
          <a:p>
            <a:pPr>
              <a:defRPr/>
            </a:pPr>
            <a:r>
              <a:rPr lang="fr-FR" altLang="zh-CN" smtClean="0"/>
              <a:t>David Xun Yang et al. (Huawei)</a:t>
            </a:r>
            <a:endParaRPr lang="en-US" altLang="zh-C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r>
              <a:rPr lang="en-GB" altLang="zh-CN" sz="2000" dirty="0" smtClean="0"/>
              <a:t>Do you support to </a:t>
            </a:r>
            <a:r>
              <a:rPr lang="en-US" altLang="zh-CN" sz="2000" dirty="0" smtClean="0"/>
              <a:t>add the following to the SFD:</a:t>
            </a:r>
          </a:p>
          <a:p>
            <a:pPr lvl="1"/>
            <a:r>
              <a:rPr lang="en-US" altLang="zh-CN" sz="1800" dirty="0" smtClean="0"/>
              <a:t>If the trigger frame requests a specific frame type as response, the response to this trigger frame shall contain at least the frame with the required type if the required type is available at the STA side; if the STA has no frame with the required type, the STA should transmit </a:t>
            </a:r>
            <a:r>
              <a:rPr lang="en-US" altLang="zh-CN" sz="1800" dirty="0" err="1" smtClean="0"/>
              <a:t>QoS</a:t>
            </a:r>
            <a:r>
              <a:rPr lang="en-US" altLang="zh-CN" sz="1800" dirty="0" smtClean="0"/>
              <a:t> Null frame to AP.</a:t>
            </a:r>
            <a:endParaRPr lang="zh-CN" altLang="en-US" sz="1800"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5" name="页脚占位符 4"/>
          <p:cNvSpPr>
            <a:spLocks noGrp="1"/>
          </p:cNvSpPr>
          <p:nvPr>
            <p:ph type="ftr" sz="quarter" idx="3"/>
          </p:nvPr>
        </p:nvSpPr>
        <p:spPr/>
        <p:txBody>
          <a:bodyPr/>
          <a:lstStyle/>
          <a:p>
            <a:pPr>
              <a:defRPr/>
            </a:pPr>
            <a:r>
              <a:rPr lang="fr-FR" altLang="zh-CN" smtClean="0"/>
              <a:t>David Xun Yang et al. (Huawei)</a:t>
            </a:r>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12"/>
          <p:cNvGraphicFramePr>
            <a:graphicFrameLocks noGrp="1"/>
          </p:cNvGraphicFramePr>
          <p:nvPr/>
        </p:nvGraphicFramePr>
        <p:xfrm>
          <a:off x="762000" y="1143000"/>
          <a:ext cx="7467600" cy="1569720"/>
        </p:xfrm>
        <a:graphic>
          <a:graphicData uri="http://schemas.openxmlformats.org/drawingml/2006/table">
            <a:tbl>
              <a:tblPr firstRow="1" bandRow="1">
                <a:tableStyleId>{F5AB1C69-6EDB-4FF4-983F-18BD219EF322}</a:tableStyleId>
              </a:tblPr>
              <a:tblGrid>
                <a:gridCol w="1600200"/>
                <a:gridCol w="1072415"/>
                <a:gridCol w="1823185"/>
                <a:gridCol w="1163855"/>
                <a:gridCol w="1807945"/>
              </a:tblGrid>
              <a:tr h="22823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33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707">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707">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707">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560549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 xmlns:p14="http://schemas.microsoft.com/office/powerpoint/2010/main" val="2247984149"/>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 xmlns:p14="http://schemas.microsoft.com/office/powerpoint/2010/main" val="3020611131"/>
              </p:ext>
            </p:extLst>
          </p:nvPr>
        </p:nvGraphicFramePr>
        <p:xfrm>
          <a:off x="685800" y="106680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3109903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 xmlns:p14="http://schemas.microsoft.com/office/powerpoint/2010/main" val="340095647"/>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4103201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 xmlns:p14="http://schemas.microsoft.com/office/powerpoint/2010/main" val="3101648239"/>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 xmlns:p14="http://schemas.microsoft.com/office/powerpoint/2010/main" val="3786938580"/>
              </p:ext>
            </p:extLst>
          </p:nvPr>
        </p:nvGraphicFramePr>
        <p:xfrm>
          <a:off x="789972" y="993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9"/>
          <p:cNvGraphicFramePr>
            <a:graphicFrameLocks noGrp="1"/>
          </p:cNvGraphicFramePr>
          <p:nvPr>
            <p:extLst>
              <p:ext uri="{D42A27DB-BD31-4B8C-83A1-F6EECF244321}">
                <p14:modId xmlns="" xmlns:p14="http://schemas.microsoft.com/office/powerpoint/2010/main" val="2608209883"/>
              </p:ext>
            </p:extLst>
          </p:nvPr>
        </p:nvGraphicFramePr>
        <p:xfrm>
          <a:off x="800100" y="3129252"/>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10"/>
          <p:cNvGraphicFramePr>
            <a:graphicFrameLocks noGrp="1"/>
          </p:cNvGraphicFramePr>
          <p:nvPr>
            <p:extLst>
              <p:ext uri="{D42A27DB-BD31-4B8C-83A1-F6EECF244321}">
                <p14:modId xmlns="" xmlns:p14="http://schemas.microsoft.com/office/powerpoint/2010/main" val="3122578147"/>
              </p:ext>
            </p:extLst>
          </p:nvPr>
        </p:nvGraphicFramePr>
        <p:xfrm>
          <a:off x="800100" y="137160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560549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 xmlns:p14="http://schemas.microsoft.com/office/powerpoint/2010/main" val="13120437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37065</TotalTime>
  <Words>1547</Words>
  <Application>Microsoft Office PowerPoint</Application>
  <PresentationFormat>全屏显示(4:3)</PresentationFormat>
  <Paragraphs>510</Paragraphs>
  <Slides>15</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7" baseType="lpstr">
      <vt:lpstr>ACcord Submission Template</vt:lpstr>
      <vt:lpstr>Visio</vt:lpstr>
      <vt:lpstr>Response Given Trigger Frame Type</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Response Given the Trigger Type</vt:lpstr>
      <vt:lpstr>Pros. VS. Cons.</vt:lpstr>
      <vt:lpstr>Reference</vt:lpstr>
      <vt:lpstr>Straw Poll</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liwenchu@marvell.com</dc:creator>
  <cp:lastModifiedBy>Yang Xun</cp:lastModifiedBy>
  <cp:revision>715</cp:revision>
  <cp:lastPrinted>1998-02-10T13:28:06Z</cp:lastPrinted>
  <dcterms:created xsi:type="dcterms:W3CDTF">2009-12-02T19:05:24Z</dcterms:created>
  <dcterms:modified xsi:type="dcterms:W3CDTF">2016-01-17T20:02:38Z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-477216848</vt:i4>
  </property>
  <property fmtid="{D5CDD505-2E9C-101B-9397-08002B2CF9AE}" pid="4" name="_EmailSubject">
    <vt:lpwstr>Review of F2F planned presentations</vt:lpwstr>
  </property>
  <property fmtid="{D5CDD505-2E9C-101B-9397-08002B2CF9AE}" pid="5" name="_AuthorEmail">
    <vt:lpwstr>aasterja@qti.qualcomm.com</vt:lpwstr>
  </property>
  <property fmtid="{D5CDD505-2E9C-101B-9397-08002B2CF9AE}" pid="6" name="_AuthorEmailDisplayName">
    <vt:lpwstr>Asterjadhi, Alfred</vt:lpwstr>
  </property>
  <property fmtid="{D5CDD505-2E9C-101B-9397-08002B2CF9AE}" pid="7" name="_PreviousAdHocReviewCycleID">
    <vt:i4>-660028118</vt:i4>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1453049778</vt:lpwstr>
  </property>
</Properties>
</file>