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326" r:id="rId4"/>
    <p:sldId id="339" r:id="rId5"/>
    <p:sldId id="353" r:id="rId6"/>
    <p:sldId id="355" r:id="rId7"/>
    <p:sldId id="352" r:id="rId8"/>
    <p:sldId id="354" r:id="rId9"/>
    <p:sldId id="346" r:id="rId10"/>
    <p:sldId id="338" r:id="rId11"/>
    <p:sldId id="291" r:id="rId12"/>
    <p:sldId id="295" r:id="rId13"/>
    <p:sldId id="343" r:id="rId14"/>
    <p:sldId id="347" r:id="rId15"/>
    <p:sldId id="348" r:id="rId16"/>
    <p:sldId id="349" r:id="rId17"/>
    <p:sldId id="351" r:id="rId18"/>
    <p:sldId id="350" r:id="rId19"/>
    <p:sldId id="28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8389" autoAdjust="0"/>
  </p:normalViewPr>
  <p:slideViewPr>
    <p:cSldViewPr>
      <p:cViewPr>
        <p:scale>
          <a:sx n="90" d="100"/>
          <a:sy n="90" d="100"/>
        </p:scale>
        <p:origin x="-990" y="-12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802.11-16/0049r0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Dorothy Stanley, HPE</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802.11-16/0049r0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t>January 2016</a:t>
            </a:r>
            <a:endParaRPr lang="en-US"/>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Dorothy Stanley, HPE</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10</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11</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12</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16</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17</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18</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19</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3</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5</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6</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7</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8</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802.11-16/0049r0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2016</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HPE</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9</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smtClean="0"/>
              <a:t>Dorothy Stanley, HPE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802.11-16/0049r0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199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datatracker.ietf.org/doc/draft-irtf-cfrg-dragonfly/" TargetMode="External"/><Relationship Id="rId3" Type="http://schemas.openxmlformats.org/officeDocument/2006/relationships/hyperlink" Target="http://datatracker.ietf.org/wg/radext/" TargetMode="External"/><Relationship Id="rId7" Type="http://schemas.openxmlformats.org/officeDocument/2006/relationships/hyperlink" Target="https://tools.ietf.org/html/draft-harkins-salted-eap-pwd-02"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datatracker.ietf.org/doc/draft-ietf-radext-datatypes/" TargetMode="External"/><Relationship Id="rId5" Type="http://schemas.openxmlformats.org/officeDocument/2006/relationships/hyperlink" Target="http://datatracker.ietf.org/doc/draft-ietf-radext-ip-port-radius-ext/" TargetMode="External"/><Relationship Id="rId4" Type="http://schemas.openxmlformats.org/officeDocument/2006/relationships/hyperlink" Target="https://datatracker.ietf.org/doc/draft-ietf-radext-coa-proxy/"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datatracker.ietf.org/doc/draft-ietf-ecrit-ecall/"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s://datatracker.ietf.org/doc/draft-ietf-ecrit-car-cras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datatracker.ietf.org/doc/draft-ietf-ecrit-held-routing/" TargetMode="External"/><Relationship Id="rId5" Type="http://schemas.openxmlformats.org/officeDocument/2006/relationships/hyperlink" Target="http://datatracker.ietf.org/doc/draft-ietf-ecrit-additional-data/" TargetMode="External"/><Relationship Id="rId4" Type="http://schemas.openxmlformats.org/officeDocument/2006/relationships/hyperlink" Target="http://datatracker.ietf.org/doc/rfc6443/"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datatracker.ietf.org/doc/draft-ietf-homenet-front-end-naming-delegation/" TargetMode="External"/><Relationship Id="rId3" Type="http://schemas.openxmlformats.org/officeDocument/2006/relationships/hyperlink" Target="https://datatracker.ietf.org/wg/homenet/" TargetMode="External"/><Relationship Id="rId7" Type="http://schemas.openxmlformats.org/officeDocument/2006/relationships/hyperlink" Target="https://datatracker.ietf.org/doc/rfc7695/"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datatracker.ietf.org/doc/draft-ietf-homenet-dncp/" TargetMode="External"/><Relationship Id="rId5" Type="http://schemas.openxmlformats.org/officeDocument/2006/relationships/hyperlink" Target="https://datatracker.ietf.org/doc/draft-barth-homenet-wifi-roaming/" TargetMode="External"/><Relationship Id="rId4" Type="http://schemas.openxmlformats.org/officeDocument/2006/relationships/hyperlink" Target="http://datatracker.ietf.org/doc/rfc7368/" TargetMode="External"/><Relationship Id="rId9" Type="http://schemas.openxmlformats.org/officeDocument/2006/relationships/hyperlink" Target="http://datatracker.ietf.org/doc/draft-ietf-homenet-hybrid-proxy-zerocon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datatracker.ietf.org/doc/draft-ietf-opsawg-tacacs/" TargetMode="External"/><Relationship Id="rId3" Type="http://schemas.openxmlformats.org/officeDocument/2006/relationships/hyperlink" Target="http://datatracker.ietf.org/wg/opsawg/" TargetMode="External"/><Relationship Id="rId7" Type="http://schemas.openxmlformats.org/officeDocument/2006/relationships/hyperlink" Target="https://datatracker.ietf.org/doc/draft-ietf-opsawg-hmac-sha-2-usm-snmp-new/" TargetMode="External"/><Relationship Id="rId12" Type="http://schemas.openxmlformats.org/officeDocument/2006/relationships/hyperlink" Target="https://datatracker.ietf.org/doc/rfc754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draft-ietf-opsawg-capwap-extension/" TargetMode="External"/><Relationship Id="rId11" Type="http://schemas.openxmlformats.org/officeDocument/2006/relationships/hyperlink" Target="https://tools.ietf.org/html/rfc6632" TargetMode="External"/><Relationship Id="rId5" Type="http://schemas.openxmlformats.org/officeDocument/2006/relationships/hyperlink" Target="https://datatracker.ietf.org/doc/draft-ietf-opsawg-capwap-hybridmac/" TargetMode="External"/><Relationship Id="rId10" Type="http://schemas.openxmlformats.org/officeDocument/2006/relationships/hyperlink" Target="http://datatracker.ietf.org/doc/draft-ietf-opsawg-capwap-alt-tunnel/" TargetMode="External"/><Relationship Id="rId4" Type="http://schemas.openxmlformats.org/officeDocument/2006/relationships/hyperlink" Target="http://www.ietf.org/id/draft-zhang-opsawg-capwap-cds-02.txt" TargetMode="External"/><Relationship Id="rId9" Type="http://schemas.openxmlformats.org/officeDocument/2006/relationships/hyperlink" Target="http://datatracker.ietf.org/doc/rfc749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datatracker.ietf.org/wg/aqm/charter/" TargetMode="External"/><Relationship Id="rId7" Type="http://schemas.openxmlformats.org/officeDocument/2006/relationships/hyperlink" Target="https://tools.ietf.org/html/rfc7567"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datatracker.ietf.org/doc/draft-ietf-aqm-eval-guidelines/" TargetMode="External"/><Relationship Id="rId5" Type="http://schemas.openxmlformats.org/officeDocument/2006/relationships/hyperlink" Target="http://datatracker.ietf.org/doc/draft-ietf-aqm-ecn-benefits/" TargetMode="External"/><Relationship Id="rId4" Type="http://schemas.openxmlformats.org/officeDocument/2006/relationships/hyperlink" Target="https://datatracker.ietf.org/doc/rfc2309/"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atatracker.ietf.org/doc/rfc7685/" TargetMode="External"/><Relationship Id="rId3" Type="http://schemas.openxmlformats.org/officeDocument/2006/relationships/hyperlink" Target="http://datatracker.ietf.org/wg/tls/charter/" TargetMode="External"/><Relationship Id="rId7" Type="http://schemas.openxmlformats.org/officeDocument/2006/relationships/hyperlink" Target="http://datatracker.ietf.org/doc/draft-ietf-tls-curve25519/"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draft-ietf-tls-rfc4492bis/" TargetMode="External"/><Relationship Id="rId5" Type="http://schemas.openxmlformats.org/officeDocument/2006/relationships/hyperlink" Target="http://datatracker.ietf.org/doc/draft-ietf-tls-tls13/" TargetMode="External"/><Relationship Id="rId4" Type="http://schemas.openxmlformats.org/officeDocument/2006/relationships/hyperlink" Target="http://datatracker.ietf.org/doc/draft-ietf-tls-negotiated-ff-dhe/" TargetMode="External"/><Relationship Id="rId9" Type="http://schemas.openxmlformats.org/officeDocument/2006/relationships/hyperlink" Target="http://datatracker.ietf.org/doc/rfc7568/"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datatracker.ietf.org/wg/dnssd/charter/" TargetMode="External"/><Relationship Id="rId7" Type="http://schemas.openxmlformats.org/officeDocument/2006/relationships/hyperlink" Target="http://datatracker.ietf.org/doc/draft-ietf-dnssd-mdns-dns-interop/"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datatracker.ietf.org/doc/draft-otis-dnssd-scalable-dns-sd-threats/" TargetMode="External"/><Relationship Id="rId5" Type="http://schemas.openxmlformats.org/officeDocument/2006/relationships/hyperlink" Target="https://datatracker.ietf.org/doc/draft-ietf-dnssd-hybrid/" TargetMode="External"/><Relationship Id="rId4" Type="http://schemas.openxmlformats.org/officeDocument/2006/relationships/hyperlink" Target="http://datatracker.ietf.org/doc/rfc7558/"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datatracker.ietf.org/wg/netext/charter/"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datatracker.ietf.org/doc/rfc7561/"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tools.ietf.org/html/rfc2236" TargetMode="External"/><Relationship Id="rId3" Type="http://schemas.openxmlformats.org/officeDocument/2006/relationships/hyperlink" Target="http://datatracker.ietf.org/wg/pim/charter/" TargetMode="External"/><Relationship Id="rId7" Type="http://schemas.openxmlformats.org/officeDocument/2006/relationships/hyperlink" Target="https://datatracker.ietf.org/doc/draft-vyncke-pim-mld-security/"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datatracker.ietf.org/doc/draft-ietf-pim-explicit-tracking/" TargetMode="External"/><Relationship Id="rId5" Type="http://schemas.openxmlformats.org/officeDocument/2006/relationships/hyperlink" Target="https://datatracker.ietf.org/doc/draft-ietf-pim-rfc4601bis/" TargetMode="External"/><Relationship Id="rId4" Type="http://schemas.openxmlformats.org/officeDocument/2006/relationships/hyperlink" Target="https://datatracker.ietf.org/doc/draft-ietf-pim-hierarchicaljoinattr/" TargetMode="External"/><Relationship Id="rId9" Type="http://schemas.openxmlformats.org/officeDocument/2006/relationships/hyperlink" Target="https://www.ietf.org/rfc/rfc2710.tx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ab.org/activities/joint-activities/iab-ieee-coordination/" TargetMode="External"/><Relationship Id="rId7" Type="http://schemas.openxmlformats.org/officeDocument/2006/relationships/hyperlink" Target="http://ieee-sa.centraldesktop.com/802liaisondb/FrontPag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datatracker.ietf.org/doc/rfc7241/" TargetMode="External"/><Relationship Id="rId5" Type="http://schemas.openxmlformats.org/officeDocument/2006/relationships/hyperlink" Target="http://www.ietf.org/edu/documents/WirelessLinks2.pdf" TargetMode="External"/><Relationship Id="rId4" Type="http://schemas.openxmlformats.org/officeDocument/2006/relationships/hyperlink" Target="http://ietf.org/meeting/95/tutorials.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261-02-0arc-mulicast-performance-optimization-features-overview-for-ietf-nov-2015.pp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pv6council.be/IMG/pdf/20141212-08_vyncke_-_ipv6_multicast_issues-pptx.pdf" TargetMode="External"/><Relationship Id="rId5" Type="http://schemas.openxmlformats.org/officeDocument/2006/relationships/hyperlink" Target="http://datatracker.ietf.org/doc/draft-mcbride-mboned-wifi-mcast-problem-statement/" TargetMode="External"/><Relationship Id="rId4" Type="http://schemas.openxmlformats.org/officeDocument/2006/relationships/hyperlink" Target="http://www.ieee802.org/11/email/stds-802-11/msg01838.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ools.ietf.org/html/draft-cui-iss-problem-03"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15/11-15-1184-05-000m-owe.docx" TargetMode="External"/><Relationship Id="rId4" Type="http://schemas.openxmlformats.org/officeDocument/2006/relationships/hyperlink" Target="http://www.ietf.org/mail-archive/web/ietf-announce/current/msg14957.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datatracker.ietf.org/wg/ice/charter/"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datatracker.ietf.org/wg/slim/charter/"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datatracker.ietf.org/wg/cellar/charte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datatracker.ietf.org/wg/curdle/charter/"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tools.ietf.org/html/draft-jjmb-v6ops-unique-ipv6-prefix-per-host-00" TargetMode="External"/><Relationship Id="rId3" Type="http://schemas.openxmlformats.org/officeDocument/2006/relationships/hyperlink" Target="http://datatracker.ietf.org/wg/6lo/charter/" TargetMode="External"/><Relationship Id="rId7" Type="http://schemas.openxmlformats.org/officeDocument/2006/relationships/hyperlink" Target="https://tools.ietf.org/html/draft-thubert-6lo-backbone-router-02"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ools.ietf.org/html/draft-thubert-6lo-routing-dispatch-06" TargetMode="External"/><Relationship Id="rId5" Type="http://schemas.openxmlformats.org/officeDocument/2006/relationships/hyperlink" Target="http://datatracker.ietf.org/doc/draft-delcarpio-6lo-wlanah/" TargetMode="External"/><Relationship Id="rId10" Type="http://schemas.openxmlformats.org/officeDocument/2006/relationships/hyperlink" Target="http://datatracker.ietf.org/wg/core/" TargetMode="External"/><Relationship Id="rId4" Type="http://schemas.openxmlformats.org/officeDocument/2006/relationships/hyperlink" Target="https://mentor.ieee.org/802.11/dcn/15/11-15-1085-00-0wng-6lowpan-over-802-11.pptx" TargetMode="External"/><Relationship Id="rId9" Type="http://schemas.openxmlformats.org/officeDocument/2006/relationships/hyperlink" Target="http://datatracker.ietf.org/wg/ro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2016-01-20</a:t>
            </a:r>
            <a:endParaRPr 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753184667"/>
              </p:ext>
            </p:extLst>
          </p:nvPr>
        </p:nvGraphicFramePr>
        <p:xfrm>
          <a:off x="531813" y="2286000"/>
          <a:ext cx="8186737" cy="2519363"/>
        </p:xfrm>
        <a:graphic>
          <a:graphicData uri="http://schemas.openxmlformats.org/presentationml/2006/ole">
            <mc:AlternateContent xmlns:mc="http://schemas.openxmlformats.org/markup-compatibility/2006">
              <mc:Choice xmlns:v="urn:schemas-microsoft-com:vml" Requires="v">
                <p:oleObj spid="_x0000_s2374"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31813" y="2286000"/>
                        <a:ext cx="8186737" cy="2519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10</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a:xfrm>
            <a:off x="685800" y="1676400"/>
            <a:ext cx="7772400" cy="4648200"/>
          </a:xfrm>
        </p:spPr>
        <p:txBody>
          <a:bodyPr/>
          <a:lstStyle/>
          <a:p>
            <a:pPr>
              <a:lnSpc>
                <a:spcPct val="80000"/>
              </a:lnSpc>
            </a:pPr>
            <a:r>
              <a:rPr lang="en-US" sz="1800" dirty="0" smtClean="0"/>
              <a:t>See </a:t>
            </a:r>
            <a:r>
              <a:rPr lang="en-US" sz="1800" dirty="0" smtClean="0">
                <a:hlinkClick r:id="rId3"/>
              </a:rPr>
              <a:t>http://datatracker.ietf.org/wg/radext/</a:t>
            </a:r>
            <a:r>
              <a:rPr lang="en-US" sz="1800" dirty="0" smtClean="0"/>
              <a:t> </a:t>
            </a:r>
          </a:p>
          <a:p>
            <a:pPr>
              <a:lnSpc>
                <a:spcPct val="80000"/>
              </a:lnSpc>
            </a:pPr>
            <a:r>
              <a:rPr lang="en-US" sz="1800" dirty="0" smtClean="0"/>
              <a:t>RADIUS Extensions</a:t>
            </a:r>
          </a:p>
          <a:p>
            <a:pPr lvl="1">
              <a:lnSpc>
                <a:spcPct val="80000"/>
              </a:lnSpc>
            </a:pPr>
            <a:r>
              <a:rPr lang="en-US" sz="1600" dirty="0" smtClean="0"/>
              <a:t>The RADIUS Extensions Working Group will focus on extensions to the</a:t>
            </a:r>
            <a:br>
              <a:rPr lang="en-US" sz="1600" dirty="0" smtClean="0"/>
            </a:br>
            <a:r>
              <a:rPr lang="en-US" sz="1600" dirty="0" smtClean="0"/>
              <a:t>RADIUS protocol required to define extensions to the standard attribute space as well as to address cryptographic algorithm agility and use over new transports. </a:t>
            </a:r>
          </a:p>
          <a:p>
            <a:pPr lvl="1">
              <a:lnSpc>
                <a:spcPct val="80000"/>
              </a:lnSpc>
            </a:pPr>
            <a:r>
              <a:rPr lang="en-US" sz="1600" dirty="0" smtClean="0"/>
              <a:t>In addition, RADEXT will work on RADIUS Design Guidelines and define new attributes for particular applications of authentication, authorization and</a:t>
            </a:r>
            <a:br>
              <a:rPr lang="en-US" sz="1600" dirty="0" smtClean="0"/>
            </a:br>
            <a:r>
              <a:rPr lang="en-US" sz="1600" dirty="0" smtClean="0"/>
              <a:t>accounting such as NAS management and local area network (LAN) usage. </a:t>
            </a:r>
            <a:endParaRPr lang="en-US" sz="1800" dirty="0" smtClean="0"/>
          </a:p>
          <a:p>
            <a:pPr>
              <a:lnSpc>
                <a:spcPct val="80000"/>
              </a:lnSpc>
            </a:pPr>
            <a:r>
              <a:rPr lang="en-US" sz="1800" dirty="0" smtClean="0"/>
              <a:t>Updates [January 2016]</a:t>
            </a:r>
          </a:p>
          <a:p>
            <a:pPr lvl="1">
              <a:lnSpc>
                <a:spcPct val="80000"/>
              </a:lnSpc>
            </a:pPr>
            <a:r>
              <a:rPr lang="en-US" sz="1600" dirty="0" smtClean="0"/>
              <a:t>New: </a:t>
            </a:r>
            <a:r>
              <a:rPr lang="en-US" sz="1600" dirty="0"/>
              <a:t>Dynamic Authorization </a:t>
            </a:r>
            <a:r>
              <a:rPr lang="en-US" sz="1600" dirty="0" err="1"/>
              <a:t>Proxying</a:t>
            </a:r>
            <a:r>
              <a:rPr lang="en-US" sz="1600" dirty="0"/>
              <a:t> in Remote Authorization Dial-In User Service Protocol (RADIUS), see </a:t>
            </a:r>
            <a:r>
              <a:rPr lang="en-US" sz="1600" dirty="0">
                <a:hlinkClick r:id="rId4"/>
              </a:rPr>
              <a:t>https://datatracker.ietf.org/doc/draft-ietf-radext-coa-proxy</a:t>
            </a:r>
            <a:r>
              <a:rPr lang="en-US" sz="1600" dirty="0" smtClean="0">
                <a:hlinkClick r:id="rId4"/>
              </a:rPr>
              <a:t>/</a:t>
            </a:r>
            <a:r>
              <a:rPr lang="en-US" sz="1600" dirty="0" smtClean="0"/>
              <a:t> RADIUS extensions for IP Port Configuration </a:t>
            </a:r>
            <a:r>
              <a:rPr lang="en-US" sz="1600" dirty="0"/>
              <a:t>and Reporting, see </a:t>
            </a:r>
            <a:r>
              <a:rPr lang="en-US" sz="1600" dirty="0">
                <a:hlinkClick r:id="rId5"/>
              </a:rPr>
              <a:t>http://datatracker.ietf.org/doc/draft-ietf-radext-ip-port-radius-ext</a:t>
            </a:r>
            <a:r>
              <a:rPr lang="en-US" sz="1600" dirty="0" smtClean="0">
                <a:hlinkClick r:id="rId5"/>
              </a:rPr>
              <a:t>/</a:t>
            </a:r>
            <a:r>
              <a:rPr lang="en-US" sz="1600" dirty="0" smtClean="0"/>
              <a:t> </a:t>
            </a:r>
          </a:p>
          <a:p>
            <a:pPr lvl="1">
              <a:lnSpc>
                <a:spcPct val="80000"/>
              </a:lnSpc>
            </a:pPr>
            <a:r>
              <a:rPr lang="en-US" sz="1600" dirty="0" smtClean="0"/>
              <a:t>Data Types in the Remote Authentication Dial-In User Service Protocol (RADIUS, see </a:t>
            </a:r>
            <a:r>
              <a:rPr lang="en-US" sz="1600" dirty="0" smtClean="0">
                <a:hlinkClick r:id="rId6"/>
              </a:rPr>
              <a:t>http://datatracker.ietf.org/doc/draft-ietf-radext-datatypes/</a:t>
            </a:r>
            <a:r>
              <a:rPr lang="en-US" sz="1600" dirty="0" smtClean="0"/>
              <a:t> </a:t>
            </a:r>
          </a:p>
          <a:p>
            <a:pPr lvl="1">
              <a:lnSpc>
                <a:spcPct val="80000"/>
              </a:lnSpc>
            </a:pPr>
            <a:endParaRPr lang="en-US" sz="1600" dirty="0"/>
          </a:p>
          <a:p>
            <a:pPr lvl="1">
              <a:lnSpc>
                <a:spcPct val="80000"/>
              </a:lnSpc>
            </a:pPr>
            <a:r>
              <a:rPr lang="en-US" sz="1600" dirty="0" smtClean="0"/>
              <a:t>Also note individual submission: </a:t>
            </a:r>
            <a:r>
              <a:rPr lang="en-US" sz="1600" dirty="0">
                <a:hlinkClick r:id="rId7"/>
              </a:rPr>
              <a:t>https://</a:t>
            </a:r>
            <a:r>
              <a:rPr lang="en-US" sz="1600" dirty="0" smtClean="0">
                <a:hlinkClick r:id="rId7"/>
              </a:rPr>
              <a:t>tools.ietf.org/html/draft-harkins-salted-eap-pwd-02</a:t>
            </a:r>
            <a:r>
              <a:rPr lang="en-US" sz="1600" dirty="0" smtClean="0"/>
              <a:t> EMU and Security Area review incorporated, IETF Last Call pending.. Related draft (will be RFC 7664), see </a:t>
            </a:r>
            <a:r>
              <a:rPr lang="en-US" sz="1600" dirty="0">
                <a:hlinkClick r:id="rId8"/>
              </a:rPr>
              <a:t>https://datatracker.ietf.org/doc/draft-irtf-cfrg-dragonfly</a:t>
            </a:r>
            <a:r>
              <a:rPr lang="en-US" sz="1600" dirty="0" smtClean="0">
                <a:hlinkClick r:id="rId8"/>
              </a:rPr>
              <a:t>/</a:t>
            </a:r>
            <a:r>
              <a:rPr lang="en-US" sz="1600" dirty="0" smtClean="0"/>
              <a:t> .</a:t>
            </a: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11</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xfrm>
            <a:off x="685800" y="2209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p>
          <a:p>
            <a:pPr marL="0" indent="0">
              <a:lnSpc>
                <a:spcPct val="80000"/>
              </a:lnSpc>
              <a:buNone/>
            </a:pP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a:lnSpc>
                <a:spcPct val="80000"/>
              </a:lnSpc>
            </a:pPr>
            <a:endParaRPr lang="en-US" sz="1800" dirty="0" smtClean="0"/>
          </a:p>
          <a:p>
            <a:pPr>
              <a:lnSpc>
                <a:spcPct val="80000"/>
              </a:lnSpc>
            </a:pPr>
            <a:r>
              <a:rPr lang="en-US" sz="1800" dirty="0" smtClean="0"/>
              <a:t>Updates [January 2016]</a:t>
            </a:r>
          </a:p>
          <a:p>
            <a:pPr lvl="1">
              <a:lnSpc>
                <a:spcPct val="80000"/>
              </a:lnSpc>
            </a:pPr>
            <a:r>
              <a:rPr lang="en-US" sz="1400" dirty="0" smtClean="0"/>
              <a:t>Submitted to IESG for publication: Additional Data Related to </a:t>
            </a:r>
            <a:r>
              <a:rPr lang="en-US" sz="1400" dirty="0"/>
              <a:t>an Emergency Call, see </a:t>
            </a:r>
            <a:r>
              <a:rPr lang="en-US" sz="1400" dirty="0">
                <a:hlinkClick r:id="rId5"/>
              </a:rPr>
              <a:t>http://datatracker.ietf.org/doc/draft-ietf-ecrit-additional-data</a:t>
            </a:r>
            <a:r>
              <a:rPr lang="en-US" sz="1400" dirty="0" smtClean="0">
                <a:hlinkClick r:id="rId5"/>
              </a:rPr>
              <a:t>/</a:t>
            </a:r>
            <a:r>
              <a:rPr lang="en-US" sz="1400" dirty="0" smtClean="0"/>
              <a:t> </a:t>
            </a:r>
          </a:p>
          <a:p>
            <a:pPr lvl="1">
              <a:lnSpc>
                <a:spcPct val="80000"/>
              </a:lnSpc>
            </a:pPr>
            <a:r>
              <a:rPr lang="en-US" sz="1400" dirty="0" smtClean="0"/>
              <a:t>Submitted for publication: </a:t>
            </a:r>
            <a:r>
              <a:rPr lang="en-US" sz="1400" dirty="0"/>
              <a:t>A Routing Request Extension for the HELD Protocol, see </a:t>
            </a:r>
            <a:r>
              <a:rPr lang="en-US" sz="1400" dirty="0">
                <a:hlinkClick r:id="rId6"/>
              </a:rPr>
              <a:t>https://datatracker.ietf.org/doc/draft-ietf-ecrit-held-routing</a:t>
            </a:r>
            <a:r>
              <a:rPr lang="en-US" sz="1400" dirty="0" smtClean="0">
                <a:hlinkClick r:id="rId6"/>
              </a:rPr>
              <a:t>/</a:t>
            </a:r>
            <a:r>
              <a:rPr lang="en-US" sz="1400" dirty="0" smtClean="0"/>
              <a:t> </a:t>
            </a:r>
          </a:p>
          <a:p>
            <a:pPr lvl="1">
              <a:lnSpc>
                <a:spcPct val="80000"/>
              </a:lnSpc>
            </a:pPr>
            <a:r>
              <a:rPr lang="en-US" sz="1400" dirty="0" smtClean="0"/>
              <a:t>Next-Generation </a:t>
            </a:r>
            <a:r>
              <a:rPr lang="en-US" sz="1400" dirty="0"/>
              <a:t>Vehicle-Initiated Emergency Calls, see </a:t>
            </a:r>
            <a:r>
              <a:rPr lang="en-US" sz="1400" dirty="0">
                <a:hlinkClick r:id="rId7"/>
              </a:rPr>
              <a:t>https://datatracker.ietf.org/doc/draft-ietf-ecrit-car-crash/</a:t>
            </a:r>
            <a:r>
              <a:rPr lang="en-US" sz="1400" dirty="0"/>
              <a:t> </a:t>
            </a:r>
            <a:endParaRPr lang="en-US" sz="1400" dirty="0" smtClean="0"/>
          </a:p>
          <a:p>
            <a:pPr lvl="1">
              <a:lnSpc>
                <a:spcPct val="80000"/>
              </a:lnSpc>
            </a:pPr>
            <a:r>
              <a:rPr lang="en-US" sz="1400" dirty="0" smtClean="0"/>
              <a:t>Next-Generation </a:t>
            </a:r>
            <a:r>
              <a:rPr lang="en-US" sz="1400" dirty="0"/>
              <a:t>Pan-European </a:t>
            </a:r>
            <a:r>
              <a:rPr lang="en-US" sz="1400" dirty="0" err="1" smtClean="0"/>
              <a:t>eCall</a:t>
            </a:r>
            <a:r>
              <a:rPr lang="en-US" sz="1400" dirty="0"/>
              <a:t>, see </a:t>
            </a:r>
            <a:r>
              <a:rPr lang="en-US" sz="1400" dirty="0">
                <a:hlinkClick r:id="rId8"/>
              </a:rPr>
              <a:t>https://datatracker.ietf.org/doc/draft-ietf-ecrit-ecall</a:t>
            </a:r>
            <a:r>
              <a:rPr lang="en-US" sz="1400" dirty="0" smtClean="0">
                <a:hlinkClick r:id="rId8"/>
              </a:rPr>
              <a:t>/</a:t>
            </a:r>
            <a:r>
              <a:rPr lang="en-US" sz="1400" dirty="0" smtClean="0"/>
              <a:t> </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12</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4196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lvl="1">
              <a:lnSpc>
                <a:spcPct val="80000"/>
              </a:lnSpc>
            </a:pPr>
            <a:r>
              <a:rPr lang="en-US" sz="1400" dirty="0" smtClean="0"/>
              <a:t>Home Networking Architecture for IPv6, Published as IPv6 Home Networking Architecture Principle: </a:t>
            </a:r>
            <a:r>
              <a:rPr lang="en-US" sz="1400" dirty="0" smtClean="0">
                <a:hlinkClick r:id="rId4"/>
              </a:rPr>
              <a:t>http://datatracker.ietf.org/doc/rfc7368/</a:t>
            </a:r>
            <a:r>
              <a:rPr lang="en-US" sz="1400" dirty="0" smtClean="0"/>
              <a:t> </a:t>
            </a:r>
          </a:p>
          <a:p>
            <a:pPr>
              <a:lnSpc>
                <a:spcPct val="80000"/>
              </a:lnSpc>
            </a:pPr>
            <a:r>
              <a:rPr lang="en-US" sz="1600" dirty="0" smtClean="0"/>
              <a:t>Updates [January 2016] Documents of interest:</a:t>
            </a:r>
          </a:p>
          <a:p>
            <a:pPr lvl="1">
              <a:lnSpc>
                <a:spcPct val="80000"/>
              </a:lnSpc>
            </a:pPr>
            <a:r>
              <a:rPr lang="en-US" sz="1400" dirty="0" smtClean="0"/>
              <a:t>New: Home Networking Control Protocol</a:t>
            </a:r>
            <a:r>
              <a:rPr lang="en-US" sz="1400" dirty="0"/>
              <a:t>, see https://datatracker.ietf.org/doc/draft-ietf-homenet-hncp/ </a:t>
            </a:r>
            <a:r>
              <a:rPr lang="en-US" sz="1400" dirty="0" smtClean="0"/>
              <a:t> </a:t>
            </a:r>
          </a:p>
          <a:p>
            <a:pPr lvl="1">
              <a:lnSpc>
                <a:spcPct val="80000"/>
              </a:lnSpc>
            </a:pPr>
            <a:r>
              <a:rPr lang="en-US" sz="1400" dirty="0" smtClean="0"/>
              <a:t>Of Interest: Home Network Wi-Fi Roaming, see </a:t>
            </a:r>
            <a:r>
              <a:rPr lang="en-US" sz="1400" dirty="0" smtClean="0">
                <a:hlinkClick r:id="rId5"/>
              </a:rPr>
              <a:t>https://datatracker.ietf.org/doc/draft-barth-homenet-wifi-roaming/</a:t>
            </a:r>
            <a:r>
              <a:rPr lang="en-US" sz="1400" dirty="0" smtClean="0"/>
              <a:t> </a:t>
            </a:r>
          </a:p>
          <a:p>
            <a:pPr lvl="1">
              <a:lnSpc>
                <a:spcPct val="80000"/>
              </a:lnSpc>
            </a:pPr>
            <a:r>
              <a:rPr lang="en-US" sz="1400" dirty="0" smtClean="0"/>
              <a:t>Submitted for publication : Distributed Node Consensus Protocol, see </a:t>
            </a:r>
            <a:r>
              <a:rPr lang="en-US" sz="1400" dirty="0" smtClean="0">
                <a:hlinkClick r:id="rId6"/>
              </a:rPr>
              <a:t>http://datatracker.ietf.org/doc/draft-ietf-homenet-dncp/</a:t>
            </a:r>
            <a:r>
              <a:rPr lang="en-US" sz="1400" dirty="0" smtClean="0"/>
              <a:t> </a:t>
            </a:r>
          </a:p>
          <a:p>
            <a:pPr lvl="1">
              <a:lnSpc>
                <a:spcPct val="80000"/>
              </a:lnSpc>
            </a:pPr>
            <a:r>
              <a:rPr lang="en-US" sz="1400" dirty="0" smtClean="0"/>
              <a:t>RFC 7695 published: Prefix and Address Assignment in a Home Network: </a:t>
            </a:r>
            <a:r>
              <a:rPr lang="en-US" sz="1400" dirty="0">
                <a:hlinkClick r:id="rId7"/>
              </a:rPr>
              <a:t>https://datatracker.ietf.org/doc/rfc7695</a:t>
            </a:r>
            <a:r>
              <a:rPr lang="en-US" sz="1400" dirty="0" smtClean="0">
                <a:hlinkClick r:id="rId7"/>
              </a:rPr>
              <a:t>/</a:t>
            </a:r>
            <a:r>
              <a:rPr lang="en-US" sz="1400" dirty="0" smtClean="0"/>
              <a:t> </a:t>
            </a:r>
          </a:p>
          <a:p>
            <a:pPr lvl="1">
              <a:lnSpc>
                <a:spcPct val="80000"/>
              </a:lnSpc>
            </a:pPr>
            <a:r>
              <a:rPr lang="en-US" sz="1400" dirty="0" smtClean="0"/>
              <a:t>Outsourcing </a:t>
            </a:r>
            <a:r>
              <a:rPr lang="en-US" sz="1400" dirty="0"/>
              <a:t>Home Network Authoritative Naming Service , </a:t>
            </a:r>
            <a:r>
              <a:rPr lang="en-US" sz="1400" dirty="0">
                <a:hlinkClick r:id="rId8"/>
              </a:rPr>
              <a:t>http://datatracker.ietf.org/doc/draft-ietf-homenet-front-end-naming-delegation</a:t>
            </a:r>
            <a:r>
              <a:rPr lang="en-US" sz="1400" dirty="0" smtClean="0">
                <a:hlinkClick r:id="rId8"/>
              </a:rPr>
              <a:t>/</a:t>
            </a:r>
            <a:r>
              <a:rPr lang="en-US" sz="1400" dirty="0" smtClean="0"/>
              <a:t> </a:t>
            </a:r>
          </a:p>
          <a:p>
            <a:pPr lvl="1">
              <a:lnSpc>
                <a:spcPct val="80000"/>
              </a:lnSpc>
            </a:pPr>
            <a:r>
              <a:rPr lang="en-US" sz="1400" dirty="0" smtClean="0"/>
              <a:t>Auto-Configuration </a:t>
            </a:r>
            <a:r>
              <a:rPr lang="en-US" sz="1400" dirty="0"/>
              <a:t>of a Network of Hybrid Unicast/Multicast DNS-Based Service Discovery Proxy Nodes, </a:t>
            </a:r>
            <a:r>
              <a:rPr lang="en-US" sz="1400" dirty="0">
                <a:hlinkClick r:id="rId9"/>
              </a:rPr>
              <a:t>http://datatracker.ietf.org/doc/draft-ietf-homenet-hybrid-proxy-zeroconf</a:t>
            </a:r>
            <a:r>
              <a:rPr lang="en-US" sz="1400" dirty="0" smtClean="0">
                <a:hlinkClick r:id="rId9"/>
              </a:rPr>
              <a:t>/</a:t>
            </a:r>
            <a:r>
              <a:rPr lang="en-US" sz="1400" dirty="0" smtClean="0"/>
              <a:t> </a:t>
            </a:r>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13</a:t>
            </a:fld>
            <a:endParaRPr lang="en-US" smtClean="0"/>
          </a:p>
        </p:txBody>
      </p:sp>
      <p:sp>
        <p:nvSpPr>
          <p:cNvPr id="5125" name="Rectangle 2"/>
          <p:cNvSpPr>
            <a:spLocks noGrp="1" noChangeArrowheads="1"/>
          </p:cNvSpPr>
          <p:nvPr>
            <p:ph type="title"/>
          </p:nvPr>
        </p:nvSpPr>
        <p:spPr>
          <a:xfrm>
            <a:off x="685800" y="457200"/>
            <a:ext cx="7772400" cy="1066800"/>
          </a:xfrm>
        </p:spPr>
        <p:txBody>
          <a:bodyPr/>
          <a:lstStyle/>
          <a:p>
            <a:r>
              <a:rPr lang="en-US" dirty="0" smtClean="0"/>
              <a:t>Operations Area Working Group</a:t>
            </a:r>
          </a:p>
        </p:txBody>
      </p:sp>
      <p:sp>
        <p:nvSpPr>
          <p:cNvPr id="113667" name="Rectangle 3"/>
          <p:cNvSpPr>
            <a:spLocks noGrp="1" noChangeArrowheads="1"/>
          </p:cNvSpPr>
          <p:nvPr>
            <p:ph type="body" idx="1"/>
          </p:nvPr>
        </p:nvSpPr>
        <p:spPr>
          <a:xfrm>
            <a:off x="685800" y="1295400"/>
            <a:ext cx="8001000" cy="5181600"/>
          </a:xfrm>
        </p:spPr>
        <p:txBody>
          <a:bodyPr/>
          <a:lstStyle/>
          <a:p>
            <a:pPr>
              <a:lnSpc>
                <a:spcPct val="80000"/>
              </a:lnSpc>
              <a:defRPr/>
            </a:pPr>
            <a:r>
              <a:rPr lang="en-US" sz="2000" dirty="0" smtClean="0">
                <a:hlinkClick r:id="rId3"/>
              </a:rPr>
              <a:t>http</a:t>
            </a:r>
            <a:r>
              <a:rPr lang="en-US" sz="2000" dirty="0">
                <a:hlinkClick r:id="rId3"/>
              </a:rPr>
              <a:t>://datatracker.ietf.org/wg/opsawg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1800" dirty="0" smtClean="0"/>
              <a:t>Responded to requests from OPSAWG chairs for IEEE 802.11 review </a:t>
            </a:r>
          </a:p>
          <a:p>
            <a:pPr lvl="1">
              <a:lnSpc>
                <a:spcPct val="80000"/>
              </a:lnSpc>
              <a:defRPr/>
            </a:pPr>
            <a:r>
              <a:rPr lang="en-US" sz="1400" dirty="0" smtClean="0"/>
              <a:t>“Alternate Tunnel Encapsulation for Data Frames in CAPWAP”  </a:t>
            </a:r>
            <a:r>
              <a:rPr lang="en-US" sz="1400" dirty="0" smtClean="0">
                <a:hlinkClick r:id="rId4"/>
              </a:rPr>
              <a:t>http://www.ietf.org/id/draft-zhang-opsawg-capwap-cds-02.txt</a:t>
            </a:r>
            <a:r>
              <a:rPr lang="en-US" sz="1400" dirty="0" smtClean="0"/>
              <a:t> , see Slide 5 </a:t>
            </a:r>
            <a:r>
              <a:rPr lang="en-US" sz="1400" dirty="0" smtClean="0"/>
              <a:t>in11-14-0368-01  </a:t>
            </a:r>
            <a:endParaRPr lang="en-US" sz="1400" dirty="0" smtClean="0"/>
          </a:p>
          <a:p>
            <a:pPr lvl="1">
              <a:lnSpc>
                <a:spcPct val="80000"/>
              </a:lnSpc>
              <a:defRPr/>
            </a:pPr>
            <a:r>
              <a:rPr lang="en-US" sz="1400" dirty="0" smtClean="0"/>
              <a:t>“</a:t>
            </a:r>
            <a:r>
              <a:rPr lang="en-US" sz="1400" dirty="0"/>
              <a:t>IEEE 802.11 MAC Profile for CAPWAP” </a:t>
            </a:r>
            <a:r>
              <a:rPr lang="en-US" sz="1400" dirty="0">
                <a:hlinkClick r:id="rId5"/>
              </a:rPr>
              <a:t>https://datatracker.ietf.org/doc/draft-ietf-opsawg-capwap-hybridmac</a:t>
            </a:r>
            <a:r>
              <a:rPr lang="en-US" sz="1400" dirty="0" smtClean="0">
                <a:hlinkClick r:id="rId5"/>
              </a:rPr>
              <a:t>/</a:t>
            </a:r>
            <a:r>
              <a:rPr lang="en-US" sz="1400" dirty="0" smtClean="0"/>
              <a:t> , </a:t>
            </a:r>
            <a:r>
              <a:rPr lang="en-US" sz="1400" dirty="0" smtClean="0"/>
              <a:t>see 11-14-0684-01 </a:t>
            </a:r>
            <a:endParaRPr lang="en-US" sz="1400" dirty="0" smtClean="0"/>
          </a:p>
          <a:p>
            <a:pPr lvl="1">
              <a:lnSpc>
                <a:spcPct val="80000"/>
              </a:lnSpc>
              <a:defRPr/>
            </a:pPr>
            <a:r>
              <a:rPr lang="en-US" sz="1400" dirty="0" smtClean="0"/>
              <a:t>“</a:t>
            </a:r>
            <a:r>
              <a:rPr lang="en-GB" sz="1400" dirty="0"/>
              <a:t>CAPWAP extension for 802.11n and Power/channel </a:t>
            </a:r>
            <a:r>
              <a:rPr lang="en-GB" sz="1400" dirty="0" err="1" smtClean="0"/>
              <a:t>Autoconfiguration</a:t>
            </a:r>
            <a:r>
              <a:rPr lang="en-GB" sz="1400" dirty="0" smtClean="0"/>
              <a:t>” </a:t>
            </a:r>
            <a:r>
              <a:rPr lang="en-US" sz="1400" u="sng" dirty="0">
                <a:hlinkClick r:id="rId6"/>
              </a:rPr>
              <a:t>http://datatracker.ietf.org/doc/draft-ietf-opsawg-capwap-extension/</a:t>
            </a:r>
            <a:r>
              <a:rPr lang="en-US" sz="1400" dirty="0"/>
              <a:t> </a:t>
            </a:r>
            <a:r>
              <a:rPr lang="en-US" sz="1400" dirty="0" smtClean="0"/>
              <a:t>, </a:t>
            </a:r>
            <a:r>
              <a:rPr lang="en-US" sz="1400" dirty="0"/>
              <a:t>see </a:t>
            </a:r>
            <a:r>
              <a:rPr lang="en-US" sz="1400" dirty="0" smtClean="0"/>
              <a:t>11-14-0913-01</a:t>
            </a:r>
          </a:p>
          <a:p>
            <a:pPr>
              <a:lnSpc>
                <a:spcPct val="80000"/>
              </a:lnSpc>
              <a:defRPr/>
            </a:pPr>
            <a:r>
              <a:rPr lang="en-US" sz="1800" dirty="0" smtClean="0"/>
              <a:t>Updates </a:t>
            </a:r>
            <a:r>
              <a:rPr lang="en-US" sz="1800" dirty="0" smtClean="0"/>
              <a:t>[January 2016] Operations Area Working Group work group items</a:t>
            </a:r>
          </a:p>
          <a:p>
            <a:pPr lvl="1">
              <a:lnSpc>
                <a:spcPct val="80000"/>
              </a:lnSpc>
              <a:defRPr/>
            </a:pPr>
            <a:r>
              <a:rPr lang="en-US" sz="1400" dirty="0" smtClean="0"/>
              <a:t>New: </a:t>
            </a:r>
            <a:r>
              <a:rPr lang="en-US" sz="1400" dirty="0"/>
              <a:t>HMAC-SHA-2 Authentication Protocols in USM for SNMPv3 , see </a:t>
            </a:r>
            <a:r>
              <a:rPr lang="en-US" sz="1400" dirty="0">
                <a:hlinkClick r:id="rId7"/>
              </a:rPr>
              <a:t>https://datatracker.ietf.org/doc/draft-ietf-opsawg-hmac-sha-2-usm-snmp-new</a:t>
            </a:r>
            <a:r>
              <a:rPr lang="en-US" sz="1400" dirty="0" smtClean="0">
                <a:hlinkClick r:id="rId7"/>
              </a:rPr>
              <a:t>/</a:t>
            </a:r>
            <a:r>
              <a:rPr lang="en-US" sz="1400" dirty="0" smtClean="0"/>
              <a:t>  </a:t>
            </a:r>
          </a:p>
          <a:p>
            <a:pPr lvl="1">
              <a:lnSpc>
                <a:spcPct val="80000"/>
              </a:lnSpc>
              <a:defRPr/>
            </a:pPr>
            <a:r>
              <a:rPr lang="en-US" sz="1400" dirty="0" smtClean="0"/>
              <a:t>New: </a:t>
            </a:r>
            <a:r>
              <a:rPr lang="en-US" sz="1400" dirty="0"/>
              <a:t>The TACACS+ </a:t>
            </a:r>
            <a:r>
              <a:rPr lang="en-US" sz="1400" dirty="0" smtClean="0"/>
              <a:t>Protocol</a:t>
            </a:r>
            <a:r>
              <a:rPr lang="en-US" sz="1400" dirty="0"/>
              <a:t>, see </a:t>
            </a:r>
            <a:r>
              <a:rPr lang="en-US" sz="1400" dirty="0">
                <a:hlinkClick r:id="rId8"/>
              </a:rPr>
              <a:t>https://datatracker.ietf.org/doc/draft-ietf-opsawg-tacacs</a:t>
            </a:r>
            <a:r>
              <a:rPr lang="en-US" sz="1400" dirty="0" smtClean="0">
                <a:hlinkClick r:id="rId8"/>
              </a:rPr>
              <a:t>/</a:t>
            </a:r>
            <a:r>
              <a:rPr lang="en-US" sz="1400" dirty="0" smtClean="0"/>
              <a:t> </a:t>
            </a:r>
            <a:endParaRPr lang="en-US" sz="1400" dirty="0"/>
          </a:p>
          <a:p>
            <a:pPr lvl="1">
              <a:lnSpc>
                <a:spcPct val="80000"/>
              </a:lnSpc>
              <a:defRPr/>
            </a:pPr>
            <a:r>
              <a:rPr lang="en-US" sz="1400" dirty="0" smtClean="0"/>
              <a:t>CAPWAP Hybrid </a:t>
            </a:r>
            <a:r>
              <a:rPr lang="en-US" sz="1400" dirty="0"/>
              <a:t>MAC published as RFC7494, </a:t>
            </a:r>
            <a:r>
              <a:rPr lang="en-US" sz="1400" dirty="0">
                <a:hlinkClick r:id="rId9"/>
              </a:rPr>
              <a:t>http://datatracker.ietf.org/doc/rfc7494</a:t>
            </a:r>
            <a:r>
              <a:rPr lang="en-US" sz="1400" dirty="0" smtClean="0">
                <a:hlinkClick r:id="rId9"/>
              </a:rPr>
              <a:t>/</a:t>
            </a:r>
            <a:r>
              <a:rPr lang="en-US" sz="1400" dirty="0" smtClean="0"/>
              <a:t> </a:t>
            </a:r>
          </a:p>
          <a:p>
            <a:pPr lvl="1">
              <a:lnSpc>
                <a:spcPct val="80000"/>
              </a:lnSpc>
              <a:defRPr/>
            </a:pPr>
            <a:r>
              <a:rPr lang="en-US" sz="1400" dirty="0" smtClean="0"/>
              <a:t>No longer active: </a:t>
            </a:r>
            <a:r>
              <a:rPr lang="en-US" sz="1400" u="sng" dirty="0" smtClean="0">
                <a:hlinkClick r:id="rId6"/>
              </a:rPr>
              <a:t>http://datatracker.ietf.org/doc/draft-ietf-opsawg-capwap-extension/</a:t>
            </a:r>
            <a:r>
              <a:rPr lang="en-US" sz="1400" u="sng" dirty="0" smtClean="0"/>
              <a:t>  </a:t>
            </a:r>
            <a:endParaRPr lang="en-US" sz="1400" dirty="0" smtClean="0"/>
          </a:p>
          <a:p>
            <a:pPr lvl="1">
              <a:lnSpc>
                <a:spcPct val="80000"/>
              </a:lnSpc>
              <a:defRPr/>
            </a:pPr>
            <a:r>
              <a:rPr lang="en-US" sz="1400" dirty="0"/>
              <a:t>Alternate Tunnel Encapsulation for Data Frames in CAPWAP </a:t>
            </a:r>
            <a:r>
              <a:rPr lang="en-US" sz="1400" dirty="0" smtClean="0"/>
              <a:t>: </a:t>
            </a:r>
            <a:r>
              <a:rPr lang="en-US" sz="1400" dirty="0" smtClean="0">
                <a:hlinkClick r:id="rId10"/>
              </a:rPr>
              <a:t>http</a:t>
            </a:r>
            <a:r>
              <a:rPr lang="en-US" sz="1400" dirty="0">
                <a:hlinkClick r:id="rId10"/>
              </a:rPr>
              <a:t>://datatracker.ietf.org/doc/draft-ietf-opsawg-capwap-alt-tunnel</a:t>
            </a:r>
            <a:r>
              <a:rPr lang="en-US" sz="1400" dirty="0" smtClean="0">
                <a:hlinkClick r:id="rId10"/>
              </a:rPr>
              <a:t>/</a:t>
            </a:r>
            <a:r>
              <a:rPr lang="en-US" sz="1400" dirty="0" smtClean="0"/>
              <a:t> </a:t>
            </a:r>
          </a:p>
          <a:p>
            <a:pPr lvl="1">
              <a:lnSpc>
                <a:spcPct val="80000"/>
              </a:lnSpc>
              <a:defRPr/>
            </a:pPr>
            <a:r>
              <a:rPr lang="en-US" sz="1400" dirty="0" smtClean="0"/>
              <a:t>Of interest: RFC6632, An Overview of the IETF Network Management Protocols, </a:t>
            </a:r>
            <a:r>
              <a:rPr lang="en-US" sz="1400" dirty="0"/>
              <a:t>see </a:t>
            </a:r>
            <a:r>
              <a:rPr lang="en-US" sz="1400" dirty="0">
                <a:hlinkClick r:id="rId11"/>
              </a:rPr>
              <a:t>https://</a:t>
            </a:r>
            <a:r>
              <a:rPr lang="en-US" sz="1400" dirty="0" smtClean="0">
                <a:hlinkClick r:id="rId11"/>
              </a:rPr>
              <a:t>tools.ietf.org/html/rfc6632</a:t>
            </a:r>
            <a:r>
              <a:rPr lang="en-US" sz="1400" dirty="0" smtClean="0"/>
              <a:t> </a:t>
            </a:r>
          </a:p>
          <a:p>
            <a:pPr lvl="1">
              <a:lnSpc>
                <a:spcPct val="80000"/>
              </a:lnSpc>
              <a:defRPr/>
            </a:pPr>
            <a:r>
              <a:rPr lang="en-US" sz="1400" dirty="0"/>
              <a:t>Of Interest: </a:t>
            </a:r>
            <a:r>
              <a:rPr lang="en-US" sz="1400" dirty="0" smtClean="0"/>
              <a:t>RFC7548, Management of Networks with Constrained Devices: Use Cases, see </a:t>
            </a:r>
            <a:r>
              <a:rPr lang="en-US" sz="1400" dirty="0">
                <a:hlinkClick r:id="rId12"/>
              </a:rPr>
              <a:t>https://datatracker.ietf.org/doc/rfc7548</a:t>
            </a:r>
            <a:r>
              <a:rPr lang="en-US" sz="1400" dirty="0" smtClean="0">
                <a:hlinkClick r:id="rId12"/>
              </a:rPr>
              <a:t>/</a:t>
            </a:r>
            <a:r>
              <a:rPr lang="en-US" sz="1400" dirty="0" smtClean="0"/>
              <a:t> </a:t>
            </a:r>
          </a:p>
          <a:p>
            <a:pPr>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14</a:t>
            </a:fld>
            <a:endParaRPr lang="en-US" smtClean="0"/>
          </a:p>
        </p:txBody>
      </p:sp>
      <p:sp>
        <p:nvSpPr>
          <p:cNvPr id="5125" name="Rectangle 2"/>
          <p:cNvSpPr>
            <a:spLocks noGrp="1" noChangeArrowheads="1"/>
          </p:cNvSpPr>
          <p:nvPr>
            <p:ph type="title"/>
          </p:nvPr>
        </p:nvSpPr>
        <p:spPr/>
        <p:txBody>
          <a:bodyPr/>
          <a:lstStyle/>
          <a:p>
            <a:r>
              <a:rPr lang="en-US" dirty="0" smtClean="0"/>
              <a:t>Active Queue Management (AQM)</a:t>
            </a:r>
          </a:p>
        </p:txBody>
      </p:sp>
      <p:sp>
        <p:nvSpPr>
          <p:cNvPr id="113667" name="Rectangle 3"/>
          <p:cNvSpPr>
            <a:spLocks noGrp="1" noChangeArrowheads="1"/>
          </p:cNvSpPr>
          <p:nvPr>
            <p:ph type="body" idx="1"/>
          </p:nvPr>
        </p:nvSpPr>
        <p:spPr>
          <a:xfrm>
            <a:off x="685800" y="1676400"/>
            <a:ext cx="8001000" cy="47244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smtClean="0"/>
              <a:t>Active Queue Management and Packet Scheduling Working Group website: </a:t>
            </a:r>
            <a:r>
              <a:rPr lang="en-US" sz="2000" dirty="0">
                <a:hlinkClick r:id="rId3"/>
              </a:rPr>
              <a:t>http://datatracker.ietf.org/wg/aqm/charter/</a:t>
            </a:r>
            <a:r>
              <a:rPr lang="en-US" sz="2000" dirty="0"/>
              <a:t> </a:t>
            </a:r>
          </a:p>
          <a:p>
            <a:pPr>
              <a:lnSpc>
                <a:spcPct val="80000"/>
              </a:lnSpc>
              <a:defRPr/>
            </a:pPr>
            <a:endParaRPr lang="en-US" sz="2000" dirty="0" smtClean="0"/>
          </a:p>
          <a:p>
            <a:pPr>
              <a:lnSpc>
                <a:spcPct val="80000"/>
              </a:lnSpc>
              <a:defRPr/>
            </a:pPr>
            <a:r>
              <a:rPr lang="en-US" sz="1800" dirty="0" smtClean="0"/>
              <a:t>IETF Recommendations Regarding Active Queue Management </a:t>
            </a:r>
            <a:r>
              <a:rPr lang="en-US" sz="1800" dirty="0"/>
              <a:t>to update </a:t>
            </a:r>
            <a:r>
              <a:rPr lang="en-US" sz="1800" dirty="0">
                <a:hlinkClick r:id="rId4"/>
              </a:rPr>
              <a:t>https://datatracker.ietf.org/doc/rfc2309</a:t>
            </a:r>
            <a:r>
              <a:rPr lang="en-US" sz="1800" dirty="0" smtClean="0">
                <a:hlinkClick r:id="rId4"/>
              </a:rPr>
              <a:t>/</a:t>
            </a:r>
            <a:r>
              <a:rPr lang="en-US" sz="1800" dirty="0" smtClean="0"/>
              <a:t> </a:t>
            </a:r>
          </a:p>
          <a:p>
            <a:pPr>
              <a:lnSpc>
                <a:spcPct val="80000"/>
              </a:lnSpc>
              <a:defRPr/>
            </a:pPr>
            <a:endParaRPr lang="en-US" sz="1800" dirty="0" smtClean="0"/>
          </a:p>
          <a:p>
            <a:pPr>
              <a:lnSpc>
                <a:spcPct val="80000"/>
              </a:lnSpc>
              <a:defRPr/>
            </a:pPr>
            <a:r>
              <a:rPr lang="en-US" sz="1800" dirty="0" smtClean="0"/>
              <a:t>Updates [January 2016]</a:t>
            </a:r>
            <a:endParaRPr lang="en-US" sz="1800" dirty="0"/>
          </a:p>
          <a:p>
            <a:pPr lvl="1">
              <a:lnSpc>
                <a:spcPct val="80000"/>
              </a:lnSpc>
              <a:defRPr/>
            </a:pPr>
            <a:r>
              <a:rPr lang="en-US" sz="1400" dirty="0" smtClean="0"/>
              <a:t>Submitted to IESG for publication: The Benefits and Pitfalls of using Explicit Congestion Notification (ECN), see </a:t>
            </a:r>
            <a:r>
              <a:rPr lang="en-US" sz="1400" dirty="0" smtClean="0">
                <a:hlinkClick r:id="rId5"/>
              </a:rPr>
              <a:t>http://datatracker.ietf.org/doc/draft-ietf-aqm-ecn-benefits/</a:t>
            </a:r>
            <a:r>
              <a:rPr lang="en-US" sz="1400" dirty="0" smtClean="0"/>
              <a:t> </a:t>
            </a:r>
          </a:p>
          <a:p>
            <a:pPr lvl="1">
              <a:lnSpc>
                <a:spcPct val="80000"/>
              </a:lnSpc>
              <a:defRPr/>
            </a:pPr>
            <a:r>
              <a:rPr lang="en-US" sz="1400" dirty="0" smtClean="0"/>
              <a:t>In WG last call and updated: AQM Characterization Guidelines, see </a:t>
            </a:r>
            <a:r>
              <a:rPr lang="en-US" sz="1400" dirty="0" smtClean="0">
                <a:hlinkClick r:id="rId6"/>
              </a:rPr>
              <a:t>http://datatracker.ietf.org/doc/draft-ietf-aqm-eval-guidelines/</a:t>
            </a:r>
            <a:r>
              <a:rPr lang="en-US" sz="1400" dirty="0" smtClean="0"/>
              <a:t> </a:t>
            </a:r>
          </a:p>
          <a:p>
            <a:pPr lvl="1">
              <a:lnSpc>
                <a:spcPct val="80000"/>
              </a:lnSpc>
              <a:defRPr/>
            </a:pPr>
            <a:r>
              <a:rPr lang="fr-FR" sz="1400" dirty="0" smtClean="0"/>
              <a:t>RFC 7567 </a:t>
            </a:r>
            <a:r>
              <a:rPr lang="fr-FR" sz="1400" dirty="0" err="1" smtClean="0"/>
              <a:t>published</a:t>
            </a:r>
            <a:r>
              <a:rPr lang="fr-FR" sz="1400" dirty="0" smtClean="0"/>
              <a:t>: IETF </a:t>
            </a:r>
            <a:r>
              <a:rPr lang="fr-FR" sz="1400" dirty="0" err="1" smtClean="0"/>
              <a:t>Recommendations</a:t>
            </a:r>
            <a:r>
              <a:rPr lang="fr-FR" sz="1400" dirty="0" smtClean="0"/>
              <a:t> </a:t>
            </a:r>
            <a:r>
              <a:rPr lang="fr-FR" sz="1400" dirty="0" err="1" smtClean="0"/>
              <a:t>Regarding</a:t>
            </a:r>
            <a:r>
              <a:rPr lang="fr-FR" sz="1400" dirty="0" smtClean="0"/>
              <a:t> Active Queue Management, </a:t>
            </a:r>
            <a:r>
              <a:rPr lang="fr-FR" sz="1400" dirty="0" err="1" smtClean="0"/>
              <a:t>see</a:t>
            </a:r>
            <a:r>
              <a:rPr lang="fr-FR" sz="1400" dirty="0" smtClean="0"/>
              <a:t> </a:t>
            </a:r>
            <a:r>
              <a:rPr lang="en-US" sz="1400" u="sng" dirty="0" smtClean="0">
                <a:hlinkClick r:id="rId7"/>
              </a:rPr>
              <a:t>https://tools.ietf.org/html/rfc7567</a:t>
            </a:r>
            <a:endParaRPr lang="en-US" sz="1400" u="sng" dirty="0" smtClean="0"/>
          </a:p>
          <a:p>
            <a:pPr lvl="1">
              <a:lnSpc>
                <a:spcPct val="80000"/>
              </a:lnSpc>
              <a:defRPr/>
            </a:pPr>
            <a:endParaRPr lang="en-US" sz="1400" dirty="0" smtClean="0"/>
          </a:p>
          <a:p>
            <a:pPr lvl="1">
              <a:lnSpc>
                <a:spcPct val="80000"/>
              </a:lnSpc>
              <a:defRPr/>
            </a:pPr>
            <a:endParaRPr lang="en-US" sz="18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4160902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15</a:t>
            </a:fld>
            <a:endParaRPr lang="en-US" smtClean="0"/>
          </a:p>
        </p:txBody>
      </p:sp>
      <p:sp>
        <p:nvSpPr>
          <p:cNvPr id="5125" name="Rectangle 2"/>
          <p:cNvSpPr>
            <a:spLocks noGrp="1" noChangeArrowheads="1"/>
          </p:cNvSpPr>
          <p:nvPr>
            <p:ph type="title"/>
          </p:nvPr>
        </p:nvSpPr>
        <p:spPr/>
        <p:txBody>
          <a:bodyPr/>
          <a:lstStyle/>
          <a:p>
            <a:r>
              <a:rPr lang="en-US" dirty="0" smtClean="0"/>
              <a:t>Transport Layer Security (TLS)</a:t>
            </a:r>
          </a:p>
        </p:txBody>
      </p:sp>
      <p:sp>
        <p:nvSpPr>
          <p:cNvPr id="113667" name="Rectangle 3"/>
          <p:cNvSpPr>
            <a:spLocks noGrp="1" noChangeArrowheads="1"/>
          </p:cNvSpPr>
          <p:nvPr>
            <p:ph type="body" idx="1"/>
          </p:nvPr>
        </p:nvSpPr>
        <p:spPr>
          <a:xfrm>
            <a:off x="685800" y="1676400"/>
            <a:ext cx="8001000" cy="4572000"/>
          </a:xfrm>
        </p:spPr>
        <p:txBody>
          <a:bodyPr/>
          <a:lstStyle/>
          <a:p>
            <a:pPr>
              <a:lnSpc>
                <a:spcPct val="80000"/>
              </a:lnSpc>
              <a:defRPr/>
            </a:pPr>
            <a:r>
              <a:rPr lang="en-US" sz="2000" dirty="0" smtClean="0"/>
              <a:t>Transport Layer Security Working Group website: </a:t>
            </a:r>
            <a:r>
              <a:rPr lang="en-US" sz="2000" dirty="0">
                <a:hlinkClick r:id="rId3"/>
              </a:rPr>
              <a:t>http://datatracker.ietf.org/wg/tls/charter</a:t>
            </a:r>
            <a:r>
              <a:rPr lang="en-US" sz="2000" dirty="0" smtClean="0">
                <a:hlinkClick r:id="rId3"/>
              </a:rPr>
              <a:t>/</a:t>
            </a:r>
            <a:r>
              <a:rPr lang="en-US" sz="2000" dirty="0" smtClean="0"/>
              <a:t> </a:t>
            </a:r>
          </a:p>
          <a:p>
            <a:pPr>
              <a:lnSpc>
                <a:spcPct val="80000"/>
              </a:lnSpc>
              <a:defRPr/>
            </a:pPr>
            <a:endParaRPr lang="en-US" sz="2000" dirty="0" smtClean="0"/>
          </a:p>
          <a:p>
            <a:pPr>
              <a:lnSpc>
                <a:spcPct val="80000"/>
              </a:lnSpc>
              <a:defRPr/>
            </a:pPr>
            <a:r>
              <a:rPr lang="en-US" sz="1800" dirty="0" smtClean="0"/>
              <a:t>Work underway on a new version of TLS (used in EAP methods): Transport Layer Security Protocol Version 1.3</a:t>
            </a:r>
          </a:p>
          <a:p>
            <a:pPr lvl="1">
              <a:lnSpc>
                <a:spcPct val="80000"/>
              </a:lnSpc>
              <a:defRPr/>
            </a:pPr>
            <a:endParaRPr lang="en-US" sz="1400" dirty="0"/>
          </a:p>
          <a:p>
            <a:pPr>
              <a:lnSpc>
                <a:spcPct val="80000"/>
              </a:lnSpc>
              <a:defRPr/>
            </a:pPr>
            <a:r>
              <a:rPr lang="en-US" sz="1800" dirty="0" smtClean="0"/>
              <a:t>Updates [January 2016]</a:t>
            </a:r>
          </a:p>
          <a:p>
            <a:pPr lvl="1">
              <a:lnSpc>
                <a:spcPct val="80000"/>
              </a:lnSpc>
              <a:defRPr/>
            </a:pPr>
            <a:r>
              <a:rPr lang="en-US" sz="1600" dirty="0" smtClean="0"/>
              <a:t>Submitted to IESG for publication: Negotiated </a:t>
            </a:r>
            <a:r>
              <a:rPr lang="en-US" sz="1600" dirty="0"/>
              <a:t>Finite Field </a:t>
            </a:r>
            <a:r>
              <a:rPr lang="en-US" sz="1600" dirty="0" err="1"/>
              <a:t>Diffie</a:t>
            </a:r>
            <a:r>
              <a:rPr lang="en-US" sz="1600" dirty="0"/>
              <a:t>-Hellman Ephemeral Parameters for </a:t>
            </a:r>
            <a:r>
              <a:rPr lang="en-US" sz="1600" dirty="0" smtClean="0"/>
              <a:t>TLS, </a:t>
            </a:r>
            <a:r>
              <a:rPr lang="en-US" sz="1600" dirty="0"/>
              <a:t>see </a:t>
            </a:r>
            <a:r>
              <a:rPr lang="en-US" sz="1600" dirty="0">
                <a:hlinkClick r:id="rId4"/>
              </a:rPr>
              <a:t>http://datatracker.ietf.org/doc/draft-ietf-tls-negotiated-ff-dhe</a:t>
            </a:r>
            <a:r>
              <a:rPr lang="en-US" sz="1600" dirty="0" smtClean="0">
                <a:hlinkClick r:id="rId4"/>
              </a:rPr>
              <a:t>/</a:t>
            </a:r>
            <a:r>
              <a:rPr lang="en-US" sz="1600" dirty="0" smtClean="0"/>
              <a:t> </a:t>
            </a:r>
          </a:p>
          <a:p>
            <a:pPr lvl="1">
              <a:lnSpc>
                <a:spcPct val="80000"/>
              </a:lnSpc>
              <a:defRPr/>
            </a:pPr>
            <a:r>
              <a:rPr lang="en-US" sz="1600" dirty="0" smtClean="0"/>
              <a:t>Updated: TLS version 1.3 </a:t>
            </a:r>
            <a:r>
              <a:rPr lang="en-US" sz="1600" u="sng" dirty="0" smtClean="0">
                <a:hlinkClick r:id="rId5"/>
              </a:rPr>
              <a:t>http</a:t>
            </a:r>
            <a:r>
              <a:rPr lang="en-US" sz="1600" u="sng" dirty="0">
                <a:hlinkClick r:id="rId5"/>
              </a:rPr>
              <a:t>://datatracker.ietf.org/doc/draft-ietf-tls-tls13</a:t>
            </a:r>
            <a:r>
              <a:rPr lang="en-US" sz="1600" u="sng" dirty="0" smtClean="0">
                <a:hlinkClick r:id="rId5"/>
              </a:rPr>
              <a:t>/</a:t>
            </a:r>
            <a:r>
              <a:rPr lang="en-US" sz="1600" u="sng" dirty="0" smtClean="0"/>
              <a:t> </a:t>
            </a:r>
          </a:p>
          <a:p>
            <a:pPr lvl="1">
              <a:lnSpc>
                <a:spcPct val="80000"/>
              </a:lnSpc>
              <a:defRPr/>
            </a:pPr>
            <a:r>
              <a:rPr lang="en-US" sz="1600" dirty="0" smtClean="0"/>
              <a:t>Updated: Elliptic Curve Cryptography (ECC) Cipher Suites for Transport Layer Security (TLS) Versions 1.2 and Earlier, see </a:t>
            </a:r>
            <a:r>
              <a:rPr lang="en-US" sz="1600" dirty="0" smtClean="0">
                <a:hlinkClick r:id="rId6"/>
              </a:rPr>
              <a:t>http://datatracker.ietf.org/doc/draft-ietf-tls-rfc4492bis/</a:t>
            </a:r>
            <a:r>
              <a:rPr lang="en-US" sz="1600" dirty="0" smtClean="0"/>
              <a:t>  </a:t>
            </a:r>
          </a:p>
          <a:p>
            <a:pPr lvl="1">
              <a:lnSpc>
                <a:spcPct val="80000"/>
              </a:lnSpc>
              <a:defRPr/>
            </a:pPr>
            <a:r>
              <a:rPr lang="en-US" sz="1600" dirty="0" smtClean="0"/>
              <a:t>No longer active: Curve 25519 </a:t>
            </a:r>
            <a:r>
              <a:rPr lang="en-US" sz="1600" dirty="0"/>
              <a:t>and Curve448 for Transport Layer Security (TLS), see </a:t>
            </a:r>
            <a:r>
              <a:rPr lang="en-US" sz="1600" dirty="0">
                <a:hlinkClick r:id="rId7"/>
              </a:rPr>
              <a:t>http://datatracker.ietf.org/doc/draft-ietf-tls-curve25519</a:t>
            </a:r>
            <a:r>
              <a:rPr lang="en-US" sz="1600" dirty="0" smtClean="0">
                <a:hlinkClick r:id="rId7"/>
              </a:rPr>
              <a:t>/</a:t>
            </a:r>
            <a:r>
              <a:rPr lang="en-US" sz="1600" dirty="0" smtClean="0"/>
              <a:t> </a:t>
            </a:r>
          </a:p>
          <a:p>
            <a:pPr lvl="1">
              <a:lnSpc>
                <a:spcPct val="80000"/>
              </a:lnSpc>
              <a:defRPr/>
            </a:pPr>
            <a:r>
              <a:rPr lang="en-US" sz="1600" dirty="0" smtClean="0"/>
              <a:t>RFC 7685 published: A TLS </a:t>
            </a:r>
            <a:r>
              <a:rPr lang="en-US" sz="1600" dirty="0" err="1" smtClean="0"/>
              <a:t>ClientHello</a:t>
            </a:r>
            <a:r>
              <a:rPr lang="en-US" sz="1600" dirty="0" smtClean="0"/>
              <a:t> padding extension, </a:t>
            </a:r>
            <a:r>
              <a:rPr lang="en-US" sz="1600" dirty="0" smtClean="0">
                <a:hlinkClick r:id="rId8"/>
              </a:rPr>
              <a:t>https://datatracker.ietf.org/doc/rfc7685/</a:t>
            </a:r>
            <a:r>
              <a:rPr lang="en-US" sz="1600" dirty="0" smtClean="0"/>
              <a:t> </a:t>
            </a:r>
            <a:endParaRPr lang="en-US" sz="1800" dirty="0" smtClean="0"/>
          </a:p>
          <a:p>
            <a:pPr lvl="1">
              <a:lnSpc>
                <a:spcPct val="80000"/>
              </a:lnSpc>
              <a:defRPr/>
            </a:pPr>
            <a:r>
              <a:rPr lang="en-US" sz="1600" dirty="0" smtClean="0"/>
              <a:t>RFC 7568 published: Deprecating Secure Sockets Layer Version 3.0, see </a:t>
            </a:r>
            <a:r>
              <a:rPr lang="en-US" sz="1600" dirty="0" smtClean="0">
                <a:hlinkClick r:id="rId9"/>
              </a:rPr>
              <a:t>http://datatracker.ietf.org/doc/rfc7568/</a:t>
            </a:r>
            <a:r>
              <a:rPr lang="en-US" sz="1600" dirty="0" smtClean="0"/>
              <a:t> </a:t>
            </a:r>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8818298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16</a:t>
            </a:fld>
            <a:endParaRPr lang="en-US" smtClean="0"/>
          </a:p>
        </p:txBody>
      </p:sp>
      <p:sp>
        <p:nvSpPr>
          <p:cNvPr id="5125" name="Rectangle 2"/>
          <p:cNvSpPr>
            <a:spLocks noGrp="1" noChangeArrowheads="1"/>
          </p:cNvSpPr>
          <p:nvPr>
            <p:ph type="title"/>
          </p:nvPr>
        </p:nvSpPr>
        <p:spPr/>
        <p:txBody>
          <a:bodyPr/>
          <a:lstStyle/>
          <a:p>
            <a:r>
              <a:rPr lang="en-US" dirty="0" smtClean="0"/>
              <a:t>Extensions for Scalable DNS Service Discovery (</a:t>
            </a:r>
            <a:r>
              <a:rPr lang="en-US" dirty="0" err="1" smtClean="0"/>
              <a:t>dnssd</a:t>
            </a:r>
            <a:r>
              <a:rPr lang="en-US" dirty="0" smtClean="0"/>
              <a:t>)</a:t>
            </a:r>
          </a:p>
        </p:txBody>
      </p:sp>
      <p:sp>
        <p:nvSpPr>
          <p:cNvPr id="113667" name="Rectangle 3"/>
          <p:cNvSpPr>
            <a:spLocks noGrp="1" noChangeArrowheads="1"/>
          </p:cNvSpPr>
          <p:nvPr>
            <p:ph type="body" idx="1"/>
          </p:nvPr>
        </p:nvSpPr>
        <p:spPr>
          <a:xfrm>
            <a:off x="685800" y="1676400"/>
            <a:ext cx="8229600" cy="4572000"/>
          </a:xfrm>
        </p:spPr>
        <p:txBody>
          <a:bodyPr/>
          <a:lstStyle/>
          <a:p>
            <a:pPr marL="0" indent="0">
              <a:lnSpc>
                <a:spcPct val="80000"/>
              </a:lnSpc>
              <a:buFontTx/>
              <a:buNone/>
              <a:defRPr/>
            </a:pPr>
            <a:endParaRPr lang="en-US" sz="900" dirty="0" smtClean="0"/>
          </a:p>
          <a:p>
            <a:pPr>
              <a:lnSpc>
                <a:spcPct val="80000"/>
              </a:lnSpc>
              <a:defRPr/>
            </a:pPr>
            <a:r>
              <a:rPr lang="en-US" sz="2000" dirty="0" smtClean="0"/>
              <a:t>Working Group website: </a:t>
            </a:r>
            <a:r>
              <a:rPr lang="en-US" sz="2000" dirty="0">
                <a:hlinkClick r:id="rId3"/>
              </a:rPr>
              <a:t>http://</a:t>
            </a:r>
            <a:r>
              <a:rPr lang="en-US" sz="2000" dirty="0" smtClean="0">
                <a:hlinkClick r:id="rId3"/>
              </a:rPr>
              <a:t>datatracker.ietf.org/wg/dnssd/charter/</a:t>
            </a:r>
            <a:r>
              <a:rPr lang="en-US" sz="2000" dirty="0" smtClean="0"/>
              <a:t> </a:t>
            </a:r>
          </a:p>
          <a:p>
            <a:pPr>
              <a:lnSpc>
                <a:spcPct val="80000"/>
              </a:lnSpc>
              <a:defRPr/>
            </a:pPr>
            <a:r>
              <a:rPr lang="en-US" sz="1800" dirty="0" smtClean="0"/>
              <a:t>Charter: Develop scalable </a:t>
            </a:r>
            <a:r>
              <a:rPr lang="en-US" sz="1800" dirty="0"/>
              <a:t>DNS-SD/</a:t>
            </a:r>
            <a:r>
              <a:rPr lang="en-US" sz="1800" dirty="0" err="1"/>
              <a:t>mDNS</a:t>
            </a:r>
            <a:r>
              <a:rPr lang="en-US" sz="1800" dirty="0"/>
              <a:t> </a:t>
            </a:r>
            <a:r>
              <a:rPr lang="en-US" sz="1800" dirty="0" smtClean="0"/>
              <a:t>Extension </a:t>
            </a:r>
            <a:r>
              <a:rPr lang="en-US" sz="1800" dirty="0"/>
              <a:t>requirements </a:t>
            </a:r>
            <a:r>
              <a:rPr lang="en-US" sz="1800" dirty="0" smtClean="0"/>
              <a:t>and standard solutions to address problematic </a:t>
            </a:r>
            <a:r>
              <a:rPr lang="en-US" sz="1800" dirty="0"/>
              <a:t>use of </a:t>
            </a:r>
            <a:r>
              <a:rPr lang="en-US" sz="1800" dirty="0" err="1"/>
              <a:t>mDNS</a:t>
            </a:r>
            <a:r>
              <a:rPr lang="en-US" sz="1800" dirty="0"/>
              <a:t> and DNS-SD in networks today</a:t>
            </a:r>
          </a:p>
          <a:p>
            <a:pPr lvl="1"/>
            <a:r>
              <a:rPr lang="en-US" sz="1600" dirty="0" err="1" smtClean="0"/>
              <a:t>mDNS</a:t>
            </a:r>
            <a:r>
              <a:rPr lang="en-US" sz="1600" dirty="0" smtClean="0"/>
              <a:t> </a:t>
            </a:r>
            <a:r>
              <a:rPr lang="en-US" sz="1600" dirty="0"/>
              <a:t>discovery of services on other links is not possible</a:t>
            </a:r>
          </a:p>
          <a:p>
            <a:pPr lvl="1"/>
            <a:r>
              <a:rPr lang="en-US" sz="1600" dirty="0"/>
              <a:t>Multicast transmissions over wireless are very expensive</a:t>
            </a:r>
          </a:p>
          <a:p>
            <a:pPr lvl="1"/>
            <a:r>
              <a:rPr lang="en-US" sz="1600" dirty="0"/>
              <a:t>Addressed with different ad hoc technologies</a:t>
            </a:r>
          </a:p>
          <a:p>
            <a:r>
              <a:rPr lang="en-US" sz="1800" dirty="0" smtClean="0"/>
              <a:t>Of </a:t>
            </a:r>
            <a:r>
              <a:rPr lang="en-US" sz="1800" dirty="0"/>
              <a:t>interest </a:t>
            </a:r>
            <a:r>
              <a:rPr lang="en-US" sz="1800" dirty="0" smtClean="0"/>
              <a:t>to: </a:t>
            </a:r>
            <a:r>
              <a:rPr lang="en-US" sz="1800" dirty="0" err="1" smtClean="0"/>
              <a:t>Homenet</a:t>
            </a:r>
            <a:r>
              <a:rPr lang="en-US" sz="1800" dirty="0" smtClean="0"/>
              <a:t>, Zero configuration, Enterprise-grade </a:t>
            </a:r>
            <a:r>
              <a:rPr lang="en-US" sz="1800" dirty="0"/>
              <a:t>vendors of 802.11 </a:t>
            </a:r>
            <a:r>
              <a:rPr lang="en-US" sz="1800" dirty="0" smtClean="0"/>
              <a:t>infrastructure, Multi-link </a:t>
            </a:r>
            <a:r>
              <a:rPr lang="en-US" sz="1800" dirty="0"/>
              <a:t>mesh </a:t>
            </a:r>
            <a:r>
              <a:rPr lang="en-US" sz="1800" dirty="0" smtClean="0"/>
              <a:t>networking</a:t>
            </a:r>
            <a:endParaRPr lang="en-US" sz="1800" dirty="0"/>
          </a:p>
          <a:p>
            <a:pPr>
              <a:lnSpc>
                <a:spcPct val="80000"/>
              </a:lnSpc>
              <a:defRPr/>
            </a:pPr>
            <a:r>
              <a:rPr lang="en-US" sz="1800" dirty="0" smtClean="0"/>
              <a:t>Updates [January 2016]</a:t>
            </a:r>
          </a:p>
          <a:p>
            <a:pPr lvl="1">
              <a:lnSpc>
                <a:spcPct val="80000"/>
              </a:lnSpc>
              <a:defRPr/>
            </a:pPr>
            <a:r>
              <a:rPr lang="en-US" sz="1600" dirty="0" smtClean="0"/>
              <a:t>New: DNS Push Notifications</a:t>
            </a:r>
            <a:r>
              <a:rPr lang="en-US" sz="1600" dirty="0"/>
              <a:t>, see https://datatracker.ietf.org/doc/draft-ietf-dnssd-push/ </a:t>
            </a:r>
            <a:r>
              <a:rPr lang="en-US" sz="1600" dirty="0" smtClean="0"/>
              <a:t> </a:t>
            </a:r>
          </a:p>
          <a:p>
            <a:pPr lvl="1">
              <a:lnSpc>
                <a:spcPct val="80000"/>
              </a:lnSpc>
              <a:defRPr/>
            </a:pPr>
            <a:r>
              <a:rPr lang="en-US" sz="1600" dirty="0" smtClean="0"/>
              <a:t>RFC 7558 published, </a:t>
            </a:r>
            <a:r>
              <a:rPr lang="en-US" sz="1600" dirty="0"/>
              <a:t>Requirements for Scalable DNS-Based Service Discovery (DNS-SD) / Multicast DNS (</a:t>
            </a:r>
            <a:r>
              <a:rPr lang="en-US" sz="1600" dirty="0" err="1"/>
              <a:t>mDNS</a:t>
            </a:r>
            <a:r>
              <a:rPr lang="en-US" sz="1600" dirty="0"/>
              <a:t>) </a:t>
            </a:r>
            <a:r>
              <a:rPr lang="en-US" sz="1600" dirty="0" smtClean="0"/>
              <a:t>Extensions: </a:t>
            </a:r>
            <a:r>
              <a:rPr lang="en-US" sz="1600" u="sng" dirty="0" smtClean="0">
                <a:hlinkClick r:id="rId4"/>
              </a:rPr>
              <a:t>http</a:t>
            </a:r>
            <a:r>
              <a:rPr lang="en-US" sz="1600" u="sng" dirty="0">
                <a:hlinkClick r:id="rId4"/>
              </a:rPr>
              <a:t>://datatracker.ietf.org/doc/rfc7558</a:t>
            </a:r>
            <a:r>
              <a:rPr lang="en-US" sz="1600" u="sng" dirty="0" smtClean="0">
                <a:hlinkClick r:id="rId4"/>
              </a:rPr>
              <a:t>/</a:t>
            </a:r>
            <a:r>
              <a:rPr lang="en-US" sz="1600" u="sng" dirty="0" smtClean="0"/>
              <a:t> </a:t>
            </a:r>
          </a:p>
          <a:p>
            <a:pPr lvl="1">
              <a:lnSpc>
                <a:spcPct val="80000"/>
              </a:lnSpc>
              <a:defRPr/>
            </a:pPr>
            <a:r>
              <a:rPr lang="en-US" sz="1600" dirty="0" smtClean="0"/>
              <a:t>Hybrid Multicast/Unicast DNS-Based Service Discovery, </a:t>
            </a:r>
            <a:r>
              <a:rPr lang="en-US" sz="1600" dirty="0"/>
              <a:t>see </a:t>
            </a:r>
            <a:r>
              <a:rPr lang="en-US" sz="1600" dirty="0">
                <a:hlinkClick r:id="rId5"/>
              </a:rPr>
              <a:t>https://datatracker.ietf.org/doc/draft-ietf-dnssd-hybrid</a:t>
            </a:r>
            <a:r>
              <a:rPr lang="en-US" sz="1600" dirty="0" smtClean="0">
                <a:hlinkClick r:id="rId5"/>
              </a:rPr>
              <a:t>/</a:t>
            </a:r>
            <a:r>
              <a:rPr lang="en-US" sz="1600" dirty="0" smtClean="0"/>
              <a:t> </a:t>
            </a:r>
          </a:p>
          <a:p>
            <a:pPr lvl="1">
              <a:lnSpc>
                <a:spcPct val="80000"/>
              </a:lnSpc>
              <a:defRPr/>
            </a:pPr>
            <a:r>
              <a:rPr lang="en-US" sz="1600" dirty="0" smtClean="0"/>
              <a:t>Scalable </a:t>
            </a:r>
            <a:r>
              <a:rPr lang="en-US" sz="1600" dirty="0"/>
              <a:t>DNS-SD (SSD) Threats</a:t>
            </a:r>
            <a:r>
              <a:rPr lang="en-US" sz="1600" dirty="0" smtClean="0"/>
              <a:t>, see </a:t>
            </a:r>
            <a:r>
              <a:rPr lang="en-US" sz="1600" dirty="0">
                <a:hlinkClick r:id="rId6"/>
              </a:rPr>
              <a:t>http://datatracker.ietf.org/doc/draft-otis-dnssd-scalable-dns-sd-threats</a:t>
            </a:r>
            <a:r>
              <a:rPr lang="en-US" sz="1600" dirty="0" smtClean="0">
                <a:hlinkClick r:id="rId6"/>
              </a:rPr>
              <a:t>/</a:t>
            </a:r>
            <a:r>
              <a:rPr lang="en-US" sz="1600" dirty="0" smtClean="0"/>
              <a:t> </a:t>
            </a:r>
          </a:p>
          <a:p>
            <a:pPr lvl="1">
              <a:lnSpc>
                <a:spcPct val="80000"/>
              </a:lnSpc>
              <a:defRPr/>
            </a:pPr>
            <a:r>
              <a:rPr lang="en-US" sz="1600" dirty="0" smtClean="0"/>
              <a:t>On </a:t>
            </a:r>
            <a:r>
              <a:rPr lang="en-US" sz="1600" dirty="0"/>
              <a:t>Interoperation of Labels Between </a:t>
            </a:r>
            <a:r>
              <a:rPr lang="en-US" sz="1600" dirty="0" err="1"/>
              <a:t>mDNS</a:t>
            </a:r>
            <a:r>
              <a:rPr lang="en-US" sz="1600" dirty="0"/>
              <a:t> and DNS, </a:t>
            </a:r>
            <a:r>
              <a:rPr lang="en-US" sz="1600" dirty="0">
                <a:hlinkClick r:id="rId7"/>
              </a:rPr>
              <a:t>http://datatracker.ietf.org/doc/draft-ietf-dnssd-mdns-dns-interop</a:t>
            </a:r>
            <a:r>
              <a:rPr lang="en-US" sz="1600" dirty="0" smtClean="0">
                <a:hlinkClick r:id="rId7"/>
              </a:rPr>
              <a:t>/</a:t>
            </a:r>
            <a:r>
              <a:rPr lang="en-US" sz="1600" dirty="0" smtClean="0"/>
              <a:t> </a:t>
            </a:r>
            <a:endParaRPr lang="en-US" sz="1600" dirty="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185229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17</a:t>
            </a:fld>
            <a:endParaRPr lang="en-US" smtClean="0"/>
          </a:p>
        </p:txBody>
      </p:sp>
      <p:sp>
        <p:nvSpPr>
          <p:cNvPr id="5125" name="Rectangle 2"/>
          <p:cNvSpPr>
            <a:spLocks noGrp="1" noChangeArrowheads="1"/>
          </p:cNvSpPr>
          <p:nvPr>
            <p:ph type="title"/>
          </p:nvPr>
        </p:nvSpPr>
        <p:spPr/>
        <p:txBody>
          <a:bodyPr/>
          <a:lstStyle/>
          <a:p>
            <a:r>
              <a:rPr lang="en-US" dirty="0" smtClean="0"/>
              <a:t>Of Interest: Network-Based Mobility Extensions (NETEXT)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smtClean="0">
                <a:solidFill>
                  <a:srgbClr val="000000"/>
                </a:solidFill>
                <a:ea typeface="Arial Unicode MS" pitchFamily="34" charset="-128"/>
                <a:cs typeface="Arial Unicode MS" pitchFamily="34" charset="-128"/>
              </a:rPr>
              <a:t>NETEXT: </a:t>
            </a:r>
            <a:r>
              <a:rPr lang="en-US" sz="2000" dirty="0">
                <a:solidFill>
                  <a:srgbClr val="000000"/>
                </a:solidFill>
                <a:ea typeface="Arial Unicode MS" pitchFamily="34" charset="-128"/>
                <a:cs typeface="Arial Unicode MS" pitchFamily="34" charset="-128"/>
                <a:hlinkClick r:id="rId3"/>
              </a:rPr>
              <a:t>http://datatracker.ietf.org/wg/netext/charter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endParaRPr lang="en-US" sz="1800" dirty="0" smtClean="0"/>
          </a:p>
          <a:p>
            <a:r>
              <a:rPr lang="en-US" sz="1800" dirty="0" smtClean="0"/>
              <a:t>RFC 7561 published: Mapping </a:t>
            </a:r>
            <a:r>
              <a:rPr lang="en-US" sz="1800" dirty="0"/>
              <a:t>PMIPv6 </a:t>
            </a:r>
            <a:r>
              <a:rPr lang="en-US" sz="1800" dirty="0" err="1"/>
              <a:t>QoS</a:t>
            </a:r>
            <a:r>
              <a:rPr lang="en-US" sz="1800" dirty="0"/>
              <a:t> Procedures with WLAN </a:t>
            </a:r>
            <a:r>
              <a:rPr lang="en-US" sz="1800" dirty="0" err="1"/>
              <a:t>QoS</a:t>
            </a:r>
            <a:r>
              <a:rPr lang="en-US" sz="1800" dirty="0"/>
              <a:t> Procedures, see </a:t>
            </a:r>
            <a:r>
              <a:rPr lang="en-US" sz="1800" dirty="0">
                <a:hlinkClick r:id="rId4"/>
              </a:rPr>
              <a:t>http://datatracker.ietf.org/doc/rfc7561</a:t>
            </a:r>
            <a:r>
              <a:rPr lang="en-US" sz="1800" dirty="0" smtClean="0">
                <a:hlinkClick r:id="rId4"/>
              </a:rPr>
              <a:t>/</a:t>
            </a:r>
            <a:r>
              <a:rPr lang="en-US" sz="1800" dirty="0" smtClean="0"/>
              <a:t> </a:t>
            </a:r>
          </a:p>
          <a:p>
            <a:endParaRPr lang="en-US" sz="1800" dirty="0"/>
          </a:p>
          <a:p>
            <a:pPr algn="just"/>
            <a:r>
              <a:rPr lang="en-US" sz="1400" dirty="0" smtClean="0"/>
              <a:t>Abstract: This </a:t>
            </a:r>
            <a:r>
              <a:rPr lang="en-US" sz="1400" dirty="0"/>
              <a:t>document provides guidelines for achieving end to end Quality- of-Service (</a:t>
            </a:r>
            <a:r>
              <a:rPr lang="en-US" sz="1400" dirty="0" err="1"/>
              <a:t>QoS</a:t>
            </a:r>
            <a:r>
              <a:rPr lang="en-US" sz="1400" dirty="0"/>
              <a:t>) in a Proxy Mobile IPv6 (PMIPv6) domain where the access network is based on IEEE 802.11. RFC 7222 describes </a:t>
            </a:r>
            <a:r>
              <a:rPr lang="en-US" sz="1400" dirty="0" err="1"/>
              <a:t>QoS</a:t>
            </a:r>
            <a:r>
              <a:rPr lang="en-US" sz="1400" dirty="0"/>
              <a:t> negotiation between a Mobility Access Gateway (MAG) and Local Mobility Anchor (LMA) in a PMIPv6 mobility domain. The negotiated </a:t>
            </a:r>
            <a:r>
              <a:rPr lang="en-US" sz="1400" dirty="0" err="1"/>
              <a:t>QoS</a:t>
            </a:r>
            <a:r>
              <a:rPr lang="en-US" sz="1400" dirty="0"/>
              <a:t> parameters can be used for </a:t>
            </a:r>
            <a:r>
              <a:rPr lang="en-US" sz="1400" dirty="0" err="1"/>
              <a:t>QoS</a:t>
            </a:r>
            <a:r>
              <a:rPr lang="en-US" sz="1400" dirty="0"/>
              <a:t> policing and marking of packets to enforce </a:t>
            </a:r>
            <a:r>
              <a:rPr lang="en-US" sz="1400" dirty="0" err="1"/>
              <a:t>QoS</a:t>
            </a:r>
            <a:r>
              <a:rPr lang="en-US" sz="1400" dirty="0"/>
              <a:t> differentiation on the path between the MAG and LMA. IEEE 802.11, Wi-Fi Multimedia - Admission Control (WMM-AC) describes methods for </a:t>
            </a:r>
            <a:r>
              <a:rPr lang="en-US" sz="1400" dirty="0" err="1"/>
              <a:t>QoS</a:t>
            </a:r>
            <a:r>
              <a:rPr lang="en-US" sz="1400" dirty="0"/>
              <a:t> negotiation between a Wi-Fi Station (MN in PMIPv6 terminology) and an Access Point. This document provides a mapping between the above two sets of </a:t>
            </a:r>
            <a:r>
              <a:rPr lang="en-US" sz="1400" dirty="0" err="1"/>
              <a:t>QoS</a:t>
            </a:r>
            <a:r>
              <a:rPr lang="en-US" sz="1400" dirty="0"/>
              <a:t> procedures and the associated </a:t>
            </a:r>
            <a:r>
              <a:rPr lang="en-US" sz="1400" dirty="0" err="1"/>
              <a:t>QoS</a:t>
            </a:r>
            <a:r>
              <a:rPr lang="en-US" sz="1400" dirty="0"/>
              <a:t> parameters. This document is intended to be used as a companion document to RFC 7222 to enable implementation of end to end </a:t>
            </a:r>
            <a:r>
              <a:rPr lang="en-US" sz="1400" dirty="0" err="1"/>
              <a:t>QoS</a:t>
            </a:r>
            <a:r>
              <a:rPr lang="en-US" sz="1400" dirty="0"/>
              <a:t>.</a:t>
            </a:r>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19385130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18</a:t>
            </a:fld>
            <a:endParaRPr lang="en-US" smtClean="0"/>
          </a:p>
        </p:txBody>
      </p:sp>
      <p:sp>
        <p:nvSpPr>
          <p:cNvPr id="5125" name="Rectangle 2"/>
          <p:cNvSpPr>
            <a:spLocks noGrp="1" noChangeArrowheads="1"/>
          </p:cNvSpPr>
          <p:nvPr>
            <p:ph type="title"/>
          </p:nvPr>
        </p:nvSpPr>
        <p:spPr/>
        <p:txBody>
          <a:bodyPr/>
          <a:lstStyle/>
          <a:p>
            <a:r>
              <a:rPr lang="en-US" dirty="0"/>
              <a:t>Protocols for IP Multicast </a:t>
            </a:r>
            <a:r>
              <a:rPr lang="en-US" dirty="0" smtClean="0"/>
              <a:t>(PIM)</a:t>
            </a:r>
            <a:endParaRPr lang="en-US" dirty="0"/>
          </a:p>
        </p:txBody>
      </p:sp>
      <p:sp>
        <p:nvSpPr>
          <p:cNvPr id="113667" name="Rectangle 3"/>
          <p:cNvSpPr>
            <a:spLocks noGrp="1" noChangeArrowheads="1"/>
          </p:cNvSpPr>
          <p:nvPr>
            <p:ph type="body" idx="1"/>
          </p:nvPr>
        </p:nvSpPr>
        <p:spPr>
          <a:xfrm>
            <a:off x="685800" y="15240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pPr>
            <a:r>
              <a:rPr lang="en-US" sz="2000" dirty="0">
                <a:solidFill>
                  <a:srgbClr val="000000"/>
                </a:solidFill>
                <a:ea typeface="Arial Unicode MS" pitchFamily="34" charset="-128"/>
                <a:cs typeface="Arial Unicode MS" pitchFamily="34" charset="-128"/>
              </a:rPr>
              <a:t>PIM: </a:t>
            </a:r>
            <a:r>
              <a:rPr lang="en-US" sz="2000" dirty="0">
                <a:solidFill>
                  <a:srgbClr val="000000"/>
                </a:solidFill>
                <a:ea typeface="Arial Unicode MS" pitchFamily="34" charset="-128"/>
                <a:cs typeface="Arial Unicode MS" pitchFamily="34" charset="-128"/>
                <a:hlinkClick r:id="rId3"/>
              </a:rPr>
              <a:t>http://datatracker.ietf.org/wg/pim/charter</a:t>
            </a:r>
            <a:r>
              <a:rPr lang="en-US" sz="2000" dirty="0" smtClean="0">
                <a:solidFill>
                  <a:srgbClr val="000000"/>
                </a:solidFill>
                <a:ea typeface="Arial Unicode MS" pitchFamily="34" charset="-128"/>
                <a:cs typeface="Arial Unicode MS" pitchFamily="34" charset="-128"/>
                <a:hlinkClick r:id="rId3"/>
              </a:rPr>
              <a:t>/</a:t>
            </a:r>
            <a:r>
              <a:rPr lang="en-US" sz="2000" dirty="0" smtClean="0">
                <a:solidFill>
                  <a:srgbClr val="000000"/>
                </a:solidFill>
                <a:ea typeface="Arial Unicode MS" pitchFamily="34" charset="-128"/>
                <a:cs typeface="Arial Unicode MS" pitchFamily="34" charset="-128"/>
              </a:rPr>
              <a:t> </a:t>
            </a:r>
          </a:p>
          <a:p>
            <a:pPr lvl="1">
              <a:lnSpc>
                <a:spcPct val="80000"/>
              </a:lnSpc>
            </a:pPr>
            <a:r>
              <a:rPr lang="en-US" sz="1600" dirty="0" smtClean="0"/>
              <a:t>The </a:t>
            </a:r>
            <a:r>
              <a:rPr lang="en-US" sz="1600" dirty="0"/>
              <a:t>Working </a:t>
            </a:r>
            <a:r>
              <a:rPr lang="en-US" sz="1600" dirty="0" smtClean="0"/>
              <a:t>Group charter includes: “Optimization </a:t>
            </a:r>
            <a:r>
              <a:rPr lang="en-US" sz="1600" dirty="0"/>
              <a:t>approaches for IGMP and MLD to adapt to link conditions in wireless and mobile networks and be more robust to packet loss</a:t>
            </a:r>
            <a:r>
              <a:rPr lang="en-US" sz="1600" dirty="0" smtClean="0"/>
              <a:t>.”</a:t>
            </a:r>
          </a:p>
          <a:p>
            <a:pPr lvl="1">
              <a:lnSpc>
                <a:spcPct val="80000"/>
              </a:lnSpc>
            </a:pPr>
            <a:r>
              <a:rPr lang="en-US" sz="1600" dirty="0" smtClean="0"/>
              <a:t>And a work item (April 2016) “submit </a:t>
            </a:r>
            <a:r>
              <a:rPr lang="en-US" sz="1600" dirty="0"/>
              <a:t>solutions for IGMP and MLD to adapt to wireless link </a:t>
            </a:r>
            <a:r>
              <a:rPr lang="en-US" sz="1600" dirty="0" smtClean="0"/>
              <a:t>conditions”</a:t>
            </a:r>
          </a:p>
          <a:p>
            <a:pPr>
              <a:lnSpc>
                <a:spcPct val="80000"/>
              </a:lnSpc>
            </a:pPr>
            <a:r>
              <a:rPr lang="en-US" sz="2000" dirty="0" smtClean="0"/>
              <a:t>Of interest:</a:t>
            </a:r>
          </a:p>
          <a:p>
            <a:pPr lvl="1">
              <a:lnSpc>
                <a:spcPct val="80000"/>
              </a:lnSpc>
            </a:pPr>
            <a:r>
              <a:rPr lang="en-US" sz="1600" dirty="0" smtClean="0"/>
              <a:t>New: </a:t>
            </a:r>
            <a:r>
              <a:rPr lang="en-US" sz="1600" dirty="0"/>
              <a:t>Hierarchical Join/Prune Attributes, see </a:t>
            </a:r>
            <a:r>
              <a:rPr lang="en-US" sz="1600" dirty="0">
                <a:hlinkClick r:id="rId4"/>
              </a:rPr>
              <a:t>https://datatracker.ietf.org/doc/draft-ietf-pim-hierarchicaljoinattr</a:t>
            </a:r>
            <a:r>
              <a:rPr lang="en-US" sz="1600" dirty="0" smtClean="0">
                <a:hlinkClick r:id="rId4"/>
              </a:rPr>
              <a:t>/</a:t>
            </a:r>
            <a:r>
              <a:rPr lang="en-US" sz="1600" dirty="0" smtClean="0"/>
              <a:t>   </a:t>
            </a:r>
          </a:p>
          <a:p>
            <a:pPr lvl="1">
              <a:lnSpc>
                <a:spcPct val="80000"/>
              </a:lnSpc>
            </a:pPr>
            <a:r>
              <a:rPr lang="en-US" sz="1600" dirty="0" smtClean="0"/>
              <a:t>Submitted to IESG for publication: </a:t>
            </a:r>
            <a:r>
              <a:rPr lang="en-US" sz="1600" dirty="0"/>
              <a:t>Protocol Independent Multicast - Sparse Mode (PIM-SM): Protocol Specification (Revised</a:t>
            </a:r>
            <a:r>
              <a:rPr lang="en-US" sz="1600" dirty="0" smtClean="0"/>
              <a:t>), </a:t>
            </a:r>
            <a:r>
              <a:rPr lang="en-US" sz="1600" dirty="0">
                <a:hlinkClick r:id="rId5"/>
              </a:rPr>
              <a:t>https://datatracker.ietf.org/doc/draft-ietf-pim-rfc4601bis</a:t>
            </a:r>
            <a:r>
              <a:rPr lang="en-US" sz="1600" dirty="0" smtClean="0">
                <a:hlinkClick r:id="rId5"/>
              </a:rPr>
              <a:t>/</a:t>
            </a:r>
            <a:endParaRPr lang="en-US" sz="1600" dirty="0" smtClean="0"/>
          </a:p>
          <a:p>
            <a:pPr lvl="1">
              <a:lnSpc>
                <a:spcPct val="80000"/>
              </a:lnSpc>
            </a:pPr>
            <a:r>
              <a:rPr lang="en-US" sz="1600" dirty="0" smtClean="0"/>
              <a:t>IGMP/MLD-Based Explicit Membership Tracking Function for Multicast Routers,  </a:t>
            </a:r>
            <a:r>
              <a:rPr lang="en-US" sz="1600" dirty="0" smtClean="0">
                <a:hlinkClick r:id="rId6"/>
              </a:rPr>
              <a:t>https://datatracker.ietf.org/doc/draft-ietf-pim-explicit-tracking/</a:t>
            </a:r>
            <a:r>
              <a:rPr lang="en-US" sz="1600" dirty="0" smtClean="0"/>
              <a:t> </a:t>
            </a:r>
          </a:p>
          <a:p>
            <a:pPr lvl="1">
              <a:lnSpc>
                <a:spcPct val="80000"/>
              </a:lnSpc>
            </a:pPr>
            <a:r>
              <a:rPr lang="en-US" sz="1600" dirty="0" smtClean="0"/>
              <a:t>MLD Security</a:t>
            </a:r>
            <a:r>
              <a:rPr lang="en-US" sz="1600" dirty="0"/>
              <a:t>, see </a:t>
            </a:r>
            <a:r>
              <a:rPr lang="en-US" sz="1600" dirty="0">
                <a:hlinkClick r:id="rId7"/>
              </a:rPr>
              <a:t>https://datatracker.ietf.org/doc/draft-vyncke-pim-mld-security</a:t>
            </a:r>
            <a:r>
              <a:rPr lang="en-US" sz="1600" dirty="0" smtClean="0">
                <a:hlinkClick r:id="rId7"/>
              </a:rPr>
              <a:t>/</a:t>
            </a:r>
            <a:r>
              <a:rPr lang="en-US" sz="1600" dirty="0" smtClean="0"/>
              <a:t>   </a:t>
            </a:r>
          </a:p>
          <a:p>
            <a:pPr lvl="1">
              <a:lnSpc>
                <a:spcPct val="80000"/>
              </a:lnSpc>
            </a:pPr>
            <a:r>
              <a:rPr lang="en-US" sz="1600" dirty="0" smtClean="0"/>
              <a:t>RFC 2236: </a:t>
            </a:r>
            <a:r>
              <a:rPr lang="fr-FR" sz="1600" dirty="0"/>
              <a:t>Internet Group Management Protocol, Version </a:t>
            </a:r>
            <a:r>
              <a:rPr lang="fr-FR" sz="1600" dirty="0" smtClean="0"/>
              <a:t>2</a:t>
            </a:r>
            <a:r>
              <a:rPr lang="en-US" sz="1600" dirty="0" smtClean="0"/>
              <a:t> (</a:t>
            </a:r>
            <a:r>
              <a:rPr lang="en-US" sz="1600" dirty="0"/>
              <a:t>IPv4), </a:t>
            </a:r>
            <a:r>
              <a:rPr lang="en-US" sz="1600" dirty="0">
                <a:hlinkClick r:id="rId8"/>
              </a:rPr>
              <a:t>https://</a:t>
            </a:r>
            <a:r>
              <a:rPr lang="en-US" sz="1600" dirty="0" smtClean="0">
                <a:hlinkClick r:id="rId8"/>
              </a:rPr>
              <a:t>tools.ietf.org/html/rfc2236</a:t>
            </a:r>
            <a:r>
              <a:rPr lang="en-US" sz="1600" dirty="0" smtClean="0"/>
              <a:t> </a:t>
            </a:r>
          </a:p>
          <a:p>
            <a:pPr lvl="1">
              <a:lnSpc>
                <a:spcPct val="80000"/>
              </a:lnSpc>
            </a:pPr>
            <a:r>
              <a:rPr lang="en-US" sz="1600" dirty="0" smtClean="0"/>
              <a:t>RFC 2710: Multicast </a:t>
            </a:r>
            <a:r>
              <a:rPr lang="en-US" sz="1600" dirty="0"/>
              <a:t>Listener Discovery (MLD) </a:t>
            </a:r>
            <a:r>
              <a:rPr lang="en-US" sz="1600" dirty="0" smtClean="0"/>
              <a:t>for IPv6, </a:t>
            </a:r>
            <a:r>
              <a:rPr lang="en-US" sz="1600" dirty="0">
                <a:hlinkClick r:id="rId9"/>
              </a:rPr>
              <a:t>https://</a:t>
            </a:r>
            <a:r>
              <a:rPr lang="en-US" sz="1600" dirty="0" smtClean="0">
                <a:hlinkClick r:id="rId9"/>
              </a:rPr>
              <a:t>www.ietf.org/rfc/rfc2710.txt</a:t>
            </a:r>
            <a:r>
              <a:rPr lang="en-US" sz="1600" dirty="0" smtClean="0"/>
              <a:t> </a:t>
            </a:r>
          </a:p>
          <a:p>
            <a:pPr>
              <a:lnSpc>
                <a:spcPct val="80000"/>
              </a:lnSpc>
            </a:pPr>
            <a:endParaRPr lang="en-US" sz="20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285415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19</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January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3</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April 3-8, 2016 – Buenos Aires</a:t>
            </a:r>
          </a:p>
          <a:p>
            <a:pPr lvl="1"/>
            <a:r>
              <a:rPr lang="en-US" dirty="0" smtClean="0"/>
              <a:t>July 17-22, 2016 – Berlin</a:t>
            </a:r>
          </a:p>
          <a:p>
            <a:pPr lvl="1"/>
            <a:r>
              <a:rPr lang="en-US" dirty="0" smtClean="0"/>
              <a:t>November 13-18, 2016 – Seoul Korea</a:t>
            </a:r>
          </a:p>
          <a:p>
            <a:pPr lvl="1"/>
            <a:r>
              <a:rPr lang="en-US" dirty="0" smtClean="0"/>
              <a:t>March 26-31, 2017 - Montreal</a:t>
            </a:r>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a:t>
            </a:r>
            <a:r>
              <a:rPr lang="en-US" dirty="0"/>
              <a:t>Wireless Tutorial (Donald Eastlake</a:t>
            </a:r>
            <a:r>
              <a:rPr lang="en-US" dirty="0" smtClean="0"/>
              <a:t>) </a:t>
            </a:r>
            <a:r>
              <a:rPr lang="en-US" dirty="0"/>
              <a:t>: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4</a:t>
            </a:fld>
            <a:endParaRPr lang="en-US" smtClean="0"/>
          </a:p>
        </p:txBody>
      </p:sp>
      <p:sp>
        <p:nvSpPr>
          <p:cNvPr id="5125" name="Rectangle 2"/>
          <p:cNvSpPr>
            <a:spLocks noGrp="1" noChangeArrowheads="1"/>
          </p:cNvSpPr>
          <p:nvPr>
            <p:ph type="title"/>
          </p:nvPr>
        </p:nvSpPr>
        <p:spPr/>
        <p:txBody>
          <a:bodyPr/>
          <a:lstStyle/>
          <a:p>
            <a:r>
              <a:rPr lang="en-US" dirty="0" smtClean="0"/>
              <a:t>IETF- IEEE 802 Liaison Activity  </a:t>
            </a:r>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a:t>
            </a:r>
          </a:p>
          <a:p>
            <a:pPr lvl="1">
              <a:lnSpc>
                <a:spcPct val="80000"/>
              </a:lnSpc>
              <a:defRPr/>
            </a:pPr>
            <a:r>
              <a:rPr lang="en-US" sz="1800" dirty="0" smtClean="0">
                <a:hlinkClick r:id="rId3"/>
              </a:rPr>
              <a:t>http://www.iab.org/activities/joint-activities/iab-ieee-coordination/</a:t>
            </a:r>
            <a:endParaRPr lang="en-US" sz="1800" dirty="0"/>
          </a:p>
          <a:p>
            <a:pPr lvl="1">
              <a:lnSpc>
                <a:spcPct val="80000"/>
              </a:lnSpc>
              <a:defRPr/>
            </a:pPr>
            <a:r>
              <a:rPr lang="en-US" sz="1800" dirty="0" smtClean="0"/>
              <a:t>2015-09-29 teleconference held; </a:t>
            </a:r>
          </a:p>
          <a:p>
            <a:pPr lvl="1">
              <a:lnSpc>
                <a:spcPct val="80000"/>
              </a:lnSpc>
              <a:defRPr/>
            </a:pPr>
            <a:r>
              <a:rPr lang="en-US" sz="1800" dirty="0" smtClean="0"/>
              <a:t>New 802.11 work item re: multicast, request for more info on 802.11 multicast operation. </a:t>
            </a:r>
          </a:p>
          <a:p>
            <a:pPr lvl="1">
              <a:lnSpc>
                <a:spcPct val="80000"/>
              </a:lnSpc>
              <a:defRPr/>
            </a:pPr>
            <a:r>
              <a:rPr lang="en-US" sz="1800" dirty="0" smtClean="0"/>
              <a:t>Request for tutorial </a:t>
            </a:r>
            <a:r>
              <a:rPr lang="en-US" sz="1800" dirty="0"/>
              <a:t>on 802 wireless (.11, .15) technologies, see </a:t>
            </a:r>
            <a:r>
              <a:rPr lang="en-US" sz="1800" dirty="0">
                <a:hlinkClick r:id="rId4"/>
              </a:rPr>
              <a:t>http://</a:t>
            </a:r>
            <a:r>
              <a:rPr lang="en-US" sz="1800" dirty="0" smtClean="0">
                <a:hlinkClick r:id="rId4"/>
              </a:rPr>
              <a:t>ietf.org/meeting/95/tutorials.html</a:t>
            </a:r>
            <a:r>
              <a:rPr lang="en-US" sz="1800" dirty="0" smtClean="0"/>
              <a:t> ; note prior presentation from </a:t>
            </a:r>
            <a:r>
              <a:rPr lang="en-US" sz="1800" dirty="0"/>
              <a:t>Donald Eastlake: </a:t>
            </a:r>
            <a:r>
              <a:rPr lang="en-US" sz="1800" dirty="0">
                <a:hlinkClick r:id="rId5"/>
              </a:rPr>
              <a:t>http://</a:t>
            </a:r>
            <a:r>
              <a:rPr lang="en-US" sz="1800" dirty="0" smtClean="0">
                <a:hlinkClick r:id="rId5"/>
              </a:rPr>
              <a:t>www.ietf.org/edu/documents/WirelessLinks2.pdf</a:t>
            </a:r>
            <a:r>
              <a:rPr lang="en-US" sz="1800" dirty="0" smtClean="0"/>
              <a:t> </a:t>
            </a:r>
          </a:p>
          <a:p>
            <a:pPr lvl="1">
              <a:lnSpc>
                <a:spcPct val="80000"/>
              </a:lnSpc>
              <a:defRPr/>
            </a:pPr>
            <a:r>
              <a:rPr lang="en-US" sz="1800" dirty="0" smtClean="0"/>
              <a:t>Next teleconference is Monday February 1st, 2016 10am-noon Eastern</a:t>
            </a:r>
          </a:p>
          <a:p>
            <a:pPr marL="457200" lvl="1" indent="0">
              <a:lnSpc>
                <a:spcPct val="80000"/>
              </a:lnSpc>
              <a:buNone/>
              <a:defRPr/>
            </a:pPr>
            <a:endParaRPr lang="en-US" sz="1200" dirty="0" smtClean="0"/>
          </a:p>
          <a:p>
            <a:pPr>
              <a:lnSpc>
                <a:spcPct val="80000"/>
              </a:lnSpc>
              <a:defRPr/>
            </a:pPr>
            <a:r>
              <a:rPr lang="en-US" sz="2000" dirty="0" smtClean="0"/>
              <a:t>RFC </a:t>
            </a:r>
            <a:r>
              <a:rPr lang="en-US" sz="2000" dirty="0"/>
              <a:t>7241, “The IEEE 802/IETF Relationship”  has been published (</a:t>
            </a:r>
            <a:r>
              <a:rPr lang="en-US" sz="2000" dirty="0" smtClean="0"/>
              <a:t>RFC4441 </a:t>
            </a:r>
            <a:r>
              <a:rPr lang="en-US" sz="2000" dirty="0"/>
              <a:t>update)</a:t>
            </a:r>
          </a:p>
          <a:p>
            <a:pPr lvl="1">
              <a:lnSpc>
                <a:spcPct val="80000"/>
              </a:lnSpc>
              <a:defRPr/>
            </a:pPr>
            <a:r>
              <a:rPr lang="en-US" sz="1600" dirty="0">
                <a:hlinkClick r:id="rId6"/>
              </a:rPr>
              <a:t>https://datatracker.ietf.org/doc/rfc7241/</a:t>
            </a:r>
            <a:r>
              <a:rPr lang="en-US" sz="1600" dirty="0"/>
              <a:t> </a:t>
            </a:r>
          </a:p>
          <a:p>
            <a:pPr>
              <a:lnSpc>
                <a:spcPct val="80000"/>
              </a:lnSpc>
              <a:defRPr/>
            </a:pPr>
            <a:r>
              <a:rPr lang="en-US" sz="2000" dirty="0" smtClean="0"/>
              <a:t>IEEE </a:t>
            </a:r>
            <a:r>
              <a:rPr lang="en-US" sz="2000" dirty="0"/>
              <a:t>802 Liaisons list is available </a:t>
            </a:r>
          </a:p>
          <a:p>
            <a:pPr lvl="1">
              <a:lnSpc>
                <a:spcPct val="80000"/>
              </a:lnSpc>
              <a:defRPr/>
            </a:pPr>
            <a:r>
              <a:rPr lang="en-US" sz="1600" u="sng" dirty="0">
                <a:hlinkClick r:id="rId7"/>
              </a:rPr>
              <a:t>http://ieee-sa.centraldesktop.com/802liaisondb/FrontPage</a:t>
            </a:r>
            <a:endParaRPr lang="en-US" sz="1600" u="sng" dirty="0"/>
          </a:p>
          <a:p>
            <a:pPr>
              <a:lnSpc>
                <a:spcPct val="80000"/>
              </a:lnSpc>
              <a:defRPr/>
            </a:pPr>
            <a:r>
              <a:rPr lang="en-US" sz="2000" dirty="0" smtClean="0"/>
              <a:t>802 </a:t>
            </a:r>
            <a:r>
              <a:rPr lang="en-US" sz="2000" dirty="0"/>
              <a:t>EC “IETF/IAB/IESG” 802 EC Standing Committee </a:t>
            </a:r>
          </a:p>
          <a:p>
            <a:pPr lvl="1">
              <a:lnSpc>
                <a:spcPct val="80000"/>
              </a:lnSpc>
              <a:defRPr/>
            </a:pPr>
            <a:r>
              <a:rPr lang="en-US" sz="1600" dirty="0"/>
              <a:t>Formed March 2014, Pat Thaler as </a:t>
            </a:r>
            <a:r>
              <a:rPr lang="en-US" sz="1600" dirty="0" smtClean="0"/>
              <a:t>chair</a:t>
            </a:r>
          </a:p>
          <a:p>
            <a:pPr lvl="1">
              <a:lnSpc>
                <a:spcPct val="80000"/>
              </a:lnSpc>
              <a:defRPr/>
            </a:pPr>
            <a:r>
              <a:rPr lang="en-US" sz="1600" dirty="0" smtClean="0"/>
              <a:t>Regular meeting time to be established</a:t>
            </a:r>
            <a:endParaRPr lang="en-US" sz="1600" dirty="0"/>
          </a:p>
          <a:p>
            <a:pPr>
              <a:lnSpc>
                <a:spcPct val="80000"/>
              </a:lnSpc>
              <a:defRPr/>
            </a:pPr>
            <a:endParaRPr lang="en-US" sz="2200" dirty="0" smtClean="0"/>
          </a:p>
        </p:txBody>
      </p:sp>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5</a:t>
            </a:fld>
            <a:endParaRPr lang="en-US" smtClean="0"/>
          </a:p>
        </p:txBody>
      </p:sp>
      <p:sp>
        <p:nvSpPr>
          <p:cNvPr id="5125" name="Rectangle 2"/>
          <p:cNvSpPr>
            <a:spLocks noGrp="1" noChangeArrowheads="1"/>
          </p:cNvSpPr>
          <p:nvPr>
            <p:ph type="title"/>
          </p:nvPr>
        </p:nvSpPr>
        <p:spPr/>
        <p:txBody>
          <a:bodyPr/>
          <a:lstStyle/>
          <a:p>
            <a:r>
              <a:rPr lang="en-US" dirty="0" smtClean="0"/>
              <a:t>Multicast issues</a:t>
            </a:r>
          </a:p>
        </p:txBody>
      </p:sp>
      <p:sp>
        <p:nvSpPr>
          <p:cNvPr id="113667" name="Rectangle 3"/>
          <p:cNvSpPr>
            <a:spLocks noGrp="1" noChangeArrowheads="1"/>
          </p:cNvSpPr>
          <p:nvPr>
            <p:ph type="body" idx="1"/>
          </p:nvPr>
        </p:nvSpPr>
        <p:spPr>
          <a:xfrm>
            <a:off x="685800" y="1524000"/>
            <a:ext cx="8001000" cy="4800600"/>
          </a:xfrm>
        </p:spPr>
        <p:txBody>
          <a:bodyPr/>
          <a:lstStyle/>
          <a:p>
            <a:pPr marL="0" indent="0">
              <a:lnSpc>
                <a:spcPct val="80000"/>
              </a:lnSpc>
              <a:buFontTx/>
              <a:buNone/>
              <a:defRPr/>
            </a:pPr>
            <a:endParaRPr lang="en-US" sz="900" dirty="0" smtClean="0"/>
          </a:p>
          <a:p>
            <a:pPr>
              <a:lnSpc>
                <a:spcPct val="80000"/>
              </a:lnSpc>
            </a:pPr>
            <a:r>
              <a:rPr lang="en-US" sz="2000" dirty="0" smtClean="0"/>
              <a:t>Multicast issues were discussed at the IETF-IEEE 802 meeting Sept 29</a:t>
            </a:r>
            <a:r>
              <a:rPr lang="en-US" sz="2000" baseline="30000" dirty="0" smtClean="0"/>
              <a:t>th</a:t>
            </a:r>
            <a:r>
              <a:rPr lang="en-US" sz="2000" dirty="0" smtClean="0"/>
              <a:t> and a presentation given at the November IETF meeting</a:t>
            </a:r>
          </a:p>
          <a:p>
            <a:pPr lvl="1">
              <a:lnSpc>
                <a:spcPct val="80000"/>
              </a:lnSpc>
            </a:pPr>
            <a:r>
              <a:rPr lang="en-US" sz="1600" dirty="0" smtClean="0"/>
              <a:t>See </a:t>
            </a:r>
            <a:r>
              <a:rPr lang="en-US" sz="1600" dirty="0">
                <a:hlinkClick r:id="rId3"/>
              </a:rPr>
              <a:t>https://</a:t>
            </a:r>
            <a:r>
              <a:rPr lang="en-US" sz="1600" dirty="0" smtClean="0">
                <a:hlinkClick r:id="rId3"/>
              </a:rPr>
              <a:t>mentor.ieee.org/802.11/dcn/15/11-15-1261-02-0arc-mulicast-performance-optimization-features-overview-for-ietf-nov-2015.ppt</a:t>
            </a:r>
            <a:r>
              <a:rPr lang="en-US" sz="1600" dirty="0" smtClean="0"/>
              <a:t>  </a:t>
            </a:r>
          </a:p>
          <a:p>
            <a:pPr lvl="1">
              <a:lnSpc>
                <a:spcPct val="80000"/>
              </a:lnSpc>
            </a:pPr>
            <a:r>
              <a:rPr lang="en-US" sz="1600" dirty="0" smtClean="0"/>
              <a:t>Further actions: </a:t>
            </a:r>
            <a:r>
              <a:rPr lang="en-US" sz="1600" dirty="0" err="1" smtClean="0"/>
              <a:t>ietf</a:t>
            </a:r>
            <a:r>
              <a:rPr lang="en-US" sz="1600" dirty="0" smtClean="0"/>
              <a:t> mailing list will be established for ongoing discussion, will include additional 802. wireless groups</a:t>
            </a:r>
            <a:r>
              <a:rPr lang="en-US" sz="1600" dirty="0"/>
              <a:t>, see </a:t>
            </a:r>
            <a:r>
              <a:rPr lang="en-US" sz="1600" dirty="0">
                <a:hlinkClick r:id="rId4"/>
              </a:rPr>
              <a:t>http://</a:t>
            </a:r>
            <a:r>
              <a:rPr lang="en-US" sz="1600" dirty="0" smtClean="0">
                <a:hlinkClick r:id="rId4"/>
              </a:rPr>
              <a:t>www.ieee802.org/11/email/stds-802-11/msg01838.html</a:t>
            </a:r>
            <a:r>
              <a:rPr lang="en-US" sz="1600" dirty="0" smtClean="0"/>
              <a:t> </a:t>
            </a:r>
          </a:p>
          <a:p>
            <a:pPr lvl="1">
              <a:lnSpc>
                <a:spcPct val="80000"/>
              </a:lnSpc>
            </a:pPr>
            <a:r>
              <a:rPr lang="en-US" sz="1600" dirty="0"/>
              <a:t>P</a:t>
            </a:r>
            <a:r>
              <a:rPr lang="en-US" sz="1600" dirty="0" smtClean="0"/>
              <a:t>otential internet draft describing use cases, issues, etc</a:t>
            </a:r>
            <a:r>
              <a:rPr lang="en-US" sz="1600" dirty="0"/>
              <a:t>.</a:t>
            </a:r>
            <a:endParaRPr lang="en-US" sz="1600" dirty="0" smtClean="0"/>
          </a:p>
          <a:p>
            <a:pPr>
              <a:lnSpc>
                <a:spcPct val="80000"/>
              </a:lnSpc>
            </a:pPr>
            <a:r>
              <a:rPr lang="en-US" sz="2000" dirty="0" smtClean="0"/>
              <a:t>Insights</a:t>
            </a:r>
          </a:p>
          <a:p>
            <a:pPr lvl="1">
              <a:lnSpc>
                <a:spcPct val="80000"/>
              </a:lnSpc>
            </a:pPr>
            <a:r>
              <a:rPr lang="en-US" sz="1600" dirty="0" smtClean="0"/>
              <a:t>Multicast used for multiple types of traffic including ARP/ND, routing protocols, video applications, and these might need to be transmitted at different MCS</a:t>
            </a:r>
          </a:p>
          <a:p>
            <a:pPr lvl="1">
              <a:lnSpc>
                <a:spcPct val="80000"/>
              </a:lnSpc>
            </a:pPr>
            <a:r>
              <a:rPr lang="en-US" sz="1600" dirty="0" smtClean="0"/>
              <a:t>Implementations might consider APIs to allow MCS differentiation</a:t>
            </a:r>
          </a:p>
          <a:p>
            <a:pPr lvl="1">
              <a:lnSpc>
                <a:spcPct val="80000"/>
              </a:lnSpc>
            </a:pPr>
            <a:r>
              <a:rPr lang="en-US" sz="1600" dirty="0" smtClean="0"/>
              <a:t>RFC 6775, Neighbor Discovery Optimization for IPv6 over Low-Power Wireless Personal Area Networks (6LoWPANs) defines a registration mechanism for accomplishing proxy ND</a:t>
            </a:r>
          </a:p>
          <a:p>
            <a:pPr lvl="1">
              <a:lnSpc>
                <a:spcPct val="80000"/>
              </a:lnSpc>
            </a:pPr>
            <a:r>
              <a:rPr lang="en-US" sz="1600" dirty="0" smtClean="0"/>
              <a:t>Current Proxy ND support does not address Secure ND, see RFC 3971</a:t>
            </a:r>
          </a:p>
          <a:p>
            <a:pPr>
              <a:lnSpc>
                <a:spcPct val="80000"/>
              </a:lnSpc>
            </a:pPr>
            <a:r>
              <a:rPr lang="en-US" sz="2000" dirty="0" smtClean="0"/>
              <a:t>Available internet drafts and related documents</a:t>
            </a:r>
          </a:p>
          <a:p>
            <a:pPr lvl="1">
              <a:lnSpc>
                <a:spcPct val="80000"/>
              </a:lnSpc>
            </a:pPr>
            <a:r>
              <a:rPr lang="en-US" sz="1600" dirty="0" smtClean="0">
                <a:hlinkClick r:id="rId5"/>
              </a:rPr>
              <a:t>http://datatracker.ietf.org/doc/draft-mcbride-mboned-wifi-mcast-problem-statement/</a:t>
            </a:r>
            <a:r>
              <a:rPr lang="en-US" sz="1600" dirty="0" smtClean="0"/>
              <a:t> </a:t>
            </a:r>
          </a:p>
          <a:p>
            <a:pPr lvl="1">
              <a:lnSpc>
                <a:spcPct val="80000"/>
              </a:lnSpc>
            </a:pPr>
            <a:r>
              <a:rPr lang="en-US" sz="1600" dirty="0" smtClean="0">
                <a:hlinkClick r:id="rId6"/>
              </a:rPr>
              <a:t>http</a:t>
            </a:r>
            <a:r>
              <a:rPr lang="en-US" sz="1600" dirty="0">
                <a:hlinkClick r:id="rId6"/>
              </a:rPr>
              <a:t>://www.ipv6council.be/IMG/pdf/20141212-08_vyncke_-_</a:t>
            </a:r>
            <a:r>
              <a:rPr lang="en-US" sz="1600" dirty="0" smtClean="0">
                <a:hlinkClick r:id="rId6"/>
              </a:rPr>
              <a:t>ipv6_multicast_issues-pptx.pdf</a:t>
            </a:r>
            <a:r>
              <a:rPr lang="en-US" sz="1600" dirty="0" smtClean="0"/>
              <a:t> </a:t>
            </a:r>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5112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6</a:t>
            </a:fld>
            <a:endParaRPr lang="en-US" smtClean="0"/>
          </a:p>
        </p:txBody>
      </p:sp>
      <p:sp>
        <p:nvSpPr>
          <p:cNvPr id="20485" name="Rectangle 2"/>
          <p:cNvSpPr>
            <a:spLocks noGrp="1" noChangeArrowheads="1"/>
          </p:cNvSpPr>
          <p:nvPr>
            <p:ph type="title"/>
          </p:nvPr>
        </p:nvSpPr>
        <p:spPr>
          <a:noFill/>
        </p:spPr>
        <p:txBody>
          <a:bodyPr/>
          <a:lstStyle/>
          <a:p>
            <a:r>
              <a:rPr lang="en-US" dirty="0" smtClean="0"/>
              <a:t>Recent IETF BOFs and WG formation - 1</a:t>
            </a:r>
          </a:p>
        </p:txBody>
      </p:sp>
      <p:sp>
        <p:nvSpPr>
          <p:cNvPr id="20486" name="Rectangle 3"/>
          <p:cNvSpPr>
            <a:spLocks noGrp="1" noChangeArrowheads="1"/>
          </p:cNvSpPr>
          <p:nvPr>
            <p:ph type="body" idx="1"/>
          </p:nvPr>
        </p:nvSpPr>
        <p:spPr>
          <a:xfrm>
            <a:off x="685800" y="1600200"/>
            <a:ext cx="7848600" cy="5029200"/>
          </a:xfrm>
          <a:noFill/>
        </p:spPr>
        <p:txBody>
          <a:bodyPr/>
          <a:lstStyle/>
          <a:p>
            <a:r>
              <a:rPr lang="en-US" sz="2000" dirty="0" smtClean="0"/>
              <a:t>November: Internet Storage </a:t>
            </a:r>
            <a:r>
              <a:rPr lang="en-US" sz="2000" dirty="0"/>
              <a:t>Synch, see </a:t>
            </a:r>
            <a:r>
              <a:rPr lang="en-US" sz="2000" dirty="0">
                <a:hlinkClick r:id="rId3"/>
              </a:rPr>
              <a:t>https://</a:t>
            </a:r>
            <a:r>
              <a:rPr lang="en-US" sz="2000" dirty="0" smtClean="0">
                <a:hlinkClick r:id="rId3"/>
              </a:rPr>
              <a:t>tools.ietf.org/html/draft-cui-iss-problem-03</a:t>
            </a:r>
            <a:r>
              <a:rPr lang="en-US" sz="2000" dirty="0" smtClean="0"/>
              <a:t> </a:t>
            </a:r>
          </a:p>
          <a:p>
            <a:r>
              <a:rPr lang="en-US" sz="2000" dirty="0" err="1" smtClean="0"/>
              <a:t>CAPtive</a:t>
            </a:r>
            <a:r>
              <a:rPr lang="en-US" sz="2000" dirty="0" smtClean="0"/>
              <a:t> </a:t>
            </a:r>
            <a:r>
              <a:rPr lang="en-US" sz="2000" dirty="0" err="1" smtClean="0"/>
              <a:t>PORTal</a:t>
            </a:r>
            <a:r>
              <a:rPr lang="en-US" sz="2000" dirty="0" smtClean="0"/>
              <a:t> interaction (July 2015 BOF)</a:t>
            </a:r>
            <a:r>
              <a:rPr lang="en-US" sz="2000" b="0" dirty="0" smtClean="0"/>
              <a:t>:</a:t>
            </a:r>
            <a:r>
              <a:rPr lang="en-US" sz="2000" dirty="0" smtClean="0"/>
              <a:t>CAPPORT WG formed, see  </a:t>
            </a:r>
            <a:r>
              <a:rPr lang="en-US" sz="2000" dirty="0">
                <a:hlinkClick r:id="rId4"/>
              </a:rPr>
              <a:t>http://</a:t>
            </a:r>
            <a:r>
              <a:rPr lang="en-US" sz="2000" dirty="0" smtClean="0">
                <a:hlinkClick r:id="rId4"/>
              </a:rPr>
              <a:t>www.ietf.org/mail-archive/web/ietf-announce/current/msg14957.html</a:t>
            </a:r>
            <a:r>
              <a:rPr lang="en-US" sz="2000" dirty="0" smtClean="0"/>
              <a:t> </a:t>
            </a:r>
          </a:p>
          <a:p>
            <a:pPr lvl="1"/>
            <a:r>
              <a:rPr lang="en-US" sz="1600" dirty="0"/>
              <a:t>The CAPPORT Working Group will define secure mechanisms and protocols </a:t>
            </a:r>
            <a:r>
              <a:rPr lang="en-US" sz="1600" dirty="0" smtClean="0"/>
              <a:t>to</a:t>
            </a:r>
          </a:p>
          <a:p>
            <a:pPr lvl="1"/>
            <a:r>
              <a:rPr lang="en-US" sz="1600" dirty="0" smtClean="0"/>
              <a:t>allow </a:t>
            </a:r>
            <a:r>
              <a:rPr lang="en-US" sz="1600" dirty="0"/>
              <a:t>endpoints to discover that they are in this sort of limited environment</a:t>
            </a:r>
            <a:r>
              <a:rPr lang="en-US" sz="1600" dirty="0" smtClean="0"/>
              <a:t>,</a:t>
            </a:r>
          </a:p>
          <a:p>
            <a:pPr lvl="1"/>
            <a:r>
              <a:rPr lang="en-US" sz="1600" dirty="0" smtClean="0"/>
              <a:t>provide </a:t>
            </a:r>
            <a:r>
              <a:rPr lang="en-US" sz="1600" dirty="0"/>
              <a:t>a URL to interact with the Captive Portal, - allow endpoints to learn about the parameters of their confinement</a:t>
            </a:r>
            <a:r>
              <a:rPr lang="en-US" sz="1600" dirty="0" smtClean="0"/>
              <a:t>,</a:t>
            </a:r>
          </a:p>
          <a:p>
            <a:pPr lvl="1"/>
            <a:r>
              <a:rPr lang="en-US" sz="1600" dirty="0" smtClean="0"/>
              <a:t>interact </a:t>
            </a:r>
            <a:r>
              <a:rPr lang="en-US" sz="1600" dirty="0"/>
              <a:t>with the Captive Portal to obtain information such as status and remaining access time, </a:t>
            </a:r>
            <a:r>
              <a:rPr lang="en-US" sz="1600" dirty="0" smtClean="0"/>
              <a:t>and</a:t>
            </a:r>
          </a:p>
          <a:p>
            <a:pPr lvl="1"/>
            <a:r>
              <a:rPr lang="en-US" sz="1600" dirty="0" smtClean="0"/>
              <a:t>optionally</a:t>
            </a:r>
            <a:r>
              <a:rPr lang="en-US" sz="1600" dirty="0"/>
              <a:t>, advertise a service whereby devices can enable or disable access to the Internet without human interaction. (RFC 7710 may be a full or partial solution to the first two bullets</a:t>
            </a:r>
            <a:r>
              <a:rPr lang="en-US" sz="1600" dirty="0" smtClean="0"/>
              <a:t>)</a:t>
            </a:r>
          </a:p>
          <a:p>
            <a:pPr lvl="1"/>
            <a:r>
              <a:rPr lang="en-US" sz="1600" dirty="0" smtClean="0"/>
              <a:t>Note: related to OWE proposal in </a:t>
            </a:r>
            <a:r>
              <a:rPr lang="en-US" sz="1600" dirty="0" err="1" smtClean="0"/>
              <a:t>TGmc</a:t>
            </a:r>
            <a:r>
              <a:rPr lang="en-US" sz="1600" dirty="0"/>
              <a:t>, see </a:t>
            </a:r>
            <a:r>
              <a:rPr lang="en-US" sz="1600" dirty="0">
                <a:hlinkClick r:id="rId5"/>
              </a:rPr>
              <a:t>https://</a:t>
            </a:r>
            <a:r>
              <a:rPr lang="en-US" sz="1600" dirty="0" smtClean="0">
                <a:hlinkClick r:id="rId5"/>
              </a:rPr>
              <a:t>mentor.ieee.org/802.11/dcn/15/11-15-1184-05-000m-owe.docx</a:t>
            </a:r>
            <a:r>
              <a:rPr lang="en-US" sz="1600" dirty="0" smtClean="0"/>
              <a:t> </a:t>
            </a:r>
          </a:p>
        </p:txBody>
      </p:sp>
    </p:spTree>
    <p:extLst>
      <p:ext uri="{BB962C8B-B14F-4D97-AF65-F5344CB8AC3E}">
        <p14:creationId xmlns:p14="http://schemas.microsoft.com/office/powerpoint/2010/main" val="2355385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7</a:t>
            </a:fld>
            <a:endParaRPr lang="en-US" smtClean="0"/>
          </a:p>
        </p:txBody>
      </p:sp>
      <p:sp>
        <p:nvSpPr>
          <p:cNvPr id="20485" name="Rectangle 2"/>
          <p:cNvSpPr>
            <a:spLocks noGrp="1" noChangeArrowheads="1"/>
          </p:cNvSpPr>
          <p:nvPr>
            <p:ph type="title"/>
          </p:nvPr>
        </p:nvSpPr>
        <p:spPr>
          <a:noFill/>
        </p:spPr>
        <p:txBody>
          <a:bodyPr/>
          <a:lstStyle/>
          <a:p>
            <a:r>
              <a:rPr lang="en-US" dirty="0" smtClean="0"/>
              <a:t>Recent IETF BOFs and WG formation - 2</a:t>
            </a:r>
          </a:p>
        </p:txBody>
      </p:sp>
      <p:sp>
        <p:nvSpPr>
          <p:cNvPr id="20486" name="Rectangle 3"/>
          <p:cNvSpPr>
            <a:spLocks noGrp="1" noChangeArrowheads="1"/>
          </p:cNvSpPr>
          <p:nvPr>
            <p:ph type="body" idx="1"/>
          </p:nvPr>
        </p:nvSpPr>
        <p:spPr>
          <a:xfrm>
            <a:off x="685800" y="1600200"/>
            <a:ext cx="7848600" cy="5029200"/>
          </a:xfrm>
          <a:noFill/>
        </p:spPr>
        <p:txBody>
          <a:bodyPr/>
          <a:lstStyle/>
          <a:p>
            <a:r>
              <a:rPr lang="en-US" sz="2000" dirty="0" smtClean="0"/>
              <a:t>Interactive </a:t>
            </a:r>
            <a:r>
              <a:rPr lang="en-US" sz="2000" dirty="0"/>
              <a:t>Connectivity Establishment (ice</a:t>
            </a:r>
            <a:r>
              <a:rPr lang="en-US" sz="2000" dirty="0" smtClean="0"/>
              <a:t>)</a:t>
            </a:r>
          </a:p>
          <a:p>
            <a:pPr lvl="1"/>
            <a:r>
              <a:rPr lang="en-US" sz="1600" dirty="0"/>
              <a:t>The goal of the ICE Working Group is to consolidate the various initiatives to update and improve ICE, and to help ensure suitability and consistency in the environments ICE operates in. Current work in this area includes an updated version of the ICE RFC (</a:t>
            </a:r>
            <a:r>
              <a:rPr lang="en-US" sz="1600" dirty="0" err="1"/>
              <a:t>ICEbis</a:t>
            </a:r>
            <a:r>
              <a:rPr lang="en-US" sz="1600" dirty="0"/>
              <a:t>), Trickle ICE and </a:t>
            </a:r>
            <a:r>
              <a:rPr lang="en-US" sz="1600" dirty="0" err="1"/>
              <a:t>dualstack</a:t>
            </a:r>
            <a:r>
              <a:rPr lang="en-US" sz="1600" dirty="0"/>
              <a:t>/</a:t>
            </a:r>
            <a:r>
              <a:rPr lang="en-US" sz="1600" dirty="0" err="1"/>
              <a:t>multihomed</a:t>
            </a:r>
            <a:r>
              <a:rPr lang="en-US" sz="1600" dirty="0"/>
              <a:t> fairness. </a:t>
            </a:r>
          </a:p>
          <a:p>
            <a:pPr lvl="1"/>
            <a:r>
              <a:rPr lang="en-US" sz="1600" dirty="0">
                <a:hlinkClick r:id="rId3"/>
              </a:rPr>
              <a:t>https://datatracker.ietf.org/wg/ice/charter/</a:t>
            </a:r>
            <a:r>
              <a:rPr lang="en-US" sz="1600" dirty="0"/>
              <a:t> </a:t>
            </a:r>
            <a:endParaRPr lang="en-US" sz="1600" dirty="0" smtClean="0"/>
          </a:p>
          <a:p>
            <a:r>
              <a:rPr lang="en-US" sz="2000" dirty="0"/>
              <a:t>Selection of Language for Internet Media (slim), see</a:t>
            </a:r>
          </a:p>
          <a:p>
            <a:pPr lvl="1"/>
            <a:r>
              <a:rPr lang="en-US" sz="1600" dirty="0" smtClean="0"/>
              <a:t>Email case: the </a:t>
            </a:r>
            <a:r>
              <a:rPr lang="en-US" sz="1600" dirty="0"/>
              <a:t>group will determine a MIME based solution (based</a:t>
            </a:r>
            <a:br>
              <a:rPr lang="en-US" sz="1600" dirty="0"/>
            </a:br>
            <a:r>
              <a:rPr lang="en-US" sz="1600" dirty="0"/>
              <a:t>on draft-</a:t>
            </a:r>
            <a:r>
              <a:rPr lang="en-US" sz="1600" dirty="0" err="1"/>
              <a:t>tomkinson</a:t>
            </a:r>
            <a:r>
              <a:rPr lang="en-US" sz="1600" dirty="0"/>
              <a:t>-slim-</a:t>
            </a:r>
            <a:r>
              <a:rPr lang="en-US" sz="1600" dirty="0" err="1"/>
              <a:t>multilangcontent</a:t>
            </a:r>
            <a:r>
              <a:rPr lang="en-US" sz="1600" dirty="0"/>
              <a:t>) that enables a single email</a:t>
            </a:r>
            <a:br>
              <a:rPr lang="en-US" sz="1600" dirty="0"/>
            </a:br>
            <a:r>
              <a:rPr lang="en-US" sz="1600" dirty="0"/>
              <a:t>message to contain multiple language versions of the content, with</a:t>
            </a:r>
            <a:br>
              <a:rPr lang="en-US" sz="1600" dirty="0"/>
            </a:br>
            <a:r>
              <a:rPr lang="en-US" sz="1600" dirty="0"/>
              <a:t>provisions to help clients select a best-fit version</a:t>
            </a:r>
            <a:r>
              <a:rPr lang="en-US" sz="1600" dirty="0" smtClean="0"/>
              <a:t>.</a:t>
            </a:r>
          </a:p>
          <a:p>
            <a:pPr lvl="1"/>
            <a:r>
              <a:rPr lang="en-US" sz="1600" dirty="0" smtClean="0"/>
              <a:t>Real-time </a:t>
            </a:r>
            <a:r>
              <a:rPr lang="en-US" sz="1600" dirty="0"/>
              <a:t>communication case, the group will produce a</a:t>
            </a:r>
            <a:br>
              <a:rPr lang="en-US" sz="1600" dirty="0"/>
            </a:br>
            <a:r>
              <a:rPr lang="en-US" sz="1600" dirty="0"/>
              <a:t>specification (based on draft-</a:t>
            </a:r>
            <a:r>
              <a:rPr lang="en-US" sz="1600" dirty="0" err="1"/>
              <a:t>gellens</a:t>
            </a:r>
            <a:r>
              <a:rPr lang="en-US" sz="1600" dirty="0"/>
              <a:t>-slim-negotiating-human-language)</a:t>
            </a:r>
            <a:br>
              <a:rPr lang="en-US" sz="1600" dirty="0"/>
            </a:br>
            <a:r>
              <a:rPr lang="en-US" sz="1600" dirty="0"/>
              <a:t>enabling negotiation of a human language per media stream.</a:t>
            </a:r>
          </a:p>
          <a:p>
            <a:pPr lvl="1"/>
            <a:r>
              <a:rPr lang="en-US" sz="1600" dirty="0" smtClean="0">
                <a:hlinkClick r:id="rId4"/>
              </a:rPr>
              <a:t>https://datatracker.ietf.org/wg/slim/charter/</a:t>
            </a:r>
            <a:r>
              <a:rPr lang="en-US" sz="1600" dirty="0" smtClean="0"/>
              <a:t>  </a:t>
            </a:r>
          </a:p>
          <a:p>
            <a:endParaRPr lang="en-US" sz="2200" dirty="0"/>
          </a:p>
          <a:p>
            <a:pPr lvl="1"/>
            <a:endParaRPr lang="en-US" sz="1600" b="0" dirty="0" smtClean="0"/>
          </a:p>
          <a:p>
            <a:pPr lvl="1"/>
            <a:endParaRPr lang="en-US" sz="1600" dirty="0"/>
          </a:p>
        </p:txBody>
      </p:sp>
    </p:spTree>
    <p:extLst>
      <p:ext uri="{BB962C8B-B14F-4D97-AF65-F5344CB8AC3E}">
        <p14:creationId xmlns:p14="http://schemas.microsoft.com/office/powerpoint/2010/main" val="1020784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8</a:t>
            </a:fld>
            <a:endParaRPr lang="en-US" smtClean="0"/>
          </a:p>
        </p:txBody>
      </p:sp>
      <p:sp>
        <p:nvSpPr>
          <p:cNvPr id="20485" name="Rectangle 2"/>
          <p:cNvSpPr>
            <a:spLocks noGrp="1" noChangeArrowheads="1"/>
          </p:cNvSpPr>
          <p:nvPr>
            <p:ph type="title"/>
          </p:nvPr>
        </p:nvSpPr>
        <p:spPr>
          <a:noFill/>
        </p:spPr>
        <p:txBody>
          <a:bodyPr/>
          <a:lstStyle/>
          <a:p>
            <a:r>
              <a:rPr lang="en-US" dirty="0" smtClean="0"/>
              <a:t>Recent IETF BOFs and WG formation - 3</a:t>
            </a:r>
          </a:p>
        </p:txBody>
      </p:sp>
      <p:sp>
        <p:nvSpPr>
          <p:cNvPr id="20486" name="Rectangle 3"/>
          <p:cNvSpPr>
            <a:spLocks noGrp="1" noChangeArrowheads="1"/>
          </p:cNvSpPr>
          <p:nvPr>
            <p:ph type="body" idx="1"/>
          </p:nvPr>
        </p:nvSpPr>
        <p:spPr>
          <a:xfrm>
            <a:off x="685800" y="1600200"/>
            <a:ext cx="7848600" cy="4800600"/>
          </a:xfrm>
          <a:noFill/>
        </p:spPr>
        <p:txBody>
          <a:bodyPr/>
          <a:lstStyle/>
          <a:p>
            <a:r>
              <a:rPr lang="en-US" sz="2000" dirty="0" smtClean="0"/>
              <a:t>Codec </a:t>
            </a:r>
            <a:r>
              <a:rPr lang="en-US" sz="2000" dirty="0"/>
              <a:t>Encoding for </a:t>
            </a:r>
            <a:r>
              <a:rPr lang="en-US" sz="2000" dirty="0" err="1"/>
              <a:t>LossLess</a:t>
            </a:r>
            <a:r>
              <a:rPr lang="en-US" sz="2000" dirty="0"/>
              <a:t> Archiving and </a:t>
            </a:r>
            <a:r>
              <a:rPr lang="en-US" sz="2000" dirty="0" err="1"/>
              <a:t>Realtime</a:t>
            </a:r>
            <a:r>
              <a:rPr lang="en-US" sz="2000" dirty="0"/>
              <a:t> transmission (cellar</a:t>
            </a:r>
            <a:r>
              <a:rPr lang="en-US" sz="2000" dirty="0" smtClean="0"/>
              <a:t>) </a:t>
            </a:r>
          </a:p>
          <a:p>
            <a:pPr lvl="1"/>
            <a:r>
              <a:rPr lang="en-US" sz="1800" dirty="0" smtClean="0">
                <a:hlinkClick r:id="rId3"/>
              </a:rPr>
              <a:t>https</a:t>
            </a:r>
            <a:r>
              <a:rPr lang="en-US" sz="1800" dirty="0">
                <a:hlinkClick r:id="rId3"/>
              </a:rPr>
              <a:t>://datatracker.ietf.org/wg/cellar/charter</a:t>
            </a:r>
            <a:r>
              <a:rPr lang="en-US" sz="1800" dirty="0" smtClean="0">
                <a:hlinkClick r:id="rId3"/>
              </a:rPr>
              <a:t>/</a:t>
            </a:r>
            <a:r>
              <a:rPr lang="en-US" sz="1800" dirty="0" smtClean="0"/>
              <a:t> </a:t>
            </a:r>
          </a:p>
          <a:p>
            <a:r>
              <a:rPr lang="en-US" sz="2000" dirty="0" err="1"/>
              <a:t>CURves</a:t>
            </a:r>
            <a:r>
              <a:rPr lang="en-US" sz="2000" dirty="0"/>
              <a:t>, Deprecating and a Little more Encryption (curdle</a:t>
            </a:r>
            <a:r>
              <a:rPr lang="en-US" sz="2000" dirty="0" smtClean="0"/>
              <a:t>)</a:t>
            </a:r>
          </a:p>
          <a:p>
            <a:pPr lvl="1"/>
            <a:r>
              <a:rPr lang="en-US" sz="1600" dirty="0"/>
              <a:t>The CURDLE working group is chartered to add a small set of cryptographic mechanisms to some IETF protocols, and to make implementation requirements including deprecation of old algorithms where there is IETF consensus to do so</a:t>
            </a:r>
            <a:r>
              <a:rPr lang="en-US" sz="1600" dirty="0" smtClean="0"/>
              <a:t>.</a:t>
            </a:r>
          </a:p>
          <a:p>
            <a:pPr lvl="1"/>
            <a:r>
              <a:rPr lang="en-US" sz="1800" dirty="0">
                <a:hlinkClick r:id="rId4"/>
              </a:rPr>
              <a:t>https://datatracker.ietf.org/wg/curdle/charter</a:t>
            </a:r>
            <a:r>
              <a:rPr lang="en-US" sz="1800" dirty="0" smtClean="0">
                <a:hlinkClick r:id="rId4"/>
              </a:rPr>
              <a:t>/</a:t>
            </a:r>
            <a:r>
              <a:rPr lang="en-US" sz="1800" dirty="0" smtClean="0"/>
              <a:t> </a:t>
            </a:r>
          </a:p>
          <a:p>
            <a:r>
              <a:rPr lang="en-US" sz="2000" dirty="0"/>
              <a:t>Font Top Level Media Type (</a:t>
            </a:r>
            <a:r>
              <a:rPr lang="en-US" sz="2000" dirty="0" err="1"/>
              <a:t>justfont</a:t>
            </a:r>
            <a:r>
              <a:rPr lang="en-US" sz="2000" dirty="0" smtClean="0"/>
              <a:t>)</a:t>
            </a:r>
          </a:p>
          <a:p>
            <a:pPr lvl="1"/>
            <a:r>
              <a:rPr lang="en-US" sz="1600" dirty="0"/>
              <a:t>This Working Group is chartered to define the "font" top-level media type, as per RFC6838 Section 4.2.7.</a:t>
            </a:r>
            <a:endParaRPr lang="en-US" sz="1600" dirty="0" smtClean="0"/>
          </a:p>
          <a:p>
            <a:r>
              <a:rPr lang="en-US" sz="2000" dirty="0"/>
              <a:t>Deterministic Networking (</a:t>
            </a:r>
            <a:r>
              <a:rPr lang="en-US" sz="2000" dirty="0" err="1"/>
              <a:t>detnet</a:t>
            </a:r>
            <a:r>
              <a:rPr lang="en-US" sz="2000" dirty="0" smtClean="0"/>
              <a:t>)</a:t>
            </a:r>
          </a:p>
          <a:p>
            <a:pPr lvl="1"/>
            <a:r>
              <a:rPr lang="en-US" sz="1600" dirty="0"/>
              <a:t>The Deterministic Networking (</a:t>
            </a:r>
            <a:r>
              <a:rPr lang="en-US" sz="1600" dirty="0" err="1"/>
              <a:t>DetNet</a:t>
            </a:r>
            <a:r>
              <a:rPr lang="en-US" sz="1600" dirty="0"/>
              <a:t>) Working Group focuses on deterministic data paths that operate over Layer 2 bridged and Layer 3 routed segments, where such paths can provide bounds on latency, loss, and packet delay variation (jitter), and high reliability</a:t>
            </a:r>
            <a:r>
              <a:rPr lang="en-US" sz="1600" dirty="0" smtClean="0"/>
              <a:t>.</a:t>
            </a:r>
          </a:p>
          <a:p>
            <a:pPr lvl="1"/>
            <a:endParaRPr lang="en-US" sz="1600" dirty="0"/>
          </a:p>
          <a:p>
            <a:pPr lvl="1"/>
            <a:endParaRPr lang="en-US" sz="1600" dirty="0"/>
          </a:p>
        </p:txBody>
      </p:sp>
    </p:spTree>
    <p:extLst>
      <p:ext uri="{BB962C8B-B14F-4D97-AF65-F5344CB8AC3E}">
        <p14:creationId xmlns:p14="http://schemas.microsoft.com/office/powerpoint/2010/main" val="3347547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January 2016</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HPE</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9</a:t>
            </a:fld>
            <a:endParaRPr lang="en-US" smtClean="0"/>
          </a:p>
        </p:txBody>
      </p:sp>
      <p:sp>
        <p:nvSpPr>
          <p:cNvPr id="5125" name="Rectangle 2"/>
          <p:cNvSpPr>
            <a:spLocks noGrp="1" noChangeArrowheads="1"/>
          </p:cNvSpPr>
          <p:nvPr>
            <p:ph type="title"/>
          </p:nvPr>
        </p:nvSpPr>
        <p:spPr/>
        <p:txBody>
          <a:bodyPr/>
          <a:lstStyle/>
          <a:p>
            <a:r>
              <a:rPr lang="en-US" dirty="0" smtClean="0"/>
              <a:t>Of Interest to Smart Grid</a:t>
            </a:r>
          </a:p>
        </p:txBody>
      </p:sp>
      <p:sp>
        <p:nvSpPr>
          <p:cNvPr id="113667" name="Rectangle 3"/>
          <p:cNvSpPr>
            <a:spLocks noGrp="1" noChangeArrowheads="1"/>
          </p:cNvSpPr>
          <p:nvPr>
            <p:ph type="body" idx="1"/>
          </p:nvPr>
        </p:nvSpPr>
        <p:spPr>
          <a:xfrm>
            <a:off x="685800" y="1676400"/>
            <a:ext cx="8001000" cy="4724400"/>
          </a:xfrm>
        </p:spPr>
        <p:txBody>
          <a:bodyPr/>
          <a:lstStyle/>
          <a:p>
            <a:pPr>
              <a:lnSpc>
                <a:spcPct val="80000"/>
              </a:lnSpc>
            </a:pPr>
            <a:r>
              <a:rPr lang="en-GB" sz="2000" dirty="0" smtClean="0">
                <a:solidFill>
                  <a:srgbClr val="000000"/>
                </a:solidFill>
                <a:ea typeface="Arial Unicode MS" pitchFamily="34" charset="-128"/>
                <a:cs typeface="Arial Unicode MS" pitchFamily="34" charset="-128"/>
              </a:rPr>
              <a:t>6LO</a:t>
            </a:r>
          </a:p>
          <a:p>
            <a:pPr lvl="1">
              <a:lnSpc>
                <a:spcPct val="80000"/>
              </a:lnSpc>
            </a:pPr>
            <a:r>
              <a:rPr lang="en-GB" sz="1800" dirty="0" smtClean="0">
                <a:solidFill>
                  <a:srgbClr val="000000"/>
                </a:solidFill>
                <a:ea typeface="Arial Unicode MS" pitchFamily="34" charset="-128"/>
                <a:cs typeface="Arial Unicode MS" pitchFamily="34" charset="-128"/>
              </a:rPr>
              <a:t>Working </a:t>
            </a:r>
            <a:r>
              <a:rPr lang="en-GB" sz="1800" dirty="0">
                <a:solidFill>
                  <a:srgbClr val="000000"/>
                </a:solidFill>
                <a:ea typeface="Arial Unicode MS" pitchFamily="34" charset="-128"/>
                <a:cs typeface="Arial Unicode MS" pitchFamily="34" charset="-128"/>
              </a:rPr>
              <a:t>Group website: </a:t>
            </a:r>
            <a:r>
              <a:rPr lang="en-GB" sz="1800" dirty="0">
                <a:hlinkClick r:id="rId3"/>
              </a:rPr>
              <a:t>http://datatracker.ietf.org/wg/6lo/charter</a:t>
            </a:r>
            <a:r>
              <a:rPr lang="en-GB" sz="1800" dirty="0" smtClean="0">
                <a:hlinkClick r:id="rId3"/>
              </a:rPr>
              <a:t>/</a:t>
            </a:r>
            <a:r>
              <a:rPr lang="en-GB" sz="1800" dirty="0" smtClean="0"/>
              <a:t> </a:t>
            </a:r>
          </a:p>
          <a:p>
            <a:pPr lvl="1">
              <a:lnSpc>
                <a:spcPct val="80000"/>
              </a:lnSpc>
            </a:pPr>
            <a:r>
              <a:rPr lang="en-US" sz="1800" dirty="0" smtClean="0"/>
              <a:t>Focus</a:t>
            </a:r>
            <a:r>
              <a:rPr lang="en-US" sz="1800" dirty="0"/>
              <a:t>: IPv6 over Networks of Resource-constrained </a:t>
            </a:r>
            <a:r>
              <a:rPr lang="en-US" sz="1800" dirty="0" smtClean="0"/>
              <a:t>Nodes</a:t>
            </a:r>
          </a:p>
          <a:p>
            <a:pPr lvl="1">
              <a:lnSpc>
                <a:spcPct val="80000"/>
              </a:lnSpc>
            </a:pPr>
            <a:r>
              <a:rPr lang="en-US" sz="1800" dirty="0" smtClean="0"/>
              <a:t>See WNG presentation: </a:t>
            </a:r>
            <a:r>
              <a:rPr lang="en-US" sz="1800" dirty="0">
                <a:hlinkClick r:id="rId4"/>
              </a:rPr>
              <a:t>https://</a:t>
            </a:r>
            <a:r>
              <a:rPr lang="en-US" sz="1800" dirty="0" smtClean="0">
                <a:hlinkClick r:id="rId4"/>
              </a:rPr>
              <a:t>mentor.ieee.org/802.11/dcn/15/11-15-1085-00-0wng-6lowpan-over-802-11.pptx</a:t>
            </a:r>
            <a:r>
              <a:rPr lang="en-US" sz="1800" dirty="0"/>
              <a:t> </a:t>
            </a:r>
            <a:r>
              <a:rPr lang="en-US" sz="1800" dirty="0" smtClean="0"/>
              <a:t>and</a:t>
            </a:r>
          </a:p>
          <a:p>
            <a:pPr lvl="1">
              <a:lnSpc>
                <a:spcPct val="80000"/>
              </a:lnSpc>
            </a:pPr>
            <a:r>
              <a:rPr lang="en-US" sz="1800" dirty="0" smtClean="0">
                <a:hlinkClick r:id="rId5"/>
              </a:rPr>
              <a:t>http</a:t>
            </a:r>
            <a:r>
              <a:rPr lang="en-US" sz="1800" dirty="0">
                <a:hlinkClick r:id="rId5"/>
              </a:rPr>
              <a:t>://datatracker.ietf.org/doc/draft-delcarpio-6lo-wlanah</a:t>
            </a:r>
            <a:r>
              <a:rPr lang="en-US" sz="1800" dirty="0" smtClean="0">
                <a:hlinkClick r:id="rId5"/>
              </a:rPr>
              <a:t>/</a:t>
            </a:r>
            <a:r>
              <a:rPr lang="en-US" sz="1800" dirty="0" smtClean="0"/>
              <a:t> </a:t>
            </a:r>
          </a:p>
          <a:p>
            <a:pPr lvl="1">
              <a:lnSpc>
                <a:spcPct val="80000"/>
              </a:lnSpc>
            </a:pPr>
            <a:r>
              <a:rPr lang="en-US" sz="1800" dirty="0">
                <a:hlinkClick r:id="rId6"/>
              </a:rPr>
              <a:t>https://</a:t>
            </a:r>
            <a:r>
              <a:rPr lang="en-US" sz="1800" dirty="0" smtClean="0">
                <a:hlinkClick r:id="rId6"/>
              </a:rPr>
              <a:t>tools.ietf.org/html/draft-thubert-6lo-routing-dispatch-06</a:t>
            </a:r>
            <a:r>
              <a:rPr lang="en-US" sz="1800" dirty="0" smtClean="0"/>
              <a:t> </a:t>
            </a:r>
          </a:p>
          <a:p>
            <a:pPr lvl="1">
              <a:lnSpc>
                <a:spcPct val="80000"/>
              </a:lnSpc>
            </a:pPr>
            <a:r>
              <a:rPr lang="en-US" sz="1800" dirty="0">
                <a:hlinkClick r:id="rId7"/>
              </a:rPr>
              <a:t>https://</a:t>
            </a:r>
            <a:r>
              <a:rPr lang="en-US" sz="1800" dirty="0" smtClean="0">
                <a:hlinkClick r:id="rId7"/>
              </a:rPr>
              <a:t>tools.ietf.org/html/draft-thubert-6lo-backbone-router-02</a:t>
            </a:r>
            <a:r>
              <a:rPr lang="en-US" sz="1800" dirty="0" smtClean="0"/>
              <a:t> </a:t>
            </a:r>
            <a:endParaRPr lang="en-US" sz="1800" dirty="0"/>
          </a:p>
          <a:p>
            <a:pPr lvl="1">
              <a:lnSpc>
                <a:spcPct val="80000"/>
              </a:lnSpc>
            </a:pPr>
            <a:r>
              <a:rPr lang="en-US" sz="1800" dirty="0" smtClean="0"/>
              <a:t>Unique </a:t>
            </a:r>
            <a:r>
              <a:rPr lang="en-US" sz="1800" dirty="0"/>
              <a:t>IPv6 Prefix Per Host, </a:t>
            </a:r>
            <a:r>
              <a:rPr lang="en-US" sz="1800" dirty="0">
                <a:hlinkClick r:id="rId8"/>
              </a:rPr>
              <a:t>https://</a:t>
            </a:r>
            <a:r>
              <a:rPr lang="en-US" sz="1800" dirty="0" smtClean="0">
                <a:hlinkClick r:id="rId8"/>
              </a:rPr>
              <a:t>tools.ietf.org/html/draft-jjmb-v6ops-unique-ipv6-prefix-per-host-00</a:t>
            </a:r>
            <a:r>
              <a:rPr lang="en-US" sz="1800" dirty="0" smtClean="0"/>
              <a:t>  </a:t>
            </a:r>
          </a:p>
          <a:p>
            <a:pPr lvl="2">
              <a:lnSpc>
                <a:spcPct val="80000"/>
              </a:lnSpc>
            </a:pPr>
            <a:r>
              <a:rPr lang="en-US" sz="1600" i="1" dirty="0" smtClean="0"/>
              <a:t>The </a:t>
            </a:r>
            <a:r>
              <a:rPr lang="en-US" sz="1600" i="1" dirty="0"/>
              <a:t>concepts in this document were originally developed as part of a large scale, production deployment of IPv6 support for a community Wi-Fi service</a:t>
            </a:r>
            <a:r>
              <a:rPr lang="en-US" sz="1600" i="1" dirty="0" smtClean="0"/>
              <a:t>. </a:t>
            </a:r>
            <a:endParaRPr lang="en-US" sz="1600" i="1" dirty="0"/>
          </a:p>
          <a:p>
            <a:pPr marL="457200" lvl="1" indent="0">
              <a:lnSpc>
                <a:spcPct val="80000"/>
              </a:lnSpc>
              <a:buNone/>
            </a:pPr>
            <a:r>
              <a:rPr lang="en-US" sz="1600" dirty="0" smtClean="0"/>
              <a:t> </a:t>
            </a:r>
          </a:p>
          <a:p>
            <a:pPr>
              <a:lnSpc>
                <a:spcPct val="80000"/>
              </a:lnSpc>
              <a:defRPr/>
            </a:pPr>
            <a:r>
              <a:rPr lang="en-US" sz="2000" dirty="0" smtClean="0"/>
              <a:t>ROLL: </a:t>
            </a:r>
            <a:r>
              <a:rPr lang="en-GB" sz="1600" dirty="0" smtClean="0">
                <a:solidFill>
                  <a:srgbClr val="000000"/>
                </a:solidFill>
                <a:ea typeface="Arial Unicode MS" pitchFamily="34" charset="-128"/>
                <a:cs typeface="Arial Unicode MS" pitchFamily="34" charset="-128"/>
              </a:rPr>
              <a:t>Working </a:t>
            </a:r>
            <a:r>
              <a:rPr lang="en-GB" sz="1600" dirty="0">
                <a:solidFill>
                  <a:srgbClr val="000000"/>
                </a:solidFill>
                <a:ea typeface="Arial Unicode MS" pitchFamily="34" charset="-128"/>
                <a:cs typeface="Arial Unicode MS" pitchFamily="34" charset="-128"/>
              </a:rPr>
              <a:t>Group website: </a:t>
            </a:r>
            <a:r>
              <a:rPr lang="en-GB" sz="1600" b="0" dirty="0">
                <a:hlinkClick r:id="rId9"/>
              </a:rPr>
              <a:t>http://datatracker.ietf.org/wg/roll/</a:t>
            </a:r>
            <a:r>
              <a:rPr lang="en-GB" sz="1600" dirty="0"/>
              <a:t> </a:t>
            </a:r>
          </a:p>
          <a:p>
            <a:pPr lvl="1"/>
            <a:r>
              <a:rPr lang="en-US" sz="1600" dirty="0"/>
              <a:t>Focus: Routing over Low Power and </a:t>
            </a:r>
            <a:r>
              <a:rPr lang="en-US" sz="1600" dirty="0" err="1"/>
              <a:t>Lossy</a:t>
            </a:r>
            <a:r>
              <a:rPr lang="en-US" sz="1600" dirty="0"/>
              <a:t> </a:t>
            </a:r>
            <a:r>
              <a:rPr lang="en-US" sz="1600" dirty="0" smtClean="0"/>
              <a:t>Networks</a:t>
            </a:r>
          </a:p>
          <a:p>
            <a:r>
              <a:rPr lang="en-GB" sz="1800" dirty="0">
                <a:solidFill>
                  <a:srgbClr val="000000"/>
                </a:solidFill>
                <a:ea typeface="Arial Unicode MS" pitchFamily="34" charset="-128"/>
                <a:cs typeface="Arial Unicode MS" pitchFamily="34" charset="-128"/>
              </a:rPr>
              <a:t>CORE </a:t>
            </a:r>
            <a:r>
              <a:rPr lang="en-GB" sz="1800" dirty="0" smtClean="0">
                <a:solidFill>
                  <a:srgbClr val="000000"/>
                </a:solidFill>
                <a:ea typeface="Arial Unicode MS" pitchFamily="34" charset="-128"/>
                <a:cs typeface="Arial Unicode MS" pitchFamily="34" charset="-128"/>
              </a:rPr>
              <a:t>: </a:t>
            </a:r>
            <a:r>
              <a:rPr lang="en-GB" sz="1600" dirty="0" smtClean="0">
                <a:solidFill>
                  <a:srgbClr val="000000"/>
                </a:solidFill>
                <a:ea typeface="Arial Unicode MS" pitchFamily="34" charset="-128"/>
                <a:cs typeface="Arial Unicode MS" pitchFamily="34" charset="-128"/>
              </a:rPr>
              <a:t>(</a:t>
            </a:r>
            <a:r>
              <a:rPr lang="en-US" sz="1600" dirty="0"/>
              <a:t>Constrained </a:t>
            </a:r>
            <a:r>
              <a:rPr lang="en-US" sz="1600" dirty="0" err="1"/>
              <a:t>RESTful</a:t>
            </a:r>
            <a:r>
              <a:rPr lang="en-US" sz="1600" dirty="0"/>
              <a:t> Environments) </a:t>
            </a:r>
            <a:r>
              <a:rPr lang="en-GB" sz="1600" dirty="0">
                <a:solidFill>
                  <a:srgbClr val="000000"/>
                </a:solidFill>
                <a:ea typeface="Arial Unicode MS" pitchFamily="34" charset="-128"/>
                <a:cs typeface="Arial Unicode MS" pitchFamily="34" charset="-128"/>
              </a:rPr>
              <a:t>Working Group website: </a:t>
            </a:r>
            <a:r>
              <a:rPr lang="en-GB" sz="1600" b="0" dirty="0">
                <a:hlinkClick r:id="rId10"/>
              </a:rPr>
              <a:t>http://datatracker.ietf.org/wg/core/</a:t>
            </a:r>
            <a:r>
              <a:rPr lang="en-GB" sz="1600" b="0" dirty="0"/>
              <a:t> </a:t>
            </a:r>
            <a:endParaRPr lang="en-GB" sz="1600" dirty="0"/>
          </a:p>
          <a:p>
            <a:pPr lvl="1"/>
            <a:r>
              <a:rPr lang="en-US" sz="1600" dirty="0"/>
              <a:t>Focus: framework for resource-oriented applications intended to run on constrained IP networks. </a:t>
            </a:r>
            <a:endParaRPr lang="en-US" sz="1600" dirty="0" smtClean="0"/>
          </a:p>
          <a:p>
            <a:pPr marL="0" indent="0">
              <a:buNone/>
            </a:pPr>
            <a:endParaRPr lang="en-US" sz="1800" dirty="0"/>
          </a:p>
          <a:p>
            <a:endParaRPr lang="en-US" sz="1800" dirty="0"/>
          </a:p>
          <a:p>
            <a:pPr marL="0" indent="0">
              <a:lnSpc>
                <a:spcPct val="80000"/>
              </a:lnSpc>
              <a:buNone/>
              <a:defRPr/>
            </a:pPr>
            <a:endParaRPr lang="en-US" sz="1800" dirty="0" smtClean="0"/>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3007294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86563</TotalTime>
  <Words>2347</Words>
  <Application>Microsoft Office PowerPoint</Application>
  <PresentationFormat>On-screen Show (4:3)</PresentationFormat>
  <Paragraphs>405</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IEEE 802.11-IETF Liaison Report</vt:lpstr>
      <vt:lpstr>Abstract</vt:lpstr>
      <vt:lpstr>IETF Meetings</vt:lpstr>
      <vt:lpstr>IETF- IEEE 802 Liaison Activity  </vt:lpstr>
      <vt:lpstr>Multicast issues</vt:lpstr>
      <vt:lpstr>Recent IETF BOFs and WG formation - 1</vt:lpstr>
      <vt:lpstr>Recent IETF BOFs and WG formation - 2</vt:lpstr>
      <vt:lpstr>Recent IETF BOFs and WG formation - 3</vt:lpstr>
      <vt:lpstr>Of Interest to Smart Grid</vt:lpstr>
      <vt:lpstr>RADEXT WG</vt:lpstr>
      <vt:lpstr>Emergency Context Resolution with Internet Technologies (ECRIT) </vt:lpstr>
      <vt:lpstr>Home Networking (homenet) WG</vt:lpstr>
      <vt:lpstr>Operations Area Working Group</vt:lpstr>
      <vt:lpstr>Active Queue Management (AQM)</vt:lpstr>
      <vt:lpstr>Transport Layer Security (TLS)</vt:lpstr>
      <vt:lpstr>Extensions for Scalable DNS Service Discovery (dnssd)</vt:lpstr>
      <vt:lpstr>Of Interest: Network-Based Mobility Extensions (NETEXT)</vt:lpstr>
      <vt:lpstr>Protocols for IP Multicast (PIM)</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IETF Liaison Report</dc:title>
  <dc:creator>Dorothy Stanley</dc:creator>
  <cp:lastModifiedBy>Dorothy Stanley</cp:lastModifiedBy>
  <cp:revision>552</cp:revision>
  <cp:lastPrinted>1998-02-10T13:28:06Z</cp:lastPrinted>
  <dcterms:created xsi:type="dcterms:W3CDTF">2005-01-04T21:26:55Z</dcterms:created>
  <dcterms:modified xsi:type="dcterms:W3CDTF">2016-01-20T14:32:47Z</dcterms:modified>
</cp:coreProperties>
</file>