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9" r:id="rId3"/>
    <p:sldId id="257" r:id="rId4"/>
    <p:sldId id="261" r:id="rId5"/>
    <p:sldId id="266" r:id="rId6"/>
    <p:sldId id="263" r:id="rId7"/>
    <p:sldId id="265" r:id="rId8"/>
    <p:sldId id="262" r:id="rId9"/>
    <p:sldId id="264" r:id="rId10"/>
    <p:sldId id="258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2" autoAdjust="0"/>
    <p:restoredTop sz="94660"/>
  </p:normalViewPr>
  <p:slideViewPr>
    <p:cSldViewPr>
      <p:cViewPr varScale="1">
        <p:scale>
          <a:sx n="75" d="100"/>
          <a:sy n="75" d="100"/>
        </p:scale>
        <p:origin x="648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Jan 16 Sat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802.11-16/0039r0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RU Allocation in SIG-B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2016-01-17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1090304"/>
              </p:ext>
            </p:extLst>
          </p:nvPr>
        </p:nvGraphicFramePr>
        <p:xfrm>
          <a:off x="515938" y="2271713"/>
          <a:ext cx="7905750" cy="302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6" name="Document" r:id="rId5" imgW="8250056" imgH="3163957" progId="Word.Document.8">
                  <p:embed/>
                </p:oleObj>
              </mc:Choice>
              <mc:Fallback>
                <p:oleObj name="Document" r:id="rId5" imgW="8250056" imgH="316395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71713"/>
                        <a:ext cx="7905750" cy="302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</a:t>
            </a:r>
            <a:r>
              <a:rPr lang="en-US" dirty="0" smtClean="0"/>
              <a:t>IEEE802.11-15/0132r13, “</a:t>
            </a:r>
            <a:r>
              <a:rPr lang="en-US" dirty="0"/>
              <a:t>Specification Framework for </a:t>
            </a:r>
            <a:r>
              <a:rPr lang="en-US" dirty="0" err="1" smtClean="0"/>
              <a:t>TGax</a:t>
            </a:r>
            <a:r>
              <a:rPr lang="en-US" dirty="0" smtClean="0"/>
              <a:t>”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558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RU Allocation Indication Table [1]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35596"/>
              </p:ext>
            </p:extLst>
          </p:nvPr>
        </p:nvGraphicFramePr>
        <p:xfrm>
          <a:off x="204788" y="1972723"/>
          <a:ext cx="4191000" cy="33669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60725"/>
                <a:gridCol w="302460"/>
                <a:gridCol w="276718"/>
                <a:gridCol w="289589"/>
                <a:gridCol w="289589"/>
                <a:gridCol w="289589"/>
                <a:gridCol w="289589"/>
                <a:gridCol w="289589"/>
                <a:gridCol w="289589"/>
                <a:gridCol w="289589"/>
                <a:gridCol w="723974"/>
              </a:tblGrid>
              <a:tr h="679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8 bits indices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#1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#2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#3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#4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#5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#6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#7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#8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#9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Calibri" panose="020F0502020204030204" pitchFamily="34" charset="0"/>
                        </a:rPr>
                        <a:t>Num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 of entries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3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000 0 0000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343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000 0 0001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343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000 0 0010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343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000 0 0011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343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000 0 0100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343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000 0 0101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343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000 0 0110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343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000 0 0111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343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000 0 1000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343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000 0 1001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343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000 0 1010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343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000 0 1011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343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000 0 1100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343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000 0 1101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343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000 0 1110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343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000 0 1111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293562"/>
              </p:ext>
            </p:extLst>
          </p:nvPr>
        </p:nvGraphicFramePr>
        <p:xfrm>
          <a:off x="4571206" y="1972723"/>
          <a:ext cx="4378004" cy="33669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99130"/>
                <a:gridCol w="315955"/>
                <a:gridCol w="289064"/>
                <a:gridCol w="302511"/>
                <a:gridCol w="302511"/>
                <a:gridCol w="302511"/>
                <a:gridCol w="302511"/>
                <a:gridCol w="302511"/>
                <a:gridCol w="302511"/>
                <a:gridCol w="302511"/>
                <a:gridCol w="756278"/>
              </a:tblGrid>
              <a:tr h="23550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8 bits indices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#1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#2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#3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#4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#5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#6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#7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#8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#9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Calibri" panose="020F0502020204030204" pitchFamily="34" charset="0"/>
                        </a:rPr>
                        <a:t>Num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 of entries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191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000 1 </a:t>
                      </a:r>
                      <a:r>
                        <a:rPr lang="en-US" sz="1200" dirty="0" err="1">
                          <a:effectLst/>
                          <a:latin typeface="Calibri" panose="020F0502020204030204" pitchFamily="34" charset="0"/>
                        </a:rPr>
                        <a:t>xxxx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rgbClr val="FFC000"/>
                    </a:solidFill>
                  </a:tcPr>
                </a:tc>
                <a:tc grid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Definition TBD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rgbClr val="FFC000"/>
                    </a:solidFill>
                  </a:tcPr>
                </a:tc>
              </a:tr>
              <a:tr h="1191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00100 </a:t>
                      </a:r>
                      <a:r>
                        <a:rPr lang="en-US" sz="1200" dirty="0" err="1">
                          <a:effectLst/>
                          <a:latin typeface="Calibri" panose="020F0502020204030204" pitchFamily="34" charset="0"/>
                        </a:rPr>
                        <a:t>yyy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106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1191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00101 yyy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106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1191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00110 yyy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106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1191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00111 yyy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106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1191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01000 yyy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106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1191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01001 yyy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106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1191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01010 yyy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106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1191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01011 yyy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106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1191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  <a:r>
                        <a:rPr lang="en-US" sz="1200" dirty="0" err="1">
                          <a:effectLst/>
                          <a:latin typeface="Calibri" panose="020F0502020204030204" pitchFamily="34" charset="0"/>
                        </a:rPr>
                        <a:t>xxxxx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rgbClr val="FFC000"/>
                    </a:solidFill>
                  </a:tcPr>
                </a:tc>
                <a:tc grid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Definition TBD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32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rgbClr val="FFC000"/>
                    </a:solidFill>
                  </a:tcPr>
                </a:tc>
              </a:tr>
              <a:tr h="1191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10 yyy yyy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106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106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64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1191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11 0 00yyy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242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1191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11 0 01yyy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484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1191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11 0 10yyy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996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1191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11 0 11yyy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grid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2*996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/>
                </a:tc>
              </a:tr>
              <a:tr h="1191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11 1 </a:t>
                      </a:r>
                      <a:r>
                        <a:rPr lang="en-US" sz="1200" dirty="0" err="1">
                          <a:effectLst/>
                          <a:latin typeface="Calibri" panose="020F0502020204030204" pitchFamily="34" charset="0"/>
                        </a:rPr>
                        <a:t>xxxxx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rgbClr val="FFC000"/>
                    </a:solidFill>
                  </a:tcPr>
                </a:tc>
                <a:tc grid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Definition TBD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32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20" marR="4420" marT="4420" marB="0" anchor="ctr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546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Split</a:t>
            </a:r>
            <a:r>
              <a:rPr lang="en-US" dirty="0" smtClean="0"/>
              <a:t> of </a:t>
            </a:r>
            <a:r>
              <a:rPr lang="en-US" dirty="0"/>
              <a:t>MU-MIMO </a:t>
            </a:r>
            <a:r>
              <a:rPr lang="en-US" dirty="0" smtClean="0"/>
              <a:t>STA specific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Agreement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“For </a:t>
            </a:r>
            <a:r>
              <a:rPr lang="en-GB" dirty="0"/>
              <a:t>MU-MIMO allocation of RU size &gt; 20 MHz, the user-specific subfields is dynamically split between two HE-SIG-B content channels (1/2) and the split is decided by the AP (on a per case basis</a:t>
            </a:r>
            <a:r>
              <a:rPr lang="en-GB" dirty="0" smtClean="0"/>
              <a:t>).”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[PHY Motion </a:t>
            </a:r>
            <a:r>
              <a:rPr lang="en-GB" dirty="0" smtClean="0"/>
              <a:t>41]</a:t>
            </a:r>
            <a:endParaRPr lang="en-US" dirty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The support of dynamic split of STA specific information between HE-SIG-B channel 1 and 2 enables load balancing of STA specific information.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833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on Dynamic Split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Dynamic split for 2*996 RU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Not needed.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Full bandwidth MU-MIMO, which can be supported by ‘</a:t>
            </a:r>
            <a:r>
              <a:rPr lang="en-GB" sz="1600" dirty="0" smtClean="0"/>
              <a:t>SIG-B </a:t>
            </a:r>
            <a:r>
              <a:rPr lang="en-GB" sz="1600" dirty="0"/>
              <a:t>Compression </a:t>
            </a:r>
            <a:r>
              <a:rPr lang="en-GB" sz="1600" dirty="0" smtClean="0"/>
              <a:t>Mode’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dirty="0" smtClean="0"/>
              <a:t>Equal split of STA specific information is optimal load balancing, which is supported by </a:t>
            </a:r>
            <a:r>
              <a:rPr lang="en-US" sz="1400" dirty="0"/>
              <a:t>‘</a:t>
            </a:r>
            <a:r>
              <a:rPr lang="en-GB" sz="1400" dirty="0"/>
              <a:t>SIG-B Compression Mode</a:t>
            </a:r>
            <a:r>
              <a:rPr lang="en-GB" sz="1400" dirty="0" smtClean="0"/>
              <a:t>’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 smtClean="0"/>
              <a:t>Dynamic split for 484/996 RU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/>
              <a:t>8 user MU: {1/7, 2/6, 3/5} {4/4} {5/3, 6/2, 7/1}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/>
              <a:t>7 </a:t>
            </a:r>
            <a:r>
              <a:rPr lang="en-GB" sz="1800" dirty="0"/>
              <a:t>user MU: {</a:t>
            </a:r>
            <a:r>
              <a:rPr lang="en-GB" sz="1800" dirty="0" smtClean="0"/>
              <a:t>1/6, 2/5, 3/4}           {4/3, 5/2, 6/1}</a:t>
            </a:r>
            <a:endParaRPr lang="en-GB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/>
              <a:t>6 </a:t>
            </a:r>
            <a:r>
              <a:rPr lang="en-GB" sz="1800" dirty="0"/>
              <a:t>user MU: </a:t>
            </a:r>
            <a:r>
              <a:rPr lang="en-GB" sz="1800" dirty="0" smtClean="0"/>
              <a:t>       {1/5, 2/4} {3/3} {4/2, 5/1</a:t>
            </a:r>
            <a:r>
              <a:rPr lang="en-GB" sz="1800" dirty="0"/>
              <a:t>}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/>
              <a:t>5 </a:t>
            </a:r>
            <a:r>
              <a:rPr lang="en-GB" sz="1800" dirty="0"/>
              <a:t>user MU: </a:t>
            </a:r>
            <a:r>
              <a:rPr lang="en-GB" sz="1800" dirty="0" smtClean="0"/>
              <a:t>       {1/4, 2/3}           {3/2, 4/1}</a:t>
            </a:r>
            <a:endParaRPr lang="en-GB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/>
              <a:t>4 </a:t>
            </a:r>
            <a:r>
              <a:rPr lang="en-GB" sz="1800" dirty="0"/>
              <a:t>user MU: </a:t>
            </a:r>
            <a:r>
              <a:rPr lang="en-GB" sz="1800" dirty="0" smtClean="0"/>
              <a:t>              {1/3} {2/2} {3/1}</a:t>
            </a:r>
            <a:endParaRPr lang="en-GB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/>
              <a:t>3 </a:t>
            </a:r>
            <a:r>
              <a:rPr lang="en-GB" sz="1800" dirty="0"/>
              <a:t>user MU: </a:t>
            </a:r>
            <a:r>
              <a:rPr lang="en-GB" sz="1800" dirty="0" smtClean="0"/>
              <a:t>              {1/2}           {2/1}</a:t>
            </a:r>
            <a:endParaRPr lang="en-GB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/>
              <a:t>2 </a:t>
            </a:r>
            <a:r>
              <a:rPr lang="en-GB" sz="1800" dirty="0"/>
              <a:t>user MU: </a:t>
            </a:r>
            <a:r>
              <a:rPr lang="en-GB" sz="1800" dirty="0" smtClean="0"/>
              <a:t>                        {1/1}</a:t>
            </a:r>
            <a:endParaRPr lang="en-GB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7" name="Right Brace 6"/>
          <p:cNvSpPr/>
          <p:nvPr/>
        </p:nvSpPr>
        <p:spPr bwMode="auto">
          <a:xfrm>
            <a:off x="5943600" y="4109720"/>
            <a:ext cx="533400" cy="22098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53200" y="4983787"/>
            <a:ext cx="16850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12 + 4 + 12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= 28 States</a:t>
            </a:r>
          </a:p>
        </p:txBody>
      </p:sp>
    </p:spTree>
    <p:extLst>
      <p:ext uri="{BB962C8B-B14F-4D97-AF65-F5344CB8AC3E}">
        <p14:creationId xmlns:p14="http://schemas.microsoft.com/office/powerpoint/2010/main" val="40689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of Large Asymmetry Split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8440335" y="5064841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SIG-B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620937" y="4105950"/>
            <a:ext cx="1730515" cy="216284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Duplication of SIG-B in Channel</a:t>
            </a:r>
            <a:r>
              <a:rPr kumimoji="0" lang="en-US" sz="1050" b="1" i="0" u="none" strike="noStrike" cap="none" normalizeH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 1</a:t>
            </a: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Left Brace 42"/>
          <p:cNvSpPr/>
          <p:nvPr/>
        </p:nvSpPr>
        <p:spPr bwMode="auto">
          <a:xfrm flipH="1">
            <a:off x="8092676" y="4132343"/>
            <a:ext cx="369623" cy="2145743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6350531" y="4116825"/>
            <a:ext cx="1684295" cy="216284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Duplication of SIG-B in Channel</a:t>
            </a:r>
            <a:r>
              <a:rPr kumimoji="0" lang="en-US" sz="1050" b="1" i="0" u="none" strike="noStrike" cap="none" normalizeH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 2</a:t>
            </a: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31" name="Group 130"/>
          <p:cNvGrpSpPr/>
          <p:nvPr/>
        </p:nvGrpSpPr>
        <p:grpSpPr>
          <a:xfrm>
            <a:off x="1219200" y="2174491"/>
            <a:ext cx="7021775" cy="1945405"/>
            <a:chOff x="685800" y="1199546"/>
            <a:chExt cx="8255937" cy="1965059"/>
          </a:xfrm>
        </p:grpSpPr>
        <p:sp>
          <p:nvSpPr>
            <p:cNvPr id="36" name="TextBox 35"/>
            <p:cNvSpPr txBox="1"/>
            <p:nvPr/>
          </p:nvSpPr>
          <p:spPr>
            <a:xfrm>
              <a:off x="4263243" y="2891015"/>
              <a:ext cx="65114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80 MHz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2692023" y="2091843"/>
              <a:ext cx="2006223" cy="707887"/>
            </a:xfrm>
            <a:prstGeom prst="rect">
              <a:avLst/>
            </a:prstGeom>
            <a:pattFill prst="dkUpDiag">
              <a:fgClr>
                <a:srgbClr val="FFC000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242 RU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grpSp>
          <p:nvGrpSpPr>
            <p:cNvPr id="73" name="Group 72"/>
            <p:cNvGrpSpPr/>
            <p:nvPr/>
          </p:nvGrpSpPr>
          <p:grpSpPr>
            <a:xfrm>
              <a:off x="4698244" y="1199546"/>
              <a:ext cx="4008888" cy="1600183"/>
              <a:chOff x="4706196" y="1415114"/>
              <a:chExt cx="4008888" cy="1600183"/>
            </a:xfrm>
          </p:grpSpPr>
          <p:sp>
            <p:nvSpPr>
              <p:cNvPr id="62" name="Rectangle 61"/>
              <p:cNvSpPr/>
              <p:nvPr/>
            </p:nvSpPr>
            <p:spPr bwMode="auto">
              <a:xfrm>
                <a:off x="4706196" y="2813155"/>
                <a:ext cx="4008888" cy="202142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05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484RU - MU</a:t>
                </a:r>
              </a:p>
            </p:txBody>
          </p:sp>
          <p:sp>
            <p:nvSpPr>
              <p:cNvPr id="65" name="Rectangle 64"/>
              <p:cNvSpPr/>
              <p:nvPr/>
            </p:nvSpPr>
            <p:spPr bwMode="auto">
              <a:xfrm>
                <a:off x="4706196" y="2619415"/>
                <a:ext cx="4008888" cy="202142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050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6" charset="0"/>
                    <a:ea typeface="MS Gothic" charset="-128"/>
                  </a:rPr>
                  <a:t>484RU - MU</a:t>
                </a:r>
              </a:p>
            </p:txBody>
          </p:sp>
          <p:sp>
            <p:nvSpPr>
              <p:cNvPr id="66" name="Rectangle 65"/>
              <p:cNvSpPr/>
              <p:nvPr/>
            </p:nvSpPr>
            <p:spPr bwMode="auto">
              <a:xfrm>
                <a:off x="4706196" y="2416917"/>
                <a:ext cx="4008888" cy="202142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050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6" charset="0"/>
                    <a:ea typeface="MS Gothic" charset="-128"/>
                  </a:rPr>
                  <a:t>484RU - MU</a:t>
                </a:r>
              </a:p>
            </p:txBody>
          </p:sp>
          <p:sp>
            <p:nvSpPr>
              <p:cNvPr id="67" name="Rectangle 66"/>
              <p:cNvSpPr/>
              <p:nvPr/>
            </p:nvSpPr>
            <p:spPr bwMode="auto">
              <a:xfrm>
                <a:off x="4706196" y="2214089"/>
                <a:ext cx="4008888" cy="202142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050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6" charset="0"/>
                    <a:ea typeface="MS Gothic" charset="-128"/>
                  </a:rPr>
                  <a:t>484RU - MU</a:t>
                </a:r>
              </a:p>
            </p:txBody>
          </p:sp>
          <p:sp>
            <p:nvSpPr>
              <p:cNvPr id="68" name="Rectangle 67"/>
              <p:cNvSpPr/>
              <p:nvPr/>
            </p:nvSpPr>
            <p:spPr bwMode="auto">
              <a:xfrm>
                <a:off x="4706196" y="2024107"/>
                <a:ext cx="4008888" cy="202142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05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484RU</a:t>
                </a:r>
                <a:r>
                  <a:rPr kumimoji="0" lang="en-US" sz="105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 - MU</a:t>
                </a:r>
                <a:endParaRPr kumimoji="0" lang="en-US" sz="105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 bwMode="auto">
              <a:xfrm>
                <a:off x="4706196" y="1821279"/>
                <a:ext cx="4008888" cy="202142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05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484RU - MU</a:t>
                </a:r>
              </a:p>
            </p:txBody>
          </p:sp>
          <p:sp>
            <p:nvSpPr>
              <p:cNvPr id="70" name="Rectangle 69"/>
              <p:cNvSpPr/>
              <p:nvPr/>
            </p:nvSpPr>
            <p:spPr bwMode="auto">
              <a:xfrm>
                <a:off x="4706196" y="1617942"/>
                <a:ext cx="4008888" cy="20214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05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484RU - MU</a:t>
                </a:r>
              </a:p>
            </p:txBody>
          </p:sp>
          <p:sp>
            <p:nvSpPr>
              <p:cNvPr id="71" name="Rectangle 70"/>
              <p:cNvSpPr/>
              <p:nvPr/>
            </p:nvSpPr>
            <p:spPr bwMode="auto">
              <a:xfrm>
                <a:off x="4706196" y="1415114"/>
                <a:ext cx="4008888" cy="20214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05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484RU - MU</a:t>
                </a:r>
              </a:p>
            </p:txBody>
          </p:sp>
        </p:grpSp>
        <p:cxnSp>
          <p:nvCxnSpPr>
            <p:cNvPr id="75" name="Straight Arrow Connector 74"/>
            <p:cNvCxnSpPr/>
            <p:nvPr/>
          </p:nvCxnSpPr>
          <p:spPr bwMode="auto">
            <a:xfrm>
              <a:off x="685800" y="2895600"/>
              <a:ext cx="8255937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76" name="TextBox 75"/>
            <p:cNvSpPr txBox="1"/>
            <p:nvPr/>
          </p:nvSpPr>
          <p:spPr>
            <a:xfrm>
              <a:off x="8309780" y="2902995"/>
              <a:ext cx="47801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Freq.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grpSp>
          <p:nvGrpSpPr>
            <p:cNvPr id="99" name="Group 98"/>
            <p:cNvGrpSpPr/>
            <p:nvPr/>
          </p:nvGrpSpPr>
          <p:grpSpPr>
            <a:xfrm>
              <a:off x="688429" y="2090810"/>
              <a:ext cx="2000963" cy="709956"/>
              <a:chOff x="688429" y="1186476"/>
              <a:chExt cx="1968061" cy="1614290"/>
            </a:xfrm>
          </p:grpSpPr>
          <p:sp>
            <p:nvSpPr>
              <p:cNvPr id="55" name="Rectangle 54"/>
              <p:cNvSpPr/>
              <p:nvPr/>
            </p:nvSpPr>
            <p:spPr bwMode="auto">
              <a:xfrm>
                <a:off x="1653377" y="1190145"/>
                <a:ext cx="501556" cy="1609586"/>
              </a:xfrm>
              <a:prstGeom prst="rect">
                <a:avLst/>
              </a:prstGeom>
              <a:pattFill prst="pct5">
                <a:fgClr>
                  <a:srgbClr val="0070C0"/>
                </a:fgClr>
                <a:bgClr>
                  <a:schemeClr val="bg1"/>
                </a:bgClr>
              </a:patt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000" dirty="0">
                    <a:solidFill>
                      <a:schemeClr val="tx1"/>
                    </a:solidFill>
                  </a:rPr>
                  <a:t>52RU</a:t>
                </a:r>
              </a:p>
            </p:txBody>
          </p:sp>
          <p:sp>
            <p:nvSpPr>
              <p:cNvPr id="56" name="Rectangle 55"/>
              <p:cNvSpPr/>
              <p:nvPr/>
            </p:nvSpPr>
            <p:spPr bwMode="auto">
              <a:xfrm>
                <a:off x="2154934" y="1190145"/>
                <a:ext cx="501556" cy="1609586"/>
              </a:xfrm>
              <a:prstGeom prst="rect">
                <a:avLst/>
              </a:prstGeom>
              <a:pattFill prst="pct5">
                <a:fgClr>
                  <a:srgbClr val="0070C0"/>
                </a:fgClr>
                <a:bgClr>
                  <a:schemeClr val="bg1"/>
                </a:bgClr>
              </a:patt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000" dirty="0">
                    <a:solidFill>
                      <a:schemeClr val="tx1"/>
                    </a:solidFill>
                  </a:rPr>
                  <a:t>52RU</a:t>
                </a:r>
              </a:p>
            </p:txBody>
          </p:sp>
          <p:grpSp>
            <p:nvGrpSpPr>
              <p:cNvPr id="94" name="Group 93"/>
              <p:cNvGrpSpPr/>
              <p:nvPr/>
            </p:nvGrpSpPr>
            <p:grpSpPr>
              <a:xfrm>
                <a:off x="688429" y="1190143"/>
                <a:ext cx="378371" cy="1609586"/>
                <a:chOff x="685801" y="1190145"/>
                <a:chExt cx="304800" cy="1609586"/>
              </a:xfrm>
            </p:grpSpPr>
            <p:sp>
              <p:nvSpPr>
                <p:cNvPr id="37" name="Rectangle 36"/>
                <p:cNvSpPr/>
                <p:nvPr/>
              </p:nvSpPr>
              <p:spPr bwMode="auto">
                <a:xfrm>
                  <a:off x="685801" y="1190145"/>
                  <a:ext cx="152400" cy="1609586"/>
                </a:xfrm>
                <a:prstGeom prst="rect">
                  <a:avLst/>
                </a:prstGeom>
                <a:pattFill prst="pct5">
                  <a:fgClr>
                    <a:srgbClr val="0070C0"/>
                  </a:fgClr>
                  <a:bgClr>
                    <a:schemeClr val="bg1"/>
                  </a:bgClr>
                </a:patt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1000" dirty="0" smtClean="0">
                      <a:solidFill>
                        <a:schemeClr val="tx1"/>
                      </a:solidFill>
                    </a:rPr>
                    <a:t>26RU</a:t>
                  </a:r>
                </a:p>
              </p:txBody>
            </p:sp>
            <p:sp>
              <p:nvSpPr>
                <p:cNvPr id="93" name="Rectangle 92"/>
                <p:cNvSpPr/>
                <p:nvPr/>
              </p:nvSpPr>
              <p:spPr bwMode="auto">
                <a:xfrm>
                  <a:off x="838201" y="1190145"/>
                  <a:ext cx="152400" cy="1609586"/>
                </a:xfrm>
                <a:prstGeom prst="rect">
                  <a:avLst/>
                </a:prstGeom>
                <a:pattFill prst="pct5">
                  <a:fgClr>
                    <a:srgbClr val="0070C0"/>
                  </a:fgClr>
                  <a:bgClr>
                    <a:schemeClr val="bg1"/>
                  </a:bgClr>
                </a:patt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1000" dirty="0" smtClean="0">
                      <a:solidFill>
                        <a:schemeClr val="tx1"/>
                      </a:solidFill>
                    </a:rPr>
                    <a:t>26RU</a:t>
                  </a:r>
                </a:p>
              </p:txBody>
            </p:sp>
          </p:grpSp>
          <p:grpSp>
            <p:nvGrpSpPr>
              <p:cNvPr id="95" name="Group 94"/>
              <p:cNvGrpSpPr/>
              <p:nvPr/>
            </p:nvGrpSpPr>
            <p:grpSpPr>
              <a:xfrm>
                <a:off x="1070531" y="1191180"/>
                <a:ext cx="378371" cy="1609586"/>
                <a:chOff x="685801" y="1190145"/>
                <a:chExt cx="304800" cy="1609586"/>
              </a:xfrm>
            </p:grpSpPr>
            <p:sp>
              <p:nvSpPr>
                <p:cNvPr id="96" name="Rectangle 95"/>
                <p:cNvSpPr/>
                <p:nvPr/>
              </p:nvSpPr>
              <p:spPr bwMode="auto">
                <a:xfrm>
                  <a:off x="685801" y="1190145"/>
                  <a:ext cx="152400" cy="1609586"/>
                </a:xfrm>
                <a:prstGeom prst="rect">
                  <a:avLst/>
                </a:prstGeom>
                <a:pattFill prst="pct5">
                  <a:fgClr>
                    <a:srgbClr val="0070C0"/>
                  </a:fgClr>
                  <a:bgClr>
                    <a:schemeClr val="bg1"/>
                  </a:bgClr>
                </a:patt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1000" dirty="0" smtClean="0">
                      <a:solidFill>
                        <a:schemeClr val="tx1"/>
                      </a:solidFill>
                    </a:rPr>
                    <a:t>26RU</a:t>
                  </a:r>
                </a:p>
              </p:txBody>
            </p:sp>
            <p:sp>
              <p:nvSpPr>
                <p:cNvPr id="97" name="Rectangle 96"/>
                <p:cNvSpPr/>
                <p:nvPr/>
              </p:nvSpPr>
              <p:spPr bwMode="auto">
                <a:xfrm>
                  <a:off x="838201" y="1190145"/>
                  <a:ext cx="152400" cy="1609586"/>
                </a:xfrm>
                <a:prstGeom prst="rect">
                  <a:avLst/>
                </a:prstGeom>
                <a:pattFill prst="pct5">
                  <a:fgClr>
                    <a:srgbClr val="0070C0"/>
                  </a:fgClr>
                  <a:bgClr>
                    <a:schemeClr val="bg1"/>
                  </a:bgClr>
                </a:patt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1000" dirty="0" smtClean="0">
                      <a:solidFill>
                        <a:schemeClr val="tx1"/>
                      </a:solidFill>
                    </a:rPr>
                    <a:t>26RU</a:t>
                  </a:r>
                </a:p>
              </p:txBody>
            </p:sp>
          </p:grpSp>
          <p:sp>
            <p:nvSpPr>
              <p:cNvPr id="98" name="Rectangle 97"/>
              <p:cNvSpPr/>
              <p:nvPr/>
            </p:nvSpPr>
            <p:spPr bwMode="auto">
              <a:xfrm>
                <a:off x="1459241" y="1186476"/>
                <a:ext cx="189186" cy="1609586"/>
              </a:xfrm>
              <a:prstGeom prst="rect">
                <a:avLst/>
              </a:prstGeom>
              <a:pattFill prst="pct5">
                <a:fgClr>
                  <a:srgbClr val="0070C0"/>
                </a:fgClr>
                <a:bgClr>
                  <a:schemeClr val="bg1"/>
                </a:bgClr>
              </a:patt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tx1"/>
                    </a:solidFill>
                  </a:rPr>
                  <a:t>26RU</a:t>
                </a:r>
              </a:p>
            </p:txBody>
          </p:sp>
        </p:grpSp>
      </p:grpSp>
      <p:sp>
        <p:nvSpPr>
          <p:cNvPr id="104" name="Left Brace 103"/>
          <p:cNvSpPr/>
          <p:nvPr/>
        </p:nvSpPr>
        <p:spPr bwMode="auto">
          <a:xfrm>
            <a:off x="860721" y="4607728"/>
            <a:ext cx="221291" cy="1637245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5" name="TextBox 104"/>
          <p:cNvSpPr txBox="1"/>
          <p:nvPr/>
        </p:nvSpPr>
        <p:spPr>
          <a:xfrm rot="16200000">
            <a:off x="-24591" y="5468051"/>
            <a:ext cx="13537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STA-Specific Info.</a:t>
            </a:r>
            <a:endParaRPr lang="en-US" sz="1200" dirty="0">
              <a:solidFill>
                <a:schemeClr val="tx1"/>
              </a:solidFill>
            </a:endParaRPr>
          </a:p>
        </p:txBody>
      </p:sp>
      <p:graphicFrame>
        <p:nvGraphicFramePr>
          <p:cNvPr id="119" name="Table 1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386401"/>
              </p:ext>
            </p:extLst>
          </p:nvPr>
        </p:nvGraphicFramePr>
        <p:xfrm>
          <a:off x="1244858" y="4128597"/>
          <a:ext cx="3366592" cy="21494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83296"/>
                <a:gridCol w="1683296"/>
              </a:tblGrid>
              <a:tr h="19502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Common - A</a:t>
                      </a:r>
                      <a:endParaRPr lang="en-US" sz="800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Common -</a:t>
                      </a:r>
                      <a:r>
                        <a:rPr lang="en-US" sz="800" baseline="0" dirty="0" smtClean="0"/>
                        <a:t> </a:t>
                      </a:r>
                      <a:r>
                        <a:rPr lang="en-US" sz="800" dirty="0" smtClean="0"/>
                        <a:t>B</a:t>
                      </a:r>
                      <a:endParaRPr lang="en-US" sz="800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</a:tr>
              <a:tr h="229249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Common -</a:t>
                      </a:r>
                      <a:r>
                        <a:rPr lang="en-US" sz="800" baseline="0" dirty="0" smtClean="0"/>
                        <a:t> C</a:t>
                      </a:r>
                      <a:endParaRPr lang="en-US" sz="8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Common</a:t>
                      </a:r>
                      <a:r>
                        <a:rPr lang="en-US" sz="800" baseline="0" dirty="0" smtClean="0"/>
                        <a:t> – D</a:t>
                      </a:r>
                      <a:endParaRPr lang="en-US" sz="8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195026">
                <a:tc>
                  <a:txBody>
                    <a:bodyPr/>
                    <a:lstStyle/>
                    <a:p>
                      <a:pPr algn="l"/>
                      <a:r>
                        <a:rPr lang="en-US" sz="800" dirty="0" smtClean="0"/>
                        <a:t>26 RU</a:t>
                      </a:r>
                      <a:endParaRPr lang="en-US" sz="800" dirty="0"/>
                    </a:p>
                  </a:txBody>
                  <a:tcPr anchor="ctr">
                    <a:pattFill prst="ltDnDiag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dirty="0" smtClean="0"/>
                        <a:t>242 RU</a:t>
                      </a:r>
                      <a:endParaRPr lang="en-US" sz="800" dirty="0"/>
                    </a:p>
                  </a:txBody>
                  <a:tcPr anchor="ctr">
                    <a:pattFill prst="ltDnDiag">
                      <a:fgClr>
                        <a:srgbClr val="00B0F0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950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26 RU</a:t>
                      </a:r>
                    </a:p>
                  </a:txBody>
                  <a:tcPr anchor="ctr">
                    <a:pattFill prst="ltDnDiag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484 RU (MU - 2)</a:t>
                      </a:r>
                    </a:p>
                  </a:txBody>
                  <a:tcPr anchor="ctr">
                    <a:pattFill prst="ltDnDiag">
                      <a:fgClr>
                        <a:srgbClr val="92D050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95026">
                <a:tc>
                  <a:txBody>
                    <a:bodyPr/>
                    <a:lstStyle/>
                    <a:p>
                      <a:pPr algn="l"/>
                      <a:r>
                        <a:rPr lang="en-US" sz="800" dirty="0" smtClean="0"/>
                        <a:t>26 RU</a:t>
                      </a:r>
                      <a:endParaRPr lang="en-US" sz="800" dirty="0"/>
                    </a:p>
                  </a:txBody>
                  <a:tcPr anchor="ctr">
                    <a:pattFill prst="ltDnDiag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484 RU (MU - 3)</a:t>
                      </a:r>
                    </a:p>
                  </a:txBody>
                  <a:tcPr anchor="ctr">
                    <a:pattFill prst="ltDnDiag">
                      <a:fgClr>
                        <a:srgbClr val="92D050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95026">
                <a:tc>
                  <a:txBody>
                    <a:bodyPr/>
                    <a:lstStyle/>
                    <a:p>
                      <a:pPr algn="l"/>
                      <a:r>
                        <a:rPr lang="en-US" sz="800" dirty="0" smtClean="0"/>
                        <a:t>26</a:t>
                      </a:r>
                      <a:r>
                        <a:rPr lang="en-US" sz="800" baseline="0" dirty="0" smtClean="0"/>
                        <a:t> RU</a:t>
                      </a:r>
                      <a:endParaRPr lang="en-US" sz="800" dirty="0"/>
                    </a:p>
                  </a:txBody>
                  <a:tcPr anchor="ctr">
                    <a:pattFill prst="ltDnDiag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484 RU (MU - 4)</a:t>
                      </a:r>
                    </a:p>
                  </a:txBody>
                  <a:tcPr anchor="ctr">
                    <a:pattFill prst="ltDnDiag">
                      <a:fgClr>
                        <a:srgbClr val="92D050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95026">
                <a:tc>
                  <a:txBody>
                    <a:bodyPr/>
                    <a:lstStyle/>
                    <a:p>
                      <a:pPr algn="l"/>
                      <a:r>
                        <a:rPr lang="en-US" sz="800" dirty="0" smtClean="0"/>
                        <a:t>26 RU</a:t>
                      </a:r>
                      <a:endParaRPr lang="en-US" sz="800" dirty="0"/>
                    </a:p>
                  </a:txBody>
                  <a:tcPr anchor="ctr">
                    <a:pattFill prst="ltDnDiag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484 RU (MU - 5)</a:t>
                      </a:r>
                    </a:p>
                  </a:txBody>
                  <a:tcPr anchor="ctr">
                    <a:pattFill prst="ltDnDiag">
                      <a:fgClr>
                        <a:srgbClr val="92D050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95026">
                <a:tc>
                  <a:txBody>
                    <a:bodyPr/>
                    <a:lstStyle/>
                    <a:p>
                      <a:pPr algn="l"/>
                      <a:r>
                        <a:rPr lang="en-US" sz="800" dirty="0" smtClean="0"/>
                        <a:t>52 RU</a:t>
                      </a:r>
                      <a:endParaRPr lang="en-US" sz="800" dirty="0"/>
                    </a:p>
                  </a:txBody>
                  <a:tcPr anchor="ctr">
                    <a:pattFill prst="ltDnDiag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484 RU (MU - 6)</a:t>
                      </a:r>
                    </a:p>
                  </a:txBody>
                  <a:tcPr anchor="ctr">
                    <a:pattFill prst="ltDnDiag">
                      <a:fgClr>
                        <a:srgbClr val="92D050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95026">
                <a:tc>
                  <a:txBody>
                    <a:bodyPr/>
                    <a:lstStyle/>
                    <a:p>
                      <a:pPr algn="l"/>
                      <a:r>
                        <a:rPr lang="en-US" sz="800" dirty="0" smtClean="0"/>
                        <a:t>52 RU</a:t>
                      </a:r>
                      <a:endParaRPr lang="en-US" sz="800" dirty="0"/>
                    </a:p>
                  </a:txBody>
                  <a:tcPr anchor="ctr">
                    <a:pattFill prst="ltDnDiag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484 RU (MU - 7)</a:t>
                      </a:r>
                    </a:p>
                  </a:txBody>
                  <a:tcPr anchor="ctr">
                    <a:pattFill prst="ltDnDiag">
                      <a:fgClr>
                        <a:srgbClr val="92D050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95026">
                <a:tc>
                  <a:txBody>
                    <a:bodyPr/>
                    <a:lstStyle/>
                    <a:p>
                      <a:pPr algn="l"/>
                      <a:r>
                        <a:rPr lang="en-US" sz="800" dirty="0" smtClean="0"/>
                        <a:t>484 RU (MU - 1)</a:t>
                      </a:r>
                      <a:endParaRPr lang="en-US" sz="800" dirty="0"/>
                    </a:p>
                  </a:txBody>
                  <a:tcPr anchor="ctr">
                    <a:pattFill prst="ltDnDiag">
                      <a:fgClr>
                        <a:srgbClr val="FFFF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484 RU (MU - 8)</a:t>
                      </a:r>
                    </a:p>
                  </a:txBody>
                  <a:tcPr anchor="ctr">
                    <a:pattFill prst="ltDnDiag">
                      <a:fgClr>
                        <a:srgbClr val="92D050"/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120" name="Left Brace 119"/>
          <p:cNvSpPr/>
          <p:nvPr/>
        </p:nvSpPr>
        <p:spPr bwMode="auto">
          <a:xfrm flipH="1">
            <a:off x="3916466" y="4821648"/>
            <a:ext cx="214246" cy="1423325"/>
          </a:xfrm>
          <a:prstGeom prst="leftBrac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4063583" y="5187372"/>
            <a:ext cx="5934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Band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C/D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25" name="Left Brace 124"/>
          <p:cNvSpPr/>
          <p:nvPr/>
        </p:nvSpPr>
        <p:spPr bwMode="auto">
          <a:xfrm flipH="1">
            <a:off x="1899086" y="4648028"/>
            <a:ext cx="150490" cy="1341142"/>
          </a:xfrm>
          <a:prstGeom prst="leftBrac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2108768" y="5022673"/>
            <a:ext cx="5934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Band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A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3684312" y="4513871"/>
            <a:ext cx="7585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Band B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2049576" y="6022166"/>
            <a:ext cx="9476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Band C/D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29" name="Left Brace 128"/>
          <p:cNvSpPr/>
          <p:nvPr/>
        </p:nvSpPr>
        <p:spPr bwMode="auto">
          <a:xfrm>
            <a:off x="850211" y="4128597"/>
            <a:ext cx="220689" cy="477613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0" name="TextBox 129"/>
          <p:cNvSpPr txBox="1"/>
          <p:nvPr/>
        </p:nvSpPr>
        <p:spPr>
          <a:xfrm rot="16200000">
            <a:off x="96579" y="4207052"/>
            <a:ext cx="10919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Common Info.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1685944" y="2027271"/>
            <a:ext cx="7582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Band A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3376216" y="2016662"/>
            <a:ext cx="7585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Band B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5116267" y="1814241"/>
            <a:ext cx="7681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Band C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6743923" y="1828800"/>
            <a:ext cx="7681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Band D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36" name="Left Brace 135"/>
          <p:cNvSpPr/>
          <p:nvPr/>
        </p:nvSpPr>
        <p:spPr bwMode="auto">
          <a:xfrm flipH="1">
            <a:off x="8333891" y="1981201"/>
            <a:ext cx="343033" cy="1818368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7" name="TextBox 136"/>
          <p:cNvSpPr txBox="1"/>
          <p:nvPr/>
        </p:nvSpPr>
        <p:spPr>
          <a:xfrm rot="16200000">
            <a:off x="8360622" y="2725050"/>
            <a:ext cx="10802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RU Allocation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39" name="Straight Connector 138"/>
          <p:cNvCxnSpPr/>
          <p:nvPr/>
        </p:nvCxnSpPr>
        <p:spPr bwMode="auto">
          <a:xfrm>
            <a:off x="1219200" y="1828800"/>
            <a:ext cx="0" cy="46012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0" name="Straight Connector 139"/>
          <p:cNvCxnSpPr/>
          <p:nvPr/>
        </p:nvCxnSpPr>
        <p:spPr bwMode="auto">
          <a:xfrm>
            <a:off x="2924684" y="1828800"/>
            <a:ext cx="0" cy="458642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1" name="Straight Connector 140"/>
          <p:cNvCxnSpPr/>
          <p:nvPr/>
        </p:nvCxnSpPr>
        <p:spPr bwMode="auto">
          <a:xfrm>
            <a:off x="4609306" y="1828800"/>
            <a:ext cx="0" cy="45296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6" name="Straight Arrow Connector 145"/>
          <p:cNvCxnSpPr/>
          <p:nvPr/>
        </p:nvCxnSpPr>
        <p:spPr bwMode="auto">
          <a:xfrm>
            <a:off x="1207569" y="2282059"/>
            <a:ext cx="171428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47" name="Straight Arrow Connector 146"/>
          <p:cNvCxnSpPr/>
          <p:nvPr/>
        </p:nvCxnSpPr>
        <p:spPr bwMode="auto">
          <a:xfrm>
            <a:off x="2921533" y="2283373"/>
            <a:ext cx="171428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48" name="Straight Arrow Connector 147"/>
          <p:cNvCxnSpPr/>
          <p:nvPr/>
        </p:nvCxnSpPr>
        <p:spPr bwMode="auto">
          <a:xfrm>
            <a:off x="4610813" y="2067913"/>
            <a:ext cx="171428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49" name="Straight Connector 148"/>
          <p:cNvCxnSpPr/>
          <p:nvPr/>
        </p:nvCxnSpPr>
        <p:spPr bwMode="auto">
          <a:xfrm>
            <a:off x="8041441" y="1828800"/>
            <a:ext cx="0" cy="435075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0" name="Straight Arrow Connector 149"/>
          <p:cNvCxnSpPr/>
          <p:nvPr/>
        </p:nvCxnSpPr>
        <p:spPr bwMode="auto">
          <a:xfrm>
            <a:off x="6303253" y="2057400"/>
            <a:ext cx="171428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52667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Signaling Aspect of Dynamic Split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Fully flexible dynamic split of user specific information requires 56 states (28 each for 484 and 996 RU).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Given that there are total of 80 TBD states available, we should be able to work out some mapping.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211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Zero User Specific Information Indication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24565"/>
            <a:ext cx="7770813" cy="416984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 bit RU allocation subfield will run into cases where no explicit assignment is needed.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An example is shown below.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 assignment (i.e. zero user) will require 1 state from the RU allocation subfield.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401465" y="3954317"/>
            <a:ext cx="8339482" cy="2313648"/>
            <a:chOff x="457200" y="4191000"/>
            <a:chExt cx="8339482" cy="2313648"/>
          </a:xfrm>
        </p:grpSpPr>
        <p:sp>
          <p:nvSpPr>
            <p:cNvPr id="8" name="Rectangle 7"/>
            <p:cNvSpPr/>
            <p:nvPr/>
          </p:nvSpPr>
          <p:spPr bwMode="auto">
            <a:xfrm rot="5400000">
              <a:off x="7073165" y="4057929"/>
              <a:ext cx="755650" cy="158909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484RU (STA3)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 rot="5400000">
              <a:off x="6752923" y="4351673"/>
              <a:ext cx="755650" cy="113090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484RU (STA2)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1666691" y="4611530"/>
              <a:ext cx="775755" cy="38100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Common (A)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844562" y="4609307"/>
              <a:ext cx="304800" cy="38100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844562" y="4990307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B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1666691" y="4992530"/>
              <a:ext cx="775755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Common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050" b="1" dirty="0" smtClean="0">
                  <a:solidFill>
                    <a:schemeClr val="tx1"/>
                  </a:solidFill>
                </a:rPr>
                <a:t>(B)</a:t>
              </a:r>
              <a:endPara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844562" y="5371307"/>
              <a:ext cx="304800" cy="381000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C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844562" y="5752307"/>
              <a:ext cx="304800" cy="381000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D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2442446" y="4611530"/>
              <a:ext cx="775755" cy="381000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Common (C)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2442446" y="4992530"/>
              <a:ext cx="775755" cy="381000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Common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050" b="1" dirty="0" smtClean="0">
                  <a:solidFill>
                    <a:schemeClr val="tx1"/>
                  </a:solidFill>
                </a:rPr>
                <a:t>(D)</a:t>
              </a:r>
              <a:endPara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 rot="16200000">
              <a:off x="268527" y="5221278"/>
              <a:ext cx="6543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80MHz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3288457" y="4611530"/>
              <a:ext cx="1056531" cy="381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STA-specific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050" b="1" dirty="0" smtClean="0">
                  <a:solidFill>
                    <a:schemeClr val="tx1"/>
                  </a:solidFill>
                </a:rPr>
                <a:t>(STA1)</a:t>
              </a:r>
              <a:endPara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4345359" y="4611530"/>
              <a:ext cx="1056531" cy="381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STA-specific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050" b="1" dirty="0" smtClean="0">
                  <a:solidFill>
                    <a:schemeClr val="tx1"/>
                  </a:solidFill>
                </a:rPr>
                <a:t>(STA2)</a:t>
              </a:r>
              <a:endPara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3288457" y="4992530"/>
              <a:ext cx="1056531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STA-specific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050" b="1" dirty="0" smtClean="0">
                  <a:solidFill>
                    <a:schemeClr val="tx1"/>
                  </a:solidFill>
                </a:rPr>
                <a:t>(STA3)</a:t>
              </a:r>
              <a:endPara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4345359" y="4992530"/>
              <a:ext cx="1056531" cy="381000"/>
            </a:xfrm>
            <a:prstGeom prst="rect">
              <a:avLst/>
            </a:prstGeom>
            <a:pattFill prst="wdUpDiag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STA-specific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050" b="1" dirty="0" smtClean="0">
                  <a:solidFill>
                    <a:schemeClr val="tx1"/>
                  </a:solidFill>
                </a:rPr>
                <a:t>(STA4)</a:t>
              </a:r>
              <a:endPara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3" name="Curved Connector 22"/>
            <p:cNvCxnSpPr/>
            <p:nvPr/>
          </p:nvCxnSpPr>
          <p:spPr bwMode="auto">
            <a:xfrm rot="10800000" flipV="1">
              <a:off x="1646494" y="4841717"/>
              <a:ext cx="12700" cy="762000"/>
            </a:xfrm>
            <a:prstGeom prst="curvedConnector3">
              <a:avLst>
                <a:gd name="adj1" fmla="val 180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4" name="Rectangle 23"/>
            <p:cNvSpPr/>
            <p:nvPr/>
          </p:nvSpPr>
          <p:spPr bwMode="auto">
            <a:xfrm>
              <a:off x="1666691" y="5373530"/>
              <a:ext cx="4429309" cy="381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65000"/>
                    </a:schemeClr>
                  </a:solidFill>
                  <a:effectLst/>
                  <a:latin typeface="Times New Roman" pitchFamily="16" charset="0"/>
                  <a:ea typeface="MS Gothic" charset="-128"/>
                </a:rPr>
                <a:t>Duplication of SIG-B in Channel</a:t>
              </a:r>
              <a:r>
                <a:rPr kumimoji="0" lang="en-US" sz="1050" b="1" i="0" u="none" strike="noStrike" cap="none" normalizeH="0" dirty="0" smtClean="0">
                  <a:ln>
                    <a:noFill/>
                  </a:ln>
                  <a:solidFill>
                    <a:schemeClr val="bg1">
                      <a:lumMod val="65000"/>
                    </a:schemeClr>
                  </a:solidFill>
                  <a:effectLst/>
                  <a:latin typeface="Times New Roman" pitchFamily="16" charset="0"/>
                  <a:ea typeface="MS Gothic" charset="-128"/>
                </a:rPr>
                <a:t> 1</a:t>
              </a:r>
              <a:endPara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1666691" y="5754530"/>
              <a:ext cx="4429309" cy="381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65000"/>
                    </a:schemeClr>
                  </a:solidFill>
                  <a:effectLst/>
                  <a:latin typeface="Times New Roman" pitchFamily="16" charset="0"/>
                  <a:ea typeface="MS Gothic" charset="-128"/>
                </a:rPr>
                <a:t>Duplication of SIG-B in Channel</a:t>
              </a:r>
              <a:r>
                <a:rPr kumimoji="0" lang="en-US" sz="1050" b="1" i="0" u="none" strike="noStrike" cap="none" normalizeH="0" dirty="0" smtClean="0">
                  <a:ln>
                    <a:noFill/>
                  </a:ln>
                  <a:solidFill>
                    <a:schemeClr val="bg1">
                      <a:lumMod val="65000"/>
                    </a:schemeClr>
                  </a:solidFill>
                  <a:effectLst/>
                  <a:latin typeface="Times New Roman" pitchFamily="16" charset="0"/>
                  <a:ea typeface="MS Gothic" charset="-128"/>
                </a:rPr>
                <a:t> 2</a:t>
              </a:r>
              <a:endPara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6" name="Curved Connector 25"/>
            <p:cNvCxnSpPr/>
            <p:nvPr/>
          </p:nvCxnSpPr>
          <p:spPr bwMode="auto">
            <a:xfrm rot="10800000" flipV="1">
              <a:off x="1646494" y="5186759"/>
              <a:ext cx="12700" cy="762000"/>
            </a:xfrm>
            <a:prstGeom prst="curvedConnector3">
              <a:avLst>
                <a:gd name="adj1" fmla="val 180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7" name="Rectangle 26"/>
            <p:cNvSpPr/>
            <p:nvPr/>
          </p:nvSpPr>
          <p:spPr bwMode="auto">
            <a:xfrm>
              <a:off x="5397729" y="4611530"/>
              <a:ext cx="698271" cy="381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Padding</a:t>
              </a: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5397729" y="4992530"/>
              <a:ext cx="698271" cy="381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Padding</a:t>
              </a:r>
            </a:p>
          </p:txBody>
        </p:sp>
        <p:cxnSp>
          <p:nvCxnSpPr>
            <p:cNvPr id="29" name="Curved Connector 28"/>
            <p:cNvCxnSpPr>
              <a:stCxn id="13" idx="2"/>
              <a:endCxn id="21" idx="2"/>
            </p:cNvCxnSpPr>
            <p:nvPr/>
          </p:nvCxnSpPr>
          <p:spPr bwMode="auto">
            <a:xfrm rot="16200000" flipH="1">
              <a:off x="2935646" y="4492453"/>
              <a:ext cx="12700" cy="1762154"/>
            </a:xfrm>
            <a:prstGeom prst="curvedConnector3">
              <a:avLst>
                <a:gd name="adj1" fmla="val 180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/>
              <a:tailEnd type="triangle"/>
            </a:ln>
            <a:effectLst/>
          </p:spPr>
        </p:cxnSp>
        <p:cxnSp>
          <p:nvCxnSpPr>
            <p:cNvPr id="30" name="Curved Connector 29"/>
            <p:cNvCxnSpPr>
              <a:stCxn id="17" idx="2"/>
              <a:endCxn id="22" idx="2"/>
            </p:cNvCxnSpPr>
            <p:nvPr/>
          </p:nvCxnSpPr>
          <p:spPr bwMode="auto">
            <a:xfrm rot="16200000" flipH="1">
              <a:off x="3851974" y="4351879"/>
              <a:ext cx="12700" cy="2043301"/>
            </a:xfrm>
            <a:prstGeom prst="curvedConnector3">
              <a:avLst>
                <a:gd name="adj1" fmla="val 180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/>
              <a:tailEnd type="triangle"/>
            </a:ln>
            <a:effectLst/>
          </p:spPr>
        </p:cxnSp>
        <p:cxnSp>
          <p:nvCxnSpPr>
            <p:cNvPr id="31" name="Curved Connector 30"/>
            <p:cNvCxnSpPr>
              <a:stCxn id="10" idx="0"/>
              <a:endCxn id="19" idx="0"/>
            </p:cNvCxnSpPr>
            <p:nvPr/>
          </p:nvCxnSpPr>
          <p:spPr bwMode="auto">
            <a:xfrm rot="5400000" flipH="1" flipV="1">
              <a:off x="2935646" y="3730453"/>
              <a:ext cx="12700" cy="1762154"/>
            </a:xfrm>
            <a:prstGeom prst="curvedConnector3">
              <a:avLst>
                <a:gd name="adj1" fmla="val 180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/>
              <a:tailEnd type="triangle"/>
            </a:ln>
            <a:effectLst/>
          </p:spPr>
        </p:cxnSp>
        <p:cxnSp>
          <p:nvCxnSpPr>
            <p:cNvPr id="32" name="Curved Connector 31"/>
            <p:cNvCxnSpPr>
              <a:stCxn id="10" idx="0"/>
              <a:endCxn id="20" idx="0"/>
            </p:cNvCxnSpPr>
            <p:nvPr/>
          </p:nvCxnSpPr>
          <p:spPr bwMode="auto">
            <a:xfrm rot="5400000" flipH="1" flipV="1">
              <a:off x="3464097" y="3202002"/>
              <a:ext cx="12700" cy="2819056"/>
            </a:xfrm>
            <a:prstGeom prst="curvedConnector3">
              <a:avLst>
                <a:gd name="adj1" fmla="val 180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/>
              <a:tailEnd type="triangle"/>
            </a:ln>
            <a:effectLst/>
          </p:spPr>
        </p:cxnSp>
        <p:sp>
          <p:nvSpPr>
            <p:cNvPr id="33" name="Rectangle 32"/>
            <p:cNvSpPr/>
            <p:nvPr/>
          </p:nvSpPr>
          <p:spPr bwMode="auto">
            <a:xfrm rot="5400000">
              <a:off x="6485728" y="4613909"/>
              <a:ext cx="755650" cy="75089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484RU (STA1)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304239" y="4644312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…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737965" y="5374555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…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261709" y="4191000"/>
              <a:ext cx="219002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Spatially multiplexed (MU-MIMO)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 rot="5400000">
              <a:off x="6637443" y="5210440"/>
              <a:ext cx="773530" cy="1072204"/>
            </a:xfrm>
            <a:prstGeom prst="rect">
              <a:avLst/>
            </a:prstGeom>
            <a:pattFill prst="wdUpDiag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050" b="1" dirty="0">
                  <a:solidFill>
                    <a:schemeClr val="tx1"/>
                  </a:solidFill>
                </a:rPr>
                <a:t>484RU (STA4)</a:t>
              </a: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2442446" y="4617880"/>
              <a:ext cx="775755" cy="374650"/>
            </a:xfrm>
            <a:prstGeom prst="rect">
              <a:avLst/>
            </a:prstGeom>
            <a:noFill/>
            <a:ln w="317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401672" y="4427858"/>
              <a:ext cx="150071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rgbClr val="FF0000"/>
                  </a:solidFill>
                </a:rPr>
                <a:t>No assignment</a:t>
              </a:r>
              <a:endParaRPr lang="en-US" sz="900" dirty="0">
                <a:solidFill>
                  <a:srgbClr val="FF0000"/>
                </a:solidFill>
              </a:endParaRPr>
            </a:p>
          </p:txBody>
        </p:sp>
        <p:sp>
          <p:nvSpPr>
            <p:cNvPr id="40" name="Oval 39"/>
            <p:cNvSpPr/>
            <p:nvPr/>
          </p:nvSpPr>
          <p:spPr bwMode="auto">
            <a:xfrm rot="18478254">
              <a:off x="6418030" y="4495842"/>
              <a:ext cx="331843" cy="137058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041437" y="5042274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…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168931" y="5042274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…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3" name="Left Brace 42"/>
            <p:cNvSpPr/>
            <p:nvPr/>
          </p:nvSpPr>
          <p:spPr bwMode="auto">
            <a:xfrm rot="16200000">
              <a:off x="3814358" y="4020422"/>
              <a:ext cx="135442" cy="4427846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605583" y="6227649"/>
              <a:ext cx="5854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SIG-B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5" name="Left Brace 44"/>
            <p:cNvSpPr/>
            <p:nvPr/>
          </p:nvSpPr>
          <p:spPr bwMode="auto">
            <a:xfrm rot="16200000">
              <a:off x="7596037" y="5074877"/>
              <a:ext cx="92713" cy="2308576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404187" y="6224430"/>
              <a:ext cx="47641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Data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2870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#1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Do you agree to include the following text to SFD?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{1/7,2/6,3/4,4/4, 1/6,2/5,3/4, 1/5,2/4,3/3, 1/4,2/3, 1/3,2/2, 1/2, 1/1</a:t>
            </a:r>
            <a:r>
              <a:rPr lang="en-US" sz="2000" dirty="0" smtClean="0"/>
              <a:t>} dynamic split of MU-MIMO user specific information between HE-SIG-B channels are supported for 484 and 996 RU allocation.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{x/y} dynamic split refers to ‘</a:t>
            </a:r>
            <a:r>
              <a:rPr lang="en-US" sz="1800" dirty="0" err="1" smtClean="0"/>
              <a:t>x+y</a:t>
            </a:r>
            <a:r>
              <a:rPr lang="en-US" sz="1800" dirty="0" smtClean="0"/>
              <a:t>’ user MU-MIMO with ‘x’ and ‘y’ number of user specific information in each HE-SIG-B channel.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No dynamic split of MU-MIMO STA specific information is supported for 2x996 RU (i.e. 160MHz MU-MIMO).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Y/N/A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892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Strawpoll#2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include the following text to SFD?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1 state is reserved in the 8 bit RU allocation subfield of the </a:t>
            </a:r>
            <a:r>
              <a:rPr lang="en-US" sz="2000" dirty="0"/>
              <a:t>HE-SIG-B </a:t>
            </a:r>
            <a:r>
              <a:rPr lang="en-US" sz="2000" dirty="0" smtClean="0"/>
              <a:t>common field for ‘no STA-specific information field assigned by the RU allocation subfield’.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Y/N/A</a:t>
            </a:r>
            <a:endParaRPr lang="en-US" sz="2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660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516</TotalTime>
  <Words>1165</Words>
  <Application>Microsoft Office PowerPoint</Application>
  <PresentationFormat>On-screen Show (4:3)</PresentationFormat>
  <Paragraphs>426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RU Allocation in SIG-B</vt:lpstr>
      <vt:lpstr>Recap: RU Allocation Indication Table [1]</vt:lpstr>
      <vt:lpstr>Dynamic Split of MU-MIMO STA specific information</vt:lpstr>
      <vt:lpstr>Discussion on Dynamic Split</vt:lpstr>
      <vt:lpstr>An Example of Large Asymmetry Split</vt:lpstr>
      <vt:lpstr>Signaling Aspect of Dynamic Split </vt:lpstr>
      <vt:lpstr>Zero User Specific Information Indication</vt:lpstr>
      <vt:lpstr>Strawpoll #1</vt:lpstr>
      <vt:lpstr>Strawpoll#2</vt:lpstr>
      <vt:lpstr>Reference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Daewon Lee</dc:creator>
  <cp:lastModifiedBy>Daewon Lee</cp:lastModifiedBy>
  <cp:revision>136</cp:revision>
  <cp:lastPrinted>1601-01-01T00:00:00Z</cp:lastPrinted>
  <dcterms:created xsi:type="dcterms:W3CDTF">2016-01-05T17:54:41Z</dcterms:created>
  <dcterms:modified xsi:type="dcterms:W3CDTF">2016-01-16T22:22:26Z</dcterms:modified>
</cp:coreProperties>
</file>