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74" r:id="rId2"/>
    <p:sldId id="285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71" r:id="rId11"/>
    <p:sldId id="281" r:id="rId12"/>
    <p:sldId id="282" r:id="rId13"/>
    <p:sldId id="272" r:id="rId14"/>
    <p:sldId id="273" r:id="rId15"/>
    <p:sldId id="283" r:id="rId16"/>
    <p:sldId id="284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7" autoAdjust="0"/>
    <p:restoredTop sz="92105" autoAdjust="0"/>
  </p:normalViewPr>
  <p:slideViewPr>
    <p:cSldViewPr>
      <p:cViewPr varScale="1">
        <p:scale>
          <a:sx n="76" d="100"/>
          <a:sy n="76" d="100"/>
        </p:scale>
        <p:origin x="97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3892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381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4864" y="6475413"/>
            <a:ext cx="17190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da-DK" altLang="ko-KR" dirty="0" smtClean="0"/>
              <a:t>Yakun Sun, et. al. (Marvell)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802.11-16/0037r0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rporat@broadcom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819" y="609600"/>
            <a:ext cx="7772400" cy="833932"/>
          </a:xfrm>
        </p:spPr>
        <p:txBody>
          <a:bodyPr/>
          <a:lstStyle/>
          <a:p>
            <a:r>
              <a:rPr lang="en-US" dirty="0"/>
              <a:t>Continuous Puncturing for HESIGB Encoding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45628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2016-01-16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190670" y="159171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1038225" y="1985468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233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Fact 1 about HE-SIGB:</a:t>
            </a:r>
          </a:p>
          <a:p>
            <a:pPr lvl="1"/>
            <a:r>
              <a:rPr lang="en-US" dirty="0" smtClean="0"/>
              <a:t>Consists of a common field, and multiple user-specific fields</a:t>
            </a:r>
          </a:p>
          <a:p>
            <a:pPr lvl="1"/>
            <a:r>
              <a:rPr lang="en-US" dirty="0" smtClean="0"/>
              <a:t>The length of common field can be varying per BW</a:t>
            </a:r>
          </a:p>
          <a:p>
            <a:pPr lvl="1"/>
            <a:r>
              <a:rPr lang="en-US" dirty="0" smtClean="0"/>
              <a:t>The length of the last user specific field may be different with the rest.</a:t>
            </a:r>
          </a:p>
          <a:p>
            <a:pPr lvl="1"/>
            <a:r>
              <a:rPr lang="en-US" dirty="0" smtClean="0"/>
              <a:t>Each field ends with 6 zero tail bits.</a:t>
            </a:r>
          </a:p>
          <a:p>
            <a:pPr lvl="1"/>
            <a:endParaRPr lang="en-US" dirty="0"/>
          </a:p>
          <a:p>
            <a:r>
              <a:rPr lang="en-US" dirty="0" smtClean="0"/>
              <a:t>Fact 2 about HE-SIGB:</a:t>
            </a:r>
          </a:p>
          <a:p>
            <a:pPr lvl="1"/>
            <a:r>
              <a:rPr lang="en-US" dirty="0" smtClean="0"/>
              <a:t>HE-SIGB (in each 20MHz) is encoded using BCC </a:t>
            </a:r>
            <a:r>
              <a:rPr lang="en-GB" dirty="0" smtClean="0"/>
              <a:t>with </a:t>
            </a:r>
            <a:r>
              <a:rPr lang="en-GB" dirty="0"/>
              <a:t>common and user blocks separated in the bit </a:t>
            </a:r>
            <a:r>
              <a:rPr lang="en-GB" dirty="0" smtClean="0"/>
              <a:t>domain.</a:t>
            </a:r>
            <a:endParaRPr lang="en-US" dirty="0" smtClean="0"/>
          </a:p>
          <a:p>
            <a:pPr lvl="1"/>
            <a:r>
              <a:rPr lang="en-US" dirty="0" smtClean="0"/>
              <a:t>Multiple MCS (MCS0~5) can be used for HE-SIGB, so the coding rate may be less than ½ by puncturing.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Question: how to puncture in HESIGB?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1235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Puncturing for BCC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438" y="1691027"/>
            <a:ext cx="3870738" cy="2057400"/>
          </a:xfrm>
        </p:spPr>
        <p:txBody>
          <a:bodyPr/>
          <a:lstStyle/>
          <a:p>
            <a:r>
              <a:rPr lang="en-US" dirty="0" smtClean="0"/>
              <a:t>The two output bit streams of rate-1/2 BCC encoder are split into multiple “puncture patterns” and some bits are “stolen” to meet the coding rate.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3900" y="1649072"/>
            <a:ext cx="4495800" cy="207395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777682"/>
            <a:ext cx="3852863" cy="2231345"/>
          </a:xfrm>
          <a:prstGeom prst="rect">
            <a:avLst/>
          </a:prstGeom>
        </p:spPr>
      </p:pic>
      <p:sp>
        <p:nvSpPr>
          <p:cNvPr id="17" name="Content Placeholder 2"/>
          <p:cNvSpPr txBox="1">
            <a:spLocks/>
          </p:cNvSpPr>
          <p:nvPr/>
        </p:nvSpPr>
        <p:spPr bwMode="auto">
          <a:xfrm>
            <a:off x="4846431" y="4070520"/>
            <a:ext cx="387073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Each field (both common and user-specific) is not an integer number of “puncturing patterns”.</a:t>
            </a:r>
          </a:p>
          <a:p>
            <a:r>
              <a:rPr lang="en-US" kern="0" dirty="0" smtClean="0"/>
              <a:t>How to puncture?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36438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Puncturing for HESIGB Encoding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if padding for each field to integer number of puncturing patterns?</a:t>
            </a:r>
          </a:p>
          <a:p>
            <a:pPr lvl="1"/>
            <a:r>
              <a:rPr lang="en-US" dirty="0" smtClean="0"/>
              <a:t>Not efficient </a:t>
            </a:r>
            <a:r>
              <a:rPr lang="en-US" dirty="0" smtClean="0">
                <a:sym typeface="Wingdings" panose="05000000000000000000" pitchFamily="2" charset="2"/>
              </a:rPr>
              <a:t> may end up more HESIGB symbols</a:t>
            </a:r>
          </a:p>
          <a:p>
            <a:pPr lvl="1"/>
            <a:r>
              <a:rPr lang="en-US" dirty="0" smtClean="0"/>
              <a:t>Complicates both transmission and reception.</a:t>
            </a:r>
          </a:p>
          <a:p>
            <a:pPr lvl="1"/>
            <a:endParaRPr lang="en-US" dirty="0"/>
          </a:p>
          <a:p>
            <a:r>
              <a:rPr lang="en-US" dirty="0" smtClean="0"/>
              <a:t>What if define each HESIGB field to be an integer numbers of puncturing patterns?</a:t>
            </a:r>
          </a:p>
          <a:p>
            <a:pPr lvl="1"/>
            <a:r>
              <a:rPr lang="en-US" dirty="0" smtClean="0"/>
              <a:t>Again, not efficient </a:t>
            </a:r>
            <a:r>
              <a:rPr lang="en-US" dirty="0" smtClean="0">
                <a:sym typeface="Wingdings" panose="05000000000000000000" pitchFamily="2" charset="2"/>
              </a:rPr>
              <a:t> HESIGB is already long, and great efforts have been made to make it concise.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It needs to support both rate 2/3 and ¾  the length of field must to be a multiple of 18bit  very inflexible and insufficient.</a:t>
            </a:r>
          </a:p>
          <a:p>
            <a:pPr lvl="1"/>
            <a:endParaRPr lang="en-US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Continuous puncturing of all fields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Very efficient and simple (see following slides)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8433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Continuous BCC Puncturing/Encoding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76815"/>
            <a:ext cx="7772400" cy="4617182"/>
          </a:xfrm>
        </p:spPr>
        <p:txBody>
          <a:bodyPr>
            <a:normAutofit/>
          </a:bodyPr>
          <a:lstStyle/>
          <a:p>
            <a:r>
              <a:rPr lang="en-US" dirty="0" smtClean="0"/>
              <a:t>To simplify SIGB content design by supporting arbitrary length of each group, SIGB bits are continuously encoded.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Namely, the sequence of SIGB bits (after adding tail bits for each field) is passed through </a:t>
            </a:r>
            <a:r>
              <a:rPr lang="en-US" b="1" i="1" dirty="0" smtClean="0"/>
              <a:t>one</a:t>
            </a:r>
            <a:r>
              <a:rPr lang="en-US" dirty="0" smtClean="0"/>
              <a:t> Rate-1/2 BCC encoder continuously.</a:t>
            </a:r>
          </a:p>
          <a:p>
            <a:pPr lvl="1"/>
            <a:r>
              <a:rPr lang="en-US" dirty="0" smtClean="0"/>
              <a:t>6 </a:t>
            </a:r>
            <a:r>
              <a:rPr lang="en-US" dirty="0"/>
              <a:t>tail bits </a:t>
            </a:r>
            <a:r>
              <a:rPr lang="en-US" dirty="0" smtClean="0"/>
              <a:t>in the end of each field reset the convolutional encoder, so it is equivalent to encode each field with individual Rate-1/2 encoder.</a:t>
            </a:r>
          </a:p>
          <a:p>
            <a:pPr lvl="1"/>
            <a:r>
              <a:rPr lang="en-US" dirty="0" smtClean="0"/>
              <a:t>This does not conflict with the passed motion.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Puncturing is done across the overall rate-1/2 BCC encoder output continuously. 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uncturing for arbitrary SIGB length can work with one portion of padding bits.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53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41269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Illustration of Continuous Encoding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grpSp>
        <p:nvGrpSpPr>
          <p:cNvPr id="147" name="Group 146"/>
          <p:cNvGrpSpPr/>
          <p:nvPr/>
        </p:nvGrpSpPr>
        <p:grpSpPr>
          <a:xfrm>
            <a:off x="-152400" y="1752600"/>
            <a:ext cx="9074045" cy="4038600"/>
            <a:chOff x="158736" y="2286000"/>
            <a:chExt cx="9074045" cy="4038600"/>
          </a:xfrm>
        </p:grpSpPr>
        <p:grpSp>
          <p:nvGrpSpPr>
            <p:cNvPr id="15" name="Group 14"/>
            <p:cNvGrpSpPr/>
            <p:nvPr/>
          </p:nvGrpSpPr>
          <p:grpSpPr>
            <a:xfrm>
              <a:off x="1879401" y="2286000"/>
              <a:ext cx="5447969" cy="457200"/>
              <a:chOff x="1003299" y="3124200"/>
              <a:chExt cx="5447969" cy="457200"/>
            </a:xfrm>
          </p:grpSpPr>
          <p:sp>
            <p:nvSpPr>
              <p:cNvPr id="6" name="Rectangle 5"/>
              <p:cNvSpPr/>
              <p:nvPr/>
            </p:nvSpPr>
            <p:spPr bwMode="auto">
              <a:xfrm>
                <a:off x="1003299" y="3124200"/>
                <a:ext cx="1584031" cy="4572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Common Block</a:t>
                </a:r>
              </a:p>
            </p:txBody>
          </p:sp>
          <p:sp>
            <p:nvSpPr>
              <p:cNvPr id="7" name="Rectangle 6"/>
              <p:cNvSpPr/>
              <p:nvPr/>
            </p:nvSpPr>
            <p:spPr bwMode="auto">
              <a:xfrm>
                <a:off x="2587331" y="3124200"/>
                <a:ext cx="454503" cy="4572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Tail</a:t>
                </a:r>
              </a:p>
            </p:txBody>
          </p:sp>
          <p:sp>
            <p:nvSpPr>
              <p:cNvPr id="8" name="Rectangle 7"/>
              <p:cNvSpPr/>
              <p:nvPr/>
            </p:nvSpPr>
            <p:spPr bwMode="auto">
              <a:xfrm>
                <a:off x="3040123" y="3124200"/>
                <a:ext cx="1957511" cy="4572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2 User Specific Blocks</a:t>
                </a:r>
              </a:p>
            </p:txBody>
          </p:sp>
          <p:sp>
            <p:nvSpPr>
              <p:cNvPr id="9" name="Rectangle 8"/>
              <p:cNvSpPr/>
              <p:nvPr/>
            </p:nvSpPr>
            <p:spPr bwMode="auto">
              <a:xfrm>
                <a:off x="4994795" y="3124200"/>
                <a:ext cx="510533" cy="4572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Tail</a:t>
                </a:r>
              </a:p>
            </p:txBody>
          </p:sp>
          <p:sp>
            <p:nvSpPr>
              <p:cNvPr id="97" name="Rectangle 96"/>
              <p:cNvSpPr/>
              <p:nvPr/>
            </p:nvSpPr>
            <p:spPr bwMode="auto">
              <a:xfrm>
                <a:off x="5499421" y="3124200"/>
                <a:ext cx="951847" cy="4572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Padding</a:t>
                </a:r>
              </a:p>
            </p:txBody>
          </p:sp>
        </p:grpSp>
        <p:sp>
          <p:nvSpPr>
            <p:cNvPr id="13" name="Rectangle 12"/>
            <p:cNvSpPr/>
            <p:nvPr/>
          </p:nvSpPr>
          <p:spPr bwMode="auto">
            <a:xfrm>
              <a:off x="1866703" y="3088222"/>
              <a:ext cx="5460668" cy="3513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Convolution Encoder 1 Output:</a:t>
              </a:r>
              <a:r>
                <a:rPr kumimoji="0" lang="en-US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</a:t>
              </a:r>
              <a:r>
                <a:rPr kumimoji="0" lang="en-US" sz="1200" b="0" i="1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</a:t>
              </a:r>
              <a:r>
                <a:rPr kumimoji="0" lang="en-US" sz="1200" b="0" i="1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i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1866703" y="3569884"/>
              <a:ext cx="5460668" cy="3810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Convolution Encoder 2 Output:</a:t>
              </a:r>
              <a:r>
                <a:rPr kumimoji="0" lang="en-US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</a:t>
              </a:r>
              <a:r>
                <a:rPr kumimoji="0" lang="en-US" sz="1200" b="0" i="1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B</a:t>
              </a:r>
              <a:r>
                <a:rPr kumimoji="0" lang="en-US" sz="1200" b="0" i="1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i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1866702" y="4639736"/>
              <a:ext cx="30479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2168132" y="4639736"/>
              <a:ext cx="30479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1866702" y="6011336"/>
              <a:ext cx="22860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2472924" y="4639736"/>
              <a:ext cx="30479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2774354" y="4639736"/>
              <a:ext cx="30479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3079146" y="4639736"/>
              <a:ext cx="30479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3380576" y="4639736"/>
              <a:ext cx="30479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1866702" y="5096936"/>
              <a:ext cx="30479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2168132" y="5096936"/>
              <a:ext cx="304792" cy="3132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2472924" y="5096936"/>
              <a:ext cx="30479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2774354" y="5096936"/>
              <a:ext cx="304792" cy="3132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3079146" y="5096936"/>
              <a:ext cx="30479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3380576" y="5096936"/>
              <a:ext cx="304792" cy="3132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2091926" y="6011336"/>
              <a:ext cx="22860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2320528" y="6011336"/>
              <a:ext cx="22860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2534622" y="6011336"/>
              <a:ext cx="22860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2759846" y="6011336"/>
              <a:ext cx="22860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2988448" y="6011336"/>
              <a:ext cx="22860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3215358" y="6011336"/>
              <a:ext cx="22860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3440582" y="6011336"/>
              <a:ext cx="22860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3669184" y="6011336"/>
              <a:ext cx="22860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3682942" y="4639736"/>
              <a:ext cx="30479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3984372" y="4639736"/>
              <a:ext cx="30479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4289164" y="4639736"/>
              <a:ext cx="30479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3" name="Rectangle 62"/>
            <p:cNvSpPr/>
            <p:nvPr/>
          </p:nvSpPr>
          <p:spPr bwMode="auto">
            <a:xfrm>
              <a:off x="4590594" y="4639736"/>
              <a:ext cx="30479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4895386" y="4639736"/>
              <a:ext cx="30479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5196816" y="4639736"/>
              <a:ext cx="30479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3682942" y="5096936"/>
              <a:ext cx="30479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3984372" y="5096936"/>
              <a:ext cx="304792" cy="3132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4289164" y="5096936"/>
              <a:ext cx="30479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4590594" y="5096936"/>
              <a:ext cx="304792" cy="3132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0" name="Rectangle 69"/>
            <p:cNvSpPr/>
            <p:nvPr/>
          </p:nvSpPr>
          <p:spPr bwMode="auto">
            <a:xfrm>
              <a:off x="4895386" y="5096936"/>
              <a:ext cx="30479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5196816" y="5096936"/>
              <a:ext cx="304792" cy="3132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3891982" y="6011336"/>
              <a:ext cx="22860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4117206" y="6011336"/>
              <a:ext cx="22860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4" name="Rectangle 73"/>
            <p:cNvSpPr/>
            <p:nvPr/>
          </p:nvSpPr>
          <p:spPr bwMode="auto">
            <a:xfrm>
              <a:off x="4345808" y="6011336"/>
              <a:ext cx="22860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4559902" y="6011336"/>
              <a:ext cx="22860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4785126" y="6011336"/>
              <a:ext cx="22860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5013728" y="6011336"/>
              <a:ext cx="22860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8" name="Rectangle 77"/>
            <p:cNvSpPr/>
            <p:nvPr/>
          </p:nvSpPr>
          <p:spPr bwMode="auto">
            <a:xfrm>
              <a:off x="5240638" y="6011336"/>
              <a:ext cx="22860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9" name="Rectangle 78"/>
            <p:cNvSpPr/>
            <p:nvPr/>
          </p:nvSpPr>
          <p:spPr bwMode="auto">
            <a:xfrm>
              <a:off x="5465862" y="6011336"/>
              <a:ext cx="22860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0" name="Rectangle 79"/>
            <p:cNvSpPr/>
            <p:nvPr/>
          </p:nvSpPr>
          <p:spPr bwMode="auto">
            <a:xfrm>
              <a:off x="5694464" y="6011336"/>
              <a:ext cx="22860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82" name="Straight Connector 81"/>
            <p:cNvCxnSpPr/>
            <p:nvPr/>
          </p:nvCxnSpPr>
          <p:spPr bwMode="auto">
            <a:xfrm>
              <a:off x="3682942" y="3117412"/>
              <a:ext cx="0" cy="214557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3" name="Straight Connector 82"/>
            <p:cNvCxnSpPr/>
            <p:nvPr/>
          </p:nvCxnSpPr>
          <p:spPr bwMode="auto">
            <a:xfrm>
              <a:off x="5501608" y="3088222"/>
              <a:ext cx="0" cy="217476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5" name="Straight Connector 84"/>
            <p:cNvCxnSpPr>
              <a:stCxn id="39" idx="1"/>
            </p:cNvCxnSpPr>
            <p:nvPr/>
          </p:nvCxnSpPr>
          <p:spPr bwMode="auto">
            <a:xfrm>
              <a:off x="1866702" y="5253568"/>
              <a:ext cx="0" cy="75776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6" name="Straight Connector 85"/>
            <p:cNvCxnSpPr/>
            <p:nvPr/>
          </p:nvCxnSpPr>
          <p:spPr bwMode="auto">
            <a:xfrm>
              <a:off x="3671193" y="5406927"/>
              <a:ext cx="210193" cy="60440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8" name="Straight Connector 87"/>
            <p:cNvCxnSpPr>
              <a:stCxn id="13" idx="1"/>
            </p:cNvCxnSpPr>
            <p:nvPr/>
          </p:nvCxnSpPr>
          <p:spPr bwMode="auto">
            <a:xfrm flipH="1">
              <a:off x="1866702" y="3263904"/>
              <a:ext cx="1" cy="199908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1" name="Straight Connector 90"/>
            <p:cNvCxnSpPr/>
            <p:nvPr/>
          </p:nvCxnSpPr>
          <p:spPr bwMode="auto">
            <a:xfrm>
              <a:off x="5500613" y="5406927"/>
              <a:ext cx="421084" cy="58452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98" name="Rectangle 97"/>
            <p:cNvSpPr/>
            <p:nvPr/>
          </p:nvSpPr>
          <p:spPr bwMode="auto">
            <a:xfrm>
              <a:off x="5500613" y="4639736"/>
              <a:ext cx="30479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9" name="Rectangle 98"/>
            <p:cNvSpPr/>
            <p:nvPr/>
          </p:nvSpPr>
          <p:spPr bwMode="auto">
            <a:xfrm>
              <a:off x="5802043" y="4639736"/>
              <a:ext cx="30479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0" name="Rectangle 99"/>
            <p:cNvSpPr/>
            <p:nvPr/>
          </p:nvSpPr>
          <p:spPr bwMode="auto">
            <a:xfrm>
              <a:off x="6106835" y="4639736"/>
              <a:ext cx="30479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1" name="Rectangle 100"/>
            <p:cNvSpPr/>
            <p:nvPr/>
          </p:nvSpPr>
          <p:spPr bwMode="auto">
            <a:xfrm>
              <a:off x="6408265" y="4639736"/>
              <a:ext cx="30479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2" name="Rectangle 101"/>
            <p:cNvSpPr/>
            <p:nvPr/>
          </p:nvSpPr>
          <p:spPr bwMode="auto">
            <a:xfrm>
              <a:off x="6713057" y="4639736"/>
              <a:ext cx="30479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7014487" y="4639736"/>
              <a:ext cx="30479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4" name="Rectangle 103"/>
            <p:cNvSpPr/>
            <p:nvPr/>
          </p:nvSpPr>
          <p:spPr bwMode="auto">
            <a:xfrm>
              <a:off x="5500613" y="5096936"/>
              <a:ext cx="30479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5" name="Rectangle 104"/>
            <p:cNvSpPr/>
            <p:nvPr/>
          </p:nvSpPr>
          <p:spPr bwMode="auto">
            <a:xfrm>
              <a:off x="5802043" y="5096936"/>
              <a:ext cx="304792" cy="3132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6" name="Rectangle 105"/>
            <p:cNvSpPr/>
            <p:nvPr/>
          </p:nvSpPr>
          <p:spPr bwMode="auto">
            <a:xfrm>
              <a:off x="6106835" y="5096936"/>
              <a:ext cx="30479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7" name="Rectangle 106"/>
            <p:cNvSpPr/>
            <p:nvPr/>
          </p:nvSpPr>
          <p:spPr bwMode="auto">
            <a:xfrm>
              <a:off x="6408265" y="5096936"/>
              <a:ext cx="304792" cy="3132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8" name="Rectangle 107"/>
            <p:cNvSpPr/>
            <p:nvPr/>
          </p:nvSpPr>
          <p:spPr bwMode="auto">
            <a:xfrm>
              <a:off x="6713057" y="5096936"/>
              <a:ext cx="30479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9" name="Rectangle 108"/>
            <p:cNvSpPr/>
            <p:nvPr/>
          </p:nvSpPr>
          <p:spPr bwMode="auto">
            <a:xfrm>
              <a:off x="7014487" y="5096936"/>
              <a:ext cx="304792" cy="3132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0" name="Rectangle 109"/>
            <p:cNvSpPr/>
            <p:nvPr/>
          </p:nvSpPr>
          <p:spPr bwMode="auto">
            <a:xfrm>
              <a:off x="5921697" y="6011336"/>
              <a:ext cx="22860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1" name="Rectangle 110"/>
            <p:cNvSpPr/>
            <p:nvPr/>
          </p:nvSpPr>
          <p:spPr bwMode="auto">
            <a:xfrm>
              <a:off x="6146921" y="6011336"/>
              <a:ext cx="22860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2" name="Rectangle 111"/>
            <p:cNvSpPr/>
            <p:nvPr/>
          </p:nvSpPr>
          <p:spPr bwMode="auto">
            <a:xfrm>
              <a:off x="6375523" y="6011336"/>
              <a:ext cx="22860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3" name="Rectangle 112"/>
            <p:cNvSpPr/>
            <p:nvPr/>
          </p:nvSpPr>
          <p:spPr bwMode="auto">
            <a:xfrm>
              <a:off x="6589617" y="6011336"/>
              <a:ext cx="22860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4" name="Rectangle 113"/>
            <p:cNvSpPr/>
            <p:nvPr/>
          </p:nvSpPr>
          <p:spPr bwMode="auto">
            <a:xfrm>
              <a:off x="6814841" y="6011336"/>
              <a:ext cx="22860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5" name="Rectangle 114"/>
            <p:cNvSpPr/>
            <p:nvPr/>
          </p:nvSpPr>
          <p:spPr bwMode="auto">
            <a:xfrm>
              <a:off x="7043443" y="6011336"/>
              <a:ext cx="22860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6" name="Rectangle 115"/>
            <p:cNvSpPr/>
            <p:nvPr/>
          </p:nvSpPr>
          <p:spPr bwMode="auto">
            <a:xfrm>
              <a:off x="7270353" y="6011336"/>
              <a:ext cx="22860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7" name="Rectangle 116"/>
            <p:cNvSpPr/>
            <p:nvPr/>
          </p:nvSpPr>
          <p:spPr bwMode="auto">
            <a:xfrm>
              <a:off x="7495577" y="6011336"/>
              <a:ext cx="22860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8" name="Rectangle 117"/>
            <p:cNvSpPr/>
            <p:nvPr/>
          </p:nvSpPr>
          <p:spPr bwMode="auto">
            <a:xfrm>
              <a:off x="7724179" y="6011336"/>
              <a:ext cx="22860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24" name="Straight Connector 123"/>
            <p:cNvCxnSpPr>
              <a:stCxn id="13" idx="3"/>
            </p:cNvCxnSpPr>
            <p:nvPr/>
          </p:nvCxnSpPr>
          <p:spPr bwMode="auto">
            <a:xfrm>
              <a:off x="7327371" y="3263904"/>
              <a:ext cx="26" cy="199908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1" name="Straight Arrow Connector 130"/>
            <p:cNvCxnSpPr/>
            <p:nvPr/>
          </p:nvCxnSpPr>
          <p:spPr bwMode="auto">
            <a:xfrm>
              <a:off x="1873194" y="4357699"/>
              <a:ext cx="182635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126" name="TextBox 125"/>
            <p:cNvSpPr txBox="1"/>
            <p:nvPr/>
          </p:nvSpPr>
          <p:spPr>
            <a:xfrm>
              <a:off x="2059981" y="4110714"/>
              <a:ext cx="1451176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Split </a:t>
              </a:r>
              <a:r>
                <a:rPr lang="en-US" i="1" dirty="0"/>
                <a:t>A</a:t>
              </a:r>
              <a:r>
                <a:rPr lang="en-US" i="1" baseline="-25000" dirty="0"/>
                <a:t>i</a:t>
              </a:r>
              <a:r>
                <a:rPr lang="en-US" i="1" dirty="0"/>
                <a:t> </a:t>
              </a:r>
              <a:r>
                <a:rPr lang="en-US" dirty="0"/>
                <a:t>and</a:t>
              </a:r>
              <a:r>
                <a:rPr lang="en-US" i="1" dirty="0"/>
                <a:t> B</a:t>
              </a:r>
              <a:r>
                <a:rPr lang="en-US" i="1" baseline="-25000" dirty="0"/>
                <a:t>i</a:t>
              </a:r>
              <a:r>
                <a:rPr lang="en-US" dirty="0"/>
                <a:t> into </a:t>
              </a:r>
              <a:r>
                <a:rPr lang="en-US" dirty="0" smtClean="0"/>
                <a:t>puncture patterns</a:t>
              </a:r>
              <a:endParaRPr lang="en-US" dirty="0"/>
            </a:p>
          </p:txBody>
        </p:sp>
        <p:sp>
          <p:nvSpPr>
            <p:cNvPr id="134" name="Right Brace 133"/>
            <p:cNvSpPr/>
            <p:nvPr/>
          </p:nvSpPr>
          <p:spPr bwMode="auto">
            <a:xfrm rot="10800000">
              <a:off x="1543469" y="4642736"/>
              <a:ext cx="225224" cy="770464"/>
            </a:xfrm>
            <a:prstGeom prst="rightBrace">
              <a:avLst>
                <a:gd name="adj1" fmla="val 33484"/>
                <a:gd name="adj2" fmla="val 50000"/>
              </a:avLst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38" name="Straight Connector 137"/>
            <p:cNvCxnSpPr/>
            <p:nvPr/>
          </p:nvCxnSpPr>
          <p:spPr bwMode="auto">
            <a:xfrm>
              <a:off x="7297291" y="5406927"/>
              <a:ext cx="655490" cy="58439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0" name="Straight Arrow Connector 139"/>
            <p:cNvCxnSpPr/>
            <p:nvPr/>
          </p:nvCxnSpPr>
          <p:spPr bwMode="auto">
            <a:xfrm>
              <a:off x="1873871" y="5819636"/>
              <a:ext cx="190309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141" name="TextBox 140"/>
            <p:cNvSpPr txBox="1"/>
            <p:nvPr/>
          </p:nvSpPr>
          <p:spPr>
            <a:xfrm>
              <a:off x="2162768" y="5689600"/>
              <a:ext cx="1390625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After stealing bits</a:t>
              </a:r>
              <a:endParaRPr lang="en-US" dirty="0"/>
            </a:p>
          </p:txBody>
        </p:sp>
        <p:sp>
          <p:nvSpPr>
            <p:cNvPr id="96" name="Down Arrow 95"/>
            <p:cNvSpPr/>
            <p:nvPr/>
          </p:nvSpPr>
          <p:spPr bwMode="auto">
            <a:xfrm>
              <a:off x="7608933" y="2687576"/>
              <a:ext cx="304800" cy="520704"/>
            </a:xfrm>
            <a:prstGeom prst="downArrow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7913733" y="2743200"/>
              <a:ext cx="96853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Rate ½ BCC</a:t>
              </a:r>
            </a:p>
            <a:p>
              <a:r>
                <a:rPr lang="en-US" dirty="0" smtClean="0"/>
                <a:t>Encoder</a:t>
              </a:r>
              <a:endParaRPr lang="en-US" dirty="0"/>
            </a:p>
          </p:txBody>
        </p:sp>
        <p:sp>
          <p:nvSpPr>
            <p:cNvPr id="120" name="Down Arrow 119"/>
            <p:cNvSpPr/>
            <p:nvPr/>
          </p:nvSpPr>
          <p:spPr bwMode="auto">
            <a:xfrm>
              <a:off x="7593288" y="5140264"/>
              <a:ext cx="304800" cy="520704"/>
            </a:xfrm>
            <a:prstGeom prst="downArrow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7908203" y="5232162"/>
              <a:ext cx="86113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Puncturing</a:t>
              </a:r>
              <a:endParaRPr lang="en-US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7947711" y="6011336"/>
              <a:ext cx="128507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Puncturer</a:t>
              </a:r>
              <a:r>
                <a:rPr lang="en-US" dirty="0" smtClean="0"/>
                <a:t> output</a:t>
              </a:r>
              <a:endParaRPr lang="en-US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158736" y="4826294"/>
              <a:ext cx="15388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ym typeface="Wingdings" panose="05000000000000000000" pitchFamily="2" charset="2"/>
                </a:rPr>
                <a:t>I</a:t>
              </a:r>
              <a:r>
                <a:rPr lang="en-US" dirty="0" smtClean="0">
                  <a:sym typeface="Wingdings" panose="05000000000000000000" pitchFamily="2" charset="2"/>
                </a:rPr>
                <a:t>nteger puncture patterns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61289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Continuously puncturing the rate-1/2 encoded bits of each field is proposed</a:t>
            </a:r>
          </a:p>
          <a:p>
            <a:endParaRPr lang="en-US" dirty="0"/>
          </a:p>
          <a:p>
            <a:r>
              <a:rPr lang="en-US" dirty="0" smtClean="0"/>
              <a:t>Very efficient, flexible, and simple solution to support arbitrary length of HE-SIGB fields</a:t>
            </a:r>
          </a:p>
          <a:p>
            <a:endParaRPr lang="en-US" dirty="0"/>
          </a:p>
          <a:p>
            <a:r>
              <a:rPr lang="en-US" dirty="0" smtClean="0"/>
              <a:t>Effectively the HESIGB bits can be passed through a continuous BCC encoder.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1683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</a:t>
            </a:r>
            <a:r>
              <a:rPr lang="en-US" dirty="0"/>
              <a:t>add </a:t>
            </a:r>
            <a:r>
              <a:rPr lang="en-US" dirty="0" smtClean="0"/>
              <a:t>the following to the current SFD</a:t>
            </a:r>
            <a:r>
              <a:rPr lang="en-US" dirty="0"/>
              <a:t>: </a:t>
            </a:r>
            <a:endParaRPr lang="en-US" dirty="0" smtClean="0"/>
          </a:p>
          <a:p>
            <a:pPr lvl="1"/>
            <a:r>
              <a:rPr lang="en-US" dirty="0" smtClean="0"/>
              <a:t>SIGB </a:t>
            </a:r>
            <a:r>
              <a:rPr lang="en-US" dirty="0"/>
              <a:t>bits for each SIGB content channel are continuously encoded with 1 BCC </a:t>
            </a:r>
            <a:r>
              <a:rPr lang="en-US" dirty="0" smtClean="0"/>
              <a:t>encoder?</a:t>
            </a:r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478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402939"/>
              </p:ext>
            </p:extLst>
          </p:nvPr>
        </p:nvGraphicFramePr>
        <p:xfrm>
          <a:off x="800100" y="3205452"/>
          <a:ext cx="7239000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4994355"/>
              </p:ext>
            </p:extLst>
          </p:nvPr>
        </p:nvGraphicFramePr>
        <p:xfrm>
          <a:off x="800100" y="1143000"/>
          <a:ext cx="7239000" cy="203995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3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7459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3552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1692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1219200"/>
          <a:ext cx="7239000" cy="3043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0190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121576"/>
          <a:ext cx="7467600" cy="52030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4976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966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4892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9573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2D838490-D421-4467-905A-18EC0F94B8C6}" vid="{E81BE64F-0FF8-4FF3-8BA8-C7890B6A486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11-1x-xxxx-00-00xx-IEEE Template</Template>
  <TotalTime>369</TotalTime>
  <Words>1667</Words>
  <Application>Microsoft Office PowerPoint</Application>
  <PresentationFormat>On-screen Show (4:3)</PresentationFormat>
  <Paragraphs>543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802-11-Submission</vt:lpstr>
      <vt:lpstr>Continuous Puncturing for HESIGB Encoding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Overview</vt:lpstr>
      <vt:lpstr>Puncturing for BCC</vt:lpstr>
      <vt:lpstr>Puncturing for HESIGB Encoding</vt:lpstr>
      <vt:lpstr>Continuous BCC Puncturing/Encoding</vt:lpstr>
      <vt:lpstr>Illustration of Continuous Encoding</vt:lpstr>
      <vt:lpstr>Conclusions</vt:lpstr>
      <vt:lpstr>SP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Continuous Puncturing for HESIGB Encoding</dc:title>
  <dc:creator>Yakun Sun</dc:creator>
  <cp:lastModifiedBy>Yakun Sun</cp:lastModifiedBy>
  <cp:revision>5</cp:revision>
  <cp:lastPrinted>1998-02-10T13:28:06Z</cp:lastPrinted>
  <dcterms:created xsi:type="dcterms:W3CDTF">2016-01-16T21:38:35Z</dcterms:created>
  <dcterms:modified xsi:type="dcterms:W3CDTF">2016-01-17T19:28:51Z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